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326" r:id="rId3"/>
    <p:sldId id="339" r:id="rId4"/>
    <p:sldId id="345" r:id="rId5"/>
    <p:sldId id="330" r:id="rId6"/>
    <p:sldId id="338" r:id="rId7"/>
    <p:sldId id="346" r:id="rId8"/>
    <p:sldId id="342" r:id="rId9"/>
    <p:sldId id="297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8" userDrawn="1">
          <p15:clr>
            <a:srgbClr val="A4A3A4"/>
          </p15:clr>
        </p15:guide>
        <p15:guide id="5" pos="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D53"/>
    <a:srgbClr val="D7D7D7"/>
    <a:srgbClr val="D5ECF3"/>
    <a:srgbClr val="E2E2E2"/>
    <a:srgbClr val="C9E6EF"/>
    <a:srgbClr val="154B59"/>
    <a:srgbClr val="778F99"/>
    <a:srgbClr val="2CA294"/>
    <a:srgbClr val="E6F6F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87" autoAdjust="0"/>
  </p:normalViewPr>
  <p:slideViewPr>
    <p:cSldViewPr>
      <p:cViewPr varScale="1">
        <p:scale>
          <a:sx n="66" d="100"/>
          <a:sy n="66" d="100"/>
        </p:scale>
        <p:origin x="1268" y="32"/>
      </p:cViewPr>
      <p:guideLst>
        <p:guide orient="horz" pos="28"/>
        <p:guide pos="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4123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A57B-B9DA-4882-A7A4-6635E086ED57}" type="datetimeFigureOut">
              <a:rPr lang="zh-TW" altLang="en-US" smtClean="0"/>
              <a:pPr/>
              <a:t>2022/4/13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37E0-9998-4B5A-836E-78EDFFED7F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67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42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585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41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643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58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02EF8-2399-4DF2-A91B-B6787DCC02D8}" type="datetime1">
              <a:rPr lang="zh-TW" altLang="en-US" smtClean="0"/>
              <a:pPr/>
              <a:t>2022/4/13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F099F6-DC21-471D-9BBD-5D9C2F98174E}" type="datetime1">
              <a:rPr lang="zh-TW" altLang="en-US" smtClean="0"/>
              <a:pPr/>
              <a:t>2022/4/13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5D76DC-46C7-4F50-8F32-BBC1E601D38A}" type="datetime1">
              <a:rPr lang="zh-TW" altLang="en-US" smtClean="0"/>
              <a:pPr/>
              <a:t>2022/4/13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6AFA7-8927-4824-8772-46AEEC8B7C92}" type="datetime1">
              <a:rPr lang="zh-TW" altLang="en-US" smtClean="0"/>
              <a:pPr/>
              <a:t>2022/4/13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047452-CE33-4940-A3A5-067C2BD9F38B}" type="datetime1">
              <a:rPr lang="zh-TW" altLang="en-US" smtClean="0"/>
              <a:pPr/>
              <a:t>2022/4/13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3B4837-8AA5-4E25-9C6A-5E912D233A6C}" type="datetime1">
              <a:rPr lang="zh-TW" altLang="en-US" smtClean="0"/>
              <a:pPr/>
              <a:t>2022/4/13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0A96B-7005-4F1B-A469-D2BBACB3B835}" type="datetime1">
              <a:rPr lang="zh-TW" altLang="en-US" smtClean="0"/>
              <a:pPr/>
              <a:t>2022/4/13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017EAF-F02F-4495-946B-25F34FAEA26B}" type="datetime1">
              <a:rPr lang="zh-TW" altLang="en-US" smtClean="0"/>
              <a:pPr/>
              <a:t>2022/4/13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F96242-84D9-4171-87BD-0A4DC2D0DF05}" type="datetime1">
              <a:rPr lang="zh-TW" altLang="en-US" smtClean="0"/>
              <a:pPr/>
              <a:t>2022/4/13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CF4A72-E889-43C6-B80D-CE4B600E36CD}" type="datetime1">
              <a:rPr lang="zh-TW" altLang="en-US" smtClean="0"/>
              <a:pPr/>
              <a:t>2022/4/13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1.BU1\9.Others\Templates\Document templats 2017\輸出\Images\0904\ppt6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217152" cy="6912864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dustrial.apacer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.BU1\9.Others\Templates\Document templats 2017\輸出\Images\0904\ppt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043608" y="3284984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000" b="1" dirty="0">
                <a:solidFill>
                  <a:srgbClr val="008080"/>
                </a:solidFill>
                <a:ea typeface="微軟正黑體" pitchFamily="34" charset="-120"/>
              </a:rPr>
              <a:t>Apacer </a:t>
            </a:r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Sidefill Technology </a:t>
            </a:r>
          </a:p>
          <a:p>
            <a:pPr algn="r"/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Introduction</a:t>
            </a:r>
            <a:endParaRPr lang="zh-TW" altLang="en-US" sz="30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9512" y="547222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lv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defRPr/>
            </a:pPr>
            <a:r>
              <a:rPr lang="en-US" altLang="zh-TW" sz="2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</a:rPr>
              <a:t>Sales </a:t>
            </a: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</a:rPr>
              <a:t>and Marketing Center</a:t>
            </a: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  <a:sym typeface="Arial" pitchFamily="34" charset="0"/>
              </a:rPr>
              <a:t> </a:t>
            </a:r>
            <a:endParaRPr lang="zh-TW" altLang="en-US" sz="2000" kern="0" dirty="0">
              <a:solidFill>
                <a:schemeClr val="tx1">
                  <a:lumMod val="50000"/>
                  <a:lumOff val="50000"/>
                </a:schemeClr>
              </a:solidFill>
              <a:ea typeface="新細明體" pitchFamily="18" charset="-120"/>
              <a:sym typeface="Arial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0034" y="5857892"/>
            <a:ext cx="244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April, 2022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2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266825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07704" y="2492896"/>
            <a:ext cx="69127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Vibration in Industrial </a:t>
            </a:r>
            <a:r>
              <a:rPr lang="en-US" altLang="zh-TW" sz="22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Environments</a:t>
            </a:r>
            <a:endParaRPr lang="en-US" altLang="zh-TW" sz="2200" b="1" dirty="0">
              <a:solidFill>
                <a:srgbClr val="008080"/>
              </a:solidFill>
              <a:ea typeface="微軟正黑體" pitchFamily="34" charset="-120"/>
              <a:sym typeface="Gill Sans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S</a:t>
            </a:r>
            <a:r>
              <a:rPr lang="en-US" altLang="zh-TW" sz="22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idefill and </a:t>
            </a: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It’s Benefits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22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Industrial </a:t>
            </a:r>
            <a:r>
              <a:rPr lang="en-US" altLang="zh-TW" sz="2200" b="1" dirty="0" smtClean="0">
                <a:solidFill>
                  <a:srgbClr val="008080"/>
                </a:solidFill>
                <a:ea typeface="微軟正黑體" pitchFamily="34" charset="-120"/>
                <a:sym typeface="Arial" charset="0"/>
              </a:rPr>
              <a:t>Applications</a:t>
            </a:r>
            <a:r>
              <a:rPr lang="en-US" altLang="zh-TW" sz="22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 </a:t>
            </a:r>
            <a:endParaRPr lang="en-US" altLang="zh-TW" sz="2200" b="1" dirty="0">
              <a:solidFill>
                <a:srgbClr val="008080"/>
              </a:solidFill>
              <a:ea typeface="微軟正黑體" pitchFamily="34" charset="-120"/>
              <a:sym typeface="Gill Sans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2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Apacer’s </a:t>
            </a:r>
            <a:r>
              <a:rPr lang="en-US" altLang="zh-TW" sz="22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Strengths</a:t>
            </a:r>
            <a:endParaRPr lang="en-US" altLang="zh-TW" sz="2200" b="1" dirty="0">
              <a:solidFill>
                <a:srgbClr val="008080"/>
              </a:solidFill>
              <a:ea typeface="微軟正黑體" pitchFamily="34" charset="-12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868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ndustrial.apacer.com/upfiles/ADUpload/allshare/underfill_application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9221" y="2928176"/>
            <a:ext cx="3905881" cy="312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67544" y="1281208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Vibration in Industrial Environments</a:t>
            </a:r>
            <a:endParaRPr lang="en-US" altLang="zh-TW" sz="2800" b="1" dirty="0">
              <a:solidFill>
                <a:srgbClr val="008080"/>
              </a:solidFill>
              <a:latin typeface="+mj-lt"/>
              <a:ea typeface="微軟正黑體" pitchFamily="34" charset="-120"/>
              <a:sym typeface="Gill San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1878235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 some specific industrial application environments,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constant vibration or sudden shock conditions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may be encountered. These may affect the durability and reliability of industrial-grade SSDs and memory modules in mechanical systems, resulting in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loss, abnormal shutdowns or system failure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22" name="矩形 21"/>
          <p:cNvSpPr/>
          <p:nvPr/>
        </p:nvSpPr>
        <p:spPr>
          <a:xfrm>
            <a:off x="452286" y="3778522"/>
            <a:ext cx="37460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chemeClr val="accent5"/>
                </a:solidFill>
              </a:rPr>
              <a:t>It is important</a:t>
            </a:r>
          </a:p>
          <a:p>
            <a:pPr algn="ctr"/>
            <a:r>
              <a:rPr lang="en-US" altLang="zh-TW" sz="2000" b="1" dirty="0">
                <a:solidFill>
                  <a:schemeClr val="accent5"/>
                </a:solidFill>
              </a:rPr>
              <a:t>to reinforce the storage product’s resistance to vibration and shock to ensure product reliability.</a:t>
            </a:r>
            <a:endParaRPr lang="zh-TW" altLang="en-US" sz="2000" b="1" dirty="0">
              <a:solidFill>
                <a:schemeClr val="accent5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27984" y="5925031"/>
            <a:ext cx="3609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Vibration and shock 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 manufacturing </a:t>
            </a: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process or </a:t>
            </a: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application environments</a:t>
            </a:r>
          </a:p>
        </p:txBody>
      </p:sp>
    </p:spTree>
    <p:extLst>
      <p:ext uri="{BB962C8B-B14F-4D97-AF65-F5344CB8AC3E}">
        <p14:creationId xmlns:p14="http://schemas.microsoft.com/office/powerpoint/2010/main" val="5003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12783" y="1273778"/>
            <a:ext cx="4881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What is Sidefill and It’s Benefits</a:t>
            </a:r>
            <a:endParaRPr lang="en-US" altLang="zh-TW" sz="2800" b="1" dirty="0">
              <a:solidFill>
                <a:srgbClr val="008080"/>
              </a:solidFill>
              <a:latin typeface="+mj-lt"/>
              <a:ea typeface="微軟正黑體" pitchFamily="34" charset="-120"/>
              <a:sym typeface="Gill San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1457" y="3284984"/>
            <a:ext cx="3284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Apacer’s Sidefill technology </a:t>
            </a:r>
            <a:r>
              <a:rPr lang="en-US" altLang="zh-TW" b="1" dirty="0">
                <a:solidFill>
                  <a:schemeClr val="accent5"/>
                </a:solidFill>
              </a:rPr>
              <a:t>strengthens the connections between solder joints and their board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making them more robust and vibration-resistant.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also allows for heat dissipation to offset thermal damage.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6" y="1988840"/>
            <a:ext cx="1143000" cy="1143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41923" y="2573460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Sidefill</a:t>
            </a:r>
            <a:endParaRPr lang="en-US" altLang="zh-TW" sz="28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2" name="平行四邊形 1"/>
          <p:cNvSpPr/>
          <p:nvPr/>
        </p:nvSpPr>
        <p:spPr>
          <a:xfrm>
            <a:off x="3963128" y="2692547"/>
            <a:ext cx="2546920" cy="1456533"/>
          </a:xfrm>
          <a:prstGeom prst="parallelogram">
            <a:avLst/>
          </a:prstGeom>
          <a:gradFill flip="none" rotWithShape="1">
            <a:gsLst>
              <a:gs pos="5000">
                <a:schemeClr val="accent5">
                  <a:lumMod val="50000"/>
                </a:schemeClr>
              </a:gs>
              <a:gs pos="87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平行四邊形 19"/>
          <p:cNvSpPr/>
          <p:nvPr/>
        </p:nvSpPr>
        <p:spPr>
          <a:xfrm>
            <a:off x="6273552" y="2692547"/>
            <a:ext cx="2546920" cy="1456533"/>
          </a:xfrm>
          <a:prstGeom prst="parallelogram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平行四邊形 21"/>
          <p:cNvSpPr/>
          <p:nvPr/>
        </p:nvSpPr>
        <p:spPr>
          <a:xfrm>
            <a:off x="3563888" y="4276723"/>
            <a:ext cx="2546920" cy="1456533"/>
          </a:xfrm>
          <a:prstGeom prst="parallelogram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平行四邊形 22"/>
          <p:cNvSpPr/>
          <p:nvPr/>
        </p:nvSpPr>
        <p:spPr>
          <a:xfrm>
            <a:off x="5894784" y="4246900"/>
            <a:ext cx="2546920" cy="1456533"/>
          </a:xfrm>
          <a:prstGeom prst="parallelogram">
            <a:avLst/>
          </a:prstGeom>
          <a:gradFill flip="none" rotWithShape="1">
            <a:gsLst>
              <a:gs pos="5000">
                <a:schemeClr val="accent5">
                  <a:lumMod val="50000"/>
                </a:schemeClr>
              </a:gs>
              <a:gs pos="87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菱形 2"/>
          <p:cNvSpPr/>
          <p:nvPr/>
        </p:nvSpPr>
        <p:spPr>
          <a:xfrm>
            <a:off x="5294376" y="3654707"/>
            <a:ext cx="1946899" cy="998429"/>
          </a:xfrm>
          <a:prstGeom prst="diamond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26" name="文字方塊 22"/>
          <p:cNvSpPr txBox="1">
            <a:spLocks noChangeArrowheads="1"/>
          </p:cNvSpPr>
          <p:nvPr/>
        </p:nvSpPr>
        <p:spPr bwMode="auto">
          <a:xfrm>
            <a:off x="4400057" y="2938846"/>
            <a:ext cx="1972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TW" sz="1600" b="1" dirty="0">
                <a:solidFill>
                  <a:schemeClr val="bg1">
                    <a:lumMod val="95000"/>
                  </a:schemeClr>
                </a:solidFill>
              </a:rPr>
              <a:t>Increases </a:t>
            </a:r>
            <a:r>
              <a:rPr lang="en-US" altLang="zh-TW" sz="1600" b="1" dirty="0" smtClean="0">
                <a:solidFill>
                  <a:schemeClr val="bg1">
                    <a:lumMod val="95000"/>
                  </a:schemeClr>
                </a:solidFill>
              </a:rPr>
              <a:t>the mechanical strength of solder joints</a:t>
            </a:r>
            <a:endParaRPr lang="zh-TW" altLang="en-US" sz="1600" b="1" dirty="0">
              <a:solidFill>
                <a:schemeClr val="bg1">
                  <a:lumMod val="95000"/>
                </a:schemeClr>
              </a:solidFill>
              <a:ea typeface="微軟正黑體" pitchFamily="34" charset="-120"/>
            </a:endParaRPr>
          </a:p>
        </p:txBody>
      </p:sp>
      <p:sp>
        <p:nvSpPr>
          <p:cNvPr id="27" name="文字方塊 24"/>
          <p:cNvSpPr txBox="1">
            <a:spLocks noChangeArrowheads="1"/>
          </p:cNvSpPr>
          <p:nvPr/>
        </p:nvSpPr>
        <p:spPr bwMode="auto">
          <a:xfrm>
            <a:off x="6804248" y="2951562"/>
            <a:ext cx="1896234" cy="64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TW" sz="1600" b="1" dirty="0">
                <a:solidFill>
                  <a:schemeClr val="bg1">
                    <a:lumMod val="95000"/>
                  </a:schemeClr>
                </a:solidFill>
                <a:ea typeface="微軟正黑體" pitchFamily="34" charset="-120"/>
              </a:rPr>
              <a:t>Reduces </a:t>
            </a:r>
            <a:r>
              <a:rPr lang="en-US" altLang="zh-TW" sz="1600" b="1" dirty="0" smtClean="0">
                <a:solidFill>
                  <a:schemeClr val="bg1">
                    <a:lumMod val="95000"/>
                  </a:schemeClr>
                </a:solidFill>
                <a:ea typeface="微軟正黑體" pitchFamily="34" charset="-120"/>
              </a:rPr>
              <a:t>thermal </a:t>
            </a:r>
            <a:r>
              <a:rPr lang="en-US" altLang="zh-TW" sz="1600" b="1" dirty="0">
                <a:solidFill>
                  <a:schemeClr val="bg1">
                    <a:lumMod val="95000"/>
                  </a:schemeClr>
                </a:solidFill>
                <a:ea typeface="微軟正黑體" pitchFamily="34" charset="-120"/>
              </a:rPr>
              <a:t>stress </a:t>
            </a:r>
            <a:r>
              <a:rPr lang="en-US" altLang="zh-TW" sz="1600" b="1" dirty="0" smtClean="0">
                <a:solidFill>
                  <a:schemeClr val="bg1">
                    <a:lumMod val="95000"/>
                  </a:schemeClr>
                </a:solidFill>
                <a:ea typeface="微軟正黑體" pitchFamily="34" charset="-120"/>
              </a:rPr>
              <a:t>damage</a:t>
            </a:r>
            <a:endParaRPr lang="zh-TW" altLang="en-US" sz="1600" b="1" dirty="0">
              <a:solidFill>
                <a:schemeClr val="bg1">
                  <a:lumMod val="95000"/>
                </a:schemeClr>
              </a:solidFill>
              <a:ea typeface="微軟正黑體" pitchFamily="34" charset="-120"/>
            </a:endParaRPr>
          </a:p>
        </p:txBody>
      </p:sp>
      <p:sp>
        <p:nvSpPr>
          <p:cNvPr id="28" name="文字方塊 23"/>
          <p:cNvSpPr txBox="1">
            <a:spLocks noChangeArrowheads="1"/>
          </p:cNvSpPr>
          <p:nvPr/>
        </p:nvSpPr>
        <p:spPr bwMode="auto">
          <a:xfrm>
            <a:off x="4093476" y="4629130"/>
            <a:ext cx="18013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TW" sz="1600" b="1" dirty="0">
                <a:solidFill>
                  <a:schemeClr val="bg1">
                    <a:lumMod val="95000"/>
                  </a:schemeClr>
                </a:solidFill>
                <a:ea typeface="微軟正黑體" pitchFamily="34" charset="-120"/>
              </a:rPr>
              <a:t>Enhances product </a:t>
            </a:r>
            <a:r>
              <a:rPr lang="en-US" altLang="zh-TW" sz="1600" b="1" dirty="0" smtClean="0">
                <a:solidFill>
                  <a:schemeClr val="bg1">
                    <a:lumMod val="95000"/>
                  </a:schemeClr>
                </a:solidFill>
                <a:ea typeface="微軟正黑體" pitchFamily="34" charset="-120"/>
              </a:rPr>
              <a:t>reliability and lifespan</a:t>
            </a:r>
            <a:endParaRPr lang="zh-TW" altLang="en-US" sz="1600" b="1" dirty="0">
              <a:solidFill>
                <a:schemeClr val="bg1">
                  <a:lumMod val="95000"/>
                </a:schemeClr>
              </a:solidFill>
              <a:ea typeface="微軟正黑體" pitchFamily="34" charset="-120"/>
            </a:endParaRPr>
          </a:p>
        </p:txBody>
      </p:sp>
      <p:sp>
        <p:nvSpPr>
          <p:cNvPr id="29" name="文字方塊 25"/>
          <p:cNvSpPr txBox="1">
            <a:spLocks noChangeArrowheads="1"/>
          </p:cNvSpPr>
          <p:nvPr/>
        </p:nvSpPr>
        <p:spPr bwMode="auto">
          <a:xfrm>
            <a:off x="6190702" y="4650818"/>
            <a:ext cx="22510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solidFill>
                  <a:schemeClr val="bg1">
                    <a:lumMod val="95000"/>
                  </a:schemeClr>
                </a:solidFill>
                <a:ea typeface="微軟正黑體" pitchFamily="34" charset="-120"/>
              </a:rPr>
              <a:t>Reinforce the product’s resistance to </a:t>
            </a:r>
          </a:p>
          <a:p>
            <a:r>
              <a:rPr lang="en-US" altLang="zh-TW" sz="1600" b="1" dirty="0" smtClean="0">
                <a:solidFill>
                  <a:schemeClr val="bg1">
                    <a:lumMod val="95000"/>
                  </a:schemeClr>
                </a:solidFill>
                <a:ea typeface="微軟正黑體" pitchFamily="34" charset="-120"/>
              </a:rPr>
              <a:t>shock and vibration</a:t>
            </a:r>
            <a:endParaRPr lang="zh-TW" altLang="en-US" sz="1600" b="1" dirty="0">
              <a:solidFill>
                <a:schemeClr val="bg1">
                  <a:lumMod val="95000"/>
                </a:schemeClr>
              </a:solidFill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28084" y="3933056"/>
            <a:ext cx="1059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31" y="4992026"/>
            <a:ext cx="2273618" cy="14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395536" y="4482407"/>
            <a:ext cx="8424936" cy="21869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5536" y="1328520"/>
            <a:ext cx="294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Sidefill Technology</a:t>
            </a:r>
            <a:endParaRPr lang="en-US" altLang="zh-TW" sz="2800" b="1" dirty="0">
              <a:solidFill>
                <a:srgbClr val="008080"/>
              </a:solidFill>
              <a:ea typeface="微軟正黑體" pitchFamily="34" charset="-120"/>
              <a:sym typeface="Gill Sans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67544" y="1956110"/>
            <a:ext cx="8208912" cy="2214486"/>
            <a:chOff x="455776" y="3077327"/>
            <a:chExt cx="7281263" cy="2214486"/>
          </a:xfrm>
        </p:grpSpPr>
        <p:sp>
          <p:nvSpPr>
            <p:cNvPr id="6" name="矩形 5"/>
            <p:cNvSpPr/>
            <p:nvPr/>
          </p:nvSpPr>
          <p:spPr>
            <a:xfrm>
              <a:off x="787835" y="3515173"/>
              <a:ext cx="6949204" cy="1776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Uses an </a:t>
              </a:r>
              <a:r>
                <a:rPr lang="en-US" altLang="zh-TW" sz="1600" b="1" dirty="0" smtClean="0">
                  <a:solidFill>
                    <a:schemeClr val="accent5"/>
                  </a:solidFill>
                </a:rPr>
                <a:t>automatic </a:t>
              </a:r>
              <a:r>
                <a:rPr lang="en-US" altLang="zh-TW" sz="1600" b="1" dirty="0">
                  <a:solidFill>
                    <a:schemeClr val="accent5"/>
                  </a:solidFill>
                </a:rPr>
                <a:t>S</a:t>
              </a:r>
              <a:r>
                <a:rPr lang="en-US" altLang="zh-TW" sz="1600" b="1" dirty="0" smtClean="0">
                  <a:solidFill>
                    <a:schemeClr val="accent5"/>
                  </a:solidFill>
                </a:rPr>
                <a:t>idefill dispenser </a:t>
              </a:r>
              <a:r>
                <a:rPr lang="en-US" altLang="zh-TW" sz="1600" b="1" dirty="0">
                  <a:solidFill>
                    <a:schemeClr val="accent5"/>
                  </a:solidFill>
                </a:rPr>
                <a:t>system</a:t>
              </a:r>
              <a:r>
                <a:rPr lang="en-US" altLang="zh-TW" sz="1600" b="1" dirty="0" smtClean="0">
                  <a:solidFill>
                    <a:schemeClr val="accent5"/>
                  </a:solidFill>
                </a:rPr>
                <a:t> </a:t>
              </a: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 ensure extremely high accuracy. 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Dries </a:t>
              </a:r>
              <a:r>
                <a:rPr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</a:t>
              </a: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epoxy via UV light to maintain stability.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Includes in-house testing and inspection </a:t>
              </a: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 </a:t>
              </a:r>
              <a:r>
                <a:rPr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ensure the </a:t>
              </a: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application is </a:t>
              </a:r>
              <a:r>
                <a:rPr lang="en-US" altLang="zh-TW" sz="1600" b="1" dirty="0" smtClean="0">
                  <a:solidFill>
                    <a:schemeClr val="accent5"/>
                  </a:solidFill>
                </a:rPr>
                <a:t>smooth</a:t>
              </a:r>
              <a:r>
                <a:rPr lang="en-US" altLang="zh-TW" sz="1600" b="1" dirty="0">
                  <a:solidFill>
                    <a:schemeClr val="accent5"/>
                  </a:solidFill>
                </a:rPr>
                <a:t>, uniform and correct</a:t>
              </a:r>
              <a:r>
                <a:rPr lang="en-US" altLang="zh-TW" sz="1600" dirty="0" smtClean="0"/>
                <a:t>.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Compliant with the </a:t>
              </a:r>
              <a:r>
                <a:rPr lang="en-US" altLang="zh-TW" sz="1600" b="1" dirty="0">
                  <a:solidFill>
                    <a:schemeClr val="accent5"/>
                  </a:solidFill>
                </a:rPr>
                <a:t>MIL-STD-810G</a:t>
              </a: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wide temperature, vibration and shock </a:t>
              </a: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requirements</a:t>
              </a: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pPr marL="285750" indent="-285750">
                <a:lnSpc>
                  <a:spcPct val="114000"/>
                </a:lnSpc>
                <a:buFont typeface="Arial" panose="020B0604020202020204" pitchFamily="34" charset="0"/>
                <a:buChar char="•"/>
              </a:pP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Refer </a:t>
              </a:r>
              <a:r>
                <a:rPr lang="en-US" altLang="zh-TW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 JEITA EIAJ ED-4702A bending </a:t>
              </a:r>
              <a:r>
                <a:rPr lang="en-US" altLang="zh-TW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test. </a:t>
              </a:r>
              <a:r>
                <a:rPr lang="en-US" altLang="zh-TW" sz="1600" dirty="0" smtClean="0"/>
                <a:t> </a:t>
              </a:r>
              <a:endParaRPr lang="en-US" altLang="zh-TW" sz="16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55776" y="3077327"/>
              <a:ext cx="270514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Application </a:t>
              </a:r>
              <a:r>
                <a:rPr lang="en-US" altLang="zh-TW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Process</a:t>
              </a:r>
              <a:endParaRPr lang="en-US" altLang="zh-TW" sz="2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979848"/>
            <a:ext cx="1143000" cy="1143000"/>
          </a:xfrm>
          <a:prstGeom prst="rect">
            <a:avLst/>
          </a:prstGeom>
        </p:spPr>
      </p:pic>
      <p:sp>
        <p:nvSpPr>
          <p:cNvPr id="10" name="Freeform 21"/>
          <p:cNvSpPr>
            <a:spLocks/>
          </p:cNvSpPr>
          <p:nvPr/>
        </p:nvSpPr>
        <p:spPr bwMode="auto">
          <a:xfrm rot="10800000" flipH="1">
            <a:off x="927559" y="2492896"/>
            <a:ext cx="144000" cy="180000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 rot="10800000" flipH="1">
            <a:off x="927560" y="2780928"/>
            <a:ext cx="144000" cy="180000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Freeform 21"/>
          <p:cNvSpPr>
            <a:spLocks/>
          </p:cNvSpPr>
          <p:nvPr/>
        </p:nvSpPr>
        <p:spPr bwMode="auto">
          <a:xfrm rot="10800000" flipH="1">
            <a:off x="927560" y="3068960"/>
            <a:ext cx="144000" cy="180000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 rot="10800000" flipH="1">
            <a:off x="927560" y="3609040"/>
            <a:ext cx="144000" cy="180000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2" y="4401129"/>
            <a:ext cx="9015991" cy="241224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64264"/>
            <a:ext cx="1052153" cy="658430"/>
          </a:xfrm>
          <a:prstGeom prst="rect">
            <a:avLst/>
          </a:prstGeom>
        </p:spPr>
      </p:pic>
      <p:sp>
        <p:nvSpPr>
          <p:cNvPr id="19" name="Freeform 21"/>
          <p:cNvSpPr>
            <a:spLocks/>
          </p:cNvSpPr>
          <p:nvPr/>
        </p:nvSpPr>
        <p:spPr bwMode="auto">
          <a:xfrm rot="10800000" flipH="1">
            <a:off x="923679" y="3889818"/>
            <a:ext cx="144000" cy="180000"/>
          </a:xfrm>
          <a:custGeom>
            <a:avLst/>
            <a:gdLst>
              <a:gd name="T0" fmla="*/ 0 w 7925"/>
              <a:gd name="T1" fmla="*/ 5094 h 10188"/>
              <a:gd name="T2" fmla="*/ 33 w 7925"/>
              <a:gd name="T3" fmla="*/ 0 h 10188"/>
              <a:gd name="T4" fmla="*/ 1648 w 7925"/>
              <a:gd name="T5" fmla="*/ 1021 h 10188"/>
              <a:gd name="T6" fmla="*/ 7132 w 7925"/>
              <a:gd name="T7" fmla="*/ 4554 h 10188"/>
              <a:gd name="T8" fmla="*/ 7921 w 7925"/>
              <a:gd name="T9" fmla="*/ 5094 h 10188"/>
              <a:gd name="T10" fmla="*/ 1320 w 7925"/>
              <a:gd name="T11" fmla="*/ 9375 h 10188"/>
              <a:gd name="T12" fmla="*/ 29 w 7925"/>
              <a:gd name="T13" fmla="*/ 10188 h 10188"/>
              <a:gd name="T14" fmla="*/ 0 w 7925"/>
              <a:gd name="T15" fmla="*/ 5094 h 10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25" h="10188">
                <a:moveTo>
                  <a:pt x="0" y="5094"/>
                </a:moveTo>
                <a:cubicBezTo>
                  <a:pt x="0" y="1287"/>
                  <a:pt x="8" y="0"/>
                  <a:pt x="33" y="0"/>
                </a:cubicBezTo>
                <a:cubicBezTo>
                  <a:pt x="50" y="0"/>
                  <a:pt x="777" y="460"/>
                  <a:pt x="1648" y="1021"/>
                </a:cubicBezTo>
                <a:cubicBezTo>
                  <a:pt x="3732" y="2365"/>
                  <a:pt x="6142" y="3917"/>
                  <a:pt x="7132" y="4554"/>
                </a:cubicBezTo>
                <a:cubicBezTo>
                  <a:pt x="7570" y="4836"/>
                  <a:pt x="7925" y="5079"/>
                  <a:pt x="7921" y="5094"/>
                </a:cubicBezTo>
                <a:cubicBezTo>
                  <a:pt x="7912" y="5124"/>
                  <a:pt x="7006" y="5712"/>
                  <a:pt x="1320" y="9375"/>
                </a:cubicBezTo>
                <a:cubicBezTo>
                  <a:pt x="626" y="9822"/>
                  <a:pt x="45" y="10188"/>
                  <a:pt x="29" y="10188"/>
                </a:cubicBezTo>
                <a:cubicBezTo>
                  <a:pt x="10" y="10188"/>
                  <a:pt x="0" y="8528"/>
                  <a:pt x="0" y="5094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9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95536" y="1328520"/>
            <a:ext cx="294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Sidefill Technology</a:t>
            </a:r>
            <a:endParaRPr lang="en-US" altLang="zh-TW" sz="2800" b="1" dirty="0">
              <a:solidFill>
                <a:srgbClr val="008080"/>
              </a:solidFill>
              <a:ea typeface="微軟正黑體" pitchFamily="34" charset="-120"/>
              <a:sym typeface="Gill San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1851977"/>
            <a:ext cx="1331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Gill Sans"/>
              </a:rPr>
              <a:t>Side View</a:t>
            </a:r>
            <a:endParaRPr lang="en-US" altLang="zh-TW" sz="2200" b="1" dirty="0">
              <a:solidFill>
                <a:schemeClr val="tx1">
                  <a:lumMod val="75000"/>
                  <a:lumOff val="25000"/>
                </a:schemeClr>
              </a:solidFill>
              <a:sym typeface="Gill Sans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979848"/>
            <a:ext cx="1143000" cy="1143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16786" y="2267580"/>
            <a:ext cx="8198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Apacer adopts an automated Sidefill dispensing system to ensure high product reliability. Customers can choose the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suitable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 for their application needs.</a:t>
            </a:r>
          </a:p>
          <a:p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2000" y="3876693"/>
            <a:ext cx="3743307" cy="2390164"/>
          </a:xfrm>
          <a:prstGeom prst="rect">
            <a:avLst/>
          </a:prstGeom>
          <a:solidFill>
            <a:srgbClr val="D5E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40598" y="3866547"/>
            <a:ext cx="3722202" cy="2386049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 rot="16200000">
            <a:off x="2059256" y="1787285"/>
            <a:ext cx="877850" cy="3729236"/>
          </a:xfrm>
          <a:custGeom>
            <a:avLst/>
            <a:gdLst>
              <a:gd name="connsiteX0" fmla="*/ 344639 w 1965477"/>
              <a:gd name="connsiteY0" fmla="*/ 0 h 1620838"/>
              <a:gd name="connsiteX1" fmla="*/ 1965477 w 1965477"/>
              <a:gd name="connsiteY1" fmla="*/ 0 h 1620838"/>
              <a:gd name="connsiteX2" fmla="*/ 1965477 w 1965477"/>
              <a:gd name="connsiteY2" fmla="*/ 1620838 h 1620838"/>
              <a:gd name="connsiteX3" fmla="*/ 344639 w 1965477"/>
              <a:gd name="connsiteY3" fmla="*/ 1620838 h 1620838"/>
              <a:gd name="connsiteX4" fmla="*/ 344639 w 1965477"/>
              <a:gd name="connsiteY4" fmla="*/ 1010310 h 1620838"/>
              <a:gd name="connsiteX5" fmla="*/ 0 w 1965477"/>
              <a:gd name="connsiteY5" fmla="*/ 810419 h 1620838"/>
              <a:gd name="connsiteX6" fmla="*/ 344639 w 1965477"/>
              <a:gd name="connsiteY6" fmla="*/ 610529 h 162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5477" h="1620838">
                <a:moveTo>
                  <a:pt x="344639" y="0"/>
                </a:moveTo>
                <a:lnTo>
                  <a:pt x="1965477" y="0"/>
                </a:lnTo>
                <a:lnTo>
                  <a:pt x="1965477" y="1620838"/>
                </a:lnTo>
                <a:lnTo>
                  <a:pt x="344639" y="1620838"/>
                </a:lnTo>
                <a:lnTo>
                  <a:pt x="344639" y="1010310"/>
                </a:lnTo>
                <a:lnTo>
                  <a:pt x="0" y="810419"/>
                </a:lnTo>
                <a:lnTo>
                  <a:pt x="344639" y="61052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893033" y="3310418"/>
            <a:ext cx="3195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Standard Product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25" name="手繪多邊形 24"/>
          <p:cNvSpPr/>
          <p:nvPr/>
        </p:nvSpPr>
        <p:spPr>
          <a:xfrm rot="16200000">
            <a:off x="6008348" y="1783665"/>
            <a:ext cx="870612" cy="3729236"/>
          </a:xfrm>
          <a:custGeom>
            <a:avLst/>
            <a:gdLst>
              <a:gd name="connsiteX0" fmla="*/ 344639 w 1965477"/>
              <a:gd name="connsiteY0" fmla="*/ 0 h 1620838"/>
              <a:gd name="connsiteX1" fmla="*/ 1965477 w 1965477"/>
              <a:gd name="connsiteY1" fmla="*/ 0 h 1620838"/>
              <a:gd name="connsiteX2" fmla="*/ 1965477 w 1965477"/>
              <a:gd name="connsiteY2" fmla="*/ 1620838 h 1620838"/>
              <a:gd name="connsiteX3" fmla="*/ 344639 w 1965477"/>
              <a:gd name="connsiteY3" fmla="*/ 1620838 h 1620838"/>
              <a:gd name="connsiteX4" fmla="*/ 344639 w 1965477"/>
              <a:gd name="connsiteY4" fmla="*/ 1010310 h 1620838"/>
              <a:gd name="connsiteX5" fmla="*/ 0 w 1965477"/>
              <a:gd name="connsiteY5" fmla="*/ 810419 h 1620838"/>
              <a:gd name="connsiteX6" fmla="*/ 344639 w 1965477"/>
              <a:gd name="connsiteY6" fmla="*/ 610529 h 162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5477" h="1620838">
                <a:moveTo>
                  <a:pt x="344639" y="0"/>
                </a:moveTo>
                <a:lnTo>
                  <a:pt x="1965477" y="0"/>
                </a:lnTo>
                <a:lnTo>
                  <a:pt x="1965477" y="1620838"/>
                </a:lnTo>
                <a:lnTo>
                  <a:pt x="344639" y="1620838"/>
                </a:lnTo>
                <a:lnTo>
                  <a:pt x="344639" y="1010310"/>
                </a:lnTo>
                <a:lnTo>
                  <a:pt x="0" y="810419"/>
                </a:lnTo>
                <a:lnTo>
                  <a:pt x="344639" y="610529"/>
                </a:lnTo>
                <a:close/>
              </a:path>
            </a:pathLst>
          </a:custGeom>
          <a:solidFill>
            <a:srgbClr val="2CA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4618450" y="3310418"/>
            <a:ext cx="3598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Product’s </a:t>
            </a:r>
            <a:r>
              <a:rPr lang="en-US" altLang="zh-TW" b="1" dirty="0">
                <a:solidFill>
                  <a:schemeClr val="bg1"/>
                </a:solidFill>
              </a:rPr>
              <a:t>A</a:t>
            </a:r>
            <a:r>
              <a:rPr lang="en-US" altLang="zh-TW" b="1" dirty="0" smtClean="0">
                <a:solidFill>
                  <a:schemeClr val="bg1"/>
                </a:solidFill>
              </a:rPr>
              <a:t>pplied Sidefill 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industrial.apacer.com/upfiles/ADUpload/allshare/PT220-M280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4104" y="345951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340447" y="6300431"/>
            <a:ext cx="7171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powered by carefully selected industrial-grade NAND &amp; components.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1710407" y="4279990"/>
            <a:ext cx="2219946" cy="1737096"/>
          </a:xfrm>
          <a:prstGeom prst="wedgeRectCallout">
            <a:avLst>
              <a:gd name="adj1" fmla="val -55677"/>
              <a:gd name="adj2" fmla="val -20026"/>
            </a:avLst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圖說文字 23"/>
          <p:cNvSpPr/>
          <p:nvPr/>
        </p:nvSpPr>
        <p:spPr>
          <a:xfrm>
            <a:off x="5652120" y="4288651"/>
            <a:ext cx="2219946" cy="1737096"/>
          </a:xfrm>
          <a:prstGeom prst="wedgeRectCallout">
            <a:avLst>
              <a:gd name="adj1" fmla="val -55677"/>
              <a:gd name="adj2" fmla="val -20026"/>
            </a:avLst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0" t="13873" r="15548" b="67664"/>
          <a:stretch/>
        </p:blipFill>
        <p:spPr>
          <a:xfrm>
            <a:off x="5814504" y="4492476"/>
            <a:ext cx="1853839" cy="1303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58673" y="3633031"/>
            <a:ext cx="812255" cy="198672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61657" y="4488162"/>
            <a:ext cx="1733016" cy="1334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32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304235"/>
            <a:ext cx="2133600" cy="365125"/>
          </a:xfrm>
        </p:spPr>
        <p:txBody>
          <a:bodyPr/>
          <a:lstStyle/>
          <a:p>
            <a:fld id="{6B58A0D5-FD71-4359-A29A-E8A7E516FE22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67544" y="1281208"/>
            <a:ext cx="3528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8080"/>
                </a:solidFill>
                <a:latin typeface="+mj-lt"/>
                <a:ea typeface="微軟正黑體" pitchFamily="34" charset="-120"/>
                <a:sym typeface="Gill Sans"/>
              </a:rPr>
              <a:t>Industrial Applications</a:t>
            </a:r>
          </a:p>
        </p:txBody>
      </p:sp>
      <p:sp>
        <p:nvSpPr>
          <p:cNvPr id="8" name="矩形 7"/>
          <p:cNvSpPr/>
          <p:nvPr/>
        </p:nvSpPr>
        <p:spPr>
          <a:xfrm>
            <a:off x="467544" y="1878235"/>
            <a:ext cx="80304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idefill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technology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increases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product reliability and resistance to various thermal and mechanical shocks, ensuring that products continue to operate normally in high vibration and under extreme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environmental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changes.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It’s an ideal solution for industrial equipment, such as that used in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defense technology, vehicles, outdoor applications and rugged computers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3501009"/>
            <a:ext cx="9144000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004495" y="5867980"/>
            <a:ext cx="7304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Ensuring products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continue to operate normally in high vibration</a:t>
            </a:r>
          </a:p>
        </p:txBody>
      </p:sp>
      <p:sp>
        <p:nvSpPr>
          <p:cNvPr id="24" name="矩形 23"/>
          <p:cNvSpPr/>
          <p:nvPr/>
        </p:nvSpPr>
        <p:spPr>
          <a:xfrm>
            <a:off x="5204209" y="3716453"/>
            <a:ext cx="1126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5"/>
                </a:solidFill>
                <a:latin typeface="+mj-lt"/>
              </a:rPr>
              <a:t>In-Vehicle</a:t>
            </a:r>
            <a:endParaRPr lang="zh-TW" alt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30632" y="3723900"/>
            <a:ext cx="1989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5"/>
                </a:solidFill>
                <a:latin typeface="+mj-lt"/>
              </a:rPr>
              <a:t>Rugged Computers</a:t>
            </a:r>
            <a:endParaRPr lang="zh-TW" alt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43808" y="3738282"/>
            <a:ext cx="1331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5"/>
                </a:solidFill>
                <a:latin typeface="+mj-lt"/>
              </a:rPr>
              <a:t>Automation</a:t>
            </a:r>
            <a:endParaRPr lang="zh-TW" alt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9768" y="3738518"/>
            <a:ext cx="173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Mining Machine</a:t>
            </a:r>
            <a:endParaRPr lang="zh-TW" altLang="en-US" b="1" dirty="0">
              <a:solidFill>
                <a:schemeClr val="accent5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798"/>
            <a:ext cx="2059907" cy="13705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3834" r="-296" b="-1552"/>
          <a:stretch/>
        </p:blipFill>
        <p:spPr>
          <a:xfrm>
            <a:off x="2483768" y="4221219"/>
            <a:ext cx="2104103" cy="1392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4"/>
          <a:stretch/>
        </p:blipFill>
        <p:spPr>
          <a:xfrm>
            <a:off x="6820270" y="4221107"/>
            <a:ext cx="2072210" cy="1385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投影片編號版面配置區 3"/>
          <p:cNvSpPr txBox="1">
            <a:spLocks/>
          </p:cNvSpPr>
          <p:nvPr/>
        </p:nvSpPr>
        <p:spPr>
          <a:xfrm>
            <a:off x="6939408" y="6531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/>
          <a:srcRect r="2168"/>
          <a:stretch/>
        </p:blipFill>
        <p:spPr>
          <a:xfrm>
            <a:off x="4688204" y="4221107"/>
            <a:ext cx="2044036" cy="1385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5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552" y="1504407"/>
            <a:ext cx="3052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Apacerʼs Strengths </a:t>
            </a:r>
            <a:endParaRPr lang="zh-TW" altLang="en-US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1188" y="4515841"/>
            <a:ext cx="2613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700" b="1" dirty="0" smtClean="0">
                <a:solidFill>
                  <a:schemeClr val="accent5"/>
                </a:solidFill>
                <a:ea typeface="微軟正黑體" pitchFamily="34" charset="-120"/>
              </a:rPr>
              <a:t>Longevity</a:t>
            </a:r>
            <a:endParaRPr lang="en-US" altLang="zh-TW" sz="2700" b="1" dirty="0">
              <a:solidFill>
                <a:schemeClr val="accent5"/>
              </a:solidFill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15594" y="4515841"/>
            <a:ext cx="34563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700" b="1" dirty="0">
                <a:solidFill>
                  <a:schemeClr val="accent5"/>
                </a:solidFill>
                <a:ea typeface="微軟正黑體" pitchFamily="34" charset="-120"/>
              </a:rPr>
              <a:t>Strong R&amp;D and Customization Capabilities</a:t>
            </a:r>
            <a:endParaRPr lang="zh-TW" altLang="en-US" sz="2700" b="1" dirty="0">
              <a:solidFill>
                <a:schemeClr val="accent5"/>
              </a:solidFill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60472" y="50644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Fixed BOM support 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6+6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PCN/EOL Policy 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Unique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S/N for RMA tracking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Freeform 166"/>
          <p:cNvSpPr>
            <a:spLocks noEditPoints="1"/>
          </p:cNvSpPr>
          <p:nvPr/>
        </p:nvSpPr>
        <p:spPr bwMode="auto">
          <a:xfrm>
            <a:off x="5238131" y="4572422"/>
            <a:ext cx="548909" cy="653293"/>
          </a:xfrm>
          <a:custGeom>
            <a:avLst/>
            <a:gdLst>
              <a:gd name="T0" fmla="*/ 20 w 77"/>
              <a:gd name="T1" fmla="*/ 37 h 113"/>
              <a:gd name="T2" fmla="*/ 20 w 77"/>
              <a:gd name="T3" fmla="*/ 12 h 113"/>
              <a:gd name="T4" fmla="*/ 57 w 77"/>
              <a:gd name="T5" fmla="*/ 12 h 113"/>
              <a:gd name="T6" fmla="*/ 56 w 77"/>
              <a:gd name="T7" fmla="*/ 36 h 113"/>
              <a:gd name="T8" fmla="*/ 52 w 77"/>
              <a:gd name="T9" fmla="*/ 47 h 113"/>
              <a:gd name="T10" fmla="*/ 38 w 77"/>
              <a:gd name="T11" fmla="*/ 54 h 113"/>
              <a:gd name="T12" fmla="*/ 38 w 77"/>
              <a:gd name="T13" fmla="*/ 54 h 113"/>
              <a:gd name="T14" fmla="*/ 25 w 77"/>
              <a:gd name="T15" fmla="*/ 47 h 113"/>
              <a:gd name="T16" fmla="*/ 20 w 77"/>
              <a:gd name="T17" fmla="*/ 37 h 113"/>
              <a:gd name="T18" fmla="*/ 12 w 77"/>
              <a:gd name="T19" fmla="*/ 108 h 113"/>
              <a:gd name="T20" fmla="*/ 66 w 77"/>
              <a:gd name="T21" fmla="*/ 108 h 113"/>
              <a:gd name="T22" fmla="*/ 63 w 77"/>
              <a:gd name="T23" fmla="*/ 113 h 113"/>
              <a:gd name="T24" fmla="*/ 15 w 77"/>
              <a:gd name="T25" fmla="*/ 113 h 113"/>
              <a:gd name="T26" fmla="*/ 12 w 77"/>
              <a:gd name="T27" fmla="*/ 108 h 113"/>
              <a:gd name="T28" fmla="*/ 69 w 77"/>
              <a:gd name="T29" fmla="*/ 67 h 113"/>
              <a:gd name="T30" fmla="*/ 75 w 77"/>
              <a:gd name="T31" fmla="*/ 90 h 113"/>
              <a:gd name="T32" fmla="*/ 67 w 77"/>
              <a:gd name="T33" fmla="*/ 104 h 113"/>
              <a:gd name="T34" fmla="*/ 65 w 77"/>
              <a:gd name="T35" fmla="*/ 104 h 113"/>
              <a:gd name="T36" fmla="*/ 65 w 77"/>
              <a:gd name="T37" fmla="*/ 73 h 113"/>
              <a:gd name="T38" fmla="*/ 41 w 77"/>
              <a:gd name="T39" fmla="*/ 73 h 113"/>
              <a:gd name="T40" fmla="*/ 48 w 77"/>
              <a:gd name="T41" fmla="*/ 57 h 113"/>
              <a:gd name="T42" fmla="*/ 50 w 77"/>
              <a:gd name="T43" fmla="*/ 55 h 113"/>
              <a:gd name="T44" fmla="*/ 64 w 77"/>
              <a:gd name="T45" fmla="*/ 58 h 113"/>
              <a:gd name="T46" fmla="*/ 65 w 77"/>
              <a:gd name="T47" fmla="*/ 58 h 113"/>
              <a:gd name="T48" fmla="*/ 65 w 77"/>
              <a:gd name="T49" fmla="*/ 59 h 113"/>
              <a:gd name="T50" fmla="*/ 69 w 77"/>
              <a:gd name="T51" fmla="*/ 68 h 113"/>
              <a:gd name="T52" fmla="*/ 69 w 77"/>
              <a:gd name="T53" fmla="*/ 67 h 113"/>
              <a:gd name="T54" fmla="*/ 13 w 77"/>
              <a:gd name="T55" fmla="*/ 104 h 113"/>
              <a:gd name="T56" fmla="*/ 10 w 77"/>
              <a:gd name="T57" fmla="*/ 104 h 113"/>
              <a:gd name="T58" fmla="*/ 2 w 77"/>
              <a:gd name="T59" fmla="*/ 90 h 113"/>
              <a:gd name="T60" fmla="*/ 8 w 77"/>
              <a:gd name="T61" fmla="*/ 67 h 113"/>
              <a:gd name="T62" fmla="*/ 13 w 77"/>
              <a:gd name="T63" fmla="*/ 58 h 113"/>
              <a:gd name="T64" fmla="*/ 13 w 77"/>
              <a:gd name="T65" fmla="*/ 58 h 113"/>
              <a:gd name="T66" fmla="*/ 14 w 77"/>
              <a:gd name="T67" fmla="*/ 58 h 113"/>
              <a:gd name="T68" fmla="*/ 27 w 77"/>
              <a:gd name="T69" fmla="*/ 55 h 113"/>
              <a:gd name="T70" fmla="*/ 29 w 77"/>
              <a:gd name="T71" fmla="*/ 57 h 113"/>
              <a:gd name="T72" fmla="*/ 37 w 77"/>
              <a:gd name="T73" fmla="*/ 73 h 113"/>
              <a:gd name="T74" fmla="*/ 13 w 77"/>
              <a:gd name="T75" fmla="*/ 73 h 113"/>
              <a:gd name="T76" fmla="*/ 13 w 77"/>
              <a:gd name="T77" fmla="*/ 10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113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14109" y="2382731"/>
            <a:ext cx="47380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>
                <a:solidFill>
                  <a:schemeClr val="accent5"/>
                </a:solidFill>
                <a:ea typeface="微軟正黑體" pitchFamily="34" charset="-120"/>
              </a:rPr>
              <a:t>Widely Recognized Certification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1434347" y="2884863"/>
            <a:ext cx="6353604" cy="1143904"/>
            <a:chOff x="1479964" y="2356434"/>
            <a:chExt cx="6353604" cy="114390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8657"/>
            <a:stretch/>
          </p:blipFill>
          <p:spPr>
            <a:xfrm>
              <a:off x="1479964" y="2356434"/>
              <a:ext cx="3280870" cy="1060761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51330"/>
            <a:stretch/>
          </p:blipFill>
          <p:spPr>
            <a:xfrm>
              <a:off x="4710034" y="2543027"/>
              <a:ext cx="3123534" cy="957311"/>
            </a:xfrm>
            <a:prstGeom prst="rect">
              <a:avLst/>
            </a:prstGeom>
          </p:spPr>
        </p:pic>
      </p:grpSp>
      <p:sp>
        <p:nvSpPr>
          <p:cNvPr id="28" name="AutoShape 117"/>
          <p:cNvSpPr>
            <a:spLocks/>
          </p:cNvSpPr>
          <p:nvPr/>
        </p:nvSpPr>
        <p:spPr bwMode="auto">
          <a:xfrm>
            <a:off x="677882" y="2440789"/>
            <a:ext cx="620067" cy="46531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" name="Freeform 156"/>
          <p:cNvSpPr>
            <a:spLocks noEditPoints="1"/>
          </p:cNvSpPr>
          <p:nvPr/>
        </p:nvSpPr>
        <p:spPr bwMode="auto">
          <a:xfrm>
            <a:off x="761412" y="4572422"/>
            <a:ext cx="544747" cy="544748"/>
          </a:xfrm>
          <a:custGeom>
            <a:avLst/>
            <a:gdLst>
              <a:gd name="T0" fmla="*/ 49 w 98"/>
              <a:gd name="T1" fmla="*/ 0 h 98"/>
              <a:gd name="T2" fmla="*/ 83 w 98"/>
              <a:gd name="T3" fmla="*/ 15 h 98"/>
              <a:gd name="T4" fmla="*/ 98 w 98"/>
              <a:gd name="T5" fmla="*/ 49 h 98"/>
              <a:gd name="T6" fmla="*/ 83 w 98"/>
              <a:gd name="T7" fmla="*/ 83 h 98"/>
              <a:gd name="T8" fmla="*/ 49 w 98"/>
              <a:gd name="T9" fmla="*/ 98 h 98"/>
              <a:gd name="T10" fmla="*/ 15 w 98"/>
              <a:gd name="T11" fmla="*/ 83 h 98"/>
              <a:gd name="T12" fmla="*/ 0 w 98"/>
              <a:gd name="T13" fmla="*/ 49 h 98"/>
              <a:gd name="T14" fmla="*/ 15 w 98"/>
              <a:gd name="T15" fmla="*/ 15 h 98"/>
              <a:gd name="T16" fmla="*/ 49 w 98"/>
              <a:gd name="T17" fmla="*/ 0 h 98"/>
              <a:gd name="T18" fmla="*/ 55 w 98"/>
              <a:gd name="T19" fmla="*/ 47 h 98"/>
              <a:gd name="T20" fmla="*/ 54 w 98"/>
              <a:gd name="T21" fmla="*/ 45 h 98"/>
              <a:gd name="T22" fmla="*/ 69 w 98"/>
              <a:gd name="T23" fmla="*/ 24 h 98"/>
              <a:gd name="T24" fmla="*/ 65 w 98"/>
              <a:gd name="T25" fmla="*/ 22 h 98"/>
              <a:gd name="T26" fmla="*/ 50 w 98"/>
              <a:gd name="T27" fmla="*/ 43 h 98"/>
              <a:gd name="T28" fmla="*/ 46 w 98"/>
              <a:gd name="T29" fmla="*/ 44 h 98"/>
              <a:gd name="T30" fmla="*/ 42 w 98"/>
              <a:gd name="T31" fmla="*/ 53 h 98"/>
              <a:gd name="T32" fmla="*/ 51 w 98"/>
              <a:gd name="T33" fmla="*/ 57 h 98"/>
              <a:gd name="T34" fmla="*/ 53 w 98"/>
              <a:gd name="T35" fmla="*/ 56 h 98"/>
              <a:gd name="T36" fmla="*/ 70 w 98"/>
              <a:gd name="T37" fmla="*/ 61 h 98"/>
              <a:gd name="T38" fmla="*/ 71 w 98"/>
              <a:gd name="T39" fmla="*/ 57 h 98"/>
              <a:gd name="T40" fmla="*/ 56 w 98"/>
              <a:gd name="T41" fmla="*/ 50 h 98"/>
              <a:gd name="T42" fmla="*/ 55 w 98"/>
              <a:gd name="T43" fmla="*/ 47 h 98"/>
              <a:gd name="T44" fmla="*/ 74 w 98"/>
              <a:gd name="T45" fmla="*/ 24 h 98"/>
              <a:gd name="T46" fmla="*/ 49 w 98"/>
              <a:gd name="T47" fmla="*/ 14 h 98"/>
              <a:gd name="T48" fmla="*/ 24 w 98"/>
              <a:gd name="T49" fmla="*/ 24 h 98"/>
              <a:gd name="T50" fmla="*/ 13 w 98"/>
              <a:gd name="T51" fmla="*/ 49 h 98"/>
              <a:gd name="T52" fmla="*/ 24 w 98"/>
              <a:gd name="T53" fmla="*/ 74 h 98"/>
              <a:gd name="T54" fmla="*/ 49 w 98"/>
              <a:gd name="T55" fmla="*/ 85 h 98"/>
              <a:gd name="T56" fmla="*/ 74 w 98"/>
              <a:gd name="T57" fmla="*/ 74 h 98"/>
              <a:gd name="T58" fmla="*/ 84 w 98"/>
              <a:gd name="T59" fmla="*/ 49 h 98"/>
              <a:gd name="T60" fmla="*/ 74 w 98"/>
              <a:gd name="T61" fmla="*/ 2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8" h="98">
                <a:moveTo>
                  <a:pt x="49" y="0"/>
                </a:moveTo>
                <a:cubicBezTo>
                  <a:pt x="62" y="0"/>
                  <a:pt x="75" y="6"/>
                  <a:pt x="83" y="15"/>
                </a:cubicBezTo>
                <a:cubicBezTo>
                  <a:pt x="92" y="23"/>
                  <a:pt x="98" y="36"/>
                  <a:pt x="98" y="49"/>
                </a:cubicBezTo>
                <a:cubicBezTo>
                  <a:pt x="98" y="62"/>
                  <a:pt x="92" y="75"/>
                  <a:pt x="83" y="83"/>
                </a:cubicBezTo>
                <a:cubicBezTo>
                  <a:pt x="75" y="92"/>
                  <a:pt x="62" y="98"/>
                  <a:pt x="49" y="98"/>
                </a:cubicBezTo>
                <a:cubicBezTo>
                  <a:pt x="36" y="98"/>
                  <a:pt x="23" y="92"/>
                  <a:pt x="15" y="83"/>
                </a:cubicBezTo>
                <a:cubicBezTo>
                  <a:pt x="6" y="75"/>
                  <a:pt x="0" y="62"/>
                  <a:pt x="0" y="49"/>
                </a:cubicBezTo>
                <a:cubicBezTo>
                  <a:pt x="0" y="36"/>
                  <a:pt x="6" y="23"/>
                  <a:pt x="15" y="15"/>
                </a:cubicBezTo>
                <a:cubicBezTo>
                  <a:pt x="23" y="6"/>
                  <a:pt x="36" y="0"/>
                  <a:pt x="49" y="0"/>
                </a:cubicBezTo>
                <a:close/>
                <a:moveTo>
                  <a:pt x="55" y="47"/>
                </a:moveTo>
                <a:cubicBezTo>
                  <a:pt x="55" y="46"/>
                  <a:pt x="54" y="46"/>
                  <a:pt x="54" y="45"/>
                </a:cubicBezTo>
                <a:cubicBezTo>
                  <a:pt x="59" y="39"/>
                  <a:pt x="64" y="32"/>
                  <a:pt x="69" y="24"/>
                </a:cubicBezTo>
                <a:cubicBezTo>
                  <a:pt x="68" y="23"/>
                  <a:pt x="67" y="22"/>
                  <a:pt x="65" y="22"/>
                </a:cubicBezTo>
                <a:cubicBezTo>
                  <a:pt x="59" y="28"/>
                  <a:pt x="54" y="35"/>
                  <a:pt x="50" y="43"/>
                </a:cubicBezTo>
                <a:cubicBezTo>
                  <a:pt x="49" y="43"/>
                  <a:pt x="47" y="43"/>
                  <a:pt x="46" y="44"/>
                </a:cubicBezTo>
                <a:cubicBezTo>
                  <a:pt x="42" y="45"/>
                  <a:pt x="41" y="49"/>
                  <a:pt x="42" y="53"/>
                </a:cubicBezTo>
                <a:cubicBezTo>
                  <a:pt x="44" y="56"/>
                  <a:pt x="48" y="58"/>
                  <a:pt x="51" y="57"/>
                </a:cubicBezTo>
                <a:cubicBezTo>
                  <a:pt x="52" y="56"/>
                  <a:pt x="52" y="56"/>
                  <a:pt x="53" y="56"/>
                </a:cubicBezTo>
                <a:cubicBezTo>
                  <a:pt x="58" y="58"/>
                  <a:pt x="64" y="60"/>
                  <a:pt x="70" y="61"/>
                </a:cubicBezTo>
                <a:cubicBezTo>
                  <a:pt x="70" y="60"/>
                  <a:pt x="71" y="58"/>
                  <a:pt x="71" y="57"/>
                </a:cubicBezTo>
                <a:cubicBezTo>
                  <a:pt x="66" y="54"/>
                  <a:pt x="61" y="52"/>
                  <a:pt x="56" y="50"/>
                </a:cubicBezTo>
                <a:cubicBezTo>
                  <a:pt x="56" y="49"/>
                  <a:pt x="56" y="48"/>
                  <a:pt x="55" y="47"/>
                </a:cubicBezTo>
                <a:close/>
                <a:moveTo>
                  <a:pt x="74" y="24"/>
                </a:moveTo>
                <a:cubicBezTo>
                  <a:pt x="68" y="18"/>
                  <a:pt x="59" y="14"/>
                  <a:pt x="49" y="14"/>
                </a:cubicBezTo>
                <a:cubicBezTo>
                  <a:pt x="39" y="14"/>
                  <a:pt x="30" y="18"/>
                  <a:pt x="24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9"/>
                  <a:pt x="17" y="68"/>
                  <a:pt x="24" y="74"/>
                </a:cubicBezTo>
                <a:cubicBezTo>
                  <a:pt x="30" y="81"/>
                  <a:pt x="39" y="85"/>
                  <a:pt x="49" y="85"/>
                </a:cubicBezTo>
                <a:cubicBezTo>
                  <a:pt x="59" y="85"/>
                  <a:pt x="68" y="81"/>
                  <a:pt x="74" y="74"/>
                </a:cubicBezTo>
                <a:cubicBezTo>
                  <a:pt x="80" y="68"/>
                  <a:pt x="84" y="59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1.BU1\9.Others\Templates\Document templats 2017\輸出\Images\0904\ppt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3960813" y="4652962"/>
            <a:ext cx="5724525" cy="1586814"/>
            <a:chOff x="3960344" y="4653136"/>
            <a:chExt cx="5724224" cy="1586644"/>
          </a:xfrm>
        </p:grpSpPr>
        <p:sp>
          <p:nvSpPr>
            <p:cNvPr id="6" name="文字方塊 5"/>
            <p:cNvSpPr txBox="1"/>
            <p:nvPr/>
          </p:nvSpPr>
          <p:spPr>
            <a:xfrm>
              <a:off x="3960344" y="4653136"/>
              <a:ext cx="3384372" cy="400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3"/>
                </a:rPr>
                <a:t>industrial.apacer.com/</a:t>
              </a:r>
              <a:endPara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960344" y="4981713"/>
              <a:ext cx="5724224" cy="760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©Copyright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 Confidential. Unauthorized use, dissemination,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distribution, or reproduction of this document is not allowed without the permission of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 Specifications of details may change without notice.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960344" y="5916650"/>
              <a:ext cx="5724224" cy="3231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This document and its contents are </a:t>
              </a:r>
              <a:r>
                <a:rPr lang="en-US" altLang="zh-TW" sz="1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confidential©Copyright</a:t>
              </a:r>
              <a:r>
                <a:rPr lang="en-US" altLang="zh-TW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 </a:t>
              </a:r>
              <a:r>
                <a:rPr lang="en-US" altLang="zh-TW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Technology Inc.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5072063" y="2720975"/>
            <a:ext cx="3071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you!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4780</TotalTime>
  <Words>435</Words>
  <Application>Microsoft Office PowerPoint</Application>
  <PresentationFormat>如螢幕大小 (4:3)</PresentationFormat>
  <Paragraphs>69</Paragraphs>
  <Slides>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Gill Sans</vt:lpstr>
      <vt:lpstr>宋体</vt:lpstr>
      <vt:lpstr>微軟正黑體</vt:lpstr>
      <vt:lpstr>新細明體</vt:lpstr>
      <vt:lpstr>Arial</vt:lpstr>
      <vt:lpstr>Calibri</vt:lpstr>
      <vt:lpstr>Open Sans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Leo Peng</dc:creator>
  <cp:lastModifiedBy>Sylvia Yeh(葉珊苡)</cp:lastModifiedBy>
  <cp:revision>408</cp:revision>
  <dcterms:created xsi:type="dcterms:W3CDTF">2017-07-24T08:05:29Z</dcterms:created>
  <dcterms:modified xsi:type="dcterms:W3CDTF">2022-04-13T08:30:16Z</dcterms:modified>
</cp:coreProperties>
</file>