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326" r:id="rId3"/>
    <p:sldId id="325" r:id="rId4"/>
    <p:sldId id="330" r:id="rId5"/>
    <p:sldId id="338" r:id="rId6"/>
    <p:sldId id="331" r:id="rId7"/>
    <p:sldId id="335" r:id="rId8"/>
    <p:sldId id="334" r:id="rId9"/>
    <p:sldId id="336" r:id="rId10"/>
    <p:sldId id="339" r:id="rId11"/>
    <p:sldId id="29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8" userDrawn="1">
          <p15:clr>
            <a:srgbClr val="A4A3A4"/>
          </p15:clr>
        </p15:guide>
        <p15:guide id="5" pos="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294"/>
    <a:srgbClr val="E6F6F3"/>
    <a:srgbClr val="F2F2F2"/>
    <a:srgbClr val="000000"/>
    <a:srgbClr val="860000"/>
    <a:srgbClr val="66FFFF"/>
    <a:srgbClr val="3333CC"/>
    <a:srgbClr val="00B0F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87" autoAdjust="0"/>
  </p:normalViewPr>
  <p:slideViewPr>
    <p:cSldViewPr>
      <p:cViewPr varScale="1">
        <p:scale>
          <a:sx n="85" d="100"/>
          <a:sy n="85" d="100"/>
        </p:scale>
        <p:origin x="1291" y="48"/>
      </p:cViewPr>
      <p:guideLst>
        <p:guide orient="horz" pos="28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4123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A57B-B9DA-4882-A7A4-6635E086ED57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7E0-9998-4B5A-836E-78EDFFED7F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67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52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41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程序圖 </a:t>
            </a:r>
            <a:r>
              <a:rPr lang="en-US" altLang="zh-TW" dirty="0" smtClean="0"/>
              <a:t>or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介紹文件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17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單位改一致</a:t>
            </a:r>
            <a:r>
              <a:rPr lang="en-US" altLang="zh-TW" dirty="0" smtClean="0"/>
              <a:t>mm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4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65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02EF8-2399-4DF2-A91B-B6787DCC02D8}" type="datetime1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099F6-DC21-471D-9BBD-5D9C2F98174E}" type="datetime1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5D76DC-46C7-4F50-8F32-BBC1E601D38A}" type="datetime1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6AFA7-8927-4824-8772-46AEEC8B7C92}" type="datetime1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047452-CE33-4940-A3A5-067C2BD9F38B}" type="datetime1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B4837-8AA5-4E25-9C6A-5E912D233A6C}" type="datetime1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0A96B-7005-4F1B-A469-D2BBACB3B835}" type="datetime1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017EAF-F02F-4495-946B-25F34FAEA26B}" type="datetime1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96242-84D9-4171-87BD-0A4DC2D0DF05}" type="datetime1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CF4A72-E889-43C6-B80D-CE4B600E36CD}" type="datetime1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.BU1\9.Others\Templates\Document templats 2017\輸出\Images\0904\ppt6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217152" cy="6912864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8dZhEHpEky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dustrial.apacer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.BU1\9.Others\Templates\Document templats 2017\輸出\Images\0904\ppt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187624" y="3573016"/>
            <a:ext cx="75608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000" b="1" dirty="0">
                <a:solidFill>
                  <a:srgbClr val="008080"/>
                </a:solidFill>
                <a:ea typeface="微軟正黑體" pitchFamily="34" charset="-120"/>
              </a:rPr>
              <a:t>Apacer </a:t>
            </a:r>
            <a:r>
              <a:rPr lang="en-US" altLang="zh-TW" sz="30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Protective Coating Technologies </a:t>
            </a:r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Introduction</a:t>
            </a:r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9512" y="547222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lv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defRPr/>
            </a:pPr>
            <a:r>
              <a:rPr lang="en-US" altLang="zh-TW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Sales </a:t>
            </a: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and Marketing Center</a:t>
            </a: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  <a:sym typeface="Arial" pitchFamily="34" charset="0"/>
              </a:rPr>
              <a:t> </a:t>
            </a:r>
            <a:endParaRPr lang="zh-TW" altLang="en-US" sz="2000" kern="0" dirty="0">
              <a:solidFill>
                <a:schemeClr val="tx1">
                  <a:lumMod val="50000"/>
                  <a:lumOff val="50000"/>
                </a:schemeClr>
              </a:solidFill>
              <a:ea typeface="新細明體" pitchFamily="18" charset="-120"/>
              <a:sym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0034" y="5857892"/>
            <a:ext cx="244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Sep. 2020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67544" y="1478070"/>
            <a:ext cx="8494468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600" b="1" dirty="0" err="1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Apacer’s</a:t>
            </a:r>
            <a:r>
              <a:rPr lang="en-US" altLang="zh-TW" sz="26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 </a:t>
            </a:r>
            <a:r>
              <a:rPr lang="en-US" altLang="zh-TW" sz="26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Protective </a:t>
            </a:r>
            <a:r>
              <a:rPr lang="en-US" altLang="zh-TW" sz="2600" b="1" dirty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Coating Technologies </a:t>
            </a:r>
            <a:r>
              <a:rPr lang="en-US" altLang="zh-TW" sz="26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Introduction Video</a:t>
            </a:r>
            <a:endParaRPr lang="en-US" altLang="zh-TW" sz="2600" b="1" dirty="0">
              <a:solidFill>
                <a:srgbClr val="008080"/>
              </a:solidFill>
              <a:latin typeface="+mj-lt"/>
              <a:ea typeface="微軟正黑體" pitchFamily="34" charset="-120"/>
              <a:sym typeface="Gill Sans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331640" y="2492896"/>
            <a:ext cx="6552728" cy="3276364"/>
            <a:chOff x="1187624" y="2492896"/>
            <a:chExt cx="6552728" cy="3276364"/>
          </a:xfrm>
        </p:grpSpPr>
        <p:pic>
          <p:nvPicPr>
            <p:cNvPr id="7" name="圖片 6">
              <a:hlinkClick r:id="rId2"/>
            </p:cNvPr>
            <p:cNvPicPr>
              <a:picLocks noChangeAspect="1"/>
            </p:cNvPicPr>
            <p:nvPr/>
          </p:nvPicPr>
          <p:blipFill rotWithShape="1">
            <a:blip r:embed="rId3"/>
            <a:srcRect l="3538" t="5901" r="3538" b="11501"/>
            <a:stretch/>
          </p:blipFill>
          <p:spPr>
            <a:xfrm>
              <a:off x="1187624" y="2492896"/>
              <a:ext cx="6552728" cy="3276364"/>
            </a:xfrm>
            <a:prstGeom prst="rect">
              <a:avLst/>
            </a:prstGeom>
          </p:spPr>
        </p:pic>
        <p:pic>
          <p:nvPicPr>
            <p:cNvPr id="8" name="圖片 7">
              <a:hlinkClick r:id="rId2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3753091"/>
              <a:ext cx="1008112" cy="1008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4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1.BU1\9.Others\Templates\Document templats 2017\輸出\Images\0904\ppt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3960813" y="4652962"/>
            <a:ext cx="5724525" cy="1586814"/>
            <a:chOff x="3960344" y="4653136"/>
            <a:chExt cx="5724224" cy="1586644"/>
          </a:xfrm>
        </p:grpSpPr>
        <p:sp>
          <p:nvSpPr>
            <p:cNvPr id="6" name="文字方塊 5"/>
            <p:cNvSpPr txBox="1"/>
            <p:nvPr/>
          </p:nvSpPr>
          <p:spPr>
            <a:xfrm>
              <a:off x="3960344" y="4653136"/>
              <a:ext cx="3384372" cy="4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/>
                </a:rPr>
                <a:t>industrial.apacer.com/</a:t>
              </a:r>
              <a:endPara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960344" y="4981713"/>
              <a:ext cx="5724224" cy="760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©Copyright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Confidential. Unauthorized use, dissemination,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distribution, or reproduction of this document is not allowed without the permission of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Specifications of details may change without notice.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960344" y="5916650"/>
              <a:ext cx="5724224" cy="3231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This document and its contents are </a:t>
              </a:r>
              <a:r>
                <a:rPr lang="en-US" altLang="zh-TW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confidential©Copyright</a:t>
              </a:r>
              <a:r>
                <a:rPr lang="en-US" altLang="zh-TW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072063" y="2720975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266825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33330" y="2348880"/>
            <a:ext cx="7561263" cy="26314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Why Industrial Coatings are 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Important</a:t>
            </a:r>
            <a:endParaRPr lang="en-US" altLang="zh-TW" sz="2200" b="1" dirty="0">
              <a:solidFill>
                <a:srgbClr val="008080"/>
              </a:solidFill>
              <a:ea typeface="微軟正黑體" pitchFamily="34" charset="-120"/>
              <a:sym typeface="Gill Sans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Conformal Coating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Arial" charset="0"/>
              </a:rPr>
              <a:t>Nano Coating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Coating Technology Comparison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200" b="1" dirty="0" err="1">
                <a:solidFill>
                  <a:srgbClr val="008080"/>
                </a:solidFill>
                <a:ea typeface="微軟正黑體" pitchFamily="34" charset="-120"/>
                <a:sym typeface="Gill Sans"/>
              </a:rPr>
              <a:t>Apacer’s</a:t>
            </a: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 Strengths in Protective Coating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27868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3834580"/>
            <a:ext cx="9144000" cy="3023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67544" y="1281208"/>
            <a:ext cx="5885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Why Industrial Coatings are </a:t>
            </a: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Important</a:t>
            </a:r>
            <a:endParaRPr lang="en-US" altLang="zh-TW" sz="2800" b="1" dirty="0">
              <a:solidFill>
                <a:srgbClr val="008080"/>
              </a:solidFill>
              <a:latin typeface="+mj-lt"/>
              <a:ea typeface="微軟正黑體" pitchFamily="34" charset="-120"/>
              <a:sym typeface="Gill San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1878235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industrial devices products have been widely used in various kinds of applications, the need for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industrial-grade SSDs and memory modules that are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tough enough to survive more punishing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environments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rapidly increasing.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87699" y="4057104"/>
            <a:ext cx="8802766" cy="2284074"/>
            <a:chOff x="183848" y="3694404"/>
            <a:chExt cx="8802766" cy="2284074"/>
          </a:xfrm>
        </p:grpSpPr>
        <p:sp>
          <p:nvSpPr>
            <p:cNvPr id="10" name="矩形 9"/>
            <p:cNvSpPr/>
            <p:nvPr/>
          </p:nvSpPr>
          <p:spPr>
            <a:xfrm>
              <a:off x="817629" y="5609146"/>
              <a:ext cx="73042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Contaminants </a:t>
              </a:r>
              <a:r>
                <a:rPr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 manufacturing </a:t>
              </a:r>
              <a:r>
                <a:rPr lang="en-US" altLang="zh-TW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process or </a:t>
              </a:r>
              <a:r>
                <a:rPr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application environments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519003" y="3694404"/>
              <a:ext cx="5750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Dust</a:t>
              </a:r>
              <a:endParaRPr lang="zh-TW" alt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638309" y="3694404"/>
              <a:ext cx="6832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Gases</a:t>
              </a:r>
              <a:endParaRPr lang="zh-TW" alt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965109" y="3694404"/>
              <a:ext cx="11828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</a:t>
              </a:r>
              <a:r>
                <a:rPr lang="en-US" altLang="zh-TW" sz="16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articulates</a:t>
              </a:r>
              <a:endParaRPr lang="zh-TW" alt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90989" y="3694640"/>
              <a:ext cx="9717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Moisture</a:t>
              </a:r>
              <a:endParaRPr lang="zh-TW" altLang="en-US" sz="16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026" name="Picture 2" descr="Industry, Power, Energy, Industrial, Plant, Factory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054" y="4109760"/>
              <a:ext cx="2025000" cy="13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圖片 17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8" y="4111657"/>
              <a:ext cx="2195736" cy="1350000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/>
            </p:cNvPicPr>
            <p:nvPr/>
          </p:nvPicPr>
          <p:blipFill rotWithShape="1">
            <a:blip r:embed="rId5" cstate="print"/>
            <a:srcRect b="2330"/>
            <a:stretch/>
          </p:blipFill>
          <p:spPr>
            <a:xfrm>
              <a:off x="4717524" y="4104641"/>
              <a:ext cx="2100910" cy="1350000"/>
            </a:xfrm>
            <a:prstGeom prst="rect">
              <a:avLst/>
            </a:prstGeom>
          </p:spPr>
        </p:pic>
        <p:pic>
          <p:nvPicPr>
            <p:cNvPr id="1028" name="Picture 4" descr="Oil Rig, Scotland, Cromarty Firth, Industry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43" r="8150"/>
            <a:stretch/>
          </p:blipFill>
          <p:spPr bwMode="auto">
            <a:xfrm>
              <a:off x="6974904" y="4104641"/>
              <a:ext cx="2011710" cy="135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Freeform 21"/>
          <p:cNvSpPr>
            <a:spLocks/>
          </p:cNvSpPr>
          <p:nvPr/>
        </p:nvSpPr>
        <p:spPr bwMode="auto">
          <a:xfrm rot="10800000" flipH="1">
            <a:off x="741352" y="2991853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821480" y="2873248"/>
            <a:ext cx="6948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accent5"/>
                </a:solidFill>
              </a:rPr>
              <a:t>Industrial coatings can </a:t>
            </a:r>
            <a:r>
              <a:rPr lang="en-US" altLang="zh-TW" sz="2000" b="1" dirty="0" smtClean="0">
                <a:solidFill>
                  <a:schemeClr val="accent5"/>
                </a:solidFill>
              </a:rPr>
              <a:t>safeguard </a:t>
            </a:r>
            <a:r>
              <a:rPr lang="en-US" altLang="zh-TW" sz="2000" b="1" dirty="0">
                <a:solidFill>
                  <a:schemeClr val="accent5"/>
                </a:solidFill>
              </a:rPr>
              <a:t>devices from dust ingression or liquid immersion, further </a:t>
            </a:r>
            <a:r>
              <a:rPr lang="en-US" altLang="zh-TW" sz="2000" b="1" dirty="0" smtClean="0">
                <a:solidFill>
                  <a:schemeClr val="accent5"/>
                </a:solidFill>
              </a:rPr>
              <a:t>ensuring </a:t>
            </a:r>
            <a:r>
              <a:rPr lang="en-US" altLang="zh-TW" sz="2000" b="1" dirty="0">
                <a:solidFill>
                  <a:schemeClr val="accent5"/>
                </a:solidFill>
              </a:rPr>
              <a:t>product reliability.</a:t>
            </a:r>
            <a:endParaRPr lang="zh-TW" alt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67544" y="4653136"/>
            <a:ext cx="8352928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t="23166" r="11886" b="26020"/>
          <a:stretch/>
        </p:blipFill>
        <p:spPr>
          <a:xfrm>
            <a:off x="611560" y="4797152"/>
            <a:ext cx="8132667" cy="144016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1328520"/>
            <a:ext cx="2959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Conformal </a:t>
            </a:r>
            <a:r>
              <a:rPr lang="en-US" altLang="zh-TW" sz="28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Coating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455776" y="2062009"/>
            <a:ext cx="7572608" cy="3487527"/>
            <a:chOff x="455776" y="3077327"/>
            <a:chExt cx="7572608" cy="3487527"/>
          </a:xfrm>
        </p:grpSpPr>
        <p:sp>
          <p:nvSpPr>
            <p:cNvPr id="6" name="矩形 5"/>
            <p:cNvSpPr/>
            <p:nvPr/>
          </p:nvSpPr>
          <p:spPr>
            <a:xfrm>
              <a:off x="787835" y="3515173"/>
              <a:ext cx="7240549" cy="3049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TW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Uses </a:t>
              </a:r>
              <a:r>
                <a:rPr lang="en-US" altLang="zh-TW" sz="1700" b="1" dirty="0" smtClean="0">
                  <a:solidFill>
                    <a:schemeClr val="accent5"/>
                  </a:solidFill>
                </a:rPr>
                <a:t>automated conformal </a:t>
              </a:r>
              <a:r>
                <a:rPr lang="en-US" altLang="zh-TW" sz="1700" b="1" dirty="0">
                  <a:solidFill>
                    <a:schemeClr val="accent5"/>
                  </a:solidFill>
                </a:rPr>
                <a:t>coating spray system</a:t>
              </a:r>
              <a:r>
                <a:rPr lang="en-US" altLang="zh-TW" sz="1700" b="1" dirty="0" smtClean="0">
                  <a:solidFill>
                    <a:schemeClr val="accent5"/>
                  </a:solidFill>
                </a:rPr>
                <a:t> </a:t>
              </a:r>
              <a:r>
                <a:rPr lang="en-US" altLang="zh-TW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</a:t>
              </a:r>
              <a:r>
                <a:rPr lang="en-US" altLang="zh-TW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apply </a:t>
              </a:r>
              <a:endParaRPr lang="en-US" altLang="zh-TW" sz="17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4000"/>
                </a:lnSpc>
              </a:pPr>
              <a:r>
                <a:rPr lang="en-US" altLang="zh-TW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conformal </a:t>
              </a:r>
              <a:r>
                <a:rPr lang="en-US" altLang="zh-TW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coating with extremely high dispensing accuracy. </a:t>
              </a:r>
              <a:endParaRPr lang="en-US" altLang="zh-TW" sz="17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4000"/>
                </a:lnSpc>
              </a:pPr>
              <a:r>
                <a:rPr lang="en-US" altLang="zh-TW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Makes </a:t>
              </a:r>
              <a:r>
                <a:rPr lang="en-US" altLang="zh-TW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glue dry by the process of </a:t>
              </a:r>
              <a:r>
                <a:rPr lang="en-US" altLang="zh-TW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baking.</a:t>
              </a:r>
            </a:p>
            <a:p>
              <a:pPr>
                <a:lnSpc>
                  <a:spcPct val="114000"/>
                </a:lnSpc>
              </a:pPr>
              <a:r>
                <a:rPr lang="en-US" altLang="zh-TW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Performs in-house </a:t>
              </a:r>
              <a:r>
                <a:rPr lang="en-US" altLang="zh-TW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testing and inspection </a:t>
              </a:r>
              <a:r>
                <a:rPr lang="en-US" altLang="zh-TW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</a:t>
              </a:r>
              <a:r>
                <a:rPr lang="en-US" altLang="zh-TW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ensure the </a:t>
              </a:r>
              <a:r>
                <a:rPr lang="en-US" altLang="zh-TW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application</a:t>
              </a:r>
            </a:p>
            <a:p>
              <a:pPr>
                <a:lnSpc>
                  <a:spcPct val="114000"/>
                </a:lnSpc>
              </a:pPr>
              <a:r>
                <a:rPr lang="en-US" altLang="zh-TW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 </a:t>
              </a:r>
              <a:r>
                <a:rPr lang="en-US" altLang="zh-TW" sz="1700" b="1" dirty="0" smtClean="0">
                  <a:solidFill>
                    <a:schemeClr val="accent5"/>
                  </a:solidFill>
                </a:rPr>
                <a:t>smooth</a:t>
              </a:r>
              <a:r>
                <a:rPr lang="en-US" altLang="zh-TW" sz="1700" b="1" dirty="0">
                  <a:solidFill>
                    <a:schemeClr val="accent5"/>
                  </a:solidFill>
                </a:rPr>
                <a:t>, uniform and correct</a:t>
              </a:r>
              <a:r>
                <a:rPr lang="en-US" altLang="zh-TW" sz="1700" dirty="0" smtClean="0"/>
                <a:t>.</a:t>
              </a:r>
            </a:p>
            <a:p>
              <a:pPr>
                <a:lnSpc>
                  <a:spcPct val="114000"/>
                </a:lnSpc>
              </a:pPr>
              <a:r>
                <a:rPr lang="en-US" altLang="zh-TW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Follows the </a:t>
              </a:r>
              <a:r>
                <a:rPr lang="en-US" altLang="zh-TW" sz="1700" b="1" dirty="0">
                  <a:solidFill>
                    <a:schemeClr val="accent5"/>
                  </a:solidFill>
                </a:rPr>
                <a:t>IPC-A-610E standard </a:t>
              </a:r>
              <a:r>
                <a:rPr lang="en-US" altLang="zh-TW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ensure coating material never </a:t>
              </a:r>
              <a:endParaRPr lang="en-US" altLang="zh-TW" sz="17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4000"/>
                </a:lnSpc>
              </a:pPr>
              <a:r>
                <a:rPr lang="en-US" altLang="zh-TW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Comes into </a:t>
              </a:r>
              <a:r>
                <a:rPr lang="en-US" altLang="zh-TW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contact with gold fingers.   </a:t>
              </a:r>
            </a:p>
            <a:p>
              <a:pPr>
                <a:lnSpc>
                  <a:spcPct val="114000"/>
                </a:lnSpc>
              </a:pPr>
              <a:endParaRPr lang="en-US" altLang="zh-TW" dirty="0" smtClean="0"/>
            </a:p>
            <a:p>
              <a:endParaRPr lang="en-US" altLang="zh-TW" dirty="0"/>
            </a:p>
            <a:p>
              <a:r>
                <a:rPr lang="en-US" altLang="zh-TW" dirty="0"/>
                <a:t> 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55776" y="3077327"/>
              <a:ext cx="283949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Process of Application </a:t>
              </a:r>
              <a:endPara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 rot="10800000" flipH="1">
              <a:off x="623461" y="3656057"/>
              <a:ext cx="144000" cy="180000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 rot="10800000" flipH="1">
              <a:off x="623461" y="4232121"/>
              <a:ext cx="144000" cy="180000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467544" y="6453336"/>
            <a:ext cx="7783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* UV illumination is used to confirm that the </a:t>
            </a: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</a:rPr>
              <a:t>coating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is even and </a:t>
            </a: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</a:rPr>
              <a:t>unbroken over the desired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surface area.</a:t>
            </a: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 rot="10800000" flipH="1">
            <a:off x="624260" y="3501008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 rot="10800000" flipH="1">
            <a:off x="621393" y="4077072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996396"/>
            <a:ext cx="1222465" cy="113462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851920" y="996396"/>
            <a:ext cx="3757194" cy="1077218"/>
          </a:xfrm>
          <a:prstGeom prst="rect">
            <a:avLst/>
          </a:prstGeom>
          <a:solidFill>
            <a:srgbClr val="2CA294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bg1"/>
                </a:solidFill>
              </a:rPr>
              <a:t>Material used: </a:t>
            </a:r>
            <a:r>
              <a:rPr lang="en-US" altLang="zh-TW" sz="1600" b="1" dirty="0" smtClean="0">
                <a:solidFill>
                  <a:srgbClr val="FFFF00"/>
                </a:solidFill>
              </a:rPr>
              <a:t>Acrylic/Urethane</a:t>
            </a:r>
            <a:endParaRPr lang="en-US" altLang="zh-TW" sz="16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bg1"/>
                </a:solidFill>
              </a:rPr>
              <a:t>Alternate materials: </a:t>
            </a:r>
            <a:r>
              <a:rPr lang="en-US" altLang="zh-TW" sz="1600" dirty="0" smtClean="0">
                <a:solidFill>
                  <a:schemeClr val="bg1"/>
                </a:solidFill>
              </a:rPr>
              <a:t>Epoxy </a:t>
            </a:r>
            <a:r>
              <a:rPr lang="en-US" altLang="zh-TW" sz="1600" dirty="0">
                <a:solidFill>
                  <a:schemeClr val="bg1"/>
                </a:solidFill>
              </a:rPr>
              <a:t>and silicone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chemeClr val="bg1"/>
                </a:solidFill>
              </a:rPr>
              <a:t>Compliant </a:t>
            </a:r>
            <a:r>
              <a:rPr lang="en-US" altLang="zh-TW" sz="1600" dirty="0">
                <a:solidFill>
                  <a:schemeClr val="bg1"/>
                </a:solidFill>
              </a:rPr>
              <a:t>with the </a:t>
            </a:r>
            <a:r>
              <a:rPr lang="en-US" altLang="zh-TW" sz="1600" b="1" dirty="0" smtClean="0">
                <a:solidFill>
                  <a:srgbClr val="FFFF00"/>
                </a:solidFill>
              </a:rPr>
              <a:t>IP53 </a:t>
            </a:r>
            <a:r>
              <a:rPr lang="en-US" altLang="zh-TW" sz="1600" b="1" dirty="0" smtClean="0">
                <a:solidFill>
                  <a:srgbClr val="FFFF00"/>
                </a:solidFill>
              </a:rPr>
              <a:t>rating </a:t>
            </a:r>
            <a:r>
              <a:rPr lang="en-US" altLang="zh-TW" sz="1600" dirty="0" smtClean="0">
                <a:solidFill>
                  <a:schemeClr val="bg1"/>
                </a:solidFill>
              </a:rPr>
              <a:t>and </a:t>
            </a:r>
            <a:r>
              <a:rPr lang="en-US" altLang="zh-TW" sz="1600" b="1" dirty="0" smtClean="0">
                <a:solidFill>
                  <a:srgbClr val="FFFF00"/>
                </a:solidFill>
              </a:rPr>
              <a:t>MIL-STD-810G</a:t>
            </a:r>
            <a:endParaRPr lang="zh-TW" altLang="zh-TW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1328520"/>
            <a:ext cx="2959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Conformal </a:t>
            </a:r>
            <a:r>
              <a:rPr lang="en-US" altLang="zh-TW" sz="28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Coating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396" y="1005192"/>
            <a:ext cx="1222465" cy="11346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5776" y="2062009"/>
            <a:ext cx="43358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Gill Sans"/>
              </a:rPr>
              <a:t>Related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Gill Sans"/>
              </a:rPr>
              <a:t> 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sym typeface="Gill Sans"/>
              </a:rPr>
              <a:t>Test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sym typeface="Gill Sans"/>
              </a:rPr>
              <a:t> 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sym typeface="Gill Sans"/>
              </a:rPr>
              <a:t>Method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sym typeface="Gill Sans"/>
              </a:rPr>
              <a:t> 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sym typeface="Gill Sans"/>
              </a:rPr>
              <a:t>and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sym typeface="Gill Sans"/>
              </a:rPr>
              <a:t> 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Gill Sans"/>
              </a:rPr>
              <a:t>Highlights</a:t>
            </a:r>
            <a:endParaRPr lang="en-US" altLang="zh-TW" sz="2200" b="1" dirty="0">
              <a:solidFill>
                <a:schemeClr val="tx1">
                  <a:lumMod val="75000"/>
                  <a:lumOff val="25000"/>
                </a:schemeClr>
              </a:solidFill>
              <a:sym typeface="Gill Sans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61717"/>
              </p:ext>
            </p:extLst>
          </p:nvPr>
        </p:nvGraphicFramePr>
        <p:xfrm>
          <a:off x="734612" y="3681843"/>
          <a:ext cx="8250967" cy="2808048"/>
        </p:xfrm>
        <a:graphic>
          <a:graphicData uri="http://schemas.openxmlformats.org/drawingml/2006/table">
            <a:tbl>
              <a:tblPr firstRow="1" firstCol="1" bandRow="1"/>
              <a:tblGrid>
                <a:gridCol w="1361809"/>
                <a:gridCol w="2115539"/>
                <a:gridCol w="4773619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Testing</a:t>
                      </a:r>
                      <a:endParaRPr lang="zh-TW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542" marR="13542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Standard</a:t>
                      </a:r>
                      <a:endParaRPr lang="zh-TW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542" marR="13542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Detail</a:t>
                      </a:r>
                      <a:endParaRPr lang="zh-TW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542" marR="13542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Dust test</a:t>
                      </a:r>
                      <a:endParaRPr lang="zh-TW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542" marR="13542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IEC 60529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IP5X</a:t>
                      </a:r>
                    </a:p>
                  </a:txBody>
                  <a:tcPr marL="13542" marR="13542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Ingress of dust is not entirely prevented, but it </a:t>
                      </a:r>
                      <a:endPara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must 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not enter in sufficient quantity to interfere </a:t>
                      </a:r>
                      <a:endPara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with 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the satisfactory operation of the equipment.</a:t>
                      </a:r>
                      <a:endParaRPr lang="zh-TW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542" marR="13542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Waterproof test</a:t>
                      </a:r>
                      <a:endParaRPr lang="zh-TW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542" marR="13542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IEC 60529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IPX3</a:t>
                      </a:r>
                    </a:p>
                  </a:txBody>
                  <a:tcPr marL="13542" marR="13542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Water falling as a spray at any angle up to 60° </a:t>
                      </a:r>
                      <a:endPara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from 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the vertical shall have no harmful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effect.</a:t>
                      </a:r>
                      <a:endParaRPr lang="zh-TW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542" marR="13542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Salt fog</a:t>
                      </a:r>
                      <a:r>
                        <a:rPr lang="en-US" altLang="zh-TW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test</a:t>
                      </a:r>
                      <a:endParaRPr lang="zh-TW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542" marR="13542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MIL-STD-810G 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Method 509.5:2008</a:t>
                      </a:r>
                    </a:p>
                  </a:txBody>
                  <a:tcPr marL="13542" marR="13542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 ± 1 percent salt solution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exposure 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for </a:t>
                      </a:r>
                      <a:endPara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 cycles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x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48hours</a:t>
                      </a:r>
                      <a:endParaRPr lang="zh-TW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542" marR="13542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993115" y="252635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TW" sz="2000" b="1" dirty="0" smtClean="0">
                <a:solidFill>
                  <a:srgbClr val="00B050"/>
                </a:solidFill>
              </a:rPr>
              <a:t>IP53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rating: 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Dust and waterproof test</a:t>
            </a:r>
          </a:p>
          <a:p>
            <a:pPr lvl="0">
              <a:lnSpc>
                <a:spcPct val="125000"/>
              </a:lnSpc>
            </a:pPr>
            <a:r>
              <a:rPr lang="en-US" altLang="zh-TW" sz="2000" b="1" dirty="0" smtClean="0">
                <a:solidFill>
                  <a:srgbClr val="00B050"/>
                </a:solidFill>
              </a:rPr>
              <a:t>MIL-STD-810G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Salt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fog test</a:t>
            </a:r>
            <a:endParaRPr lang="zh-TW" altLang="en-US" sz="2400" dirty="0"/>
          </a:p>
        </p:txBody>
      </p:sp>
      <p:sp>
        <p:nvSpPr>
          <p:cNvPr id="10" name="Freeform 21"/>
          <p:cNvSpPr>
            <a:spLocks/>
          </p:cNvSpPr>
          <p:nvPr/>
        </p:nvSpPr>
        <p:spPr bwMode="auto">
          <a:xfrm rot="10800000" flipH="1">
            <a:off x="755591" y="2708920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 rot="10800000" flipH="1">
            <a:off x="755592" y="3068960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425">
            <a:off x="8321564" y="4226234"/>
            <a:ext cx="576778" cy="57677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425">
            <a:off x="8321563" y="5107194"/>
            <a:ext cx="576778" cy="57677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425">
            <a:off x="8321563" y="5846640"/>
            <a:ext cx="576778" cy="5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3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03710" y="4509642"/>
            <a:ext cx="4896544" cy="2215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53976" y="2601462"/>
            <a:ext cx="8670552" cy="251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TW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solid raw material known as dimer is heated in a vacuum and vaporized into a dimeric gas. </a:t>
            </a:r>
          </a:p>
          <a:p>
            <a:pPr>
              <a:lnSpc>
                <a:spcPct val="114000"/>
              </a:lnSpc>
            </a:pPr>
            <a:r>
              <a:rPr lang="en-US" altLang="zh-TW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gas is </a:t>
            </a:r>
            <a:r>
              <a:rPr lang="en-US" altLang="zh-TW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pyrolyzed</a:t>
            </a:r>
            <a:r>
              <a:rPr lang="en-US" altLang="zh-TW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cleave the dimer to its monomeric form. </a:t>
            </a:r>
          </a:p>
          <a:p>
            <a:pPr>
              <a:lnSpc>
                <a:spcPct val="114000"/>
              </a:lnSpc>
            </a:pPr>
            <a:r>
              <a:rPr lang="en-US" altLang="zh-TW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room-temperature deposition chamber, the monomer gas deposits on all </a:t>
            </a:r>
            <a:r>
              <a:rPr lang="en-US" altLang="zh-TW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surfaces</a:t>
            </a:r>
          </a:p>
          <a:p>
            <a:pPr>
              <a:lnSpc>
                <a:spcPct val="114000"/>
              </a:lnSpc>
            </a:pPr>
            <a:r>
              <a:rPr lang="en-US" altLang="zh-TW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altLang="zh-TW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zh-TW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thin, transparent polymer film</a:t>
            </a:r>
            <a:r>
              <a:rPr lang="en-US" altLang="zh-TW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altLang="zh-TW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gaseous application method results in </a:t>
            </a:r>
            <a:r>
              <a:rPr lang="en-US" altLang="zh-TW" sz="1700" b="1" dirty="0">
                <a:solidFill>
                  <a:schemeClr val="accent5"/>
                </a:solidFill>
              </a:rPr>
              <a:t>an extremely even and </a:t>
            </a:r>
            <a:r>
              <a:rPr lang="en-US" altLang="zh-TW" sz="1700" b="1" dirty="0" smtClean="0">
                <a:solidFill>
                  <a:schemeClr val="accent5"/>
                </a:solidFill>
              </a:rPr>
              <a:t>uniform application, </a:t>
            </a:r>
          </a:p>
          <a:p>
            <a:pPr>
              <a:lnSpc>
                <a:spcPct val="114000"/>
              </a:lnSpc>
            </a:pPr>
            <a:r>
              <a:rPr lang="en-US" altLang="zh-TW" sz="1700" b="1" dirty="0" smtClean="0">
                <a:solidFill>
                  <a:schemeClr val="accent5"/>
                </a:solidFill>
              </a:rPr>
              <a:t>and </a:t>
            </a:r>
            <a:r>
              <a:rPr lang="en-US" altLang="zh-TW" sz="1700" b="1" dirty="0">
                <a:solidFill>
                  <a:schemeClr val="accent5"/>
                </a:solidFill>
              </a:rPr>
              <a:t>the film of coating material is incredibly </a:t>
            </a:r>
            <a:r>
              <a:rPr lang="en-US" altLang="zh-TW" sz="1700" b="1" dirty="0" smtClean="0">
                <a:solidFill>
                  <a:schemeClr val="accent5"/>
                </a:solidFill>
              </a:rPr>
              <a:t>thin.</a:t>
            </a:r>
            <a:endParaRPr lang="zh-TW" altLang="en-US" sz="1700" b="1" dirty="0">
              <a:solidFill>
                <a:schemeClr val="accent5"/>
              </a:solidFill>
            </a:endParaRPr>
          </a:p>
          <a:p>
            <a:pPr>
              <a:lnSpc>
                <a:spcPct val="114000"/>
              </a:lnSpc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1760" y="2062009"/>
            <a:ext cx="27796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Deposition </a:t>
            </a:r>
            <a:endParaRPr lang="en-US" altLang="zh-TW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328520"/>
            <a:ext cx="219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Nano </a:t>
            </a:r>
            <a:r>
              <a:rPr lang="en-US" altLang="zh-TW" sz="28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Coating</a:t>
            </a:r>
          </a:p>
        </p:txBody>
      </p:sp>
      <p:sp>
        <p:nvSpPr>
          <p:cNvPr id="12" name="Freeform 21"/>
          <p:cNvSpPr>
            <a:spLocks/>
          </p:cNvSpPr>
          <p:nvPr/>
        </p:nvSpPr>
        <p:spPr bwMode="auto">
          <a:xfrm rot="10800000" flipH="1">
            <a:off x="480244" y="3284984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 rot="10800000" flipH="1">
            <a:off x="467544" y="2996952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 rot="10800000" flipH="1">
            <a:off x="467544" y="2708920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 rot="10800000" flipH="1">
            <a:off x="480244" y="3897072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515404" y="1430075"/>
            <a:ext cx="2464320" cy="830997"/>
          </a:xfrm>
          <a:prstGeom prst="rect">
            <a:avLst/>
          </a:prstGeom>
          <a:solidFill>
            <a:srgbClr val="2CA294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chemeClr val="bg1"/>
                </a:solidFill>
              </a:rPr>
              <a:t>Material </a:t>
            </a:r>
            <a:r>
              <a:rPr lang="en-US" altLang="zh-TW" sz="1600" dirty="0">
                <a:solidFill>
                  <a:schemeClr val="bg1"/>
                </a:solidFill>
              </a:rPr>
              <a:t>used: </a:t>
            </a:r>
            <a:r>
              <a:rPr lang="en-US" altLang="zh-TW" sz="1600" b="1" dirty="0" err="1" smtClean="0">
                <a:solidFill>
                  <a:srgbClr val="FFFF00"/>
                </a:solidFill>
              </a:rPr>
              <a:t>Parylene</a:t>
            </a:r>
            <a:endParaRPr lang="en-US" altLang="zh-TW" sz="16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bg1"/>
                </a:solidFill>
              </a:rPr>
              <a:t>Compliant with the </a:t>
            </a:r>
            <a:r>
              <a:rPr lang="en-US" altLang="zh-TW" sz="1600" dirty="0" smtClean="0">
                <a:solidFill>
                  <a:schemeClr val="bg1"/>
                </a:solidFill>
              </a:rPr>
              <a:t/>
            </a:r>
            <a:br>
              <a:rPr lang="en-US" altLang="zh-TW" sz="1600" dirty="0" smtClean="0">
                <a:solidFill>
                  <a:schemeClr val="bg1"/>
                </a:solidFill>
              </a:rPr>
            </a:br>
            <a:r>
              <a:rPr lang="en-US" altLang="zh-TW" sz="1600" b="1" dirty="0" smtClean="0">
                <a:solidFill>
                  <a:srgbClr val="FFFF00"/>
                </a:solidFill>
              </a:rPr>
              <a:t>IP57 rating</a:t>
            </a:r>
            <a:endParaRPr lang="zh-TW" altLang="en-US" sz="1600" b="1" dirty="0">
              <a:solidFill>
                <a:srgbClr val="FFFF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r="19936"/>
          <a:stretch/>
        </p:blipFill>
        <p:spPr>
          <a:xfrm>
            <a:off x="2214957" y="4437634"/>
            <a:ext cx="4619560" cy="20106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79774" y="636637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CVD (Chemical Vapor Deposition) of </a:t>
            </a:r>
            <a:r>
              <a:rPr lang="en-US" altLang="zh-TW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Parylene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774" y="1123147"/>
            <a:ext cx="1344330" cy="12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475656" y="816893"/>
            <a:ext cx="7510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4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Coating </a:t>
            </a: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Technology Comparison </a:t>
            </a:r>
          </a:p>
        </p:txBody>
      </p:sp>
      <p:pic>
        <p:nvPicPr>
          <p:cNvPr id="9" name="Picture 2" descr="https://industrial.apacer.com/upfiles/ADUpload/allshare/SV250_M2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t="7227" r="27195" b="8102"/>
          <a:stretch/>
        </p:blipFill>
        <p:spPr bwMode="auto">
          <a:xfrm>
            <a:off x="5904836" y="6093296"/>
            <a:ext cx="365705" cy="67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ndustrial.apacer.com/upfiles/ADUpload/allshare/SV250_M280_BG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1" t="6133" r="36246" b="4660"/>
          <a:stretch/>
        </p:blipFill>
        <p:spPr bwMode="auto">
          <a:xfrm>
            <a:off x="6269828" y="5640517"/>
            <a:ext cx="387640" cy="117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5"/>
          <a:stretch/>
        </p:blipFill>
        <p:spPr>
          <a:xfrm>
            <a:off x="4255003" y="5754890"/>
            <a:ext cx="605029" cy="9724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769522"/>
            <a:ext cx="617459" cy="9593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9838" r="23226" b="50000"/>
          <a:stretch/>
        </p:blipFill>
        <p:spPr>
          <a:xfrm>
            <a:off x="2699792" y="6008885"/>
            <a:ext cx="1031290" cy="46751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1681" y="1293190"/>
            <a:ext cx="6092661" cy="465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40694" y="4827413"/>
            <a:ext cx="6192198" cy="1620838"/>
          </a:xfrm>
          <a:prstGeom prst="rect">
            <a:avLst/>
          </a:prstGeom>
          <a:solidFill>
            <a:srgbClr val="E6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6320" y="1075964"/>
            <a:ext cx="8494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800" b="1" dirty="0" err="1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Apacer’s</a:t>
            </a: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 </a:t>
            </a:r>
            <a:r>
              <a:rPr lang="en-US" altLang="zh-TW" sz="2800" b="1" dirty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Strengths in Protective Coating Technologies</a:t>
            </a:r>
          </a:p>
        </p:txBody>
      </p:sp>
      <p:sp>
        <p:nvSpPr>
          <p:cNvPr id="8" name="矩形 7"/>
          <p:cNvSpPr/>
          <p:nvPr/>
        </p:nvSpPr>
        <p:spPr>
          <a:xfrm>
            <a:off x="416786" y="1761390"/>
            <a:ext cx="46307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Automated conformal coating system </a:t>
            </a:r>
            <a:endParaRPr lang="zh-TW" alt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786" y="2192277"/>
            <a:ext cx="8198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Conformal coating can be applied by manual or automated operations. 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Apacer adopts automated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conformal coating system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ensure high product reliability.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6324288" y="4827413"/>
            <a:ext cx="2281301" cy="1620838"/>
          </a:xfrm>
          <a:custGeom>
            <a:avLst/>
            <a:gdLst>
              <a:gd name="connsiteX0" fmla="*/ 344639 w 1965477"/>
              <a:gd name="connsiteY0" fmla="*/ 0 h 1620838"/>
              <a:gd name="connsiteX1" fmla="*/ 1965477 w 1965477"/>
              <a:gd name="connsiteY1" fmla="*/ 0 h 1620838"/>
              <a:gd name="connsiteX2" fmla="*/ 1965477 w 1965477"/>
              <a:gd name="connsiteY2" fmla="*/ 1620838 h 1620838"/>
              <a:gd name="connsiteX3" fmla="*/ 344639 w 1965477"/>
              <a:gd name="connsiteY3" fmla="*/ 1620838 h 1620838"/>
              <a:gd name="connsiteX4" fmla="*/ 344639 w 1965477"/>
              <a:gd name="connsiteY4" fmla="*/ 1010310 h 1620838"/>
              <a:gd name="connsiteX5" fmla="*/ 0 w 1965477"/>
              <a:gd name="connsiteY5" fmla="*/ 810419 h 1620838"/>
              <a:gd name="connsiteX6" fmla="*/ 344639 w 1965477"/>
              <a:gd name="connsiteY6" fmla="*/ 610529 h 162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477" h="1620838">
                <a:moveTo>
                  <a:pt x="344639" y="0"/>
                </a:moveTo>
                <a:lnTo>
                  <a:pt x="1965477" y="0"/>
                </a:lnTo>
                <a:lnTo>
                  <a:pt x="1965477" y="1620838"/>
                </a:lnTo>
                <a:lnTo>
                  <a:pt x="344639" y="1620838"/>
                </a:lnTo>
                <a:lnTo>
                  <a:pt x="344639" y="1010310"/>
                </a:lnTo>
                <a:lnTo>
                  <a:pt x="0" y="810419"/>
                </a:lnTo>
                <a:lnTo>
                  <a:pt x="344639" y="610529"/>
                </a:lnTo>
                <a:close/>
              </a:path>
            </a:pathLst>
          </a:custGeom>
          <a:solidFill>
            <a:srgbClr val="2CA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343110" y="5051694"/>
            <a:ext cx="4215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and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achieve a desired coating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Accurately control the dispensing accuracy and consistency</a:t>
            </a:r>
          </a:p>
        </p:txBody>
      </p:sp>
      <p:sp>
        <p:nvSpPr>
          <p:cNvPr id="21" name="矩形 20"/>
          <p:cNvSpPr/>
          <p:nvPr/>
        </p:nvSpPr>
        <p:spPr>
          <a:xfrm>
            <a:off x="6517112" y="5205582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Automated spray </a:t>
            </a:r>
          </a:p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conformal 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coatings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20813" y="3038819"/>
            <a:ext cx="6984777" cy="1620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rot="10800000">
            <a:off x="540693" y="3038819"/>
            <a:ext cx="1792932" cy="1620838"/>
          </a:xfrm>
          <a:custGeom>
            <a:avLst/>
            <a:gdLst>
              <a:gd name="connsiteX0" fmla="*/ 344639 w 1965477"/>
              <a:gd name="connsiteY0" fmla="*/ 0 h 1620838"/>
              <a:gd name="connsiteX1" fmla="*/ 1965477 w 1965477"/>
              <a:gd name="connsiteY1" fmla="*/ 0 h 1620838"/>
              <a:gd name="connsiteX2" fmla="*/ 1965477 w 1965477"/>
              <a:gd name="connsiteY2" fmla="*/ 1620838 h 1620838"/>
              <a:gd name="connsiteX3" fmla="*/ 344639 w 1965477"/>
              <a:gd name="connsiteY3" fmla="*/ 1620838 h 1620838"/>
              <a:gd name="connsiteX4" fmla="*/ 344639 w 1965477"/>
              <a:gd name="connsiteY4" fmla="*/ 1010310 h 1620838"/>
              <a:gd name="connsiteX5" fmla="*/ 0 w 1965477"/>
              <a:gd name="connsiteY5" fmla="*/ 810419 h 1620838"/>
              <a:gd name="connsiteX6" fmla="*/ 344639 w 1965477"/>
              <a:gd name="connsiteY6" fmla="*/ 610529 h 162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477" h="1620838">
                <a:moveTo>
                  <a:pt x="344639" y="0"/>
                </a:moveTo>
                <a:lnTo>
                  <a:pt x="1965477" y="0"/>
                </a:lnTo>
                <a:lnTo>
                  <a:pt x="1965477" y="1620838"/>
                </a:lnTo>
                <a:lnTo>
                  <a:pt x="344639" y="1620838"/>
                </a:lnTo>
                <a:lnTo>
                  <a:pt x="344639" y="1010310"/>
                </a:lnTo>
                <a:lnTo>
                  <a:pt x="0" y="810419"/>
                </a:lnTo>
                <a:lnTo>
                  <a:pt x="344639" y="61052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33400" y="3421675"/>
            <a:ext cx="1489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Manual spray </a:t>
            </a:r>
          </a:p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conformal coatings</a:t>
            </a:r>
          </a:p>
        </p:txBody>
      </p:sp>
      <p:sp>
        <p:nvSpPr>
          <p:cNvPr id="18" name="矩形 17"/>
          <p:cNvSpPr/>
          <p:nvPr/>
        </p:nvSpPr>
        <p:spPr>
          <a:xfrm>
            <a:off x="2259866" y="3149321"/>
            <a:ext cx="4653861" cy="142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Time-consuming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Highly dependent on the skill level of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operators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 dispensing accuracy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risk of producing uneven film thickness </a:t>
            </a:r>
            <a:endParaRPr lang="en-US" altLang="zh-TW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that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leave the modules unprotected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3" cstate="print"/>
          <a:srcRect r="26433" b="18633"/>
          <a:stretch/>
        </p:blipFill>
        <p:spPr>
          <a:xfrm>
            <a:off x="6698886" y="3389082"/>
            <a:ext cx="1906704" cy="990457"/>
          </a:xfrm>
          <a:prstGeom prst="rect">
            <a:avLst/>
          </a:prstGeom>
        </p:spPr>
      </p:pic>
      <p:sp>
        <p:nvSpPr>
          <p:cNvPr id="28" name="橢圓 27"/>
          <p:cNvSpPr/>
          <p:nvPr/>
        </p:nvSpPr>
        <p:spPr bwMode="auto">
          <a:xfrm>
            <a:off x="7453787" y="3883340"/>
            <a:ext cx="503730" cy="3377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sym typeface="Gill Sans" charset="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16" y="3895338"/>
            <a:ext cx="696911" cy="696911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2" y="5076090"/>
            <a:ext cx="1912312" cy="11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58775" y="1394192"/>
            <a:ext cx="8494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800" b="1" dirty="0" err="1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Apacer’s</a:t>
            </a: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 </a:t>
            </a:r>
            <a:r>
              <a:rPr lang="en-US" altLang="zh-TW" sz="2800" b="1" dirty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Strengths in Protective Coating Technologies</a:t>
            </a:r>
          </a:p>
        </p:txBody>
      </p:sp>
      <p:sp>
        <p:nvSpPr>
          <p:cNvPr id="6" name="矩形 5"/>
          <p:cNvSpPr/>
          <p:nvPr/>
        </p:nvSpPr>
        <p:spPr>
          <a:xfrm>
            <a:off x="458775" y="2132856"/>
            <a:ext cx="42260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xperienced team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Gill Sans"/>
              </a:rPr>
              <a:t> and application </a:t>
            </a:r>
            <a:endParaRPr lang="zh-TW" alt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1043608" y="5940573"/>
            <a:ext cx="3143272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chemeClr val="accent5"/>
                </a:solidFill>
                <a:latin typeface="+mj-lt"/>
                <a:ea typeface="新細明體" pitchFamily="18" charset="-120"/>
                <a:cs typeface="Arial" pitchFamily="34" charset="0"/>
                <a:sym typeface="NeoSans" charset="0"/>
              </a:rPr>
              <a:t>Conformal coating</a:t>
            </a:r>
            <a:r>
              <a:rPr lang="en-US" altLang="zh-TW" sz="1600" b="1" dirty="0" smtClean="0">
                <a:solidFill>
                  <a:schemeClr val="accent5"/>
                </a:solidFill>
                <a:latin typeface="+mj-lt"/>
                <a:ea typeface="新細明體" pitchFamily="18" charset="-120"/>
                <a:cs typeface="Arial" pitchFamily="34" charset="0"/>
              </a:rPr>
              <a:t> station</a:t>
            </a:r>
          </a:p>
          <a:p>
            <a:pPr algn="ctr"/>
            <a:r>
              <a:rPr lang="en-US" altLang="zh-TW" sz="1600" b="1" dirty="0">
                <a:solidFill>
                  <a:schemeClr val="accent5"/>
                </a:solidFill>
                <a:latin typeface="+mj-lt"/>
                <a:sym typeface="Gill Sans"/>
              </a:rPr>
              <a:t>(in-house application</a:t>
            </a:r>
            <a:r>
              <a:rPr lang="en-US" altLang="zh-TW" sz="1600" b="1" dirty="0" smtClean="0">
                <a:solidFill>
                  <a:schemeClr val="accent5"/>
                </a:solidFill>
                <a:latin typeface="+mj-lt"/>
                <a:sym typeface="Gill Sans"/>
              </a:rPr>
              <a:t>)</a:t>
            </a:r>
            <a:endParaRPr lang="en-US" altLang="zh-TW" sz="1600" dirty="0">
              <a:solidFill>
                <a:schemeClr val="accent5"/>
              </a:solidFill>
              <a:latin typeface="+mj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8775" y="2563743"/>
            <a:ext cx="8085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Apacer’s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production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facility has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many engineers and production staff that are well trained and experienced in the process of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coating technologies.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5002092" y="5940573"/>
            <a:ext cx="3143272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chemeClr val="accent5"/>
                </a:solidFill>
                <a:latin typeface="+mj-lt"/>
                <a:ea typeface="新細明體" pitchFamily="18" charset="-120"/>
                <a:cs typeface="Arial" pitchFamily="34" charset="0"/>
                <a:sym typeface="NeoSans" charset="0"/>
              </a:rPr>
              <a:t>Nano coating</a:t>
            </a:r>
            <a:r>
              <a:rPr lang="en-US" altLang="zh-TW" sz="1600" b="1" dirty="0" smtClean="0">
                <a:solidFill>
                  <a:schemeClr val="accent5"/>
                </a:solidFill>
                <a:latin typeface="+mj-lt"/>
                <a:ea typeface="新細明體" pitchFamily="18" charset="-120"/>
                <a:cs typeface="Arial" pitchFamily="34" charset="0"/>
              </a:rPr>
              <a:t> station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76" y="3291669"/>
            <a:ext cx="1580335" cy="2648904"/>
          </a:xfrm>
          <a:prstGeom prst="rect">
            <a:avLst/>
          </a:prstGeom>
        </p:spPr>
      </p:pic>
      <p:pic>
        <p:nvPicPr>
          <p:cNvPr id="1026" name="圖片 1" descr="http://www.corecn.tw/images/h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78798"/>
            <a:ext cx="2699592" cy="202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0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566</Words>
  <Application>Microsoft Office PowerPoint</Application>
  <PresentationFormat>如螢幕大小 (4:3)</PresentationFormat>
  <Paragraphs>114</Paragraphs>
  <Slides>11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Gill Sans</vt:lpstr>
      <vt:lpstr>NeoSans</vt:lpstr>
      <vt:lpstr>微軟正黑體</vt:lpstr>
      <vt:lpstr>新細明體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Leo Peng</dc:creator>
  <cp:lastModifiedBy>Sylvia Yeh</cp:lastModifiedBy>
  <cp:revision>283</cp:revision>
  <dcterms:created xsi:type="dcterms:W3CDTF">2017-07-24T08:05:29Z</dcterms:created>
  <dcterms:modified xsi:type="dcterms:W3CDTF">2020-09-24T02:00:27Z</dcterms:modified>
</cp:coreProperties>
</file>