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406" r:id="rId3"/>
    <p:sldId id="405" r:id="rId4"/>
    <p:sldId id="407" r:id="rId5"/>
    <p:sldId id="410" r:id="rId6"/>
    <p:sldId id="408" r:id="rId7"/>
    <p:sldId id="403" r:id="rId8"/>
    <p:sldId id="402" r:id="rId9"/>
    <p:sldId id="400" r:id="rId10"/>
    <p:sldId id="394" r:id="rId11"/>
    <p:sldId id="411" r:id="rId12"/>
    <p:sldId id="412" r:id="rId13"/>
    <p:sldId id="267" r:id="rId14"/>
  </p:sldIdLst>
  <p:sldSz cx="9144000" cy="6858000" type="screen4x3"/>
  <p:notesSz cx="6797675" cy="98567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" userDrawn="1">
          <p15:clr>
            <a:srgbClr val="A4A3A4"/>
          </p15:clr>
        </p15:guide>
        <p15:guide id="2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FFFF"/>
    <a:srgbClr val="F6F7F7"/>
    <a:srgbClr val="E5EAE9"/>
    <a:srgbClr val="5BCD99"/>
    <a:srgbClr val="69D1A2"/>
    <a:srgbClr val="92D9A3"/>
    <a:srgbClr val="90AC2A"/>
    <a:srgbClr val="BFD961"/>
    <a:srgbClr val="C8D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6" autoAdjust="0"/>
    <p:restoredTop sz="86866" autoAdjust="0"/>
  </p:normalViewPr>
  <p:slideViewPr>
    <p:cSldViewPr>
      <p:cViewPr varScale="1">
        <p:scale>
          <a:sx n="44" d="100"/>
          <a:sy n="44" d="100"/>
        </p:scale>
        <p:origin x="1243" y="62"/>
      </p:cViewPr>
      <p:guideLst>
        <p:guide orient="horz" pos="28"/>
        <p:guide pos="555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852" y="-84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89623-D887-4171-B3CC-230C4F029CBF}" type="datetimeFigureOut">
              <a:rPr lang="zh-TW" altLang="en-US" smtClean="0"/>
              <a:pPr/>
              <a:t>2021/4/13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AD3E8-2A58-4C48-A1D8-4785080FE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5247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A57B-B9DA-4882-A7A4-6635E086ED57}" type="datetimeFigureOut">
              <a:rPr lang="zh-TW" altLang="en-US" smtClean="0"/>
              <a:pPr/>
              <a:t>2021/4/13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D37E0-9998-4B5A-836E-78EDFFED7F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78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98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2087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the copper corrosion and creep corrosion- </a:t>
            </a:r>
            <a:r>
              <a:rPr lang="en-US" altLang="zh-TW" sz="1200" b="1" dirty="0" smtClean="0">
                <a:solidFill>
                  <a:srgbClr val="000000"/>
                </a:solidFill>
                <a:effectLst/>
              </a:rPr>
              <a:t>MFG Test</a:t>
            </a:r>
          </a:p>
          <a:p>
            <a:r>
              <a:rPr lang="en-US" altLang="zh-TW" dirty="0" smtClean="0"/>
              <a:t>silver corrosion - </a:t>
            </a:r>
            <a:r>
              <a:rPr lang="en-US" altLang="zh-TW" dirty="0" err="1" smtClean="0"/>
              <a:t>FoS</a:t>
            </a:r>
            <a:r>
              <a:rPr lang="en-US" altLang="zh-TW" dirty="0" smtClean="0"/>
              <a:t> test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395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798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5CE687-50BD-4D18-AC71-FF4D924FA399}" type="datetime1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SUBJECT TO CHANGE WITHOUT NOTICE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349CE5-1D34-4268-AB11-05E6BCA5A752}" type="datetime1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SUBJECT TO CHANGE WITHOUT NOTICE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372A0B-2377-4EA9-B155-BBFC247E4E54}" type="datetime1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SUBJECT TO CHANGE WITHOUT NOTICE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2BF4C2-293C-4592-A920-D5470BCEADEA}" type="datetime1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SUBJECT TO CHANGE WITHOUT NOTICE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CB846C-5997-4CA7-95A1-E20F7CC986F0}" type="datetime1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SUBJECT TO CHANGE WITHOUT NOTICE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22EC98-78FD-46F9-8F30-002C6280C63E}" type="datetime1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SUBJECT TO CHANGE WITHOUT NOTICE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06BDE5-15DC-4272-8A03-93D87324E3AC}" type="datetime1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SUBJECT TO CHANGE WITHOUT NOTICE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81519A-4248-4270-BF0A-B1B92C518170}" type="datetime1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SUBJECT TO CHANGE WITHOUT NOTICE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B86BBF-5730-497E-BF7C-0D14778D6A42}" type="datetime1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SUBJECT TO CHANGE WITHOUT NOTICE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57F589-03EF-4681-9990-81262085D591}" type="datetime1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SUBJECT TO CHANGE WITHOUT NOTICE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1.BU1\9.Others\Templates\Document templats 2017\輸出\Images\0904\ppt6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217152" cy="6912864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ndustrial.apacer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ustrial.apacer.com/en-ww/Technology/Anti-Sulfurat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1.BU1\9.Others\Templates\Document templats 2017\輸出\Images\0904\ppt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971600" y="3440210"/>
            <a:ext cx="756126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TW" sz="3000" b="1" dirty="0" smtClean="0">
                <a:solidFill>
                  <a:srgbClr val="008080"/>
                </a:solidFill>
                <a:ea typeface="微軟正黑體" pitchFamily="34" charset="-120"/>
              </a:rPr>
              <a:t>Anti-</a:t>
            </a:r>
            <a:r>
              <a:rPr lang="en-US" altLang="zh-TW" sz="3000" b="1" dirty="0" err="1" smtClean="0">
                <a:solidFill>
                  <a:srgbClr val="008080"/>
                </a:solidFill>
                <a:ea typeface="微軟正黑體" pitchFamily="34" charset="-120"/>
              </a:rPr>
              <a:t>Sulfuration</a:t>
            </a:r>
            <a:r>
              <a:rPr lang="en-US" altLang="zh-TW" sz="3000" b="1" dirty="0" smtClean="0">
                <a:solidFill>
                  <a:srgbClr val="008080"/>
                </a:solidFill>
                <a:ea typeface="微軟正黑體" pitchFamily="34" charset="-120"/>
              </a:rPr>
              <a:t> SSDs Sales Kit</a:t>
            </a:r>
          </a:p>
          <a:p>
            <a:pPr algn="r">
              <a:defRPr/>
            </a:pPr>
            <a:r>
              <a:rPr lang="en-US" altLang="zh-TW" sz="3000" b="1" dirty="0" smtClean="0">
                <a:solidFill>
                  <a:srgbClr val="008080"/>
                </a:solidFill>
                <a:ea typeface="微軟正黑體" pitchFamily="34" charset="-120"/>
              </a:rPr>
              <a:t> </a:t>
            </a:r>
            <a:endParaRPr lang="zh-TW" altLang="en-US" sz="30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9388" y="5472113"/>
            <a:ext cx="64801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17500">
              <a:spcBef>
                <a:spcPts val="2400"/>
              </a:spcBef>
              <a:buSzPct val="171000"/>
              <a:defRPr/>
            </a:pPr>
            <a:r>
              <a:rPr lang="en-US" altLang="zh-TW" sz="2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Arial" pitchFamily="34" charset="0"/>
              </a:rPr>
              <a:t>Sales </a:t>
            </a: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sym typeface="Arial" pitchFamily="34" charset="0"/>
              </a:rPr>
              <a:t>and Marketing Center </a:t>
            </a:r>
            <a:endParaRPr lang="zh-TW" altLang="en-US" sz="2000" kern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sym typeface="Arial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00063" y="5857875"/>
            <a:ext cx="24415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April</a:t>
            </a:r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2021</a:t>
            </a:r>
            <a:endParaRPr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10</a:t>
            </a:fld>
            <a:endParaRPr lang="zh-TW" altLang="en-US"/>
          </a:p>
        </p:txBody>
      </p:sp>
      <p:graphicFrame>
        <p:nvGraphicFramePr>
          <p:cNvPr id="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471962"/>
              </p:ext>
            </p:extLst>
          </p:nvPr>
        </p:nvGraphicFramePr>
        <p:xfrm>
          <a:off x="683568" y="1687267"/>
          <a:ext cx="7738760" cy="5115093"/>
        </p:xfrm>
        <a:graphic>
          <a:graphicData uri="http://schemas.openxmlformats.org/drawingml/2006/table">
            <a:tbl>
              <a:tblPr/>
              <a:tblGrid>
                <a:gridCol w="1584176"/>
                <a:gridCol w="2051528"/>
                <a:gridCol w="2051528"/>
                <a:gridCol w="2051528"/>
              </a:tblGrid>
              <a:tr h="300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 smtClean="0">
                          <a:solidFill>
                            <a:schemeClr val="bg1"/>
                          </a:solidFill>
                        </a:rPr>
                        <a:t>Model Name</a:t>
                      </a:r>
                    </a:p>
                  </a:txBody>
                  <a:tcPr marL="55699" marR="55699" marT="27846" marB="27846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 smtClean="0">
                          <a:solidFill>
                            <a:schemeClr val="bg1"/>
                          </a:solidFill>
                          <a:sym typeface="Gill Sans" charset="0"/>
                        </a:rPr>
                        <a:t>PV220-M280</a:t>
                      </a:r>
                      <a:endParaRPr lang="zh-TW" altLang="en-US" sz="1600" b="1" dirty="0" smtClean="0">
                        <a:solidFill>
                          <a:schemeClr val="bg1"/>
                        </a:solidFill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 smtClean="0">
                          <a:solidFill>
                            <a:schemeClr val="bg1"/>
                          </a:solidFill>
                          <a:sym typeface="Gill Sans" charset="0"/>
                        </a:rPr>
                        <a:t>SV250-M280</a:t>
                      </a:r>
                      <a:endParaRPr lang="zh-TW" altLang="en-US" sz="1600" b="1" kern="1200" dirty="0" smtClean="0">
                        <a:solidFill>
                          <a:schemeClr val="bg1"/>
                        </a:solidFill>
                        <a:latin typeface="+mn-lt"/>
                        <a:ea typeface="微軟正黑體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 smtClean="0">
                          <a:solidFill>
                            <a:schemeClr val="bg1"/>
                          </a:solidFill>
                          <a:sym typeface="Gill Sans" charset="0"/>
                        </a:rPr>
                        <a:t>SH250-M280 </a:t>
                      </a:r>
                      <a:endParaRPr lang="zh-TW" altLang="en-US" sz="1600" b="1" kern="1200" dirty="0" smtClean="0">
                        <a:solidFill>
                          <a:schemeClr val="bg1"/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190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itchFamily="34" charset="-120"/>
                        <a:cs typeface="+mn-cs"/>
                        <a:sym typeface="Gill Sans" charset="0"/>
                      </a:endParaRPr>
                    </a:p>
                  </a:txBody>
                  <a:tcPr marL="55699" marR="55699" marT="27846" marB="27846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zh-TW" altLang="en-US" dirty="0" smtClean="0"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9868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 Interface</a:t>
                      </a:r>
                    </a:p>
                  </a:txBody>
                  <a:tcPr marL="64296" marR="64296" marT="32150" marB="3215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PCIe</a:t>
                      </a: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 Gen3 x4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SATA 3.2 (6Gb/s)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SATA 3.2 (6Gb/s)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042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 Capacity</a:t>
                      </a:r>
                    </a:p>
                  </a:txBody>
                  <a:tcPr marL="64296" marR="64296" marT="32150" marB="3215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120GB ~ 1920GB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30GB ~ 960GB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10GB ~ 320GB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042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Connector</a:t>
                      </a:r>
                      <a:endParaRPr kumimoji="0" lang="en-US" altLang="zh-TW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64296" marR="64296" marT="32150" marB="3215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M.2 M Key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M.2 B &amp; M key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M.2 B &amp; M key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042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NAND Flash Type</a:t>
                      </a:r>
                      <a:endParaRPr kumimoji="0" lang="en-US" altLang="zh-TW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64296" marR="64296" marT="32150" marB="3215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3D TLC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3D TLC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3D TLC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042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 External DRAM</a:t>
                      </a:r>
                      <a:endParaRPr kumimoji="0" lang="zh-TW" altLang="en-US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64296" marR="64296" marT="32150" marB="3215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No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No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No</a:t>
                      </a:r>
                      <a:endParaRPr kumimoji="0" lang="zh-TW" alt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042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 R/W Speed (MB/sec)</a:t>
                      </a:r>
                      <a:endParaRPr kumimoji="0" lang="zh-TW" altLang="en-US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64296" marR="64296" marT="32150" marB="3215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1695 / 1685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Arial" pitchFamily="34" charset="0"/>
                        </a:rPr>
                        <a:t>560 / 520</a:t>
                      </a: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Arial" pitchFamily="34" charset="0"/>
                        </a:rPr>
                        <a:t>560 / 520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042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 IOPS (4K Random Write) </a:t>
                      </a:r>
                    </a:p>
                  </a:txBody>
                  <a:tcPr marL="64296" marR="64296" marT="32150" marB="3215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144K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73K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74K </a:t>
                      </a:r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Arial" pitchFamily="34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042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 Wide Temp. (-40</a:t>
                      </a: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C~85</a:t>
                      </a: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C)</a:t>
                      </a:r>
                    </a:p>
                  </a:txBody>
                  <a:tcPr marL="64296" marR="64296" marT="32150" marB="3215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Yes</a:t>
                      </a:r>
                      <a:endParaRPr kumimoji="0" lang="zh-TW" alt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Yes</a:t>
                      </a:r>
                      <a:endParaRPr kumimoji="0" lang="zh-TW" alt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</a:endParaRP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Yes</a:t>
                      </a:r>
                      <a:endParaRPr kumimoji="0" lang="zh-TW" alt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042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MTBF (hours)</a:t>
                      </a:r>
                      <a:endParaRPr kumimoji="0" lang="en-US" altLang="zh-TW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64296" marR="64296" marT="32150" marB="3215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&gt;3,000,000</a:t>
                      </a: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&gt;3,000,000</a:t>
                      </a:r>
                    </a:p>
                  </a:txBody>
                  <a:tcPr marL="55700" marR="55700" marT="27846" marB="27846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&gt;1,000,000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Special  Features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96" marR="64296" marT="32150" marB="3215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Supports </a:t>
                      </a:r>
                      <a:r>
                        <a:rPr kumimoji="0" lang="en-US" alt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0AC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</a:t>
                      </a:r>
                      <a:r>
                        <a:rPr kumimoji="0" lang="en-US" altLang="zh-TW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90AC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Sulfuration</a:t>
                      </a:r>
                      <a:r>
                        <a:rPr kumimoji="0" lang="en-US" alt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0AC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altLang="zh-TW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90AC2A"/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End-to-End Data Protection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Supports </a:t>
                      </a:r>
                      <a:r>
                        <a:rPr kumimoji="0" lang="en-US" altLang="zh-TW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CoreGlacier</a:t>
                      </a: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™ technology for wide temp. 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NVMe</a:t>
                      </a: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 Secure Erase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Supports </a:t>
                      </a:r>
                      <a:r>
                        <a:rPr kumimoji="0" lang="en-US" alt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0AC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</a:t>
                      </a:r>
                      <a:r>
                        <a:rPr kumimoji="0" lang="en-US" altLang="zh-TW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90AC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Sulfuration</a:t>
                      </a:r>
                      <a:r>
                        <a:rPr kumimoji="0" lang="en-US" alt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0AC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altLang="zh-TW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90AC2A"/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End-to-End Data Protection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Supports TCG Opal 2.0 / </a:t>
                      </a:r>
                      <a:r>
                        <a:rPr kumimoji="0" lang="en-US" altLang="zh-TW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/>
                      </a:r>
                      <a:br>
                        <a:rPr kumimoji="0" lang="en-US" altLang="zh-TW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</a:b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AES 256-bit encryption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altLang="zh-TW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Supports </a:t>
                      </a:r>
                      <a:r>
                        <a:rPr kumimoji="0" lang="en-US" alt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0AC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</a:t>
                      </a:r>
                      <a:r>
                        <a:rPr kumimoji="0" lang="en-US" altLang="zh-TW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90AC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Sulfuration</a:t>
                      </a:r>
                      <a:r>
                        <a:rPr kumimoji="0" lang="en-US" alt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0AC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altLang="zh-TW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90AC2A"/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3D NAND SLC-</a:t>
                      </a:r>
                      <a:r>
                        <a:rPr kumimoji="0" lang="en-US" altLang="zh-TW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liteX</a:t>
                      </a: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 technology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End-to-End Data Protection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Supports AES 256-bit encryption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1771635" y="914322"/>
            <a:ext cx="581255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  <a:sym typeface="Arial" charset="0"/>
              </a:rPr>
              <a:t>Model</a:t>
            </a:r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</a:rPr>
              <a:t>s that Support Anti-Sulfuration </a:t>
            </a:r>
            <a:endParaRPr lang="en-US" altLang="zh-TW" sz="26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pic>
        <p:nvPicPr>
          <p:cNvPr id="1026" name="Picture 2" descr="https://industrial.apacer.com/upfiles/ADUpload/allshare/PV220-M280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56" y="1971653"/>
            <a:ext cx="1296580" cy="129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ndustrial.apacer.com/upfiles/ADUpload/allshare/SV250_M280_BG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11" y="1956729"/>
            <a:ext cx="1305814" cy="130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ndustrial.apacer.com/upfiles/ADUpload/allshare/SH250-M280_BG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143" y="1971653"/>
            <a:ext cx="1290890" cy="129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4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34798" y="991399"/>
            <a:ext cx="8352928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Case Study: Edge Computing</a:t>
            </a:r>
            <a:endParaRPr lang="en-US" altLang="zh-TW" sz="2800" b="1" dirty="0" smtClean="0">
              <a:solidFill>
                <a:srgbClr val="008080"/>
              </a:solidFill>
              <a:ea typeface="微軟正黑體" pitchFamily="34" charset="-120"/>
              <a:sym typeface="Arial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46593" y="2587344"/>
            <a:ext cx="4024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404040"/>
                </a:solidFill>
              </a:rPr>
              <a:t>Request: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rgbClr val="404040"/>
                </a:solidFill>
              </a:rPr>
              <a:t>PV220-M280 120/240/480/960GB 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rgbClr val="404040"/>
                </a:solidFill>
              </a:rPr>
              <a:t>With coating/without heat sink </a:t>
            </a:r>
            <a:endParaRPr lang="zh-TW" altLang="en-US" dirty="0">
              <a:solidFill>
                <a:srgbClr val="40404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39135" y="3717032"/>
            <a:ext cx="48570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404040"/>
                </a:solidFill>
              </a:rPr>
              <a:t>Difficulties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rgbClr val="404040"/>
                </a:solidFill>
              </a:rPr>
              <a:t>Coating IP53 report &amp; Salt fog (MIL-STD-810G)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rgbClr val="404040"/>
                </a:solidFill>
              </a:rPr>
              <a:t>With/without coating performance test </a:t>
            </a:r>
            <a:br>
              <a:rPr lang="en-US" altLang="zh-TW" dirty="0" smtClean="0">
                <a:solidFill>
                  <a:srgbClr val="404040"/>
                </a:solidFill>
              </a:rPr>
            </a:br>
            <a:r>
              <a:rPr lang="en-US" altLang="zh-TW" dirty="0" smtClean="0">
                <a:solidFill>
                  <a:srgbClr val="404040"/>
                </a:solidFill>
              </a:rPr>
              <a:t>comparison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rgbClr val="404040"/>
                </a:solidFill>
              </a:rPr>
              <a:t>SSD FIO performance test</a:t>
            </a:r>
            <a:endParaRPr lang="zh-TW" altLang="en-US" dirty="0">
              <a:solidFill>
                <a:srgbClr val="40404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39135" y="5302949"/>
            <a:ext cx="3259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404040"/>
                </a:solidFill>
              </a:rPr>
              <a:t>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rgbClr val="404040"/>
                </a:solidFill>
              </a:rPr>
              <a:t>PV220-M280 120/240GB ET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34798" y="1664262"/>
            <a:ext cx="91085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0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Customer: </a:t>
            </a:r>
          </a:p>
          <a:p>
            <a:pPr>
              <a:defRPr/>
            </a:pPr>
            <a:r>
              <a:rPr lang="en-US" altLang="zh-TW" sz="20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Highway Vehicle Identification </a:t>
            </a:r>
            <a:r>
              <a:rPr lang="en-US" altLang="zh-TW" sz="20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and </a:t>
            </a:r>
            <a:r>
              <a:rPr lang="en-US" altLang="zh-TW" sz="20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Traffic Monitoring Equipment Provider </a:t>
            </a:r>
            <a:endParaRPr lang="en-US" altLang="zh-TW" sz="2000" b="1" dirty="0" smtClean="0">
              <a:solidFill>
                <a:srgbClr val="008080"/>
              </a:solidFill>
              <a:ea typeface="微軟正黑體" pitchFamily="34" charset="-120"/>
              <a:sym typeface="Arial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394" y="2780928"/>
            <a:ext cx="3874606" cy="366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5" name="Picture 2" descr="http://industrial.apacer.com/upfiles/EditUpload/%E6%8A%97%E7%A1%AB%E5%8C%965b(1).png"/>
          <p:cNvPicPr>
            <a:picLocks noChangeAspect="1" noChangeArrowheads="1"/>
          </p:cNvPicPr>
          <p:nvPr/>
        </p:nvPicPr>
        <p:blipFill rotWithShape="1">
          <a:blip r:embed="rId2" cstate="print"/>
          <a:srcRect b="36733"/>
          <a:stretch/>
        </p:blipFill>
        <p:spPr bwMode="auto">
          <a:xfrm>
            <a:off x="251520" y="2348880"/>
            <a:ext cx="8536206" cy="3600400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343159" y="1467527"/>
            <a:ext cx="8352928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Industrial Applications</a:t>
            </a:r>
            <a:endParaRPr lang="en-US" altLang="zh-TW" sz="2800" b="1" dirty="0" smtClean="0">
              <a:solidFill>
                <a:srgbClr val="008080"/>
              </a:solidFill>
              <a:ea typeface="微軟正黑體" pitchFamily="34" charset="-12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4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1.BU1\9.Others\Templates\Document templats 2017\輸出\Images\0904\ppt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02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8"/>
          <p:cNvGrpSpPr>
            <a:grpSpLocks/>
          </p:cNvGrpSpPr>
          <p:nvPr/>
        </p:nvGrpSpPr>
        <p:grpSpPr bwMode="auto">
          <a:xfrm>
            <a:off x="3960813" y="4652963"/>
            <a:ext cx="5724525" cy="1563687"/>
            <a:chOff x="3960344" y="4653136"/>
            <a:chExt cx="5724224" cy="1563519"/>
          </a:xfrm>
        </p:grpSpPr>
        <p:sp>
          <p:nvSpPr>
            <p:cNvPr id="6" name="文字方塊 5"/>
            <p:cNvSpPr txBox="1"/>
            <p:nvPr/>
          </p:nvSpPr>
          <p:spPr>
            <a:xfrm>
              <a:off x="3960344" y="4653136"/>
              <a:ext cx="3384372" cy="4000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3"/>
                </a:rPr>
                <a:t>industrial.apacer.com/</a:t>
              </a:r>
              <a:endPara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960344" y="4981713"/>
              <a:ext cx="5724224" cy="760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©Copyright </a:t>
              </a: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 Confidential. Unauthorized use, dissemination,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distribution, or reproduction of this document is not allowed without the permission of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 Specifications of details may change without notice.</a:t>
              </a:r>
              <a:endParaRPr lang="zh-TW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軟正黑體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960344" y="5916650"/>
              <a:ext cx="5724224" cy="3000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This document and its contents are </a:t>
              </a: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confidential©Copyright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</a:t>
              </a: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</a:t>
              </a:r>
              <a:endParaRPr lang="zh-TW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軟正黑體" pitchFamily="34" charset="-12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5072063" y="2720975"/>
            <a:ext cx="3071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you!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>
                <a:latin typeface="+mj-lt"/>
              </a:rPr>
              <a:pPr/>
              <a:t>2</a:t>
            </a:fld>
            <a:endParaRPr lang="zh-TW" altLang="en-US">
              <a:latin typeface="+mj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33376" y="2379632"/>
            <a:ext cx="8496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90AC2A"/>
                </a:solidFill>
              </a:rPr>
              <a:t>Sulfur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 air has proven to have powerful negative effects on electronic components. </a:t>
            </a:r>
          </a:p>
          <a:p>
            <a:pPr algn="ctr"/>
            <a:r>
              <a:rPr lang="en-US" altLang="zh-TW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 face of environmental pollution, electronic components exposed to </a:t>
            </a:r>
            <a:r>
              <a:rPr lang="en-US" altLang="zh-TW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temperature</a:t>
            </a:r>
            <a:r>
              <a:rPr lang="en-US" altLang="zh-TW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TW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humidity</a:t>
            </a:r>
            <a:r>
              <a:rPr lang="en-US" altLang="zh-TW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altLang="zh-TW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pollution</a:t>
            </a:r>
            <a:r>
              <a:rPr lang="en-US" altLang="zh-TW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often prone to </a:t>
            </a:r>
            <a:r>
              <a:rPr lang="en-US" altLang="zh-TW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sulfuration</a:t>
            </a:r>
            <a:r>
              <a:rPr lang="en-US" altLang="zh-TW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weakening and damaging products.</a:t>
            </a:r>
            <a:endParaRPr lang="zh-TW" alt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3680" y="3800779"/>
            <a:ext cx="9054824" cy="2268393"/>
            <a:chOff x="3518258" y="4006280"/>
            <a:chExt cx="9054824" cy="2268393"/>
          </a:xfrm>
        </p:grpSpPr>
        <p:pic>
          <p:nvPicPr>
            <p:cNvPr id="31" name="Picture 2" descr="http://industrial.apacer.com/upfiles/ADUpload/allshare/%E6%8A%97%E7%A1%AB%E5%8C%96a.png"/>
            <p:cNvPicPr>
              <a:picLocks noChangeAspect="1" noChangeArrowheads="1"/>
            </p:cNvPicPr>
            <p:nvPr/>
          </p:nvPicPr>
          <p:blipFill>
            <a:blip r:embed="rId3" cstate="print"/>
            <a:srcRect l="50000" t="47160" b="10172"/>
            <a:stretch>
              <a:fillRect/>
            </a:stretch>
          </p:blipFill>
          <p:spPr bwMode="auto">
            <a:xfrm>
              <a:off x="10228155" y="4023945"/>
              <a:ext cx="2344927" cy="1856401"/>
            </a:xfrm>
            <a:prstGeom prst="rect">
              <a:avLst/>
            </a:prstGeom>
            <a:noFill/>
          </p:spPr>
        </p:pic>
        <p:pic>
          <p:nvPicPr>
            <p:cNvPr id="32" name="Picture 2" descr="http://industrial.apacer.com/upfiles/ADUpload/allshare/%E6%8A%97%E7%A1%AB%E5%8C%96a.png"/>
            <p:cNvPicPr>
              <a:picLocks noChangeAspect="1" noChangeArrowheads="1"/>
            </p:cNvPicPr>
            <p:nvPr/>
          </p:nvPicPr>
          <p:blipFill>
            <a:blip r:embed="rId3" cstate="print"/>
            <a:srcRect t="3818" r="50000" b="52840"/>
            <a:stretch>
              <a:fillRect/>
            </a:stretch>
          </p:blipFill>
          <p:spPr bwMode="auto">
            <a:xfrm>
              <a:off x="3518258" y="4079261"/>
              <a:ext cx="2301591" cy="1850866"/>
            </a:xfrm>
            <a:prstGeom prst="rect">
              <a:avLst/>
            </a:prstGeom>
            <a:noFill/>
          </p:spPr>
        </p:pic>
        <p:pic>
          <p:nvPicPr>
            <p:cNvPr id="44" name="Picture 2" descr="http://industrial.apacer.com/upfiles/ADUpload/allshare/%E6%8A%97%E7%A1%AB%E5%8C%96a.png"/>
            <p:cNvPicPr>
              <a:picLocks noChangeAspect="1" noChangeArrowheads="1"/>
            </p:cNvPicPr>
            <p:nvPr/>
          </p:nvPicPr>
          <p:blipFill>
            <a:blip r:embed="rId3" cstate="print"/>
            <a:srcRect l="50000" t="2246" b="53739"/>
            <a:stretch>
              <a:fillRect/>
            </a:stretch>
          </p:blipFill>
          <p:spPr bwMode="auto">
            <a:xfrm>
              <a:off x="5768060" y="4006280"/>
              <a:ext cx="2306103" cy="1883303"/>
            </a:xfrm>
            <a:prstGeom prst="rect">
              <a:avLst/>
            </a:prstGeom>
            <a:noFill/>
          </p:spPr>
        </p:pic>
        <p:pic>
          <p:nvPicPr>
            <p:cNvPr id="46" name="Picture 2" descr="http://industrial.apacer.com/upfiles/ADUpload/allshare/%E6%8A%97%E7%A1%AB%E5%8C%96a.png"/>
            <p:cNvPicPr>
              <a:picLocks noChangeAspect="1" noChangeArrowheads="1"/>
            </p:cNvPicPr>
            <p:nvPr/>
          </p:nvPicPr>
          <p:blipFill>
            <a:blip r:embed="rId3" cstate="print"/>
            <a:srcRect t="47160" r="50000" b="10172"/>
            <a:stretch>
              <a:fillRect/>
            </a:stretch>
          </p:blipFill>
          <p:spPr bwMode="auto">
            <a:xfrm>
              <a:off x="7946426" y="4042494"/>
              <a:ext cx="2298626" cy="1819746"/>
            </a:xfrm>
            <a:prstGeom prst="rect">
              <a:avLst/>
            </a:prstGeom>
            <a:noFill/>
          </p:spPr>
        </p:pic>
        <p:sp>
          <p:nvSpPr>
            <p:cNvPr id="47" name="矩形 46"/>
            <p:cNvSpPr/>
            <p:nvPr/>
          </p:nvSpPr>
          <p:spPr>
            <a:xfrm>
              <a:off x="6304804" y="5874563"/>
              <a:ext cx="35452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  <a:sym typeface="Gill Sans"/>
                </a:rPr>
                <a:t>Sulfur-containing environments</a:t>
              </a:r>
              <a:endPara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軟正黑體" pitchFamily="34" charset="-120"/>
                <a:sym typeface="Gill Sans"/>
              </a:endParaRPr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0" y="1353749"/>
            <a:ext cx="88924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Sulfur, The Invisible </a:t>
            </a:r>
            <a:r>
              <a:rPr lang="en-US" altLang="zh-TW" sz="28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K</a:t>
            </a:r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iller of SSDs</a:t>
            </a:r>
          </a:p>
        </p:txBody>
      </p:sp>
    </p:spTree>
    <p:extLst>
      <p:ext uri="{BB962C8B-B14F-4D97-AF65-F5344CB8AC3E}">
        <p14:creationId xmlns:p14="http://schemas.microsoft.com/office/powerpoint/2010/main" val="8552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>
                <a:latin typeface="+mj-lt"/>
              </a:rPr>
              <a:pPr/>
              <a:t>3</a:t>
            </a:fld>
            <a:endParaRPr lang="zh-TW" altLang="en-US"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6129" y="1200554"/>
            <a:ext cx="8352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The </a:t>
            </a:r>
            <a:r>
              <a:rPr lang="en-US" altLang="zh-TW" sz="28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Demand </a:t>
            </a:r>
            <a:r>
              <a:rPr lang="en-US" altLang="zh-TW" sz="2800" b="1" dirty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for </a:t>
            </a:r>
            <a:r>
              <a:rPr lang="en-US" altLang="zh-TW" sz="28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Anti-</a:t>
            </a:r>
            <a:r>
              <a:rPr lang="en-US" altLang="zh-TW" sz="2800" b="1" dirty="0" err="1" smtClean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sulfuration</a:t>
            </a:r>
            <a:r>
              <a:rPr lang="en-US" altLang="zh-TW" sz="28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 Gradually Moves </a:t>
            </a:r>
            <a:r>
              <a:rPr lang="en-US" altLang="zh-TW" sz="2800" b="1" dirty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from </a:t>
            </a:r>
            <a:endParaRPr lang="en-US" altLang="zh-TW" sz="2800" b="1" dirty="0" smtClean="0">
              <a:solidFill>
                <a:srgbClr val="008080"/>
              </a:solidFill>
              <a:latin typeface="+mj-lt"/>
              <a:ea typeface="微軟正黑體" pitchFamily="34" charset="-120"/>
            </a:endParaRPr>
          </a:p>
          <a:p>
            <a:pPr algn="ctr"/>
            <a:r>
              <a:rPr lang="en-US" altLang="zh-TW" sz="28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Niche Applications </a:t>
            </a:r>
            <a:r>
              <a:rPr lang="en-US" altLang="zh-TW" sz="2800" b="1" dirty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to the </a:t>
            </a:r>
            <a:r>
              <a:rPr lang="en-US" altLang="zh-TW" sz="28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Mainstream Market</a:t>
            </a:r>
            <a:endParaRPr lang="en-US" altLang="zh-TW" sz="2800" b="1" dirty="0">
              <a:solidFill>
                <a:srgbClr val="008080"/>
              </a:solidFill>
              <a:latin typeface="+mj-lt"/>
              <a:ea typeface="微軟正黑體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6190918" y="4424919"/>
            <a:ext cx="2177191" cy="1854734"/>
            <a:chOff x="7017576" y="4161930"/>
            <a:chExt cx="1575817" cy="1342428"/>
          </a:xfrm>
          <a:solidFill>
            <a:srgbClr val="5BCD99"/>
          </a:solidFill>
        </p:grpSpPr>
        <p:sp>
          <p:nvSpPr>
            <p:cNvPr id="12" name="矩形 11"/>
            <p:cNvSpPr/>
            <p:nvPr/>
          </p:nvSpPr>
          <p:spPr>
            <a:xfrm>
              <a:off x="7018236" y="4161930"/>
              <a:ext cx="1571844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</a:rPr>
                <a:t>Edge </a:t>
              </a:r>
              <a:r>
                <a:rPr lang="en-US" altLang="zh-TW" sz="1600" b="1" dirty="0" smtClean="0">
                  <a:solidFill>
                    <a:schemeClr val="bg1"/>
                  </a:solidFill>
                </a:rPr>
                <a:t>devices</a:t>
              </a:r>
              <a:endParaRPr lang="zh-TW" altLang="en-US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17576" y="4377558"/>
              <a:ext cx="1575817" cy="1126800"/>
            </a:xfrm>
            <a:prstGeom prst="rect">
              <a:avLst/>
            </a:prstGeom>
            <a:grpFill/>
          </p:spPr>
        </p:pic>
      </p:grpSp>
      <p:grpSp>
        <p:nvGrpSpPr>
          <p:cNvPr id="14" name="群組 13"/>
          <p:cNvGrpSpPr/>
          <p:nvPr/>
        </p:nvGrpSpPr>
        <p:grpSpPr>
          <a:xfrm>
            <a:off x="3404210" y="4424919"/>
            <a:ext cx="2176796" cy="1854737"/>
            <a:chOff x="8517271" y="6403670"/>
            <a:chExt cx="1575531" cy="1342430"/>
          </a:xfrm>
        </p:grpSpPr>
        <p:sp>
          <p:nvSpPr>
            <p:cNvPr id="15" name="矩形 14"/>
            <p:cNvSpPr/>
            <p:nvPr/>
          </p:nvSpPr>
          <p:spPr>
            <a:xfrm>
              <a:off x="8517446" y="6403670"/>
              <a:ext cx="1575355" cy="216000"/>
            </a:xfrm>
            <a:prstGeom prst="rect">
              <a:avLst/>
            </a:prstGeom>
            <a:solidFill>
              <a:srgbClr val="5BCD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</a:rPr>
                <a:t>Networked systems</a:t>
              </a:r>
              <a:endParaRPr lang="zh-TW" altLang="en-US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17271" y="6619459"/>
              <a:ext cx="1575531" cy="1126641"/>
            </a:xfrm>
            <a:prstGeom prst="rect">
              <a:avLst/>
            </a:prstGeom>
          </p:spPr>
        </p:pic>
      </p:grpSp>
      <p:grpSp>
        <p:nvGrpSpPr>
          <p:cNvPr id="18" name="群組 17"/>
          <p:cNvGrpSpPr/>
          <p:nvPr/>
        </p:nvGrpSpPr>
        <p:grpSpPr>
          <a:xfrm>
            <a:off x="539552" y="4437111"/>
            <a:ext cx="2254746" cy="1854735"/>
            <a:chOff x="6945718" y="6869880"/>
            <a:chExt cx="1631950" cy="1342428"/>
          </a:xfrm>
        </p:grpSpPr>
        <p:sp>
          <p:nvSpPr>
            <p:cNvPr id="19" name="矩形 18"/>
            <p:cNvSpPr/>
            <p:nvPr/>
          </p:nvSpPr>
          <p:spPr>
            <a:xfrm>
              <a:off x="6999692" y="6869880"/>
              <a:ext cx="1577975" cy="216000"/>
            </a:xfrm>
            <a:prstGeom prst="rect">
              <a:avLst/>
            </a:prstGeom>
            <a:solidFill>
              <a:srgbClr val="5BCD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</a:rPr>
                <a:t>D</a:t>
              </a:r>
              <a:r>
                <a:rPr lang="en-US" altLang="zh-TW" sz="1600" b="1" dirty="0" smtClean="0">
                  <a:solidFill>
                    <a:schemeClr val="bg1"/>
                  </a:solidFill>
                </a:rPr>
                <a:t>ata </a:t>
              </a:r>
              <a:r>
                <a:rPr lang="en-US" altLang="zh-TW" sz="1600" b="1" dirty="0">
                  <a:solidFill>
                    <a:schemeClr val="bg1"/>
                  </a:solidFill>
                </a:rPr>
                <a:t>center</a:t>
              </a:r>
              <a:endParaRPr lang="zh-TW" altLang="en-US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476"/>
            <a:stretch/>
          </p:blipFill>
          <p:spPr>
            <a:xfrm>
              <a:off x="6945718" y="7085508"/>
              <a:ext cx="1631950" cy="1126800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467545" y="223896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reduce the impact of pollutants on system availability, large data centers start to implement strict environmental control management and regulate indoor air quality according to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ISA 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71.04-2013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compliance 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altLang="zh-TW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G1 level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approach has recently been adopted by 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small- and medium-sized data centers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well as 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edge applications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" name="矩形 1"/>
          <p:cNvSpPr/>
          <p:nvPr/>
        </p:nvSpPr>
        <p:spPr>
          <a:xfrm>
            <a:off x="1475656" y="3596940"/>
            <a:ext cx="6273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90AC2A"/>
                </a:solidFill>
              </a:rPr>
              <a:t>The use of products with sulfur corrosion resistance can help increase the service life of equipment.</a:t>
            </a:r>
            <a:endParaRPr lang="zh-TW" altLang="en-US" sz="2000" b="1" dirty="0">
              <a:solidFill>
                <a:srgbClr val="90AC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52536" y="2882213"/>
            <a:ext cx="9396536" cy="4075179"/>
          </a:xfrm>
          <a:prstGeom prst="rect">
            <a:avLst/>
          </a:prstGeom>
          <a:solidFill>
            <a:srgbClr val="F2F2F2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6974904" y="6448251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35C4FEE-EA00-4D9E-BDFA-C72256E14284}" type="slidenum">
              <a:rPr lang="zh-TW" altLang="en-US" smtClean="0">
                <a:latin typeface="+mj-lt"/>
              </a:rPr>
              <a:pPr/>
              <a:t>4</a:t>
            </a:fld>
            <a:endParaRPr lang="zh-TW" altLang="en-US" dirty="0" smtClean="0"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3568" y="1812539"/>
            <a:ext cx="7866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silver in the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electrodes of resistors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reacts with the sulfur in the air in a simple chemical reaction. The result is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silver sulfide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which usually appears as a dark black discoloration on the surface of the electrode.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32067" y="1067516"/>
            <a:ext cx="4788683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TW" sz="28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Silver </a:t>
            </a:r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Sulfide </a:t>
            </a:r>
            <a:r>
              <a:rPr lang="en-US" altLang="zh-TW" sz="28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(Ag2S) </a:t>
            </a:r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Formation</a:t>
            </a:r>
            <a:endParaRPr lang="en-US" altLang="zh-TW" sz="2800" b="1" dirty="0">
              <a:solidFill>
                <a:srgbClr val="008080"/>
              </a:solidFill>
              <a:ea typeface="微軟正黑體" pitchFamily="34" charset="-120"/>
              <a:sym typeface="Gill San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50653"/>
            <a:ext cx="8010636" cy="373829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925810" y="6204689"/>
            <a:ext cx="1392899" cy="248647"/>
          </a:xfrm>
          <a:prstGeom prst="rect">
            <a:avLst/>
          </a:prstGeom>
          <a:solidFill>
            <a:srgbClr val="F2F2F2">
              <a:alpha val="9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Normal resistor</a:t>
            </a:r>
            <a:endParaRPr lang="zh-TW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949626" y="6208344"/>
            <a:ext cx="1542249" cy="317000"/>
          </a:xfrm>
          <a:prstGeom prst="rect">
            <a:avLst/>
          </a:prstGeom>
          <a:solidFill>
            <a:srgbClr val="F2F2F2">
              <a:alpha val="9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TW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Sulfurated</a:t>
            </a: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resistor</a:t>
            </a:r>
            <a:endParaRPr lang="zh-TW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0"/>
          <a:stretch/>
        </p:blipFill>
        <p:spPr>
          <a:xfrm>
            <a:off x="252743" y="2899228"/>
            <a:ext cx="8638513" cy="35269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22831" y="1285012"/>
            <a:ext cx="6193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</a:rPr>
              <a:t>Anti-</a:t>
            </a:r>
            <a:r>
              <a:rPr lang="en-US" altLang="zh-TW" sz="2800" b="1" dirty="0" err="1">
                <a:solidFill>
                  <a:srgbClr val="008080"/>
                </a:solidFill>
                <a:ea typeface="微軟正黑體" pitchFamily="34" charset="-120"/>
              </a:rPr>
              <a:t>S</a:t>
            </a:r>
            <a:r>
              <a:rPr lang="en-US" altLang="zh-TW" sz="2800" b="1" dirty="0" err="1" smtClean="0">
                <a:solidFill>
                  <a:srgbClr val="008080"/>
                </a:solidFill>
                <a:ea typeface="微軟正黑體" pitchFamily="34" charset="-120"/>
              </a:rPr>
              <a:t>ulfuration</a:t>
            </a:r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</a:rPr>
              <a:t> Technology Comparison</a:t>
            </a:r>
            <a:endParaRPr lang="en-US" altLang="zh-TW" sz="28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pic>
        <p:nvPicPr>
          <p:cNvPr id="9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9611">
            <a:off x="2173818" y="2850761"/>
            <a:ext cx="539667" cy="53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2443652" y="6492313"/>
            <a:ext cx="6429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more information, please visit: </a:t>
            </a:r>
            <a:r>
              <a:rPr lang="en-US" altLang="zh-TW" sz="1200" dirty="0" smtClean="0">
                <a:hlinkClick r:id="rId4"/>
              </a:rPr>
              <a:t>https</a:t>
            </a:r>
            <a:r>
              <a:rPr lang="en-US" altLang="zh-TW" sz="1200" dirty="0">
                <a:hlinkClick r:id="rId4"/>
              </a:rPr>
              <a:t>://industrial.apacer.com/en-ww/Technology/Anti-Sulfuration</a:t>
            </a:r>
            <a:endParaRPr lang="zh-TW" altLang="en-US" sz="1200" dirty="0"/>
          </a:p>
        </p:txBody>
      </p:sp>
      <p:sp>
        <p:nvSpPr>
          <p:cNvPr id="2" name="矩形 1"/>
          <p:cNvSpPr/>
          <p:nvPr/>
        </p:nvSpPr>
        <p:spPr>
          <a:xfrm>
            <a:off x="395536" y="1999787"/>
            <a:ext cx="813690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crucial 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difference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between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using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anti-sulfur 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electrode materials 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simply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adding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 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extra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sulfur-tolerant 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layer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98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/>
          <a:stretch/>
        </p:blipFill>
        <p:spPr>
          <a:xfrm>
            <a:off x="-36512" y="3284275"/>
            <a:ext cx="9214575" cy="360110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53305" y="1000351"/>
            <a:ext cx="82664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TW" sz="2800" b="1" dirty="0" err="1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Apacer’s</a:t>
            </a:r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 Strength: Anti-</a:t>
            </a:r>
            <a:r>
              <a:rPr lang="en-US" altLang="zh-TW" sz="2800" b="1" dirty="0" err="1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Sulfuration</a:t>
            </a:r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 Technology</a:t>
            </a:r>
          </a:p>
        </p:txBody>
      </p:sp>
      <p:sp>
        <p:nvSpPr>
          <p:cNvPr id="11" name="矩形 10"/>
          <p:cNvSpPr/>
          <p:nvPr/>
        </p:nvSpPr>
        <p:spPr>
          <a:xfrm>
            <a:off x="660459" y="1768637"/>
            <a:ext cx="8568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Based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 the strength of Apacer’s patented anti-sulfuration technology for DRAM modules, Apacer anti-sulfuration SSDs not only use 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alloy materials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also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achieve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 air barrier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through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rigorously inspected special materials and 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technologies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ensure the best protection for electronic products.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0" y="3717032"/>
            <a:ext cx="3960440" cy="222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98233" y="1309692"/>
            <a:ext cx="4357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</a:rPr>
              <a:t>ANSI/ISA </a:t>
            </a:r>
            <a:r>
              <a:rPr lang="en-US" altLang="zh-TW" sz="2800" b="1" dirty="0">
                <a:solidFill>
                  <a:srgbClr val="008080"/>
                </a:solidFill>
                <a:ea typeface="微軟正黑體" pitchFamily="34" charset="-120"/>
              </a:rPr>
              <a:t>71.04 </a:t>
            </a:r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</a:rPr>
              <a:t>Compliance </a:t>
            </a:r>
            <a:endParaRPr lang="zh-TW" altLang="en-US" sz="28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8233" y="1852359"/>
            <a:ext cx="8783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Copper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silver metal materials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widely used in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 products. Therefore, there are two corrosion failure modes, including </a:t>
            </a:r>
            <a:r>
              <a:rPr lang="en-US" altLang="zh-TW" b="1" dirty="0">
                <a:solidFill>
                  <a:srgbClr val="90AC2A"/>
                </a:solidFill>
              </a:rPr>
              <a:t>copper corrosion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and </a:t>
            </a:r>
            <a:r>
              <a:rPr lang="en-US" altLang="zh-TW" b="1" dirty="0">
                <a:solidFill>
                  <a:srgbClr val="90AC2A"/>
                </a:solidFill>
              </a:rPr>
              <a:t>silver corrosion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guideline from the 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ANSI/ISA 71.04-2013 standard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classifies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severity of air quality of field/end-user environment into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four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levels, including G1, G2, G3 and GX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490288"/>
              </p:ext>
            </p:extLst>
          </p:nvPr>
        </p:nvGraphicFramePr>
        <p:xfrm>
          <a:off x="755576" y="3429000"/>
          <a:ext cx="7668536" cy="2819400"/>
        </p:xfrm>
        <a:graphic>
          <a:graphicData uri="http://schemas.openxmlformats.org/drawingml/2006/table">
            <a:tbl>
              <a:tblPr/>
              <a:tblGrid>
                <a:gridCol w="851752"/>
                <a:gridCol w="948448"/>
                <a:gridCol w="1512168"/>
                <a:gridCol w="1512168"/>
                <a:gridCol w="2844000"/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Severity Level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Reactivity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Copper Corrosion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Silver Corrosion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G1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Mild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&lt; 300 Angstroms </a:t>
                      </a:r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</a:t>
                      </a:r>
                    </a:p>
                    <a:p>
                      <a:pPr algn="ctr" font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30 days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&lt; 200 Angstroms / 30 days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Corrosion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is not a factor 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determining equipment reliability.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G2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Moderate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&lt; 1,000 Angstroms / 30 days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&lt; 1,000 Angstroms / 30 days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Corrosion effects are measurable</a:t>
                      </a:r>
                      <a:r>
                        <a:rPr lang="en-US" altLang="zh-TW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altLang="zh-TW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and corrosion may be a factor.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G3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Harsh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&lt; 2,000 Angstroms / 30 days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&lt; 2,000 Angstroms / 30 days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High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 probability that corrosive attachment will occur. 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GX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Severe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&gt; 2,000 Angstroms / 30 days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&gt; 2,000 Angstroms / 30 days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Extremely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high rate of corrosion. </a:t>
                      </a:r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Only specially designed and packaged equipment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to survive.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772543" y="4982100"/>
            <a:ext cx="7632848" cy="504056"/>
          </a:xfrm>
          <a:prstGeom prst="rect">
            <a:avLst/>
          </a:prstGeom>
          <a:noFill/>
          <a:ln>
            <a:solidFill>
              <a:srgbClr val="5BCD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4925" y="6448251"/>
            <a:ext cx="269176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ANSI: American </a:t>
            </a:r>
            <a:r>
              <a:rPr lang="en-US" altLang="zh-TW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Standards </a:t>
            </a:r>
            <a:r>
              <a:rPr lang="en-US" altLang="zh-TW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Institute</a:t>
            </a:r>
          </a:p>
          <a:p>
            <a:r>
              <a:rPr lang="en-US" altLang="zh-TW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ISA: International </a:t>
            </a:r>
            <a:r>
              <a:rPr lang="en-US" altLang="zh-TW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Society of Automation</a:t>
            </a:r>
            <a:endParaRPr lang="zh-TW" altLang="en-US" sz="1050" dirty="0"/>
          </a:p>
        </p:txBody>
      </p:sp>
      <p:pic>
        <p:nvPicPr>
          <p:cNvPr id="1026" name="Picture 2" descr="upload.wikimedia.org/wikipedia/commons/thumb/9/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736403"/>
            <a:ext cx="2095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rnational Society of Automation (ISA) | Linked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782" y="708622"/>
            <a:ext cx="872465" cy="87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3146">
            <a:off x="8056904" y="4931850"/>
            <a:ext cx="604555" cy="60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8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542300"/>
              </p:ext>
            </p:extLst>
          </p:nvPr>
        </p:nvGraphicFramePr>
        <p:xfrm>
          <a:off x="899592" y="3659103"/>
          <a:ext cx="6475785" cy="2257713"/>
        </p:xfrm>
        <a:graphic>
          <a:graphicData uri="http://schemas.openxmlformats.org/drawingml/2006/table">
            <a:tbl>
              <a:tblPr/>
              <a:tblGrid>
                <a:gridCol w="1289217"/>
                <a:gridCol w="2593284"/>
                <a:gridCol w="2593284"/>
              </a:tblGrid>
              <a:tr h="33073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824" marR="52824" marT="26412" marB="26412" anchor="ctr">
                    <a:lnL>
                      <a:noFill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Flower of Sulfur (</a:t>
                      </a:r>
                      <a:r>
                        <a:rPr lang="en-US" sz="14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FoS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</a:t>
                      </a:r>
                    </a:p>
                  </a:txBody>
                  <a:tcPr marL="52824" marR="52824" marT="26412" marB="26412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Mixed Flowing-Gas (MFG) 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</a:t>
                      </a:r>
                    </a:p>
                  </a:txBody>
                  <a:tcPr marL="52824" marR="52824" marT="26412" marB="26412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536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512" marR="27512" marT="27512" marB="27512" anchor="ctr">
                    <a:lnL>
                      <a:noFill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Entry-level </a:t>
                      </a:r>
                      <a:br>
                        <a:rPr lang="en-US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accelerated corrosion testing</a:t>
                      </a:r>
                      <a:endParaRPr lang="en-US" altLang="zh-TW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512" marR="27512" marT="27512" marB="27512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High-level</a:t>
                      </a:r>
                      <a:r>
                        <a:rPr lang="pt-BR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pt-BR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accelerated corrosion testing</a:t>
                      </a:r>
                      <a:endParaRPr lang="pt-BR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512" marR="27512" marT="27512" marB="27512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61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Simulation environment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512" marR="27512" marT="27512" marB="27512" anchor="ctr">
                    <a:lnL>
                      <a:noFill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Silver</a:t>
                      </a:r>
                      <a:r>
                        <a:rPr lang="en-US" altLang="zh-TW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corrosion</a:t>
                      </a:r>
                    </a:p>
                  </a:txBody>
                  <a:tcPr marL="27512" marR="27512" marT="27512" marB="27512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Copper </a:t>
                      </a:r>
                      <a:r>
                        <a:rPr lang="en-US" altLang="zh-TW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corrosion </a:t>
                      </a:r>
                      <a:br>
                        <a:rPr lang="en-US" altLang="zh-TW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altLang="zh-TW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creep</a:t>
                      </a:r>
                      <a:r>
                        <a:rPr lang="en-US" altLang="zh-TW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corrosion</a:t>
                      </a:r>
                    </a:p>
                  </a:txBody>
                  <a:tcPr marL="27512" marR="27512" marT="27512" marB="27512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36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Corrosive </a:t>
                      </a:r>
                      <a:r>
                        <a:rPr lang="en-US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agents used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512" marR="27512" marT="27512" marB="27512" anchor="ctr">
                    <a:lnL>
                      <a:noFill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Octasulfur</a:t>
                      </a: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S8</a:t>
                      </a:r>
                    </a:p>
                  </a:txBody>
                  <a:tcPr marL="27512" marR="27512" marT="27512" marB="27512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H2S, NO2, SO2, Cl2, NH3, O3</a:t>
                      </a:r>
                    </a:p>
                  </a:txBody>
                  <a:tcPr marL="27512" marR="27512" marT="27512" marB="27512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6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Corrosion </a:t>
                      </a:r>
                      <a:r>
                        <a:rPr lang="en-US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products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512" marR="27512" marT="27512" marB="27512" anchor="ctr">
                    <a:lnL>
                      <a:noFill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Sulfide</a:t>
                      </a: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oxide</a:t>
                      </a:r>
                    </a:p>
                  </a:txBody>
                  <a:tcPr marL="27512" marR="27512" marT="27512" marB="27512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ulfide</a:t>
                      </a:r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sulfate, chloride, </a:t>
                      </a:r>
                      <a:r>
                        <a:rPr lang="it-IT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it-IT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oxide</a:t>
                      </a:r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nitrate</a:t>
                      </a:r>
                    </a:p>
                  </a:txBody>
                  <a:tcPr marL="27512" marR="27512" marT="27512" marB="27512" anchor="ctr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52000" y="2098800"/>
            <a:ext cx="86404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meet the ANSI/ISA 71.04-2013 standard,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Apacer’s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anti-</a:t>
            </a:r>
            <a:r>
              <a:rPr lang="en-US" altLang="zh-TW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sulfuration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technology for industrial SSDs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has passed a completed corrosion verification,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including </a:t>
            </a:r>
            <a:r>
              <a:rPr lang="en-US" altLang="zh-TW" b="1" dirty="0" err="1" smtClean="0">
                <a:solidFill>
                  <a:srgbClr val="90AC2A"/>
                </a:solidFill>
              </a:rPr>
              <a:t>FoS</a:t>
            </a:r>
            <a:r>
              <a:rPr lang="en-US" altLang="zh-TW" b="1" dirty="0" smtClean="0">
                <a:solidFill>
                  <a:srgbClr val="90AC2A"/>
                </a:solidFill>
              </a:rPr>
              <a:t>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en-US" altLang="zh-TW" b="1" dirty="0" smtClean="0">
                <a:solidFill>
                  <a:srgbClr val="90AC2A"/>
                </a:solidFill>
              </a:rPr>
              <a:t> MFG</a:t>
            </a:r>
            <a:r>
              <a:rPr lang="en-US" altLang="zh-TW" b="1" dirty="0">
                <a:solidFill>
                  <a:srgbClr val="90AC2A"/>
                </a:solidFill>
              </a:rPr>
              <a:t>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testing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methods, proven to have the best resistance to not only </a:t>
            </a:r>
            <a:r>
              <a:rPr lang="en-US" altLang="zh-TW" b="1" dirty="0">
                <a:solidFill>
                  <a:srgbClr val="90AC2A"/>
                </a:solidFill>
              </a:rPr>
              <a:t>silver corrosion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also </a:t>
            </a:r>
            <a:r>
              <a:rPr lang="en-US" altLang="zh-TW" b="1" dirty="0">
                <a:solidFill>
                  <a:srgbClr val="90AC2A"/>
                </a:solidFill>
              </a:rPr>
              <a:t>copper corrosion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en-US" altLang="zh-TW" b="1" dirty="0">
                <a:solidFill>
                  <a:srgbClr val="90AC2A"/>
                </a:solidFill>
              </a:rPr>
              <a:t> creep corrosion. </a:t>
            </a:r>
            <a:endParaRPr lang="zh-TW" altLang="en-US" b="1" dirty="0">
              <a:solidFill>
                <a:srgbClr val="90AC2A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16364" y="1292050"/>
            <a:ext cx="6818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</a:rPr>
              <a:t>Test Method for ANSI/ISA </a:t>
            </a:r>
            <a:r>
              <a:rPr lang="en-US" altLang="zh-TW" sz="2800" b="1" dirty="0">
                <a:solidFill>
                  <a:srgbClr val="008080"/>
                </a:solidFill>
                <a:ea typeface="微軟正黑體" pitchFamily="34" charset="-120"/>
              </a:rPr>
              <a:t>71.04 </a:t>
            </a:r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</a:rPr>
              <a:t>Compliance </a:t>
            </a:r>
            <a:endParaRPr lang="zh-TW" altLang="en-US" sz="28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pic>
        <p:nvPicPr>
          <p:cNvPr id="10" name="Picture 2" descr="https://industrial.apacer.com/upfiles/ADUpload/allshare/PV220-M280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32" y="4580532"/>
            <a:ext cx="1770019" cy="177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industrial.apacer.com/upfiles/ADUpload/allshare/SV250_M280_BG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094" y="4869160"/>
            <a:ext cx="1782625" cy="17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7"/>
          <a:stretch/>
        </p:blipFill>
        <p:spPr>
          <a:xfrm>
            <a:off x="1" y="2317955"/>
            <a:ext cx="9144000" cy="454751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-457995" y="1025376"/>
            <a:ext cx="100573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  <a:sym typeface="Arial" charset="0"/>
              </a:rPr>
              <a:t>Apacer </a:t>
            </a:r>
            <a:r>
              <a:rPr lang="en-US" altLang="zh-TW" sz="28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Anti-</a:t>
            </a:r>
            <a:r>
              <a:rPr lang="en-US" altLang="zh-TW" sz="2800" b="1" dirty="0" err="1" smtClean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Sulfuration</a:t>
            </a:r>
            <a:r>
              <a:rPr lang="en-US" altLang="zh-TW" sz="28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 SSDs Passed  </a:t>
            </a:r>
          </a:p>
          <a:p>
            <a:pPr algn="ctr"/>
            <a:r>
              <a:rPr lang="en-US" altLang="zh-TW" sz="28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</a:rPr>
              <a:t>G3 Level of ANSI/ISA 71.04 Certification</a:t>
            </a:r>
            <a:endParaRPr lang="zh-TW" altLang="en-US" sz="2800" b="1" dirty="0">
              <a:solidFill>
                <a:srgbClr val="008080"/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0136" y="1938572"/>
            <a:ext cx="9090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229">
            <a:off x="7832498" y="844317"/>
            <a:ext cx="982967" cy="98296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372646" y="2530809"/>
            <a:ext cx="5508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 p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rotection from sulfuration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 and strict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certification</a:t>
            </a:r>
            <a:endPara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79" y="3256334"/>
            <a:ext cx="4317479" cy="386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9766</TotalTime>
  <Words>841</Words>
  <Application>Microsoft Office PowerPoint</Application>
  <PresentationFormat>如螢幕大小 (4:3)</PresentationFormat>
  <Paragraphs>171</Paragraphs>
  <Slides>13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Gill Sans</vt:lpstr>
      <vt:lpstr>微軟正黑體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Pamela Huang</dc:creator>
  <cp:lastModifiedBy>Sylvia Yeh</cp:lastModifiedBy>
  <cp:revision>888</cp:revision>
  <cp:lastPrinted>2020-06-30T08:15:24Z</cp:lastPrinted>
  <dcterms:created xsi:type="dcterms:W3CDTF">2017-07-24T08:05:29Z</dcterms:created>
  <dcterms:modified xsi:type="dcterms:W3CDTF">2021-04-13T06:29:18Z</dcterms:modified>
</cp:coreProperties>
</file>