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32" r:id="rId2"/>
    <p:sldId id="1234" r:id="rId3"/>
    <p:sldId id="1237" r:id="rId4"/>
    <p:sldId id="1256" r:id="rId5"/>
    <p:sldId id="1254" r:id="rId6"/>
    <p:sldId id="1253" r:id="rId7"/>
    <p:sldId id="1255" r:id="rId8"/>
    <p:sldId id="1260" r:id="rId9"/>
    <p:sldId id="1257" r:id="rId10"/>
    <p:sldId id="1258" r:id="rId11"/>
    <p:sldId id="1259" r:id="rId12"/>
    <p:sldId id="124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22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A0A"/>
    <a:srgbClr val="31859C"/>
    <a:srgbClr val="285891"/>
    <a:srgbClr val="008080"/>
    <a:srgbClr val="EA6360"/>
    <a:srgbClr val="898989"/>
    <a:srgbClr val="FFC864"/>
    <a:srgbClr val="9BBB59"/>
    <a:srgbClr val="3B97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4238" autoAdjust="0"/>
  </p:normalViewPr>
  <p:slideViewPr>
    <p:cSldViewPr snapToObjects="1">
      <p:cViewPr varScale="1">
        <p:scale>
          <a:sx n="70" d="100"/>
          <a:sy n="70" d="100"/>
        </p:scale>
        <p:origin x="949" y="58"/>
      </p:cViewPr>
      <p:guideLst>
        <p:guide orient="horz" pos="981"/>
        <p:guide orient="horz" pos="4292"/>
        <p:guide/>
        <p:guide pos="22"/>
        <p:guide pos="4286"/>
        <p:guide pos="839"/>
      </p:guideLst>
    </p:cSldViewPr>
  </p:slideViewPr>
  <p:outlineViewPr>
    <p:cViewPr>
      <p:scale>
        <a:sx n="33" d="100"/>
        <a:sy n="33" d="100"/>
      </p:scale>
      <p:origin x="0" y="417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11826-2D47-4EE1-9C60-34F0CC54C2F6}" type="datetimeFigureOut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8E7F-B224-41CD-852C-CF165B3FC6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0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02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B9334-90D1-40C8-B05E-A2EE542BEA60}" type="slidenum">
              <a:rPr lang="zh-TW" altLang="en-US" smtClean="0">
                <a:cs typeface="Heiti TC Light"/>
              </a:rPr>
              <a:pPr>
                <a:defRPr/>
              </a:pPr>
              <a:t>2</a:t>
            </a:fld>
            <a:endParaRPr lang="en-US" altLang="zh-TW" smtClean="0"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17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0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69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86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00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05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12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85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01DD96-A132-4029-9776-A8A1B29E1E69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172A3-54AE-4077-ACD2-74157E3DC6E0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6B58A0D5-FD71-4359-A29A-E8A7E516FE22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(純文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72024" y="1049361"/>
            <a:ext cx="7536613" cy="4911175"/>
          </a:xfrm>
          <a:prstGeom prst="rect">
            <a:avLst/>
          </a:prstGeom>
        </p:spPr>
        <p:txBody>
          <a:bodyPr/>
          <a:lstStyle>
            <a:lvl1pPr marL="442005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l"/>
              <a:defRPr sz="147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  <a:lvl2pPr marL="676401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n"/>
              <a:defRPr sz="126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2pPr>
            <a:lvl3pPr marL="910798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u"/>
              <a:defRPr sz="1266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3pPr>
            <a:lvl4pPr marL="1145195" indent="-301367">
              <a:lnSpc>
                <a:spcPct val="100000"/>
              </a:lnSpc>
              <a:spcBef>
                <a:spcPts val="316"/>
              </a:spcBef>
              <a:buSzPct val="100000"/>
              <a:buFont typeface="Wingdings" panose="05000000000000000000" pitchFamily="2" charset="2"/>
              <a:buChar char="p"/>
              <a:defRPr sz="1055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4pPr>
            <a:lvl5pPr marL="1379591" indent="-301367">
              <a:lnSpc>
                <a:spcPct val="100000"/>
              </a:lnSpc>
              <a:spcBef>
                <a:spcPts val="316"/>
              </a:spcBef>
              <a:buSzPct val="100000"/>
              <a:buFont typeface="Arial" panose="020B0604020202020204" pitchFamily="34" charset="0"/>
              <a:buChar char="•"/>
              <a:defRPr sz="949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72024" y="188640"/>
            <a:ext cx="7536613" cy="759459"/>
          </a:xfrm>
          <a:prstGeom prst="rect">
            <a:avLst/>
          </a:prstGeom>
        </p:spPr>
        <p:txBody>
          <a:bodyPr anchor="ctr"/>
          <a:lstStyle>
            <a:lvl1pPr>
              <a:defRPr sz="2109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63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EDF02-80B4-4EA1-B3C7-219B32026DB4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3D4C28-082B-499E-BD8A-8790F62CC142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DD92B-E91F-4C20-B2A5-A1482A79BA85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F34ED-ABF1-41A0-AD33-7A4966A73870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9EE68-049B-44C7-9522-A1D80D0DD97D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256CE-C35E-4017-BBDA-D0B3DD16C162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A98FD9-2172-4F3D-B5F5-FB14B4170902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SUBJECT TO CHANGE WITHOUT NOTICE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E955F-6FFE-4B55-90E5-AD027B914E3D}" type="datetime1">
              <a:rPr lang="zh-TW" altLang="en-US" smtClean="0"/>
              <a:pPr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SUBJECT TO CHANGE WITHOUT NOTICE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hyperlink" Target="https://csrc.nist.gov/projects/cryptographic-module-validation-program/certificate/4386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539552" y="587727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March, 2023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30331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FIPS &amp; </a:t>
            </a:r>
          </a:p>
          <a:p>
            <a:pPr algn="r"/>
            <a:r>
              <a:rPr lang="en-US" altLang="zh-TW" sz="30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TCG SSD SV240 Series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39552" y="5472226"/>
            <a:ext cx="6120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chemeClr val="bg1">
                    <a:lumMod val="65000"/>
                  </a:schemeClr>
                </a:solidFill>
              </a:rPr>
              <a:t>Sales &amp; Marketing Center</a:t>
            </a:r>
            <a:endParaRPr lang="zh-TW" altLang="en-US" sz="25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986905"/>
              </p:ext>
            </p:extLst>
          </p:nvPr>
        </p:nvGraphicFramePr>
        <p:xfrm>
          <a:off x="179512" y="1554267"/>
          <a:ext cx="8784976" cy="504308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944216"/>
                <a:gridCol w="1800200"/>
                <a:gridCol w="1656184"/>
              </a:tblGrid>
              <a:tr h="434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chemeClr val="bg1"/>
                          </a:solidFill>
                        </a:rPr>
                        <a:t>Model Name</a:t>
                      </a:r>
                    </a:p>
                  </a:txBody>
                  <a:tcPr marL="55699" marR="55699" marT="27846" marB="27846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SV240-25 FIPS140-2</a:t>
                      </a:r>
                      <a:endParaRPr lang="zh-TW" altLang="en-US" sz="1300" b="1" dirty="0" smtClean="0">
                        <a:solidFill>
                          <a:schemeClr val="bg1"/>
                        </a:solidFill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SV240-M280 FIPS140-2</a:t>
                      </a:r>
                      <a:endParaRPr lang="zh-TW" altLang="en-US" sz="1300" b="1" dirty="0" smtClean="0">
                        <a:solidFill>
                          <a:schemeClr val="bg1"/>
                        </a:solidFill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SV240-300 FIPS140-2 </a:t>
                      </a:r>
                      <a:endParaRPr lang="zh-TW" altLang="en-US" sz="1300" b="1" kern="1200" dirty="0" smtClean="0">
                        <a:solidFill>
                          <a:schemeClr val="bg1"/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微軟正黑體" pitchFamily="34" charset="-120"/>
                          <a:cs typeface="+mn-cs"/>
                        </a:rPr>
                        <a:t>SV240-297 </a:t>
                      </a:r>
                      <a:r>
                        <a:rPr lang="en-US" altLang="zh-TW" sz="13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FIPS140-2</a:t>
                      </a:r>
                      <a:endParaRPr lang="zh-TW" altLang="en-US" sz="1300" b="1" dirty="0" smtClean="0">
                        <a:solidFill>
                          <a:schemeClr val="bg1"/>
                        </a:solidFill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9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TW" altLang="en-US" dirty="0" smtClean="0"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868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Interface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Capacity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240GB~1920GB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240GB~1920GB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240GB~1920GB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240GB~960GB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Connector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(7+15) pin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M.2 B &amp; M key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52-pin </a:t>
                      </a:r>
                      <a:r>
                        <a:rPr kumimoji="0" lang="en-US" altLang="zh-TW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mSATA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(7+15) Pin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NAND Flash Type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External DRAM</a:t>
                      </a:r>
                      <a:endParaRPr kumimoji="0" lang="zh-TW" alt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Yes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Yes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R/W Speed (MB/sec)</a:t>
                      </a:r>
                      <a:endParaRPr kumimoji="0" lang="zh-TW" alt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i="0" kern="1200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i="0" kern="1200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i="0" kern="1200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i="0" kern="1200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IOPS (4K Random Write) 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84K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84K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84K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84K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Wide Temp. (-40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C~85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C)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85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MTBF (hours)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&gt;3,000,000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&gt;3,000,000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7405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Featured Technology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618978" y="813872"/>
            <a:ext cx="58573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Arial" charset="0"/>
              </a:rPr>
              <a:t>Specification of TCG SSD SV240 Series </a:t>
            </a:r>
            <a:endParaRPr lang="en-US" altLang="zh-TW" sz="26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27669" y="2377806"/>
            <a:ext cx="1039928" cy="3011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68593" y="2364714"/>
            <a:ext cx="719821" cy="40063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152" y="2419852"/>
            <a:ext cx="610280" cy="44171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328236"/>
            <a:ext cx="1120180" cy="112018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726857" y="5948263"/>
            <a:ext cx="31135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FIPS 140-2 Validated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</a:t>
            </a: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TCG Opal 2.0 / AES 256-bit </a:t>
            </a: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</a:t>
            </a:r>
            <a:endParaRPr lang="en-US" altLang="zh-TW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Wide Temperature</a:t>
            </a:r>
            <a:endParaRPr lang="zh-TW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8144" y="5962063"/>
            <a:ext cx="28083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Read Refresh™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S.M.A.R.T</a:t>
            </a: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Function</a:t>
            </a:r>
            <a:endParaRPr lang="en-US" altLang="zh-TW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39" y="1917120"/>
            <a:ext cx="1295825" cy="12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467544" y="1030536"/>
            <a:ext cx="828092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Apacer FIPS Validation Certificate #4386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481619" y="3068960"/>
            <a:ext cx="162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</a:rPr>
              <a:t>Certificate #4386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8" y="1820440"/>
            <a:ext cx="4032448" cy="486821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87" y="3291301"/>
            <a:ext cx="4602769" cy="34925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86871" y="2777170"/>
            <a:ext cx="1929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hlinkClick r:id="rId5"/>
              </a:rPr>
              <a:t>https://csrc.nist.gov/projects/cryptographic-module-validation-program/certificate/4386</a:t>
            </a:r>
            <a:r>
              <a:rPr lang="en-US" altLang="zh-TW" sz="1000" dirty="0" smtClean="0"/>
              <a:t> </a:t>
            </a:r>
            <a:endParaRPr lang="zh-TW" altLang="en-US" sz="1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324" y="1820440"/>
            <a:ext cx="1527010" cy="1527010"/>
          </a:xfrm>
          <a:prstGeom prst="rect">
            <a:avLst/>
          </a:prstGeom>
        </p:spPr>
      </p:pic>
      <p:sp>
        <p:nvSpPr>
          <p:cNvPr id="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6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3"/>
            <a:ext cx="5724525" cy="1563687"/>
            <a:chOff x="3960344" y="4653136"/>
            <a:chExt cx="5724224" cy="1563519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2047781" y="2497980"/>
            <a:ext cx="5908596" cy="26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What is FIPS?</a:t>
            </a:r>
            <a:endParaRPr lang="en-US" altLang="zh-TW" sz="20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2000" b="1" dirty="0" smtClean="0">
                <a:solidFill>
                  <a:srgbClr val="008080"/>
                </a:solidFill>
              </a:rPr>
              <a:t>Why is FIPS Important?</a:t>
            </a:r>
            <a:endParaRPr kumimoji="0" lang="en-US" altLang="zh-TW" sz="2000" b="1" dirty="0">
              <a:solidFill>
                <a:srgbClr val="008080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General </a:t>
            </a:r>
            <a:r>
              <a:rPr kumimoji="0"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Flow </a:t>
            </a:r>
            <a:r>
              <a:rPr kumimoji="0" lang="en-US" altLang="zh-TW" sz="2000" b="1" dirty="0">
                <a:solidFill>
                  <a:srgbClr val="008080"/>
                </a:solidFill>
                <a:ea typeface="微軟正黑體" pitchFamily="34" charset="-120"/>
              </a:rPr>
              <a:t>of FIPS 140-2 Testing and Validation </a:t>
            </a:r>
            <a:endParaRPr kumimoji="0" lang="en-US" altLang="zh-TW" sz="2000" b="1" dirty="0" smtClean="0">
              <a:solidFill>
                <a:srgbClr val="008080"/>
              </a:solidFill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Why Choose Apacer’s</a:t>
            </a:r>
            <a:endParaRPr lang="en-US" altLang="zh-TW" sz="20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Applicable </a:t>
            </a: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</a:rPr>
              <a:t>Models</a:t>
            </a:r>
            <a:endParaRPr lang="en-US" altLang="zh-TW" sz="2000" b="1" dirty="0" smtClean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91680" y="1772816"/>
            <a:ext cx="590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177029" y="1037721"/>
            <a:ext cx="828092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What is FIPS?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95536" y="1642915"/>
            <a:ext cx="82975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b="1" dirty="0"/>
              <a:t>“Federal Information Processing </a:t>
            </a:r>
            <a:r>
              <a:rPr lang="en-US" altLang="zh-TW" sz="1700" b="1" dirty="0" smtClean="0"/>
              <a:t>Standard, or FIPS”</a:t>
            </a:r>
            <a:r>
              <a:rPr lang="en-US" altLang="zh-TW" sz="1700" dirty="0" smtClean="0"/>
              <a:t>, is </a:t>
            </a:r>
            <a:r>
              <a:rPr lang="en-US" altLang="zh-TW" sz="1700" b="1" dirty="0"/>
              <a:t>a computer security standard that is made in the US government</a:t>
            </a:r>
            <a:r>
              <a:rPr lang="en-US" altLang="zh-TW" sz="1700" dirty="0"/>
              <a:t>. This accredits the design of the cryptographic modules and implementations of these modules</a:t>
            </a:r>
            <a:r>
              <a:rPr lang="en-US" altLang="zh-TW" sz="1700" dirty="0" smtClean="0"/>
              <a:t>.</a:t>
            </a:r>
            <a:r>
              <a:rPr lang="zh-TW" altLang="en-US" sz="1700" dirty="0" smtClean="0"/>
              <a:t> </a:t>
            </a:r>
            <a:r>
              <a:rPr lang="en-US" altLang="zh-TW" sz="1700" dirty="0"/>
              <a:t>The validation process for FIPS requires looking at </a:t>
            </a:r>
            <a:r>
              <a:rPr lang="en-US" altLang="zh-TW" sz="1700" dirty="0" smtClean="0"/>
              <a:t>different </a:t>
            </a:r>
            <a:r>
              <a:rPr lang="en-US" altLang="zh-TW" sz="1700" dirty="0"/>
              <a:t>aspects of the cryptographic module</a:t>
            </a:r>
            <a:r>
              <a:rPr lang="en-US" altLang="zh-TW" sz="1700" dirty="0" smtClean="0"/>
              <a:t>.</a:t>
            </a:r>
            <a:endParaRPr lang="en-US" altLang="zh-TW" sz="1700" dirty="0"/>
          </a:p>
        </p:txBody>
      </p:sp>
      <p:sp>
        <p:nvSpPr>
          <p:cNvPr id="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0149" y="6448251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-22088" y="3501008"/>
            <a:ext cx="9490631" cy="3240360"/>
            <a:chOff x="-22088" y="3290953"/>
            <a:chExt cx="9490631" cy="3450415"/>
          </a:xfrm>
        </p:grpSpPr>
        <p:pic>
          <p:nvPicPr>
            <p:cNvPr id="9" name="图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/>
            <a:stretch/>
          </p:blipFill>
          <p:spPr>
            <a:xfrm>
              <a:off x="5722788" y="3290953"/>
              <a:ext cx="3745755" cy="3441105"/>
            </a:xfrm>
            <a:prstGeom prst="rect">
              <a:avLst/>
            </a:prstGeom>
          </p:spPr>
        </p:pic>
        <p:pic>
          <p:nvPicPr>
            <p:cNvPr id="1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/>
            <a:stretch/>
          </p:blipFill>
          <p:spPr>
            <a:xfrm>
              <a:off x="3808197" y="3290953"/>
              <a:ext cx="3745755" cy="3441105"/>
            </a:xfrm>
            <a:prstGeom prst="rect">
              <a:avLst/>
            </a:prstGeom>
          </p:spPr>
        </p:pic>
        <p:pic>
          <p:nvPicPr>
            <p:cNvPr id="1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/>
            <a:stretch/>
          </p:blipFill>
          <p:spPr>
            <a:xfrm>
              <a:off x="1948717" y="3298733"/>
              <a:ext cx="3745755" cy="3441105"/>
            </a:xfrm>
            <a:prstGeom prst="rect">
              <a:avLst/>
            </a:prstGeom>
          </p:spPr>
        </p:pic>
        <p:pic>
          <p:nvPicPr>
            <p:cNvPr id="12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/>
            <a:stretch/>
          </p:blipFill>
          <p:spPr>
            <a:xfrm>
              <a:off x="-22088" y="3300263"/>
              <a:ext cx="3745755" cy="3441105"/>
            </a:xfrm>
            <a:prstGeom prst="rect">
              <a:avLst/>
            </a:prstGeom>
          </p:spPr>
        </p:pic>
      </p:grpSp>
      <p:sp>
        <p:nvSpPr>
          <p:cNvPr id="13" name="TextBox 22"/>
          <p:cNvSpPr txBox="1"/>
          <p:nvPr/>
        </p:nvSpPr>
        <p:spPr>
          <a:xfrm flipH="1">
            <a:off x="1072632" y="4094669"/>
            <a:ext cx="12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Level </a:t>
            </a: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</a:rPr>
              <a:t>1</a:t>
            </a:r>
            <a:endParaRPr kumimoji="0" lang="zh-CN" altLang="en-US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" name="TextBox 23"/>
          <p:cNvSpPr txBox="1"/>
          <p:nvPr/>
        </p:nvSpPr>
        <p:spPr>
          <a:xfrm flipH="1">
            <a:off x="1003994" y="4708623"/>
            <a:ext cx="1407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</a:t>
            </a:r>
            <a:r>
              <a:rPr lang="en-US" altLang="zh-CN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he </a:t>
            </a: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main focus is the software and algorithms used in the crypto.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5" name="直接连接符 24"/>
          <p:cNvCxnSpPr/>
          <p:nvPr/>
        </p:nvCxnSpPr>
        <p:spPr>
          <a:xfrm>
            <a:off x="1056622" y="4547701"/>
            <a:ext cx="1206998" cy="0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25000"/>
              </a:srgbClr>
            </a:solidFill>
            <a:prstDash val="solid"/>
          </a:ln>
          <a:effectLst/>
        </p:spPr>
      </p:cxnSp>
      <p:sp>
        <p:nvSpPr>
          <p:cNvPr id="16" name="TextBox 25"/>
          <p:cNvSpPr txBox="1"/>
          <p:nvPr/>
        </p:nvSpPr>
        <p:spPr>
          <a:xfrm flipH="1">
            <a:off x="3041892" y="4094669"/>
            <a:ext cx="12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Level </a:t>
            </a: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rPr>
              <a:t>2</a:t>
            </a:r>
            <a:endParaRPr kumimoji="0" lang="zh-CN" altLang="en-US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17" name="TextBox 26"/>
          <p:cNvSpPr txBox="1"/>
          <p:nvPr/>
        </p:nvSpPr>
        <p:spPr>
          <a:xfrm flipH="1">
            <a:off x="3014413" y="4730379"/>
            <a:ext cx="130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</a:t>
            </a:r>
            <a:r>
              <a:rPr lang="en-US" altLang="zh-CN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ries </a:t>
            </a: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 show evidence of tampering, such as coatings and seal.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8" name="直接连接符 27"/>
          <p:cNvCxnSpPr/>
          <p:nvPr/>
        </p:nvCxnSpPr>
        <p:spPr>
          <a:xfrm>
            <a:off x="2997288" y="4600926"/>
            <a:ext cx="1206998" cy="0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25000"/>
              </a:srgbClr>
            </a:solidFill>
            <a:prstDash val="solid"/>
          </a:ln>
          <a:effectLst/>
        </p:spPr>
      </p:cxnSp>
      <p:sp>
        <p:nvSpPr>
          <p:cNvPr id="19" name="TextBox 28"/>
          <p:cNvSpPr txBox="1"/>
          <p:nvPr/>
        </p:nvSpPr>
        <p:spPr>
          <a:xfrm flipH="1">
            <a:off x="4875615" y="4094669"/>
            <a:ext cx="12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Level </a:t>
            </a: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20" name="TextBox 29"/>
          <p:cNvSpPr txBox="1"/>
          <p:nvPr/>
        </p:nvSpPr>
        <p:spPr>
          <a:xfrm flipH="1">
            <a:off x="4846591" y="4766469"/>
            <a:ext cx="130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</a:t>
            </a:r>
            <a:r>
              <a:rPr lang="en-US" altLang="zh-CN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ries </a:t>
            </a: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 prevent the tampering.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1" name="直接连接符 30"/>
          <p:cNvCxnSpPr/>
          <p:nvPr/>
        </p:nvCxnSpPr>
        <p:spPr>
          <a:xfrm>
            <a:off x="4859605" y="4629416"/>
            <a:ext cx="1206998" cy="0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25000"/>
              </a:srgbClr>
            </a:solidFill>
            <a:prstDash val="solid"/>
          </a:ln>
          <a:effectLst/>
        </p:spPr>
      </p:cxnSp>
      <p:sp>
        <p:nvSpPr>
          <p:cNvPr id="22" name="TextBox 31"/>
          <p:cNvSpPr txBox="1"/>
          <p:nvPr/>
        </p:nvSpPr>
        <p:spPr>
          <a:xfrm flipH="1">
            <a:off x="6781813" y="4094669"/>
            <a:ext cx="12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Level </a:t>
            </a: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</a:endParaRPr>
          </a:p>
        </p:txBody>
      </p:sp>
      <p:sp>
        <p:nvSpPr>
          <p:cNvPr id="23" name="TextBox 32"/>
          <p:cNvSpPr txBox="1"/>
          <p:nvPr/>
        </p:nvSpPr>
        <p:spPr>
          <a:xfrm flipH="1">
            <a:off x="6752788" y="4789326"/>
            <a:ext cx="1303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</a:t>
            </a:r>
            <a:r>
              <a:rPr lang="en-US" altLang="zh-CN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esponds </a:t>
            </a: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 the tampering with the deletion of information.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4" name="直接连接符 33"/>
          <p:cNvCxnSpPr/>
          <p:nvPr/>
        </p:nvCxnSpPr>
        <p:spPr>
          <a:xfrm>
            <a:off x="6765803" y="4652274"/>
            <a:ext cx="1206998" cy="0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25000"/>
              </a:srgbClr>
            </a:solidFill>
            <a:prstDash val="solid"/>
          </a:ln>
          <a:effectLst/>
        </p:spPr>
      </p:cxnSp>
      <p:sp>
        <p:nvSpPr>
          <p:cNvPr id="28" name="文字方塊 27"/>
          <p:cNvSpPr txBox="1"/>
          <p:nvPr/>
        </p:nvSpPr>
        <p:spPr>
          <a:xfrm>
            <a:off x="2771257" y="2971279"/>
            <a:ext cx="373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The Different </a:t>
            </a:r>
            <a:r>
              <a:rPr lang="en-US" altLang="zh-TW" sz="2000" b="1" dirty="0"/>
              <a:t>L</a:t>
            </a:r>
            <a:r>
              <a:rPr lang="en-US" altLang="zh-TW" sz="2000" b="1" dirty="0" smtClean="0"/>
              <a:t>evels of FIPS 140-2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75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24"/>
          <p:cNvSpPr txBox="1">
            <a:spLocks noChangeArrowheads="1"/>
          </p:cNvSpPr>
          <p:nvPr/>
        </p:nvSpPr>
        <p:spPr bwMode="auto">
          <a:xfrm>
            <a:off x="0" y="1030536"/>
            <a:ext cx="914400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Why is FIPS Important?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872" y="1670109"/>
            <a:ext cx="83706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Any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vendor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that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wants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to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work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with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the US federal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government agencies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needs to pass FIPS certification. 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FIPS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140-2 is considered the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benchmark for security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, the most important standard of the government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market. FIPS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140-2 certification assures users that a specific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product or technology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has passed rigorous testing by an accredited lab, that the test results have been validated, and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the product </a:t>
            </a:r>
            <a:r>
              <a:rPr kumimoji="1" lang="en-US" altLang="zh-TW" sz="1700" dirty="0">
                <a:solidFill>
                  <a:srgbClr val="222222"/>
                </a:solidFill>
                <a:ea typeface="Helvetica"/>
                <a:cs typeface="Arial" pitchFamily="34" charset="0"/>
              </a:rPr>
              <a:t>can be used to </a:t>
            </a:r>
            <a:r>
              <a:rPr kumimoji="1" lang="en-US" altLang="zh-TW" sz="1700" b="1" dirty="0">
                <a:solidFill>
                  <a:srgbClr val="222222"/>
                </a:solidFill>
                <a:ea typeface="Helvetica"/>
                <a:cs typeface="Arial" pitchFamily="34" charset="0"/>
              </a:rPr>
              <a:t>secure sensitive information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. </a:t>
            </a:r>
            <a:endParaRPr kumimoji="1" lang="en-US" altLang="zh-TW" sz="1700" dirty="0">
              <a:solidFill>
                <a:srgbClr val="222222"/>
              </a:solidFill>
              <a:ea typeface="Helvetica"/>
              <a:cs typeface="Arial" pitchFamily="34" charset="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27784" y="3471607"/>
            <a:ext cx="412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FIPS 140-2: 11 Specific Security Areas</a:t>
            </a:r>
            <a:endParaRPr lang="zh-TW" altLang="en-US" sz="2000" b="1" dirty="0"/>
          </a:p>
        </p:txBody>
      </p:sp>
      <p:sp>
        <p:nvSpPr>
          <p:cNvPr id="6" name="圓角矩形 5"/>
          <p:cNvSpPr/>
          <p:nvPr/>
        </p:nvSpPr>
        <p:spPr>
          <a:xfrm>
            <a:off x="611560" y="3969396"/>
            <a:ext cx="7874385" cy="203812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altLang="zh-TW" sz="1400" dirty="0"/>
          </a:p>
        </p:txBody>
      </p:sp>
      <p:sp>
        <p:nvSpPr>
          <p:cNvPr id="10" name="矩形 9"/>
          <p:cNvSpPr/>
          <p:nvPr/>
        </p:nvSpPr>
        <p:spPr>
          <a:xfrm>
            <a:off x="930260" y="4165065"/>
            <a:ext cx="362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Cryptographic Module Specification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Cryptographic Module Interfaces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Roles, Services, and Authentication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Software/Firmware Security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Operational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</a:p>
        </p:txBody>
      </p:sp>
      <p:sp>
        <p:nvSpPr>
          <p:cNvPr id="11" name="矩形 10"/>
          <p:cNvSpPr/>
          <p:nvPr/>
        </p:nvSpPr>
        <p:spPr>
          <a:xfrm>
            <a:off x="4590831" y="4165065"/>
            <a:ext cx="362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Non-invasive Security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Sensitive Security Parameter Management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Self-Tests 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Life-cycle Assurance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Mitigation of Other Attacks 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052816"/>
            <a:ext cx="8313934" cy="759459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008080"/>
                </a:solidFill>
              </a:rPr>
              <a:t>General Flow of FIPS 140-2 Testing &amp; Validation</a:t>
            </a:r>
            <a:endParaRPr lang="zh-TW" altLang="en-US" sz="3200" dirty="0">
              <a:solidFill>
                <a:srgbClr val="008080"/>
              </a:solidFill>
            </a:endParaRPr>
          </a:p>
        </p:txBody>
      </p: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6974904" y="64482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1026" name="Picture 2" descr="CMVP Process Validation Flow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6388" cy="478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452320" y="6505599"/>
            <a:ext cx="1097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NIST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1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/>
        </p:nvSpPr>
        <p:spPr>
          <a:xfrm>
            <a:off x="4656805" y="3507254"/>
            <a:ext cx="4240294" cy="2514034"/>
          </a:xfrm>
          <a:prstGeom prst="roundRect">
            <a:avLst/>
          </a:prstGeom>
          <a:gradFill flip="none" rotWithShape="1">
            <a:gsLst>
              <a:gs pos="8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66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395536" y="3504300"/>
            <a:ext cx="4240294" cy="2514034"/>
          </a:xfrm>
          <a:prstGeom prst="roundRect">
            <a:avLst/>
          </a:prstGeom>
          <a:gradFill flip="none" rotWithShape="1">
            <a:gsLst>
              <a:gs pos="8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66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24"/>
          <p:cNvSpPr txBox="1">
            <a:spLocks noChangeArrowheads="1"/>
          </p:cNvSpPr>
          <p:nvPr/>
        </p:nvSpPr>
        <p:spPr bwMode="auto">
          <a:xfrm>
            <a:off x="0" y="1030536"/>
            <a:ext cx="914400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FIPS Validation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0360" y="1628800"/>
            <a:ext cx="848328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FIPS validation must be done by independent, accredited third-party laboratories, which are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accredited by the National Voluntary Laboratory Accreditation Program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. The vendor works to create the test reports for the module, and submit them to the 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National Institute of Standards and Technology (NIST) 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for review. Only after all of this can a module be deemed “</a:t>
            </a:r>
            <a:r>
              <a:rPr kumimoji="1" lang="en-US" altLang="zh-TW" sz="1700" b="1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FIPS 140-2 Validated</a:t>
            </a:r>
            <a:r>
              <a:rPr kumimoji="1" lang="en-US" altLang="zh-TW" sz="1700" dirty="0" smtClean="0">
                <a:solidFill>
                  <a:srgbClr val="222222"/>
                </a:solidFill>
                <a:ea typeface="Helvetica"/>
                <a:cs typeface="Arial" pitchFamily="34" charset="0"/>
              </a:rPr>
              <a:t>.”</a:t>
            </a:r>
            <a:endParaRPr kumimoji="1" lang="en-US" altLang="zh-TW" sz="1700" dirty="0">
              <a:cs typeface="新細明體" pitchFamily="18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91680" y="3051476"/>
            <a:ext cx="590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FIPS Validated              </a:t>
            </a:r>
            <a:r>
              <a:rPr lang="en-US" altLang="zh-TW" sz="2000" b="1" dirty="0" smtClean="0">
                <a:solidFill>
                  <a:schemeClr val="accent6"/>
                </a:solidFill>
              </a:rPr>
              <a:t>VS</a:t>
            </a:r>
            <a:r>
              <a:rPr lang="en-US" altLang="zh-TW" sz="2400" b="1" dirty="0" smtClean="0"/>
              <a:t>           FIPS Compliant</a:t>
            </a:r>
            <a:endParaRPr lang="zh-TW" altLang="en-US" sz="24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1458" y="3866272"/>
            <a:ext cx="25839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smtClean="0"/>
              <a:t>FIPS validated encryption module have been scrutinized by a NIST lab and assigned a CMVP* certificate</a:t>
            </a:r>
            <a:r>
              <a:rPr lang="en-US" altLang="zh-TW" sz="1500" dirty="0"/>
              <a:t>. That </a:t>
            </a:r>
            <a:r>
              <a:rPr lang="en-US" altLang="zh-TW" sz="1500" dirty="0" smtClean="0"/>
              <a:t>assures whole product passed FIPS validated and can </a:t>
            </a:r>
            <a:r>
              <a:rPr lang="en-US" altLang="zh-TW" sz="1500" dirty="0"/>
              <a:t>be used to secure sensitive information. </a:t>
            </a:r>
          </a:p>
        </p:txBody>
      </p:sp>
      <p:pic>
        <p:nvPicPr>
          <p:cNvPr id="1026" name="Picture 2" descr="讚- 素材資源庫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4911" y="4155670"/>
            <a:ext cx="1295098" cy="12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4690752" y="4149080"/>
            <a:ext cx="1294305" cy="1294305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6009410" y="3866272"/>
            <a:ext cx="2678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Due to the cost and time </a:t>
            </a:r>
            <a:r>
              <a:rPr lang="en-US" altLang="zh-TW" sz="1500" dirty="0" smtClean="0"/>
              <a:t>associated, some manufacturers might </a:t>
            </a:r>
            <a:r>
              <a:rPr lang="en-US" altLang="zh-TW" sz="1500" dirty="0"/>
              <a:t>stick with claiming “FIPS Compliant.” This could mean that </a:t>
            </a:r>
            <a:r>
              <a:rPr lang="en-US" altLang="zh-TW" sz="1500" dirty="0" smtClean="0"/>
              <a:t>some </a:t>
            </a:r>
            <a:r>
              <a:rPr lang="en-US" altLang="zh-TW" sz="1500" dirty="0"/>
              <a:t>parts</a:t>
            </a:r>
            <a:r>
              <a:rPr lang="en-US" altLang="zh-TW" sz="1500" dirty="0" smtClean="0"/>
              <a:t> are designing to FIPS standard, but </a:t>
            </a:r>
            <a:r>
              <a:rPr lang="en-US" altLang="zh-TW" sz="1500" dirty="0"/>
              <a:t>not </a:t>
            </a:r>
            <a:r>
              <a:rPr lang="en-US" altLang="zh-TW" sz="1500" dirty="0" smtClean="0"/>
              <a:t>all validated by a certified NIST laboratory.</a:t>
            </a:r>
            <a:endParaRPr lang="zh-TW" altLang="en-US" sz="15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85731" y="6093296"/>
            <a:ext cx="719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CMVP, Cryptographic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Validation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is experiencing a significant backlog in the validation process.</a:t>
            </a:r>
            <a:b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Use of validated modules currently on the active list is encouraged.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467544" y="1030536"/>
            <a:ext cx="8280920" cy="510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dirty="0" smtClean="0">
                <a:solidFill>
                  <a:srgbClr val="008080"/>
                </a:solidFill>
                <a:latin typeface="+mj-lt"/>
              </a:rPr>
              <a:t>Why Choose Apacer’s</a:t>
            </a:r>
            <a:endParaRPr kumimoji="0" lang="en-US" altLang="zh-TW" sz="2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450897" y="1719039"/>
            <a:ext cx="82975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dirty="0"/>
              <a:t>Apacer’s </a:t>
            </a:r>
            <a:r>
              <a:rPr lang="en-US" altLang="zh-TW" sz="1700" b="1" dirty="0" smtClean="0"/>
              <a:t>TCG SSD </a:t>
            </a:r>
            <a:r>
              <a:rPr lang="en-US" altLang="zh-TW" sz="1700" b="1" dirty="0"/>
              <a:t>SV240 series </a:t>
            </a:r>
            <a:r>
              <a:rPr lang="en-US" altLang="zh-TW" sz="1700" dirty="0" smtClean="0"/>
              <a:t>have earned </a:t>
            </a:r>
            <a:r>
              <a:rPr lang="en-US" altLang="zh-TW" sz="1700" b="1" dirty="0"/>
              <a:t>FIPS 140-2 </a:t>
            </a:r>
            <a:r>
              <a:rPr lang="en-US" altLang="zh-TW" sz="1700" b="1" dirty="0" smtClean="0"/>
              <a:t>Level 2 </a:t>
            </a:r>
            <a:r>
              <a:rPr lang="en-US" altLang="zh-TW" sz="1700" dirty="0" smtClean="0"/>
              <a:t>Certification. It takes security </a:t>
            </a:r>
            <a:r>
              <a:rPr lang="en-US" altLang="zh-TW" sz="1700" dirty="0"/>
              <a:t>to the </a:t>
            </a:r>
            <a:r>
              <a:rPr lang="en-US" altLang="zh-TW" sz="1700" dirty="0" smtClean="0"/>
              <a:t>next level </a:t>
            </a:r>
            <a:r>
              <a:rPr lang="en-US" altLang="zh-TW" sz="1700" dirty="0"/>
              <a:t>with a </a:t>
            </a:r>
            <a:r>
              <a:rPr lang="en-US" altLang="zh-TW" sz="1700" dirty="0" smtClean="0"/>
              <a:t>diverse array </a:t>
            </a:r>
            <a:r>
              <a:rPr lang="en-US" altLang="zh-TW" sz="1700" dirty="0"/>
              <a:t>of </a:t>
            </a:r>
            <a:r>
              <a:rPr lang="en-US" altLang="zh-TW" sz="1700" dirty="0" smtClean="0"/>
              <a:t>extremely secure SSDs.</a:t>
            </a:r>
            <a:endParaRPr lang="en-US" altLang="zh-TW" sz="1700" dirty="0"/>
          </a:p>
        </p:txBody>
      </p:sp>
      <p:sp>
        <p:nvSpPr>
          <p:cNvPr id="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29" name="圆角矩形 20"/>
          <p:cNvSpPr/>
          <p:nvPr/>
        </p:nvSpPr>
        <p:spPr>
          <a:xfrm>
            <a:off x="565087" y="2439809"/>
            <a:ext cx="2525486" cy="4008443"/>
          </a:xfrm>
          <a:prstGeom prst="roundRect">
            <a:avLst>
              <a:gd name="adj" fmla="val 5617"/>
            </a:avLst>
          </a:prstGeom>
          <a:gradFill flip="none" rotWithShape="1">
            <a:gsLst>
              <a:gs pos="0">
                <a:srgbClr val="285891">
                  <a:shade val="30000"/>
                  <a:satMod val="115000"/>
                </a:srgbClr>
              </a:gs>
              <a:gs pos="50000">
                <a:srgbClr val="285891">
                  <a:shade val="67500"/>
                  <a:satMod val="115000"/>
                </a:srgbClr>
              </a:gs>
              <a:gs pos="100000">
                <a:srgbClr val="28589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1"/>
          <p:cNvSpPr/>
          <p:nvPr/>
        </p:nvSpPr>
        <p:spPr>
          <a:xfrm>
            <a:off x="3410534" y="2439809"/>
            <a:ext cx="2525486" cy="4008443"/>
          </a:xfrm>
          <a:prstGeom prst="roundRect">
            <a:avLst>
              <a:gd name="adj" fmla="val 561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22"/>
          <p:cNvSpPr/>
          <p:nvPr/>
        </p:nvSpPr>
        <p:spPr>
          <a:xfrm>
            <a:off x="6255981" y="2439809"/>
            <a:ext cx="2525486" cy="4008443"/>
          </a:xfrm>
          <a:prstGeom prst="roundRect">
            <a:avLst>
              <a:gd name="adj" fmla="val 5617"/>
            </a:avLst>
          </a:prstGeom>
          <a:gradFill flip="none" rotWithShape="1">
            <a:gsLst>
              <a:gs pos="0">
                <a:srgbClr val="F8841D">
                  <a:shade val="30000"/>
                  <a:satMod val="115000"/>
                </a:srgbClr>
              </a:gs>
              <a:gs pos="50000">
                <a:srgbClr val="F8841D">
                  <a:shade val="67500"/>
                  <a:satMod val="115000"/>
                </a:srgbClr>
              </a:gs>
              <a:gs pos="100000">
                <a:srgbClr val="F8841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24"/>
          <p:cNvGrpSpPr/>
          <p:nvPr/>
        </p:nvGrpSpPr>
        <p:grpSpPr>
          <a:xfrm>
            <a:off x="2920705" y="3935136"/>
            <a:ext cx="633264" cy="633264"/>
            <a:chOff x="2909468" y="2944906"/>
            <a:chExt cx="682171" cy="682171"/>
          </a:xfrm>
        </p:grpSpPr>
        <p:sp>
          <p:nvSpPr>
            <p:cNvPr id="33" name="椭圆 26"/>
            <p:cNvSpPr/>
            <p:nvPr/>
          </p:nvSpPr>
          <p:spPr>
            <a:xfrm>
              <a:off x="2909468" y="2944906"/>
              <a:ext cx="682171" cy="68217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燕尾形 27"/>
            <p:cNvSpPr/>
            <p:nvPr/>
          </p:nvSpPr>
          <p:spPr>
            <a:xfrm>
              <a:off x="3122806" y="3065023"/>
              <a:ext cx="255494" cy="44193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28"/>
          <p:cNvGrpSpPr/>
          <p:nvPr/>
        </p:nvGrpSpPr>
        <p:grpSpPr>
          <a:xfrm>
            <a:off x="5772761" y="3935136"/>
            <a:ext cx="633264" cy="633264"/>
            <a:chOff x="2909468" y="2944906"/>
            <a:chExt cx="682171" cy="682171"/>
          </a:xfrm>
        </p:grpSpPr>
        <p:sp>
          <p:nvSpPr>
            <p:cNvPr id="36" name="椭圆 29"/>
            <p:cNvSpPr/>
            <p:nvPr/>
          </p:nvSpPr>
          <p:spPr>
            <a:xfrm>
              <a:off x="2909468" y="2944906"/>
              <a:ext cx="682171" cy="68217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燕尾形 47"/>
            <p:cNvSpPr/>
            <p:nvPr/>
          </p:nvSpPr>
          <p:spPr>
            <a:xfrm>
              <a:off x="3122806" y="3065023"/>
              <a:ext cx="255494" cy="44193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椭圆 51"/>
          <p:cNvSpPr/>
          <p:nvPr/>
        </p:nvSpPr>
        <p:spPr>
          <a:xfrm>
            <a:off x="1405427" y="2655834"/>
            <a:ext cx="844806" cy="844806"/>
          </a:xfrm>
          <a:prstGeom prst="ellipse">
            <a:avLst/>
          </a:prstGeom>
          <a:solidFill>
            <a:srgbClr val="FF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2" name="椭圆 53"/>
          <p:cNvSpPr/>
          <p:nvPr/>
        </p:nvSpPr>
        <p:spPr>
          <a:xfrm>
            <a:off x="7096321" y="2655834"/>
            <a:ext cx="844806" cy="844806"/>
          </a:xfrm>
          <a:prstGeom prst="ellipse">
            <a:avLst/>
          </a:prstGeom>
          <a:solidFill>
            <a:srgbClr val="FF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3" name="椭圆 54"/>
          <p:cNvSpPr/>
          <p:nvPr/>
        </p:nvSpPr>
        <p:spPr>
          <a:xfrm>
            <a:off x="4250874" y="2655834"/>
            <a:ext cx="844806" cy="844806"/>
          </a:xfrm>
          <a:prstGeom prst="ellipse">
            <a:avLst/>
          </a:prstGeom>
          <a:solidFill>
            <a:srgbClr val="FF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44" name="直接连接符 55"/>
          <p:cNvCxnSpPr/>
          <p:nvPr/>
        </p:nvCxnSpPr>
        <p:spPr>
          <a:xfrm>
            <a:off x="877145" y="4248736"/>
            <a:ext cx="1901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56"/>
          <p:cNvCxnSpPr/>
          <p:nvPr/>
        </p:nvCxnSpPr>
        <p:spPr>
          <a:xfrm>
            <a:off x="3722592" y="4280368"/>
            <a:ext cx="1901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57"/>
          <p:cNvCxnSpPr/>
          <p:nvPr/>
        </p:nvCxnSpPr>
        <p:spPr>
          <a:xfrm>
            <a:off x="6568039" y="4280368"/>
            <a:ext cx="1901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9"/>
          <p:cNvSpPr txBox="1"/>
          <p:nvPr/>
        </p:nvSpPr>
        <p:spPr>
          <a:xfrm>
            <a:off x="820322" y="4304349"/>
            <a:ext cx="213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5467">
              <a:lnSpc>
                <a:spcPct val="120000"/>
              </a:lnSpc>
              <a:spcBef>
                <a:spcPts val="533"/>
              </a:spcBef>
              <a:defRPr/>
            </a:pPr>
            <a:r>
              <a:rPr lang="en-US" altLang="zh-TW" sz="1500" kern="0" dirty="0" smtClean="0">
                <a:solidFill>
                  <a:schemeClr val="bg1"/>
                </a:solidFill>
              </a:rPr>
              <a:t>Apacer </a:t>
            </a:r>
            <a:r>
              <a:rPr lang="en-US" altLang="zh-CN" sz="1500" kern="0" dirty="0" smtClean="0">
                <a:solidFill>
                  <a:schemeClr val="bg1"/>
                </a:solidFill>
              </a:rPr>
              <a:t>FIPS-validated </a:t>
            </a:r>
            <a:r>
              <a:rPr lang="en-US" altLang="zh-CN" sz="1500" kern="0" dirty="0">
                <a:solidFill>
                  <a:schemeClr val="bg1"/>
                </a:solidFill>
              </a:rPr>
              <a:t>encryption </a:t>
            </a:r>
            <a:r>
              <a:rPr lang="en-US" altLang="zh-CN" sz="1500" kern="0" dirty="0" smtClean="0">
                <a:solidFill>
                  <a:schemeClr val="bg1"/>
                </a:solidFill>
              </a:rPr>
              <a:t>modules </a:t>
            </a:r>
            <a:r>
              <a:rPr lang="en-US" altLang="zh-CN" sz="1500" kern="0" dirty="0">
                <a:solidFill>
                  <a:schemeClr val="bg1"/>
                </a:solidFill>
              </a:rPr>
              <a:t>have been scrutinized by a NIST lab and assigned a </a:t>
            </a:r>
            <a:r>
              <a:rPr lang="en-US" altLang="zh-CN" sz="1500" kern="0" dirty="0" smtClean="0">
                <a:solidFill>
                  <a:schemeClr val="bg1"/>
                </a:solidFill>
              </a:rPr>
              <a:t>CMVP </a:t>
            </a:r>
            <a:r>
              <a:rPr lang="en-US" altLang="zh-CN" sz="1500" kern="0" dirty="0">
                <a:solidFill>
                  <a:schemeClr val="bg1"/>
                </a:solidFill>
              </a:rPr>
              <a:t>certificate. </a:t>
            </a:r>
            <a:endParaRPr lang="zh-CN" altLang="en-US" sz="1500" kern="0" dirty="0">
              <a:solidFill>
                <a:schemeClr val="bg1"/>
              </a:solidFill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3638247" y="4304349"/>
            <a:ext cx="2267987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5467">
              <a:lnSpc>
                <a:spcPct val="120000"/>
              </a:lnSpc>
              <a:spcBef>
                <a:spcPts val="533"/>
              </a:spcBef>
              <a:defRPr/>
            </a:pPr>
            <a:r>
              <a:rPr lang="en-US" altLang="zh-CN" sz="1500" kern="0" dirty="0">
                <a:solidFill>
                  <a:schemeClr val="bg1"/>
                </a:solidFill>
                <a:latin typeface="+mj-lt"/>
              </a:rPr>
              <a:t>Apacer maintains a diverse product line that covers many capacities and form </a:t>
            </a:r>
            <a:r>
              <a:rPr lang="en-US" altLang="zh-CN" sz="1500" kern="0" dirty="0" smtClean="0">
                <a:solidFill>
                  <a:schemeClr val="bg1"/>
                </a:solidFill>
                <a:latin typeface="+mj-lt"/>
              </a:rPr>
              <a:t>factors, and supports </a:t>
            </a:r>
          </a:p>
          <a:p>
            <a:pPr lvl="0" defTabSz="1375467">
              <a:lnSpc>
                <a:spcPct val="120000"/>
              </a:lnSpc>
              <a:spcBef>
                <a:spcPts val="533"/>
              </a:spcBef>
              <a:defRPr/>
            </a:pPr>
            <a:r>
              <a:rPr lang="en-US" altLang="zh-TW" sz="1500" kern="0" dirty="0" smtClean="0">
                <a:solidFill>
                  <a:schemeClr val="bg1"/>
                </a:solidFill>
                <a:latin typeface="+mj-lt"/>
              </a:rPr>
              <a:t>R-SATA </a:t>
            </a:r>
            <a:r>
              <a:rPr lang="en-US" altLang="zh-CN" sz="1500" kern="0" dirty="0">
                <a:solidFill>
                  <a:schemeClr val="bg1"/>
                </a:solidFill>
              </a:rPr>
              <a:t>rugged </a:t>
            </a:r>
            <a:r>
              <a:rPr lang="en-US" altLang="zh-TW" sz="1500" kern="0" dirty="0" smtClean="0">
                <a:solidFill>
                  <a:schemeClr val="bg1"/>
                </a:solidFill>
                <a:latin typeface="+mj-lt"/>
              </a:rPr>
              <a:t>connectors </a:t>
            </a:r>
            <a:r>
              <a:rPr lang="en-US" altLang="zh-CN" sz="1500" kern="0" dirty="0" smtClean="0">
                <a:solidFill>
                  <a:schemeClr val="bg1"/>
                </a:solidFill>
                <a:latin typeface="+mj-lt"/>
              </a:rPr>
              <a:t>to meet the needs of industrial applications.</a:t>
            </a:r>
            <a:endParaRPr lang="zh-CN" altLang="en-US" sz="15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6470594" y="4304349"/>
            <a:ext cx="2205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5467">
              <a:lnSpc>
                <a:spcPct val="120000"/>
              </a:lnSpc>
              <a:spcBef>
                <a:spcPts val="533"/>
              </a:spcBef>
              <a:defRPr/>
            </a:pPr>
            <a:r>
              <a:rPr lang="en-US" altLang="zh-CN" sz="1500" kern="0" dirty="0">
                <a:solidFill>
                  <a:schemeClr val="bg1"/>
                </a:solidFill>
              </a:rPr>
              <a:t>Apacer </a:t>
            </a:r>
            <a:r>
              <a:rPr lang="en-US" altLang="zh-CN" sz="1500" kern="0" dirty="0" smtClean="0">
                <a:solidFill>
                  <a:schemeClr val="bg1"/>
                </a:solidFill>
              </a:rPr>
              <a:t>leads the industrial field by being the first to provide wide-temperature-supported FIPS validated </a:t>
            </a:r>
            <a:r>
              <a:rPr lang="en-US" altLang="zh-CN" sz="1500" kern="0" dirty="0">
                <a:solidFill>
                  <a:schemeClr val="bg1"/>
                </a:solidFill>
              </a:rPr>
              <a:t>SSDs </a:t>
            </a:r>
            <a:r>
              <a:rPr lang="en-US" altLang="zh-CN" sz="1500" kern="0" dirty="0" smtClean="0">
                <a:solidFill>
                  <a:schemeClr val="bg1"/>
                </a:solidFill>
              </a:rPr>
              <a:t>for rugged applications.</a:t>
            </a:r>
            <a:endParaRPr lang="en-US" altLang="zh-CN" sz="1500" kern="0" dirty="0">
              <a:solidFill>
                <a:schemeClr val="bg1"/>
              </a:solidFill>
            </a:endParaRPr>
          </a:p>
        </p:txBody>
      </p:sp>
      <p:sp>
        <p:nvSpPr>
          <p:cNvPr id="50" name="文本框 63"/>
          <p:cNvSpPr txBox="1"/>
          <p:nvPr/>
        </p:nvSpPr>
        <p:spPr>
          <a:xfrm>
            <a:off x="827584" y="3591937"/>
            <a:ext cx="2007287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FIPS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Validated</a:t>
            </a:r>
          </a:p>
          <a:p>
            <a:pPr algn="ctr">
              <a:lnSpc>
                <a:spcPts val="2000"/>
              </a:lnSpc>
            </a:pPr>
            <a:r>
              <a:rPr lang="en-US" altLang="zh-CN" sz="2000" b="1" dirty="0" smtClean="0">
                <a:solidFill>
                  <a:schemeClr val="bg1"/>
                </a:solidFill>
              </a:rPr>
              <a:t>Certificate #4386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51" name="文本框 64"/>
          <p:cNvSpPr txBox="1"/>
          <p:nvPr/>
        </p:nvSpPr>
        <p:spPr>
          <a:xfrm>
            <a:off x="3266057" y="3591937"/>
            <a:ext cx="289011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Various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Form Factors </a:t>
            </a:r>
          </a:p>
          <a:p>
            <a:pPr algn="ctr">
              <a:lnSpc>
                <a:spcPts val="2000"/>
              </a:lnSpc>
            </a:pPr>
            <a:r>
              <a:rPr lang="en-US" altLang="zh-CN" sz="2000" b="1" dirty="0" smtClean="0">
                <a:solidFill>
                  <a:schemeClr val="bg1"/>
                </a:solidFill>
              </a:rPr>
              <a:t>&amp; R-SATA Support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52" name="文本框 66"/>
          <p:cNvSpPr txBox="1"/>
          <p:nvPr/>
        </p:nvSpPr>
        <p:spPr>
          <a:xfrm>
            <a:off x="5939017" y="3591937"/>
            <a:ext cx="316948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Wide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Temperature </a:t>
            </a:r>
          </a:p>
          <a:p>
            <a:pPr algn="ctr">
              <a:lnSpc>
                <a:spcPts val="2000"/>
              </a:lnSpc>
            </a:pPr>
            <a:r>
              <a:rPr lang="en-US" altLang="zh-CN" sz="2000" b="1" dirty="0" smtClean="0">
                <a:solidFill>
                  <a:schemeClr val="bg1"/>
                </a:solidFill>
              </a:rPr>
              <a:t>Support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con-library.com/images/certification-icon/certification-icon-2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7" y="2767471"/>
            <a:ext cx="655391" cy="6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5996" y="2727842"/>
            <a:ext cx="611547" cy="710560"/>
          </a:xfrm>
          <a:prstGeom prst="ellipse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2448" y="2788582"/>
            <a:ext cx="693756" cy="619884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25941" y="1248018"/>
            <a:ext cx="318677" cy="18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845" y="436105"/>
            <a:ext cx="1246619" cy="13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24"/>
          <p:cNvSpPr txBox="1">
            <a:spLocks noChangeArrowheads="1"/>
          </p:cNvSpPr>
          <p:nvPr/>
        </p:nvSpPr>
        <p:spPr bwMode="auto">
          <a:xfrm>
            <a:off x="467544" y="1030536"/>
            <a:ext cx="8280920" cy="572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9205" tIns="39603" rIns="79205" bIns="3960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 smtClean="0">
                <a:solidFill>
                  <a:srgbClr val="008080"/>
                </a:solidFill>
                <a:latin typeface="+mj-lt"/>
              </a:rPr>
              <a:t>Apacer FIPS Management Tool</a:t>
            </a:r>
            <a:endParaRPr kumimoji="0" lang="en-US" altLang="zh-TW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5941" y="1248018"/>
            <a:ext cx="318677" cy="18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45" y="2608432"/>
            <a:ext cx="6519037" cy="4104456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53157" y="1630780"/>
            <a:ext cx="85689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700" dirty="0" smtClean="0"/>
              <a:t>Apacer FIPS management tool </a:t>
            </a:r>
            <a:r>
              <a:rPr lang="en-US" altLang="zh-TW" sz="1700" dirty="0"/>
              <a:t>is a user-friendly and convenient way for users to understand and carry out FIPS 140-2 functions such as </a:t>
            </a:r>
            <a:r>
              <a:rPr lang="en-US" altLang="zh-TW" sz="1700" b="1" dirty="0"/>
              <a:t>setting a password or a locking range, pre-boot authorization, reverting and self-testing</a:t>
            </a:r>
            <a:r>
              <a:rPr lang="en-US" altLang="zh-TW" sz="1700" dirty="0"/>
              <a:t>.</a:t>
            </a:r>
            <a:endParaRPr lang="zh-TW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0490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5536" y="836712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3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Industrial Applications</a:t>
            </a:r>
            <a:endParaRPr lang="en-US" altLang="zh-TW" sz="3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0897" y="1687741"/>
            <a:ext cx="829756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dirty="0"/>
              <a:t>For customers planning to </a:t>
            </a:r>
            <a:r>
              <a:rPr lang="en-US" altLang="zh-TW" sz="1700" b="1" dirty="0"/>
              <a:t>work with US federal agencies</a:t>
            </a:r>
            <a:r>
              <a:rPr lang="en-US" altLang="zh-TW" sz="1700" dirty="0"/>
              <a:t>, and </a:t>
            </a:r>
            <a:r>
              <a:rPr lang="en-US" altLang="zh-TW" sz="1700" b="1" dirty="0"/>
              <a:t>requiring higher security</a:t>
            </a:r>
            <a:r>
              <a:rPr lang="en-US" altLang="zh-TW" sz="1700" dirty="0"/>
              <a:t>, such as the fields of </a:t>
            </a:r>
            <a:r>
              <a:rPr lang="en-US" altLang="zh-TW" sz="1700" b="1" dirty="0" smtClean="0"/>
              <a:t>healthcare, </a:t>
            </a:r>
            <a:r>
              <a:rPr lang="en-US" altLang="zh-TW" sz="1700" b="1" dirty="0"/>
              <a:t>financial services, 5G infrastructure and defense</a:t>
            </a:r>
            <a:r>
              <a:rPr lang="en-US" altLang="zh-TW" sz="1700" dirty="0"/>
              <a:t>, FIPS certification validated products are the best solution.</a:t>
            </a:r>
          </a:p>
        </p:txBody>
      </p:sp>
      <p:sp>
        <p:nvSpPr>
          <p:cNvPr id="9" name="矩形 8"/>
          <p:cNvSpPr/>
          <p:nvPr/>
        </p:nvSpPr>
        <p:spPr>
          <a:xfrm>
            <a:off x="4694591" y="2802213"/>
            <a:ext cx="186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5"/>
                </a:solidFill>
                <a:latin typeface="+mj-lt"/>
              </a:rPr>
              <a:t>5G </a:t>
            </a:r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Infrastructure 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4786" y="2780928"/>
            <a:ext cx="95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Defense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4284" y="2795310"/>
            <a:ext cx="185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Financial Services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989" y="2795546"/>
            <a:ext cx="122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Healthcare</a:t>
            </a:r>
            <a:endParaRPr lang="zh-TW" altLang="en-US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51520" y="3238734"/>
            <a:ext cx="8629390" cy="3070292"/>
            <a:chOff x="112321" y="3253414"/>
            <a:chExt cx="9334991" cy="330689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21" y="3253416"/>
              <a:ext cx="2205174" cy="3294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/>
            <a:srcRect b="2040"/>
            <a:stretch/>
          </p:blipFill>
          <p:spPr>
            <a:xfrm>
              <a:off x="7133724" y="3253415"/>
              <a:ext cx="2313588" cy="3299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/>
            <a:srcRect t="4298"/>
            <a:stretch/>
          </p:blipFill>
          <p:spPr>
            <a:xfrm>
              <a:off x="4784525" y="3253414"/>
              <a:ext cx="2268533" cy="32940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/>
            <a:srcRect b="4255"/>
            <a:stretch/>
          </p:blipFill>
          <p:spPr>
            <a:xfrm>
              <a:off x="2398161" y="3253415"/>
              <a:ext cx="2305698" cy="3306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432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67C77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29848</TotalTime>
  <Words>865</Words>
  <Application>Microsoft Office PowerPoint</Application>
  <PresentationFormat>如螢幕大小 (4:3)</PresentationFormat>
  <Paragraphs>148</Paragraphs>
  <Slides>12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Gill Sans</vt:lpstr>
      <vt:lpstr>Heiti TC Light</vt:lpstr>
      <vt:lpstr>微软雅黑</vt:lpstr>
      <vt:lpstr>宋体</vt:lpstr>
      <vt:lpstr>微軟正黑體</vt:lpstr>
      <vt:lpstr>新細明體</vt:lpstr>
      <vt:lpstr>Arial</vt:lpstr>
      <vt:lpstr>Arial Rounded MT Bold</vt:lpstr>
      <vt:lpstr>Calibri</vt:lpstr>
      <vt:lpstr>Helvetica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General Flow of FIPS 140-2 Testing &amp; Validation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Sylvia Yeh(葉珊苡)</cp:lastModifiedBy>
  <cp:revision>1811</cp:revision>
  <dcterms:created xsi:type="dcterms:W3CDTF">2017-07-24T08:05:29Z</dcterms:created>
  <dcterms:modified xsi:type="dcterms:W3CDTF">2023-03-21T08:57:23Z</dcterms:modified>
</cp:coreProperties>
</file>