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932" r:id="rId2"/>
    <p:sldId id="1234" r:id="rId3"/>
    <p:sldId id="1237" r:id="rId4"/>
    <p:sldId id="1258" r:id="rId5"/>
    <p:sldId id="1252" r:id="rId6"/>
    <p:sldId id="1257" r:id="rId7"/>
    <p:sldId id="1256" r:id="rId8"/>
    <p:sldId id="1251" r:id="rId9"/>
    <p:sldId id="1259" r:id="rId10"/>
    <p:sldId id="1255" r:id="rId11"/>
    <p:sldId id="1240" r:id="rId12"/>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659" userDrawn="1">
          <p15:clr>
            <a:srgbClr val="A4A3A4"/>
          </p15:clr>
        </p15:guide>
        <p15:guide id="4" orient="horz" pos="4292" userDrawn="1">
          <p15:clr>
            <a:srgbClr val="A4A3A4"/>
          </p15:clr>
        </p15:guide>
        <p15:guide id="5" userDrawn="1">
          <p15:clr>
            <a:srgbClr val="A4A3A4"/>
          </p15:clr>
        </p15:guide>
        <p15:guide id="6" pos="22">
          <p15:clr>
            <a:srgbClr val="A4A3A4"/>
          </p15:clr>
        </p15:guide>
        <p15:guide id="7" pos="4286" userDrawn="1">
          <p15:clr>
            <a:srgbClr val="A4A3A4"/>
          </p15:clr>
        </p15:guide>
        <p15:guide id="8" pos="839"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960B"/>
    <a:srgbClr val="008C7F"/>
    <a:srgbClr val="ABABAB"/>
    <a:srgbClr val="D2DDF2"/>
    <a:srgbClr val="C4D3EE"/>
    <a:srgbClr val="008080"/>
    <a:srgbClr val="9BBB59"/>
    <a:srgbClr val="3B97C5"/>
    <a:srgbClr val="FBFBFB"/>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中等深淺樣式 2 - 輔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404" autoAdjust="0"/>
    <p:restoredTop sz="94424" autoAdjust="0"/>
  </p:normalViewPr>
  <p:slideViewPr>
    <p:cSldViewPr snapToObjects="1">
      <p:cViewPr varScale="1">
        <p:scale>
          <a:sx n="70" d="100"/>
          <a:sy n="70" d="100"/>
        </p:scale>
        <p:origin x="1554" y="60"/>
      </p:cViewPr>
      <p:guideLst>
        <p:guide orient="horz" pos="2659"/>
        <p:guide orient="horz" pos="4292"/>
        <p:guide/>
        <p:guide pos="22"/>
        <p:guide pos="4286"/>
        <p:guide pos="839"/>
      </p:guideLst>
    </p:cSldViewPr>
  </p:slideViewPr>
  <p:outlineViewPr>
    <p:cViewPr>
      <p:scale>
        <a:sx n="33" d="100"/>
        <a:sy n="33" d="100"/>
      </p:scale>
      <p:origin x="0" y="4171"/>
    </p:cViewPr>
  </p:outlineViewPr>
  <p:notesTextViewPr>
    <p:cViewPr>
      <p:scale>
        <a:sx n="3" d="2"/>
        <a:sy n="3" d="2"/>
      </p:scale>
      <p:origin x="0" y="0"/>
    </p:cViewPr>
  </p:notesTextViewPr>
  <p:sorterViewPr>
    <p:cViewPr varScale="1">
      <p:scale>
        <a:sx n="100" d="100"/>
        <a:sy n="100" d="100"/>
      </p:scale>
      <p:origin x="0" y="0"/>
    </p:cViewPr>
  </p:sorterViewPr>
  <p:notesViewPr>
    <p:cSldViewPr snapToObjects="1">
      <p:cViewPr varScale="1">
        <p:scale>
          <a:sx n="55" d="100"/>
          <a:sy n="55" d="100"/>
        </p:scale>
        <p:origin x="-2820"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C611826-2D47-4EE1-9C60-34F0CC54C2F6}" type="datetimeFigureOut">
              <a:rPr lang="zh-TW" altLang="en-US" smtClean="0"/>
              <a:pPr/>
              <a:t>2019/8/15</a:t>
            </a:fld>
            <a:endParaRPr lang="zh-TW" altLang="en-US"/>
          </a:p>
        </p:txBody>
      </p:sp>
      <p:sp>
        <p:nvSpPr>
          <p:cNvPr id="4" name="頁尾版面配置區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7FF8E7F-B224-41CD-852C-CF165B3FC6B2}" type="slidenum">
              <a:rPr lang="zh-TW" altLang="en-US" smtClean="0"/>
              <a:pPr/>
              <a:t>‹#›</a:t>
            </a:fld>
            <a:endParaRPr lang="zh-TW" altLang="en-US"/>
          </a:p>
        </p:txBody>
      </p:sp>
    </p:spTree>
    <p:extLst>
      <p:ext uri="{BB962C8B-B14F-4D97-AF65-F5344CB8AC3E}">
        <p14:creationId xmlns:p14="http://schemas.microsoft.com/office/powerpoint/2010/main" val="2123057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6BDA57B-B9DA-4882-A7A4-6635E086ED57}" type="datetimeFigureOut">
              <a:rPr lang="zh-TW" altLang="en-US" smtClean="0"/>
              <a:pPr/>
              <a:t>2019/8/15</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2FD37E0-9998-4B5A-836E-78EDFFED7FB1}" type="slidenum">
              <a:rPr lang="zh-TW" altLang="en-US" smtClean="0"/>
              <a:pPr/>
              <a:t>‹#›</a:t>
            </a:fld>
            <a:endParaRPr lang="zh-TW" altLang="en-US"/>
          </a:p>
        </p:txBody>
      </p:sp>
    </p:spTree>
    <p:extLst>
      <p:ext uri="{BB962C8B-B14F-4D97-AF65-F5344CB8AC3E}">
        <p14:creationId xmlns:p14="http://schemas.microsoft.com/office/powerpoint/2010/main" val="4890206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投影片圖像版面配置區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16387" name="備忘稿版面配置區 2"/>
          <p:cNvSpPr>
            <a:spLocks noGrp="1"/>
          </p:cNvSpPr>
          <p:nvPr>
            <p:ph type="body" idx="1"/>
          </p:nvPr>
        </p:nvSpPr>
        <p:spPr>
          <a:noFill/>
          <a:ln/>
        </p:spPr>
        <p:txBody>
          <a:bodyPr/>
          <a:lstStyle/>
          <a:p>
            <a:endParaRPr lang="zh-TW" altLang="en-US" smtClean="0"/>
          </a:p>
        </p:txBody>
      </p:sp>
      <p:sp>
        <p:nvSpPr>
          <p:cNvPr id="8196" name="投影片編號版面配置區 3"/>
          <p:cNvSpPr>
            <a:spLocks noGrp="1"/>
          </p:cNvSpPr>
          <p:nvPr>
            <p:ph type="sldNum" sz="quarter" idx="5"/>
          </p:nvPr>
        </p:nvSpPr>
        <p:spPr/>
        <p:txBody>
          <a:bodyPr/>
          <a:lstStyle/>
          <a:p>
            <a:pPr>
              <a:defRPr/>
            </a:pPr>
            <a:fld id="{B0AB9334-90D1-40C8-B05E-A2EE542BEA60}" type="slidenum">
              <a:rPr lang="zh-TW" altLang="en-US" smtClean="0">
                <a:cs typeface="Heiti TC Light"/>
              </a:rPr>
              <a:pPr>
                <a:defRPr/>
              </a:pPr>
              <a:t>2</a:t>
            </a:fld>
            <a:endParaRPr lang="en-US" altLang="zh-TW" smtClean="0">
              <a:cs typeface="Heiti TC Light"/>
            </a:endParaRPr>
          </a:p>
        </p:txBody>
      </p:sp>
    </p:spTree>
    <p:extLst>
      <p:ext uri="{BB962C8B-B14F-4D97-AF65-F5344CB8AC3E}">
        <p14:creationId xmlns:p14="http://schemas.microsoft.com/office/powerpoint/2010/main" val="35917016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22FD37E0-9998-4B5A-836E-78EDFFED7FB1}" type="slidenum">
              <a:rPr lang="zh-TW" altLang="en-US" smtClean="0"/>
              <a:pPr/>
              <a:t>3</a:t>
            </a:fld>
            <a:endParaRPr lang="zh-TW" altLang="en-US"/>
          </a:p>
        </p:txBody>
      </p:sp>
    </p:spTree>
    <p:extLst>
      <p:ext uri="{BB962C8B-B14F-4D97-AF65-F5344CB8AC3E}">
        <p14:creationId xmlns:p14="http://schemas.microsoft.com/office/powerpoint/2010/main" val="15270625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22FD37E0-9998-4B5A-836E-78EDFFED7FB1}" type="slidenum">
              <a:rPr lang="zh-TW" altLang="en-US" smtClean="0"/>
              <a:pPr/>
              <a:t>4</a:t>
            </a:fld>
            <a:endParaRPr lang="zh-TW" altLang="en-US"/>
          </a:p>
        </p:txBody>
      </p:sp>
    </p:spTree>
    <p:extLst>
      <p:ext uri="{BB962C8B-B14F-4D97-AF65-F5344CB8AC3E}">
        <p14:creationId xmlns:p14="http://schemas.microsoft.com/office/powerpoint/2010/main" val="13808146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ltLang="zh-TW" dirty="0" smtClean="0"/>
          </a:p>
        </p:txBody>
      </p:sp>
      <p:sp>
        <p:nvSpPr>
          <p:cNvPr id="4" name="投影片編號版面配置區 3"/>
          <p:cNvSpPr>
            <a:spLocks noGrp="1"/>
          </p:cNvSpPr>
          <p:nvPr>
            <p:ph type="sldNum" sz="quarter" idx="10"/>
          </p:nvPr>
        </p:nvSpPr>
        <p:spPr/>
        <p:txBody>
          <a:bodyPr/>
          <a:lstStyle/>
          <a:p>
            <a:fld id="{22FD37E0-9998-4B5A-836E-78EDFFED7FB1}" type="slidenum">
              <a:rPr lang="zh-TW" altLang="en-US" smtClean="0"/>
              <a:pPr/>
              <a:t>5</a:t>
            </a:fld>
            <a:endParaRPr lang="zh-TW" altLang="en-US"/>
          </a:p>
        </p:txBody>
      </p:sp>
    </p:spTree>
    <p:extLst>
      <p:ext uri="{BB962C8B-B14F-4D97-AF65-F5344CB8AC3E}">
        <p14:creationId xmlns:p14="http://schemas.microsoft.com/office/powerpoint/2010/main" val="15219396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22FD37E0-9998-4B5A-836E-78EDFFED7FB1}" type="slidenum">
              <a:rPr lang="zh-TW" altLang="en-US" smtClean="0"/>
              <a:pPr/>
              <a:t>6</a:t>
            </a:fld>
            <a:endParaRPr lang="zh-TW" altLang="en-US"/>
          </a:p>
        </p:txBody>
      </p:sp>
    </p:spTree>
    <p:extLst>
      <p:ext uri="{BB962C8B-B14F-4D97-AF65-F5344CB8AC3E}">
        <p14:creationId xmlns:p14="http://schemas.microsoft.com/office/powerpoint/2010/main" val="35554643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22FD37E0-9998-4B5A-836E-78EDFFED7FB1}" type="slidenum">
              <a:rPr lang="zh-TW" altLang="en-US" smtClean="0"/>
              <a:pPr/>
              <a:t>8</a:t>
            </a:fld>
            <a:endParaRPr lang="zh-TW" altLang="en-US"/>
          </a:p>
        </p:txBody>
      </p:sp>
    </p:spTree>
    <p:extLst>
      <p:ext uri="{BB962C8B-B14F-4D97-AF65-F5344CB8AC3E}">
        <p14:creationId xmlns:p14="http://schemas.microsoft.com/office/powerpoint/2010/main" val="15402875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22FD37E0-9998-4B5A-836E-78EDFFED7FB1}" type="slidenum">
              <a:rPr lang="zh-TW" altLang="en-US" smtClean="0"/>
              <a:pPr/>
              <a:t>9</a:t>
            </a:fld>
            <a:endParaRPr lang="zh-TW" altLang="en-US"/>
          </a:p>
        </p:txBody>
      </p:sp>
    </p:spTree>
    <p:extLst>
      <p:ext uri="{BB962C8B-B14F-4D97-AF65-F5344CB8AC3E}">
        <p14:creationId xmlns:p14="http://schemas.microsoft.com/office/powerpoint/2010/main" val="34025783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22FD37E0-9998-4B5A-836E-78EDFFED7FB1}" type="slidenum">
              <a:rPr lang="zh-TW" altLang="en-US" smtClean="0"/>
              <a:pPr/>
              <a:t>10</a:t>
            </a:fld>
            <a:endParaRPr lang="zh-TW" altLang="en-US"/>
          </a:p>
        </p:txBody>
      </p:sp>
    </p:spTree>
    <p:extLst>
      <p:ext uri="{BB962C8B-B14F-4D97-AF65-F5344CB8AC3E}">
        <p14:creationId xmlns:p14="http://schemas.microsoft.com/office/powerpoint/2010/main" val="28029029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標題投影片">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a:prstGeom prst="rect">
            <a:avLst/>
          </a:prstGeo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a:prstGeom prst="rect">
            <a:avLst/>
          </a:prstGeo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a:xfrm>
            <a:off x="457200" y="6356350"/>
            <a:ext cx="2133600" cy="365125"/>
          </a:xfrm>
          <a:prstGeom prst="rect">
            <a:avLst/>
          </a:prstGeom>
        </p:spPr>
        <p:txBody>
          <a:bodyPr/>
          <a:lstStyle/>
          <a:p>
            <a:fld id="{4701DD96-A132-4029-9776-A8A1B29E1E69}" type="datetime1">
              <a:rPr lang="zh-TW" altLang="en-US" smtClean="0"/>
              <a:pPr/>
              <a:t>2019/8/15</a:t>
            </a:fld>
            <a:endParaRPr lang="zh-TW" altLang="en-US"/>
          </a:p>
        </p:txBody>
      </p:sp>
      <p:sp>
        <p:nvSpPr>
          <p:cNvPr id="5" name="頁尾版面配置區 4"/>
          <p:cNvSpPr>
            <a:spLocks noGrp="1"/>
          </p:cNvSpPr>
          <p:nvPr>
            <p:ph type="ftr" sz="quarter" idx="11"/>
          </p:nvPr>
        </p:nvSpPr>
        <p:spPr>
          <a:xfrm>
            <a:off x="3124200" y="6664275"/>
            <a:ext cx="2895600" cy="365125"/>
          </a:xfrm>
          <a:prstGeom prst="rect">
            <a:avLst/>
          </a:prstGeom>
        </p:spPr>
        <p:txBody>
          <a:bodyPr/>
          <a:lstStyle>
            <a:lvl1pPr marL="0" algn="ctr" defTabSz="914400" rtl="0" eaLnBrk="1" latinLnBrk="0" hangingPunct="1">
              <a:defRPr lang="en-US" altLang="zh-TW" sz="1100" kern="1200" smtClean="0">
                <a:solidFill>
                  <a:schemeClr val="tx1"/>
                </a:solidFill>
                <a:latin typeface="+mn-lt"/>
                <a:ea typeface="+mn-ea"/>
                <a:cs typeface="+mn-cs"/>
              </a:defRPr>
            </a:lvl1pPr>
          </a:lstStyle>
          <a:p>
            <a:r>
              <a:rPr lang="en-US" smtClean="0"/>
              <a:t>SUBJECT TO CHANGE WITHOUT NOTICE</a:t>
            </a:r>
            <a:endParaRPr lang="en-US"/>
          </a:p>
        </p:txBody>
      </p:sp>
      <p:sp>
        <p:nvSpPr>
          <p:cNvPr id="6" name="投影片編號版面配置區 5"/>
          <p:cNvSpPr>
            <a:spLocks noGrp="1"/>
          </p:cNvSpPr>
          <p:nvPr>
            <p:ph type="sldNum" sz="quarter" idx="12"/>
          </p:nvPr>
        </p:nvSpPr>
        <p:spPr/>
        <p:txBody>
          <a:bodyPr/>
          <a:lstStyle/>
          <a:p>
            <a:fld id="{6B58A0D5-FD71-4359-A29A-E8A7E516FE22}"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1_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a:prstGeom prst="rect">
            <a:avLst/>
          </a:prstGeo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a:xfrm>
            <a:off x="457200" y="6356350"/>
            <a:ext cx="2133600" cy="365125"/>
          </a:xfrm>
          <a:prstGeom prst="rect">
            <a:avLst/>
          </a:prstGeom>
        </p:spPr>
        <p:txBody>
          <a:bodyPr/>
          <a:lstStyle/>
          <a:p>
            <a:fld id="{E04172A3-54AE-4077-ACD2-74157E3DC6E0}" type="datetime1">
              <a:rPr lang="zh-TW" altLang="en-US" smtClean="0"/>
              <a:pPr/>
              <a:t>2019/8/15</a:t>
            </a:fld>
            <a:endParaRPr lang="zh-TW" altLang="en-US"/>
          </a:p>
        </p:txBody>
      </p:sp>
      <p:sp>
        <p:nvSpPr>
          <p:cNvPr id="5" name="頁尾版面配置區 4"/>
          <p:cNvSpPr>
            <a:spLocks noGrp="1"/>
          </p:cNvSpPr>
          <p:nvPr>
            <p:ph type="ftr" sz="quarter" idx="11"/>
          </p:nvPr>
        </p:nvSpPr>
        <p:spPr>
          <a:xfrm>
            <a:off x="3124200" y="6664275"/>
            <a:ext cx="2895600" cy="365125"/>
          </a:xfrm>
          <a:prstGeom prst="rect">
            <a:avLst/>
          </a:prstGeom>
        </p:spPr>
        <p:txBody>
          <a:bodyPr/>
          <a:lstStyle>
            <a:lvl1pPr marL="0" algn="ctr" defTabSz="914400" rtl="0" eaLnBrk="1" latinLnBrk="0" hangingPunct="1">
              <a:defRPr lang="en-US" altLang="zh-TW" sz="1100" kern="1200" smtClean="0">
                <a:solidFill>
                  <a:schemeClr val="tx1"/>
                </a:solidFill>
                <a:latin typeface="+mn-lt"/>
                <a:ea typeface="+mn-ea"/>
                <a:cs typeface="+mn-cs"/>
              </a:defRPr>
            </a:lvl1pPr>
          </a:lstStyle>
          <a:p>
            <a:r>
              <a:rPr lang="en-US" smtClean="0"/>
              <a:t>SUBJECT TO CHANGE WITHOUT NOTICE</a:t>
            </a:r>
            <a:endParaRPr lang="en-US"/>
          </a:p>
        </p:txBody>
      </p:sp>
      <p:sp>
        <p:nvSpPr>
          <p:cNvPr id="6" name="投影片編號版面配置區 5"/>
          <p:cNvSpPr>
            <a:spLocks noGrp="1"/>
          </p:cNvSpPr>
          <p:nvPr>
            <p:ph type="sldNum" sz="quarter" idx="12"/>
          </p:nvPr>
        </p:nvSpPr>
        <p:spPr>
          <a:xfrm>
            <a:off x="6553200" y="6356350"/>
            <a:ext cx="2133600" cy="365125"/>
          </a:xfrm>
          <a:prstGeom prst="rect">
            <a:avLst/>
          </a:prstGeom>
        </p:spPr>
        <p:txBody>
          <a:bodyPr/>
          <a:lstStyle>
            <a:lvl1pPr>
              <a:defRPr>
                <a:latin typeface="+mn-lt"/>
              </a:defRPr>
            </a:lvl1pPr>
          </a:lstStyle>
          <a:p>
            <a:pPr algn="r"/>
            <a:fld id="{6B58A0D5-FD71-4359-A29A-E8A7E516FE22}" type="slidenum">
              <a:rPr lang="zh-TW" altLang="en-US" smtClean="0"/>
              <a:pPr algn="r"/>
              <a:t>‹#›</a:t>
            </a:fld>
            <a:endParaRPr lang="zh-TW"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a:xfrm>
            <a:off x="457200" y="6356350"/>
            <a:ext cx="2133600" cy="365125"/>
          </a:xfrm>
          <a:prstGeom prst="rect">
            <a:avLst/>
          </a:prstGeom>
        </p:spPr>
        <p:txBody>
          <a:bodyPr/>
          <a:lstStyle/>
          <a:p>
            <a:fld id="{4AAEDF02-80B4-4EA1-B3C7-219B32026DB4}" type="datetime1">
              <a:rPr lang="zh-TW" altLang="en-US" smtClean="0"/>
              <a:pPr/>
              <a:t>2019/8/15</a:t>
            </a:fld>
            <a:endParaRPr lang="zh-TW" altLang="en-US"/>
          </a:p>
        </p:txBody>
      </p:sp>
      <p:sp>
        <p:nvSpPr>
          <p:cNvPr id="5" name="頁尾版面配置區 4"/>
          <p:cNvSpPr>
            <a:spLocks noGrp="1"/>
          </p:cNvSpPr>
          <p:nvPr>
            <p:ph type="ftr" sz="quarter" idx="11"/>
          </p:nvPr>
        </p:nvSpPr>
        <p:spPr>
          <a:xfrm>
            <a:off x="3124200" y="6664275"/>
            <a:ext cx="2895600" cy="365125"/>
          </a:xfrm>
          <a:prstGeom prst="rect">
            <a:avLst/>
          </a:prstGeom>
        </p:spPr>
        <p:txBody>
          <a:bodyPr/>
          <a:lstStyle>
            <a:lvl1pPr marL="0" algn="ctr" defTabSz="914400" rtl="0" eaLnBrk="1" latinLnBrk="0" hangingPunct="1">
              <a:defRPr lang="en-US" altLang="zh-TW" sz="1100" kern="1200" smtClean="0">
                <a:solidFill>
                  <a:schemeClr val="tx1"/>
                </a:solidFill>
                <a:latin typeface="+mn-lt"/>
                <a:ea typeface="+mn-ea"/>
                <a:cs typeface="+mn-cs"/>
              </a:defRPr>
            </a:lvl1pPr>
          </a:lstStyle>
          <a:p>
            <a:r>
              <a:rPr lang="en-US" smtClean="0"/>
              <a:t>SUBJECT TO CHANGE WITHOUT NOTICE</a:t>
            </a:r>
            <a:endParaRPr lang="en-US"/>
          </a:p>
        </p:txBody>
      </p:sp>
      <p:sp>
        <p:nvSpPr>
          <p:cNvPr id="6" name="投影片編號版面配置區 5"/>
          <p:cNvSpPr>
            <a:spLocks noGrp="1"/>
          </p:cNvSpPr>
          <p:nvPr>
            <p:ph type="sldNum" sz="quarter" idx="12"/>
          </p:nvPr>
        </p:nvSpPr>
        <p:spPr/>
        <p:txBody>
          <a:bodyPr/>
          <a:lstStyle/>
          <a:p>
            <a:fld id="{6B58A0D5-FD71-4359-A29A-E8A7E516FE22}" type="slidenum">
              <a:rPr lang="zh-TW" altLang="en-US" smtClean="0"/>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a:xfrm>
            <a:off x="457200" y="6356350"/>
            <a:ext cx="2133600" cy="365125"/>
          </a:xfrm>
          <a:prstGeom prst="rect">
            <a:avLst/>
          </a:prstGeom>
        </p:spPr>
        <p:txBody>
          <a:bodyPr/>
          <a:lstStyle/>
          <a:p>
            <a:fld id="{873D4C28-082B-499E-BD8A-8790F62CC142}" type="datetime1">
              <a:rPr lang="zh-TW" altLang="en-US" smtClean="0"/>
              <a:pPr/>
              <a:t>2019/8/15</a:t>
            </a:fld>
            <a:endParaRPr lang="zh-TW" altLang="en-US"/>
          </a:p>
        </p:txBody>
      </p:sp>
      <p:sp>
        <p:nvSpPr>
          <p:cNvPr id="5" name="頁尾版面配置區 4"/>
          <p:cNvSpPr>
            <a:spLocks noGrp="1"/>
          </p:cNvSpPr>
          <p:nvPr>
            <p:ph type="ftr" sz="quarter" idx="11"/>
          </p:nvPr>
        </p:nvSpPr>
        <p:spPr>
          <a:xfrm>
            <a:off x="3124200" y="6664275"/>
            <a:ext cx="2895600" cy="365125"/>
          </a:xfrm>
          <a:prstGeom prst="rect">
            <a:avLst/>
          </a:prstGeom>
        </p:spPr>
        <p:txBody>
          <a:bodyPr/>
          <a:lstStyle>
            <a:lvl1pPr marL="0" algn="ctr" defTabSz="914400" rtl="0" eaLnBrk="1" latinLnBrk="0" hangingPunct="1">
              <a:defRPr lang="en-US" altLang="zh-TW" sz="1100" kern="1200" smtClean="0">
                <a:solidFill>
                  <a:schemeClr val="tx1"/>
                </a:solidFill>
                <a:latin typeface="+mn-lt"/>
                <a:ea typeface="+mn-ea"/>
                <a:cs typeface="+mn-cs"/>
              </a:defRPr>
            </a:lvl1pPr>
          </a:lstStyle>
          <a:p>
            <a:r>
              <a:rPr lang="en-US" smtClean="0"/>
              <a:t>SUBJECT TO CHANGE WITHOUT NOTICE</a:t>
            </a:r>
            <a:endParaRPr lang="en-US"/>
          </a:p>
        </p:txBody>
      </p:sp>
      <p:sp>
        <p:nvSpPr>
          <p:cNvPr id="6" name="投影片編號版面配置區 5"/>
          <p:cNvSpPr>
            <a:spLocks noGrp="1"/>
          </p:cNvSpPr>
          <p:nvPr>
            <p:ph type="sldNum" sz="quarter" idx="12"/>
          </p:nvPr>
        </p:nvSpPr>
        <p:spPr/>
        <p:txBody>
          <a:bodyPr/>
          <a:lstStyle/>
          <a:p>
            <a:fld id="{6B58A0D5-FD71-4359-A29A-E8A7E516FE22}" type="slidenum">
              <a:rPr lang="zh-TW" altLang="en-US" smtClean="0"/>
              <a:pPr/>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a:xfrm>
            <a:off x="457200" y="6356350"/>
            <a:ext cx="2133600" cy="365125"/>
          </a:xfrm>
          <a:prstGeom prst="rect">
            <a:avLst/>
          </a:prstGeom>
        </p:spPr>
        <p:txBody>
          <a:bodyPr/>
          <a:lstStyle/>
          <a:p>
            <a:fld id="{6BDDD92B-E91F-4C20-B2A5-A1482A79BA85}" type="datetime1">
              <a:rPr lang="zh-TW" altLang="en-US" smtClean="0"/>
              <a:pPr/>
              <a:t>2019/8/15</a:t>
            </a:fld>
            <a:endParaRPr lang="zh-TW" altLang="en-US"/>
          </a:p>
        </p:txBody>
      </p:sp>
      <p:sp>
        <p:nvSpPr>
          <p:cNvPr id="6" name="頁尾版面配置區 5"/>
          <p:cNvSpPr>
            <a:spLocks noGrp="1"/>
          </p:cNvSpPr>
          <p:nvPr>
            <p:ph type="ftr" sz="quarter" idx="11"/>
          </p:nvPr>
        </p:nvSpPr>
        <p:spPr>
          <a:xfrm>
            <a:off x="3124200" y="6664275"/>
            <a:ext cx="2895600" cy="365125"/>
          </a:xfrm>
          <a:prstGeom prst="rect">
            <a:avLst/>
          </a:prstGeom>
        </p:spPr>
        <p:txBody>
          <a:bodyPr/>
          <a:lstStyle>
            <a:lvl1pPr marL="0" algn="ctr" defTabSz="914400" rtl="0" eaLnBrk="1" latinLnBrk="0" hangingPunct="1">
              <a:defRPr lang="en-US" altLang="zh-TW" sz="1100" kern="1200" smtClean="0">
                <a:solidFill>
                  <a:schemeClr val="tx1"/>
                </a:solidFill>
                <a:latin typeface="+mn-lt"/>
                <a:ea typeface="+mn-ea"/>
                <a:cs typeface="+mn-cs"/>
              </a:defRPr>
            </a:lvl1pPr>
          </a:lstStyle>
          <a:p>
            <a:r>
              <a:rPr lang="en-US" dirty="0" smtClean="0"/>
              <a:t>SUBJECT TO CHANGE WITHOUT NOTICE</a:t>
            </a:r>
            <a:endParaRPr lang="en-US" dirty="0"/>
          </a:p>
        </p:txBody>
      </p:sp>
      <p:sp>
        <p:nvSpPr>
          <p:cNvPr id="7" name="投影片編號版面配置區 6"/>
          <p:cNvSpPr>
            <a:spLocks noGrp="1"/>
          </p:cNvSpPr>
          <p:nvPr>
            <p:ph type="sldNum" sz="quarter" idx="12"/>
          </p:nvPr>
        </p:nvSpPr>
        <p:spPr/>
        <p:txBody>
          <a:bodyPr/>
          <a:lstStyle/>
          <a:p>
            <a:fld id="{6B58A0D5-FD71-4359-A29A-E8A7E516FE22}" type="slidenum">
              <a:rPr lang="zh-TW" altLang="en-US" smtClean="0"/>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a:xfrm>
            <a:off x="457200" y="6356350"/>
            <a:ext cx="2133600" cy="365125"/>
          </a:xfrm>
          <a:prstGeom prst="rect">
            <a:avLst/>
          </a:prstGeom>
        </p:spPr>
        <p:txBody>
          <a:bodyPr/>
          <a:lstStyle/>
          <a:p>
            <a:fld id="{B5CF34ED-ABF1-41A0-AD33-7A4966A73870}" type="datetime1">
              <a:rPr lang="zh-TW" altLang="en-US" smtClean="0"/>
              <a:pPr/>
              <a:t>2019/8/15</a:t>
            </a:fld>
            <a:endParaRPr lang="zh-TW" altLang="en-US"/>
          </a:p>
        </p:txBody>
      </p:sp>
      <p:sp>
        <p:nvSpPr>
          <p:cNvPr id="8" name="頁尾版面配置區 7"/>
          <p:cNvSpPr>
            <a:spLocks noGrp="1"/>
          </p:cNvSpPr>
          <p:nvPr>
            <p:ph type="ftr" sz="quarter" idx="11"/>
          </p:nvPr>
        </p:nvSpPr>
        <p:spPr>
          <a:xfrm>
            <a:off x="3124200" y="6664275"/>
            <a:ext cx="2895600" cy="365125"/>
          </a:xfrm>
          <a:prstGeom prst="rect">
            <a:avLst/>
          </a:prstGeom>
        </p:spPr>
        <p:txBody>
          <a:bodyPr/>
          <a:lstStyle>
            <a:lvl1pPr marL="0" algn="ctr" defTabSz="914400" rtl="0" eaLnBrk="1" latinLnBrk="0" hangingPunct="1">
              <a:defRPr lang="en-US" altLang="zh-TW" sz="1100" kern="1200" smtClean="0">
                <a:solidFill>
                  <a:schemeClr val="tx1"/>
                </a:solidFill>
                <a:latin typeface="+mn-lt"/>
                <a:ea typeface="+mn-ea"/>
                <a:cs typeface="+mn-cs"/>
              </a:defRPr>
            </a:lvl1pPr>
          </a:lstStyle>
          <a:p>
            <a:r>
              <a:rPr lang="en-US" smtClean="0"/>
              <a:t>SUBJECT TO CHANGE WITHOUT NOTICE</a:t>
            </a:r>
            <a:endParaRPr lang="en-US" dirty="0"/>
          </a:p>
        </p:txBody>
      </p:sp>
      <p:sp>
        <p:nvSpPr>
          <p:cNvPr id="9" name="投影片編號版面配置區 8"/>
          <p:cNvSpPr>
            <a:spLocks noGrp="1"/>
          </p:cNvSpPr>
          <p:nvPr>
            <p:ph type="sldNum" sz="quarter" idx="12"/>
          </p:nvPr>
        </p:nvSpPr>
        <p:spPr/>
        <p:txBody>
          <a:bodyPr/>
          <a:lstStyle/>
          <a:p>
            <a:fld id="{6B58A0D5-FD71-4359-A29A-E8A7E516FE22}" type="slidenum">
              <a:rPr lang="zh-TW" altLang="en-US" smtClean="0"/>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bg>
      <p:bgRef idx="1001">
        <a:schemeClr val="bg1"/>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a:xfrm>
            <a:off x="457200" y="6356350"/>
            <a:ext cx="2133600" cy="365125"/>
          </a:xfrm>
          <a:prstGeom prst="rect">
            <a:avLst/>
          </a:prstGeom>
        </p:spPr>
        <p:txBody>
          <a:bodyPr/>
          <a:lstStyle/>
          <a:p>
            <a:fld id="{0869EE68-049B-44C7-9522-A1D80D0DD97D}" type="datetime1">
              <a:rPr lang="zh-TW" altLang="en-US" smtClean="0"/>
              <a:pPr/>
              <a:t>2019/8/15</a:t>
            </a:fld>
            <a:endParaRPr lang="zh-TW" altLang="en-US"/>
          </a:p>
        </p:txBody>
      </p:sp>
      <p:sp>
        <p:nvSpPr>
          <p:cNvPr id="4" name="頁尾版面配置區 3"/>
          <p:cNvSpPr>
            <a:spLocks noGrp="1"/>
          </p:cNvSpPr>
          <p:nvPr>
            <p:ph type="ftr" sz="quarter" idx="11"/>
          </p:nvPr>
        </p:nvSpPr>
        <p:spPr>
          <a:xfrm>
            <a:off x="3124200" y="6664275"/>
            <a:ext cx="2895600" cy="365125"/>
          </a:xfrm>
          <a:prstGeom prst="rect">
            <a:avLst/>
          </a:prstGeom>
        </p:spPr>
        <p:txBody>
          <a:bodyPr/>
          <a:lstStyle>
            <a:lvl1pPr marL="0" algn="ctr" defTabSz="914400" rtl="0" eaLnBrk="1" latinLnBrk="0" hangingPunct="1">
              <a:defRPr lang="en-US" altLang="zh-TW" sz="1100" kern="1200" smtClean="0">
                <a:solidFill>
                  <a:schemeClr val="tx1"/>
                </a:solidFill>
                <a:latin typeface="+mn-lt"/>
                <a:ea typeface="+mn-ea"/>
                <a:cs typeface="+mn-cs"/>
              </a:defRPr>
            </a:lvl1pPr>
          </a:lstStyle>
          <a:p>
            <a:r>
              <a:rPr lang="en-US" dirty="0" smtClean="0"/>
              <a:t>SUBJECT TO CHANGE WITHOUT NOTICE</a:t>
            </a:r>
            <a:endParaRPr lang="en-US" dirty="0"/>
          </a:p>
        </p:txBody>
      </p:sp>
      <p:sp>
        <p:nvSpPr>
          <p:cNvPr id="5" name="投影片編號版面配置區 4"/>
          <p:cNvSpPr>
            <a:spLocks noGrp="1"/>
          </p:cNvSpPr>
          <p:nvPr>
            <p:ph type="sldNum" sz="quarter" idx="12"/>
          </p:nvPr>
        </p:nvSpPr>
        <p:spPr/>
        <p:txBody>
          <a:bodyPr/>
          <a:lstStyle/>
          <a:p>
            <a:fld id="{6B58A0D5-FD71-4359-A29A-E8A7E516FE22}" type="slidenum">
              <a:rPr lang="zh-TW" altLang="en-US" smtClean="0"/>
              <a:pPr/>
              <a:t>‹#›</a:t>
            </a:fld>
            <a:endParaRPr lang="zh-TW"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a:xfrm>
            <a:off x="457200" y="6356350"/>
            <a:ext cx="2133600" cy="365125"/>
          </a:xfrm>
          <a:prstGeom prst="rect">
            <a:avLst/>
          </a:prstGeom>
        </p:spPr>
        <p:txBody>
          <a:bodyPr/>
          <a:lstStyle/>
          <a:p>
            <a:fld id="{36E256CE-C35E-4017-BBDA-D0B3DD16C162}" type="datetime1">
              <a:rPr lang="zh-TW" altLang="en-US" smtClean="0"/>
              <a:pPr/>
              <a:t>2019/8/15</a:t>
            </a:fld>
            <a:endParaRPr lang="zh-TW" altLang="en-US"/>
          </a:p>
        </p:txBody>
      </p:sp>
      <p:sp>
        <p:nvSpPr>
          <p:cNvPr id="6" name="頁尾版面配置區 5"/>
          <p:cNvSpPr>
            <a:spLocks noGrp="1"/>
          </p:cNvSpPr>
          <p:nvPr>
            <p:ph type="ftr" sz="quarter" idx="11"/>
          </p:nvPr>
        </p:nvSpPr>
        <p:spPr>
          <a:xfrm>
            <a:off x="3124200" y="6664275"/>
            <a:ext cx="2895600" cy="365125"/>
          </a:xfrm>
          <a:prstGeom prst="rect">
            <a:avLst/>
          </a:prstGeom>
        </p:spPr>
        <p:txBody>
          <a:bodyPr/>
          <a:lstStyle>
            <a:lvl1pPr marL="0" algn="ctr" defTabSz="914400" rtl="0" eaLnBrk="1" latinLnBrk="0" hangingPunct="1">
              <a:defRPr lang="en-US" altLang="zh-TW" sz="1100" kern="1200" smtClean="0">
                <a:solidFill>
                  <a:schemeClr val="tx1"/>
                </a:solidFill>
                <a:latin typeface="+mn-lt"/>
                <a:ea typeface="+mn-ea"/>
                <a:cs typeface="+mn-cs"/>
              </a:defRPr>
            </a:lvl1pPr>
          </a:lstStyle>
          <a:p>
            <a:r>
              <a:rPr lang="en-US" smtClean="0"/>
              <a:t>SUBJECT TO CHANGE WITHOUT NOTICE</a:t>
            </a:r>
            <a:endParaRPr lang="en-US" dirty="0"/>
          </a:p>
        </p:txBody>
      </p:sp>
      <p:sp>
        <p:nvSpPr>
          <p:cNvPr id="7" name="投影片編號版面配置區 6"/>
          <p:cNvSpPr>
            <a:spLocks noGrp="1"/>
          </p:cNvSpPr>
          <p:nvPr>
            <p:ph type="sldNum" sz="quarter" idx="12"/>
          </p:nvPr>
        </p:nvSpPr>
        <p:spPr/>
        <p:txBody>
          <a:bodyPr/>
          <a:lstStyle/>
          <a:p>
            <a:fld id="{6B58A0D5-FD71-4359-A29A-E8A7E516FE22}"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a:xfrm>
            <a:off x="457200" y="6356350"/>
            <a:ext cx="2133600" cy="365125"/>
          </a:xfrm>
          <a:prstGeom prst="rect">
            <a:avLst/>
          </a:prstGeom>
        </p:spPr>
        <p:txBody>
          <a:bodyPr/>
          <a:lstStyle/>
          <a:p>
            <a:fld id="{40A98FD9-2172-4F3D-B5F5-FB14B4170902}" type="datetime1">
              <a:rPr lang="zh-TW" altLang="en-US" smtClean="0"/>
              <a:pPr/>
              <a:t>2019/8/15</a:t>
            </a:fld>
            <a:endParaRPr lang="zh-TW" altLang="en-US"/>
          </a:p>
        </p:txBody>
      </p:sp>
      <p:sp>
        <p:nvSpPr>
          <p:cNvPr id="6" name="頁尾版面配置區 5"/>
          <p:cNvSpPr>
            <a:spLocks noGrp="1"/>
          </p:cNvSpPr>
          <p:nvPr>
            <p:ph type="ftr" sz="quarter" idx="11"/>
          </p:nvPr>
        </p:nvSpPr>
        <p:spPr>
          <a:xfrm>
            <a:off x="3124200" y="6664275"/>
            <a:ext cx="2895600" cy="365125"/>
          </a:xfrm>
          <a:prstGeom prst="rect">
            <a:avLst/>
          </a:prstGeom>
        </p:spPr>
        <p:txBody>
          <a:bodyPr/>
          <a:lstStyle>
            <a:lvl1pPr marL="0" algn="ctr" defTabSz="914400" rtl="0" eaLnBrk="1" latinLnBrk="0" hangingPunct="1">
              <a:defRPr lang="en-US" altLang="zh-TW" sz="1100" kern="1200" smtClean="0">
                <a:solidFill>
                  <a:schemeClr val="tx1"/>
                </a:solidFill>
                <a:latin typeface="+mn-lt"/>
                <a:ea typeface="+mn-ea"/>
                <a:cs typeface="+mn-cs"/>
              </a:defRPr>
            </a:lvl1pPr>
          </a:lstStyle>
          <a:p>
            <a:r>
              <a:rPr lang="en-US" dirty="0" smtClean="0"/>
              <a:t>SUBJECT TO CHANGE WITHOUT NOTICE</a:t>
            </a:r>
            <a:endParaRPr lang="en-US" dirty="0"/>
          </a:p>
        </p:txBody>
      </p:sp>
      <p:sp>
        <p:nvSpPr>
          <p:cNvPr id="7" name="投影片編號版面配置區 6"/>
          <p:cNvSpPr>
            <a:spLocks noGrp="1"/>
          </p:cNvSpPr>
          <p:nvPr>
            <p:ph type="sldNum" sz="quarter" idx="12"/>
          </p:nvPr>
        </p:nvSpPr>
        <p:spPr/>
        <p:txBody>
          <a:bodyPr/>
          <a:lstStyle/>
          <a:p>
            <a:fld id="{6B58A0D5-FD71-4359-A29A-E8A7E516FE22}" type="slidenum">
              <a:rPr lang="zh-TW" altLang="en-US" smtClean="0"/>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a:xfrm>
            <a:off x="457200" y="6356350"/>
            <a:ext cx="2133600" cy="365125"/>
          </a:xfrm>
          <a:prstGeom prst="rect">
            <a:avLst/>
          </a:prstGeom>
        </p:spPr>
        <p:txBody>
          <a:bodyPr/>
          <a:lstStyle/>
          <a:p>
            <a:fld id="{795E955F-6FFE-4B55-90E5-AD027B914E3D}" type="datetime1">
              <a:rPr lang="zh-TW" altLang="en-US" smtClean="0"/>
              <a:pPr/>
              <a:t>2019/8/15</a:t>
            </a:fld>
            <a:endParaRPr lang="zh-TW" altLang="en-US"/>
          </a:p>
        </p:txBody>
      </p:sp>
      <p:sp>
        <p:nvSpPr>
          <p:cNvPr id="5" name="頁尾版面配置區 4"/>
          <p:cNvSpPr>
            <a:spLocks noGrp="1"/>
          </p:cNvSpPr>
          <p:nvPr>
            <p:ph type="ftr" sz="quarter" idx="11"/>
          </p:nvPr>
        </p:nvSpPr>
        <p:spPr>
          <a:xfrm>
            <a:off x="3124200" y="6664275"/>
            <a:ext cx="2895600" cy="365125"/>
          </a:xfrm>
          <a:prstGeom prst="rect">
            <a:avLst/>
          </a:prstGeom>
        </p:spPr>
        <p:txBody>
          <a:bodyPr/>
          <a:lstStyle>
            <a:lvl1pPr marL="0" algn="ctr" defTabSz="914400" rtl="0" eaLnBrk="1" latinLnBrk="0" hangingPunct="1">
              <a:defRPr lang="en-US" altLang="zh-TW" sz="1100" kern="1200" smtClean="0">
                <a:solidFill>
                  <a:schemeClr val="tx1"/>
                </a:solidFill>
                <a:latin typeface="+mn-lt"/>
                <a:ea typeface="+mn-ea"/>
                <a:cs typeface="+mn-cs"/>
              </a:defRPr>
            </a:lvl1pPr>
          </a:lstStyle>
          <a:p>
            <a:r>
              <a:rPr lang="en-US" smtClean="0"/>
              <a:t>SUBJECT TO CHANGE WITHOUT NOTICE</a:t>
            </a:r>
            <a:endParaRPr lang="en-US" dirty="0"/>
          </a:p>
        </p:txBody>
      </p:sp>
      <p:sp>
        <p:nvSpPr>
          <p:cNvPr id="6" name="投影片編號版面配置區 5"/>
          <p:cNvSpPr>
            <a:spLocks noGrp="1"/>
          </p:cNvSpPr>
          <p:nvPr>
            <p:ph type="sldNum" sz="quarter" idx="12"/>
          </p:nvPr>
        </p:nvSpPr>
        <p:spPr/>
        <p:txBody>
          <a:bodyPr/>
          <a:lstStyle/>
          <a:p>
            <a:fld id="{6B58A0D5-FD71-4359-A29A-E8A7E516FE22}" type="slidenum">
              <a:rPr lang="zh-TW" altLang="en-US" smtClean="0"/>
              <a:pPr/>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2" descr="D:\1.BU1\9.Others\Templates\Document templats 2017\輸出\Images\0904\ppt6.png"/>
          <p:cNvPicPr>
            <a:picLocks noChangeAspect="1" noChangeArrowheads="1"/>
          </p:cNvPicPr>
          <p:nvPr userDrawn="1"/>
        </p:nvPicPr>
        <p:blipFill>
          <a:blip r:embed="rId13" cstate="email"/>
          <a:srcRect/>
          <a:stretch>
            <a:fillRect/>
          </a:stretch>
        </p:blipFill>
        <p:spPr bwMode="auto">
          <a:xfrm>
            <a:off x="0" y="0"/>
            <a:ext cx="9217152" cy="6912864"/>
          </a:xfrm>
          <a:prstGeom prst="rect">
            <a:avLst/>
          </a:prstGeom>
          <a:noFill/>
        </p:spPr>
      </p:pic>
      <p:sp>
        <p:nvSpPr>
          <p:cNvPr id="6" name="投影片編號版面配置區 5"/>
          <p:cNvSpPr>
            <a:spLocks noGrp="1"/>
          </p:cNvSpPr>
          <p:nvPr>
            <p:ph type="sldNum" sz="quarter" idx="4"/>
          </p:nvPr>
        </p:nvSpPr>
        <p:spPr>
          <a:xfrm>
            <a:off x="6974904" y="64482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58A0D5-FD71-4359-A29A-E8A7E516FE22}"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 id="2147483657" r:id="rId8"/>
    <p:sldLayoutId id="2147483658" r:id="rId9"/>
    <p:sldLayoutId id="2147483659" r:id="rId10"/>
    <p:sldLayoutId id="2147483660"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hyperlink" Target="http://industrial.apacer.com/" TargetMode="External"/><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1.BU1\9.Others\Templates\Document templats 2017\輸出\Images\0904\ppt5.pn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9" name="文字方塊 8"/>
          <p:cNvSpPr txBox="1"/>
          <p:nvPr/>
        </p:nvSpPr>
        <p:spPr>
          <a:xfrm>
            <a:off x="539552" y="5472226"/>
            <a:ext cx="6120680" cy="477054"/>
          </a:xfrm>
          <a:prstGeom prst="rect">
            <a:avLst/>
          </a:prstGeom>
          <a:noFill/>
        </p:spPr>
        <p:txBody>
          <a:bodyPr wrap="square" rtlCol="0">
            <a:spAutoFit/>
          </a:bodyPr>
          <a:lstStyle/>
          <a:p>
            <a:r>
              <a:rPr lang="en-US" altLang="zh-TW" sz="2500" b="1" dirty="0" smtClean="0">
                <a:solidFill>
                  <a:schemeClr val="bg1">
                    <a:lumMod val="65000"/>
                  </a:schemeClr>
                </a:solidFill>
              </a:rPr>
              <a:t>Vertical Market Application Product Division </a:t>
            </a:r>
            <a:endParaRPr lang="zh-TW" altLang="en-US" sz="2500" b="1" dirty="0">
              <a:solidFill>
                <a:schemeClr val="bg1">
                  <a:lumMod val="65000"/>
                </a:schemeClr>
              </a:solidFill>
            </a:endParaRPr>
          </a:p>
        </p:txBody>
      </p:sp>
      <p:sp>
        <p:nvSpPr>
          <p:cNvPr id="10" name="文字方塊 9"/>
          <p:cNvSpPr txBox="1"/>
          <p:nvPr/>
        </p:nvSpPr>
        <p:spPr>
          <a:xfrm>
            <a:off x="539552" y="5877272"/>
            <a:ext cx="2440828" cy="400110"/>
          </a:xfrm>
          <a:prstGeom prst="rect">
            <a:avLst/>
          </a:prstGeom>
          <a:noFill/>
        </p:spPr>
        <p:txBody>
          <a:bodyPr wrap="square" rtlCol="0">
            <a:spAutoFit/>
          </a:bodyPr>
          <a:lstStyle/>
          <a:p>
            <a:r>
              <a:rPr lang="en-US" altLang="zh-TW" sz="2000" b="1" dirty="0" smtClean="0">
                <a:solidFill>
                  <a:schemeClr val="tx1">
                    <a:lumMod val="65000"/>
                    <a:lumOff val="35000"/>
                  </a:schemeClr>
                </a:solidFill>
              </a:rPr>
              <a:t>August </a:t>
            </a:r>
            <a:r>
              <a:rPr lang="en-US" altLang="zh-TW" sz="2000" b="1" dirty="0">
                <a:solidFill>
                  <a:schemeClr val="tx1">
                    <a:lumMod val="65000"/>
                    <a:lumOff val="35000"/>
                  </a:schemeClr>
                </a:solidFill>
              </a:rPr>
              <a:t>2019</a:t>
            </a:r>
            <a:endParaRPr lang="zh-TW" altLang="en-US" sz="2000" b="1" dirty="0">
              <a:solidFill>
                <a:schemeClr val="tx1">
                  <a:lumMod val="65000"/>
                  <a:lumOff val="35000"/>
                </a:schemeClr>
              </a:solidFill>
            </a:endParaRPr>
          </a:p>
        </p:txBody>
      </p:sp>
      <p:sp>
        <p:nvSpPr>
          <p:cNvPr id="11" name="文字方塊 10"/>
          <p:cNvSpPr txBox="1"/>
          <p:nvPr/>
        </p:nvSpPr>
        <p:spPr>
          <a:xfrm>
            <a:off x="1043608" y="3212976"/>
            <a:ext cx="7560840" cy="1015663"/>
          </a:xfrm>
          <a:prstGeom prst="rect">
            <a:avLst/>
          </a:prstGeom>
          <a:noFill/>
        </p:spPr>
        <p:txBody>
          <a:bodyPr wrap="square" rtlCol="0">
            <a:spAutoFit/>
          </a:bodyPr>
          <a:lstStyle/>
          <a:p>
            <a:pPr algn="r"/>
            <a:r>
              <a:rPr lang="en-US" altLang="zh-TW" sz="3000" b="1" dirty="0" smtClean="0">
                <a:solidFill>
                  <a:srgbClr val="008080"/>
                </a:solidFill>
                <a:latin typeface="+mj-lt"/>
                <a:ea typeface="微軟正黑體" pitchFamily="34" charset="-120"/>
              </a:rPr>
              <a:t>Over-provisioning</a:t>
            </a:r>
          </a:p>
          <a:p>
            <a:pPr algn="r"/>
            <a:r>
              <a:rPr lang="en-US" altLang="zh-TW" sz="3000" b="1" dirty="0" smtClean="0">
                <a:solidFill>
                  <a:srgbClr val="008080"/>
                </a:solidFill>
                <a:latin typeface="+mj-lt"/>
                <a:ea typeface="微軟正黑體" pitchFamily="34" charset="-120"/>
              </a:rPr>
              <a:t>Technology</a:t>
            </a:r>
            <a:endParaRPr lang="en-US" altLang="zh-TW" sz="3000" b="1" dirty="0">
              <a:solidFill>
                <a:srgbClr val="008080"/>
              </a:solidFill>
              <a:latin typeface="+mj-lt"/>
              <a:ea typeface="微軟正黑體" pitchFamily="34" charset="-120"/>
            </a:endParaRPr>
          </a:p>
        </p:txBody>
      </p:sp>
      <p:sp>
        <p:nvSpPr>
          <p:cNvPr id="2" name="投影片編號版面配置區 1"/>
          <p:cNvSpPr>
            <a:spLocks noGrp="1"/>
          </p:cNvSpPr>
          <p:nvPr>
            <p:ph type="sldNum" sz="quarter" idx="12"/>
          </p:nvPr>
        </p:nvSpPr>
        <p:spPr/>
        <p:txBody>
          <a:bodyPr/>
          <a:lstStyle/>
          <a:p>
            <a:fld id="{6B58A0D5-FD71-4359-A29A-E8A7E516FE22}" type="slidenum">
              <a:rPr lang="zh-TW" altLang="en-US" smtClean="0"/>
              <a:pPr/>
              <a:t>1</a:t>
            </a:fld>
            <a:endParaRPr lang="zh-TW" alt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p:cNvPicPr>
            <a:picLocks noChangeAspect="1"/>
          </p:cNvPicPr>
          <p:nvPr/>
        </p:nvPicPr>
        <p:blipFill>
          <a:blip r:embed="rId3" cstate="print"/>
          <a:stretch>
            <a:fillRect/>
          </a:stretch>
        </p:blipFill>
        <p:spPr>
          <a:xfrm>
            <a:off x="5523333" y="2242347"/>
            <a:ext cx="488827" cy="915879"/>
          </a:xfrm>
          <a:prstGeom prst="rect">
            <a:avLst/>
          </a:prstGeom>
        </p:spPr>
      </p:pic>
      <p:sp>
        <p:nvSpPr>
          <p:cNvPr id="7" name="文字方塊 24"/>
          <p:cNvSpPr txBox="1">
            <a:spLocks noChangeArrowheads="1"/>
          </p:cNvSpPr>
          <p:nvPr/>
        </p:nvSpPr>
        <p:spPr bwMode="auto">
          <a:xfrm>
            <a:off x="0" y="1030536"/>
            <a:ext cx="9144000" cy="557033"/>
          </a:xfrm>
          <a:prstGeom prst="rect">
            <a:avLst/>
          </a:prstGeom>
          <a:noFill/>
          <a:ln>
            <a:noFill/>
          </a:ln>
          <a:effectLst/>
          <a:extLst/>
        </p:spPr>
        <p:txBody>
          <a:bodyPr wrap="square" lIns="79205" tIns="39603" rIns="79205" bIns="39603">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defTabSz="912813"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defTabSz="912813"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defTabSz="912813"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defTabSz="912813"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defRPr/>
            </a:pPr>
            <a:r>
              <a:rPr kumimoji="0" lang="en-US" altLang="zh-TW" sz="3100" b="1" dirty="0" smtClean="0">
                <a:solidFill>
                  <a:srgbClr val="008080"/>
                </a:solidFill>
                <a:latin typeface="+mj-lt"/>
              </a:rPr>
              <a:t>Applicable Models - </a:t>
            </a:r>
            <a:r>
              <a:rPr kumimoji="0" lang="en-US" altLang="zh-TW" sz="3100" b="1" dirty="0" err="1" smtClean="0">
                <a:solidFill>
                  <a:srgbClr val="008080"/>
                </a:solidFill>
                <a:latin typeface="+mj-lt"/>
              </a:rPr>
              <a:t>PCIe</a:t>
            </a:r>
            <a:endParaRPr kumimoji="0" lang="en-US" altLang="zh-TW" sz="3100" b="1" dirty="0">
              <a:solidFill>
                <a:srgbClr val="008080"/>
              </a:solidFill>
              <a:latin typeface="+mj-lt"/>
            </a:endParaRPr>
          </a:p>
        </p:txBody>
      </p:sp>
      <p:sp>
        <p:nvSpPr>
          <p:cNvPr id="8" name="投影片編號版面配置區 3"/>
          <p:cNvSpPr>
            <a:spLocks noGrp="1"/>
          </p:cNvSpPr>
          <p:nvPr>
            <p:ph type="sldNum" sz="quarter" idx="12"/>
          </p:nvPr>
        </p:nvSpPr>
        <p:spPr>
          <a:xfrm>
            <a:off x="6974904" y="6448252"/>
            <a:ext cx="2133600" cy="365125"/>
          </a:xfrm>
        </p:spPr>
        <p:txBody>
          <a:bodyPr/>
          <a:lstStyle/>
          <a:p>
            <a:r>
              <a:rPr lang="en-US" altLang="zh-TW" dirty="0" smtClean="0"/>
              <a:t>10</a:t>
            </a:r>
            <a:endParaRPr lang="zh-TW" altLang="en-US" dirty="0"/>
          </a:p>
        </p:txBody>
      </p:sp>
      <p:graphicFrame>
        <p:nvGraphicFramePr>
          <p:cNvPr id="9" name="表格 8"/>
          <p:cNvGraphicFramePr>
            <a:graphicFrameLocks noGrp="1"/>
          </p:cNvGraphicFramePr>
          <p:nvPr>
            <p:extLst>
              <p:ext uri="{D42A27DB-BD31-4B8C-83A1-F6EECF244321}">
                <p14:modId xmlns:p14="http://schemas.microsoft.com/office/powerpoint/2010/main" val="3542245878"/>
              </p:ext>
            </p:extLst>
          </p:nvPr>
        </p:nvGraphicFramePr>
        <p:xfrm>
          <a:off x="1247542" y="3217128"/>
          <a:ext cx="6492809" cy="3079616"/>
        </p:xfrm>
        <a:graphic>
          <a:graphicData uri="http://schemas.openxmlformats.org/drawingml/2006/table">
            <a:tbl>
              <a:tblPr firstRow="1" bandRow="1">
                <a:tableStyleId>{F5AB1C69-6EDB-4FF4-983F-18BD219EF322}</a:tableStyleId>
              </a:tblPr>
              <a:tblGrid>
                <a:gridCol w="1440117"/>
                <a:gridCol w="1263173"/>
                <a:gridCol w="1263173"/>
                <a:gridCol w="1263173"/>
                <a:gridCol w="1263173"/>
              </a:tblGrid>
              <a:tr h="50405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400" dirty="0" smtClean="0"/>
                        <a:t>Form Factor  </a:t>
                      </a:r>
                      <a:endParaRPr lang="zh-TW" altLang="en-US" sz="1400" dirty="0"/>
                    </a:p>
                  </a:txBody>
                  <a:tcPr anchor="ctr">
                    <a:solidFill>
                      <a:schemeClr val="accent1">
                        <a:lumMod val="75000"/>
                      </a:schemeClr>
                    </a:solidFill>
                  </a:tcPr>
                </a:tc>
                <a:tc>
                  <a:txBody>
                    <a:bodyPr/>
                    <a:lstStyle/>
                    <a:p>
                      <a:pPr algn="ctr"/>
                      <a:r>
                        <a:rPr lang="en-US" altLang="zh-TW" sz="1400" dirty="0" smtClean="0"/>
                        <a:t>M.2</a:t>
                      </a:r>
                      <a:r>
                        <a:rPr lang="en-US" altLang="zh-TW" sz="1400" baseline="0" dirty="0" smtClean="0"/>
                        <a:t> </a:t>
                      </a:r>
                      <a:r>
                        <a:rPr lang="en-US" altLang="zh-TW" sz="1400" dirty="0" smtClean="0"/>
                        <a:t>2280</a:t>
                      </a:r>
                      <a:endParaRPr lang="zh-TW" altLang="en-US" sz="1400" dirty="0"/>
                    </a:p>
                  </a:txBody>
                  <a:tcPr anchor="ctr">
                    <a:solidFill>
                      <a:schemeClr val="accent1">
                        <a:lumMod val="75000"/>
                      </a:schemeClr>
                    </a:solidFill>
                  </a:tcPr>
                </a:tc>
                <a:tc>
                  <a:txBody>
                    <a:bodyPr/>
                    <a:lstStyle/>
                    <a:p>
                      <a:pPr algn="ctr"/>
                      <a:r>
                        <a:rPr lang="en-US" altLang="zh-TW" sz="1400" dirty="0" smtClean="0"/>
                        <a:t>M.2</a:t>
                      </a:r>
                      <a:r>
                        <a:rPr lang="en-US" altLang="zh-TW" sz="1400" baseline="0" dirty="0" smtClean="0"/>
                        <a:t> </a:t>
                      </a:r>
                      <a:r>
                        <a:rPr lang="en-US" altLang="zh-TW" sz="1400" dirty="0" smtClean="0"/>
                        <a:t>2280</a:t>
                      </a:r>
                      <a:endParaRPr lang="zh-TW" altLang="en-US" sz="1400" dirty="0"/>
                    </a:p>
                  </a:txBody>
                  <a:tcPr anchor="ctr">
                    <a:solidFill>
                      <a:schemeClr val="accent1">
                        <a:lumMod val="75000"/>
                      </a:schemeClr>
                    </a:solidFill>
                  </a:tcPr>
                </a:tc>
                <a:tc>
                  <a:txBody>
                    <a:bodyPr/>
                    <a:lstStyle/>
                    <a:p>
                      <a:pPr algn="ctr"/>
                      <a:r>
                        <a:rPr lang="en-US" altLang="zh-TW" sz="1400" dirty="0" smtClean="0"/>
                        <a:t>M.2 2242</a:t>
                      </a:r>
                      <a:endParaRPr lang="zh-TW" altLang="en-US" sz="1400" dirty="0"/>
                    </a:p>
                  </a:txBody>
                  <a:tcPr anchor="ctr">
                    <a:solidFill>
                      <a:schemeClr val="accent1">
                        <a:lumMod val="75000"/>
                      </a:schemeClr>
                    </a:solidFill>
                  </a:tcPr>
                </a:tc>
                <a:tc>
                  <a:txBody>
                    <a:bodyPr/>
                    <a:lstStyle/>
                    <a:p>
                      <a:pPr algn="ctr"/>
                      <a:r>
                        <a:rPr lang="en-US" altLang="zh-TW" sz="1400" dirty="0" smtClean="0"/>
                        <a:t>CFX</a:t>
                      </a:r>
                      <a:endParaRPr lang="zh-TW" altLang="en-US" sz="1400" dirty="0"/>
                    </a:p>
                  </a:txBody>
                  <a:tcPr anchor="ctr">
                    <a:solidFill>
                      <a:schemeClr val="accent1">
                        <a:lumMod val="75000"/>
                      </a:schemeClr>
                    </a:solidFill>
                  </a:tcPr>
                </a:tc>
              </a:tr>
              <a:tr h="370840">
                <a:tc>
                  <a:txBody>
                    <a:bodyPr/>
                    <a:lstStyle/>
                    <a:p>
                      <a:pPr algn="l"/>
                      <a:r>
                        <a:rPr lang="en-US" altLang="zh-TW" sz="1300" dirty="0" smtClean="0"/>
                        <a:t>Model Name</a:t>
                      </a:r>
                      <a:endParaRPr lang="zh-TW" altLang="en-US" sz="1300" dirty="0"/>
                    </a:p>
                  </a:txBody>
                  <a:tcPr anchor="ctr"/>
                </a:tc>
                <a:tc>
                  <a:txBody>
                    <a:bodyPr/>
                    <a:lstStyle/>
                    <a:p>
                      <a:pPr marL="0" marR="0" indent="0" algn="ctr" defTabSz="1450513" rtl="0" eaLnBrk="1" fontAlgn="auto" latinLnBrk="0" hangingPunct="1">
                        <a:lnSpc>
                          <a:spcPct val="100000"/>
                        </a:lnSpc>
                        <a:spcBef>
                          <a:spcPts val="0"/>
                        </a:spcBef>
                        <a:spcAft>
                          <a:spcPts val="0"/>
                        </a:spcAft>
                        <a:buClrTx/>
                        <a:buSzTx/>
                        <a:buFontTx/>
                        <a:buNone/>
                        <a:tabLst/>
                        <a:defRPr/>
                      </a:pPr>
                      <a:r>
                        <a:rPr lang="en-US" altLang="zh-TW" sz="1300" dirty="0" smtClean="0"/>
                        <a:t>PV310-M280</a:t>
                      </a:r>
                      <a:endParaRPr lang="zh-TW" altLang="en-US" sz="1300" b="1" dirty="0" smtClean="0"/>
                    </a:p>
                  </a:txBody>
                  <a:tcPr anchor="ctr"/>
                </a:tc>
                <a:tc>
                  <a:txBody>
                    <a:bodyPr/>
                    <a:lstStyle/>
                    <a:p>
                      <a:pPr algn="ctr"/>
                      <a:r>
                        <a:rPr lang="en-US" altLang="zh-TW" sz="1300" dirty="0" smtClean="0"/>
                        <a:t>PV120-M280</a:t>
                      </a:r>
                      <a:endParaRPr lang="zh-TW" altLang="en-US" sz="1300" b="1" dirty="0"/>
                    </a:p>
                  </a:txBody>
                  <a:tcPr anchor="ctr"/>
                </a:tc>
                <a:tc>
                  <a:txBody>
                    <a:bodyPr/>
                    <a:lstStyle/>
                    <a:p>
                      <a:pPr marL="0" marR="0" indent="0" algn="ctr" defTabSz="1450513" rtl="0" eaLnBrk="1" fontAlgn="auto" latinLnBrk="0" hangingPunct="1">
                        <a:lnSpc>
                          <a:spcPct val="100000"/>
                        </a:lnSpc>
                        <a:spcBef>
                          <a:spcPts val="0"/>
                        </a:spcBef>
                        <a:spcAft>
                          <a:spcPts val="0"/>
                        </a:spcAft>
                        <a:buClrTx/>
                        <a:buSzTx/>
                        <a:buFontTx/>
                        <a:buNone/>
                        <a:tabLst/>
                        <a:defRPr/>
                      </a:pPr>
                      <a:r>
                        <a:rPr lang="en-US" altLang="zh-TW" sz="1300" dirty="0" smtClean="0"/>
                        <a:t>PV130-M242</a:t>
                      </a:r>
                      <a:endParaRPr lang="zh-TW" altLang="en-US" sz="1300" b="1" dirty="0" smtClean="0"/>
                    </a:p>
                  </a:txBody>
                  <a:tcPr anchor="ctr"/>
                </a:tc>
                <a:tc>
                  <a:txBody>
                    <a:bodyPr/>
                    <a:lstStyle/>
                    <a:p>
                      <a:pPr marL="0" marR="0" indent="0" algn="ctr" defTabSz="1450513" rtl="0" eaLnBrk="1" fontAlgn="auto" latinLnBrk="0" hangingPunct="1">
                        <a:lnSpc>
                          <a:spcPct val="100000"/>
                        </a:lnSpc>
                        <a:spcBef>
                          <a:spcPts val="0"/>
                        </a:spcBef>
                        <a:spcAft>
                          <a:spcPts val="0"/>
                        </a:spcAft>
                        <a:buClrTx/>
                        <a:buSzTx/>
                        <a:buFontTx/>
                        <a:buNone/>
                        <a:tabLst/>
                        <a:defRPr/>
                      </a:pPr>
                      <a:r>
                        <a:rPr lang="en-US" altLang="zh-TW" sz="1300" dirty="0" smtClean="0"/>
                        <a:t>PV130-CFX</a:t>
                      </a:r>
                      <a:endParaRPr lang="zh-TW" altLang="en-US" sz="1300" b="1" dirty="0" smtClean="0"/>
                    </a:p>
                  </a:txBody>
                  <a:tcPr anchor="ctr"/>
                </a:tc>
              </a:tr>
              <a:tr h="370840">
                <a:tc>
                  <a:txBody>
                    <a:bodyPr/>
                    <a:lstStyle/>
                    <a:p>
                      <a:pPr algn="l"/>
                      <a:r>
                        <a:rPr lang="en-US" altLang="zh-TW" sz="1300" dirty="0" smtClean="0"/>
                        <a:t>NAND Flash Type</a:t>
                      </a:r>
                      <a:endParaRPr lang="zh-TW" altLang="en-US" sz="13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300" b="0" dirty="0" smtClean="0">
                          <a:solidFill>
                            <a:schemeClr val="tx1"/>
                          </a:solidFill>
                        </a:rPr>
                        <a:t>3D TLC</a:t>
                      </a:r>
                      <a:endParaRPr lang="zh-TW" altLang="en-US" sz="1300" b="0" dirty="0" smtClean="0">
                        <a:solidFill>
                          <a:schemeClr val="tx1"/>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300" b="0" dirty="0" smtClean="0">
                          <a:solidFill>
                            <a:schemeClr val="tx1"/>
                          </a:solidFill>
                        </a:rPr>
                        <a:t>3D TLC</a:t>
                      </a:r>
                      <a:endParaRPr lang="zh-TW" altLang="en-US" sz="1300" b="0" dirty="0" smtClean="0">
                        <a:solidFill>
                          <a:schemeClr val="tx1"/>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300" b="0" dirty="0" smtClean="0">
                          <a:solidFill>
                            <a:schemeClr val="tx1"/>
                          </a:solidFill>
                        </a:rPr>
                        <a:t>3D TLC</a:t>
                      </a:r>
                      <a:endParaRPr lang="zh-TW" altLang="en-US" sz="1300" b="0" dirty="0" smtClean="0">
                        <a:solidFill>
                          <a:schemeClr val="tx1"/>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300" b="0" dirty="0" smtClean="0">
                          <a:solidFill>
                            <a:schemeClr val="tx1"/>
                          </a:solidFill>
                        </a:rPr>
                        <a:t>3D TLC</a:t>
                      </a:r>
                      <a:endParaRPr lang="zh-TW" altLang="en-US" sz="1300" b="0" dirty="0" smtClean="0">
                        <a:solidFill>
                          <a:schemeClr val="tx1"/>
                        </a:solidFill>
                      </a:endParaRPr>
                    </a:p>
                  </a:txBody>
                  <a:tcPr anchor="ctr"/>
                </a:tc>
              </a:tr>
              <a:tr h="370840">
                <a:tc>
                  <a:txBody>
                    <a:bodyPr/>
                    <a:lstStyle/>
                    <a:p>
                      <a:pPr algn="l"/>
                      <a:r>
                        <a:rPr lang="en-US" altLang="zh-TW" sz="1300" dirty="0" smtClean="0"/>
                        <a:t>Interface </a:t>
                      </a:r>
                      <a:endParaRPr lang="zh-TW" altLang="en-US" sz="13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300" dirty="0" err="1" smtClean="0"/>
                        <a:t>PCIe</a:t>
                      </a:r>
                      <a:r>
                        <a:rPr lang="en-US" altLang="zh-TW" sz="1300" dirty="0" smtClean="0"/>
                        <a:t> </a:t>
                      </a:r>
                      <a:r>
                        <a:rPr lang="en-US" altLang="zh-TW" sz="1300" dirty="0" err="1" smtClean="0"/>
                        <a:t>NVMe</a:t>
                      </a:r>
                      <a:r>
                        <a:rPr lang="en-US" altLang="zh-TW" sz="1300" dirty="0" smtClean="0"/>
                        <a:t> Gen3 x4</a:t>
                      </a:r>
                      <a:endParaRPr lang="zh-TW" altLang="en-US" sz="1300" b="1" dirty="0" smtClean="0">
                        <a:solidFill>
                          <a:schemeClr val="tx1"/>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300" dirty="0" err="1" smtClean="0"/>
                        <a:t>PCIe</a:t>
                      </a:r>
                      <a:r>
                        <a:rPr lang="en-US" altLang="zh-TW" sz="1300" dirty="0" smtClean="0"/>
                        <a:t> </a:t>
                      </a:r>
                      <a:r>
                        <a:rPr lang="en-US" altLang="zh-TW" sz="1300" dirty="0" err="1" smtClean="0"/>
                        <a:t>NVMe</a:t>
                      </a:r>
                      <a:r>
                        <a:rPr lang="en-US" altLang="zh-TW" sz="1300" dirty="0" smtClean="0"/>
                        <a:t> Gen3 x2</a:t>
                      </a:r>
                      <a:endParaRPr lang="zh-TW" altLang="en-US" sz="1300" b="1" dirty="0" smtClean="0">
                        <a:solidFill>
                          <a:schemeClr val="tx1"/>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300" dirty="0" err="1" smtClean="0"/>
                        <a:t>PCIe</a:t>
                      </a:r>
                      <a:r>
                        <a:rPr lang="en-US" altLang="zh-TW" sz="1300" dirty="0" smtClean="0"/>
                        <a:t> </a:t>
                      </a:r>
                      <a:r>
                        <a:rPr lang="en-US" altLang="zh-TW" sz="1300" dirty="0" err="1" smtClean="0"/>
                        <a:t>NVMe</a:t>
                      </a:r>
                      <a:r>
                        <a:rPr lang="en-US" altLang="zh-TW" sz="1300" dirty="0" smtClean="0"/>
                        <a:t> Gen3 x2</a:t>
                      </a:r>
                      <a:endParaRPr lang="zh-TW" altLang="en-US" sz="1300" b="1" dirty="0" smtClean="0">
                        <a:solidFill>
                          <a:schemeClr val="tx1"/>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300" dirty="0" err="1" smtClean="0"/>
                        <a:t>PCIe</a:t>
                      </a:r>
                      <a:r>
                        <a:rPr lang="en-US" altLang="zh-TW" sz="1300" dirty="0" smtClean="0"/>
                        <a:t> </a:t>
                      </a:r>
                      <a:r>
                        <a:rPr lang="en-US" altLang="zh-TW" sz="1300" dirty="0" err="1" smtClean="0"/>
                        <a:t>NVMe</a:t>
                      </a:r>
                      <a:r>
                        <a:rPr lang="en-US" altLang="zh-TW" sz="1300" dirty="0" smtClean="0"/>
                        <a:t> Gen3 x2</a:t>
                      </a:r>
                      <a:endParaRPr lang="zh-TW" altLang="en-US" sz="1300" b="1" dirty="0" smtClean="0">
                        <a:solidFill>
                          <a:schemeClr val="tx1"/>
                        </a:solidFill>
                      </a:endParaRPr>
                    </a:p>
                  </a:txBody>
                  <a:tcPr anchor="ctr"/>
                </a:tc>
              </a:tr>
              <a:tr h="370840">
                <a:tc>
                  <a:txBody>
                    <a:bodyPr/>
                    <a:lstStyle/>
                    <a:p>
                      <a:pPr algn="l"/>
                      <a:r>
                        <a:rPr lang="en-US" altLang="zh-TW" sz="1300" dirty="0" smtClean="0"/>
                        <a:t>Capacity </a:t>
                      </a:r>
                      <a:endParaRPr lang="zh-TW" altLang="en-US" sz="1300" dirty="0"/>
                    </a:p>
                  </a:txBody>
                  <a:tcPr anchor="ctr"/>
                </a:tc>
                <a:tc>
                  <a:txBody>
                    <a:bodyPr/>
                    <a:lstStyle/>
                    <a:p>
                      <a:pPr algn="ctr"/>
                      <a:r>
                        <a:rPr lang="en-US" altLang="zh-TW" sz="1300" dirty="0" smtClean="0"/>
                        <a:t>240GB-960GB</a:t>
                      </a:r>
                      <a:endParaRPr lang="zh-TW" altLang="en-US" sz="1300" dirty="0"/>
                    </a:p>
                  </a:txBody>
                  <a:tcPr anchor="ctr"/>
                </a:tc>
                <a:tc>
                  <a:txBody>
                    <a:bodyPr/>
                    <a:lstStyle/>
                    <a:p>
                      <a:pPr algn="ctr"/>
                      <a:r>
                        <a:rPr lang="en-US" altLang="zh-TW" sz="1300" smtClean="0"/>
                        <a:t>120GB-960GB</a:t>
                      </a:r>
                      <a:endParaRPr lang="zh-TW" altLang="en-US" sz="1300" dirty="0"/>
                    </a:p>
                  </a:txBody>
                  <a:tcPr anchor="ctr"/>
                </a:tc>
                <a:tc>
                  <a:txBody>
                    <a:bodyPr/>
                    <a:lstStyle/>
                    <a:p>
                      <a:pPr algn="ctr"/>
                      <a:r>
                        <a:rPr lang="en-US" altLang="zh-TW" sz="1300" dirty="0" smtClean="0"/>
                        <a:t>60GB-480GB</a:t>
                      </a:r>
                      <a:endParaRPr lang="zh-TW" altLang="en-US" sz="1300" dirty="0"/>
                    </a:p>
                  </a:txBody>
                  <a:tcPr anchor="ctr"/>
                </a:tc>
                <a:tc>
                  <a:txBody>
                    <a:bodyPr/>
                    <a:lstStyle/>
                    <a:p>
                      <a:pPr algn="ctr"/>
                      <a:r>
                        <a:rPr lang="en-US" altLang="zh-TW" sz="1300" dirty="0" smtClean="0"/>
                        <a:t>120GB-480GB</a:t>
                      </a:r>
                      <a:endParaRPr lang="zh-TW" altLang="en-US" sz="1300" dirty="0"/>
                    </a:p>
                  </a:txBody>
                  <a:tcPr anchor="ctr"/>
                </a:tc>
              </a:tr>
              <a:tr h="370840">
                <a:tc>
                  <a:txBody>
                    <a:bodyPr/>
                    <a:lstStyle/>
                    <a:p>
                      <a:pPr algn="l"/>
                      <a:r>
                        <a:rPr lang="en-US" altLang="zh-TW" sz="1300" baseline="0" dirty="0" smtClean="0"/>
                        <a:t>Seq. R/W Perf.</a:t>
                      </a:r>
                    </a:p>
                    <a:p>
                      <a:pPr algn="l"/>
                      <a:r>
                        <a:rPr lang="en-US" altLang="zh-TW" sz="1300" baseline="0" dirty="0" smtClean="0"/>
                        <a:t>(MB/sec)</a:t>
                      </a:r>
                      <a:endParaRPr lang="zh-TW" altLang="en-US" sz="1300" dirty="0"/>
                    </a:p>
                  </a:txBody>
                  <a:tcPr anchor="ctr"/>
                </a:tc>
                <a:tc>
                  <a:txBody>
                    <a:bodyPr/>
                    <a:lstStyle/>
                    <a:p>
                      <a:pPr algn="ctr"/>
                      <a:r>
                        <a:rPr lang="en-US" altLang="zh-TW" sz="1300" kern="1200" dirty="0" smtClean="0"/>
                        <a:t>2660/2260</a:t>
                      </a:r>
                      <a:endParaRPr lang="zh-TW" altLang="en-US" sz="1300" kern="1200" dirty="0">
                        <a:solidFill>
                          <a:schemeClr val="tx1"/>
                        </a:solidFill>
                        <a:latin typeface="+mn-lt"/>
                        <a:ea typeface="+mn-ea"/>
                        <a:cs typeface="+mn-cs"/>
                      </a:endParaRPr>
                    </a:p>
                  </a:txBody>
                  <a:tcPr anchor="ctr"/>
                </a:tc>
                <a:tc>
                  <a:txBody>
                    <a:bodyPr/>
                    <a:lstStyle/>
                    <a:p>
                      <a:pPr algn="ctr"/>
                      <a:r>
                        <a:rPr lang="en-US" altLang="zh-TW" sz="1300" dirty="0" smtClean="0"/>
                        <a:t>1700/1000</a:t>
                      </a:r>
                      <a:endParaRPr lang="zh-TW" altLang="en-US" sz="1300" dirty="0"/>
                    </a:p>
                  </a:txBody>
                  <a:tcPr anchor="ctr"/>
                </a:tc>
                <a:tc>
                  <a:txBody>
                    <a:bodyPr/>
                    <a:lstStyle/>
                    <a:p>
                      <a:pPr marL="0" marR="0" indent="0" algn="ctr" defTabSz="1450513" rtl="0" eaLnBrk="1" fontAlgn="auto" latinLnBrk="0" hangingPunct="1">
                        <a:lnSpc>
                          <a:spcPct val="100000"/>
                        </a:lnSpc>
                        <a:spcBef>
                          <a:spcPts val="0"/>
                        </a:spcBef>
                        <a:spcAft>
                          <a:spcPts val="0"/>
                        </a:spcAft>
                        <a:buClrTx/>
                        <a:buSzTx/>
                        <a:buFontTx/>
                        <a:buNone/>
                        <a:tabLst/>
                        <a:defRPr/>
                      </a:pPr>
                      <a:r>
                        <a:rPr lang="en-US" altLang="zh-TW" sz="1300" kern="1200" dirty="0" smtClean="0"/>
                        <a:t>1600/1000</a:t>
                      </a:r>
                      <a:endParaRPr lang="zh-TW" altLang="en-US" sz="1300" kern="1200" dirty="0" smtClean="0">
                        <a:solidFill>
                          <a:schemeClr val="tx1"/>
                        </a:solidFill>
                        <a:latin typeface="+mn-lt"/>
                        <a:ea typeface="+mn-ea"/>
                        <a:cs typeface="+mn-cs"/>
                      </a:endParaRPr>
                    </a:p>
                  </a:txBody>
                  <a:tcPr anchor="ctr"/>
                </a:tc>
                <a:tc>
                  <a:txBody>
                    <a:bodyPr/>
                    <a:lstStyle/>
                    <a:p>
                      <a:pPr marL="0" marR="0" indent="0" algn="ctr" defTabSz="1450513" rtl="0" eaLnBrk="1" fontAlgn="auto" latinLnBrk="0" hangingPunct="1">
                        <a:lnSpc>
                          <a:spcPct val="100000"/>
                        </a:lnSpc>
                        <a:spcBef>
                          <a:spcPts val="0"/>
                        </a:spcBef>
                        <a:spcAft>
                          <a:spcPts val="0"/>
                        </a:spcAft>
                        <a:buClrTx/>
                        <a:buSzTx/>
                        <a:buFontTx/>
                        <a:buNone/>
                        <a:tabLst/>
                        <a:defRPr/>
                      </a:pPr>
                      <a:r>
                        <a:rPr lang="en-US" altLang="zh-TW" sz="1300" kern="1200" dirty="0" smtClean="0"/>
                        <a:t>1550/950</a:t>
                      </a:r>
                      <a:endParaRPr lang="zh-TW" altLang="en-US" sz="1300" kern="1200" dirty="0" smtClean="0">
                        <a:solidFill>
                          <a:schemeClr val="tx1"/>
                        </a:solidFill>
                        <a:latin typeface="+mn-lt"/>
                        <a:ea typeface="+mn-ea"/>
                        <a:cs typeface="+mn-cs"/>
                      </a:endParaRPr>
                    </a:p>
                  </a:txBody>
                  <a:tcPr anchor="ctr"/>
                </a:tc>
              </a:tr>
              <a:tr h="370840">
                <a:tc>
                  <a:txBody>
                    <a:bodyPr/>
                    <a:lstStyle/>
                    <a:p>
                      <a:pPr algn="l"/>
                      <a:r>
                        <a:rPr lang="en-US" altLang="zh-TW" sz="1300" dirty="0" smtClean="0">
                          <a:solidFill>
                            <a:schemeClr val="tx1"/>
                          </a:solidFill>
                        </a:rPr>
                        <a:t>Operation</a:t>
                      </a:r>
                      <a:r>
                        <a:rPr lang="en-US" altLang="zh-TW" sz="1300" baseline="0" dirty="0" smtClean="0">
                          <a:solidFill>
                            <a:schemeClr val="tx1"/>
                          </a:solidFill>
                        </a:rPr>
                        <a:t> </a:t>
                      </a:r>
                      <a:r>
                        <a:rPr lang="en-US" altLang="zh-TW" sz="1300" dirty="0" smtClean="0">
                          <a:solidFill>
                            <a:schemeClr val="tx1"/>
                          </a:solidFill>
                        </a:rPr>
                        <a:t>Temperature ( °C )</a:t>
                      </a:r>
                      <a:endParaRPr lang="zh-TW" altLang="en-US" sz="1300" dirty="0">
                        <a:solidFill>
                          <a:schemeClr val="tx1"/>
                        </a:solidFill>
                      </a:endParaRPr>
                    </a:p>
                  </a:txBody>
                  <a:tcPr anchor="ctr"/>
                </a:tc>
                <a:tc>
                  <a:txBody>
                    <a:bodyPr/>
                    <a:lstStyle/>
                    <a:p>
                      <a:pPr algn="ctr"/>
                      <a:r>
                        <a:rPr lang="en-US" altLang="zh-TW" sz="1300" dirty="0" smtClean="0">
                          <a:solidFill>
                            <a:schemeClr val="tx1"/>
                          </a:solidFill>
                        </a:rPr>
                        <a:t>0 ~ +70/ </a:t>
                      </a:r>
                    </a:p>
                    <a:p>
                      <a:pPr algn="ctr"/>
                      <a:r>
                        <a:rPr lang="en-US" altLang="zh-TW" sz="1300" dirty="0" smtClean="0">
                          <a:solidFill>
                            <a:schemeClr val="tx1"/>
                          </a:solidFill>
                        </a:rPr>
                        <a:t>-40 ~ + 85</a:t>
                      </a:r>
                    </a:p>
                  </a:txBody>
                  <a:tcPr anchor="ctr"/>
                </a:tc>
                <a:tc>
                  <a:txBody>
                    <a:bodyPr/>
                    <a:lstStyle/>
                    <a:p>
                      <a:pPr algn="ctr"/>
                      <a:r>
                        <a:rPr lang="en-US" altLang="zh-TW" sz="1300" smtClean="0">
                          <a:solidFill>
                            <a:schemeClr val="tx1"/>
                          </a:solidFill>
                        </a:rPr>
                        <a:t>0 ~ +70/ </a:t>
                      </a:r>
                    </a:p>
                    <a:p>
                      <a:pPr algn="ctr"/>
                      <a:r>
                        <a:rPr lang="en-US" altLang="zh-TW" sz="1300" smtClean="0">
                          <a:solidFill>
                            <a:schemeClr val="tx1"/>
                          </a:solidFill>
                        </a:rPr>
                        <a:t>-40 ~ + 85</a:t>
                      </a:r>
                      <a:endParaRPr lang="en-US" altLang="zh-TW" sz="1300" dirty="0" smtClean="0">
                        <a:solidFill>
                          <a:schemeClr val="tx1"/>
                        </a:solidFill>
                      </a:endParaRPr>
                    </a:p>
                  </a:txBody>
                  <a:tcPr anchor="ctr"/>
                </a:tc>
                <a:tc>
                  <a:txBody>
                    <a:bodyPr/>
                    <a:lstStyle/>
                    <a:p>
                      <a:pPr algn="ctr"/>
                      <a:r>
                        <a:rPr lang="en-US" altLang="zh-TW" sz="1300" smtClean="0">
                          <a:solidFill>
                            <a:schemeClr val="tx1"/>
                          </a:solidFill>
                        </a:rPr>
                        <a:t>0 ~ +70/ </a:t>
                      </a:r>
                    </a:p>
                    <a:p>
                      <a:pPr algn="ctr"/>
                      <a:r>
                        <a:rPr lang="en-US" altLang="zh-TW" sz="1300" smtClean="0">
                          <a:solidFill>
                            <a:schemeClr val="tx1"/>
                          </a:solidFill>
                        </a:rPr>
                        <a:t>-40 ~ + 85</a:t>
                      </a:r>
                      <a:endParaRPr lang="en-US" altLang="zh-TW" sz="1300" dirty="0" smtClean="0">
                        <a:solidFill>
                          <a:schemeClr val="tx1"/>
                        </a:solidFill>
                      </a:endParaRPr>
                    </a:p>
                  </a:txBody>
                  <a:tcPr anchor="ctr"/>
                </a:tc>
                <a:tc>
                  <a:txBody>
                    <a:bodyPr/>
                    <a:lstStyle/>
                    <a:p>
                      <a:pPr algn="ctr"/>
                      <a:r>
                        <a:rPr lang="en-US" altLang="zh-TW" sz="1300" dirty="0" smtClean="0">
                          <a:solidFill>
                            <a:schemeClr val="tx1"/>
                          </a:solidFill>
                        </a:rPr>
                        <a:t>0 ~ +70/ </a:t>
                      </a:r>
                    </a:p>
                    <a:p>
                      <a:pPr algn="ctr"/>
                      <a:r>
                        <a:rPr lang="en-US" altLang="zh-TW" sz="1300" dirty="0" smtClean="0">
                          <a:solidFill>
                            <a:schemeClr val="tx1"/>
                          </a:solidFill>
                        </a:rPr>
                        <a:t>-40 ~ + 85</a:t>
                      </a:r>
                    </a:p>
                  </a:txBody>
                  <a:tcPr anchor="ctr"/>
                </a:tc>
              </a:tr>
            </a:tbl>
          </a:graphicData>
        </a:graphic>
      </p:graphicFrame>
      <p:pic>
        <p:nvPicPr>
          <p:cNvPr id="2" name="圖片 1"/>
          <p:cNvPicPr>
            <a:picLocks noChangeAspect="1"/>
          </p:cNvPicPr>
          <p:nvPr/>
        </p:nvPicPr>
        <p:blipFill>
          <a:blip r:embed="rId4" cstate="print"/>
          <a:stretch>
            <a:fillRect/>
          </a:stretch>
        </p:blipFill>
        <p:spPr>
          <a:xfrm>
            <a:off x="4395020" y="1802360"/>
            <a:ext cx="393004" cy="1359793"/>
          </a:xfrm>
          <a:prstGeom prst="rect">
            <a:avLst/>
          </a:prstGeom>
        </p:spPr>
      </p:pic>
      <p:pic>
        <p:nvPicPr>
          <p:cNvPr id="10" name="圖片 9"/>
          <p:cNvPicPr>
            <a:picLocks noChangeAspect="1"/>
          </p:cNvPicPr>
          <p:nvPr/>
        </p:nvPicPr>
        <p:blipFill>
          <a:blip r:embed="rId5" cstate="print"/>
          <a:stretch>
            <a:fillRect/>
          </a:stretch>
        </p:blipFill>
        <p:spPr>
          <a:xfrm>
            <a:off x="6786735" y="2424325"/>
            <a:ext cx="521569" cy="716643"/>
          </a:xfrm>
          <a:prstGeom prst="rect">
            <a:avLst/>
          </a:prstGeom>
        </p:spPr>
      </p:pic>
      <p:grpSp>
        <p:nvGrpSpPr>
          <p:cNvPr id="15" name="群組 14"/>
          <p:cNvGrpSpPr/>
          <p:nvPr/>
        </p:nvGrpSpPr>
        <p:grpSpPr>
          <a:xfrm>
            <a:off x="3165374" y="1772816"/>
            <a:ext cx="398514" cy="1413120"/>
            <a:chOff x="4464987" y="1799038"/>
            <a:chExt cx="720080" cy="2553383"/>
          </a:xfrm>
        </p:grpSpPr>
        <p:pic>
          <p:nvPicPr>
            <p:cNvPr id="16" name="Picture 2"/>
            <p:cNvPicPr>
              <a:picLocks noChangeAspect="1" noChangeArrowheads="1"/>
            </p:cNvPicPr>
            <p:nvPr/>
          </p:nvPicPr>
          <p:blipFill>
            <a:blip r:embed="rId6" cstate="print"/>
            <a:srcRect/>
            <a:stretch>
              <a:fillRect/>
            </a:stretch>
          </p:blipFill>
          <p:spPr bwMode="auto">
            <a:xfrm>
              <a:off x="4464987" y="1799038"/>
              <a:ext cx="720080" cy="2553383"/>
            </a:xfrm>
            <a:prstGeom prst="rect">
              <a:avLst/>
            </a:prstGeom>
            <a:noFill/>
            <a:ln w="9525">
              <a:noFill/>
              <a:miter lim="800000"/>
              <a:headEnd/>
              <a:tailEnd/>
            </a:ln>
          </p:spPr>
        </p:pic>
        <p:pic>
          <p:nvPicPr>
            <p:cNvPr id="17" name="Picture 2"/>
            <p:cNvPicPr>
              <a:picLocks noChangeAspect="1" noChangeArrowheads="1"/>
            </p:cNvPicPr>
            <p:nvPr/>
          </p:nvPicPr>
          <p:blipFill rotWithShape="1">
            <a:blip r:embed="rId6" cstate="print"/>
            <a:srcRect t="28876" b="54203"/>
            <a:stretch/>
          </p:blipFill>
          <p:spPr bwMode="auto">
            <a:xfrm>
              <a:off x="4464987" y="2013793"/>
              <a:ext cx="720080" cy="684239"/>
            </a:xfrm>
            <a:prstGeom prst="rect">
              <a:avLst/>
            </a:prstGeom>
            <a:noFill/>
            <a:ln w="9525">
              <a:noFill/>
              <a:miter lim="800000"/>
              <a:headEnd/>
              <a:tailEnd/>
            </a:ln>
          </p:spPr>
        </p:pic>
      </p:grpSp>
      <p:sp>
        <p:nvSpPr>
          <p:cNvPr id="18" name="文字方塊 17"/>
          <p:cNvSpPr txBox="1"/>
          <p:nvPr/>
        </p:nvSpPr>
        <p:spPr>
          <a:xfrm>
            <a:off x="1247543" y="6327936"/>
            <a:ext cx="5011308" cy="261610"/>
          </a:xfrm>
          <a:prstGeom prst="rect">
            <a:avLst/>
          </a:prstGeom>
          <a:noFill/>
        </p:spPr>
        <p:txBody>
          <a:bodyPr wrap="none" rtlCol="0">
            <a:spAutoFit/>
          </a:bodyPr>
          <a:lstStyle/>
          <a:p>
            <a:r>
              <a:rPr lang="en-US" altLang="zh-TW" sz="1100" dirty="0"/>
              <a:t>All images shown are for illustration purposes only, and are not shown at actual size.</a:t>
            </a:r>
            <a:endParaRPr lang="zh-TW" altLang="en-US" sz="1100" dirty="0"/>
          </a:p>
        </p:txBody>
      </p:sp>
    </p:spTree>
    <p:extLst>
      <p:ext uri="{BB962C8B-B14F-4D97-AF65-F5344CB8AC3E}">
        <p14:creationId xmlns:p14="http://schemas.microsoft.com/office/powerpoint/2010/main" val="15053625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D:\1.BU1\9.Others\Templates\Document templats 2017\輸出\Images\0904\ppt7.png"/>
          <p:cNvPicPr>
            <a:picLocks noChangeAspect="1" noChangeArrowheads="1"/>
          </p:cNvPicPr>
          <p:nvPr/>
        </p:nvPicPr>
        <p:blipFill>
          <a:blip r:embed="rId2" cstate="email"/>
          <a:srcRect/>
          <a:stretch>
            <a:fillRect/>
          </a:stretch>
        </p:blipFill>
        <p:spPr bwMode="auto">
          <a:xfrm>
            <a:off x="0" y="0"/>
            <a:ext cx="9217025" cy="6913563"/>
          </a:xfrm>
          <a:prstGeom prst="rect">
            <a:avLst/>
          </a:prstGeom>
          <a:noFill/>
          <a:ln w="9525">
            <a:noFill/>
            <a:miter lim="800000"/>
            <a:headEnd/>
            <a:tailEnd/>
          </a:ln>
        </p:spPr>
      </p:pic>
      <p:grpSp>
        <p:nvGrpSpPr>
          <p:cNvPr id="2" name="群組 8"/>
          <p:cNvGrpSpPr>
            <a:grpSpLocks/>
          </p:cNvGrpSpPr>
          <p:nvPr/>
        </p:nvGrpSpPr>
        <p:grpSpPr bwMode="auto">
          <a:xfrm>
            <a:off x="3960813" y="4652963"/>
            <a:ext cx="5724525" cy="1563687"/>
            <a:chOff x="3960344" y="4653136"/>
            <a:chExt cx="5724224" cy="1563519"/>
          </a:xfrm>
        </p:grpSpPr>
        <p:sp>
          <p:nvSpPr>
            <p:cNvPr id="6" name="文字方塊 5"/>
            <p:cNvSpPr txBox="1"/>
            <p:nvPr/>
          </p:nvSpPr>
          <p:spPr>
            <a:xfrm>
              <a:off x="3960344" y="4653136"/>
              <a:ext cx="3384372" cy="400007"/>
            </a:xfrm>
            <a:prstGeom prst="rect">
              <a:avLst/>
            </a:prstGeom>
            <a:noFill/>
          </p:spPr>
          <p:txBody>
            <a:bodyPr>
              <a:spAutoFit/>
            </a:bodyPr>
            <a:lstStyle/>
            <a:p>
              <a:pPr>
                <a:defRPr/>
              </a:pPr>
              <a:r>
                <a:rPr lang="en-US" altLang="zh-TW" sz="2000" b="1" dirty="0">
                  <a:solidFill>
                    <a:schemeClr val="tx1">
                      <a:lumMod val="75000"/>
                      <a:lumOff val="25000"/>
                    </a:schemeClr>
                  </a:solidFill>
                  <a:hlinkClick r:id="rId3"/>
                </a:rPr>
                <a:t>industrial.apacer.com/</a:t>
              </a:r>
              <a:endParaRPr lang="zh-TW" altLang="en-US" sz="2000" b="1" dirty="0">
                <a:solidFill>
                  <a:schemeClr val="tx1">
                    <a:lumMod val="75000"/>
                    <a:lumOff val="25000"/>
                  </a:schemeClr>
                </a:solidFill>
              </a:endParaRPr>
            </a:p>
          </p:txBody>
        </p:sp>
        <p:sp>
          <p:nvSpPr>
            <p:cNvPr id="7" name="文字方塊 6"/>
            <p:cNvSpPr txBox="1"/>
            <p:nvPr/>
          </p:nvSpPr>
          <p:spPr>
            <a:xfrm>
              <a:off x="3960344" y="4981713"/>
              <a:ext cx="5724224" cy="760331"/>
            </a:xfrm>
            <a:prstGeom prst="rect">
              <a:avLst/>
            </a:prstGeom>
            <a:noFill/>
          </p:spPr>
          <p:txBody>
            <a:bodyPr>
              <a:spAutoFit/>
            </a:bodyPr>
            <a:lstStyle/>
            <a:p>
              <a:pPr>
                <a:lnSpc>
                  <a:spcPct val="150000"/>
                </a:lnSpc>
                <a:defRPr/>
              </a:pPr>
              <a:r>
                <a:rPr lang="en-US" altLang="zh-TW" sz="1000" dirty="0">
                  <a:solidFill>
                    <a:schemeClr val="tx1">
                      <a:lumMod val="65000"/>
                      <a:lumOff val="35000"/>
                    </a:schemeClr>
                  </a:solidFill>
                  <a:latin typeface="+mj-lt"/>
                  <a:ea typeface="微軟正黑體" pitchFamily="34" charset="-120"/>
                </a:rPr>
                <a:t>©Copyright </a:t>
              </a:r>
              <a:r>
                <a:rPr lang="en-US" altLang="zh-TW" sz="1000" dirty="0" err="1">
                  <a:solidFill>
                    <a:schemeClr val="tx1">
                      <a:lumMod val="65000"/>
                      <a:lumOff val="35000"/>
                    </a:schemeClr>
                  </a:solidFill>
                  <a:latin typeface="+mj-lt"/>
                  <a:ea typeface="微軟正黑體" pitchFamily="34" charset="-120"/>
                </a:rPr>
                <a:t>Apacer</a:t>
              </a:r>
              <a:r>
                <a:rPr lang="en-US" altLang="zh-TW" sz="1000" dirty="0">
                  <a:solidFill>
                    <a:schemeClr val="tx1">
                      <a:lumMod val="65000"/>
                      <a:lumOff val="35000"/>
                    </a:schemeClr>
                  </a:solidFill>
                  <a:latin typeface="+mj-lt"/>
                  <a:ea typeface="微軟正黑體" pitchFamily="34" charset="-120"/>
                </a:rPr>
                <a:t> Technology Inc. Confidential. Unauthorized use, dissemination,</a:t>
              </a:r>
            </a:p>
            <a:p>
              <a:pPr>
                <a:lnSpc>
                  <a:spcPct val="150000"/>
                </a:lnSpc>
                <a:defRPr/>
              </a:pPr>
              <a:r>
                <a:rPr lang="en-US" altLang="zh-TW" sz="1000" dirty="0">
                  <a:solidFill>
                    <a:schemeClr val="tx1">
                      <a:lumMod val="65000"/>
                      <a:lumOff val="35000"/>
                    </a:schemeClr>
                  </a:solidFill>
                  <a:latin typeface="+mj-lt"/>
                  <a:ea typeface="微軟正黑體" pitchFamily="34" charset="-120"/>
                </a:rPr>
                <a:t>distribution, or reproduction of this document is not allowed without the permission of</a:t>
              </a:r>
            </a:p>
            <a:p>
              <a:pPr>
                <a:lnSpc>
                  <a:spcPct val="150000"/>
                </a:lnSpc>
                <a:defRPr/>
              </a:pPr>
              <a:r>
                <a:rPr lang="en-US" altLang="zh-TW" sz="1000" dirty="0" err="1">
                  <a:solidFill>
                    <a:schemeClr val="tx1">
                      <a:lumMod val="65000"/>
                      <a:lumOff val="35000"/>
                    </a:schemeClr>
                  </a:solidFill>
                  <a:latin typeface="+mj-lt"/>
                  <a:ea typeface="微軟正黑體" pitchFamily="34" charset="-120"/>
                </a:rPr>
                <a:t>Apacer</a:t>
              </a:r>
              <a:r>
                <a:rPr lang="en-US" altLang="zh-TW" sz="1000" dirty="0">
                  <a:solidFill>
                    <a:schemeClr val="tx1">
                      <a:lumMod val="65000"/>
                      <a:lumOff val="35000"/>
                    </a:schemeClr>
                  </a:solidFill>
                  <a:latin typeface="+mj-lt"/>
                  <a:ea typeface="微軟正黑體" pitchFamily="34" charset="-120"/>
                </a:rPr>
                <a:t> Technology Inc. Specifications of details may change without notice.</a:t>
              </a:r>
              <a:endParaRPr lang="zh-TW" altLang="en-US" sz="1000" dirty="0">
                <a:solidFill>
                  <a:schemeClr val="tx1">
                    <a:lumMod val="65000"/>
                    <a:lumOff val="35000"/>
                  </a:schemeClr>
                </a:solidFill>
                <a:latin typeface="+mj-lt"/>
                <a:ea typeface="微軟正黑體" pitchFamily="34" charset="-120"/>
              </a:endParaRPr>
            </a:p>
          </p:txBody>
        </p:sp>
        <p:sp>
          <p:nvSpPr>
            <p:cNvPr id="8" name="文字方塊 7"/>
            <p:cNvSpPr txBox="1"/>
            <p:nvPr/>
          </p:nvSpPr>
          <p:spPr>
            <a:xfrm>
              <a:off x="3960344" y="5916650"/>
              <a:ext cx="5724224" cy="300005"/>
            </a:xfrm>
            <a:prstGeom prst="rect">
              <a:avLst/>
            </a:prstGeom>
            <a:noFill/>
          </p:spPr>
          <p:txBody>
            <a:bodyPr>
              <a:spAutoFit/>
            </a:bodyPr>
            <a:lstStyle/>
            <a:p>
              <a:pPr>
                <a:lnSpc>
                  <a:spcPct val="150000"/>
                </a:lnSpc>
                <a:defRPr/>
              </a:pPr>
              <a:r>
                <a:rPr lang="en-US" altLang="zh-TW" sz="1000" dirty="0">
                  <a:solidFill>
                    <a:schemeClr val="tx1">
                      <a:lumMod val="65000"/>
                      <a:lumOff val="35000"/>
                    </a:schemeClr>
                  </a:solidFill>
                  <a:latin typeface="+mj-lt"/>
                  <a:ea typeface="微軟正黑體" pitchFamily="34" charset="-120"/>
                </a:rPr>
                <a:t>This document and its contents are </a:t>
              </a:r>
              <a:r>
                <a:rPr lang="en-US" altLang="zh-TW" sz="1000" dirty="0" err="1">
                  <a:solidFill>
                    <a:schemeClr val="tx1">
                      <a:lumMod val="65000"/>
                      <a:lumOff val="35000"/>
                    </a:schemeClr>
                  </a:solidFill>
                  <a:latin typeface="+mj-lt"/>
                  <a:ea typeface="微軟正黑體" pitchFamily="34" charset="-120"/>
                </a:rPr>
                <a:t>confidential©Copyright</a:t>
              </a:r>
              <a:r>
                <a:rPr lang="en-US" altLang="zh-TW" sz="1000" dirty="0">
                  <a:solidFill>
                    <a:schemeClr val="tx1">
                      <a:lumMod val="65000"/>
                      <a:lumOff val="35000"/>
                    </a:schemeClr>
                  </a:solidFill>
                  <a:latin typeface="+mj-lt"/>
                  <a:ea typeface="微軟正黑體" pitchFamily="34" charset="-120"/>
                </a:rPr>
                <a:t> </a:t>
              </a:r>
              <a:r>
                <a:rPr lang="en-US" altLang="zh-TW" sz="1000" dirty="0" err="1">
                  <a:solidFill>
                    <a:schemeClr val="tx1">
                      <a:lumMod val="65000"/>
                      <a:lumOff val="35000"/>
                    </a:schemeClr>
                  </a:solidFill>
                  <a:latin typeface="+mj-lt"/>
                  <a:ea typeface="微軟正黑體" pitchFamily="34" charset="-120"/>
                </a:rPr>
                <a:t>Apacer</a:t>
              </a:r>
              <a:r>
                <a:rPr lang="en-US" altLang="zh-TW" sz="1000" dirty="0">
                  <a:solidFill>
                    <a:schemeClr val="tx1">
                      <a:lumMod val="65000"/>
                      <a:lumOff val="35000"/>
                    </a:schemeClr>
                  </a:solidFill>
                  <a:latin typeface="+mj-lt"/>
                  <a:ea typeface="微軟正黑體" pitchFamily="34" charset="-120"/>
                </a:rPr>
                <a:t> Technology Inc.</a:t>
              </a:r>
              <a:endParaRPr lang="zh-TW" altLang="en-US" sz="1000" dirty="0">
                <a:solidFill>
                  <a:schemeClr val="tx1">
                    <a:lumMod val="65000"/>
                    <a:lumOff val="35000"/>
                  </a:schemeClr>
                </a:solidFill>
                <a:latin typeface="+mj-lt"/>
                <a:ea typeface="微軟正黑體" pitchFamily="34" charset="-120"/>
              </a:endParaRPr>
            </a:p>
          </p:txBody>
        </p:sp>
      </p:grpSp>
      <p:sp>
        <p:nvSpPr>
          <p:cNvPr id="10" name="文字方塊 9"/>
          <p:cNvSpPr txBox="1"/>
          <p:nvPr/>
        </p:nvSpPr>
        <p:spPr>
          <a:xfrm>
            <a:off x="5072063" y="2720975"/>
            <a:ext cx="3071812" cy="708025"/>
          </a:xfrm>
          <a:prstGeom prst="rect">
            <a:avLst/>
          </a:prstGeom>
          <a:noFill/>
        </p:spPr>
        <p:txBody>
          <a:bodyPr>
            <a:spAutoFit/>
          </a:bodyPr>
          <a:lstStyle/>
          <a:p>
            <a:pPr>
              <a:defRPr/>
            </a:pPr>
            <a:r>
              <a:rPr lang="en-US" altLang="zh-TW" sz="4000" b="1" dirty="0">
                <a:solidFill>
                  <a:schemeClr val="tx1">
                    <a:lumMod val="65000"/>
                    <a:lumOff val="35000"/>
                  </a:schemeClr>
                </a:solidFill>
              </a:rPr>
              <a:t>Thank you!</a:t>
            </a:r>
            <a:endParaRPr lang="zh-TW" altLang="en-US" sz="4000" b="1" dirty="0">
              <a:solidFill>
                <a:schemeClr val="tx1">
                  <a:lumMod val="65000"/>
                  <a:lumOff val="35000"/>
                </a:schemeClr>
              </a:solidFill>
            </a:endParaRPr>
          </a:p>
        </p:txBody>
      </p:sp>
      <p:sp>
        <p:nvSpPr>
          <p:cNvPr id="3" name="投影片編號版面配置區 2"/>
          <p:cNvSpPr>
            <a:spLocks noGrp="1"/>
          </p:cNvSpPr>
          <p:nvPr>
            <p:ph type="sldNum" sz="quarter" idx="12"/>
          </p:nvPr>
        </p:nvSpPr>
        <p:spPr/>
        <p:txBody>
          <a:bodyPr/>
          <a:lstStyle/>
          <a:p>
            <a:r>
              <a:rPr lang="en-US" altLang="zh-TW" dirty="0" smtClean="0"/>
              <a:t>11</a:t>
            </a:r>
            <a:endParaRPr lang="zh-TW" altLang="en-US" dirty="0"/>
          </a:p>
        </p:txBody>
      </p:sp>
    </p:spTree>
    <p:extLst>
      <p:ext uri="{BB962C8B-B14F-4D97-AF65-F5344CB8AC3E}">
        <p14:creationId xmlns:p14="http://schemas.microsoft.com/office/powerpoint/2010/main" val="2251240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投影片編號版面配置區 3"/>
          <p:cNvSpPr>
            <a:spLocks noGrp="1"/>
          </p:cNvSpPr>
          <p:nvPr>
            <p:ph type="sldNum" sz="quarter" idx="12"/>
          </p:nvPr>
        </p:nvSpPr>
        <p:spPr>
          <a:xfrm>
            <a:off x="6974904" y="6448252"/>
            <a:ext cx="2133600" cy="365125"/>
          </a:xfrm>
        </p:spPr>
        <p:txBody>
          <a:bodyPr/>
          <a:lstStyle/>
          <a:p>
            <a:r>
              <a:rPr lang="en-US" altLang="zh-TW" dirty="0" smtClean="0"/>
              <a:t>2</a:t>
            </a:r>
            <a:endParaRPr lang="zh-TW" altLang="en-US" dirty="0"/>
          </a:p>
        </p:txBody>
      </p:sp>
      <p:sp>
        <p:nvSpPr>
          <p:cNvPr id="18" name="內容版面配置區 2"/>
          <p:cNvSpPr txBox="1">
            <a:spLocks/>
          </p:cNvSpPr>
          <p:nvPr/>
        </p:nvSpPr>
        <p:spPr bwMode="auto">
          <a:xfrm>
            <a:off x="2019027" y="2065932"/>
            <a:ext cx="7377509" cy="4675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lvl="0" defTabSz="914400">
              <a:lnSpc>
                <a:spcPct val="150000"/>
              </a:lnSpc>
              <a:buFont typeface="Arial" panose="020B0604020202020204" pitchFamily="34" charset="0"/>
              <a:buChar char="•"/>
              <a:defRPr/>
            </a:pPr>
            <a:r>
              <a:rPr lang="en-US" altLang="zh-TW" sz="2200" b="1" dirty="0">
                <a:solidFill>
                  <a:srgbClr val="008080"/>
                </a:solidFill>
                <a:ea typeface="微軟正黑體" pitchFamily="34" charset="-120"/>
              </a:rPr>
              <a:t>Introduction </a:t>
            </a:r>
            <a:endParaRPr lang="en-US" altLang="zh-TW" sz="2200" b="1" dirty="0" smtClean="0">
              <a:solidFill>
                <a:srgbClr val="008080"/>
              </a:solidFill>
              <a:ea typeface="微軟正黑體" pitchFamily="34" charset="-120"/>
            </a:endParaRPr>
          </a:p>
          <a:p>
            <a:pPr lvl="0" defTabSz="914400">
              <a:lnSpc>
                <a:spcPct val="150000"/>
              </a:lnSpc>
              <a:buFont typeface="Arial" panose="020B0604020202020204" pitchFamily="34" charset="0"/>
              <a:buChar char="•"/>
              <a:defRPr/>
            </a:pPr>
            <a:r>
              <a:rPr lang="en-US" altLang="zh-TW" sz="2200" b="1" dirty="0" smtClean="0">
                <a:solidFill>
                  <a:srgbClr val="008080"/>
                </a:solidFill>
                <a:ea typeface="微軟正黑體" pitchFamily="34" charset="-120"/>
              </a:rPr>
              <a:t>Concept of Over-provisioning</a:t>
            </a:r>
          </a:p>
          <a:p>
            <a:pPr>
              <a:lnSpc>
                <a:spcPct val="150000"/>
              </a:lnSpc>
              <a:buFont typeface="Arial" panose="020B0604020202020204" pitchFamily="34" charset="0"/>
              <a:buChar char="•"/>
              <a:defRPr/>
            </a:pPr>
            <a:r>
              <a:rPr lang="en-US" altLang="zh-TW" sz="2200" b="1" dirty="0" smtClean="0">
                <a:solidFill>
                  <a:srgbClr val="008080"/>
                </a:solidFill>
                <a:ea typeface="微軟正黑體" pitchFamily="34" charset="-120"/>
              </a:rPr>
              <a:t>Advantages of Over-provisioning</a:t>
            </a:r>
          </a:p>
          <a:p>
            <a:pPr>
              <a:lnSpc>
                <a:spcPct val="150000"/>
              </a:lnSpc>
              <a:buFont typeface="Arial" panose="020B0604020202020204" pitchFamily="34" charset="0"/>
              <a:buChar char="•"/>
              <a:defRPr/>
            </a:pPr>
            <a:r>
              <a:rPr lang="en-US" altLang="zh-TW" sz="2200" b="1" dirty="0" smtClean="0">
                <a:solidFill>
                  <a:srgbClr val="008080"/>
                </a:solidFill>
                <a:ea typeface="微軟正黑體" pitchFamily="34" charset="-120"/>
              </a:rPr>
              <a:t>Summary</a:t>
            </a:r>
          </a:p>
          <a:p>
            <a:pPr>
              <a:lnSpc>
                <a:spcPct val="150000"/>
              </a:lnSpc>
              <a:buFont typeface="Arial" panose="020B0604020202020204" pitchFamily="34" charset="0"/>
              <a:buChar char="•"/>
              <a:defRPr/>
            </a:pPr>
            <a:r>
              <a:rPr lang="en-US" altLang="zh-TW" sz="2200" b="1" dirty="0" smtClean="0">
                <a:solidFill>
                  <a:srgbClr val="008080"/>
                </a:solidFill>
                <a:ea typeface="微軟正黑體" pitchFamily="34" charset="-120"/>
              </a:rPr>
              <a:t>Applicable Models</a:t>
            </a:r>
          </a:p>
        </p:txBody>
      </p:sp>
      <p:sp>
        <p:nvSpPr>
          <p:cNvPr id="5" name="文字方塊 4"/>
          <p:cNvSpPr txBox="1"/>
          <p:nvPr/>
        </p:nvSpPr>
        <p:spPr>
          <a:xfrm>
            <a:off x="1691680" y="1340768"/>
            <a:ext cx="5904656" cy="630942"/>
          </a:xfrm>
          <a:prstGeom prst="rect">
            <a:avLst/>
          </a:prstGeom>
          <a:noFill/>
        </p:spPr>
        <p:txBody>
          <a:bodyPr wrap="square" rtlCol="0">
            <a:spAutoFit/>
          </a:bodyPr>
          <a:lstStyle/>
          <a:p>
            <a:r>
              <a:rPr lang="en-US" altLang="zh-TW" sz="3500" b="1" dirty="0" smtClean="0">
                <a:solidFill>
                  <a:schemeClr val="tx1">
                    <a:lumMod val="75000"/>
                    <a:lumOff val="25000"/>
                  </a:schemeClr>
                </a:solidFill>
              </a:rPr>
              <a:t>Agenda</a:t>
            </a:r>
            <a:endParaRPr lang="zh-TW" altLang="en-US" sz="3500" b="1" dirty="0">
              <a:solidFill>
                <a:schemeClr val="tx1">
                  <a:lumMod val="75000"/>
                  <a:lumOff val="25000"/>
                </a:schemeClr>
              </a:solidFill>
            </a:endParaRPr>
          </a:p>
        </p:txBody>
      </p:sp>
    </p:spTree>
    <p:extLst>
      <p:ext uri="{BB962C8B-B14F-4D97-AF65-F5344CB8AC3E}">
        <p14:creationId xmlns:p14="http://schemas.microsoft.com/office/powerpoint/2010/main" val="12811036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圓角矩形 10"/>
          <p:cNvSpPr/>
          <p:nvPr/>
        </p:nvSpPr>
        <p:spPr>
          <a:xfrm>
            <a:off x="-1692696" y="1903621"/>
            <a:ext cx="1503929" cy="864096"/>
          </a:xfrm>
          <a:prstGeom prst="roundRect">
            <a:avLst/>
          </a:prstGeom>
          <a:solidFill>
            <a:schemeClr val="bg1">
              <a:lumMod val="9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文字方塊 24"/>
          <p:cNvSpPr txBox="1">
            <a:spLocks noChangeArrowheads="1"/>
          </p:cNvSpPr>
          <p:nvPr/>
        </p:nvSpPr>
        <p:spPr bwMode="auto">
          <a:xfrm>
            <a:off x="467544" y="1030536"/>
            <a:ext cx="8280920" cy="557033"/>
          </a:xfrm>
          <a:prstGeom prst="rect">
            <a:avLst/>
          </a:prstGeom>
          <a:noFill/>
          <a:ln>
            <a:noFill/>
          </a:ln>
          <a:effectLst/>
          <a:extLst/>
        </p:spPr>
        <p:txBody>
          <a:bodyPr wrap="square" lIns="79205" tIns="39603" rIns="79205" bIns="39603">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defTabSz="912813"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defTabSz="912813"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defTabSz="912813"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defTabSz="912813"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defRPr/>
            </a:pPr>
            <a:r>
              <a:rPr kumimoji="0" lang="en-US" altLang="zh-TW" sz="3100" b="1" dirty="0" smtClean="0">
                <a:solidFill>
                  <a:srgbClr val="008080"/>
                </a:solidFill>
                <a:latin typeface="+mj-lt"/>
              </a:rPr>
              <a:t>Introduction</a:t>
            </a:r>
            <a:endParaRPr kumimoji="0" lang="en-US" altLang="zh-TW" sz="3100" b="1" dirty="0">
              <a:solidFill>
                <a:srgbClr val="008080"/>
              </a:solidFill>
              <a:latin typeface="+mj-lt"/>
            </a:endParaRPr>
          </a:p>
        </p:txBody>
      </p:sp>
      <p:sp>
        <p:nvSpPr>
          <p:cNvPr id="126977" name="Rectangle 1"/>
          <p:cNvSpPr>
            <a:spLocks noChangeArrowheads="1"/>
          </p:cNvSpPr>
          <p:nvPr/>
        </p:nvSpPr>
        <p:spPr bwMode="auto">
          <a:xfrm>
            <a:off x="378889" y="1903621"/>
            <a:ext cx="8496944" cy="140038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US" altLang="zh-TW" sz="1700" dirty="0" smtClean="0"/>
              <a:t>In </a:t>
            </a:r>
            <a:r>
              <a:rPr lang="en-US" altLang="zh-TW" sz="1700" dirty="0"/>
              <a:t>the past, when an SSD was shipped to a </a:t>
            </a:r>
            <a:r>
              <a:rPr lang="en-US" altLang="zh-TW" sz="1700" dirty="0" smtClean="0"/>
              <a:t>customer</a:t>
            </a:r>
            <a:r>
              <a:rPr lang="en-US" altLang="zh-TW" sz="1700" dirty="0"/>
              <a:t>, almost the entire capacity was available as user capacity. A small amount </a:t>
            </a:r>
            <a:r>
              <a:rPr lang="en-US" altLang="zh-TW" sz="1700" dirty="0" smtClean="0"/>
              <a:t>percent of capacity was </a:t>
            </a:r>
            <a:r>
              <a:rPr lang="en-US" altLang="zh-TW" sz="1700" dirty="0"/>
              <a:t>set aside for crucial </a:t>
            </a:r>
            <a:r>
              <a:rPr lang="en-US" altLang="zh-TW" sz="1700" dirty="0" smtClean="0"/>
              <a:t>operations, </a:t>
            </a:r>
            <a:r>
              <a:rPr lang="en-US" altLang="zh-TW" sz="1700" dirty="0"/>
              <a:t>and was referred to as the “system reserved” portion</a:t>
            </a:r>
            <a:r>
              <a:rPr lang="en-US" altLang="zh-TW" sz="1700" dirty="0" smtClean="0"/>
              <a:t>.</a:t>
            </a:r>
          </a:p>
          <a:p>
            <a:pPr fontAlgn="base">
              <a:spcBef>
                <a:spcPct val="0"/>
              </a:spcBef>
              <a:spcAft>
                <a:spcPct val="0"/>
              </a:spcAft>
            </a:pPr>
            <a:endParaRPr lang="en-US" altLang="zh-TW" sz="1700" dirty="0"/>
          </a:p>
          <a:p>
            <a:pPr fontAlgn="base">
              <a:spcBef>
                <a:spcPct val="0"/>
              </a:spcBef>
              <a:spcAft>
                <a:spcPct val="0"/>
              </a:spcAft>
            </a:pPr>
            <a:endParaRPr lang="en-US" altLang="zh-TW" sz="1700" dirty="0"/>
          </a:p>
        </p:txBody>
      </p:sp>
      <p:sp>
        <p:nvSpPr>
          <p:cNvPr id="85" name="投影片編號版面配置區 3"/>
          <p:cNvSpPr>
            <a:spLocks noGrp="1"/>
          </p:cNvSpPr>
          <p:nvPr>
            <p:ph type="sldNum" sz="quarter" idx="12"/>
          </p:nvPr>
        </p:nvSpPr>
        <p:spPr>
          <a:xfrm>
            <a:off x="6974904" y="6448252"/>
            <a:ext cx="2133600" cy="365125"/>
          </a:xfrm>
        </p:spPr>
        <p:txBody>
          <a:bodyPr/>
          <a:lstStyle/>
          <a:p>
            <a:r>
              <a:rPr lang="en-US" altLang="zh-TW" dirty="0" smtClean="0"/>
              <a:t>3</a:t>
            </a:r>
            <a:endParaRPr lang="zh-TW" altLang="en-US" dirty="0"/>
          </a:p>
        </p:txBody>
      </p:sp>
      <p:sp>
        <p:nvSpPr>
          <p:cNvPr id="7" name="Rectangle 1"/>
          <p:cNvSpPr>
            <a:spLocks noChangeArrowheads="1"/>
          </p:cNvSpPr>
          <p:nvPr/>
        </p:nvSpPr>
        <p:spPr bwMode="auto">
          <a:xfrm>
            <a:off x="3779912" y="3038033"/>
            <a:ext cx="4939433" cy="270843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US" altLang="zh-TW" sz="1700" dirty="0" smtClean="0"/>
              <a:t>However</a:t>
            </a:r>
            <a:r>
              <a:rPr lang="en-US" altLang="zh-TW" sz="1700" dirty="0"/>
              <a:t>, manufacturers quickly discovered that this </a:t>
            </a:r>
            <a:r>
              <a:rPr lang="en-US" altLang="zh-TW" sz="1700" dirty="0" smtClean="0"/>
              <a:t>led </a:t>
            </a:r>
            <a:r>
              <a:rPr lang="en-US" altLang="zh-TW" sz="1700" dirty="0"/>
              <a:t>to higher than desirable write amplification </a:t>
            </a:r>
            <a:r>
              <a:rPr lang="en-US" altLang="zh-TW" sz="1700" dirty="0" smtClean="0"/>
              <a:t>indicators, meaning that the </a:t>
            </a:r>
            <a:r>
              <a:rPr lang="en-US" altLang="zh-TW" sz="1700" dirty="0"/>
              <a:t>lifespan of a drive </a:t>
            </a:r>
            <a:r>
              <a:rPr lang="en-US" altLang="zh-TW" sz="1700" dirty="0" smtClean="0"/>
              <a:t>would be </a:t>
            </a:r>
            <a:r>
              <a:rPr lang="en-US" altLang="zh-TW" sz="1700" dirty="0"/>
              <a:t>shortened. </a:t>
            </a:r>
            <a:endParaRPr lang="en-US" altLang="zh-TW" sz="1700" dirty="0" smtClean="0"/>
          </a:p>
          <a:p>
            <a:pPr fontAlgn="base">
              <a:spcBef>
                <a:spcPct val="0"/>
              </a:spcBef>
              <a:spcAft>
                <a:spcPct val="0"/>
              </a:spcAft>
            </a:pPr>
            <a:endParaRPr lang="en-US" altLang="zh-TW" sz="1700" dirty="0"/>
          </a:p>
          <a:p>
            <a:pPr fontAlgn="base">
              <a:spcBef>
                <a:spcPct val="0"/>
              </a:spcBef>
              <a:spcAft>
                <a:spcPct val="0"/>
              </a:spcAft>
            </a:pPr>
            <a:r>
              <a:rPr lang="en-US" altLang="zh-TW" sz="1700" dirty="0" smtClean="0"/>
              <a:t>Eventually, </a:t>
            </a:r>
            <a:r>
              <a:rPr lang="en-US" altLang="zh-TW" sz="1700" b="1" dirty="0" smtClean="0"/>
              <a:t>Apacer developed its Over-provisioning technology to extend product lifespans. </a:t>
            </a:r>
            <a:r>
              <a:rPr lang="en-US" altLang="zh-TW" sz="1700" dirty="0" smtClean="0"/>
              <a:t>By reserving 7 percent or </a:t>
            </a:r>
            <a:r>
              <a:rPr lang="en-US" altLang="zh-TW" sz="1600" dirty="0" smtClean="0"/>
              <a:t>more </a:t>
            </a:r>
            <a:r>
              <a:rPr lang="en-US" altLang="zh-TW" sz="1700" dirty="0" smtClean="0"/>
              <a:t>of the total capacity, operational lifetimes of SSDs could be significantly extended. </a:t>
            </a:r>
            <a:endParaRPr lang="zh-TW" altLang="zh-TW" sz="1700" dirty="0"/>
          </a:p>
          <a:p>
            <a:pPr fontAlgn="base">
              <a:spcBef>
                <a:spcPct val="0"/>
              </a:spcBef>
              <a:spcAft>
                <a:spcPct val="0"/>
              </a:spcAft>
            </a:pPr>
            <a:endParaRPr lang="en-US" altLang="zh-TW" sz="1700" dirty="0"/>
          </a:p>
        </p:txBody>
      </p:sp>
      <p:grpSp>
        <p:nvGrpSpPr>
          <p:cNvPr id="13" name="群組 12"/>
          <p:cNvGrpSpPr/>
          <p:nvPr/>
        </p:nvGrpSpPr>
        <p:grpSpPr>
          <a:xfrm>
            <a:off x="1115630" y="5454350"/>
            <a:ext cx="2164981" cy="523714"/>
            <a:chOff x="-3707769" y="1484784"/>
            <a:chExt cx="2830859" cy="684791"/>
          </a:xfrm>
        </p:grpSpPr>
        <p:pic>
          <p:nvPicPr>
            <p:cNvPr id="9" name="圖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07769" y="1484784"/>
              <a:ext cx="484169" cy="684791"/>
            </a:xfrm>
            <a:prstGeom prst="rect">
              <a:avLst/>
            </a:prstGeom>
          </p:spPr>
        </p:pic>
        <p:sp>
          <p:nvSpPr>
            <p:cNvPr id="10" name="文字方塊 9"/>
            <p:cNvSpPr txBox="1"/>
            <p:nvPr/>
          </p:nvSpPr>
          <p:spPr>
            <a:xfrm>
              <a:off x="-3270750" y="1501334"/>
              <a:ext cx="2393840" cy="503048"/>
            </a:xfrm>
            <a:prstGeom prst="rect">
              <a:avLst/>
            </a:prstGeom>
            <a:noFill/>
          </p:spPr>
          <p:txBody>
            <a:bodyPr wrap="none" rtlCol="0">
              <a:spAutoFit/>
            </a:bodyPr>
            <a:lstStyle/>
            <a:p>
              <a:r>
                <a:rPr lang="en-US" altLang="zh-TW" sz="1900" b="1" i="1" dirty="0" smtClean="0"/>
                <a:t>High endurance </a:t>
              </a:r>
              <a:endParaRPr lang="zh-TW" altLang="en-US" sz="1900" b="1" i="1" dirty="0"/>
            </a:p>
          </p:txBody>
        </p:sp>
        <p:cxnSp>
          <p:nvCxnSpPr>
            <p:cNvPr id="12" name="直線接點 11"/>
            <p:cNvCxnSpPr/>
            <p:nvPr/>
          </p:nvCxnSpPr>
          <p:spPr>
            <a:xfrm>
              <a:off x="-3348880" y="1916832"/>
              <a:ext cx="2110725"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16" name="群組 15"/>
          <p:cNvGrpSpPr/>
          <p:nvPr/>
        </p:nvGrpSpPr>
        <p:grpSpPr>
          <a:xfrm>
            <a:off x="1115630" y="5839857"/>
            <a:ext cx="2339516" cy="523714"/>
            <a:chOff x="-3707769" y="1484784"/>
            <a:chExt cx="3059075" cy="684791"/>
          </a:xfrm>
        </p:grpSpPr>
        <p:pic>
          <p:nvPicPr>
            <p:cNvPr id="17" name="圖片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07769" y="1484784"/>
              <a:ext cx="484169" cy="684791"/>
            </a:xfrm>
            <a:prstGeom prst="rect">
              <a:avLst/>
            </a:prstGeom>
          </p:spPr>
        </p:pic>
        <p:sp>
          <p:nvSpPr>
            <p:cNvPr id="18" name="文字方塊 17"/>
            <p:cNvSpPr txBox="1"/>
            <p:nvPr/>
          </p:nvSpPr>
          <p:spPr>
            <a:xfrm>
              <a:off x="-3270750" y="1501334"/>
              <a:ext cx="2622056" cy="503048"/>
            </a:xfrm>
            <a:prstGeom prst="rect">
              <a:avLst/>
            </a:prstGeom>
            <a:noFill/>
          </p:spPr>
          <p:txBody>
            <a:bodyPr wrap="none" rtlCol="0">
              <a:spAutoFit/>
            </a:bodyPr>
            <a:lstStyle/>
            <a:p>
              <a:r>
                <a:rPr lang="en-US" altLang="zh-TW" sz="1900" b="1" i="1" dirty="0" smtClean="0"/>
                <a:t>High performance</a:t>
              </a:r>
              <a:endParaRPr lang="zh-TW" altLang="en-US" sz="1900" b="1" i="1" dirty="0"/>
            </a:p>
          </p:txBody>
        </p:sp>
        <p:cxnSp>
          <p:nvCxnSpPr>
            <p:cNvPr id="19" name="直線接點 18"/>
            <p:cNvCxnSpPr/>
            <p:nvPr/>
          </p:nvCxnSpPr>
          <p:spPr>
            <a:xfrm>
              <a:off x="-3348880" y="1916832"/>
              <a:ext cx="2465771"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cxnSp>
        <p:nvCxnSpPr>
          <p:cNvPr id="5" name="直線接點 4"/>
          <p:cNvCxnSpPr/>
          <p:nvPr/>
        </p:nvCxnSpPr>
        <p:spPr>
          <a:xfrm>
            <a:off x="1798237" y="3089645"/>
            <a:ext cx="11498" cy="2232173"/>
          </a:xfrm>
          <a:prstGeom prst="line">
            <a:avLst/>
          </a:prstGeom>
          <a:ln w="22860">
            <a:solidFill>
              <a:srgbClr val="ABABAB"/>
            </a:solidFill>
          </a:ln>
        </p:spPr>
        <p:style>
          <a:lnRef idx="1">
            <a:schemeClr val="accent1"/>
          </a:lnRef>
          <a:fillRef idx="0">
            <a:schemeClr val="accent1"/>
          </a:fillRef>
          <a:effectRef idx="0">
            <a:schemeClr val="accent1"/>
          </a:effectRef>
          <a:fontRef idx="minor">
            <a:schemeClr val="tx1"/>
          </a:fontRef>
        </p:style>
      </p:cxnSp>
      <p:sp>
        <p:nvSpPr>
          <p:cNvPr id="6" name="文字方塊 5"/>
          <p:cNvSpPr txBox="1"/>
          <p:nvPr/>
        </p:nvSpPr>
        <p:spPr>
          <a:xfrm>
            <a:off x="233182" y="3115225"/>
            <a:ext cx="1517210" cy="523220"/>
          </a:xfrm>
          <a:prstGeom prst="rect">
            <a:avLst/>
          </a:prstGeom>
          <a:noFill/>
        </p:spPr>
        <p:txBody>
          <a:bodyPr wrap="none" rtlCol="0">
            <a:spAutoFit/>
          </a:bodyPr>
          <a:lstStyle/>
          <a:p>
            <a:pPr algn="r"/>
            <a:r>
              <a:rPr lang="en-US" altLang="zh-TW" sz="1400" b="1" dirty="0" smtClean="0">
                <a:solidFill>
                  <a:srgbClr val="00B050"/>
                </a:solidFill>
              </a:rPr>
              <a:t>Over-provisioning</a:t>
            </a:r>
          </a:p>
          <a:p>
            <a:pPr algn="r"/>
            <a:r>
              <a:rPr lang="en-US" altLang="zh-TW" sz="1400" b="1" dirty="0" smtClean="0">
                <a:solidFill>
                  <a:srgbClr val="00B050"/>
                </a:solidFill>
              </a:rPr>
              <a:t>(OP)</a:t>
            </a:r>
            <a:endParaRPr lang="zh-TW" altLang="en-US" sz="1400" b="1" dirty="0">
              <a:solidFill>
                <a:srgbClr val="00B050"/>
              </a:solidFill>
            </a:endParaRPr>
          </a:p>
        </p:txBody>
      </p:sp>
      <p:pic>
        <p:nvPicPr>
          <p:cNvPr id="3" name="圖片 2"/>
          <p:cNvPicPr>
            <a:picLocks noChangeAspect="1"/>
          </p:cNvPicPr>
          <p:nvPr/>
        </p:nvPicPr>
        <p:blipFill rotWithShape="1">
          <a:blip r:embed="rId4" cstate="print"/>
          <a:srcRect b="886"/>
          <a:stretch/>
        </p:blipFill>
        <p:spPr>
          <a:xfrm>
            <a:off x="1951217" y="3068960"/>
            <a:ext cx="1612671" cy="2304256"/>
          </a:xfrm>
          <a:prstGeom prst="rect">
            <a:avLst/>
          </a:prstGeom>
          <a:effectLst>
            <a:reflection blurRad="6350" stA="11000" endPos="35000" dir="5400000" sy="-100000" algn="bl" rotWithShape="0"/>
          </a:effectLst>
        </p:spPr>
      </p:pic>
      <p:cxnSp>
        <p:nvCxnSpPr>
          <p:cNvPr id="25" name="直線接點 24"/>
          <p:cNvCxnSpPr/>
          <p:nvPr/>
        </p:nvCxnSpPr>
        <p:spPr>
          <a:xfrm>
            <a:off x="1179639" y="3097656"/>
            <a:ext cx="617419" cy="0"/>
          </a:xfrm>
          <a:prstGeom prst="line">
            <a:avLst/>
          </a:prstGeom>
          <a:ln w="22860">
            <a:solidFill>
              <a:srgbClr val="ABABAB"/>
            </a:solidFill>
            <a:prstDash val="sysDash"/>
          </a:ln>
        </p:spPr>
        <p:style>
          <a:lnRef idx="1">
            <a:schemeClr val="accent1"/>
          </a:lnRef>
          <a:fillRef idx="0">
            <a:schemeClr val="accent1"/>
          </a:fillRef>
          <a:effectRef idx="0">
            <a:schemeClr val="accent1"/>
          </a:effectRef>
          <a:fontRef idx="minor">
            <a:schemeClr val="tx1"/>
          </a:fontRef>
        </p:style>
      </p:cxnSp>
      <p:cxnSp>
        <p:nvCxnSpPr>
          <p:cNvPr id="28" name="直線接點 27"/>
          <p:cNvCxnSpPr/>
          <p:nvPr/>
        </p:nvCxnSpPr>
        <p:spPr>
          <a:xfrm>
            <a:off x="1180818" y="3736777"/>
            <a:ext cx="617419" cy="0"/>
          </a:xfrm>
          <a:prstGeom prst="line">
            <a:avLst/>
          </a:prstGeom>
          <a:ln w="22860">
            <a:solidFill>
              <a:srgbClr val="ABABAB"/>
            </a:solidFill>
            <a:prstDash val="sysDash"/>
          </a:ln>
        </p:spPr>
        <p:style>
          <a:lnRef idx="1">
            <a:schemeClr val="accent1"/>
          </a:lnRef>
          <a:fillRef idx="0">
            <a:schemeClr val="accent1"/>
          </a:fillRef>
          <a:effectRef idx="0">
            <a:schemeClr val="accent1"/>
          </a:effectRef>
          <a:fontRef idx="minor">
            <a:schemeClr val="tx1"/>
          </a:fontRef>
        </p:style>
      </p:cxnSp>
      <p:cxnSp>
        <p:nvCxnSpPr>
          <p:cNvPr id="29" name="直線接點 28"/>
          <p:cNvCxnSpPr/>
          <p:nvPr/>
        </p:nvCxnSpPr>
        <p:spPr>
          <a:xfrm>
            <a:off x="1192316" y="4005064"/>
            <a:ext cx="617419" cy="0"/>
          </a:xfrm>
          <a:prstGeom prst="line">
            <a:avLst/>
          </a:prstGeom>
          <a:ln w="22860">
            <a:solidFill>
              <a:srgbClr val="ABABAB"/>
            </a:solidFill>
            <a:prstDash val="sysDash"/>
          </a:ln>
        </p:spPr>
        <p:style>
          <a:lnRef idx="1">
            <a:schemeClr val="accent1"/>
          </a:lnRef>
          <a:fillRef idx="0">
            <a:schemeClr val="accent1"/>
          </a:fillRef>
          <a:effectRef idx="0">
            <a:schemeClr val="accent1"/>
          </a:effectRef>
          <a:fontRef idx="minor">
            <a:schemeClr val="tx1"/>
          </a:fontRef>
        </p:style>
      </p:cxnSp>
      <p:sp>
        <p:nvSpPr>
          <p:cNvPr id="30" name="文字方塊 29"/>
          <p:cNvSpPr txBox="1"/>
          <p:nvPr/>
        </p:nvSpPr>
        <p:spPr>
          <a:xfrm>
            <a:off x="285860" y="3728882"/>
            <a:ext cx="1405834" cy="307777"/>
          </a:xfrm>
          <a:prstGeom prst="rect">
            <a:avLst/>
          </a:prstGeom>
          <a:noFill/>
        </p:spPr>
        <p:txBody>
          <a:bodyPr wrap="none" rtlCol="0">
            <a:spAutoFit/>
          </a:bodyPr>
          <a:lstStyle/>
          <a:p>
            <a:r>
              <a:rPr lang="en-US" altLang="zh-TW" sz="1400" b="1" dirty="0" smtClean="0">
                <a:solidFill>
                  <a:srgbClr val="00B050"/>
                </a:solidFill>
              </a:rPr>
              <a:t>System reserved</a:t>
            </a:r>
            <a:endParaRPr lang="zh-TW" altLang="en-US" sz="1400" b="1" dirty="0">
              <a:solidFill>
                <a:srgbClr val="00B050"/>
              </a:solidFill>
            </a:endParaRPr>
          </a:p>
        </p:txBody>
      </p:sp>
      <p:sp>
        <p:nvSpPr>
          <p:cNvPr id="31" name="文字方塊 30"/>
          <p:cNvSpPr txBox="1"/>
          <p:nvPr/>
        </p:nvSpPr>
        <p:spPr>
          <a:xfrm>
            <a:off x="689497" y="4541147"/>
            <a:ext cx="1002197" cy="307777"/>
          </a:xfrm>
          <a:prstGeom prst="rect">
            <a:avLst/>
          </a:prstGeom>
          <a:noFill/>
        </p:spPr>
        <p:txBody>
          <a:bodyPr wrap="none" rtlCol="0">
            <a:spAutoFit/>
          </a:bodyPr>
          <a:lstStyle/>
          <a:p>
            <a:r>
              <a:rPr lang="en-US" altLang="zh-TW" sz="1400" b="1" dirty="0" smtClean="0">
                <a:solidFill>
                  <a:srgbClr val="00B050"/>
                </a:solidFill>
              </a:rPr>
              <a:t>User Space</a:t>
            </a:r>
            <a:endParaRPr lang="zh-TW" altLang="en-US" sz="1400" b="1" dirty="0">
              <a:solidFill>
                <a:srgbClr val="00B050"/>
              </a:solidFill>
            </a:endParaRPr>
          </a:p>
        </p:txBody>
      </p:sp>
      <p:cxnSp>
        <p:nvCxnSpPr>
          <p:cNvPr id="32" name="直線接點 31"/>
          <p:cNvCxnSpPr/>
          <p:nvPr/>
        </p:nvCxnSpPr>
        <p:spPr>
          <a:xfrm>
            <a:off x="1180818" y="5321818"/>
            <a:ext cx="617419" cy="0"/>
          </a:xfrm>
          <a:prstGeom prst="line">
            <a:avLst/>
          </a:prstGeom>
          <a:ln w="22860">
            <a:solidFill>
              <a:srgbClr val="ABABAB"/>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75396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字方塊 24"/>
          <p:cNvSpPr txBox="1">
            <a:spLocks noChangeArrowheads="1"/>
          </p:cNvSpPr>
          <p:nvPr/>
        </p:nvSpPr>
        <p:spPr bwMode="auto">
          <a:xfrm>
            <a:off x="467544" y="1030536"/>
            <a:ext cx="8280920" cy="557033"/>
          </a:xfrm>
          <a:prstGeom prst="rect">
            <a:avLst/>
          </a:prstGeom>
          <a:noFill/>
          <a:ln>
            <a:noFill/>
          </a:ln>
          <a:effectLst/>
          <a:extLst/>
        </p:spPr>
        <p:txBody>
          <a:bodyPr wrap="square" lIns="79205" tIns="39603" rIns="79205" bIns="39603">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defTabSz="912813"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defTabSz="912813"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defTabSz="912813"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defTabSz="912813"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defRPr/>
            </a:pPr>
            <a:r>
              <a:rPr kumimoji="0" lang="en-US" altLang="zh-TW" sz="3100" b="1" dirty="0" smtClean="0">
                <a:solidFill>
                  <a:srgbClr val="008080"/>
                </a:solidFill>
                <a:latin typeface="+mj-lt"/>
              </a:rPr>
              <a:t>Concept of Over-provisioning</a:t>
            </a:r>
            <a:endParaRPr kumimoji="0" lang="en-US" altLang="zh-TW" sz="3100" b="1" dirty="0">
              <a:solidFill>
                <a:srgbClr val="008080"/>
              </a:solidFill>
              <a:latin typeface="+mj-lt"/>
            </a:endParaRPr>
          </a:p>
        </p:txBody>
      </p:sp>
      <p:sp>
        <p:nvSpPr>
          <p:cNvPr id="85" name="投影片編號版面配置區 3"/>
          <p:cNvSpPr>
            <a:spLocks noGrp="1"/>
          </p:cNvSpPr>
          <p:nvPr>
            <p:ph type="sldNum" sz="quarter" idx="12"/>
          </p:nvPr>
        </p:nvSpPr>
        <p:spPr>
          <a:xfrm>
            <a:off x="6974904" y="6448252"/>
            <a:ext cx="2133600" cy="365125"/>
          </a:xfrm>
        </p:spPr>
        <p:txBody>
          <a:bodyPr/>
          <a:lstStyle/>
          <a:p>
            <a:r>
              <a:rPr lang="en-US" altLang="zh-TW" dirty="0" smtClean="0"/>
              <a:t>4</a:t>
            </a:r>
            <a:endParaRPr lang="zh-TW" altLang="en-US" dirty="0"/>
          </a:p>
        </p:txBody>
      </p:sp>
      <p:sp>
        <p:nvSpPr>
          <p:cNvPr id="7" name="Rectangle 1"/>
          <p:cNvSpPr>
            <a:spLocks noChangeArrowheads="1"/>
          </p:cNvSpPr>
          <p:nvPr/>
        </p:nvSpPr>
        <p:spPr bwMode="auto">
          <a:xfrm>
            <a:off x="251520" y="1772816"/>
            <a:ext cx="8496944" cy="140038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US" altLang="zh-TW" sz="1700" dirty="0" smtClean="0"/>
              <a:t>The image below shows a 15 puzzle-game. The object of the game is to arrange the 15 numbers in the correct order. Although there are spaces for 16 numbers, one of the numbers must be removed to allow the freedom to rearrange the other numbers. In fact, if more numbers were removed, it would be even easier to rearrange the remaining numbers. </a:t>
            </a:r>
          </a:p>
          <a:p>
            <a:pPr fontAlgn="base">
              <a:spcBef>
                <a:spcPct val="0"/>
              </a:spcBef>
              <a:spcAft>
                <a:spcPct val="0"/>
              </a:spcAft>
            </a:pPr>
            <a:endParaRPr lang="en-US" altLang="zh-TW" sz="1700" dirty="0" smtClean="0"/>
          </a:p>
        </p:txBody>
      </p:sp>
      <p:pic>
        <p:nvPicPr>
          <p:cNvPr id="4" name="圖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28" y="3057396"/>
            <a:ext cx="2881252" cy="2891884"/>
          </a:xfrm>
          <a:prstGeom prst="rect">
            <a:avLst/>
          </a:prstGeom>
          <a:effectLst>
            <a:outerShdw blurRad="63500" sx="102000" sy="102000" algn="ctr" rotWithShape="0">
              <a:prstClr val="black">
                <a:alpha val="40000"/>
              </a:prstClr>
            </a:outerShdw>
          </a:effectLst>
        </p:spPr>
      </p:pic>
      <p:sp>
        <p:nvSpPr>
          <p:cNvPr id="9" name="Rectangle 1"/>
          <p:cNvSpPr>
            <a:spLocks noChangeArrowheads="1"/>
          </p:cNvSpPr>
          <p:nvPr/>
        </p:nvSpPr>
        <p:spPr bwMode="auto">
          <a:xfrm>
            <a:off x="3707904" y="3090537"/>
            <a:ext cx="4739208" cy="270843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US" altLang="zh-TW" sz="1700" dirty="0" smtClean="0"/>
              <a:t>This is a good metaphor for the concept of Over-provisioning. Due to the nature of how SSDs work, data sometimes needs to be re-arranged by the drive. </a:t>
            </a:r>
            <a:r>
              <a:rPr lang="en-US" altLang="zh-TW" sz="1700" b="1" dirty="0" smtClean="0"/>
              <a:t>The 15 numbers represent the capacity of the drive, and the one empty space represents the capacity which is given to the drive to carry out Over-provisioning. </a:t>
            </a:r>
            <a:r>
              <a:rPr lang="en-US" altLang="zh-TW" sz="1700" dirty="0" smtClean="0"/>
              <a:t>By making good use of this small percentage of the total capacity, the SSD can re-arrange the data in the most optimal way as writes and erases are carried out over time. </a:t>
            </a:r>
            <a:endParaRPr lang="en-US" altLang="zh-TW" sz="1700" dirty="0"/>
          </a:p>
        </p:txBody>
      </p:sp>
    </p:spTree>
    <p:extLst>
      <p:ext uri="{BB962C8B-B14F-4D97-AF65-F5344CB8AC3E}">
        <p14:creationId xmlns:p14="http://schemas.microsoft.com/office/powerpoint/2010/main" val="37771493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投影片編號版面配置區 3"/>
          <p:cNvSpPr>
            <a:spLocks noGrp="1"/>
          </p:cNvSpPr>
          <p:nvPr>
            <p:ph type="sldNum" sz="quarter" idx="12"/>
          </p:nvPr>
        </p:nvSpPr>
        <p:spPr>
          <a:xfrm>
            <a:off x="6974904" y="6448252"/>
            <a:ext cx="2133600" cy="365125"/>
          </a:xfrm>
        </p:spPr>
        <p:txBody>
          <a:bodyPr/>
          <a:lstStyle/>
          <a:p>
            <a:r>
              <a:rPr lang="en-US" altLang="zh-TW" dirty="0" smtClean="0"/>
              <a:t>5</a:t>
            </a:r>
            <a:endParaRPr lang="zh-TW" altLang="en-US" dirty="0"/>
          </a:p>
        </p:txBody>
      </p:sp>
      <p:sp>
        <p:nvSpPr>
          <p:cNvPr id="10" name="Rectangle 1"/>
          <p:cNvSpPr>
            <a:spLocks noChangeArrowheads="1"/>
          </p:cNvSpPr>
          <p:nvPr/>
        </p:nvSpPr>
        <p:spPr bwMode="auto">
          <a:xfrm>
            <a:off x="378889" y="1772816"/>
            <a:ext cx="8496944" cy="61555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1" lang="en-US" altLang="zh-TW" sz="1700" dirty="0" smtClean="0">
                <a:cs typeface="新細明體" pitchFamily="18" charset="-120"/>
              </a:rPr>
              <a:t>The chart below shows two sample drives, with identical data caches. When Over-provisioning is applied, the Write Amplification Indicator is significantly lowered. </a:t>
            </a:r>
            <a:endParaRPr kumimoji="1" lang="en-US" altLang="zh-TW" sz="1700" b="1" dirty="0">
              <a:cs typeface="新細明體" pitchFamily="18" charset="-120"/>
            </a:endParaRPr>
          </a:p>
        </p:txBody>
      </p:sp>
      <p:graphicFrame>
        <p:nvGraphicFramePr>
          <p:cNvPr id="9" name="表格 8"/>
          <p:cNvGraphicFramePr>
            <a:graphicFrameLocks noGrp="1"/>
          </p:cNvGraphicFramePr>
          <p:nvPr>
            <p:extLst>
              <p:ext uri="{D42A27DB-BD31-4B8C-83A1-F6EECF244321}">
                <p14:modId xmlns:p14="http://schemas.microsoft.com/office/powerpoint/2010/main" val="306814778"/>
              </p:ext>
            </p:extLst>
          </p:nvPr>
        </p:nvGraphicFramePr>
        <p:xfrm>
          <a:off x="683569" y="2564904"/>
          <a:ext cx="7560842" cy="3373916"/>
        </p:xfrm>
        <a:graphic>
          <a:graphicData uri="http://schemas.openxmlformats.org/drawingml/2006/table">
            <a:tbl>
              <a:tblPr firstRow="1" bandRow="1">
                <a:tableStyleId>{7DF18680-E054-41AD-8BC1-D1AEF772440D}</a:tableStyleId>
              </a:tblPr>
              <a:tblGrid>
                <a:gridCol w="1211827"/>
                <a:gridCol w="1380460"/>
                <a:gridCol w="1368152"/>
                <a:gridCol w="1872208"/>
                <a:gridCol w="1728195"/>
              </a:tblGrid>
              <a:tr h="635977">
                <a:tc>
                  <a:txBody>
                    <a:bodyPr/>
                    <a:lstStyle/>
                    <a:p>
                      <a:pPr algn="ctr"/>
                      <a:endParaRPr lang="zh-TW" altLang="en-US" sz="1900" dirty="0"/>
                    </a:p>
                  </a:txBody>
                  <a:tcPr marL="58492" marR="58492" marT="29246" marB="29246" anchor="ctr"/>
                </a:tc>
                <a:tc>
                  <a:txBody>
                    <a:bodyPr/>
                    <a:lstStyle/>
                    <a:p>
                      <a:pPr algn="ctr"/>
                      <a:r>
                        <a:rPr lang="en-US" altLang="zh-TW" sz="1900" dirty="0" smtClean="0"/>
                        <a:t>Capacity</a:t>
                      </a:r>
                      <a:endParaRPr lang="zh-TW" altLang="en-US" sz="1900" dirty="0"/>
                    </a:p>
                  </a:txBody>
                  <a:tcPr marL="58492" marR="58492" marT="29246" marB="29246" anchor="ctr"/>
                </a:tc>
                <a:tc>
                  <a:txBody>
                    <a:bodyPr/>
                    <a:lstStyle/>
                    <a:p>
                      <a:pPr algn="ctr"/>
                      <a:r>
                        <a:rPr lang="en-US" altLang="zh-TW" sz="1900" dirty="0" smtClean="0"/>
                        <a:t>Data Cache</a:t>
                      </a:r>
                      <a:endParaRPr lang="zh-TW" altLang="en-US" sz="1900" dirty="0"/>
                    </a:p>
                  </a:txBody>
                  <a:tcPr marL="58492" marR="58492" marT="29246" marB="29246" anchor="ctr"/>
                </a:tc>
                <a:tc>
                  <a:txBody>
                    <a:bodyPr/>
                    <a:lstStyle/>
                    <a:p>
                      <a:pPr algn="ctr"/>
                      <a:r>
                        <a:rPr lang="en-US" altLang="zh-TW" sz="1900" dirty="0" smtClean="0"/>
                        <a:t>Write Amplification</a:t>
                      </a:r>
                      <a:r>
                        <a:rPr lang="en-US" altLang="zh-TW" sz="1900" baseline="0" dirty="0" smtClean="0"/>
                        <a:t> </a:t>
                      </a:r>
                      <a:r>
                        <a:rPr lang="en-US" altLang="zh-TW" sz="1900" dirty="0" smtClean="0"/>
                        <a:t>Indicator</a:t>
                      </a:r>
                      <a:endParaRPr lang="zh-TW" altLang="en-US" sz="1900" dirty="0"/>
                    </a:p>
                  </a:txBody>
                  <a:tcPr marL="58492" marR="58492" marT="29246" marB="29246" anchor="ctr"/>
                </a:tc>
                <a:tc>
                  <a:txBody>
                    <a:bodyPr/>
                    <a:lstStyle/>
                    <a:p>
                      <a:pPr algn="ctr"/>
                      <a:r>
                        <a:rPr lang="en-US" altLang="zh-TW" sz="1900" dirty="0" smtClean="0"/>
                        <a:t>Rated</a:t>
                      </a:r>
                      <a:r>
                        <a:rPr lang="en-US" altLang="zh-TW" sz="1900" baseline="0" dirty="0" smtClean="0"/>
                        <a:t> Life</a:t>
                      </a:r>
                    </a:p>
                    <a:p>
                      <a:pPr algn="ctr"/>
                      <a:r>
                        <a:rPr lang="en-US" altLang="zh-TW" sz="1900" baseline="0" dirty="0" smtClean="0"/>
                        <a:t>(128G/day)</a:t>
                      </a:r>
                      <a:endParaRPr lang="zh-TW" altLang="en-US" sz="1900" dirty="0"/>
                    </a:p>
                  </a:txBody>
                  <a:tcPr marL="58492" marR="58492" marT="29246" marB="29246" anchor="ctr"/>
                </a:tc>
              </a:tr>
              <a:tr h="62805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900" dirty="0" smtClean="0"/>
                        <a:t>Non-OP</a:t>
                      </a:r>
                      <a:endParaRPr lang="zh-TW" altLang="en-US" sz="1900" dirty="0" smtClean="0">
                        <a:solidFill>
                          <a:schemeClr val="tx1">
                            <a:lumMod val="75000"/>
                            <a:lumOff val="25000"/>
                          </a:schemeClr>
                        </a:solidFill>
                      </a:endParaRPr>
                    </a:p>
                  </a:txBody>
                  <a:tcPr marL="58492" marR="58492" marT="29246" marB="29246" anchor="ctr"/>
                </a:tc>
                <a:tc>
                  <a:txBody>
                    <a:bodyPr/>
                    <a:lstStyle/>
                    <a:p>
                      <a:pPr algn="ctr"/>
                      <a:r>
                        <a:rPr lang="en-US" altLang="zh-TW" sz="1900" dirty="0" smtClean="0"/>
                        <a:t>128GB</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900" dirty="0" smtClean="0"/>
                        <a:t>(</a:t>
                      </a:r>
                      <a:r>
                        <a:rPr lang="en-US" altLang="zh-TW" sz="1900" kern="1200" dirty="0" smtClean="0">
                          <a:effectLst/>
                        </a:rPr>
                        <a:t>full capacity</a:t>
                      </a:r>
                      <a:r>
                        <a:rPr lang="en-US" altLang="zh-TW" sz="1900" dirty="0" smtClean="0"/>
                        <a:t>)</a:t>
                      </a:r>
                      <a:endParaRPr lang="zh-TW" altLang="en-US" sz="1900" dirty="0" smtClean="0">
                        <a:solidFill>
                          <a:schemeClr val="tx1">
                            <a:lumMod val="75000"/>
                            <a:lumOff val="25000"/>
                          </a:schemeClr>
                        </a:solidFill>
                      </a:endParaRPr>
                    </a:p>
                  </a:txBody>
                  <a:tcPr marL="58492" marR="58492" marT="29246" marB="29246" anchor="ctr"/>
                </a:tc>
                <a:tc>
                  <a:txBody>
                    <a:bodyPr/>
                    <a:lstStyle/>
                    <a:p>
                      <a:pPr algn="ctr"/>
                      <a:r>
                        <a:rPr lang="en-US" altLang="zh-TW" sz="1900" dirty="0" smtClean="0"/>
                        <a:t>128KB</a:t>
                      </a:r>
                      <a:endParaRPr lang="zh-TW" altLang="en-US" sz="1900" dirty="0"/>
                    </a:p>
                  </a:txBody>
                  <a:tcPr marL="58492" marR="58492" marT="29246" marB="29246" anchor="ctr"/>
                </a:tc>
                <a:tc>
                  <a:txBody>
                    <a:bodyPr/>
                    <a:lstStyle/>
                    <a:p>
                      <a:pPr algn="ctr"/>
                      <a:r>
                        <a:rPr lang="en-US" altLang="zh-TW" sz="1900" dirty="0" smtClean="0"/>
                        <a:t>1.68</a:t>
                      </a:r>
                      <a:endParaRPr lang="zh-TW" altLang="en-US" sz="1900" dirty="0"/>
                    </a:p>
                  </a:txBody>
                  <a:tcPr marL="58492" marR="58492" marT="29246" marB="29246" anchor="ctr"/>
                </a:tc>
                <a:tc>
                  <a:txBody>
                    <a:bodyPr/>
                    <a:lstStyle/>
                    <a:p>
                      <a:pPr algn="ctr"/>
                      <a:r>
                        <a:rPr lang="en-US" altLang="zh-TW" sz="1900" dirty="0" smtClean="0"/>
                        <a:t>4.89 years</a:t>
                      </a:r>
                      <a:endParaRPr lang="zh-TW" altLang="en-US" sz="1900" dirty="0"/>
                    </a:p>
                  </a:txBody>
                  <a:tcPr marL="58492" marR="58492" marT="29246" marB="29246" anchor="ctr"/>
                </a:tc>
              </a:tr>
              <a:tr h="52344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900" b="1" dirty="0" smtClean="0"/>
                        <a:t>OP</a:t>
                      </a:r>
                      <a:endParaRPr lang="zh-TW" altLang="en-US" sz="1900" b="1" dirty="0" smtClean="0">
                        <a:solidFill>
                          <a:schemeClr val="tx1">
                            <a:lumMod val="75000"/>
                            <a:lumOff val="25000"/>
                          </a:schemeClr>
                        </a:solidFill>
                      </a:endParaRPr>
                    </a:p>
                  </a:txBody>
                  <a:tcPr marL="58492" marR="58492" marT="29246" marB="29246" anchor="ctr"/>
                </a:tc>
                <a:tc>
                  <a:txBody>
                    <a:bodyPr/>
                    <a:lstStyle/>
                    <a:p>
                      <a:pPr algn="ctr"/>
                      <a:r>
                        <a:rPr lang="en-US" altLang="zh-TW" sz="1900" b="1" dirty="0" smtClean="0"/>
                        <a:t>120GB</a:t>
                      </a:r>
                      <a:endParaRPr lang="zh-TW" altLang="en-US" sz="1900" b="1" dirty="0">
                        <a:solidFill>
                          <a:schemeClr val="accent6">
                            <a:lumMod val="75000"/>
                          </a:schemeClr>
                        </a:solidFill>
                      </a:endParaRPr>
                    </a:p>
                  </a:txBody>
                  <a:tcPr marL="58492" marR="58492" marT="29246" marB="29246"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900" b="1" dirty="0" smtClean="0"/>
                        <a:t>128KB</a:t>
                      </a:r>
                      <a:endParaRPr lang="zh-TW" altLang="en-US" sz="1900" b="1" dirty="0" smtClean="0">
                        <a:solidFill>
                          <a:schemeClr val="accent6">
                            <a:lumMod val="75000"/>
                          </a:schemeClr>
                        </a:solidFill>
                      </a:endParaRPr>
                    </a:p>
                  </a:txBody>
                  <a:tcPr marL="58492" marR="58492" marT="29246" marB="29246" anchor="ctr"/>
                </a:tc>
                <a:tc>
                  <a:txBody>
                    <a:bodyPr/>
                    <a:lstStyle/>
                    <a:p>
                      <a:pPr algn="ctr"/>
                      <a:r>
                        <a:rPr lang="en-US" altLang="zh-TW" sz="1900" b="1" dirty="0" smtClean="0"/>
                        <a:t>1.47</a:t>
                      </a:r>
                      <a:endParaRPr lang="zh-TW" altLang="en-US" sz="1900" b="1" dirty="0">
                        <a:solidFill>
                          <a:schemeClr val="accent6">
                            <a:lumMod val="75000"/>
                          </a:schemeClr>
                        </a:solidFill>
                      </a:endParaRPr>
                    </a:p>
                  </a:txBody>
                  <a:tcPr marL="58492" marR="58492" marT="29246" marB="29246"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900" b="1" dirty="0" smtClean="0"/>
                        <a:t>5.59 years</a:t>
                      </a:r>
                      <a:endParaRPr lang="zh-TW" altLang="en-US" sz="1900" b="1" dirty="0" smtClean="0"/>
                    </a:p>
                  </a:txBody>
                  <a:tcPr marL="58492" marR="58492" marT="29246" marB="29246" anchor="ctr"/>
                </a:tc>
              </a:tr>
              <a:tr h="5760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900" dirty="0" smtClean="0"/>
                        <a:t>Non-OP</a:t>
                      </a:r>
                      <a:endParaRPr lang="zh-TW" altLang="en-US" sz="1900" dirty="0" smtClean="0">
                        <a:solidFill>
                          <a:schemeClr val="tx1">
                            <a:lumMod val="75000"/>
                            <a:lumOff val="25000"/>
                          </a:schemeClr>
                        </a:solidFill>
                      </a:endParaRPr>
                    </a:p>
                  </a:txBody>
                  <a:tcPr marL="58492" marR="58492" marT="29246" marB="29246" anchor="ctr"/>
                </a:tc>
                <a:tc>
                  <a:txBody>
                    <a:bodyPr/>
                    <a:lstStyle/>
                    <a:p>
                      <a:pPr algn="ctr"/>
                      <a:r>
                        <a:rPr lang="en-US" altLang="zh-TW" sz="1900" dirty="0" smtClean="0"/>
                        <a:t>256GB</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900" dirty="0" smtClean="0"/>
                        <a:t>(</a:t>
                      </a:r>
                      <a:r>
                        <a:rPr lang="en-US" altLang="zh-TW" sz="1900" kern="1200" dirty="0" smtClean="0">
                          <a:effectLst/>
                        </a:rPr>
                        <a:t>full capacity</a:t>
                      </a:r>
                      <a:r>
                        <a:rPr lang="en-US" altLang="zh-TW" sz="1900" dirty="0" smtClean="0"/>
                        <a:t>)</a:t>
                      </a:r>
                      <a:endParaRPr lang="zh-TW" altLang="en-US" sz="1900" dirty="0" smtClean="0">
                        <a:solidFill>
                          <a:schemeClr val="tx1">
                            <a:lumMod val="75000"/>
                            <a:lumOff val="25000"/>
                          </a:schemeClr>
                        </a:solidFill>
                      </a:endParaRPr>
                    </a:p>
                  </a:txBody>
                  <a:tcPr marL="58492" marR="58492" marT="29246" marB="29246"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900" dirty="0" smtClean="0"/>
                        <a:t>128KB</a:t>
                      </a:r>
                      <a:endParaRPr lang="zh-TW" altLang="en-US" sz="1900" dirty="0" smtClean="0"/>
                    </a:p>
                  </a:txBody>
                  <a:tcPr marL="58492" marR="58492" marT="29246" marB="29246" anchor="ctr"/>
                </a:tc>
                <a:tc>
                  <a:txBody>
                    <a:bodyPr/>
                    <a:lstStyle/>
                    <a:p>
                      <a:pPr algn="ctr"/>
                      <a:r>
                        <a:rPr lang="en-US" altLang="zh-TW" sz="1900" dirty="0" smtClean="0"/>
                        <a:t>1.70</a:t>
                      </a:r>
                      <a:endParaRPr lang="zh-TW" altLang="en-US" sz="1900" dirty="0"/>
                    </a:p>
                  </a:txBody>
                  <a:tcPr marL="58492" marR="58492" marT="29246" marB="29246"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900" dirty="0" smtClean="0"/>
                        <a:t>4.62 years</a:t>
                      </a:r>
                      <a:endParaRPr lang="zh-TW" altLang="en-US" sz="1900" dirty="0" smtClean="0"/>
                    </a:p>
                  </a:txBody>
                  <a:tcPr marL="58492" marR="58492" marT="29246" marB="29246" anchor="ctr"/>
                </a:tc>
              </a:tr>
              <a:tr h="6480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900" b="1" dirty="0" smtClean="0"/>
                        <a:t>OP</a:t>
                      </a:r>
                      <a:endParaRPr lang="zh-TW" altLang="en-US" sz="1900" b="1" dirty="0" smtClean="0">
                        <a:solidFill>
                          <a:schemeClr val="tx1">
                            <a:lumMod val="75000"/>
                            <a:lumOff val="25000"/>
                          </a:schemeClr>
                        </a:solidFill>
                      </a:endParaRPr>
                    </a:p>
                  </a:txBody>
                  <a:tcPr marL="58492" marR="58492" marT="29246" marB="29246" anchor="ctr"/>
                </a:tc>
                <a:tc>
                  <a:txBody>
                    <a:bodyPr/>
                    <a:lstStyle/>
                    <a:p>
                      <a:pPr algn="ctr"/>
                      <a:r>
                        <a:rPr lang="en-US" altLang="zh-TW" sz="1900" b="1" dirty="0" smtClean="0"/>
                        <a:t>240GB</a:t>
                      </a:r>
                      <a:endParaRPr lang="zh-TW" altLang="en-US" sz="1900" b="1" dirty="0">
                        <a:solidFill>
                          <a:schemeClr val="accent6">
                            <a:lumMod val="75000"/>
                          </a:schemeClr>
                        </a:solidFill>
                      </a:endParaRPr>
                    </a:p>
                  </a:txBody>
                  <a:tcPr marL="58492" marR="58492" marT="29246" marB="29246"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900" b="1" dirty="0" smtClean="0"/>
                        <a:t>128KB</a:t>
                      </a:r>
                      <a:endParaRPr lang="zh-TW" altLang="en-US" sz="1900" b="1" dirty="0" smtClean="0">
                        <a:solidFill>
                          <a:schemeClr val="accent6">
                            <a:lumMod val="75000"/>
                          </a:schemeClr>
                        </a:solidFill>
                      </a:endParaRPr>
                    </a:p>
                  </a:txBody>
                  <a:tcPr marL="58492" marR="58492" marT="29246" marB="29246" anchor="ctr"/>
                </a:tc>
                <a:tc>
                  <a:txBody>
                    <a:bodyPr/>
                    <a:lstStyle/>
                    <a:p>
                      <a:pPr algn="ctr"/>
                      <a:r>
                        <a:rPr lang="en-US" altLang="zh-TW" sz="1900" b="1" dirty="0" smtClean="0"/>
                        <a:t>1.36</a:t>
                      </a:r>
                      <a:endParaRPr lang="zh-TW" altLang="en-US" sz="1900" b="1" dirty="0">
                        <a:solidFill>
                          <a:schemeClr val="accent6">
                            <a:lumMod val="75000"/>
                          </a:schemeClr>
                        </a:solidFill>
                      </a:endParaRPr>
                    </a:p>
                  </a:txBody>
                  <a:tcPr marL="58492" marR="58492" marT="29246" marB="29246"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900" b="1" dirty="0" smtClean="0"/>
                        <a:t>6.04 years</a:t>
                      </a:r>
                      <a:endParaRPr lang="zh-TW" altLang="en-US" sz="1900" b="1" dirty="0" smtClean="0"/>
                    </a:p>
                  </a:txBody>
                  <a:tcPr marL="58492" marR="58492" marT="29246" marB="29246" anchor="ctr"/>
                </a:tc>
              </a:tr>
            </a:tbl>
          </a:graphicData>
        </a:graphic>
      </p:graphicFrame>
      <p:cxnSp>
        <p:nvCxnSpPr>
          <p:cNvPr id="13" name="直線接點 12"/>
          <p:cNvCxnSpPr/>
          <p:nvPr/>
        </p:nvCxnSpPr>
        <p:spPr>
          <a:xfrm>
            <a:off x="1001821" y="2636912"/>
            <a:ext cx="1426840" cy="609022"/>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2" name="文字方塊 21"/>
          <p:cNvSpPr txBox="1"/>
          <p:nvPr/>
        </p:nvSpPr>
        <p:spPr>
          <a:xfrm>
            <a:off x="827584" y="5805264"/>
            <a:ext cx="5400599" cy="415448"/>
          </a:xfrm>
          <a:prstGeom prst="rect">
            <a:avLst/>
          </a:prstGeom>
          <a:noFill/>
        </p:spPr>
        <p:txBody>
          <a:bodyPr wrap="square" lIns="144985" tIns="72492" rIns="144985" bIns="72492" rtlCol="0">
            <a:spAutoFit/>
          </a:bodyPr>
          <a:lstStyle/>
          <a:p>
            <a:pPr>
              <a:lnSpc>
                <a:spcPct val="150000"/>
              </a:lnSpc>
            </a:pPr>
            <a:r>
              <a:rPr lang="en-US" altLang="zh-TW" sz="1300" b="1" dirty="0" smtClean="0">
                <a:ea typeface="微軟正黑體" pitchFamily="34" charset="-120"/>
              </a:rPr>
              <a:t>Write Amplifications are significantly improved</a:t>
            </a:r>
            <a:endParaRPr lang="en-US" altLang="zh-TW" sz="1300" b="1" dirty="0">
              <a:ea typeface="微軟正黑體" pitchFamily="34" charset="-120"/>
            </a:endParaRPr>
          </a:p>
        </p:txBody>
      </p:sp>
      <p:pic>
        <p:nvPicPr>
          <p:cNvPr id="24" name="圖片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726" y="4057661"/>
            <a:ext cx="514960" cy="728342"/>
          </a:xfrm>
          <a:prstGeom prst="rect">
            <a:avLst/>
          </a:prstGeom>
        </p:spPr>
      </p:pic>
      <p:pic>
        <p:nvPicPr>
          <p:cNvPr id="25" name="圖片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0581" y="5303207"/>
            <a:ext cx="514960" cy="728342"/>
          </a:xfrm>
          <a:prstGeom prst="rect">
            <a:avLst/>
          </a:prstGeom>
        </p:spPr>
      </p:pic>
      <p:sp>
        <p:nvSpPr>
          <p:cNvPr id="23" name="文字方塊 24"/>
          <p:cNvSpPr txBox="1">
            <a:spLocks noChangeArrowheads="1"/>
          </p:cNvSpPr>
          <p:nvPr/>
        </p:nvSpPr>
        <p:spPr bwMode="auto">
          <a:xfrm>
            <a:off x="0" y="1030536"/>
            <a:ext cx="9144000" cy="557033"/>
          </a:xfrm>
          <a:prstGeom prst="rect">
            <a:avLst/>
          </a:prstGeom>
          <a:noFill/>
          <a:ln>
            <a:noFill/>
          </a:ln>
          <a:effectLst/>
          <a:extLst/>
        </p:spPr>
        <p:txBody>
          <a:bodyPr wrap="square" lIns="79205" tIns="39603" rIns="79205" bIns="39603">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defTabSz="912813"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defTabSz="912813"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defTabSz="912813"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defTabSz="912813"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defRPr/>
            </a:pPr>
            <a:r>
              <a:rPr kumimoji="0" lang="en-US" altLang="zh-TW" sz="3100" b="1" dirty="0" smtClean="0">
                <a:solidFill>
                  <a:srgbClr val="008080"/>
                </a:solidFill>
                <a:latin typeface="+mj-lt"/>
              </a:rPr>
              <a:t>Advantages of Over-provisioning</a:t>
            </a:r>
            <a:endParaRPr kumimoji="0" lang="en-US" altLang="zh-TW" sz="3100" b="1" dirty="0">
              <a:solidFill>
                <a:srgbClr val="008080"/>
              </a:solidFill>
              <a:latin typeface="+mj-lt"/>
            </a:endParaRPr>
          </a:p>
        </p:txBody>
      </p:sp>
    </p:spTree>
    <p:extLst>
      <p:ext uri="{BB962C8B-B14F-4D97-AF65-F5344CB8AC3E}">
        <p14:creationId xmlns:p14="http://schemas.microsoft.com/office/powerpoint/2010/main" val="7295438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字方塊 24"/>
          <p:cNvSpPr txBox="1">
            <a:spLocks noChangeArrowheads="1"/>
          </p:cNvSpPr>
          <p:nvPr/>
        </p:nvSpPr>
        <p:spPr bwMode="auto">
          <a:xfrm>
            <a:off x="0" y="1030536"/>
            <a:ext cx="9144000" cy="557033"/>
          </a:xfrm>
          <a:prstGeom prst="rect">
            <a:avLst/>
          </a:prstGeom>
          <a:noFill/>
          <a:ln>
            <a:noFill/>
          </a:ln>
          <a:effectLst/>
          <a:extLst/>
        </p:spPr>
        <p:txBody>
          <a:bodyPr wrap="square" lIns="79205" tIns="39603" rIns="79205" bIns="39603">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defTabSz="912813"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defTabSz="912813"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defTabSz="912813"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defTabSz="912813"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defRPr/>
            </a:pPr>
            <a:r>
              <a:rPr kumimoji="0" lang="en-US" altLang="zh-TW" sz="3100" b="1" dirty="0" smtClean="0">
                <a:solidFill>
                  <a:srgbClr val="008080"/>
                </a:solidFill>
                <a:latin typeface="+mj-lt"/>
              </a:rPr>
              <a:t>Advantages of Over-provisioning</a:t>
            </a:r>
            <a:endParaRPr kumimoji="0" lang="en-US" altLang="zh-TW" sz="3100" b="1" dirty="0">
              <a:solidFill>
                <a:srgbClr val="008080"/>
              </a:solidFill>
              <a:latin typeface="+mj-lt"/>
            </a:endParaRPr>
          </a:p>
        </p:txBody>
      </p:sp>
      <p:sp>
        <p:nvSpPr>
          <p:cNvPr id="8" name="投影片編號版面配置區 3"/>
          <p:cNvSpPr>
            <a:spLocks noGrp="1"/>
          </p:cNvSpPr>
          <p:nvPr>
            <p:ph type="sldNum" sz="quarter" idx="12"/>
          </p:nvPr>
        </p:nvSpPr>
        <p:spPr>
          <a:xfrm>
            <a:off x="6974904" y="6448252"/>
            <a:ext cx="2133600" cy="365125"/>
          </a:xfrm>
        </p:spPr>
        <p:txBody>
          <a:bodyPr/>
          <a:lstStyle/>
          <a:p>
            <a:r>
              <a:rPr lang="en-US" altLang="zh-TW" dirty="0" smtClean="0"/>
              <a:t>6</a:t>
            </a:r>
            <a:endParaRPr lang="zh-TW" altLang="en-US" dirty="0"/>
          </a:p>
        </p:txBody>
      </p:sp>
      <p:sp>
        <p:nvSpPr>
          <p:cNvPr id="24" name="矩形 23"/>
          <p:cNvSpPr/>
          <p:nvPr/>
        </p:nvSpPr>
        <p:spPr>
          <a:xfrm>
            <a:off x="3152743" y="2005348"/>
            <a:ext cx="2033509" cy="2085755"/>
          </a:xfrm>
          <a:prstGeom prst="rect">
            <a:avLst/>
          </a:prstGeom>
          <a:solidFill>
            <a:schemeClr val="tx1">
              <a:lumMod val="85000"/>
              <a:lumOff val="15000"/>
            </a:schemeClr>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TW" sz="1500" b="1" dirty="0" smtClean="0">
                <a:solidFill>
                  <a:srgbClr val="00B0F0"/>
                </a:solidFill>
              </a:rPr>
              <a:t>Over-provisioning</a:t>
            </a:r>
          </a:p>
          <a:p>
            <a:pPr algn="ctr"/>
            <a:r>
              <a:rPr lang="en-US" altLang="zh-TW" b="1" dirty="0" smtClean="0"/>
              <a:t>120GB</a:t>
            </a:r>
            <a:endParaRPr lang="zh-TW" altLang="en-US" b="1" dirty="0"/>
          </a:p>
        </p:txBody>
      </p:sp>
      <p:sp>
        <p:nvSpPr>
          <p:cNvPr id="25" name="矩形 24"/>
          <p:cNvSpPr/>
          <p:nvPr/>
        </p:nvSpPr>
        <p:spPr>
          <a:xfrm>
            <a:off x="3152743" y="2073225"/>
            <a:ext cx="2033509" cy="308196"/>
          </a:xfrm>
          <a:prstGeom prst="rect">
            <a:avLst/>
          </a:prstGeom>
          <a:solidFill>
            <a:srgbClr val="008080"/>
          </a:solidFill>
          <a:ln>
            <a:prstDash val="dash"/>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TW" sz="1600" b="1" dirty="0" smtClean="0"/>
              <a:t>7% OP</a:t>
            </a:r>
            <a:endParaRPr lang="zh-TW" altLang="en-US" sz="1600" b="1" dirty="0"/>
          </a:p>
        </p:txBody>
      </p:sp>
      <p:sp>
        <p:nvSpPr>
          <p:cNvPr id="26" name="矩形 25"/>
          <p:cNvSpPr/>
          <p:nvPr/>
        </p:nvSpPr>
        <p:spPr>
          <a:xfrm>
            <a:off x="3152743" y="3872054"/>
            <a:ext cx="406702" cy="216535"/>
          </a:xfrm>
          <a:prstGeom prst="rect">
            <a:avLst/>
          </a:prstGeom>
          <a:solidFill>
            <a:schemeClr val="accent3">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TW" sz="1100" b="1" dirty="0" smtClean="0"/>
              <a:t>LBB</a:t>
            </a:r>
            <a:endParaRPr lang="zh-TW" altLang="en-US" sz="1100" b="1" dirty="0"/>
          </a:p>
        </p:txBody>
      </p:sp>
      <p:sp>
        <p:nvSpPr>
          <p:cNvPr id="27" name="矩形 26"/>
          <p:cNvSpPr/>
          <p:nvPr/>
        </p:nvSpPr>
        <p:spPr>
          <a:xfrm>
            <a:off x="3152743" y="1712215"/>
            <a:ext cx="2033509" cy="361010"/>
          </a:xfrm>
          <a:prstGeom prst="rect">
            <a:avLst/>
          </a:prstGeom>
          <a:solidFill>
            <a:srgbClr val="008080"/>
          </a:solidFill>
          <a:ln>
            <a:prstDash val="dash"/>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TW" sz="1600" b="1" dirty="0" smtClean="0"/>
              <a:t>System Reserved</a:t>
            </a:r>
            <a:endParaRPr lang="zh-TW" altLang="en-US" sz="1600" b="1" dirty="0"/>
          </a:p>
        </p:txBody>
      </p:sp>
      <p:sp>
        <p:nvSpPr>
          <p:cNvPr id="28" name="矩形 27"/>
          <p:cNvSpPr/>
          <p:nvPr/>
        </p:nvSpPr>
        <p:spPr>
          <a:xfrm>
            <a:off x="3152743" y="4598079"/>
            <a:ext cx="2033509" cy="2085755"/>
          </a:xfrm>
          <a:prstGeom prst="rect">
            <a:avLst/>
          </a:prstGeom>
          <a:solidFill>
            <a:schemeClr val="tx1">
              <a:lumMod val="85000"/>
              <a:lumOff val="15000"/>
            </a:schemeClr>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TW" sz="1500" b="1" dirty="0" smtClean="0">
                <a:solidFill>
                  <a:srgbClr val="00B0F0"/>
                </a:solidFill>
              </a:rPr>
              <a:t>Non Over-provisioning</a:t>
            </a:r>
            <a:endParaRPr lang="en-US" altLang="zh-TW" sz="1500" b="1" dirty="0">
              <a:solidFill>
                <a:srgbClr val="00B0F0"/>
              </a:solidFill>
            </a:endParaRPr>
          </a:p>
          <a:p>
            <a:pPr algn="ctr"/>
            <a:r>
              <a:rPr lang="en-US" altLang="zh-TW" b="1" dirty="0" smtClean="0"/>
              <a:t>128GB</a:t>
            </a:r>
            <a:endParaRPr lang="zh-TW" altLang="en-US" b="1" dirty="0"/>
          </a:p>
        </p:txBody>
      </p:sp>
      <p:sp>
        <p:nvSpPr>
          <p:cNvPr id="29" name="矩形 28"/>
          <p:cNvSpPr/>
          <p:nvPr/>
        </p:nvSpPr>
        <p:spPr>
          <a:xfrm>
            <a:off x="3152743" y="4306576"/>
            <a:ext cx="2033509" cy="313028"/>
          </a:xfrm>
          <a:prstGeom prst="rect">
            <a:avLst/>
          </a:prstGeom>
          <a:solidFill>
            <a:srgbClr val="008080"/>
          </a:solidFill>
          <a:ln>
            <a:prstDash val="dash"/>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TW" sz="1600" b="1" dirty="0" smtClean="0"/>
              <a:t>System Reserved</a:t>
            </a:r>
            <a:endParaRPr lang="zh-TW" altLang="en-US" sz="1600" b="1" dirty="0"/>
          </a:p>
        </p:txBody>
      </p:sp>
      <p:sp>
        <p:nvSpPr>
          <p:cNvPr id="30" name="矩形 29"/>
          <p:cNvSpPr/>
          <p:nvPr/>
        </p:nvSpPr>
        <p:spPr>
          <a:xfrm>
            <a:off x="3559585" y="3872054"/>
            <a:ext cx="406702" cy="216535"/>
          </a:xfrm>
          <a:prstGeom prst="rect">
            <a:avLst/>
          </a:prstGeom>
          <a:solidFill>
            <a:schemeClr val="accent3">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TW" sz="1100" b="1" dirty="0" smtClean="0"/>
              <a:t>LBB</a:t>
            </a:r>
            <a:endParaRPr lang="zh-TW" altLang="en-US" sz="1100" b="1" dirty="0"/>
          </a:p>
        </p:txBody>
      </p:sp>
      <p:sp>
        <p:nvSpPr>
          <p:cNvPr id="31" name="矩形 30"/>
          <p:cNvSpPr/>
          <p:nvPr/>
        </p:nvSpPr>
        <p:spPr>
          <a:xfrm>
            <a:off x="3966286" y="3872054"/>
            <a:ext cx="406702" cy="216535"/>
          </a:xfrm>
          <a:prstGeom prst="rect">
            <a:avLst/>
          </a:prstGeom>
          <a:solidFill>
            <a:schemeClr val="accent3">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TW" sz="1100" b="1" dirty="0" smtClean="0"/>
              <a:t>LBB</a:t>
            </a:r>
            <a:endParaRPr lang="zh-TW" altLang="en-US" sz="1100" b="1" dirty="0"/>
          </a:p>
        </p:txBody>
      </p:sp>
      <p:sp>
        <p:nvSpPr>
          <p:cNvPr id="32" name="矩形 31"/>
          <p:cNvSpPr/>
          <p:nvPr/>
        </p:nvSpPr>
        <p:spPr>
          <a:xfrm>
            <a:off x="4372988" y="3872054"/>
            <a:ext cx="406702" cy="216535"/>
          </a:xfrm>
          <a:prstGeom prst="rect">
            <a:avLst/>
          </a:prstGeom>
          <a:solidFill>
            <a:schemeClr val="accent3">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TW" sz="1100" b="1" dirty="0" smtClean="0"/>
              <a:t>LBB</a:t>
            </a:r>
            <a:endParaRPr lang="zh-TW" altLang="en-US" sz="1100" b="1" dirty="0"/>
          </a:p>
        </p:txBody>
      </p:sp>
      <p:sp>
        <p:nvSpPr>
          <p:cNvPr id="33" name="矩形 32"/>
          <p:cNvSpPr/>
          <p:nvPr/>
        </p:nvSpPr>
        <p:spPr>
          <a:xfrm>
            <a:off x="4779690" y="3872054"/>
            <a:ext cx="406702" cy="216535"/>
          </a:xfrm>
          <a:prstGeom prst="rect">
            <a:avLst/>
          </a:prstGeom>
          <a:solidFill>
            <a:schemeClr val="accent3">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TW" sz="1100" b="1" dirty="0" smtClean="0"/>
              <a:t>LBB</a:t>
            </a:r>
            <a:endParaRPr lang="zh-TW" altLang="en-US" sz="1100" b="1" dirty="0"/>
          </a:p>
        </p:txBody>
      </p:sp>
      <p:sp>
        <p:nvSpPr>
          <p:cNvPr id="34" name="矩形 33"/>
          <p:cNvSpPr/>
          <p:nvPr/>
        </p:nvSpPr>
        <p:spPr>
          <a:xfrm>
            <a:off x="3152743" y="6467299"/>
            <a:ext cx="406702" cy="216535"/>
          </a:xfrm>
          <a:prstGeom prst="rect">
            <a:avLst/>
          </a:prstGeom>
          <a:solidFill>
            <a:schemeClr val="accent3">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TW" sz="1100" b="1" dirty="0" smtClean="0"/>
              <a:t>LBB</a:t>
            </a:r>
            <a:endParaRPr lang="zh-TW" altLang="en-US" sz="1100" b="1" dirty="0"/>
          </a:p>
        </p:txBody>
      </p:sp>
      <p:sp>
        <p:nvSpPr>
          <p:cNvPr id="35" name="矩形 34"/>
          <p:cNvSpPr/>
          <p:nvPr/>
        </p:nvSpPr>
        <p:spPr>
          <a:xfrm>
            <a:off x="3559585" y="6467299"/>
            <a:ext cx="406702" cy="216535"/>
          </a:xfrm>
          <a:prstGeom prst="rect">
            <a:avLst/>
          </a:prstGeom>
          <a:solidFill>
            <a:schemeClr val="accent3">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TW" sz="1100" b="1" dirty="0" smtClean="0"/>
              <a:t>LBB</a:t>
            </a:r>
            <a:endParaRPr lang="zh-TW" altLang="en-US" sz="1100" b="1" dirty="0"/>
          </a:p>
        </p:txBody>
      </p:sp>
      <p:sp>
        <p:nvSpPr>
          <p:cNvPr id="36" name="矩形 35"/>
          <p:cNvSpPr/>
          <p:nvPr/>
        </p:nvSpPr>
        <p:spPr>
          <a:xfrm>
            <a:off x="3966286" y="6467299"/>
            <a:ext cx="406702" cy="216535"/>
          </a:xfrm>
          <a:prstGeom prst="rect">
            <a:avLst/>
          </a:prstGeom>
          <a:solidFill>
            <a:schemeClr val="accent3">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TW" sz="1100" b="1" dirty="0" smtClean="0"/>
              <a:t>LBB</a:t>
            </a:r>
            <a:endParaRPr lang="zh-TW" altLang="en-US" sz="1100" b="1" dirty="0"/>
          </a:p>
        </p:txBody>
      </p:sp>
      <p:sp>
        <p:nvSpPr>
          <p:cNvPr id="37" name="矩形 36"/>
          <p:cNvSpPr/>
          <p:nvPr/>
        </p:nvSpPr>
        <p:spPr>
          <a:xfrm>
            <a:off x="4372988" y="6467299"/>
            <a:ext cx="406702" cy="216535"/>
          </a:xfrm>
          <a:prstGeom prst="rect">
            <a:avLst/>
          </a:prstGeom>
          <a:solidFill>
            <a:schemeClr val="accent3">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TW" sz="1100" b="1" dirty="0" smtClean="0"/>
              <a:t>LBB</a:t>
            </a:r>
            <a:endParaRPr lang="zh-TW" altLang="en-US" sz="1100" b="1" dirty="0"/>
          </a:p>
        </p:txBody>
      </p:sp>
      <p:sp>
        <p:nvSpPr>
          <p:cNvPr id="38" name="矩形 37"/>
          <p:cNvSpPr/>
          <p:nvPr/>
        </p:nvSpPr>
        <p:spPr>
          <a:xfrm>
            <a:off x="4779690" y="6467299"/>
            <a:ext cx="406702" cy="216535"/>
          </a:xfrm>
          <a:prstGeom prst="rect">
            <a:avLst/>
          </a:prstGeom>
          <a:solidFill>
            <a:schemeClr val="accent3">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TW" sz="1100" b="1" dirty="0" smtClean="0"/>
              <a:t>LBB</a:t>
            </a:r>
            <a:endParaRPr lang="zh-TW" altLang="en-US" sz="1100" b="1" dirty="0"/>
          </a:p>
        </p:txBody>
      </p:sp>
      <p:sp>
        <p:nvSpPr>
          <p:cNvPr id="39" name="矩形 38"/>
          <p:cNvSpPr/>
          <p:nvPr/>
        </p:nvSpPr>
        <p:spPr>
          <a:xfrm>
            <a:off x="5949524" y="2005348"/>
            <a:ext cx="2033509" cy="2085755"/>
          </a:xfrm>
          <a:prstGeom prst="rect">
            <a:avLst/>
          </a:prstGeom>
          <a:solidFill>
            <a:schemeClr val="tx1">
              <a:lumMod val="85000"/>
              <a:lumOff val="15000"/>
            </a:schemeClr>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TW" b="1" dirty="0" smtClean="0"/>
              <a:t>120GB</a:t>
            </a:r>
            <a:endParaRPr lang="zh-TW" altLang="en-US" b="1" dirty="0"/>
          </a:p>
        </p:txBody>
      </p:sp>
      <p:sp>
        <p:nvSpPr>
          <p:cNvPr id="40" name="矩形 39"/>
          <p:cNvSpPr/>
          <p:nvPr/>
        </p:nvSpPr>
        <p:spPr>
          <a:xfrm>
            <a:off x="5949524" y="2097453"/>
            <a:ext cx="2033509" cy="308196"/>
          </a:xfrm>
          <a:prstGeom prst="rect">
            <a:avLst/>
          </a:prstGeom>
          <a:solidFill>
            <a:srgbClr val="008080"/>
          </a:solidFill>
          <a:ln>
            <a:prstDash val="dash"/>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TW" sz="1600" b="1" dirty="0" smtClean="0"/>
              <a:t>7% OP</a:t>
            </a:r>
            <a:endParaRPr lang="zh-TW" altLang="en-US" sz="1600" b="1" dirty="0"/>
          </a:p>
        </p:txBody>
      </p:sp>
      <p:sp>
        <p:nvSpPr>
          <p:cNvPr id="41" name="矩形 40"/>
          <p:cNvSpPr/>
          <p:nvPr/>
        </p:nvSpPr>
        <p:spPr>
          <a:xfrm>
            <a:off x="5949524" y="1712215"/>
            <a:ext cx="2033509" cy="293133"/>
          </a:xfrm>
          <a:prstGeom prst="rect">
            <a:avLst/>
          </a:prstGeom>
          <a:solidFill>
            <a:srgbClr val="008080"/>
          </a:solidFill>
          <a:ln>
            <a:prstDash val="dash"/>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TW" sz="1600" b="1" dirty="0" smtClean="0"/>
              <a:t>System Reserved</a:t>
            </a:r>
            <a:endParaRPr lang="zh-TW" altLang="en-US" sz="1600" b="1" dirty="0"/>
          </a:p>
        </p:txBody>
      </p:sp>
      <p:sp>
        <p:nvSpPr>
          <p:cNvPr id="42" name="矩形 41"/>
          <p:cNvSpPr/>
          <p:nvPr/>
        </p:nvSpPr>
        <p:spPr>
          <a:xfrm>
            <a:off x="5949524" y="4598079"/>
            <a:ext cx="2033509" cy="2085755"/>
          </a:xfrm>
          <a:prstGeom prst="rect">
            <a:avLst/>
          </a:prstGeom>
          <a:solidFill>
            <a:schemeClr val="tx1">
              <a:lumMod val="85000"/>
              <a:lumOff val="15000"/>
            </a:schemeClr>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TW" b="1" dirty="0" smtClean="0"/>
              <a:t>128GB</a:t>
            </a:r>
            <a:endParaRPr lang="zh-TW" altLang="en-US" b="1" dirty="0"/>
          </a:p>
        </p:txBody>
      </p:sp>
      <p:sp>
        <p:nvSpPr>
          <p:cNvPr id="43" name="矩形 42"/>
          <p:cNvSpPr/>
          <p:nvPr/>
        </p:nvSpPr>
        <p:spPr>
          <a:xfrm>
            <a:off x="5949524" y="4306576"/>
            <a:ext cx="2033509" cy="313028"/>
          </a:xfrm>
          <a:prstGeom prst="rect">
            <a:avLst/>
          </a:prstGeom>
          <a:solidFill>
            <a:srgbClr val="008080"/>
          </a:solidFill>
          <a:ln>
            <a:prstDash val="dash"/>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TW" sz="1600" b="1" dirty="0" smtClean="0"/>
              <a:t>System Reserved</a:t>
            </a:r>
            <a:endParaRPr lang="zh-TW" altLang="en-US" sz="1600" b="1" dirty="0"/>
          </a:p>
        </p:txBody>
      </p:sp>
      <p:sp>
        <p:nvSpPr>
          <p:cNvPr id="44" name="矩形 43"/>
          <p:cNvSpPr/>
          <p:nvPr/>
        </p:nvSpPr>
        <p:spPr>
          <a:xfrm>
            <a:off x="6356366" y="1712215"/>
            <a:ext cx="406702" cy="216535"/>
          </a:xfrm>
          <a:prstGeom prst="rect">
            <a:avLst/>
          </a:prstGeom>
          <a:solidFill>
            <a:schemeClr val="accent3">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TW" sz="1100" b="1" dirty="0" smtClean="0"/>
              <a:t>LBB</a:t>
            </a:r>
            <a:endParaRPr lang="zh-TW" altLang="en-US" sz="1100" b="1" dirty="0"/>
          </a:p>
        </p:txBody>
      </p:sp>
      <p:sp>
        <p:nvSpPr>
          <p:cNvPr id="45" name="矩形 44"/>
          <p:cNvSpPr/>
          <p:nvPr/>
        </p:nvSpPr>
        <p:spPr>
          <a:xfrm>
            <a:off x="6763067" y="1712215"/>
            <a:ext cx="406702" cy="216535"/>
          </a:xfrm>
          <a:prstGeom prst="rect">
            <a:avLst/>
          </a:prstGeom>
          <a:solidFill>
            <a:schemeClr val="accent3">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TW" sz="1100" b="1" dirty="0" smtClean="0"/>
              <a:t>LBB</a:t>
            </a:r>
            <a:endParaRPr lang="zh-TW" altLang="en-US" sz="1100" b="1" dirty="0"/>
          </a:p>
        </p:txBody>
      </p:sp>
      <p:sp>
        <p:nvSpPr>
          <p:cNvPr id="46" name="矩形 45"/>
          <p:cNvSpPr/>
          <p:nvPr/>
        </p:nvSpPr>
        <p:spPr>
          <a:xfrm>
            <a:off x="7169769" y="1712215"/>
            <a:ext cx="406702" cy="216535"/>
          </a:xfrm>
          <a:prstGeom prst="rect">
            <a:avLst/>
          </a:prstGeom>
          <a:solidFill>
            <a:schemeClr val="accent3">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TW" sz="1100" b="1" dirty="0" smtClean="0"/>
              <a:t>LBB</a:t>
            </a:r>
            <a:endParaRPr lang="zh-TW" altLang="en-US" sz="1100" b="1" dirty="0"/>
          </a:p>
        </p:txBody>
      </p:sp>
      <p:sp>
        <p:nvSpPr>
          <p:cNvPr id="47" name="矩形 46"/>
          <p:cNvSpPr/>
          <p:nvPr/>
        </p:nvSpPr>
        <p:spPr>
          <a:xfrm>
            <a:off x="7576471" y="1712215"/>
            <a:ext cx="406702" cy="216535"/>
          </a:xfrm>
          <a:prstGeom prst="rect">
            <a:avLst/>
          </a:prstGeom>
          <a:solidFill>
            <a:schemeClr val="accent3">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TW" sz="1100" b="1" dirty="0" smtClean="0"/>
              <a:t>LBB</a:t>
            </a:r>
            <a:endParaRPr lang="zh-TW" altLang="en-US" sz="1100" b="1" dirty="0"/>
          </a:p>
        </p:txBody>
      </p:sp>
      <p:sp>
        <p:nvSpPr>
          <p:cNvPr id="48" name="矩形 47"/>
          <p:cNvSpPr/>
          <p:nvPr/>
        </p:nvSpPr>
        <p:spPr>
          <a:xfrm>
            <a:off x="5949524" y="4296736"/>
            <a:ext cx="406702" cy="216535"/>
          </a:xfrm>
          <a:prstGeom prst="rect">
            <a:avLst/>
          </a:prstGeom>
          <a:solidFill>
            <a:schemeClr val="accent3">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TW" sz="1200" b="1" dirty="0" smtClean="0"/>
              <a:t>LBB</a:t>
            </a:r>
            <a:endParaRPr lang="zh-TW" altLang="en-US" sz="1200" b="1" dirty="0"/>
          </a:p>
        </p:txBody>
      </p:sp>
      <p:sp>
        <p:nvSpPr>
          <p:cNvPr id="49" name="矩形 48"/>
          <p:cNvSpPr/>
          <p:nvPr/>
        </p:nvSpPr>
        <p:spPr>
          <a:xfrm>
            <a:off x="6356366" y="4296736"/>
            <a:ext cx="406702" cy="216535"/>
          </a:xfrm>
          <a:prstGeom prst="rect">
            <a:avLst/>
          </a:prstGeom>
          <a:solidFill>
            <a:schemeClr val="accent3">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TW" sz="1200" b="1" dirty="0" smtClean="0"/>
              <a:t>LBB</a:t>
            </a:r>
            <a:endParaRPr lang="zh-TW" altLang="en-US" sz="1200" b="1" dirty="0"/>
          </a:p>
        </p:txBody>
      </p:sp>
      <p:sp>
        <p:nvSpPr>
          <p:cNvPr id="50" name="矩形 49"/>
          <p:cNvSpPr/>
          <p:nvPr/>
        </p:nvSpPr>
        <p:spPr>
          <a:xfrm>
            <a:off x="6763067" y="4296736"/>
            <a:ext cx="406702" cy="216535"/>
          </a:xfrm>
          <a:prstGeom prst="rect">
            <a:avLst/>
          </a:prstGeom>
          <a:solidFill>
            <a:schemeClr val="accent3">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TW" sz="1200" b="1" dirty="0" smtClean="0"/>
              <a:t>LBB</a:t>
            </a:r>
            <a:endParaRPr lang="zh-TW" altLang="en-US" sz="1200" b="1" dirty="0"/>
          </a:p>
        </p:txBody>
      </p:sp>
      <p:sp>
        <p:nvSpPr>
          <p:cNvPr id="51" name="矩形 50"/>
          <p:cNvSpPr/>
          <p:nvPr/>
        </p:nvSpPr>
        <p:spPr>
          <a:xfrm>
            <a:off x="7169769" y="4296736"/>
            <a:ext cx="406702" cy="216535"/>
          </a:xfrm>
          <a:prstGeom prst="rect">
            <a:avLst/>
          </a:prstGeom>
          <a:solidFill>
            <a:schemeClr val="accent3">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TW" sz="1200" b="1" dirty="0" smtClean="0"/>
              <a:t>LBB</a:t>
            </a:r>
            <a:endParaRPr lang="zh-TW" altLang="en-US" sz="1200" b="1" dirty="0"/>
          </a:p>
        </p:txBody>
      </p:sp>
      <p:sp>
        <p:nvSpPr>
          <p:cNvPr id="52" name="矩形 51"/>
          <p:cNvSpPr/>
          <p:nvPr/>
        </p:nvSpPr>
        <p:spPr>
          <a:xfrm>
            <a:off x="7576471" y="4296736"/>
            <a:ext cx="406702" cy="216535"/>
          </a:xfrm>
          <a:prstGeom prst="rect">
            <a:avLst/>
          </a:prstGeom>
          <a:solidFill>
            <a:schemeClr val="accent3">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TW" sz="1200" b="1" dirty="0" smtClean="0"/>
              <a:t>LBB</a:t>
            </a:r>
            <a:endParaRPr lang="zh-TW" altLang="en-US" sz="1200" b="1" dirty="0"/>
          </a:p>
        </p:txBody>
      </p:sp>
      <p:sp>
        <p:nvSpPr>
          <p:cNvPr id="54" name="向右箭號 53"/>
          <p:cNvSpPr/>
          <p:nvPr/>
        </p:nvSpPr>
        <p:spPr>
          <a:xfrm>
            <a:off x="5292080" y="2844875"/>
            <a:ext cx="576064" cy="406702"/>
          </a:xfrm>
          <a:prstGeom prst="rightArrow">
            <a:avLst/>
          </a:prstGeom>
          <a:solidFill>
            <a:schemeClr val="bg1">
              <a:lumMod val="8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a:p>
        </p:txBody>
      </p:sp>
      <p:sp>
        <p:nvSpPr>
          <p:cNvPr id="55" name="向右箭號 54"/>
          <p:cNvSpPr/>
          <p:nvPr/>
        </p:nvSpPr>
        <p:spPr>
          <a:xfrm>
            <a:off x="5292080" y="5437605"/>
            <a:ext cx="576064" cy="406702"/>
          </a:xfrm>
          <a:prstGeom prst="rightArrow">
            <a:avLst/>
          </a:prstGeom>
          <a:solidFill>
            <a:schemeClr val="bg1">
              <a:lumMod val="8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a:p>
        </p:txBody>
      </p:sp>
      <p:sp>
        <p:nvSpPr>
          <p:cNvPr id="56" name="矩形 55"/>
          <p:cNvSpPr/>
          <p:nvPr/>
        </p:nvSpPr>
        <p:spPr>
          <a:xfrm>
            <a:off x="5949524" y="1712215"/>
            <a:ext cx="406702" cy="216535"/>
          </a:xfrm>
          <a:prstGeom prst="rect">
            <a:avLst/>
          </a:prstGeom>
          <a:solidFill>
            <a:schemeClr val="accent3">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TW" sz="1100" b="1" dirty="0" smtClean="0"/>
              <a:t>LBB</a:t>
            </a:r>
            <a:endParaRPr lang="zh-TW" altLang="en-US" sz="1100" b="1" dirty="0"/>
          </a:p>
        </p:txBody>
      </p:sp>
      <p:sp>
        <p:nvSpPr>
          <p:cNvPr id="57" name="矩形 56"/>
          <p:cNvSpPr/>
          <p:nvPr/>
        </p:nvSpPr>
        <p:spPr>
          <a:xfrm>
            <a:off x="5949384" y="3869145"/>
            <a:ext cx="406702" cy="216535"/>
          </a:xfrm>
          <a:prstGeom prst="rect">
            <a:avLst/>
          </a:prstGeom>
          <a:solidFill>
            <a:schemeClr val="accent3">
              <a:lumMod val="60000"/>
              <a:lumOff val="4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TW" sz="1100" b="1" dirty="0" smtClean="0"/>
              <a:t>LBB</a:t>
            </a:r>
            <a:endParaRPr lang="zh-TW" altLang="en-US" sz="1100" b="1" dirty="0"/>
          </a:p>
        </p:txBody>
      </p:sp>
      <p:sp>
        <p:nvSpPr>
          <p:cNvPr id="58" name="矩形 57"/>
          <p:cNvSpPr/>
          <p:nvPr/>
        </p:nvSpPr>
        <p:spPr>
          <a:xfrm>
            <a:off x="6356225" y="3869145"/>
            <a:ext cx="406702" cy="216535"/>
          </a:xfrm>
          <a:prstGeom prst="rect">
            <a:avLst/>
          </a:prstGeom>
          <a:solidFill>
            <a:schemeClr val="accent3">
              <a:lumMod val="60000"/>
              <a:lumOff val="4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TW" sz="1100" b="1" dirty="0" smtClean="0"/>
              <a:t>LBB</a:t>
            </a:r>
            <a:endParaRPr lang="zh-TW" altLang="en-US" sz="1100" b="1" dirty="0"/>
          </a:p>
        </p:txBody>
      </p:sp>
      <p:sp>
        <p:nvSpPr>
          <p:cNvPr id="59" name="矩形 58"/>
          <p:cNvSpPr/>
          <p:nvPr/>
        </p:nvSpPr>
        <p:spPr>
          <a:xfrm>
            <a:off x="6762927" y="3869145"/>
            <a:ext cx="406702" cy="216535"/>
          </a:xfrm>
          <a:prstGeom prst="rect">
            <a:avLst/>
          </a:prstGeom>
          <a:solidFill>
            <a:schemeClr val="accent3">
              <a:lumMod val="60000"/>
              <a:lumOff val="4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TW" sz="1100" b="1" dirty="0" smtClean="0"/>
              <a:t>LBB</a:t>
            </a:r>
            <a:endParaRPr lang="zh-TW" altLang="en-US" sz="1100" b="1" dirty="0"/>
          </a:p>
        </p:txBody>
      </p:sp>
      <p:sp>
        <p:nvSpPr>
          <p:cNvPr id="64" name="矩形 63"/>
          <p:cNvSpPr/>
          <p:nvPr/>
        </p:nvSpPr>
        <p:spPr>
          <a:xfrm>
            <a:off x="7169629" y="3869145"/>
            <a:ext cx="406702" cy="216535"/>
          </a:xfrm>
          <a:prstGeom prst="rect">
            <a:avLst/>
          </a:prstGeom>
          <a:solidFill>
            <a:schemeClr val="accent3">
              <a:lumMod val="60000"/>
              <a:lumOff val="4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TW" sz="1100" b="1" dirty="0" smtClean="0"/>
              <a:t>LBB</a:t>
            </a:r>
            <a:endParaRPr lang="zh-TW" altLang="en-US" sz="1100" b="1" dirty="0"/>
          </a:p>
        </p:txBody>
      </p:sp>
      <p:sp>
        <p:nvSpPr>
          <p:cNvPr id="65" name="矩形 64"/>
          <p:cNvSpPr/>
          <p:nvPr/>
        </p:nvSpPr>
        <p:spPr>
          <a:xfrm>
            <a:off x="7576331" y="3869145"/>
            <a:ext cx="406702" cy="216535"/>
          </a:xfrm>
          <a:prstGeom prst="rect">
            <a:avLst/>
          </a:prstGeom>
          <a:solidFill>
            <a:schemeClr val="accent3">
              <a:lumMod val="60000"/>
              <a:lumOff val="4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TW" sz="1100" b="1" dirty="0" smtClean="0"/>
              <a:t>LBB</a:t>
            </a:r>
            <a:endParaRPr lang="zh-TW" altLang="en-US" sz="1100" b="1" dirty="0"/>
          </a:p>
        </p:txBody>
      </p:sp>
      <p:sp>
        <p:nvSpPr>
          <p:cNvPr id="66" name="弧形向右箭號 65"/>
          <p:cNvSpPr/>
          <p:nvPr/>
        </p:nvSpPr>
        <p:spPr>
          <a:xfrm rot="10800000">
            <a:off x="8050816" y="1712214"/>
            <a:ext cx="605920" cy="2373465"/>
          </a:xfrm>
          <a:prstGeom prst="curvedRightArrow">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79" name="矩形 78"/>
          <p:cNvSpPr/>
          <p:nvPr/>
        </p:nvSpPr>
        <p:spPr>
          <a:xfrm>
            <a:off x="3152907" y="6248249"/>
            <a:ext cx="406702" cy="216535"/>
          </a:xfrm>
          <a:prstGeom prst="rect">
            <a:avLst/>
          </a:prstGeom>
          <a:solidFill>
            <a:schemeClr val="accent3">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TW" sz="1100" b="1" dirty="0" smtClean="0"/>
              <a:t>LBB</a:t>
            </a:r>
            <a:endParaRPr lang="zh-TW" altLang="en-US" sz="1100" b="1" dirty="0"/>
          </a:p>
        </p:txBody>
      </p:sp>
      <p:sp>
        <p:nvSpPr>
          <p:cNvPr id="80" name="矩形 79"/>
          <p:cNvSpPr/>
          <p:nvPr/>
        </p:nvSpPr>
        <p:spPr>
          <a:xfrm>
            <a:off x="3559748" y="6248249"/>
            <a:ext cx="406702" cy="216535"/>
          </a:xfrm>
          <a:prstGeom prst="rect">
            <a:avLst/>
          </a:prstGeom>
          <a:solidFill>
            <a:schemeClr val="accent3">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TW" sz="1100" b="1" dirty="0" smtClean="0"/>
              <a:t>LBB</a:t>
            </a:r>
            <a:endParaRPr lang="zh-TW" altLang="en-US" sz="1100" b="1" dirty="0"/>
          </a:p>
        </p:txBody>
      </p:sp>
      <p:sp>
        <p:nvSpPr>
          <p:cNvPr id="81" name="矩形 80"/>
          <p:cNvSpPr/>
          <p:nvPr/>
        </p:nvSpPr>
        <p:spPr>
          <a:xfrm>
            <a:off x="3966450" y="6248249"/>
            <a:ext cx="406702" cy="216535"/>
          </a:xfrm>
          <a:prstGeom prst="rect">
            <a:avLst/>
          </a:prstGeom>
          <a:solidFill>
            <a:schemeClr val="accent3">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TW" sz="1100" b="1" dirty="0" smtClean="0"/>
              <a:t>LBB</a:t>
            </a:r>
            <a:endParaRPr lang="zh-TW" altLang="en-US" sz="1100" b="1" dirty="0"/>
          </a:p>
        </p:txBody>
      </p:sp>
      <p:sp>
        <p:nvSpPr>
          <p:cNvPr id="82" name="矩形 81"/>
          <p:cNvSpPr/>
          <p:nvPr/>
        </p:nvSpPr>
        <p:spPr>
          <a:xfrm>
            <a:off x="4373152" y="6248249"/>
            <a:ext cx="406702" cy="216535"/>
          </a:xfrm>
          <a:prstGeom prst="rect">
            <a:avLst/>
          </a:prstGeom>
          <a:solidFill>
            <a:schemeClr val="accent3">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TW" sz="1100" b="1" dirty="0" smtClean="0"/>
              <a:t>LBB</a:t>
            </a:r>
            <a:endParaRPr lang="zh-TW" altLang="en-US" sz="1100" b="1" dirty="0"/>
          </a:p>
        </p:txBody>
      </p:sp>
      <p:sp>
        <p:nvSpPr>
          <p:cNvPr id="83" name="矩形 82"/>
          <p:cNvSpPr/>
          <p:nvPr/>
        </p:nvSpPr>
        <p:spPr>
          <a:xfrm>
            <a:off x="4779854" y="6248249"/>
            <a:ext cx="406702" cy="216535"/>
          </a:xfrm>
          <a:prstGeom prst="rect">
            <a:avLst/>
          </a:prstGeom>
          <a:solidFill>
            <a:schemeClr val="accent3">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TW" sz="1100" b="1" dirty="0" smtClean="0"/>
              <a:t>LBB</a:t>
            </a:r>
            <a:endParaRPr lang="zh-TW" altLang="en-US" sz="1100" b="1" dirty="0"/>
          </a:p>
        </p:txBody>
      </p:sp>
      <p:sp>
        <p:nvSpPr>
          <p:cNvPr id="84" name="矩形 83"/>
          <p:cNvSpPr/>
          <p:nvPr/>
        </p:nvSpPr>
        <p:spPr>
          <a:xfrm>
            <a:off x="5949384" y="6464785"/>
            <a:ext cx="406702" cy="216535"/>
          </a:xfrm>
          <a:prstGeom prst="rect">
            <a:avLst/>
          </a:prstGeom>
          <a:solidFill>
            <a:schemeClr val="accent3">
              <a:lumMod val="60000"/>
              <a:lumOff val="4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TW" sz="1200" b="1" dirty="0" smtClean="0"/>
              <a:t>LBB</a:t>
            </a:r>
            <a:endParaRPr lang="zh-TW" altLang="en-US" sz="1200" b="1" dirty="0"/>
          </a:p>
        </p:txBody>
      </p:sp>
      <p:sp>
        <p:nvSpPr>
          <p:cNvPr id="85" name="矩形 84"/>
          <p:cNvSpPr/>
          <p:nvPr/>
        </p:nvSpPr>
        <p:spPr>
          <a:xfrm>
            <a:off x="6356225" y="6464785"/>
            <a:ext cx="406702" cy="216535"/>
          </a:xfrm>
          <a:prstGeom prst="rect">
            <a:avLst/>
          </a:prstGeom>
          <a:solidFill>
            <a:schemeClr val="accent3">
              <a:lumMod val="60000"/>
              <a:lumOff val="4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TW" sz="1200" b="1" dirty="0" smtClean="0"/>
              <a:t>LBB</a:t>
            </a:r>
            <a:endParaRPr lang="zh-TW" altLang="en-US" sz="1200" b="1" dirty="0"/>
          </a:p>
        </p:txBody>
      </p:sp>
      <p:sp>
        <p:nvSpPr>
          <p:cNvPr id="86" name="矩形 85"/>
          <p:cNvSpPr/>
          <p:nvPr/>
        </p:nvSpPr>
        <p:spPr>
          <a:xfrm>
            <a:off x="6762927" y="6464785"/>
            <a:ext cx="406702" cy="216535"/>
          </a:xfrm>
          <a:prstGeom prst="rect">
            <a:avLst/>
          </a:prstGeom>
          <a:solidFill>
            <a:schemeClr val="accent3">
              <a:lumMod val="60000"/>
              <a:lumOff val="4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TW" sz="1200" b="1" dirty="0" smtClean="0"/>
              <a:t>LBB</a:t>
            </a:r>
            <a:endParaRPr lang="zh-TW" altLang="en-US" sz="1200" b="1" dirty="0"/>
          </a:p>
        </p:txBody>
      </p:sp>
      <p:sp>
        <p:nvSpPr>
          <p:cNvPr id="87" name="矩形 86"/>
          <p:cNvSpPr/>
          <p:nvPr/>
        </p:nvSpPr>
        <p:spPr>
          <a:xfrm>
            <a:off x="7169629" y="6464785"/>
            <a:ext cx="406702" cy="216535"/>
          </a:xfrm>
          <a:prstGeom prst="rect">
            <a:avLst/>
          </a:prstGeom>
          <a:solidFill>
            <a:schemeClr val="accent3">
              <a:lumMod val="60000"/>
              <a:lumOff val="4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TW" sz="1200" b="1" dirty="0" smtClean="0"/>
              <a:t>LBB</a:t>
            </a:r>
            <a:endParaRPr lang="zh-TW" altLang="en-US" sz="1200" b="1" dirty="0"/>
          </a:p>
        </p:txBody>
      </p:sp>
      <p:sp>
        <p:nvSpPr>
          <p:cNvPr id="88" name="矩形 87"/>
          <p:cNvSpPr/>
          <p:nvPr/>
        </p:nvSpPr>
        <p:spPr>
          <a:xfrm>
            <a:off x="7576331" y="6464785"/>
            <a:ext cx="406702" cy="216535"/>
          </a:xfrm>
          <a:prstGeom prst="rect">
            <a:avLst/>
          </a:prstGeom>
          <a:solidFill>
            <a:schemeClr val="accent3">
              <a:lumMod val="60000"/>
              <a:lumOff val="4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TW" sz="1200" b="1" dirty="0" smtClean="0"/>
              <a:t>LBB</a:t>
            </a:r>
            <a:endParaRPr lang="zh-TW" altLang="en-US" sz="1200" b="1" dirty="0"/>
          </a:p>
        </p:txBody>
      </p:sp>
      <p:sp>
        <p:nvSpPr>
          <p:cNvPr id="89" name="矩形 88"/>
          <p:cNvSpPr/>
          <p:nvPr/>
        </p:nvSpPr>
        <p:spPr>
          <a:xfrm>
            <a:off x="5949384" y="6251290"/>
            <a:ext cx="406702" cy="216535"/>
          </a:xfrm>
          <a:prstGeom prst="rect">
            <a:avLst/>
          </a:prstGeom>
          <a:solidFill>
            <a:schemeClr val="accent3">
              <a:lumMod val="60000"/>
              <a:lumOff val="4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TW" sz="1200" b="1" dirty="0" smtClean="0"/>
              <a:t>LBB</a:t>
            </a:r>
            <a:endParaRPr lang="zh-TW" altLang="en-US" sz="1200" b="1" dirty="0"/>
          </a:p>
        </p:txBody>
      </p:sp>
      <p:sp>
        <p:nvSpPr>
          <p:cNvPr id="90" name="矩形 89"/>
          <p:cNvSpPr/>
          <p:nvPr/>
        </p:nvSpPr>
        <p:spPr>
          <a:xfrm>
            <a:off x="6356225" y="6251290"/>
            <a:ext cx="406702" cy="216535"/>
          </a:xfrm>
          <a:prstGeom prst="rect">
            <a:avLst/>
          </a:prstGeom>
          <a:solidFill>
            <a:schemeClr val="accent3">
              <a:lumMod val="60000"/>
              <a:lumOff val="4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TW" sz="1200" b="1" dirty="0" smtClean="0"/>
              <a:t>LBB</a:t>
            </a:r>
            <a:endParaRPr lang="zh-TW" altLang="en-US" sz="1200" b="1" dirty="0"/>
          </a:p>
        </p:txBody>
      </p:sp>
      <p:sp>
        <p:nvSpPr>
          <p:cNvPr id="91" name="矩形 90"/>
          <p:cNvSpPr/>
          <p:nvPr/>
        </p:nvSpPr>
        <p:spPr>
          <a:xfrm>
            <a:off x="6762927" y="6251290"/>
            <a:ext cx="406702" cy="216535"/>
          </a:xfrm>
          <a:prstGeom prst="rect">
            <a:avLst/>
          </a:prstGeom>
          <a:solidFill>
            <a:schemeClr val="accent3">
              <a:lumMod val="60000"/>
              <a:lumOff val="4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TW" sz="1200" b="1" dirty="0" smtClean="0"/>
              <a:t>LBB</a:t>
            </a:r>
            <a:endParaRPr lang="zh-TW" altLang="en-US" sz="1200" b="1" dirty="0"/>
          </a:p>
        </p:txBody>
      </p:sp>
      <p:sp>
        <p:nvSpPr>
          <p:cNvPr id="92" name="矩形 91"/>
          <p:cNvSpPr/>
          <p:nvPr/>
        </p:nvSpPr>
        <p:spPr>
          <a:xfrm>
            <a:off x="7169629" y="6251290"/>
            <a:ext cx="406702" cy="216535"/>
          </a:xfrm>
          <a:prstGeom prst="rect">
            <a:avLst/>
          </a:prstGeom>
          <a:solidFill>
            <a:schemeClr val="accent3">
              <a:lumMod val="60000"/>
              <a:lumOff val="4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TW" sz="1200" b="1" dirty="0" smtClean="0"/>
              <a:t>LBB</a:t>
            </a:r>
            <a:endParaRPr lang="zh-TW" altLang="en-US" sz="1200" b="1" dirty="0"/>
          </a:p>
        </p:txBody>
      </p:sp>
      <p:sp>
        <p:nvSpPr>
          <p:cNvPr id="93" name="矩形 92"/>
          <p:cNvSpPr/>
          <p:nvPr/>
        </p:nvSpPr>
        <p:spPr>
          <a:xfrm>
            <a:off x="7576331" y="6251290"/>
            <a:ext cx="406702" cy="216535"/>
          </a:xfrm>
          <a:prstGeom prst="rect">
            <a:avLst/>
          </a:prstGeom>
          <a:solidFill>
            <a:schemeClr val="accent3">
              <a:lumMod val="60000"/>
              <a:lumOff val="4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TW" sz="1200" b="1" dirty="0" smtClean="0"/>
              <a:t>LBB</a:t>
            </a:r>
            <a:endParaRPr lang="zh-TW" altLang="en-US" sz="1200" b="1" dirty="0"/>
          </a:p>
        </p:txBody>
      </p:sp>
      <p:sp>
        <p:nvSpPr>
          <p:cNvPr id="94" name="弧形向右箭號 93"/>
          <p:cNvSpPr/>
          <p:nvPr/>
        </p:nvSpPr>
        <p:spPr>
          <a:xfrm rot="10800000">
            <a:off x="8050816" y="4307855"/>
            <a:ext cx="605920" cy="2373465"/>
          </a:xfrm>
          <a:prstGeom prst="curvedRightArrow">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101" name="矩形 100"/>
          <p:cNvSpPr/>
          <p:nvPr/>
        </p:nvSpPr>
        <p:spPr>
          <a:xfrm>
            <a:off x="3152743" y="3654262"/>
            <a:ext cx="406702" cy="216535"/>
          </a:xfrm>
          <a:prstGeom prst="rect">
            <a:avLst/>
          </a:prstGeom>
          <a:solidFill>
            <a:schemeClr val="accent3">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TW" sz="1100" b="1" dirty="0" smtClean="0"/>
              <a:t>LBB</a:t>
            </a:r>
            <a:endParaRPr lang="zh-TW" altLang="en-US" sz="1100" b="1" dirty="0"/>
          </a:p>
        </p:txBody>
      </p:sp>
      <p:sp>
        <p:nvSpPr>
          <p:cNvPr id="102" name="矩形 101"/>
          <p:cNvSpPr/>
          <p:nvPr/>
        </p:nvSpPr>
        <p:spPr>
          <a:xfrm>
            <a:off x="3559585" y="3654262"/>
            <a:ext cx="406702" cy="216535"/>
          </a:xfrm>
          <a:prstGeom prst="rect">
            <a:avLst/>
          </a:prstGeom>
          <a:solidFill>
            <a:schemeClr val="accent3">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TW" sz="1100" b="1" dirty="0" smtClean="0"/>
              <a:t>LBB</a:t>
            </a:r>
            <a:endParaRPr lang="zh-TW" altLang="en-US" sz="1100" b="1" dirty="0"/>
          </a:p>
        </p:txBody>
      </p:sp>
      <p:sp>
        <p:nvSpPr>
          <p:cNvPr id="103" name="矩形 102"/>
          <p:cNvSpPr/>
          <p:nvPr/>
        </p:nvSpPr>
        <p:spPr>
          <a:xfrm>
            <a:off x="3966286" y="3654262"/>
            <a:ext cx="406702" cy="216535"/>
          </a:xfrm>
          <a:prstGeom prst="rect">
            <a:avLst/>
          </a:prstGeom>
          <a:solidFill>
            <a:schemeClr val="accent3">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TW" sz="1100" b="1" dirty="0" smtClean="0"/>
              <a:t>LBB</a:t>
            </a:r>
            <a:endParaRPr lang="zh-TW" altLang="en-US" sz="1100" b="1" dirty="0"/>
          </a:p>
        </p:txBody>
      </p:sp>
      <p:sp>
        <p:nvSpPr>
          <p:cNvPr id="104" name="矩形 103"/>
          <p:cNvSpPr/>
          <p:nvPr/>
        </p:nvSpPr>
        <p:spPr>
          <a:xfrm>
            <a:off x="4372988" y="3654262"/>
            <a:ext cx="406702" cy="216535"/>
          </a:xfrm>
          <a:prstGeom prst="rect">
            <a:avLst/>
          </a:prstGeom>
          <a:solidFill>
            <a:schemeClr val="accent3">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TW" sz="1100" b="1" dirty="0" smtClean="0"/>
              <a:t>LBB</a:t>
            </a:r>
            <a:endParaRPr lang="zh-TW" altLang="en-US" sz="1100" b="1" dirty="0"/>
          </a:p>
        </p:txBody>
      </p:sp>
      <p:sp>
        <p:nvSpPr>
          <p:cNvPr id="105" name="矩形 104"/>
          <p:cNvSpPr/>
          <p:nvPr/>
        </p:nvSpPr>
        <p:spPr>
          <a:xfrm>
            <a:off x="4779690" y="3654262"/>
            <a:ext cx="406702" cy="216535"/>
          </a:xfrm>
          <a:prstGeom prst="rect">
            <a:avLst/>
          </a:prstGeom>
          <a:solidFill>
            <a:schemeClr val="accent3">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TW" sz="1100" b="1" dirty="0" smtClean="0"/>
              <a:t>LBB</a:t>
            </a:r>
            <a:endParaRPr lang="zh-TW" altLang="en-US" sz="1100" b="1" dirty="0"/>
          </a:p>
        </p:txBody>
      </p:sp>
      <p:sp>
        <p:nvSpPr>
          <p:cNvPr id="106" name="矩形 105"/>
          <p:cNvSpPr/>
          <p:nvPr/>
        </p:nvSpPr>
        <p:spPr>
          <a:xfrm>
            <a:off x="5949384" y="3647186"/>
            <a:ext cx="406702" cy="216535"/>
          </a:xfrm>
          <a:prstGeom prst="rect">
            <a:avLst/>
          </a:prstGeom>
          <a:solidFill>
            <a:schemeClr val="accent3">
              <a:lumMod val="60000"/>
              <a:lumOff val="4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TW" sz="1100" b="1" dirty="0" smtClean="0"/>
              <a:t>LBB</a:t>
            </a:r>
            <a:endParaRPr lang="zh-TW" altLang="en-US" sz="1100" b="1" dirty="0"/>
          </a:p>
        </p:txBody>
      </p:sp>
      <p:sp>
        <p:nvSpPr>
          <p:cNvPr id="107" name="矩形 106"/>
          <p:cNvSpPr/>
          <p:nvPr/>
        </p:nvSpPr>
        <p:spPr>
          <a:xfrm>
            <a:off x="6356225" y="3647186"/>
            <a:ext cx="406702" cy="216535"/>
          </a:xfrm>
          <a:prstGeom prst="rect">
            <a:avLst/>
          </a:prstGeom>
          <a:solidFill>
            <a:schemeClr val="accent3">
              <a:lumMod val="60000"/>
              <a:lumOff val="4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TW" sz="1100" b="1" dirty="0" smtClean="0"/>
              <a:t>LBB</a:t>
            </a:r>
            <a:endParaRPr lang="zh-TW" altLang="en-US" sz="1100" b="1" dirty="0"/>
          </a:p>
        </p:txBody>
      </p:sp>
      <p:sp>
        <p:nvSpPr>
          <p:cNvPr id="108" name="矩形 107"/>
          <p:cNvSpPr/>
          <p:nvPr/>
        </p:nvSpPr>
        <p:spPr>
          <a:xfrm>
            <a:off x="6762927" y="3647186"/>
            <a:ext cx="406702" cy="216535"/>
          </a:xfrm>
          <a:prstGeom prst="rect">
            <a:avLst/>
          </a:prstGeom>
          <a:solidFill>
            <a:schemeClr val="accent3">
              <a:lumMod val="60000"/>
              <a:lumOff val="4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TW" sz="1100" b="1" dirty="0" smtClean="0"/>
              <a:t>LBB</a:t>
            </a:r>
            <a:endParaRPr lang="zh-TW" altLang="en-US" sz="1100" b="1" dirty="0"/>
          </a:p>
        </p:txBody>
      </p:sp>
      <p:sp>
        <p:nvSpPr>
          <p:cNvPr id="109" name="矩形 108"/>
          <p:cNvSpPr/>
          <p:nvPr/>
        </p:nvSpPr>
        <p:spPr>
          <a:xfrm>
            <a:off x="7169629" y="3647186"/>
            <a:ext cx="406702" cy="216535"/>
          </a:xfrm>
          <a:prstGeom prst="rect">
            <a:avLst/>
          </a:prstGeom>
          <a:solidFill>
            <a:schemeClr val="accent3">
              <a:lumMod val="60000"/>
              <a:lumOff val="4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TW" sz="1100" b="1" dirty="0" smtClean="0"/>
              <a:t>LBB</a:t>
            </a:r>
            <a:endParaRPr lang="zh-TW" altLang="en-US" sz="1100" b="1" dirty="0"/>
          </a:p>
        </p:txBody>
      </p:sp>
      <p:sp>
        <p:nvSpPr>
          <p:cNvPr id="110" name="矩形 109"/>
          <p:cNvSpPr/>
          <p:nvPr/>
        </p:nvSpPr>
        <p:spPr>
          <a:xfrm>
            <a:off x="7576331" y="3647186"/>
            <a:ext cx="406702" cy="216535"/>
          </a:xfrm>
          <a:prstGeom prst="rect">
            <a:avLst/>
          </a:prstGeom>
          <a:solidFill>
            <a:schemeClr val="accent3">
              <a:lumMod val="60000"/>
              <a:lumOff val="4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TW" sz="1100" b="1" dirty="0" smtClean="0"/>
              <a:t>LBB</a:t>
            </a:r>
            <a:endParaRPr lang="zh-TW" altLang="en-US" sz="1100" b="1" dirty="0"/>
          </a:p>
        </p:txBody>
      </p:sp>
      <p:sp>
        <p:nvSpPr>
          <p:cNvPr id="111" name="矩形 110"/>
          <p:cNvSpPr/>
          <p:nvPr/>
        </p:nvSpPr>
        <p:spPr>
          <a:xfrm>
            <a:off x="6356225" y="1927230"/>
            <a:ext cx="406702" cy="216535"/>
          </a:xfrm>
          <a:prstGeom prst="rect">
            <a:avLst/>
          </a:prstGeom>
          <a:solidFill>
            <a:schemeClr val="accent3">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TW" sz="1100" b="1" dirty="0" smtClean="0"/>
              <a:t>LBB</a:t>
            </a:r>
            <a:endParaRPr lang="zh-TW" altLang="en-US" sz="1100" b="1" dirty="0"/>
          </a:p>
        </p:txBody>
      </p:sp>
      <p:sp>
        <p:nvSpPr>
          <p:cNvPr id="112" name="矩形 111"/>
          <p:cNvSpPr/>
          <p:nvPr/>
        </p:nvSpPr>
        <p:spPr>
          <a:xfrm>
            <a:off x="6762927" y="1927230"/>
            <a:ext cx="406702" cy="216535"/>
          </a:xfrm>
          <a:prstGeom prst="rect">
            <a:avLst/>
          </a:prstGeom>
          <a:solidFill>
            <a:schemeClr val="accent3">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TW" sz="1100" b="1" dirty="0" smtClean="0"/>
              <a:t>LBB</a:t>
            </a:r>
            <a:endParaRPr lang="zh-TW" altLang="en-US" sz="1100" b="1" dirty="0"/>
          </a:p>
        </p:txBody>
      </p:sp>
      <p:sp>
        <p:nvSpPr>
          <p:cNvPr id="113" name="矩形 112"/>
          <p:cNvSpPr/>
          <p:nvPr/>
        </p:nvSpPr>
        <p:spPr>
          <a:xfrm>
            <a:off x="7169629" y="1927230"/>
            <a:ext cx="406702" cy="216535"/>
          </a:xfrm>
          <a:prstGeom prst="rect">
            <a:avLst/>
          </a:prstGeom>
          <a:solidFill>
            <a:schemeClr val="accent3">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TW" sz="1100" b="1" dirty="0" smtClean="0"/>
              <a:t>LBB</a:t>
            </a:r>
            <a:endParaRPr lang="zh-TW" altLang="en-US" sz="1100" b="1" dirty="0"/>
          </a:p>
        </p:txBody>
      </p:sp>
      <p:sp>
        <p:nvSpPr>
          <p:cNvPr id="114" name="矩形 113"/>
          <p:cNvSpPr/>
          <p:nvPr/>
        </p:nvSpPr>
        <p:spPr>
          <a:xfrm>
            <a:off x="7576331" y="1927230"/>
            <a:ext cx="406702" cy="216535"/>
          </a:xfrm>
          <a:prstGeom prst="rect">
            <a:avLst/>
          </a:prstGeom>
          <a:solidFill>
            <a:schemeClr val="accent3">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TW" sz="1100" b="1" dirty="0" smtClean="0"/>
              <a:t>LBB</a:t>
            </a:r>
            <a:endParaRPr lang="zh-TW" altLang="en-US" sz="1100" b="1" dirty="0"/>
          </a:p>
        </p:txBody>
      </p:sp>
      <p:sp>
        <p:nvSpPr>
          <p:cNvPr id="115" name="矩形 114"/>
          <p:cNvSpPr/>
          <p:nvPr/>
        </p:nvSpPr>
        <p:spPr>
          <a:xfrm>
            <a:off x="5949384" y="1927230"/>
            <a:ext cx="406702" cy="216535"/>
          </a:xfrm>
          <a:prstGeom prst="rect">
            <a:avLst/>
          </a:prstGeom>
          <a:solidFill>
            <a:schemeClr val="accent3">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TW" sz="1100" b="1" dirty="0" smtClean="0"/>
              <a:t>LBB</a:t>
            </a:r>
            <a:endParaRPr lang="zh-TW" altLang="en-US" sz="1100" b="1" dirty="0"/>
          </a:p>
        </p:txBody>
      </p:sp>
      <p:sp>
        <p:nvSpPr>
          <p:cNvPr id="116" name="矩形 115"/>
          <p:cNvSpPr/>
          <p:nvPr/>
        </p:nvSpPr>
        <p:spPr>
          <a:xfrm>
            <a:off x="5949384" y="4518695"/>
            <a:ext cx="406702" cy="216535"/>
          </a:xfrm>
          <a:prstGeom prst="rect">
            <a:avLst/>
          </a:prstGeom>
          <a:solidFill>
            <a:schemeClr val="accent3">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TW" sz="1200" b="1" dirty="0" smtClean="0"/>
              <a:t>LBB</a:t>
            </a:r>
            <a:endParaRPr lang="zh-TW" altLang="en-US" sz="1200" b="1" dirty="0"/>
          </a:p>
        </p:txBody>
      </p:sp>
      <p:sp>
        <p:nvSpPr>
          <p:cNvPr id="117" name="矩形 116"/>
          <p:cNvSpPr/>
          <p:nvPr/>
        </p:nvSpPr>
        <p:spPr>
          <a:xfrm>
            <a:off x="6356225" y="4518695"/>
            <a:ext cx="406702" cy="216535"/>
          </a:xfrm>
          <a:prstGeom prst="rect">
            <a:avLst/>
          </a:prstGeom>
          <a:solidFill>
            <a:schemeClr val="accent3">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TW" sz="1200" b="1" dirty="0" smtClean="0"/>
              <a:t>LBB</a:t>
            </a:r>
            <a:endParaRPr lang="zh-TW" altLang="en-US" sz="1200" b="1" dirty="0"/>
          </a:p>
        </p:txBody>
      </p:sp>
      <p:sp>
        <p:nvSpPr>
          <p:cNvPr id="118" name="矩形 117"/>
          <p:cNvSpPr/>
          <p:nvPr/>
        </p:nvSpPr>
        <p:spPr>
          <a:xfrm>
            <a:off x="6762927" y="4518695"/>
            <a:ext cx="406702" cy="216535"/>
          </a:xfrm>
          <a:prstGeom prst="rect">
            <a:avLst/>
          </a:prstGeom>
          <a:solidFill>
            <a:schemeClr val="accent3">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TW" sz="1200" b="1" dirty="0" smtClean="0"/>
              <a:t>LBB</a:t>
            </a:r>
            <a:endParaRPr lang="zh-TW" altLang="en-US" sz="1200" b="1" dirty="0"/>
          </a:p>
        </p:txBody>
      </p:sp>
      <p:sp>
        <p:nvSpPr>
          <p:cNvPr id="119" name="矩形 118"/>
          <p:cNvSpPr/>
          <p:nvPr/>
        </p:nvSpPr>
        <p:spPr>
          <a:xfrm>
            <a:off x="7169629" y="4518695"/>
            <a:ext cx="406702" cy="216535"/>
          </a:xfrm>
          <a:prstGeom prst="rect">
            <a:avLst/>
          </a:prstGeom>
          <a:solidFill>
            <a:schemeClr val="accent3">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TW" sz="1200" b="1" dirty="0" smtClean="0"/>
              <a:t>LBB</a:t>
            </a:r>
            <a:endParaRPr lang="zh-TW" altLang="en-US" sz="1200" b="1" dirty="0"/>
          </a:p>
        </p:txBody>
      </p:sp>
      <p:sp>
        <p:nvSpPr>
          <p:cNvPr id="120" name="矩形 119"/>
          <p:cNvSpPr/>
          <p:nvPr/>
        </p:nvSpPr>
        <p:spPr>
          <a:xfrm>
            <a:off x="7576331" y="4518695"/>
            <a:ext cx="406702" cy="216535"/>
          </a:xfrm>
          <a:prstGeom prst="rect">
            <a:avLst/>
          </a:prstGeom>
          <a:solidFill>
            <a:schemeClr val="accent3">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TW" sz="1200" b="1" dirty="0" smtClean="0"/>
              <a:t>LBB</a:t>
            </a:r>
            <a:endParaRPr lang="zh-TW" altLang="en-US" sz="1200" b="1" dirty="0"/>
          </a:p>
        </p:txBody>
      </p:sp>
      <p:sp>
        <p:nvSpPr>
          <p:cNvPr id="121" name="矩形 120"/>
          <p:cNvSpPr/>
          <p:nvPr/>
        </p:nvSpPr>
        <p:spPr>
          <a:xfrm>
            <a:off x="5949664" y="4298519"/>
            <a:ext cx="2029236" cy="2387098"/>
          </a:xfrm>
          <a:prstGeom prst="rect">
            <a:avLst/>
          </a:prstGeom>
          <a:solidFill>
            <a:srgbClr val="00808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ltLang="zh-TW" sz="1600" dirty="0" smtClean="0">
              <a:solidFill>
                <a:schemeClr val="bg1"/>
              </a:solidFill>
            </a:endParaRPr>
          </a:p>
          <a:p>
            <a:pPr algn="ctr"/>
            <a:endParaRPr lang="en-US" altLang="zh-TW" sz="1600" dirty="0" smtClean="0">
              <a:solidFill>
                <a:schemeClr val="bg1"/>
              </a:solidFill>
            </a:endParaRPr>
          </a:p>
          <a:p>
            <a:pPr algn="ctr"/>
            <a:r>
              <a:rPr lang="en-US" altLang="zh-TW" sz="1600" dirty="0" smtClean="0">
                <a:solidFill>
                  <a:schemeClr val="bg1"/>
                </a:solidFill>
              </a:rPr>
              <a:t>When the number of bad blocks exceeds a certain level controllers can handle, SSD becomes</a:t>
            </a:r>
          </a:p>
          <a:p>
            <a:pPr algn="ctr"/>
            <a:r>
              <a:rPr lang="en-US" altLang="zh-TW" sz="1600" dirty="0" smtClean="0">
                <a:solidFill>
                  <a:schemeClr val="bg1"/>
                </a:solidFill>
              </a:rPr>
              <a:t>“Write Protected”.</a:t>
            </a:r>
          </a:p>
          <a:p>
            <a:pPr algn="ctr"/>
            <a:r>
              <a:rPr lang="en-US" altLang="zh-TW" sz="1600" dirty="0" smtClean="0">
                <a:solidFill>
                  <a:schemeClr val="bg1"/>
                </a:solidFill>
              </a:rPr>
              <a:t>(Read Only)</a:t>
            </a:r>
            <a:endParaRPr lang="zh-TW" altLang="en-US" sz="1600" dirty="0">
              <a:solidFill>
                <a:schemeClr val="bg1"/>
              </a:solidFill>
            </a:endParaRPr>
          </a:p>
        </p:txBody>
      </p:sp>
      <p:grpSp>
        <p:nvGrpSpPr>
          <p:cNvPr id="123" name="组合 233"/>
          <p:cNvGrpSpPr/>
          <p:nvPr/>
        </p:nvGrpSpPr>
        <p:grpSpPr>
          <a:xfrm>
            <a:off x="6603346" y="4293096"/>
            <a:ext cx="695425" cy="593904"/>
            <a:chOff x="10328275" y="3929063"/>
            <a:chExt cx="869950" cy="742950"/>
          </a:xfrm>
        </p:grpSpPr>
        <p:sp>
          <p:nvSpPr>
            <p:cNvPr id="124" name="Freeform 50410"/>
            <p:cNvSpPr>
              <a:spLocks/>
            </p:cNvSpPr>
            <p:nvPr/>
          </p:nvSpPr>
          <p:spPr bwMode="auto">
            <a:xfrm>
              <a:off x="10342563" y="4564063"/>
              <a:ext cx="841375" cy="107950"/>
            </a:xfrm>
            <a:custGeom>
              <a:avLst/>
              <a:gdLst>
                <a:gd name="T0" fmla="*/ 248 w 248"/>
                <a:gd name="T1" fmla="*/ 16 h 32"/>
                <a:gd name="T2" fmla="*/ 232 w 248"/>
                <a:gd name="T3" fmla="*/ 32 h 32"/>
                <a:gd name="T4" fmla="*/ 16 w 248"/>
                <a:gd name="T5" fmla="*/ 32 h 32"/>
                <a:gd name="T6" fmla="*/ 0 w 248"/>
                <a:gd name="T7" fmla="*/ 16 h 32"/>
                <a:gd name="T8" fmla="*/ 16 w 248"/>
                <a:gd name="T9" fmla="*/ 0 h 32"/>
                <a:gd name="T10" fmla="*/ 232 w 248"/>
                <a:gd name="T11" fmla="*/ 0 h 32"/>
                <a:gd name="T12" fmla="*/ 248 w 248"/>
                <a:gd name="T13" fmla="*/ 16 h 32"/>
              </a:gdLst>
              <a:ahLst/>
              <a:cxnLst>
                <a:cxn ang="0">
                  <a:pos x="T0" y="T1"/>
                </a:cxn>
                <a:cxn ang="0">
                  <a:pos x="T2" y="T3"/>
                </a:cxn>
                <a:cxn ang="0">
                  <a:pos x="T4" y="T5"/>
                </a:cxn>
                <a:cxn ang="0">
                  <a:pos x="T6" y="T7"/>
                </a:cxn>
                <a:cxn ang="0">
                  <a:pos x="T8" y="T9"/>
                </a:cxn>
                <a:cxn ang="0">
                  <a:pos x="T10" y="T11"/>
                </a:cxn>
                <a:cxn ang="0">
                  <a:pos x="T12" y="T13"/>
                </a:cxn>
              </a:cxnLst>
              <a:rect l="0" t="0" r="r" b="b"/>
              <a:pathLst>
                <a:path w="248" h="32">
                  <a:moveTo>
                    <a:pt x="248" y="16"/>
                  </a:moveTo>
                  <a:cubicBezTo>
                    <a:pt x="248" y="25"/>
                    <a:pt x="241" y="32"/>
                    <a:pt x="232" y="32"/>
                  </a:cubicBezTo>
                  <a:cubicBezTo>
                    <a:pt x="16" y="32"/>
                    <a:pt x="16" y="32"/>
                    <a:pt x="16" y="32"/>
                  </a:cubicBezTo>
                  <a:cubicBezTo>
                    <a:pt x="7" y="32"/>
                    <a:pt x="0" y="25"/>
                    <a:pt x="0" y="16"/>
                  </a:cubicBezTo>
                  <a:cubicBezTo>
                    <a:pt x="0" y="7"/>
                    <a:pt x="7" y="0"/>
                    <a:pt x="16" y="0"/>
                  </a:cubicBezTo>
                  <a:cubicBezTo>
                    <a:pt x="232" y="0"/>
                    <a:pt x="232" y="0"/>
                    <a:pt x="232" y="0"/>
                  </a:cubicBezTo>
                  <a:cubicBezTo>
                    <a:pt x="241" y="0"/>
                    <a:pt x="248" y="7"/>
                    <a:pt x="248" y="16"/>
                  </a:cubicBezTo>
                  <a:close/>
                </a:path>
              </a:pathLst>
            </a:custGeom>
            <a:solidFill>
              <a:srgbClr val="CD41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5" name="Freeform 50411"/>
            <p:cNvSpPr>
              <a:spLocks/>
            </p:cNvSpPr>
            <p:nvPr/>
          </p:nvSpPr>
          <p:spPr bwMode="auto">
            <a:xfrm>
              <a:off x="10328275" y="3929063"/>
              <a:ext cx="869950" cy="688975"/>
            </a:xfrm>
            <a:custGeom>
              <a:avLst/>
              <a:gdLst>
                <a:gd name="T0" fmla="*/ 116 w 256"/>
                <a:gd name="T1" fmla="*/ 11 h 203"/>
                <a:gd name="T2" fmla="*/ 140 w 256"/>
                <a:gd name="T3" fmla="*/ 11 h 203"/>
                <a:gd name="T4" fmla="*/ 248 w 256"/>
                <a:gd name="T5" fmla="*/ 183 h 203"/>
                <a:gd name="T6" fmla="*/ 240 w 256"/>
                <a:gd name="T7" fmla="*/ 203 h 203"/>
                <a:gd name="T8" fmla="*/ 16 w 256"/>
                <a:gd name="T9" fmla="*/ 203 h 203"/>
                <a:gd name="T10" fmla="*/ 8 w 256"/>
                <a:gd name="T11" fmla="*/ 183 h 203"/>
                <a:gd name="T12" fmla="*/ 116 w 256"/>
                <a:gd name="T13" fmla="*/ 11 h 203"/>
              </a:gdLst>
              <a:ahLst/>
              <a:cxnLst>
                <a:cxn ang="0">
                  <a:pos x="T0" y="T1"/>
                </a:cxn>
                <a:cxn ang="0">
                  <a:pos x="T2" y="T3"/>
                </a:cxn>
                <a:cxn ang="0">
                  <a:pos x="T4" y="T5"/>
                </a:cxn>
                <a:cxn ang="0">
                  <a:pos x="T6" y="T7"/>
                </a:cxn>
                <a:cxn ang="0">
                  <a:pos x="T8" y="T9"/>
                </a:cxn>
                <a:cxn ang="0">
                  <a:pos x="T10" y="T11"/>
                </a:cxn>
                <a:cxn ang="0">
                  <a:pos x="T12" y="T13"/>
                </a:cxn>
              </a:cxnLst>
              <a:rect l="0" t="0" r="r" b="b"/>
              <a:pathLst>
                <a:path w="256" h="203">
                  <a:moveTo>
                    <a:pt x="116" y="11"/>
                  </a:moveTo>
                  <a:cubicBezTo>
                    <a:pt x="123" y="1"/>
                    <a:pt x="133" y="0"/>
                    <a:pt x="140" y="11"/>
                  </a:cubicBezTo>
                  <a:cubicBezTo>
                    <a:pt x="248" y="183"/>
                    <a:pt x="248" y="183"/>
                    <a:pt x="248" y="183"/>
                  </a:cubicBezTo>
                  <a:cubicBezTo>
                    <a:pt x="256" y="195"/>
                    <a:pt x="252" y="203"/>
                    <a:pt x="240" y="203"/>
                  </a:cubicBezTo>
                  <a:cubicBezTo>
                    <a:pt x="16" y="203"/>
                    <a:pt x="16" y="203"/>
                    <a:pt x="16" y="203"/>
                  </a:cubicBezTo>
                  <a:cubicBezTo>
                    <a:pt x="4" y="203"/>
                    <a:pt x="0" y="195"/>
                    <a:pt x="8" y="183"/>
                  </a:cubicBezTo>
                  <a:lnTo>
                    <a:pt x="116" y="11"/>
                  </a:lnTo>
                  <a:close/>
                </a:path>
              </a:pathLst>
            </a:custGeom>
            <a:solidFill>
              <a:srgbClr val="F05F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6" name="Freeform 50412"/>
            <p:cNvSpPr>
              <a:spLocks/>
            </p:cNvSpPr>
            <p:nvPr/>
          </p:nvSpPr>
          <p:spPr bwMode="auto">
            <a:xfrm>
              <a:off x="10423532" y="4021136"/>
              <a:ext cx="679450" cy="542926"/>
            </a:xfrm>
            <a:custGeom>
              <a:avLst/>
              <a:gdLst>
                <a:gd name="T0" fmla="*/ 214 w 428"/>
                <a:gd name="T1" fmla="*/ 0 h 342"/>
                <a:gd name="T2" fmla="*/ 0 w 428"/>
                <a:gd name="T3" fmla="*/ 342 h 342"/>
                <a:gd name="T4" fmla="*/ 428 w 428"/>
                <a:gd name="T5" fmla="*/ 342 h 342"/>
                <a:gd name="T6" fmla="*/ 214 w 428"/>
                <a:gd name="T7" fmla="*/ 0 h 342"/>
              </a:gdLst>
              <a:ahLst/>
              <a:cxnLst>
                <a:cxn ang="0">
                  <a:pos x="T0" y="T1"/>
                </a:cxn>
                <a:cxn ang="0">
                  <a:pos x="T2" y="T3"/>
                </a:cxn>
                <a:cxn ang="0">
                  <a:pos x="T4" y="T5"/>
                </a:cxn>
                <a:cxn ang="0">
                  <a:pos x="T6" y="T7"/>
                </a:cxn>
              </a:cxnLst>
              <a:rect l="0" t="0" r="r" b="b"/>
              <a:pathLst>
                <a:path w="428" h="342">
                  <a:moveTo>
                    <a:pt x="214" y="0"/>
                  </a:moveTo>
                  <a:lnTo>
                    <a:pt x="0" y="342"/>
                  </a:lnTo>
                  <a:lnTo>
                    <a:pt x="428" y="342"/>
                  </a:lnTo>
                  <a:lnTo>
                    <a:pt x="214" y="0"/>
                  </a:lnTo>
                  <a:close/>
                </a:path>
              </a:pathLst>
            </a:custGeom>
            <a:solidFill>
              <a:srgbClr val="FBD4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7" name="Freeform 50413"/>
            <p:cNvSpPr>
              <a:spLocks/>
            </p:cNvSpPr>
            <p:nvPr/>
          </p:nvSpPr>
          <p:spPr bwMode="auto">
            <a:xfrm>
              <a:off x="10736263" y="4197350"/>
              <a:ext cx="53975" cy="217488"/>
            </a:xfrm>
            <a:custGeom>
              <a:avLst/>
              <a:gdLst>
                <a:gd name="T0" fmla="*/ 8 w 16"/>
                <a:gd name="T1" fmla="*/ 64 h 64"/>
                <a:gd name="T2" fmla="*/ 0 w 16"/>
                <a:gd name="T3" fmla="*/ 56 h 64"/>
                <a:gd name="T4" fmla="*/ 0 w 16"/>
                <a:gd name="T5" fmla="*/ 8 h 64"/>
                <a:gd name="T6" fmla="*/ 8 w 16"/>
                <a:gd name="T7" fmla="*/ 0 h 64"/>
                <a:gd name="T8" fmla="*/ 16 w 16"/>
                <a:gd name="T9" fmla="*/ 8 h 64"/>
                <a:gd name="T10" fmla="*/ 16 w 16"/>
                <a:gd name="T11" fmla="*/ 56 h 64"/>
                <a:gd name="T12" fmla="*/ 8 w 16"/>
                <a:gd name="T13" fmla="*/ 64 h 64"/>
              </a:gdLst>
              <a:ahLst/>
              <a:cxnLst>
                <a:cxn ang="0">
                  <a:pos x="T0" y="T1"/>
                </a:cxn>
                <a:cxn ang="0">
                  <a:pos x="T2" y="T3"/>
                </a:cxn>
                <a:cxn ang="0">
                  <a:pos x="T4" y="T5"/>
                </a:cxn>
                <a:cxn ang="0">
                  <a:pos x="T6" y="T7"/>
                </a:cxn>
                <a:cxn ang="0">
                  <a:pos x="T8" y="T9"/>
                </a:cxn>
                <a:cxn ang="0">
                  <a:pos x="T10" y="T11"/>
                </a:cxn>
                <a:cxn ang="0">
                  <a:pos x="T12" y="T13"/>
                </a:cxn>
              </a:cxnLst>
              <a:rect l="0" t="0" r="r" b="b"/>
              <a:pathLst>
                <a:path w="16" h="64">
                  <a:moveTo>
                    <a:pt x="8" y="64"/>
                  </a:moveTo>
                  <a:cubicBezTo>
                    <a:pt x="4" y="64"/>
                    <a:pt x="0" y="60"/>
                    <a:pt x="0" y="56"/>
                  </a:cubicBezTo>
                  <a:cubicBezTo>
                    <a:pt x="0" y="8"/>
                    <a:pt x="0" y="8"/>
                    <a:pt x="0" y="8"/>
                  </a:cubicBezTo>
                  <a:cubicBezTo>
                    <a:pt x="0" y="4"/>
                    <a:pt x="4" y="0"/>
                    <a:pt x="8" y="0"/>
                  </a:cubicBezTo>
                  <a:cubicBezTo>
                    <a:pt x="12" y="0"/>
                    <a:pt x="16" y="4"/>
                    <a:pt x="16" y="8"/>
                  </a:cubicBezTo>
                  <a:cubicBezTo>
                    <a:pt x="16" y="56"/>
                    <a:pt x="16" y="56"/>
                    <a:pt x="16" y="56"/>
                  </a:cubicBezTo>
                  <a:cubicBezTo>
                    <a:pt x="16" y="60"/>
                    <a:pt x="12" y="64"/>
                    <a:pt x="8" y="64"/>
                  </a:cubicBezTo>
                  <a:close/>
                </a:path>
              </a:pathLst>
            </a:custGeom>
            <a:solidFill>
              <a:srgbClr val="5C5D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8" name="Oval 50414"/>
            <p:cNvSpPr>
              <a:spLocks noChangeArrowheads="1"/>
            </p:cNvSpPr>
            <p:nvPr/>
          </p:nvSpPr>
          <p:spPr bwMode="auto">
            <a:xfrm>
              <a:off x="10736263" y="4441825"/>
              <a:ext cx="53975" cy="53975"/>
            </a:xfrm>
            <a:prstGeom prst="ellipse">
              <a:avLst/>
            </a:prstGeom>
            <a:solidFill>
              <a:srgbClr val="5C5D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96" name="Rectangle 1"/>
          <p:cNvSpPr>
            <a:spLocks noChangeArrowheads="1"/>
          </p:cNvSpPr>
          <p:nvPr/>
        </p:nvSpPr>
        <p:spPr bwMode="auto">
          <a:xfrm>
            <a:off x="104128" y="2769471"/>
            <a:ext cx="3171728" cy="270843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en-US" altLang="zh-TW" sz="1700" dirty="0" smtClean="0"/>
              <a:t>All SSDs develop later bad blocks (LBBs) over time. </a:t>
            </a:r>
          </a:p>
          <a:p>
            <a:pPr lvl="0" fontAlgn="base">
              <a:spcBef>
                <a:spcPct val="0"/>
              </a:spcBef>
              <a:spcAft>
                <a:spcPct val="0"/>
              </a:spcAft>
            </a:pPr>
            <a:endParaRPr lang="en-US" altLang="zh-TW" sz="1700" dirty="0" smtClean="0"/>
          </a:p>
          <a:p>
            <a:pPr lvl="0" fontAlgn="base">
              <a:spcBef>
                <a:spcPct val="0"/>
              </a:spcBef>
              <a:spcAft>
                <a:spcPct val="0"/>
              </a:spcAft>
            </a:pPr>
            <a:r>
              <a:rPr lang="en-US" altLang="zh-TW" sz="1700" dirty="0" smtClean="0"/>
              <a:t>When an LBB </a:t>
            </a:r>
            <a:r>
              <a:rPr lang="en-US" altLang="zh-TW" sz="1700" dirty="0"/>
              <a:t>is </a:t>
            </a:r>
            <a:r>
              <a:rPr lang="en-US" altLang="zh-TW" sz="1700" dirty="0" smtClean="0"/>
              <a:t>discovered on a drive that supports Over-provisioning, </a:t>
            </a:r>
            <a:r>
              <a:rPr lang="en-US" altLang="zh-TW" sz="1700" dirty="0"/>
              <a:t>it will be replaced with a Free Block from the reserved space to </a:t>
            </a:r>
            <a:r>
              <a:rPr lang="en-US" altLang="zh-TW" sz="1700" b="1" dirty="0"/>
              <a:t>stabilize operation and extend product durability.</a:t>
            </a:r>
            <a:endParaRPr kumimoji="1" lang="en-US" altLang="zh-TW" sz="1700" b="1" dirty="0">
              <a:cs typeface="新細明體" pitchFamily="18" charset="-120"/>
            </a:endParaRPr>
          </a:p>
        </p:txBody>
      </p:sp>
    </p:spTree>
    <p:extLst>
      <p:ext uri="{BB962C8B-B14F-4D97-AF65-F5344CB8AC3E}">
        <p14:creationId xmlns:p14="http://schemas.microsoft.com/office/powerpoint/2010/main" val="35246744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6B58A0D5-FD71-4359-A29A-E8A7E516FE22}" type="slidenum">
              <a:rPr lang="zh-TW" altLang="en-US" smtClean="0"/>
              <a:pPr/>
              <a:t>7</a:t>
            </a:fld>
            <a:endParaRPr lang="zh-TW" altLang="en-US" dirty="0"/>
          </a:p>
        </p:txBody>
      </p:sp>
      <p:sp>
        <p:nvSpPr>
          <p:cNvPr id="24" name="Rectangle 1"/>
          <p:cNvSpPr>
            <a:spLocks noChangeArrowheads="1"/>
          </p:cNvSpPr>
          <p:nvPr/>
        </p:nvSpPr>
        <p:spPr bwMode="auto">
          <a:xfrm>
            <a:off x="378889" y="1780510"/>
            <a:ext cx="8496944" cy="6001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en-US" altLang="zh-TW" sz="1600" dirty="0" smtClean="0"/>
              <a:t>In </a:t>
            </a:r>
            <a:r>
              <a:rPr lang="en-US" altLang="zh-TW" sz="1600" b="1" dirty="0" smtClean="0"/>
              <a:t>background </a:t>
            </a:r>
            <a:r>
              <a:rPr lang="en-US" altLang="zh-TW" sz="1600" b="1" dirty="0"/>
              <a:t>processing performance</a:t>
            </a:r>
            <a:r>
              <a:rPr lang="en-US" altLang="zh-TW" sz="1600" dirty="0"/>
              <a:t>, the number of reads and writes per second (IOPS</a:t>
            </a:r>
            <a:r>
              <a:rPr lang="en-US" altLang="zh-TW" sz="1600" dirty="0" smtClean="0"/>
              <a:t>) fall within a more predictable and reliable range</a:t>
            </a:r>
            <a:r>
              <a:rPr lang="en-US" altLang="zh-TW" sz="1700" dirty="0" smtClean="0"/>
              <a:t>. </a:t>
            </a:r>
            <a:endParaRPr lang="en-US" altLang="zh-TW" sz="1700" dirty="0"/>
          </a:p>
        </p:txBody>
      </p:sp>
      <p:pic>
        <p:nvPicPr>
          <p:cNvPr id="5" name="圖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99992" y="2636912"/>
            <a:ext cx="4464496" cy="2623662"/>
          </a:xfrm>
          <a:prstGeom prst="rect">
            <a:avLst/>
          </a:prstGeom>
        </p:spPr>
      </p:pic>
      <p:pic>
        <p:nvPicPr>
          <p:cNvPr id="6" name="圖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8272" y="2636912"/>
            <a:ext cx="4459752" cy="2623663"/>
          </a:xfrm>
          <a:prstGeom prst="rect">
            <a:avLst/>
          </a:prstGeom>
        </p:spPr>
      </p:pic>
      <p:sp>
        <p:nvSpPr>
          <p:cNvPr id="7" name="文字方塊 6"/>
          <p:cNvSpPr txBox="1"/>
          <p:nvPr/>
        </p:nvSpPr>
        <p:spPr>
          <a:xfrm>
            <a:off x="1784847" y="2547337"/>
            <a:ext cx="1348446" cy="384721"/>
          </a:xfrm>
          <a:prstGeom prst="rect">
            <a:avLst/>
          </a:prstGeom>
          <a:noFill/>
        </p:spPr>
        <p:txBody>
          <a:bodyPr wrap="none" rtlCol="0">
            <a:spAutoFit/>
          </a:bodyPr>
          <a:lstStyle/>
          <a:p>
            <a:r>
              <a:rPr lang="en-US" altLang="zh-TW" sz="1900" dirty="0" smtClean="0">
                <a:solidFill>
                  <a:schemeClr val="accent6">
                    <a:lumMod val="75000"/>
                  </a:schemeClr>
                </a:solidFill>
              </a:rPr>
              <a:t>Without OP</a:t>
            </a:r>
            <a:endParaRPr lang="zh-TW" altLang="en-US" sz="1900" dirty="0">
              <a:solidFill>
                <a:schemeClr val="accent6">
                  <a:lumMod val="75000"/>
                </a:schemeClr>
              </a:solidFill>
            </a:endParaRPr>
          </a:p>
        </p:txBody>
      </p:sp>
      <p:sp>
        <p:nvSpPr>
          <p:cNvPr id="25" name="文字方塊 24"/>
          <p:cNvSpPr txBox="1"/>
          <p:nvPr/>
        </p:nvSpPr>
        <p:spPr>
          <a:xfrm>
            <a:off x="6298091" y="2547337"/>
            <a:ext cx="1010213" cy="384721"/>
          </a:xfrm>
          <a:prstGeom prst="rect">
            <a:avLst/>
          </a:prstGeom>
          <a:noFill/>
        </p:spPr>
        <p:txBody>
          <a:bodyPr wrap="none" rtlCol="0">
            <a:spAutoFit/>
          </a:bodyPr>
          <a:lstStyle/>
          <a:p>
            <a:r>
              <a:rPr lang="en-US" altLang="zh-TW" sz="1900" dirty="0" smtClean="0">
                <a:solidFill>
                  <a:srgbClr val="C00000"/>
                </a:solidFill>
              </a:rPr>
              <a:t>With OP</a:t>
            </a:r>
            <a:endParaRPr lang="zh-TW" altLang="en-US" sz="1900" dirty="0">
              <a:solidFill>
                <a:srgbClr val="C00000"/>
              </a:solidFill>
            </a:endParaRPr>
          </a:p>
        </p:txBody>
      </p:sp>
      <p:sp>
        <p:nvSpPr>
          <p:cNvPr id="26" name="文字方塊 25"/>
          <p:cNvSpPr txBox="1"/>
          <p:nvPr/>
        </p:nvSpPr>
        <p:spPr>
          <a:xfrm rot="16200000">
            <a:off x="-477365" y="3855205"/>
            <a:ext cx="1712328" cy="292388"/>
          </a:xfrm>
          <a:prstGeom prst="rect">
            <a:avLst/>
          </a:prstGeom>
          <a:noFill/>
        </p:spPr>
        <p:txBody>
          <a:bodyPr wrap="none" rtlCol="0">
            <a:spAutoFit/>
          </a:bodyPr>
          <a:lstStyle/>
          <a:p>
            <a:pPr lvl="0"/>
            <a:r>
              <a:rPr lang="en-US" altLang="zh-TW" sz="1300" dirty="0"/>
              <a:t>IOPS Speed (in 1,000s)</a:t>
            </a:r>
            <a:endParaRPr lang="zh-TW" altLang="zh-TW" sz="1300" dirty="0"/>
          </a:p>
        </p:txBody>
      </p:sp>
      <p:sp>
        <p:nvSpPr>
          <p:cNvPr id="9" name="文字方塊 8"/>
          <p:cNvSpPr txBox="1"/>
          <p:nvPr/>
        </p:nvSpPr>
        <p:spPr>
          <a:xfrm>
            <a:off x="697259" y="5830890"/>
            <a:ext cx="9487380" cy="615553"/>
          </a:xfrm>
          <a:prstGeom prst="rect">
            <a:avLst/>
          </a:prstGeom>
          <a:noFill/>
        </p:spPr>
        <p:txBody>
          <a:bodyPr wrap="square" rtlCol="0">
            <a:spAutoFit/>
          </a:bodyPr>
          <a:lstStyle/>
          <a:p>
            <a:r>
              <a:rPr lang="en-US" altLang="zh-TW" sz="1700" dirty="0" smtClean="0"/>
              <a:t>A </a:t>
            </a:r>
            <a:r>
              <a:rPr lang="en-US" altLang="zh-TW" sz="1700" dirty="0"/>
              <a:t>much narrower range of IOPS </a:t>
            </a:r>
            <a:r>
              <a:rPr lang="en-US" altLang="zh-TW" sz="1700" dirty="0" smtClean="0"/>
              <a:t>delivers consistently superior </a:t>
            </a:r>
            <a:r>
              <a:rPr lang="en-US" altLang="zh-TW" sz="1700" dirty="0"/>
              <a:t>performance.</a:t>
            </a:r>
            <a:endParaRPr lang="zh-TW" altLang="zh-TW" sz="1700" dirty="0"/>
          </a:p>
          <a:p>
            <a:endParaRPr lang="zh-TW" altLang="zh-TW" sz="1700" dirty="0"/>
          </a:p>
        </p:txBody>
      </p:sp>
      <p:sp>
        <p:nvSpPr>
          <p:cNvPr id="29" name="文字方塊 28"/>
          <p:cNvSpPr txBox="1"/>
          <p:nvPr/>
        </p:nvSpPr>
        <p:spPr>
          <a:xfrm>
            <a:off x="467544" y="6171401"/>
            <a:ext cx="8236294" cy="353943"/>
          </a:xfrm>
          <a:prstGeom prst="rect">
            <a:avLst/>
          </a:prstGeom>
          <a:noFill/>
        </p:spPr>
        <p:txBody>
          <a:bodyPr wrap="none" rtlCol="0">
            <a:spAutoFit/>
          </a:bodyPr>
          <a:lstStyle/>
          <a:p>
            <a:pPr lvl="0"/>
            <a:r>
              <a:rPr lang="en-US" altLang="zh-TW" sz="1700" b="1" dirty="0">
                <a:solidFill>
                  <a:srgbClr val="008C7F"/>
                </a:solidFill>
              </a:rPr>
              <a:t>Result: Drives with Over-Provisioning Promise Consistently Higher Background Processing</a:t>
            </a:r>
            <a:endParaRPr lang="zh-TW" altLang="zh-TW" sz="1700" b="1" dirty="0">
              <a:solidFill>
                <a:srgbClr val="008C7F"/>
              </a:solidFill>
            </a:endParaRPr>
          </a:p>
        </p:txBody>
      </p:sp>
      <p:sp>
        <p:nvSpPr>
          <p:cNvPr id="30" name="文字方塊 29"/>
          <p:cNvSpPr txBox="1"/>
          <p:nvPr/>
        </p:nvSpPr>
        <p:spPr>
          <a:xfrm>
            <a:off x="1403648" y="4890646"/>
            <a:ext cx="2902141" cy="338554"/>
          </a:xfrm>
          <a:prstGeom prst="rect">
            <a:avLst/>
          </a:prstGeom>
          <a:noFill/>
        </p:spPr>
        <p:txBody>
          <a:bodyPr wrap="none" rtlCol="0">
            <a:spAutoFit/>
          </a:bodyPr>
          <a:lstStyle/>
          <a:p>
            <a:pPr lvl="0"/>
            <a:r>
              <a:rPr lang="en-US" altLang="zh-TW" sz="1600" dirty="0"/>
              <a:t>Measured Operations Over Time</a:t>
            </a:r>
            <a:endParaRPr lang="zh-TW" altLang="zh-TW" sz="1600" dirty="0"/>
          </a:p>
        </p:txBody>
      </p:sp>
      <p:sp>
        <p:nvSpPr>
          <p:cNvPr id="31" name="文字方塊 30"/>
          <p:cNvSpPr txBox="1"/>
          <p:nvPr/>
        </p:nvSpPr>
        <p:spPr>
          <a:xfrm rot="16200000">
            <a:off x="3857674" y="3855205"/>
            <a:ext cx="1712328" cy="292388"/>
          </a:xfrm>
          <a:prstGeom prst="rect">
            <a:avLst/>
          </a:prstGeom>
          <a:noFill/>
        </p:spPr>
        <p:txBody>
          <a:bodyPr wrap="none" rtlCol="0">
            <a:spAutoFit/>
          </a:bodyPr>
          <a:lstStyle/>
          <a:p>
            <a:pPr lvl="0"/>
            <a:r>
              <a:rPr lang="en-US" altLang="zh-TW" sz="1300" dirty="0"/>
              <a:t>IOPS Speed (in 1,000s)</a:t>
            </a:r>
            <a:endParaRPr lang="zh-TW" altLang="zh-TW" sz="1300" dirty="0"/>
          </a:p>
        </p:txBody>
      </p:sp>
      <p:sp>
        <p:nvSpPr>
          <p:cNvPr id="32" name="文字方塊 31"/>
          <p:cNvSpPr txBox="1"/>
          <p:nvPr/>
        </p:nvSpPr>
        <p:spPr>
          <a:xfrm>
            <a:off x="5774315" y="4890646"/>
            <a:ext cx="2902141" cy="338554"/>
          </a:xfrm>
          <a:prstGeom prst="rect">
            <a:avLst/>
          </a:prstGeom>
          <a:noFill/>
        </p:spPr>
        <p:txBody>
          <a:bodyPr wrap="none" rtlCol="0">
            <a:spAutoFit/>
          </a:bodyPr>
          <a:lstStyle/>
          <a:p>
            <a:pPr lvl="0"/>
            <a:r>
              <a:rPr lang="en-US" altLang="zh-TW" sz="1600" dirty="0"/>
              <a:t>Measured Operations Over Time</a:t>
            </a:r>
            <a:endParaRPr lang="zh-TW" altLang="zh-TW" sz="1600" dirty="0"/>
          </a:p>
        </p:txBody>
      </p:sp>
      <p:grpSp>
        <p:nvGrpSpPr>
          <p:cNvPr id="39" name="群組 38"/>
          <p:cNvGrpSpPr/>
          <p:nvPr/>
        </p:nvGrpSpPr>
        <p:grpSpPr>
          <a:xfrm>
            <a:off x="481235" y="5472587"/>
            <a:ext cx="144016" cy="256238"/>
            <a:chOff x="-3924944" y="2380674"/>
            <a:chExt cx="144016" cy="256238"/>
          </a:xfrm>
        </p:grpSpPr>
        <p:cxnSp>
          <p:nvCxnSpPr>
            <p:cNvPr id="35" name="直線接點 34"/>
            <p:cNvCxnSpPr/>
            <p:nvPr/>
          </p:nvCxnSpPr>
          <p:spPr>
            <a:xfrm>
              <a:off x="-3924944" y="2380674"/>
              <a:ext cx="144016" cy="0"/>
            </a:xfrm>
            <a:prstGeom prst="line">
              <a:avLst/>
            </a:prstGeom>
            <a:ln w="28575">
              <a:solidFill>
                <a:srgbClr val="F5960B"/>
              </a:solidFill>
            </a:ln>
          </p:spPr>
          <p:style>
            <a:lnRef idx="1">
              <a:schemeClr val="accent1"/>
            </a:lnRef>
            <a:fillRef idx="0">
              <a:schemeClr val="accent1"/>
            </a:fillRef>
            <a:effectRef idx="0">
              <a:schemeClr val="accent1"/>
            </a:effectRef>
            <a:fontRef idx="minor">
              <a:schemeClr val="tx1"/>
            </a:fontRef>
          </p:style>
        </p:cxnSp>
        <p:cxnSp>
          <p:nvCxnSpPr>
            <p:cNvPr id="36" name="直線接點 35"/>
            <p:cNvCxnSpPr/>
            <p:nvPr/>
          </p:nvCxnSpPr>
          <p:spPr>
            <a:xfrm>
              <a:off x="-3924944" y="2629986"/>
              <a:ext cx="144016" cy="0"/>
            </a:xfrm>
            <a:prstGeom prst="line">
              <a:avLst/>
            </a:prstGeom>
            <a:ln w="28575">
              <a:solidFill>
                <a:srgbClr val="F5960B"/>
              </a:solidFill>
            </a:ln>
          </p:spPr>
          <p:style>
            <a:lnRef idx="1">
              <a:schemeClr val="accent1"/>
            </a:lnRef>
            <a:fillRef idx="0">
              <a:schemeClr val="accent1"/>
            </a:fillRef>
            <a:effectRef idx="0">
              <a:schemeClr val="accent1"/>
            </a:effectRef>
            <a:fontRef idx="minor">
              <a:schemeClr val="tx1"/>
            </a:fontRef>
          </p:style>
        </p:cxnSp>
        <p:cxnSp>
          <p:nvCxnSpPr>
            <p:cNvPr id="38" name="直線接點 37"/>
            <p:cNvCxnSpPr/>
            <p:nvPr/>
          </p:nvCxnSpPr>
          <p:spPr>
            <a:xfrm>
              <a:off x="-3852936" y="2380674"/>
              <a:ext cx="0" cy="256238"/>
            </a:xfrm>
            <a:prstGeom prst="line">
              <a:avLst/>
            </a:prstGeom>
            <a:ln w="28575">
              <a:solidFill>
                <a:srgbClr val="F5960B"/>
              </a:solidFill>
            </a:ln>
          </p:spPr>
          <p:style>
            <a:lnRef idx="1">
              <a:schemeClr val="accent1"/>
            </a:lnRef>
            <a:fillRef idx="0">
              <a:schemeClr val="accent1"/>
            </a:fillRef>
            <a:effectRef idx="0">
              <a:schemeClr val="accent1"/>
            </a:effectRef>
            <a:fontRef idx="minor">
              <a:schemeClr val="tx1"/>
            </a:fontRef>
          </p:style>
        </p:cxnSp>
      </p:grpSp>
      <p:grpSp>
        <p:nvGrpSpPr>
          <p:cNvPr id="40" name="群組 39"/>
          <p:cNvGrpSpPr/>
          <p:nvPr/>
        </p:nvGrpSpPr>
        <p:grpSpPr>
          <a:xfrm>
            <a:off x="481235" y="5850017"/>
            <a:ext cx="144016" cy="256238"/>
            <a:chOff x="-3924944" y="2380674"/>
            <a:chExt cx="144016" cy="256238"/>
          </a:xfrm>
        </p:grpSpPr>
        <p:cxnSp>
          <p:nvCxnSpPr>
            <p:cNvPr id="41" name="直線接點 40"/>
            <p:cNvCxnSpPr/>
            <p:nvPr/>
          </p:nvCxnSpPr>
          <p:spPr>
            <a:xfrm>
              <a:off x="-3924944" y="2380674"/>
              <a:ext cx="144016"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2" name="直線接點 41"/>
            <p:cNvCxnSpPr/>
            <p:nvPr/>
          </p:nvCxnSpPr>
          <p:spPr>
            <a:xfrm>
              <a:off x="-3924944" y="2629986"/>
              <a:ext cx="144016"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3" name="直線接點 42"/>
            <p:cNvCxnSpPr/>
            <p:nvPr/>
          </p:nvCxnSpPr>
          <p:spPr>
            <a:xfrm>
              <a:off x="-3852936" y="2380674"/>
              <a:ext cx="0" cy="256238"/>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44" name="文字方塊 43"/>
          <p:cNvSpPr txBox="1"/>
          <p:nvPr/>
        </p:nvSpPr>
        <p:spPr>
          <a:xfrm>
            <a:off x="697259" y="5442532"/>
            <a:ext cx="5770490" cy="369332"/>
          </a:xfrm>
          <a:prstGeom prst="rect">
            <a:avLst/>
          </a:prstGeom>
          <a:noFill/>
        </p:spPr>
        <p:txBody>
          <a:bodyPr wrap="none" rtlCol="0">
            <a:spAutoFit/>
          </a:bodyPr>
          <a:lstStyle/>
          <a:p>
            <a:r>
              <a:rPr lang="en-US" altLang="zh-TW" dirty="0"/>
              <a:t>A wide range of IOPS means that performance is unreliable</a:t>
            </a:r>
            <a:r>
              <a:rPr lang="en-US" altLang="zh-TW" dirty="0" smtClean="0"/>
              <a:t>.</a:t>
            </a:r>
            <a:endParaRPr lang="en-US" altLang="zh-TW" dirty="0"/>
          </a:p>
        </p:txBody>
      </p:sp>
      <p:sp>
        <p:nvSpPr>
          <p:cNvPr id="28" name="文字方塊 24"/>
          <p:cNvSpPr txBox="1">
            <a:spLocks noChangeArrowheads="1"/>
          </p:cNvSpPr>
          <p:nvPr/>
        </p:nvSpPr>
        <p:spPr bwMode="auto">
          <a:xfrm>
            <a:off x="0" y="1030536"/>
            <a:ext cx="9144000" cy="557033"/>
          </a:xfrm>
          <a:prstGeom prst="rect">
            <a:avLst/>
          </a:prstGeom>
          <a:noFill/>
          <a:ln>
            <a:noFill/>
          </a:ln>
          <a:effectLst/>
          <a:extLst/>
        </p:spPr>
        <p:txBody>
          <a:bodyPr wrap="square" lIns="79205" tIns="39603" rIns="79205" bIns="39603">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defTabSz="912813"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defTabSz="912813"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defTabSz="912813"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defTabSz="912813"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defRPr/>
            </a:pPr>
            <a:r>
              <a:rPr kumimoji="0" lang="en-US" altLang="zh-TW" sz="3100" b="1" dirty="0" smtClean="0">
                <a:solidFill>
                  <a:srgbClr val="008080"/>
                </a:solidFill>
                <a:latin typeface="+mj-lt"/>
              </a:rPr>
              <a:t>Advantages of Over-provisioning</a:t>
            </a:r>
            <a:endParaRPr kumimoji="0" lang="en-US" altLang="zh-TW" sz="3100" b="1" dirty="0">
              <a:solidFill>
                <a:srgbClr val="008080"/>
              </a:solidFill>
              <a:latin typeface="+mj-lt"/>
            </a:endParaRPr>
          </a:p>
        </p:txBody>
      </p:sp>
    </p:spTree>
    <p:extLst>
      <p:ext uri="{BB962C8B-B14F-4D97-AF65-F5344CB8AC3E}">
        <p14:creationId xmlns:p14="http://schemas.microsoft.com/office/powerpoint/2010/main" val="1199321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3" cstate="print"/>
          <a:stretch>
            <a:fillRect/>
          </a:stretch>
        </p:blipFill>
        <p:spPr>
          <a:xfrm>
            <a:off x="755576" y="2342230"/>
            <a:ext cx="7277941" cy="3823074"/>
          </a:xfrm>
          <a:prstGeom prst="rect">
            <a:avLst/>
          </a:prstGeom>
        </p:spPr>
      </p:pic>
      <p:sp>
        <p:nvSpPr>
          <p:cNvPr id="8" name="投影片編號版面配置區 3"/>
          <p:cNvSpPr>
            <a:spLocks noGrp="1"/>
          </p:cNvSpPr>
          <p:nvPr>
            <p:ph type="sldNum" sz="quarter" idx="12"/>
          </p:nvPr>
        </p:nvSpPr>
        <p:spPr>
          <a:xfrm>
            <a:off x="6974904" y="6448252"/>
            <a:ext cx="2133600" cy="365125"/>
          </a:xfrm>
        </p:spPr>
        <p:txBody>
          <a:bodyPr/>
          <a:lstStyle/>
          <a:p>
            <a:r>
              <a:rPr lang="en-US" altLang="zh-TW" dirty="0" smtClean="0"/>
              <a:t>8</a:t>
            </a:r>
            <a:endParaRPr lang="zh-TW" altLang="en-US" dirty="0"/>
          </a:p>
        </p:txBody>
      </p:sp>
      <p:sp>
        <p:nvSpPr>
          <p:cNvPr id="3" name="文字方塊 2"/>
          <p:cNvSpPr txBox="1"/>
          <p:nvPr/>
        </p:nvSpPr>
        <p:spPr>
          <a:xfrm>
            <a:off x="414259" y="1700808"/>
            <a:ext cx="7927619" cy="646331"/>
          </a:xfrm>
          <a:prstGeom prst="rect">
            <a:avLst/>
          </a:prstGeom>
          <a:noFill/>
        </p:spPr>
        <p:txBody>
          <a:bodyPr wrap="none" rtlCol="0">
            <a:spAutoFit/>
          </a:bodyPr>
          <a:lstStyle/>
          <a:p>
            <a:r>
              <a:rPr lang="en-US" altLang="zh-TW" dirty="0"/>
              <a:t>Users who require </a:t>
            </a:r>
            <a:r>
              <a:rPr lang="en-US" altLang="zh-TW" dirty="0" smtClean="0"/>
              <a:t>read/write intensive and longer-lasting </a:t>
            </a:r>
            <a:r>
              <a:rPr lang="en-US" altLang="zh-TW" dirty="0"/>
              <a:t>SSDs are recommended </a:t>
            </a:r>
            <a:endParaRPr lang="en-US" altLang="zh-TW" dirty="0" smtClean="0"/>
          </a:p>
          <a:p>
            <a:r>
              <a:rPr lang="en-US" altLang="zh-TW" dirty="0" smtClean="0"/>
              <a:t>to choose Over-provisioning</a:t>
            </a:r>
            <a:r>
              <a:rPr lang="en-US" altLang="zh-TW" dirty="0"/>
              <a:t>. </a:t>
            </a:r>
            <a:endParaRPr lang="zh-TW" altLang="en-US" dirty="0"/>
          </a:p>
        </p:txBody>
      </p:sp>
      <p:sp>
        <p:nvSpPr>
          <p:cNvPr id="5" name="文字方塊 4"/>
          <p:cNvSpPr txBox="1"/>
          <p:nvPr/>
        </p:nvSpPr>
        <p:spPr>
          <a:xfrm>
            <a:off x="603088" y="6063679"/>
            <a:ext cx="7785336" cy="461665"/>
          </a:xfrm>
          <a:prstGeom prst="rect">
            <a:avLst/>
          </a:prstGeom>
          <a:noFill/>
        </p:spPr>
        <p:txBody>
          <a:bodyPr wrap="none" rtlCol="0">
            <a:spAutoFit/>
          </a:bodyPr>
          <a:lstStyle/>
          <a:p>
            <a:r>
              <a:rPr lang="en-US" altLang="zh-TW" sz="1200" dirty="0" smtClean="0">
                <a:solidFill>
                  <a:schemeClr val="tx1">
                    <a:lumMod val="50000"/>
                    <a:lumOff val="50000"/>
                  </a:schemeClr>
                </a:solidFill>
              </a:rPr>
              <a:t>Note: </a:t>
            </a:r>
          </a:p>
          <a:p>
            <a:r>
              <a:rPr lang="en-US" altLang="zh-TW" sz="1200" dirty="0" smtClean="0">
                <a:solidFill>
                  <a:schemeClr val="tx1">
                    <a:lumMod val="50000"/>
                    <a:lumOff val="50000"/>
                  </a:schemeClr>
                </a:solidFill>
              </a:rPr>
              <a:t>❶ Test conditions: 256GB SSD; data cache: 1280KB    ❷❸ </a:t>
            </a:r>
            <a:r>
              <a:rPr lang="en-US" altLang="zh-TW" sz="1200" dirty="0">
                <a:solidFill>
                  <a:schemeClr val="tx1">
                    <a:lumMod val="50000"/>
                    <a:lumOff val="50000"/>
                  </a:schemeClr>
                </a:solidFill>
              </a:rPr>
              <a:t>Test conditions: </a:t>
            </a:r>
            <a:r>
              <a:rPr lang="en-US" altLang="zh-TW" sz="1200" dirty="0" smtClean="0">
                <a:solidFill>
                  <a:schemeClr val="tx1">
                    <a:lumMod val="50000"/>
                    <a:lumOff val="50000"/>
                  </a:schemeClr>
                </a:solidFill>
              </a:rPr>
              <a:t>256GB </a:t>
            </a:r>
            <a:r>
              <a:rPr lang="en-US" altLang="zh-TW" sz="1200" dirty="0">
                <a:solidFill>
                  <a:schemeClr val="tx1">
                    <a:lumMod val="50000"/>
                    <a:lumOff val="50000"/>
                  </a:schemeClr>
                </a:solidFill>
              </a:rPr>
              <a:t>DRAM-less SSD; data cache: 240KB </a:t>
            </a:r>
            <a:endParaRPr lang="zh-TW" altLang="en-US" sz="1200" dirty="0">
              <a:solidFill>
                <a:schemeClr val="tx1">
                  <a:lumMod val="50000"/>
                  <a:lumOff val="50000"/>
                </a:schemeClr>
              </a:solidFill>
            </a:endParaRPr>
          </a:p>
        </p:txBody>
      </p:sp>
      <p:sp>
        <p:nvSpPr>
          <p:cNvPr id="9" name="文字方塊 24"/>
          <p:cNvSpPr txBox="1">
            <a:spLocks noChangeArrowheads="1"/>
          </p:cNvSpPr>
          <p:nvPr/>
        </p:nvSpPr>
        <p:spPr bwMode="auto">
          <a:xfrm>
            <a:off x="0" y="1030536"/>
            <a:ext cx="9144000" cy="557033"/>
          </a:xfrm>
          <a:prstGeom prst="rect">
            <a:avLst/>
          </a:prstGeom>
          <a:noFill/>
          <a:ln>
            <a:noFill/>
          </a:ln>
          <a:effectLst/>
          <a:extLst/>
        </p:spPr>
        <p:txBody>
          <a:bodyPr wrap="square" lIns="79205" tIns="39603" rIns="79205" bIns="39603">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defTabSz="912813"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defTabSz="912813"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defTabSz="912813"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defTabSz="912813"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defRPr/>
            </a:pPr>
            <a:r>
              <a:rPr kumimoji="0" lang="en-US" altLang="zh-TW" sz="3100" b="1" dirty="0" smtClean="0">
                <a:solidFill>
                  <a:srgbClr val="008080"/>
                </a:solidFill>
                <a:latin typeface="+mj-lt"/>
              </a:rPr>
              <a:t>Summary</a:t>
            </a:r>
            <a:endParaRPr kumimoji="0" lang="en-US" altLang="zh-TW" sz="3100" b="1" dirty="0">
              <a:solidFill>
                <a:srgbClr val="008080"/>
              </a:solidFill>
              <a:latin typeface="+mj-lt"/>
            </a:endParaRPr>
          </a:p>
        </p:txBody>
      </p:sp>
    </p:spTree>
    <p:extLst>
      <p:ext uri="{BB962C8B-B14F-4D97-AF65-F5344CB8AC3E}">
        <p14:creationId xmlns:p14="http://schemas.microsoft.com/office/powerpoint/2010/main" val="20848879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3"/>
          <a:stretch>
            <a:fillRect/>
          </a:stretch>
        </p:blipFill>
        <p:spPr>
          <a:xfrm>
            <a:off x="5522855" y="2290446"/>
            <a:ext cx="489305" cy="919136"/>
          </a:xfrm>
          <a:prstGeom prst="rect">
            <a:avLst/>
          </a:prstGeom>
        </p:spPr>
      </p:pic>
      <p:pic>
        <p:nvPicPr>
          <p:cNvPr id="20" name="圖片 19"/>
          <p:cNvPicPr>
            <a:picLocks noChangeAspect="1"/>
          </p:cNvPicPr>
          <p:nvPr/>
        </p:nvPicPr>
        <p:blipFill>
          <a:blip r:embed="rId4" cstate="print"/>
          <a:stretch>
            <a:fillRect/>
          </a:stretch>
        </p:blipFill>
        <p:spPr>
          <a:xfrm>
            <a:off x="6660232" y="2522838"/>
            <a:ext cx="667298" cy="601152"/>
          </a:xfrm>
          <a:prstGeom prst="rect">
            <a:avLst/>
          </a:prstGeom>
        </p:spPr>
      </p:pic>
      <p:sp>
        <p:nvSpPr>
          <p:cNvPr id="7" name="文字方塊 24"/>
          <p:cNvSpPr txBox="1">
            <a:spLocks noChangeArrowheads="1"/>
          </p:cNvSpPr>
          <p:nvPr/>
        </p:nvSpPr>
        <p:spPr bwMode="auto">
          <a:xfrm>
            <a:off x="0" y="1030536"/>
            <a:ext cx="9144000" cy="557033"/>
          </a:xfrm>
          <a:prstGeom prst="rect">
            <a:avLst/>
          </a:prstGeom>
          <a:noFill/>
          <a:ln>
            <a:noFill/>
          </a:ln>
          <a:effectLst/>
          <a:extLst/>
        </p:spPr>
        <p:txBody>
          <a:bodyPr wrap="square" lIns="79205" tIns="39603" rIns="79205" bIns="39603">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defTabSz="912813"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defTabSz="912813"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defTabSz="912813"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defTabSz="912813"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defRPr/>
            </a:pPr>
            <a:r>
              <a:rPr kumimoji="0" lang="en-US" altLang="zh-TW" sz="3100" b="1" dirty="0" smtClean="0">
                <a:solidFill>
                  <a:srgbClr val="008080"/>
                </a:solidFill>
                <a:latin typeface="+mj-lt"/>
              </a:rPr>
              <a:t>Applicable Models – SATA</a:t>
            </a:r>
            <a:endParaRPr kumimoji="0" lang="en-US" altLang="zh-TW" sz="3100" b="1" dirty="0">
              <a:solidFill>
                <a:srgbClr val="008080"/>
              </a:solidFill>
              <a:latin typeface="+mj-lt"/>
            </a:endParaRPr>
          </a:p>
        </p:txBody>
      </p:sp>
      <p:sp>
        <p:nvSpPr>
          <p:cNvPr id="8" name="投影片編號版面配置區 3"/>
          <p:cNvSpPr>
            <a:spLocks noGrp="1"/>
          </p:cNvSpPr>
          <p:nvPr>
            <p:ph type="sldNum" sz="quarter" idx="12"/>
          </p:nvPr>
        </p:nvSpPr>
        <p:spPr>
          <a:xfrm>
            <a:off x="6974904" y="6448252"/>
            <a:ext cx="2133600" cy="365125"/>
          </a:xfrm>
        </p:spPr>
        <p:txBody>
          <a:bodyPr/>
          <a:lstStyle/>
          <a:p>
            <a:r>
              <a:rPr lang="en-US" altLang="zh-TW" dirty="0" smtClean="0"/>
              <a:t>9</a:t>
            </a:r>
            <a:endParaRPr lang="zh-TW" altLang="en-US" dirty="0"/>
          </a:p>
        </p:txBody>
      </p:sp>
      <p:graphicFrame>
        <p:nvGraphicFramePr>
          <p:cNvPr id="9" name="表格 8"/>
          <p:cNvGraphicFramePr>
            <a:graphicFrameLocks noGrp="1"/>
          </p:cNvGraphicFramePr>
          <p:nvPr>
            <p:extLst>
              <p:ext uri="{D42A27DB-BD31-4B8C-83A1-F6EECF244321}">
                <p14:modId xmlns:p14="http://schemas.microsoft.com/office/powerpoint/2010/main" val="470984448"/>
              </p:ext>
            </p:extLst>
          </p:nvPr>
        </p:nvGraphicFramePr>
        <p:xfrm>
          <a:off x="1115617" y="3274536"/>
          <a:ext cx="6552727" cy="2962776"/>
        </p:xfrm>
        <a:graphic>
          <a:graphicData uri="http://schemas.openxmlformats.org/drawingml/2006/table">
            <a:tbl>
              <a:tblPr firstRow="1" bandRow="1">
                <a:tableStyleId>{F5AB1C69-6EDB-4FF4-983F-18BD219EF322}</a:tableStyleId>
              </a:tblPr>
              <a:tblGrid>
                <a:gridCol w="1453407"/>
                <a:gridCol w="1274830"/>
                <a:gridCol w="1274830"/>
                <a:gridCol w="1274830"/>
                <a:gridCol w="1274830"/>
              </a:tblGrid>
              <a:tr h="504056">
                <a:tc>
                  <a:txBody>
                    <a:bodyPr/>
                    <a:lstStyle/>
                    <a:p>
                      <a:pPr algn="ctr"/>
                      <a:r>
                        <a:rPr lang="en-US" altLang="zh-TW" sz="1400" dirty="0" smtClean="0"/>
                        <a:t>Form Factor </a:t>
                      </a:r>
                      <a:endParaRPr lang="zh-TW" altLang="en-US" sz="1400" dirty="0"/>
                    </a:p>
                  </a:txBody>
                  <a:tcPr anchor="ctr">
                    <a:solidFill>
                      <a:schemeClr val="accent1">
                        <a:lumMod val="75000"/>
                      </a:schemeClr>
                    </a:solidFill>
                  </a:tcPr>
                </a:tc>
                <a:tc>
                  <a:txBody>
                    <a:bodyPr/>
                    <a:lstStyle/>
                    <a:p>
                      <a:pPr algn="ctr"/>
                      <a:r>
                        <a:rPr lang="en-US" altLang="zh-TW" sz="1400" dirty="0" smtClean="0"/>
                        <a:t>2.5’’</a:t>
                      </a:r>
                      <a:endParaRPr lang="zh-TW" altLang="en-US" sz="1400" dirty="0"/>
                    </a:p>
                  </a:txBody>
                  <a:tcPr anchor="ctr">
                    <a:solidFill>
                      <a:schemeClr val="accent1">
                        <a:lumMod val="75000"/>
                      </a:schemeClr>
                    </a:solidFill>
                  </a:tcPr>
                </a:tc>
                <a:tc>
                  <a:txBody>
                    <a:bodyPr/>
                    <a:lstStyle/>
                    <a:p>
                      <a:pPr algn="ctr"/>
                      <a:r>
                        <a:rPr lang="en-US" altLang="zh-TW" sz="1400" dirty="0" smtClean="0"/>
                        <a:t>M.2</a:t>
                      </a:r>
                      <a:r>
                        <a:rPr lang="en-US" altLang="zh-TW" sz="1400" baseline="0" dirty="0" smtClean="0"/>
                        <a:t> </a:t>
                      </a:r>
                      <a:r>
                        <a:rPr lang="en-US" altLang="zh-TW" sz="1400" dirty="0" smtClean="0"/>
                        <a:t>2280</a:t>
                      </a:r>
                      <a:endParaRPr lang="zh-TW" altLang="en-US" sz="1400" dirty="0"/>
                    </a:p>
                  </a:txBody>
                  <a:tcPr anchor="ctr">
                    <a:solidFill>
                      <a:schemeClr val="accent1">
                        <a:lumMod val="75000"/>
                      </a:schemeClr>
                    </a:solidFill>
                  </a:tcPr>
                </a:tc>
                <a:tc>
                  <a:txBody>
                    <a:bodyPr/>
                    <a:lstStyle/>
                    <a:p>
                      <a:pPr algn="ctr"/>
                      <a:r>
                        <a:rPr lang="en-US" altLang="zh-TW" sz="1400" dirty="0" smtClean="0"/>
                        <a:t>M.2 2242</a:t>
                      </a:r>
                      <a:endParaRPr lang="zh-TW" altLang="en-US" sz="1400" dirty="0"/>
                    </a:p>
                  </a:txBody>
                  <a:tcPr anchor="ctr">
                    <a:solidFill>
                      <a:schemeClr val="accent1">
                        <a:lumMod val="75000"/>
                      </a:schemeClr>
                    </a:solidFill>
                  </a:tcPr>
                </a:tc>
                <a:tc>
                  <a:txBody>
                    <a:bodyPr/>
                    <a:lstStyle/>
                    <a:p>
                      <a:pPr algn="ctr"/>
                      <a:r>
                        <a:rPr lang="en-US" altLang="zh-TW" sz="1400" dirty="0" smtClean="0">
                          <a:solidFill>
                            <a:schemeClr val="bg1"/>
                          </a:solidFill>
                        </a:rPr>
                        <a:t>Module 7Pin</a:t>
                      </a:r>
                      <a:endParaRPr lang="zh-TW" altLang="en-US" sz="1400" dirty="0">
                        <a:solidFill>
                          <a:schemeClr val="bg1"/>
                        </a:solidFill>
                      </a:endParaRPr>
                    </a:p>
                  </a:txBody>
                  <a:tcPr anchor="ctr">
                    <a:solidFill>
                      <a:schemeClr val="accent1">
                        <a:lumMod val="75000"/>
                      </a:schemeClr>
                    </a:solidFill>
                  </a:tcPr>
                </a:tc>
              </a:tr>
              <a:tr h="370840">
                <a:tc>
                  <a:txBody>
                    <a:bodyPr/>
                    <a:lstStyle/>
                    <a:p>
                      <a:pPr algn="l"/>
                      <a:r>
                        <a:rPr lang="en-US" altLang="zh-TW" sz="1300" dirty="0" smtClean="0"/>
                        <a:t>Model Name</a:t>
                      </a:r>
                      <a:endParaRPr lang="zh-TW" altLang="en-US" sz="1300" dirty="0"/>
                    </a:p>
                  </a:txBody>
                  <a:tcPr anchor="ctr"/>
                </a:tc>
                <a:tc>
                  <a:txBody>
                    <a:bodyPr/>
                    <a:lstStyle/>
                    <a:p>
                      <a:pPr algn="ctr"/>
                      <a:r>
                        <a:rPr lang="en-US" altLang="zh-TW" sz="1300" dirty="0" smtClean="0"/>
                        <a:t>SV250-25</a:t>
                      </a:r>
                      <a:endParaRPr lang="zh-TW" altLang="en-US" sz="1300" b="1" dirty="0"/>
                    </a:p>
                  </a:txBody>
                  <a:tcPr anchor="ctr"/>
                </a:tc>
                <a:tc>
                  <a:txBody>
                    <a:bodyPr/>
                    <a:lstStyle/>
                    <a:p>
                      <a:pPr marL="0" marR="0" indent="0" algn="ctr" defTabSz="1450513" rtl="0" eaLnBrk="1" fontAlgn="auto" latinLnBrk="0" hangingPunct="1">
                        <a:lnSpc>
                          <a:spcPct val="100000"/>
                        </a:lnSpc>
                        <a:spcBef>
                          <a:spcPts val="0"/>
                        </a:spcBef>
                        <a:spcAft>
                          <a:spcPts val="0"/>
                        </a:spcAft>
                        <a:buClrTx/>
                        <a:buSzTx/>
                        <a:buFontTx/>
                        <a:buNone/>
                        <a:tabLst/>
                        <a:defRPr/>
                      </a:pPr>
                      <a:r>
                        <a:rPr lang="en-US" altLang="zh-TW" sz="1300" dirty="0" smtClean="0"/>
                        <a:t>SV250-M280</a:t>
                      </a:r>
                      <a:endParaRPr lang="zh-TW" altLang="en-US" sz="1300" b="1" dirty="0" smtClean="0"/>
                    </a:p>
                  </a:txBody>
                  <a:tcPr anchor="ctr"/>
                </a:tc>
                <a:tc>
                  <a:txBody>
                    <a:bodyPr/>
                    <a:lstStyle/>
                    <a:p>
                      <a:pPr marL="0" marR="0" indent="0" algn="ctr" defTabSz="1450513" rtl="0" eaLnBrk="1" fontAlgn="auto" latinLnBrk="0" hangingPunct="1">
                        <a:lnSpc>
                          <a:spcPct val="100000"/>
                        </a:lnSpc>
                        <a:spcBef>
                          <a:spcPts val="0"/>
                        </a:spcBef>
                        <a:spcAft>
                          <a:spcPts val="0"/>
                        </a:spcAft>
                        <a:buClrTx/>
                        <a:buSzTx/>
                        <a:buFontTx/>
                        <a:buNone/>
                        <a:tabLst/>
                        <a:defRPr/>
                      </a:pPr>
                      <a:r>
                        <a:rPr lang="en-US" altLang="zh-TW" sz="1300" dirty="0" smtClean="0"/>
                        <a:t>SV250-M242</a:t>
                      </a:r>
                      <a:endParaRPr lang="zh-TW" altLang="en-US" sz="1300" b="1" dirty="0" smtClean="0"/>
                    </a:p>
                  </a:txBody>
                  <a:tcPr anchor="ctr"/>
                </a:tc>
                <a:tc>
                  <a:txBody>
                    <a:bodyPr/>
                    <a:lstStyle/>
                    <a:p>
                      <a:pPr algn="ctr"/>
                      <a:r>
                        <a:rPr lang="en-US" altLang="zh-TW" sz="1300" kern="1200" dirty="0" smtClean="0"/>
                        <a:t>SV250-7LP2</a:t>
                      </a:r>
                      <a:endParaRPr lang="zh-TW" altLang="en-US" sz="1300" b="1" kern="1200" dirty="0">
                        <a:solidFill>
                          <a:schemeClr val="tx1"/>
                        </a:solidFill>
                        <a:latin typeface="+mn-lt"/>
                        <a:ea typeface="+mn-ea"/>
                        <a:cs typeface="+mn-cs"/>
                      </a:endParaRPr>
                    </a:p>
                  </a:txBody>
                  <a:tcPr anchor="ctr"/>
                </a:tc>
              </a:tr>
              <a:tr h="370840">
                <a:tc>
                  <a:txBody>
                    <a:bodyPr/>
                    <a:lstStyle/>
                    <a:p>
                      <a:pPr algn="l"/>
                      <a:r>
                        <a:rPr lang="en-US" altLang="zh-TW" sz="1300" dirty="0" smtClean="0"/>
                        <a:t>NAND Flash Type</a:t>
                      </a:r>
                      <a:endParaRPr lang="zh-TW" altLang="en-US" sz="13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300" b="0" dirty="0" smtClean="0">
                          <a:solidFill>
                            <a:schemeClr val="tx1"/>
                          </a:solidFill>
                        </a:rPr>
                        <a:t>3D TLC</a:t>
                      </a:r>
                      <a:endParaRPr lang="zh-TW" altLang="en-US" sz="1300" b="0" dirty="0" smtClean="0">
                        <a:solidFill>
                          <a:schemeClr val="tx1"/>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300" b="0" dirty="0" smtClean="0">
                          <a:solidFill>
                            <a:schemeClr val="tx1"/>
                          </a:solidFill>
                        </a:rPr>
                        <a:t>3D TLC</a:t>
                      </a:r>
                      <a:endParaRPr lang="zh-TW" altLang="en-US" sz="1300" b="0" dirty="0" smtClean="0">
                        <a:solidFill>
                          <a:schemeClr val="tx1"/>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300" b="0" dirty="0" smtClean="0">
                          <a:solidFill>
                            <a:schemeClr val="tx1"/>
                          </a:solidFill>
                        </a:rPr>
                        <a:t>3D TLC</a:t>
                      </a:r>
                      <a:endParaRPr lang="zh-TW" altLang="en-US" sz="1300" b="0" dirty="0" smtClean="0">
                        <a:solidFill>
                          <a:schemeClr val="tx1"/>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300" b="0" dirty="0" smtClean="0">
                          <a:solidFill>
                            <a:schemeClr val="tx1"/>
                          </a:solidFill>
                        </a:rPr>
                        <a:t>3D TLC</a:t>
                      </a:r>
                      <a:endParaRPr lang="zh-TW" altLang="en-US" sz="1300" b="0" dirty="0" smtClean="0">
                        <a:solidFill>
                          <a:schemeClr val="tx1"/>
                        </a:solidFill>
                      </a:endParaRPr>
                    </a:p>
                  </a:txBody>
                  <a:tcPr anchor="ctr"/>
                </a:tc>
              </a:tr>
              <a:tr h="370840">
                <a:tc>
                  <a:txBody>
                    <a:bodyPr/>
                    <a:lstStyle/>
                    <a:p>
                      <a:pPr algn="l"/>
                      <a:r>
                        <a:rPr lang="en-US" altLang="zh-TW" sz="1300" dirty="0" smtClean="0"/>
                        <a:t>Interface </a:t>
                      </a:r>
                      <a:endParaRPr lang="zh-TW" altLang="en-US" sz="13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300" dirty="0" smtClean="0"/>
                        <a:t>SATA</a:t>
                      </a:r>
                      <a:r>
                        <a:rPr lang="en-US" altLang="zh-TW" sz="1300" baseline="0" dirty="0" smtClean="0"/>
                        <a:t> 3.0</a:t>
                      </a:r>
                      <a:endParaRPr lang="zh-TW" altLang="en-US" sz="1300" b="1" dirty="0" smtClean="0">
                        <a:solidFill>
                          <a:schemeClr val="tx1"/>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300" dirty="0" smtClean="0"/>
                        <a:t>SATA</a:t>
                      </a:r>
                      <a:r>
                        <a:rPr lang="en-US" altLang="zh-TW" sz="1300" baseline="0" dirty="0" smtClean="0"/>
                        <a:t> 3.0</a:t>
                      </a:r>
                      <a:endParaRPr lang="zh-TW" altLang="en-US" sz="1300" b="1" dirty="0" smtClean="0">
                        <a:solidFill>
                          <a:schemeClr val="tx1"/>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300" dirty="0" smtClean="0"/>
                        <a:t>SATA</a:t>
                      </a:r>
                      <a:r>
                        <a:rPr lang="en-US" altLang="zh-TW" sz="1300" baseline="0" dirty="0" smtClean="0"/>
                        <a:t> 3.0</a:t>
                      </a:r>
                      <a:endParaRPr lang="zh-TW" altLang="en-US" sz="1300" b="1" dirty="0" smtClean="0">
                        <a:solidFill>
                          <a:schemeClr val="tx1"/>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300" dirty="0" smtClean="0"/>
                        <a:t>SATA</a:t>
                      </a:r>
                      <a:r>
                        <a:rPr lang="en-US" altLang="zh-TW" sz="1300" baseline="0" dirty="0" smtClean="0"/>
                        <a:t> 3.0</a:t>
                      </a:r>
                      <a:endParaRPr lang="zh-TW" altLang="en-US" sz="1300" b="1" dirty="0" smtClean="0">
                        <a:solidFill>
                          <a:schemeClr val="tx1"/>
                        </a:solidFill>
                      </a:endParaRPr>
                    </a:p>
                  </a:txBody>
                  <a:tcPr anchor="ctr"/>
                </a:tc>
              </a:tr>
              <a:tr h="370840">
                <a:tc>
                  <a:txBody>
                    <a:bodyPr/>
                    <a:lstStyle/>
                    <a:p>
                      <a:pPr algn="l"/>
                      <a:r>
                        <a:rPr lang="en-US" altLang="zh-TW" sz="1300" dirty="0" smtClean="0"/>
                        <a:t>Capacity </a:t>
                      </a:r>
                      <a:endParaRPr lang="zh-TW" altLang="en-US" sz="1300" dirty="0"/>
                    </a:p>
                  </a:txBody>
                  <a:tcPr anchor="ctr"/>
                </a:tc>
                <a:tc>
                  <a:txBody>
                    <a:bodyPr/>
                    <a:lstStyle/>
                    <a:p>
                      <a:pPr algn="ctr"/>
                      <a:r>
                        <a:rPr lang="en-US" altLang="zh-TW" sz="1300" dirty="0" smtClean="0"/>
                        <a:t>30GB~480GB</a:t>
                      </a:r>
                      <a:endParaRPr lang="zh-TW" altLang="en-US" sz="1300" dirty="0"/>
                    </a:p>
                  </a:txBody>
                  <a:tcPr anchor="ctr"/>
                </a:tc>
                <a:tc>
                  <a:txBody>
                    <a:bodyPr/>
                    <a:lstStyle/>
                    <a:p>
                      <a:pPr algn="ctr"/>
                      <a:r>
                        <a:rPr lang="en-US" altLang="zh-TW" sz="1300" dirty="0" smtClean="0"/>
                        <a:t>30GB~960GB</a:t>
                      </a:r>
                      <a:endParaRPr lang="zh-TW" altLang="en-US" sz="1300" dirty="0"/>
                    </a:p>
                  </a:txBody>
                  <a:tcPr anchor="ctr"/>
                </a:tc>
                <a:tc>
                  <a:txBody>
                    <a:bodyPr/>
                    <a:lstStyle/>
                    <a:p>
                      <a:pPr algn="ctr"/>
                      <a:r>
                        <a:rPr lang="en-US" altLang="zh-TW" sz="1300" dirty="0" smtClean="0"/>
                        <a:t>30GB~480GB</a:t>
                      </a:r>
                      <a:endParaRPr lang="zh-TW" altLang="en-US" sz="1300" dirty="0"/>
                    </a:p>
                  </a:txBody>
                  <a:tcPr anchor="ctr"/>
                </a:tc>
                <a:tc>
                  <a:txBody>
                    <a:bodyPr/>
                    <a:lstStyle/>
                    <a:p>
                      <a:pPr algn="ctr"/>
                      <a:r>
                        <a:rPr lang="en-US" altLang="zh-TW" sz="1300" dirty="0" smtClean="0"/>
                        <a:t>30GB~120GB</a:t>
                      </a:r>
                      <a:endParaRPr lang="zh-TW" altLang="en-US" sz="1300" dirty="0"/>
                    </a:p>
                  </a:txBody>
                  <a:tcPr anchor="ctr"/>
                </a:tc>
              </a:tr>
              <a:tr h="370840">
                <a:tc>
                  <a:txBody>
                    <a:bodyPr/>
                    <a:lstStyle/>
                    <a:p>
                      <a:pPr algn="l"/>
                      <a:r>
                        <a:rPr lang="en-US" altLang="zh-TW" sz="1300" baseline="0" dirty="0" smtClean="0"/>
                        <a:t>Seq. R/W Perf.</a:t>
                      </a:r>
                    </a:p>
                    <a:p>
                      <a:pPr algn="l"/>
                      <a:r>
                        <a:rPr lang="en-US" altLang="zh-TW" sz="1300" baseline="0" dirty="0" smtClean="0"/>
                        <a:t>(MB/sec)</a:t>
                      </a:r>
                      <a:endParaRPr lang="zh-TW" altLang="en-US" sz="1300" dirty="0"/>
                    </a:p>
                  </a:txBody>
                  <a:tcPr anchor="ctr"/>
                </a:tc>
                <a:tc>
                  <a:txBody>
                    <a:bodyPr/>
                    <a:lstStyle/>
                    <a:p>
                      <a:pPr algn="ctr"/>
                      <a:r>
                        <a:rPr lang="en-US" altLang="zh-TW" sz="1300" dirty="0" smtClean="0"/>
                        <a:t>560/520</a:t>
                      </a:r>
                      <a:endParaRPr lang="zh-TW" altLang="en-US" sz="1300" dirty="0"/>
                    </a:p>
                  </a:txBody>
                  <a:tcPr anchor="ctr"/>
                </a:tc>
                <a:tc>
                  <a:txBody>
                    <a:bodyPr/>
                    <a:lstStyle/>
                    <a:p>
                      <a:pPr algn="ctr"/>
                      <a:r>
                        <a:rPr lang="en-US" altLang="zh-TW" sz="1300" kern="1200" dirty="0" smtClean="0"/>
                        <a:t>560/525</a:t>
                      </a:r>
                      <a:endParaRPr lang="zh-TW" altLang="en-US" sz="1300" kern="1200" dirty="0">
                        <a:solidFill>
                          <a:schemeClr val="tx1"/>
                        </a:solidFill>
                        <a:latin typeface="+mn-lt"/>
                        <a:ea typeface="+mn-ea"/>
                        <a:cs typeface="+mn-cs"/>
                      </a:endParaRPr>
                    </a:p>
                  </a:txBody>
                  <a:tcPr anchor="ctr"/>
                </a:tc>
                <a:tc>
                  <a:txBody>
                    <a:bodyPr/>
                    <a:lstStyle/>
                    <a:p>
                      <a:pPr marL="0" marR="0" indent="0" algn="ctr" defTabSz="1450513" rtl="0" eaLnBrk="1" fontAlgn="auto" latinLnBrk="0" hangingPunct="1">
                        <a:lnSpc>
                          <a:spcPct val="100000"/>
                        </a:lnSpc>
                        <a:spcBef>
                          <a:spcPts val="0"/>
                        </a:spcBef>
                        <a:spcAft>
                          <a:spcPts val="0"/>
                        </a:spcAft>
                        <a:buClrTx/>
                        <a:buSzTx/>
                        <a:buFontTx/>
                        <a:buNone/>
                        <a:tabLst/>
                        <a:defRPr/>
                      </a:pPr>
                      <a:r>
                        <a:rPr lang="en-US" altLang="zh-TW" sz="1300" kern="1200" dirty="0" smtClean="0"/>
                        <a:t>560/520</a:t>
                      </a:r>
                      <a:endParaRPr lang="zh-TW" altLang="en-US" sz="1300" kern="1200" dirty="0" smtClean="0">
                        <a:solidFill>
                          <a:schemeClr val="tx1"/>
                        </a:solidFill>
                        <a:latin typeface="+mn-lt"/>
                        <a:ea typeface="+mn-ea"/>
                        <a:cs typeface="+mn-cs"/>
                      </a:endParaRPr>
                    </a:p>
                  </a:txBody>
                  <a:tcPr anchor="ctr"/>
                </a:tc>
                <a:tc>
                  <a:txBody>
                    <a:bodyPr/>
                    <a:lstStyle/>
                    <a:p>
                      <a:pPr marL="0" marR="0" indent="0" algn="ctr" defTabSz="1450513" rtl="0" eaLnBrk="1" fontAlgn="auto" latinLnBrk="0" hangingPunct="1">
                        <a:lnSpc>
                          <a:spcPct val="100000"/>
                        </a:lnSpc>
                        <a:spcBef>
                          <a:spcPts val="0"/>
                        </a:spcBef>
                        <a:spcAft>
                          <a:spcPts val="0"/>
                        </a:spcAft>
                        <a:buClrTx/>
                        <a:buSzTx/>
                        <a:buFontTx/>
                        <a:buNone/>
                        <a:tabLst/>
                        <a:defRPr/>
                      </a:pPr>
                      <a:r>
                        <a:rPr lang="en-US" altLang="zh-TW" sz="1300" kern="1200" dirty="0" smtClean="0"/>
                        <a:t>560/510</a:t>
                      </a:r>
                      <a:endParaRPr lang="zh-TW" altLang="en-US" sz="1300" kern="1200" dirty="0">
                        <a:solidFill>
                          <a:schemeClr val="tx1"/>
                        </a:solidFill>
                        <a:latin typeface="+mn-lt"/>
                        <a:ea typeface="+mn-ea"/>
                        <a:cs typeface="+mn-cs"/>
                      </a:endParaRPr>
                    </a:p>
                  </a:txBody>
                  <a:tcPr anchor="ctr"/>
                </a:tc>
              </a:tr>
              <a:tr h="370840">
                <a:tc>
                  <a:txBody>
                    <a:bodyPr/>
                    <a:lstStyle/>
                    <a:p>
                      <a:pPr algn="l"/>
                      <a:r>
                        <a:rPr lang="en-US" altLang="zh-TW" sz="1300" dirty="0" smtClean="0">
                          <a:solidFill>
                            <a:schemeClr val="tx1"/>
                          </a:solidFill>
                        </a:rPr>
                        <a:t>Operation</a:t>
                      </a:r>
                      <a:r>
                        <a:rPr lang="en-US" altLang="zh-TW" sz="1300" baseline="0" dirty="0" smtClean="0">
                          <a:solidFill>
                            <a:schemeClr val="tx1"/>
                          </a:solidFill>
                        </a:rPr>
                        <a:t> </a:t>
                      </a:r>
                      <a:r>
                        <a:rPr lang="en-US" altLang="zh-TW" sz="1300" dirty="0" smtClean="0">
                          <a:solidFill>
                            <a:schemeClr val="tx1"/>
                          </a:solidFill>
                        </a:rPr>
                        <a:t>Temperature ( °C )</a:t>
                      </a:r>
                      <a:endParaRPr lang="zh-TW" altLang="en-US" sz="1300" dirty="0">
                        <a:solidFill>
                          <a:schemeClr val="tx1"/>
                        </a:solidFill>
                      </a:endParaRPr>
                    </a:p>
                  </a:txBody>
                  <a:tcPr anchor="ctr"/>
                </a:tc>
                <a:tc>
                  <a:txBody>
                    <a:bodyPr/>
                    <a:lstStyle/>
                    <a:p>
                      <a:pPr algn="ctr"/>
                      <a:r>
                        <a:rPr lang="en-US" altLang="zh-TW" sz="1300" dirty="0" smtClean="0">
                          <a:solidFill>
                            <a:schemeClr val="tx1"/>
                          </a:solidFill>
                        </a:rPr>
                        <a:t>0 ~ +70/ </a:t>
                      </a:r>
                    </a:p>
                    <a:p>
                      <a:pPr algn="ctr"/>
                      <a:r>
                        <a:rPr lang="en-US" altLang="zh-TW" sz="1300" dirty="0" smtClean="0">
                          <a:solidFill>
                            <a:schemeClr val="tx1"/>
                          </a:solidFill>
                        </a:rPr>
                        <a:t>-40 ~ + 85</a:t>
                      </a:r>
                    </a:p>
                  </a:txBody>
                  <a:tcPr anchor="ctr"/>
                </a:tc>
                <a:tc>
                  <a:txBody>
                    <a:bodyPr/>
                    <a:lstStyle/>
                    <a:p>
                      <a:pPr algn="ctr"/>
                      <a:r>
                        <a:rPr lang="en-US" altLang="zh-TW" sz="1300" smtClean="0">
                          <a:solidFill>
                            <a:schemeClr val="tx1"/>
                          </a:solidFill>
                        </a:rPr>
                        <a:t>0 ~ +70/ </a:t>
                      </a:r>
                    </a:p>
                    <a:p>
                      <a:pPr algn="ctr"/>
                      <a:r>
                        <a:rPr lang="en-US" altLang="zh-TW" sz="1300" smtClean="0">
                          <a:solidFill>
                            <a:schemeClr val="tx1"/>
                          </a:solidFill>
                        </a:rPr>
                        <a:t>-40 ~ + 85</a:t>
                      </a:r>
                    </a:p>
                  </a:txBody>
                  <a:tcPr anchor="ctr"/>
                </a:tc>
                <a:tc>
                  <a:txBody>
                    <a:bodyPr/>
                    <a:lstStyle/>
                    <a:p>
                      <a:pPr algn="ctr"/>
                      <a:r>
                        <a:rPr lang="en-US" altLang="zh-TW" sz="1300" smtClean="0">
                          <a:solidFill>
                            <a:schemeClr val="tx1"/>
                          </a:solidFill>
                        </a:rPr>
                        <a:t>0 ~ +70/ </a:t>
                      </a:r>
                    </a:p>
                    <a:p>
                      <a:pPr algn="ctr"/>
                      <a:r>
                        <a:rPr lang="en-US" altLang="zh-TW" sz="1300" smtClean="0">
                          <a:solidFill>
                            <a:schemeClr val="tx1"/>
                          </a:solidFill>
                        </a:rPr>
                        <a:t>-40 ~ + 85</a:t>
                      </a:r>
                    </a:p>
                  </a:txBody>
                  <a:tcPr anchor="ctr"/>
                </a:tc>
                <a:tc>
                  <a:txBody>
                    <a:bodyPr/>
                    <a:lstStyle/>
                    <a:p>
                      <a:pPr algn="ctr"/>
                      <a:r>
                        <a:rPr lang="en-US" altLang="zh-TW" sz="1300" dirty="0" smtClean="0">
                          <a:solidFill>
                            <a:schemeClr val="tx1"/>
                          </a:solidFill>
                        </a:rPr>
                        <a:t>0 ~ +70/ </a:t>
                      </a:r>
                    </a:p>
                    <a:p>
                      <a:pPr algn="ctr"/>
                      <a:r>
                        <a:rPr lang="en-US" altLang="zh-TW" sz="1300" dirty="0" smtClean="0">
                          <a:solidFill>
                            <a:schemeClr val="tx1"/>
                          </a:solidFill>
                        </a:rPr>
                        <a:t>-40 ~ + 85</a:t>
                      </a:r>
                    </a:p>
                  </a:txBody>
                  <a:tcPr anchor="ctr"/>
                </a:tc>
              </a:tr>
            </a:tbl>
          </a:graphicData>
        </a:graphic>
      </p:graphicFrame>
      <p:pic>
        <p:nvPicPr>
          <p:cNvPr id="12" name="圖片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11760" y="1787392"/>
            <a:ext cx="1586033" cy="1586033"/>
          </a:xfrm>
          <a:prstGeom prst="rect">
            <a:avLst/>
          </a:prstGeom>
        </p:spPr>
      </p:pic>
      <p:pic>
        <p:nvPicPr>
          <p:cNvPr id="6" name="圖片 5"/>
          <p:cNvPicPr>
            <a:picLocks noChangeAspect="1"/>
          </p:cNvPicPr>
          <p:nvPr/>
        </p:nvPicPr>
        <p:blipFill>
          <a:blip r:embed="rId6"/>
          <a:stretch>
            <a:fillRect/>
          </a:stretch>
        </p:blipFill>
        <p:spPr>
          <a:xfrm>
            <a:off x="4377530" y="1888144"/>
            <a:ext cx="410494" cy="1356708"/>
          </a:xfrm>
          <a:prstGeom prst="rect">
            <a:avLst/>
          </a:prstGeom>
        </p:spPr>
      </p:pic>
      <p:sp>
        <p:nvSpPr>
          <p:cNvPr id="10" name="文字方塊 9"/>
          <p:cNvSpPr txBox="1"/>
          <p:nvPr/>
        </p:nvSpPr>
        <p:spPr>
          <a:xfrm>
            <a:off x="1115617" y="6266996"/>
            <a:ext cx="5011308" cy="261610"/>
          </a:xfrm>
          <a:prstGeom prst="rect">
            <a:avLst/>
          </a:prstGeom>
          <a:noFill/>
        </p:spPr>
        <p:txBody>
          <a:bodyPr wrap="none" rtlCol="0">
            <a:spAutoFit/>
          </a:bodyPr>
          <a:lstStyle/>
          <a:p>
            <a:r>
              <a:rPr lang="en-US" altLang="zh-TW" sz="1100" dirty="0"/>
              <a:t>All images shown are for illustration purposes only, and are not shown at actual size.</a:t>
            </a:r>
            <a:endParaRPr lang="zh-TW" altLang="en-US" sz="1100" dirty="0"/>
          </a:p>
        </p:txBody>
      </p:sp>
    </p:spTree>
    <p:extLst>
      <p:ext uri="{BB962C8B-B14F-4D97-AF65-F5344CB8AC3E}">
        <p14:creationId xmlns:p14="http://schemas.microsoft.com/office/powerpoint/2010/main" val="222613397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自訂 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67C77"/>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25865</TotalTime>
  <Words>979</Words>
  <Application>Microsoft Office PowerPoint</Application>
  <PresentationFormat>如螢幕大小 (4:3)</PresentationFormat>
  <Paragraphs>260</Paragraphs>
  <Slides>11</Slides>
  <Notes>8</Notes>
  <HiddenSlides>0</HiddenSlides>
  <MMClips>0</MMClips>
  <ScaleCrop>false</ScaleCrop>
  <HeadingPairs>
    <vt:vector size="6" baseType="variant">
      <vt:variant>
        <vt:lpstr>使用字型</vt:lpstr>
      </vt:variant>
      <vt:variant>
        <vt:i4>6</vt:i4>
      </vt:variant>
      <vt:variant>
        <vt:lpstr>佈景主題</vt:lpstr>
      </vt:variant>
      <vt:variant>
        <vt:i4>1</vt:i4>
      </vt:variant>
      <vt:variant>
        <vt:lpstr>投影片標題</vt:lpstr>
      </vt:variant>
      <vt:variant>
        <vt:i4>11</vt:i4>
      </vt:variant>
    </vt:vector>
  </HeadingPairs>
  <TitlesOfParts>
    <vt:vector size="18" baseType="lpstr">
      <vt:lpstr>Heiti TC Light</vt:lpstr>
      <vt:lpstr>宋体</vt:lpstr>
      <vt:lpstr>微軟正黑體</vt:lpstr>
      <vt:lpstr>新細明體</vt:lpstr>
      <vt:lpstr>Arial</vt:lpstr>
      <vt:lpstr>Calibri</vt:lpstr>
      <vt:lpstr>Office 佈景主題</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Leo Peng</dc:creator>
  <cp:lastModifiedBy>Christina Chao</cp:lastModifiedBy>
  <cp:revision>1651</cp:revision>
  <dcterms:created xsi:type="dcterms:W3CDTF">2017-07-24T08:05:29Z</dcterms:created>
  <dcterms:modified xsi:type="dcterms:W3CDTF">2019-08-15T06:25:28Z</dcterms:modified>
</cp:coreProperties>
</file>