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932" r:id="rId2"/>
    <p:sldId id="1234" r:id="rId3"/>
    <p:sldId id="1237" r:id="rId4"/>
    <p:sldId id="1248" r:id="rId5"/>
    <p:sldId id="1254" r:id="rId6"/>
    <p:sldId id="1253" r:id="rId7"/>
    <p:sldId id="1243" r:id="rId8"/>
    <p:sldId id="1249" r:id="rId9"/>
    <p:sldId id="1241" r:id="rId10"/>
    <p:sldId id="1233" r:id="rId11"/>
    <p:sldId id="1251" r:id="rId12"/>
    <p:sldId id="1252" r:id="rId13"/>
    <p:sldId id="1240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pos="22">
          <p15:clr>
            <a:srgbClr val="A4A3A4"/>
          </p15:clr>
        </p15:guide>
        <p15:guide id="7" pos="4286" userDrawn="1">
          <p15:clr>
            <a:srgbClr val="A4A3A4"/>
          </p15:clr>
        </p15:guide>
        <p15:guide id="8" pos="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64"/>
    <a:srgbClr val="008080"/>
    <a:srgbClr val="EA6360"/>
    <a:srgbClr val="9BBB59"/>
    <a:srgbClr val="3B97C5"/>
    <a:srgbClr val="FBFBFB"/>
    <a:srgbClr val="000000"/>
    <a:srgbClr val="898989"/>
    <a:srgbClr val="D9D9D9"/>
    <a:srgbClr val="2C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238" autoAdjust="0"/>
  </p:normalViewPr>
  <p:slideViewPr>
    <p:cSldViewPr snapToObjects="1">
      <p:cViewPr varScale="1">
        <p:scale>
          <a:sx n="70" d="100"/>
          <a:sy n="70" d="100"/>
        </p:scale>
        <p:origin x="1160" y="33"/>
      </p:cViewPr>
      <p:guideLst>
        <p:guide orient="horz" pos="981"/>
        <p:guide orient="horz" pos="4292"/>
        <p:guide/>
        <p:guide pos="22"/>
        <p:guide pos="4286"/>
        <p:guide pos="839"/>
      </p:guideLst>
    </p:cSldViewPr>
  </p:slideViewPr>
  <p:outlineViewPr>
    <p:cViewPr>
      <p:scale>
        <a:sx n="33" d="100"/>
        <a:sy n="33" d="100"/>
      </p:scale>
      <p:origin x="0" y="417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11826-2D47-4EE1-9C60-34F0CC54C2F6}" type="datetimeFigureOut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F8E7F-B224-41CD-852C-CF165B3FC6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0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A57B-B9DA-4882-A7A4-6635E086ED57}" type="datetimeFigureOut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7E0-9998-4B5A-836E-78EDFFED7F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02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B9334-90D1-40C8-B05E-A2EE542BEA60}" type="slidenum">
              <a:rPr lang="zh-TW" altLang="en-US" smtClean="0">
                <a:cs typeface="Heiti TC Light"/>
              </a:rPr>
              <a:pPr>
                <a:defRPr/>
              </a:pPr>
              <a:t>2</a:t>
            </a:fld>
            <a:endParaRPr lang="en-US" altLang="zh-TW" smtClean="0"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170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06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5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86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30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B9334-90D1-40C8-B05E-A2EE542BEA60}" type="slidenum">
              <a:rPr lang="zh-TW" altLang="en-US" smtClean="0">
                <a:cs typeface="Heiti TC Light"/>
              </a:rPr>
              <a:pPr>
                <a:defRPr/>
              </a:pPr>
              <a:t>8</a:t>
            </a:fld>
            <a:endParaRPr lang="en-US" altLang="zh-TW" smtClean="0"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8789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679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46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7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01DD96-A132-4029-9776-A8A1B29E1E69}" type="datetime1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172A3-54AE-4077-ACD2-74157E3DC6E0}" type="datetime1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fld id="{6B58A0D5-FD71-4359-A29A-E8A7E516FE22}" type="slidenum">
              <a:rPr lang="zh-TW" altLang="en-US" smtClean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頁(純文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72024" y="1049361"/>
            <a:ext cx="7536613" cy="4911175"/>
          </a:xfrm>
          <a:prstGeom prst="rect">
            <a:avLst/>
          </a:prstGeom>
        </p:spPr>
        <p:txBody>
          <a:bodyPr/>
          <a:lstStyle>
            <a:lvl1pPr marL="442005" indent="-301367">
              <a:lnSpc>
                <a:spcPct val="100000"/>
              </a:lnSpc>
              <a:spcBef>
                <a:spcPts val="316"/>
              </a:spcBef>
              <a:buSzPct val="100000"/>
              <a:buFont typeface="Wingdings" panose="05000000000000000000" pitchFamily="2" charset="2"/>
              <a:buChar char="l"/>
              <a:defRPr sz="1476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1pPr>
            <a:lvl2pPr marL="676401" indent="-301367">
              <a:lnSpc>
                <a:spcPct val="100000"/>
              </a:lnSpc>
              <a:spcBef>
                <a:spcPts val="316"/>
              </a:spcBef>
              <a:buSzPct val="100000"/>
              <a:buFont typeface="Wingdings" panose="05000000000000000000" pitchFamily="2" charset="2"/>
              <a:buChar char="n"/>
              <a:defRPr sz="1266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2pPr>
            <a:lvl3pPr marL="910798" indent="-301367">
              <a:lnSpc>
                <a:spcPct val="100000"/>
              </a:lnSpc>
              <a:spcBef>
                <a:spcPts val="316"/>
              </a:spcBef>
              <a:buSzPct val="100000"/>
              <a:buFont typeface="Wingdings" panose="05000000000000000000" pitchFamily="2" charset="2"/>
              <a:buChar char="u"/>
              <a:defRPr sz="1266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3pPr>
            <a:lvl4pPr marL="1145195" indent="-301367">
              <a:lnSpc>
                <a:spcPct val="100000"/>
              </a:lnSpc>
              <a:spcBef>
                <a:spcPts val="316"/>
              </a:spcBef>
              <a:buSzPct val="100000"/>
              <a:buFont typeface="Wingdings" panose="05000000000000000000" pitchFamily="2" charset="2"/>
              <a:buChar char="p"/>
              <a:defRPr sz="1055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4pPr>
            <a:lvl5pPr marL="1379591" indent="-301367">
              <a:lnSpc>
                <a:spcPct val="100000"/>
              </a:lnSpc>
              <a:spcBef>
                <a:spcPts val="316"/>
              </a:spcBef>
              <a:buSzPct val="100000"/>
              <a:buFont typeface="Arial" panose="020B0604020202020204" pitchFamily="34" charset="0"/>
              <a:buChar char="•"/>
              <a:defRPr sz="949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72024" y="188640"/>
            <a:ext cx="7536613" cy="759459"/>
          </a:xfrm>
          <a:prstGeom prst="rect">
            <a:avLst/>
          </a:prstGeom>
        </p:spPr>
        <p:txBody>
          <a:bodyPr anchor="ctr"/>
          <a:lstStyle>
            <a:lvl1pPr>
              <a:defRPr sz="2109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636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EDF02-80B4-4EA1-B3C7-219B32026DB4}" type="datetime1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3D4C28-082B-499E-BD8A-8790F62CC142}" type="datetime1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DD92B-E91F-4C20-B2A5-A1482A79BA85}" type="datetime1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SUBJECT TO CHANGE WITHOUT NOTICE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F34ED-ABF1-41A0-AD33-7A4966A73870}" type="datetime1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9EE68-049B-44C7-9522-A1D80D0DD97D}" type="datetime1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SUBJECT TO CHANGE WITHOUT NOTICE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256CE-C35E-4017-BBDA-D0B3DD16C162}" type="datetime1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A98FD9-2172-4F3D-B5F5-FB14B4170902}" type="datetime1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SUBJECT TO CHANGE WITHOUT NOTICE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E955F-6FFE-4B55-90E5-AD027B914E3D}" type="datetime1">
              <a:rPr lang="zh-TW" altLang="en-US" smtClean="0"/>
              <a:pPr/>
              <a:t>2022/11/11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.BU1\9.Others\Templates\Document templats 2017\輸出\Images\0904\ppt6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217152" cy="6912864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ial.apacer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.BU1\9.Others\Templates\Document templats 2017\輸出\Images\0904\ppt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539552" y="5877272"/>
            <a:ext cx="244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November, 2022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43608" y="3212976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SLC-</a:t>
            </a:r>
            <a:r>
              <a:rPr lang="en-US" altLang="zh-TW" sz="3000" b="1" dirty="0" err="1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liteX</a:t>
            </a:r>
            <a:r>
              <a:rPr lang="en-US" altLang="zh-TW" sz="30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 Technologies</a:t>
            </a:r>
            <a:endParaRPr lang="en-US" altLang="zh-TW" sz="3000" b="1" dirty="0">
              <a:solidFill>
                <a:srgbClr val="00808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5472226"/>
            <a:ext cx="6120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chemeClr val="bg1">
                    <a:lumMod val="65000"/>
                  </a:schemeClr>
                </a:solidFill>
              </a:rPr>
              <a:t>Sales &amp; Marketing Center</a:t>
            </a:r>
            <a:endParaRPr lang="zh-TW" altLang="en-US" sz="25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24"/>
          <p:cNvSpPr txBox="1">
            <a:spLocks noChangeArrowheads="1"/>
          </p:cNvSpPr>
          <p:nvPr/>
        </p:nvSpPr>
        <p:spPr bwMode="auto">
          <a:xfrm>
            <a:off x="36512" y="1033411"/>
            <a:ext cx="9071992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SLC-</a:t>
            </a:r>
            <a:r>
              <a:rPr kumimoji="0" lang="en-US" altLang="zh-TW" sz="3200" b="1" dirty="0" err="1" smtClean="0">
                <a:solidFill>
                  <a:srgbClr val="008080"/>
                </a:solidFill>
                <a:latin typeface="+mj-lt"/>
              </a:rPr>
              <a:t>l</a:t>
            </a:r>
            <a:r>
              <a:rPr kumimoji="0" lang="en-US" altLang="zh-TW" sz="3200" b="1" dirty="0" err="1">
                <a:solidFill>
                  <a:srgbClr val="008080"/>
                </a:solidFill>
                <a:latin typeface="+mj-lt"/>
              </a:rPr>
              <a:t>iteX</a:t>
            </a:r>
            <a:r>
              <a:rPr kumimoji="0" lang="en-US" altLang="zh-TW" sz="3200" b="1" dirty="0">
                <a:solidFill>
                  <a:srgbClr val="008080"/>
                </a:solidFill>
                <a:latin typeface="+mj-lt"/>
              </a:rPr>
              <a:t> Product S</a:t>
            </a: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eries</a:t>
            </a:r>
            <a:endParaRPr kumimoji="0" lang="en-US" altLang="zh-TW" sz="3200" b="1" dirty="0">
              <a:solidFill>
                <a:srgbClr val="008080"/>
              </a:solidFill>
              <a:latin typeface="+mj-lt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51689"/>
              </p:ext>
            </p:extLst>
          </p:nvPr>
        </p:nvGraphicFramePr>
        <p:xfrm>
          <a:off x="167425" y="3058760"/>
          <a:ext cx="8875999" cy="2890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3150"/>
                <a:gridCol w="1090407"/>
                <a:gridCol w="1090407"/>
                <a:gridCol w="1090407"/>
                <a:gridCol w="1090407"/>
                <a:gridCol w="1090407"/>
                <a:gridCol w="1090407"/>
                <a:gridCol w="1090407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Form </a:t>
                      </a:r>
                    </a:p>
                    <a:p>
                      <a:pPr algn="ctr"/>
                      <a:r>
                        <a:rPr lang="en-US" altLang="zh-TW" sz="1400" dirty="0" smtClean="0"/>
                        <a:t>Factor </a:t>
                      </a:r>
                      <a:endParaRPr lang="zh-TW" alt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2.5’’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M.2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2280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M.2 2242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MO-300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MO-300B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CFast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bg1"/>
                          </a:solidFill>
                        </a:rPr>
                        <a:t>Module 7Pin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Model Name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SH250-25</a:t>
                      </a:r>
                      <a:endParaRPr lang="zh-TW" alt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 smtClean="0"/>
                        <a:t>SH250-M280</a:t>
                      </a:r>
                      <a:endParaRPr lang="zh-TW" altLang="en-US" sz="13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 smtClean="0"/>
                        <a:t>SH250-M242</a:t>
                      </a:r>
                      <a:endParaRPr lang="zh-TW" altLang="en-US" sz="13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 smtClean="0"/>
                        <a:t>SH250-300</a:t>
                      </a:r>
                      <a:endParaRPr lang="zh-TW" altLang="en-US" sz="13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/>
                        <a:t>SH250-300B</a:t>
                      </a:r>
                      <a:endParaRPr lang="zh-TW" altLang="en-US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300" kern="1200" dirty="0" smtClean="0"/>
                        <a:t>SH250-CFast</a:t>
                      </a:r>
                      <a:endParaRPr lang="zh-TW" altLang="en-US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300" kern="1200" dirty="0" smtClean="0"/>
                        <a:t>SH250-7LP2</a:t>
                      </a:r>
                      <a:endParaRPr lang="zh-TW" altLang="en-US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Interface 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  <a:endParaRPr lang="zh-TW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Capacity 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10GB~320GB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10GB~320GB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10GB~160GB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10GB~160GB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300" kern="1200" dirty="0" smtClean="0"/>
                        <a:t>10GB~80GB</a:t>
                      </a:r>
                      <a:endParaRPr lang="zh-TW" alt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10GB~160GB</a:t>
                      </a:r>
                      <a:endParaRPr lang="zh-TW" altLang="en-US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300" kern="1200" dirty="0" smtClean="0"/>
                        <a:t>20GB~80GB</a:t>
                      </a:r>
                      <a:endParaRPr lang="zh-TW" alt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aseline="0" dirty="0" smtClean="0"/>
                        <a:t>Seq. R/W Perf.</a:t>
                      </a:r>
                    </a:p>
                    <a:p>
                      <a:pPr algn="ctr"/>
                      <a:r>
                        <a:rPr lang="en-US" altLang="zh-TW" sz="1300" baseline="0" dirty="0" smtClean="0"/>
                        <a:t>(MB/sec)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560/520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kern="1200" dirty="0" smtClean="0"/>
                        <a:t>560/520</a:t>
                      </a:r>
                      <a:endParaRPr lang="zh-TW" alt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/>
                        <a:t>560/520</a:t>
                      </a:r>
                      <a:endParaRPr lang="zh-TW" altLang="en-US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/>
                        <a:t>560/520</a:t>
                      </a:r>
                      <a:endParaRPr lang="zh-TW" altLang="en-US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/>
                        <a:t>560/510</a:t>
                      </a:r>
                      <a:endParaRPr lang="zh-TW" alt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/>
                        <a:t>560/515</a:t>
                      </a:r>
                      <a:endParaRPr lang="zh-TW" alt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/>
                        <a:t>560/510</a:t>
                      </a:r>
                      <a:endParaRPr lang="zh-TW" alt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Temperature ( °C )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60" y="2201454"/>
            <a:ext cx="871024" cy="87102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83" y="1581232"/>
            <a:ext cx="1586033" cy="158603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9896" y="2079571"/>
            <a:ext cx="485886" cy="91423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88858" y="2097832"/>
            <a:ext cx="1019546" cy="1019546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5769" y="2024786"/>
            <a:ext cx="980904" cy="1010861"/>
          </a:xfrm>
          <a:prstGeom prst="rect">
            <a:avLst/>
          </a:prstGeom>
        </p:spPr>
      </p:pic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52617" y="6303991"/>
            <a:ext cx="5011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All images shown are for illustration purposes only, and are not shown at actual size.</a:t>
            </a:r>
            <a:endParaRPr lang="zh-TW" altLang="en-US" sz="11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7" y="2245899"/>
            <a:ext cx="751684" cy="75168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52617" y="6042381"/>
            <a:ext cx="2467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Above models support </a:t>
            </a:r>
            <a:r>
              <a:rPr lang="en-US" altLang="zh-TW" sz="1100" b="1" dirty="0" smtClean="0"/>
              <a:t>100K</a:t>
            </a:r>
            <a:r>
              <a:rPr lang="en-US" altLang="zh-TW" sz="1100" dirty="0" smtClean="0"/>
              <a:t> P/E cycles .</a:t>
            </a:r>
            <a:endParaRPr lang="zh-TW" altLang="en-US" sz="11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300" y="1746467"/>
            <a:ext cx="423276" cy="12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59887"/>
              </p:ext>
            </p:extLst>
          </p:nvPr>
        </p:nvGraphicFramePr>
        <p:xfrm>
          <a:off x="152617" y="3271671"/>
          <a:ext cx="8811869" cy="2606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5436"/>
                <a:gridCol w="1643395"/>
                <a:gridCol w="1714346"/>
                <a:gridCol w="1714346"/>
                <a:gridCol w="171434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Form </a:t>
                      </a:r>
                    </a:p>
                    <a:p>
                      <a:pPr algn="ctr"/>
                      <a:r>
                        <a:rPr lang="en-US" altLang="zh-TW" sz="1400" dirty="0" smtClean="0"/>
                        <a:t>Factor </a:t>
                      </a:r>
                      <a:endParaRPr lang="zh-TW" alt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2.5’’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M.2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2280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MO-300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M.2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2280</a:t>
                      </a:r>
                      <a:endParaRPr lang="zh-TW" altLang="en-US" sz="1400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Model Name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SH24D-25</a:t>
                      </a:r>
                      <a:endParaRPr lang="zh-TW" alt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 smtClean="0"/>
                        <a:t>SH24D-M280</a:t>
                      </a:r>
                      <a:endParaRPr lang="zh-TW" altLang="en-US" sz="13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 smtClean="0"/>
                        <a:t>SH24D-300</a:t>
                      </a:r>
                      <a:endParaRPr lang="zh-TW" altLang="en-US" sz="13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 smtClean="0"/>
                        <a:t>PH920-M280</a:t>
                      </a:r>
                      <a:endParaRPr lang="zh-TW" altLang="en-US" sz="1300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Interface 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  <a:endParaRPr lang="zh-TW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  <a:endParaRPr lang="zh-TW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  <a:endParaRPr lang="zh-TW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 err="1" smtClean="0"/>
                        <a:t>PCIe</a:t>
                      </a:r>
                      <a:r>
                        <a:rPr lang="en-US" altLang="zh-TW" sz="1300" dirty="0" smtClean="0"/>
                        <a:t> Gen3</a:t>
                      </a:r>
                      <a:r>
                        <a:rPr lang="en-US" altLang="zh-TW" sz="1300" baseline="0" dirty="0" smtClean="0"/>
                        <a:t> x4</a:t>
                      </a:r>
                      <a:endParaRPr lang="zh-TW" altLang="en-US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Capacity 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160GB~640GB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160GB~640GB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160GB~640GB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160GB~640GB</a:t>
                      </a:r>
                      <a:endParaRPr lang="zh-TW" alt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aseline="0" dirty="0" smtClean="0"/>
                        <a:t>Seq. R/W Perf.</a:t>
                      </a:r>
                    </a:p>
                    <a:p>
                      <a:pPr algn="ctr"/>
                      <a:r>
                        <a:rPr lang="en-US" altLang="zh-TW" sz="1300" baseline="0" dirty="0" smtClean="0"/>
                        <a:t>(MB/sec)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560/490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kern="1200" dirty="0" smtClean="0"/>
                        <a:t>560/490</a:t>
                      </a:r>
                      <a:endParaRPr lang="zh-TW" alt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/>
                        <a:t>560/490</a:t>
                      </a:r>
                      <a:endParaRPr lang="zh-TW" altLang="en-US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kern="1200" dirty="0" smtClean="0"/>
                        <a:t>1740/1530</a:t>
                      </a:r>
                      <a:endParaRPr lang="zh-TW" alt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Temperature ( °C )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00" y="1782211"/>
            <a:ext cx="1586033" cy="158603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3508" y="2296752"/>
            <a:ext cx="980904" cy="1010861"/>
          </a:xfrm>
          <a:prstGeom prst="rect">
            <a:avLst/>
          </a:prstGeom>
        </p:spPr>
      </p:pic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303" y="1867426"/>
            <a:ext cx="496121" cy="1415601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152617" y="6317447"/>
            <a:ext cx="5011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All images shown are for illustration purposes only, and are not shown at actual size.</a:t>
            </a:r>
            <a:endParaRPr lang="zh-TW" altLang="en-US" sz="11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52617" y="6042381"/>
            <a:ext cx="2467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Above models support </a:t>
            </a:r>
            <a:r>
              <a:rPr lang="en-US" altLang="zh-TW" sz="1100" b="1" dirty="0" smtClean="0"/>
              <a:t>100K</a:t>
            </a:r>
            <a:r>
              <a:rPr lang="en-US" altLang="zh-TW" sz="1100" dirty="0" smtClean="0"/>
              <a:t> P/E cycles. </a:t>
            </a:r>
            <a:endParaRPr lang="zh-TW" altLang="en-US" sz="11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406143" y="1916830"/>
            <a:ext cx="469474" cy="1326187"/>
          </a:xfrm>
          <a:prstGeom prst="rect">
            <a:avLst/>
          </a:prstGeom>
        </p:spPr>
      </p:pic>
      <p:sp>
        <p:nvSpPr>
          <p:cNvPr id="16" name="文字方塊 24"/>
          <p:cNvSpPr txBox="1">
            <a:spLocks noChangeArrowheads="1"/>
          </p:cNvSpPr>
          <p:nvPr/>
        </p:nvSpPr>
        <p:spPr bwMode="auto">
          <a:xfrm>
            <a:off x="36512" y="1033411"/>
            <a:ext cx="9071992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SLC-</a:t>
            </a:r>
            <a:r>
              <a:rPr kumimoji="0" lang="en-US" altLang="zh-TW" sz="3200" b="1" dirty="0" err="1" smtClean="0">
                <a:solidFill>
                  <a:srgbClr val="008080"/>
                </a:solidFill>
                <a:latin typeface="+mj-lt"/>
              </a:rPr>
              <a:t>l</a:t>
            </a:r>
            <a:r>
              <a:rPr kumimoji="0" lang="en-US" altLang="zh-TW" sz="3200" b="1" dirty="0" err="1">
                <a:solidFill>
                  <a:srgbClr val="008080"/>
                </a:solidFill>
                <a:latin typeface="+mj-lt"/>
              </a:rPr>
              <a:t>iteX</a:t>
            </a:r>
            <a:r>
              <a:rPr kumimoji="0" lang="en-US" altLang="zh-TW" sz="3200" b="1" dirty="0">
                <a:solidFill>
                  <a:srgbClr val="008080"/>
                </a:solidFill>
                <a:latin typeface="+mj-lt"/>
              </a:rPr>
              <a:t> Product S</a:t>
            </a: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eries</a:t>
            </a:r>
            <a:endParaRPr kumimoji="0" lang="en-US" altLang="zh-TW" sz="3200" b="1" dirty="0">
              <a:solidFill>
                <a:srgbClr val="0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3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89346"/>
              </p:ext>
            </p:extLst>
          </p:nvPr>
        </p:nvGraphicFramePr>
        <p:xfrm>
          <a:off x="175224" y="3023224"/>
          <a:ext cx="8789265" cy="2606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540"/>
                <a:gridCol w="1481745"/>
                <a:gridCol w="1481745"/>
                <a:gridCol w="1481745"/>
                <a:gridCol w="1481745"/>
                <a:gridCol w="148174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Form </a:t>
                      </a:r>
                    </a:p>
                    <a:p>
                      <a:pPr algn="ctr"/>
                      <a:r>
                        <a:rPr lang="en-US" altLang="zh-TW" sz="1400" dirty="0" smtClean="0"/>
                        <a:t>Factor </a:t>
                      </a:r>
                      <a:endParaRPr lang="zh-TW" alt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CompactFlash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MicroSD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MicroSD</a:t>
                      </a:r>
                      <a:endParaRPr lang="zh-TW" altLang="en-US" sz="1400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UDM</a:t>
                      </a:r>
                      <a:endParaRPr lang="zh-TW" alt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USB</a:t>
                      </a:r>
                      <a:endParaRPr lang="zh-TW" altLang="en-US" sz="1400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Model Name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0" dirty="0" smtClean="0"/>
                        <a:t>CH710-CF</a:t>
                      </a:r>
                      <a:endParaRPr lang="zh-TW" alt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CH210-MSD</a:t>
                      </a:r>
                      <a:endParaRPr lang="zh-TW" altLang="en-US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CH120-MSD</a:t>
                      </a:r>
                      <a:endParaRPr lang="zh-TW" alt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UH110-UFM1</a:t>
                      </a:r>
                      <a:endParaRPr lang="zh-TW" alt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UH110-UFD1</a:t>
                      </a:r>
                      <a:endParaRPr lang="zh-TW" alt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Interface 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 smtClean="0"/>
                        <a:t>CF 6.1</a:t>
                      </a:r>
                      <a:endParaRPr lang="zh-TW" altLang="en-US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SD 5.0</a:t>
                      </a:r>
                      <a:endParaRPr lang="zh-TW" altLang="en-US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SD 6.1</a:t>
                      </a:r>
                      <a:endParaRPr lang="zh-TW" alt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USB 2.0</a:t>
                      </a:r>
                      <a:endParaRPr lang="zh-TW" alt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USB 3.1</a:t>
                      </a:r>
                      <a:endParaRPr lang="zh-TW" alt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Capacity 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8GB~64GB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16GB~64GB</a:t>
                      </a:r>
                      <a:endParaRPr lang="zh-TW" alt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16GB~128GB</a:t>
                      </a:r>
                      <a:endParaRPr lang="zh-TW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8GB~32GB</a:t>
                      </a:r>
                      <a:endParaRPr lang="zh-TW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16GB~256GB</a:t>
                      </a:r>
                      <a:endParaRPr lang="zh-TW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aseline="0" dirty="0" smtClean="0"/>
                        <a:t>Seq. R/W Perf.</a:t>
                      </a:r>
                    </a:p>
                    <a:p>
                      <a:pPr algn="ctr"/>
                      <a:r>
                        <a:rPr lang="en-US" altLang="zh-TW" sz="1300" baseline="0" dirty="0" smtClean="0"/>
                        <a:t>(MB/sec)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/>
                        <a:t>115/80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90/70</a:t>
                      </a:r>
                      <a:endParaRPr lang="zh-TW" alt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90/80</a:t>
                      </a:r>
                      <a:endParaRPr lang="zh-TW" alt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41/25</a:t>
                      </a:r>
                      <a:endParaRPr lang="zh-TW" alt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505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265/125</a:t>
                      </a:r>
                      <a:endParaRPr lang="zh-TW" alt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Temperature ( °C )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 ~ + 85</a:t>
                      </a:r>
                      <a:endParaRPr lang="zh-TW" alt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 ~ + 85</a:t>
                      </a: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0 ~ +70/ </a:t>
                      </a:r>
                    </a:p>
                    <a:p>
                      <a:pPr algn="ctr"/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</a:rPr>
                        <a:t>-40 ~ + 85</a:t>
                      </a:r>
                      <a:endParaRPr lang="zh-TW" alt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804" y="2250373"/>
            <a:ext cx="818271" cy="69677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156" y="2385043"/>
            <a:ext cx="832804" cy="63818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307" y="2085604"/>
            <a:ext cx="650973" cy="886301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557" y="2528755"/>
            <a:ext cx="1224136" cy="456432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152617" y="6233249"/>
            <a:ext cx="5011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All images shown are for illustration purposes only, and are not shown at actual size.</a:t>
            </a:r>
            <a:endParaRPr lang="zh-TW" altLang="en-US" sz="11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52617" y="5975702"/>
            <a:ext cx="23599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Above models support </a:t>
            </a:r>
            <a:r>
              <a:rPr lang="en-US" altLang="zh-TW" sz="1100" b="1" dirty="0" smtClean="0"/>
              <a:t>30K</a:t>
            </a:r>
            <a:r>
              <a:rPr lang="en-US" altLang="zh-TW" sz="1100" dirty="0" smtClean="0"/>
              <a:t> P/E cycles.</a:t>
            </a:r>
            <a:endParaRPr lang="zh-TW" altLang="en-US" sz="11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933" y="2419239"/>
            <a:ext cx="737046" cy="549552"/>
          </a:xfrm>
          <a:prstGeom prst="rect">
            <a:avLst/>
          </a:prstGeom>
        </p:spPr>
      </p:pic>
      <p:sp>
        <p:nvSpPr>
          <p:cNvPr id="18" name="文字方塊 24"/>
          <p:cNvSpPr txBox="1">
            <a:spLocks noChangeArrowheads="1"/>
          </p:cNvSpPr>
          <p:nvPr/>
        </p:nvSpPr>
        <p:spPr bwMode="auto">
          <a:xfrm>
            <a:off x="36512" y="1033411"/>
            <a:ext cx="9071992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SLC-</a:t>
            </a:r>
            <a:r>
              <a:rPr kumimoji="0" lang="en-US" altLang="zh-TW" sz="3200" b="1" dirty="0" err="1" smtClean="0">
                <a:solidFill>
                  <a:srgbClr val="008080"/>
                </a:solidFill>
                <a:latin typeface="+mj-lt"/>
              </a:rPr>
              <a:t>l</a:t>
            </a:r>
            <a:r>
              <a:rPr kumimoji="0" lang="en-US" altLang="zh-TW" sz="3200" b="1" dirty="0" err="1">
                <a:solidFill>
                  <a:srgbClr val="008080"/>
                </a:solidFill>
                <a:latin typeface="+mj-lt"/>
              </a:rPr>
              <a:t>iteX</a:t>
            </a:r>
            <a:r>
              <a:rPr kumimoji="0" lang="en-US" altLang="zh-TW" sz="3200" b="1" dirty="0">
                <a:solidFill>
                  <a:srgbClr val="008080"/>
                </a:solidFill>
                <a:latin typeface="+mj-lt"/>
              </a:rPr>
              <a:t> Product S</a:t>
            </a: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eries</a:t>
            </a:r>
            <a:endParaRPr kumimoji="0" lang="en-US" altLang="zh-TW" sz="3200" b="1" dirty="0">
              <a:solidFill>
                <a:srgbClr val="0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0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.BU1\9.Others\Templates\Document templats 2017\輸出\Images\0904\ppt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3960813" y="4652963"/>
            <a:ext cx="5724525" cy="1563687"/>
            <a:chOff x="3960344" y="4653136"/>
            <a:chExt cx="5724224" cy="1563519"/>
          </a:xfrm>
        </p:grpSpPr>
        <p:sp>
          <p:nvSpPr>
            <p:cNvPr id="6" name="文字方塊 5"/>
            <p:cNvSpPr txBox="1"/>
            <p:nvPr/>
          </p:nvSpPr>
          <p:spPr>
            <a:xfrm>
              <a:off x="3960344" y="4653136"/>
              <a:ext cx="3384372" cy="4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/>
                </a:rPr>
                <a:t>industrial.apacer.com/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960344" y="4981713"/>
              <a:ext cx="5724224" cy="760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©Copyright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Confidential. Unauthorized use, dissemination,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distribution, or reproduction of this document is not allowed without the permission of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Specifications of details may change without notice.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60344" y="5916650"/>
              <a:ext cx="5724224" cy="300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This document and its contents are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confidential©Copyright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072063" y="272097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2019027" y="2065932"/>
            <a:ext cx="7377509" cy="467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>
                <a:solidFill>
                  <a:srgbClr val="008080"/>
                </a:solidFill>
                <a:ea typeface="微軟正黑體" pitchFamily="34" charset="-120"/>
              </a:rPr>
              <a:t>Introduction </a:t>
            </a:r>
          </a:p>
          <a:p>
            <a:pPr lvl="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TW" sz="2000" b="1" dirty="0" smtClean="0">
                <a:solidFill>
                  <a:srgbClr val="008080"/>
                </a:solidFill>
              </a:rPr>
              <a:t>What is </a:t>
            </a:r>
            <a:r>
              <a:rPr kumimoji="0" lang="en-US" altLang="zh-TW" sz="2000" b="1" dirty="0" smtClean="0">
                <a:solidFill>
                  <a:srgbClr val="008080"/>
                </a:solidFill>
              </a:rPr>
              <a:t>SLC-</a:t>
            </a:r>
            <a:r>
              <a:rPr kumimoji="0" lang="en-US" altLang="zh-TW" sz="2000" b="1" dirty="0" err="1" smtClean="0">
                <a:solidFill>
                  <a:srgbClr val="008080"/>
                </a:solidFill>
              </a:rPr>
              <a:t>liteX</a:t>
            </a:r>
            <a:endParaRPr kumimoji="0" lang="en-US" altLang="zh-TW" sz="2000" b="1" dirty="0">
              <a:solidFill>
                <a:srgbClr val="008080"/>
              </a:solidFill>
            </a:endParaRPr>
          </a:p>
          <a:p>
            <a:pPr lvl="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Flash </a:t>
            </a:r>
            <a:r>
              <a:rPr kumimoji="0"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Grade Selection </a:t>
            </a:r>
          </a:p>
          <a:p>
            <a:pPr lvl="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New Upgrade Technologies – SLC-</a:t>
            </a:r>
            <a:r>
              <a:rPr lang="en-US" altLang="zh-TW" sz="2000" b="1" dirty="0" err="1" smtClean="0">
                <a:solidFill>
                  <a:srgbClr val="008080"/>
                </a:solidFill>
                <a:ea typeface="微軟正黑體" pitchFamily="34" charset="-120"/>
              </a:rPr>
              <a:t>liteX</a:t>
            </a: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 </a:t>
            </a:r>
            <a:endParaRPr lang="en-US" altLang="zh-TW" sz="2000" b="1" dirty="0">
              <a:solidFill>
                <a:srgbClr val="008080"/>
              </a:solidFill>
              <a:ea typeface="微軟正黑體" pitchFamily="34" charset="-120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TW" sz="2000" b="1" dirty="0" smtClean="0">
                <a:solidFill>
                  <a:srgbClr val="008080"/>
                </a:solidFill>
              </a:rPr>
              <a:t>Comparison of SLC and SLC-</a:t>
            </a:r>
            <a:r>
              <a:rPr kumimoji="0" lang="en-US" altLang="zh-TW" sz="2000" b="1" dirty="0" err="1" smtClean="0">
                <a:solidFill>
                  <a:srgbClr val="008080"/>
                </a:solidFill>
              </a:rPr>
              <a:t>liteX</a:t>
            </a:r>
            <a:endParaRPr lang="en-US" altLang="zh-TW" sz="2000" b="1" dirty="0" smtClean="0">
              <a:solidFill>
                <a:srgbClr val="008080"/>
              </a:solidFill>
              <a:ea typeface="微軟正黑體" pitchFamily="34" charset="-120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Application Solutions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>
                <a:solidFill>
                  <a:srgbClr val="008080"/>
                </a:solidFill>
                <a:ea typeface="微軟正黑體" pitchFamily="34" charset="-120"/>
              </a:rPr>
              <a:t>Applicable </a:t>
            </a: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Models</a:t>
            </a:r>
            <a:endParaRPr lang="en-US" altLang="zh-TW" sz="2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91680" y="1340768"/>
            <a:ext cx="5904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24"/>
          <p:cNvSpPr txBox="1">
            <a:spLocks noChangeArrowheads="1"/>
          </p:cNvSpPr>
          <p:nvPr/>
        </p:nvSpPr>
        <p:spPr bwMode="auto">
          <a:xfrm>
            <a:off x="467544" y="1030536"/>
            <a:ext cx="8280920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Introduction</a:t>
            </a:r>
            <a:endParaRPr kumimoji="0" lang="en-US" altLang="zh-TW" sz="32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378889" y="1691822"/>
            <a:ext cx="829756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700" dirty="0"/>
              <a:t>NAND Flash </a:t>
            </a:r>
            <a:r>
              <a:rPr lang="en-US" altLang="zh-TW" sz="1700" dirty="0" smtClean="0"/>
              <a:t>is now a mature technology. Many formats are already </a:t>
            </a:r>
            <a:r>
              <a:rPr lang="en-US" altLang="zh-TW" sz="1700" dirty="0"/>
              <a:t>adopted </a:t>
            </a:r>
            <a:r>
              <a:rPr lang="en-US" altLang="zh-TW" sz="1700" dirty="0" smtClean="0"/>
              <a:t>by many </a:t>
            </a:r>
            <a:r>
              <a:rPr lang="en-US" altLang="zh-TW" sz="1700" dirty="0"/>
              <a:t>industrial applications. However, with </a:t>
            </a:r>
            <a:r>
              <a:rPr lang="en-US" altLang="zh-TW" sz="1700" dirty="0" smtClean="0"/>
              <a:t>a desire to push the envelope, </a:t>
            </a:r>
            <a:r>
              <a:rPr lang="en-US" altLang="zh-TW" sz="1700" b="1" dirty="0"/>
              <a:t>Apacer has developed certain optimizations of NAND Flash technology. </a:t>
            </a:r>
            <a:r>
              <a:rPr lang="en-US" altLang="zh-TW" sz="1700" dirty="0"/>
              <a:t>The goal of these optimizations is </a:t>
            </a:r>
            <a:r>
              <a:rPr lang="en-US" altLang="zh-TW" sz="1700" b="1" dirty="0"/>
              <a:t>to</a:t>
            </a:r>
            <a:r>
              <a:rPr lang="en-US" altLang="zh-TW" sz="1700" dirty="0"/>
              <a:t> </a:t>
            </a:r>
            <a:r>
              <a:rPr lang="en-US" altLang="zh-TW" sz="1700" b="1" dirty="0"/>
              <a:t>provide customers with the amount of P/E cycles that best suits their </a:t>
            </a:r>
            <a:r>
              <a:rPr lang="en-US" altLang="zh-TW" sz="1700" b="1" dirty="0" smtClean="0"/>
              <a:t>application.</a:t>
            </a:r>
            <a:endParaRPr kumimoji="1" lang="en-US" altLang="zh-TW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9054" y="2996952"/>
            <a:ext cx="419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>
                <a:solidFill>
                  <a:srgbClr val="008080"/>
                </a:solidFill>
              </a:defRPr>
            </a:lvl1pPr>
          </a:lstStyle>
          <a:p>
            <a:r>
              <a:rPr lang="en-US" altLang="zh-TW" dirty="0"/>
              <a:t>The following chart shows SLC </a:t>
            </a:r>
            <a:r>
              <a:rPr lang="en-US" altLang="zh-TW" dirty="0" smtClean="0"/>
              <a:t>/ </a:t>
            </a:r>
            <a:r>
              <a:rPr lang="en-US" altLang="zh-TW" dirty="0"/>
              <a:t>TLC Cell Distribution.</a:t>
            </a:r>
          </a:p>
        </p:txBody>
      </p:sp>
      <p:cxnSp>
        <p:nvCxnSpPr>
          <p:cNvPr id="48" name="AutoShape 5"/>
          <p:cNvCxnSpPr>
            <a:cxnSpLocks noChangeShapeType="1"/>
          </p:cNvCxnSpPr>
          <p:nvPr/>
        </p:nvCxnSpPr>
        <p:spPr bwMode="auto">
          <a:xfrm>
            <a:off x="1594963" y="3917524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6"/>
          <p:cNvCxnSpPr>
            <a:cxnSpLocks noChangeShapeType="1"/>
          </p:cNvCxnSpPr>
          <p:nvPr/>
        </p:nvCxnSpPr>
        <p:spPr bwMode="auto">
          <a:xfrm>
            <a:off x="1594963" y="3917524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/>
          <p:cNvCxnSpPr>
            <a:cxnSpLocks noChangeShapeType="1"/>
          </p:cNvCxnSpPr>
          <p:nvPr/>
        </p:nvCxnSpPr>
        <p:spPr bwMode="auto">
          <a:xfrm>
            <a:off x="1594963" y="3917524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8"/>
          <p:cNvCxnSpPr>
            <a:cxnSpLocks noChangeShapeType="1"/>
          </p:cNvCxnSpPr>
          <p:nvPr/>
        </p:nvCxnSpPr>
        <p:spPr bwMode="auto">
          <a:xfrm>
            <a:off x="1594963" y="3917524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9"/>
          <p:cNvCxnSpPr>
            <a:cxnSpLocks noChangeShapeType="1"/>
          </p:cNvCxnSpPr>
          <p:nvPr/>
        </p:nvCxnSpPr>
        <p:spPr bwMode="auto">
          <a:xfrm>
            <a:off x="1594963" y="3917524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11"/>
          <p:cNvCxnSpPr>
            <a:cxnSpLocks noChangeShapeType="1"/>
          </p:cNvCxnSpPr>
          <p:nvPr/>
        </p:nvCxnSpPr>
        <p:spPr bwMode="auto">
          <a:xfrm>
            <a:off x="1594963" y="3917524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Line 13"/>
          <p:cNvSpPr>
            <a:spLocks noChangeShapeType="1"/>
          </p:cNvSpPr>
          <p:nvPr/>
        </p:nvSpPr>
        <p:spPr bwMode="auto">
          <a:xfrm>
            <a:off x="1768412" y="4213360"/>
            <a:ext cx="5142780" cy="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" name="Freeform 64"/>
          <p:cNvSpPr>
            <a:spLocks/>
          </p:cNvSpPr>
          <p:nvPr/>
        </p:nvSpPr>
        <p:spPr bwMode="auto">
          <a:xfrm>
            <a:off x="2182260" y="3557595"/>
            <a:ext cx="759228" cy="655765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63" name="Freeform 65"/>
          <p:cNvSpPr>
            <a:spLocks/>
          </p:cNvSpPr>
          <p:nvPr/>
        </p:nvSpPr>
        <p:spPr bwMode="auto">
          <a:xfrm>
            <a:off x="5938762" y="3557595"/>
            <a:ext cx="759228" cy="655765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68" name="Text Box 70"/>
          <p:cNvSpPr txBox="1">
            <a:spLocks/>
          </p:cNvSpPr>
          <p:nvPr/>
        </p:nvSpPr>
        <p:spPr bwMode="auto">
          <a:xfrm>
            <a:off x="2415367" y="3937209"/>
            <a:ext cx="242044" cy="27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3" name="Text Box 72"/>
          <p:cNvSpPr txBox="1">
            <a:spLocks/>
          </p:cNvSpPr>
          <p:nvPr/>
        </p:nvSpPr>
        <p:spPr bwMode="auto">
          <a:xfrm>
            <a:off x="6214913" y="3937209"/>
            <a:ext cx="155954" cy="27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/>
              <a:t>0</a:t>
            </a:r>
          </a:p>
        </p:txBody>
      </p:sp>
      <p:sp>
        <p:nvSpPr>
          <p:cNvPr id="89" name="Text Box 76"/>
          <p:cNvSpPr txBox="1">
            <a:spLocks/>
          </p:cNvSpPr>
          <p:nvPr/>
        </p:nvSpPr>
        <p:spPr bwMode="auto">
          <a:xfrm>
            <a:off x="1110837" y="3667906"/>
            <a:ext cx="725628" cy="41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eaLnBrk="1" hangingPunct="1"/>
            <a:r>
              <a:rPr lang="en-US" altLang="zh-TW" sz="1500" b="1" dirty="0"/>
              <a:t>SLC</a:t>
            </a:r>
            <a:r>
              <a:rPr lang="en-US" altLang="zh-TW" sz="1500" dirty="0"/>
              <a:t/>
            </a:r>
            <a:br>
              <a:rPr lang="en-US" altLang="zh-TW" sz="1500" dirty="0"/>
            </a:br>
            <a:r>
              <a:rPr lang="en-US" altLang="zh-TW" sz="1300" dirty="0"/>
              <a:t>(1-bit/cell)</a:t>
            </a:r>
          </a:p>
        </p:txBody>
      </p:sp>
      <p:sp>
        <p:nvSpPr>
          <p:cNvPr id="91" name="Text Box 78"/>
          <p:cNvSpPr txBox="1">
            <a:spLocks/>
          </p:cNvSpPr>
          <p:nvPr/>
        </p:nvSpPr>
        <p:spPr bwMode="auto">
          <a:xfrm>
            <a:off x="2113033" y="3212976"/>
            <a:ext cx="914251" cy="25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eaLnBrk="1" hangingPunct="1"/>
            <a:r>
              <a:rPr lang="en-US" altLang="zh-TW" sz="1500" dirty="0"/>
              <a:t>Erase state</a:t>
            </a:r>
          </a:p>
        </p:txBody>
      </p:sp>
      <p:sp>
        <p:nvSpPr>
          <p:cNvPr id="92" name="Text Box 80"/>
          <p:cNvSpPr txBox="1">
            <a:spLocks/>
          </p:cNvSpPr>
          <p:nvPr/>
        </p:nvSpPr>
        <p:spPr bwMode="auto">
          <a:xfrm>
            <a:off x="5830735" y="3212976"/>
            <a:ext cx="1100342" cy="25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eaLnBrk="1" hangingPunct="1"/>
            <a:r>
              <a:rPr lang="en-US" altLang="zh-TW" sz="1500" dirty="0"/>
              <a:t>Program state</a:t>
            </a:r>
          </a:p>
        </p:txBody>
      </p:sp>
      <p:sp>
        <p:nvSpPr>
          <p:cNvPr id="94" name="Rectangle 84"/>
          <p:cNvSpPr>
            <a:spLocks/>
          </p:cNvSpPr>
          <p:nvPr/>
        </p:nvSpPr>
        <p:spPr bwMode="auto">
          <a:xfrm>
            <a:off x="7178171" y="3212976"/>
            <a:ext cx="310386" cy="827695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eaLnBrk="1" hangingPunct="1"/>
            <a:endParaRPr lang="en-US" altLang="zh-TW" sz="2000"/>
          </a:p>
        </p:txBody>
      </p:sp>
      <p:sp>
        <p:nvSpPr>
          <p:cNvPr id="96" name="Line 88"/>
          <p:cNvSpPr>
            <a:spLocks noChangeShapeType="1"/>
          </p:cNvSpPr>
          <p:nvPr/>
        </p:nvSpPr>
        <p:spPr bwMode="auto">
          <a:xfrm>
            <a:off x="7074709" y="3627583"/>
            <a:ext cx="4830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0" name="Rectangle 93"/>
          <p:cNvSpPr>
            <a:spLocks/>
          </p:cNvSpPr>
          <p:nvPr/>
        </p:nvSpPr>
        <p:spPr bwMode="auto">
          <a:xfrm>
            <a:off x="7246638" y="3318055"/>
            <a:ext cx="137695" cy="27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 smtClean="0"/>
              <a:t>0</a:t>
            </a:r>
            <a:endParaRPr lang="zh-TW" altLang="en-US" sz="1700" dirty="0"/>
          </a:p>
        </p:txBody>
      </p:sp>
      <p:sp>
        <p:nvSpPr>
          <p:cNvPr id="101" name="Rectangle 94"/>
          <p:cNvSpPr>
            <a:spLocks/>
          </p:cNvSpPr>
          <p:nvPr/>
        </p:nvSpPr>
        <p:spPr bwMode="auto">
          <a:xfrm>
            <a:off x="7246638" y="3716119"/>
            <a:ext cx="137695" cy="27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 smtClean="0"/>
              <a:t>1</a:t>
            </a:r>
            <a:endParaRPr lang="zh-TW" altLang="en-US" sz="1700" dirty="0"/>
          </a:p>
        </p:txBody>
      </p:sp>
      <p:sp>
        <p:nvSpPr>
          <p:cNvPr id="106" name="Rectangle 83"/>
          <p:cNvSpPr>
            <a:spLocks/>
          </p:cNvSpPr>
          <p:nvPr/>
        </p:nvSpPr>
        <p:spPr bwMode="auto">
          <a:xfrm>
            <a:off x="5594880" y="4213787"/>
            <a:ext cx="1031982" cy="20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r"/>
            <a:r>
              <a:rPr lang="en-US" altLang="zh-TW" sz="1100" dirty="0"/>
              <a:t>Threshold voltage</a:t>
            </a:r>
          </a:p>
        </p:txBody>
      </p:sp>
      <p:sp>
        <p:nvSpPr>
          <p:cNvPr id="112" name="Line 89"/>
          <p:cNvSpPr>
            <a:spLocks noChangeShapeType="1"/>
          </p:cNvSpPr>
          <p:nvPr/>
        </p:nvSpPr>
        <p:spPr bwMode="auto">
          <a:xfrm>
            <a:off x="7142795" y="5326516"/>
            <a:ext cx="4830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3" name="Line 90"/>
          <p:cNvSpPr>
            <a:spLocks noChangeShapeType="1"/>
          </p:cNvSpPr>
          <p:nvPr/>
        </p:nvSpPr>
        <p:spPr bwMode="auto">
          <a:xfrm>
            <a:off x="7142795" y="4909497"/>
            <a:ext cx="4830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4" name="Line 91"/>
          <p:cNvSpPr>
            <a:spLocks noChangeShapeType="1"/>
          </p:cNvSpPr>
          <p:nvPr/>
        </p:nvSpPr>
        <p:spPr bwMode="auto">
          <a:xfrm>
            <a:off x="7142795" y="5118006"/>
            <a:ext cx="4830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2" name="Line 90"/>
          <p:cNvSpPr>
            <a:spLocks noChangeShapeType="1"/>
          </p:cNvSpPr>
          <p:nvPr/>
        </p:nvSpPr>
        <p:spPr bwMode="auto">
          <a:xfrm>
            <a:off x="7142795" y="5430770"/>
            <a:ext cx="4830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076411" y="4734905"/>
            <a:ext cx="5908645" cy="972679"/>
            <a:chOff x="1110837" y="5771956"/>
            <a:chExt cx="5908645" cy="972679"/>
          </a:xfrm>
        </p:grpSpPr>
        <p:sp>
          <p:nvSpPr>
            <p:cNvPr id="47" name="Rectangle 83"/>
            <p:cNvSpPr>
              <a:spLocks/>
            </p:cNvSpPr>
            <p:nvPr/>
          </p:nvSpPr>
          <p:spPr bwMode="auto">
            <a:xfrm>
              <a:off x="5285308" y="6500857"/>
              <a:ext cx="1426690" cy="243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r"/>
              <a:r>
                <a:rPr lang="en-US" altLang="zh-TW" sz="1100" dirty="0"/>
                <a:t>Threshold voltage</a:t>
              </a:r>
            </a:p>
          </p:txBody>
        </p:sp>
        <p:sp>
          <p:nvSpPr>
            <p:cNvPr id="107" name="Line 15"/>
            <p:cNvSpPr>
              <a:spLocks noChangeShapeType="1"/>
            </p:cNvSpPr>
            <p:nvPr/>
          </p:nvSpPr>
          <p:spPr bwMode="auto">
            <a:xfrm>
              <a:off x="1768412" y="6438216"/>
              <a:ext cx="525107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" name="Freeform 66"/>
            <p:cNvSpPr>
              <a:spLocks/>
            </p:cNvSpPr>
            <p:nvPr/>
          </p:nvSpPr>
          <p:spPr bwMode="auto">
            <a:xfrm>
              <a:off x="1963831" y="5782450"/>
              <a:ext cx="569189" cy="655765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" name="Text Box 71"/>
            <p:cNvSpPr txBox="1">
              <a:spLocks/>
            </p:cNvSpPr>
            <p:nvPr/>
          </p:nvSpPr>
          <p:spPr bwMode="auto">
            <a:xfrm>
              <a:off x="2036223" y="6162063"/>
              <a:ext cx="408945" cy="27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1700" dirty="0" smtClean="0">
                  <a:solidFill>
                    <a:schemeClr val="tx1"/>
                  </a:solidFill>
                </a:rPr>
                <a:t>111</a:t>
              </a:r>
              <a:endParaRPr lang="en-US" altLang="zh-TW" sz="1700" dirty="0">
                <a:solidFill>
                  <a:schemeClr val="tx1"/>
                </a:solidFill>
              </a:endParaRPr>
            </a:p>
          </p:txBody>
        </p:sp>
        <p:sp>
          <p:nvSpPr>
            <p:cNvPr id="110" name="Text Box 77"/>
            <p:cNvSpPr txBox="1">
              <a:spLocks/>
            </p:cNvSpPr>
            <p:nvPr/>
          </p:nvSpPr>
          <p:spPr bwMode="auto">
            <a:xfrm>
              <a:off x="1110837" y="5903115"/>
              <a:ext cx="725628" cy="41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zh-TW" sz="1500" b="1" dirty="0"/>
                <a:t>T</a:t>
              </a:r>
              <a:r>
                <a:rPr lang="en-US" altLang="zh-TW" sz="1500" b="1" dirty="0" smtClean="0"/>
                <a:t>LC</a:t>
              </a:r>
              <a:r>
                <a:rPr lang="en-US" altLang="zh-TW" sz="1500" dirty="0"/>
                <a:t/>
              </a:r>
              <a:br>
                <a:rPr lang="en-US" altLang="zh-TW" sz="1500" dirty="0"/>
              </a:br>
              <a:r>
                <a:rPr lang="en-US" altLang="zh-TW" sz="1300" dirty="0" smtClean="0"/>
                <a:t>(3-bit/cell</a:t>
              </a:r>
              <a:r>
                <a:rPr lang="en-US" altLang="zh-TW" sz="1300" dirty="0"/>
                <a:t>)</a:t>
              </a:r>
            </a:p>
          </p:txBody>
        </p:sp>
        <p:sp>
          <p:nvSpPr>
            <p:cNvPr id="115" name="Freeform 66"/>
            <p:cNvSpPr>
              <a:spLocks/>
            </p:cNvSpPr>
            <p:nvPr/>
          </p:nvSpPr>
          <p:spPr bwMode="auto">
            <a:xfrm>
              <a:off x="2588833" y="5771956"/>
              <a:ext cx="569189" cy="655765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" name="Text Box 71"/>
            <p:cNvSpPr txBox="1">
              <a:spLocks/>
            </p:cNvSpPr>
            <p:nvPr/>
          </p:nvSpPr>
          <p:spPr bwMode="auto">
            <a:xfrm>
              <a:off x="2654844" y="6151570"/>
              <a:ext cx="421705" cy="27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1700" dirty="0" smtClean="0">
                  <a:solidFill>
                    <a:schemeClr val="tx1"/>
                  </a:solidFill>
                </a:rPr>
                <a:t>110</a:t>
              </a:r>
              <a:endParaRPr lang="en-US" altLang="zh-TW" sz="1700" dirty="0">
                <a:solidFill>
                  <a:schemeClr val="tx1"/>
                </a:solidFill>
              </a:endParaRPr>
            </a:p>
          </p:txBody>
        </p:sp>
        <p:sp>
          <p:nvSpPr>
            <p:cNvPr id="117" name="Freeform 66"/>
            <p:cNvSpPr>
              <a:spLocks/>
            </p:cNvSpPr>
            <p:nvPr/>
          </p:nvSpPr>
          <p:spPr bwMode="auto">
            <a:xfrm>
              <a:off x="3214889" y="5782450"/>
              <a:ext cx="569189" cy="655765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" name="Text Box 71"/>
            <p:cNvSpPr txBox="1">
              <a:spLocks/>
            </p:cNvSpPr>
            <p:nvPr/>
          </p:nvSpPr>
          <p:spPr bwMode="auto">
            <a:xfrm>
              <a:off x="3274519" y="6162063"/>
              <a:ext cx="434466" cy="27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1700" dirty="0" smtClean="0">
                  <a:solidFill>
                    <a:schemeClr val="tx1"/>
                  </a:solidFill>
                </a:rPr>
                <a:t>101</a:t>
              </a:r>
              <a:endParaRPr lang="en-US" altLang="zh-TW" sz="1700" dirty="0">
                <a:solidFill>
                  <a:schemeClr val="tx1"/>
                </a:solidFill>
              </a:endParaRPr>
            </a:p>
          </p:txBody>
        </p:sp>
        <p:sp>
          <p:nvSpPr>
            <p:cNvPr id="119" name="Freeform 66"/>
            <p:cNvSpPr>
              <a:spLocks/>
            </p:cNvSpPr>
            <p:nvPr/>
          </p:nvSpPr>
          <p:spPr bwMode="auto">
            <a:xfrm>
              <a:off x="3839890" y="5771956"/>
              <a:ext cx="569189" cy="655765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" name="Text Box 71"/>
            <p:cNvSpPr txBox="1">
              <a:spLocks/>
            </p:cNvSpPr>
            <p:nvPr/>
          </p:nvSpPr>
          <p:spPr bwMode="auto">
            <a:xfrm>
              <a:off x="3899521" y="6151570"/>
              <a:ext cx="434466" cy="27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1700" dirty="0" smtClean="0">
                  <a:solidFill>
                    <a:schemeClr val="tx1"/>
                  </a:solidFill>
                </a:rPr>
                <a:t>100</a:t>
              </a:r>
              <a:endParaRPr lang="en-US" altLang="zh-TW" sz="1700" dirty="0">
                <a:solidFill>
                  <a:schemeClr val="tx1"/>
                </a:solidFill>
              </a:endParaRPr>
            </a:p>
          </p:txBody>
        </p:sp>
        <p:sp>
          <p:nvSpPr>
            <p:cNvPr id="121" name="Freeform 66"/>
            <p:cNvSpPr>
              <a:spLocks/>
            </p:cNvSpPr>
            <p:nvPr/>
          </p:nvSpPr>
          <p:spPr bwMode="auto">
            <a:xfrm>
              <a:off x="4465946" y="5782450"/>
              <a:ext cx="569189" cy="655765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" name="Text Box 71"/>
            <p:cNvSpPr txBox="1">
              <a:spLocks/>
            </p:cNvSpPr>
            <p:nvPr/>
          </p:nvSpPr>
          <p:spPr bwMode="auto">
            <a:xfrm>
              <a:off x="4531957" y="6162063"/>
              <a:ext cx="421705" cy="27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1700" dirty="0" smtClean="0">
                  <a:solidFill>
                    <a:schemeClr val="tx1"/>
                  </a:solidFill>
                </a:rPr>
                <a:t>011</a:t>
              </a:r>
              <a:endParaRPr lang="en-US" altLang="zh-TW" sz="1700" dirty="0">
                <a:solidFill>
                  <a:schemeClr val="tx1"/>
                </a:solidFill>
              </a:endParaRPr>
            </a:p>
          </p:txBody>
        </p:sp>
        <p:sp>
          <p:nvSpPr>
            <p:cNvPr id="123" name="Freeform 66"/>
            <p:cNvSpPr>
              <a:spLocks/>
            </p:cNvSpPr>
            <p:nvPr/>
          </p:nvSpPr>
          <p:spPr bwMode="auto">
            <a:xfrm>
              <a:off x="5090948" y="5771956"/>
              <a:ext cx="569189" cy="655765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" name="Text Box 71"/>
            <p:cNvSpPr txBox="1">
              <a:spLocks/>
            </p:cNvSpPr>
            <p:nvPr/>
          </p:nvSpPr>
          <p:spPr bwMode="auto">
            <a:xfrm>
              <a:off x="5150579" y="6151570"/>
              <a:ext cx="434466" cy="27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1700" dirty="0" smtClean="0">
                  <a:solidFill>
                    <a:schemeClr val="tx1"/>
                  </a:solidFill>
                </a:rPr>
                <a:t>010</a:t>
              </a:r>
              <a:endParaRPr lang="en-US" altLang="zh-TW" sz="1700" dirty="0">
                <a:solidFill>
                  <a:schemeClr val="tx1"/>
                </a:solidFill>
              </a:endParaRPr>
            </a:p>
          </p:txBody>
        </p:sp>
        <p:sp>
          <p:nvSpPr>
            <p:cNvPr id="125" name="Freeform 66"/>
            <p:cNvSpPr>
              <a:spLocks/>
            </p:cNvSpPr>
            <p:nvPr/>
          </p:nvSpPr>
          <p:spPr bwMode="auto">
            <a:xfrm>
              <a:off x="5717003" y="5782450"/>
              <a:ext cx="569189" cy="655765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6" name="Text Box 71"/>
            <p:cNvSpPr txBox="1">
              <a:spLocks/>
            </p:cNvSpPr>
            <p:nvPr/>
          </p:nvSpPr>
          <p:spPr bwMode="auto">
            <a:xfrm>
              <a:off x="5776635" y="6162063"/>
              <a:ext cx="434466" cy="27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1700" dirty="0" smtClean="0">
                  <a:solidFill>
                    <a:schemeClr val="tx1"/>
                  </a:solidFill>
                </a:rPr>
                <a:t>001</a:t>
              </a:r>
              <a:endParaRPr lang="en-US" altLang="zh-TW" sz="1700" dirty="0">
                <a:solidFill>
                  <a:schemeClr val="tx1"/>
                </a:solidFill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6342005" y="5771956"/>
              <a:ext cx="569189" cy="655765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8" name="Text Box 71"/>
            <p:cNvSpPr txBox="1">
              <a:spLocks/>
            </p:cNvSpPr>
            <p:nvPr/>
          </p:nvSpPr>
          <p:spPr bwMode="auto">
            <a:xfrm>
              <a:off x="6401635" y="6151570"/>
              <a:ext cx="434466" cy="27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1700" dirty="0" smtClean="0">
                  <a:solidFill>
                    <a:schemeClr val="tx1"/>
                  </a:solidFill>
                </a:rPr>
                <a:t>000</a:t>
              </a:r>
              <a:endParaRPr lang="en-US" altLang="zh-TW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 86"/>
          <p:cNvSpPr>
            <a:spLocks/>
          </p:cNvSpPr>
          <p:nvPr/>
        </p:nvSpPr>
        <p:spPr bwMode="auto">
          <a:xfrm>
            <a:off x="7195571" y="4669781"/>
            <a:ext cx="310386" cy="827695"/>
          </a:xfrm>
          <a:prstGeom prst="rect">
            <a:avLst/>
          </a:prstGeom>
          <a:solidFill>
            <a:srgbClr val="F9557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7142795" y="4805892"/>
            <a:ext cx="483076" cy="417021"/>
            <a:chOff x="7074709" y="5732340"/>
            <a:chExt cx="483076" cy="417021"/>
          </a:xfrm>
        </p:grpSpPr>
        <p:sp>
          <p:nvSpPr>
            <p:cNvPr id="130" name="Line 90"/>
            <p:cNvSpPr>
              <a:spLocks noChangeShapeType="1"/>
            </p:cNvSpPr>
            <p:nvPr/>
          </p:nvSpPr>
          <p:spPr bwMode="auto">
            <a:xfrm>
              <a:off x="7074709" y="5940850"/>
              <a:ext cx="4830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1" name="Line 90"/>
            <p:cNvSpPr>
              <a:spLocks noChangeShapeType="1"/>
            </p:cNvSpPr>
            <p:nvPr/>
          </p:nvSpPr>
          <p:spPr bwMode="auto">
            <a:xfrm>
              <a:off x="7074709" y="6149361"/>
              <a:ext cx="4830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9" name="Line 90"/>
            <p:cNvSpPr>
              <a:spLocks noChangeShapeType="1"/>
            </p:cNvSpPr>
            <p:nvPr/>
          </p:nvSpPr>
          <p:spPr bwMode="auto">
            <a:xfrm>
              <a:off x="7074709" y="5732340"/>
              <a:ext cx="4830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3" name="群組 132"/>
          <p:cNvGrpSpPr/>
          <p:nvPr/>
        </p:nvGrpSpPr>
        <p:grpSpPr>
          <a:xfrm>
            <a:off x="7208343" y="4645269"/>
            <a:ext cx="263566" cy="884976"/>
            <a:chOff x="7955782" y="4991333"/>
            <a:chExt cx="333746" cy="1120618"/>
          </a:xfrm>
        </p:grpSpPr>
        <p:sp>
          <p:nvSpPr>
            <p:cNvPr id="134" name="Text Box 71"/>
            <p:cNvSpPr txBox="1">
              <a:spLocks/>
            </p:cNvSpPr>
            <p:nvPr/>
          </p:nvSpPr>
          <p:spPr bwMode="auto">
            <a:xfrm>
              <a:off x="7955782" y="5911896"/>
              <a:ext cx="33374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700" dirty="0" smtClean="0">
                  <a:solidFill>
                    <a:schemeClr val="tx1"/>
                  </a:solidFill>
                </a:rPr>
                <a:t>111</a:t>
              </a:r>
              <a:endParaRPr lang="en-US" altLang="zh-TW" sz="700" dirty="0">
                <a:solidFill>
                  <a:schemeClr val="tx1"/>
                </a:solidFill>
              </a:endParaRPr>
            </a:p>
          </p:txBody>
        </p:sp>
        <p:sp>
          <p:nvSpPr>
            <p:cNvPr id="135" name="Text Box 71"/>
            <p:cNvSpPr txBox="1">
              <a:spLocks/>
            </p:cNvSpPr>
            <p:nvPr/>
          </p:nvSpPr>
          <p:spPr bwMode="auto">
            <a:xfrm>
              <a:off x="7955782" y="5789855"/>
              <a:ext cx="33374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TW"/>
              </a:defPPr>
              <a:lvl1pPr algn="ctr">
                <a:defRPr sz="900">
                  <a:latin typeface="Gill Sans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700" dirty="0"/>
                <a:t>110</a:t>
              </a:r>
            </a:p>
          </p:txBody>
        </p:sp>
        <p:sp>
          <p:nvSpPr>
            <p:cNvPr id="136" name="Text Box 71"/>
            <p:cNvSpPr txBox="1">
              <a:spLocks/>
            </p:cNvSpPr>
            <p:nvPr/>
          </p:nvSpPr>
          <p:spPr bwMode="auto">
            <a:xfrm>
              <a:off x="7955782" y="5656322"/>
              <a:ext cx="33374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7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37" name="Text Box 71"/>
            <p:cNvSpPr txBox="1">
              <a:spLocks/>
            </p:cNvSpPr>
            <p:nvPr/>
          </p:nvSpPr>
          <p:spPr bwMode="auto">
            <a:xfrm>
              <a:off x="7955782" y="5528338"/>
              <a:ext cx="33374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700" dirty="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138" name="Text Box 71"/>
            <p:cNvSpPr txBox="1">
              <a:spLocks/>
            </p:cNvSpPr>
            <p:nvPr/>
          </p:nvSpPr>
          <p:spPr bwMode="auto">
            <a:xfrm>
              <a:off x="7955782" y="5393810"/>
              <a:ext cx="33374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700" dirty="0">
                  <a:solidFill>
                    <a:schemeClr val="tx1"/>
                  </a:solidFill>
                </a:rPr>
                <a:t>011</a:t>
              </a:r>
            </a:p>
          </p:txBody>
        </p:sp>
        <p:sp>
          <p:nvSpPr>
            <p:cNvPr id="139" name="Text Box 71"/>
            <p:cNvSpPr txBox="1">
              <a:spLocks/>
            </p:cNvSpPr>
            <p:nvPr/>
          </p:nvSpPr>
          <p:spPr bwMode="auto">
            <a:xfrm>
              <a:off x="7955782" y="5259750"/>
              <a:ext cx="33374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TW"/>
              </a:defPPr>
              <a:lvl1pPr algn="ctr">
                <a:defRPr sz="900">
                  <a:latin typeface="Gill Sans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700" dirty="0"/>
                <a:t>010</a:t>
              </a:r>
            </a:p>
          </p:txBody>
        </p:sp>
        <p:sp>
          <p:nvSpPr>
            <p:cNvPr id="140" name="Text Box 71"/>
            <p:cNvSpPr txBox="1">
              <a:spLocks/>
            </p:cNvSpPr>
            <p:nvPr/>
          </p:nvSpPr>
          <p:spPr bwMode="auto">
            <a:xfrm>
              <a:off x="7955782" y="5125861"/>
              <a:ext cx="33374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700" dirty="0">
                  <a:solidFill>
                    <a:schemeClr val="tx1"/>
                  </a:solidFill>
                </a:rPr>
                <a:t>001</a:t>
              </a:r>
            </a:p>
          </p:txBody>
        </p:sp>
        <p:sp>
          <p:nvSpPr>
            <p:cNvPr id="141" name="Text Box 71"/>
            <p:cNvSpPr txBox="1">
              <a:spLocks/>
            </p:cNvSpPr>
            <p:nvPr/>
          </p:nvSpPr>
          <p:spPr bwMode="auto">
            <a:xfrm>
              <a:off x="7955782" y="4991333"/>
              <a:ext cx="33374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新細明體" panose="02020500000000000000" pitchFamily="18" charset="-12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zh-TW" sz="700" dirty="0">
                  <a:solidFill>
                    <a:schemeClr val="tx1"/>
                  </a:solidFill>
                </a:rPr>
                <a:t>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5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470483" y="3797155"/>
            <a:ext cx="5467671" cy="745453"/>
            <a:chOff x="2311798" y="4085571"/>
            <a:chExt cx="5467671" cy="745453"/>
          </a:xfrm>
        </p:grpSpPr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2311798" y="4102741"/>
              <a:ext cx="639884" cy="728283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5" name="Freeform 64"/>
            <p:cNvSpPr>
              <a:spLocks/>
            </p:cNvSpPr>
            <p:nvPr/>
          </p:nvSpPr>
          <p:spPr bwMode="auto">
            <a:xfrm>
              <a:off x="3116429" y="4102741"/>
              <a:ext cx="639884" cy="728283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3921060" y="4102741"/>
              <a:ext cx="639884" cy="728283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4725691" y="4085571"/>
              <a:ext cx="639884" cy="728283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5530322" y="4085571"/>
              <a:ext cx="639884" cy="728283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334953" y="4085571"/>
              <a:ext cx="639884" cy="728283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Freeform 64"/>
            <p:cNvSpPr>
              <a:spLocks/>
            </p:cNvSpPr>
            <p:nvPr/>
          </p:nvSpPr>
          <p:spPr bwMode="auto">
            <a:xfrm>
              <a:off x="7139585" y="4085571"/>
              <a:ext cx="639884" cy="728283"/>
            </a:xfrm>
            <a:custGeom>
              <a:avLst/>
              <a:gdLst>
                <a:gd name="T0" fmla="*/ 0 w 998"/>
                <a:gd name="T1" fmla="*/ 2147483647 h 862"/>
                <a:gd name="T2" fmla="*/ 2147483647 w 998"/>
                <a:gd name="T3" fmla="*/ 0 h 862"/>
                <a:gd name="T4" fmla="*/ 2147483647 w 99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998"/>
                <a:gd name="T10" fmla="*/ 0 h 862"/>
                <a:gd name="T11" fmla="*/ 998 w 99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62">
                  <a:moveTo>
                    <a:pt x="0" y="862"/>
                  </a:moveTo>
                  <a:cubicBezTo>
                    <a:pt x="144" y="431"/>
                    <a:pt x="288" y="0"/>
                    <a:pt x="454" y="0"/>
                  </a:cubicBezTo>
                  <a:cubicBezTo>
                    <a:pt x="620" y="0"/>
                    <a:pt x="809" y="431"/>
                    <a:pt x="998" y="862"/>
                  </a:cubicBezTo>
                </a:path>
              </a:pathLst>
            </a:custGeom>
            <a:gradFill flip="none" rotWithShape="1">
              <a:gsLst>
                <a:gs pos="0">
                  <a:srgbClr val="F9557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25400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" name="文字方塊 24"/>
          <p:cNvSpPr txBox="1">
            <a:spLocks noChangeArrowheads="1"/>
          </p:cNvSpPr>
          <p:nvPr/>
        </p:nvSpPr>
        <p:spPr bwMode="auto">
          <a:xfrm>
            <a:off x="0" y="1030536"/>
            <a:ext cx="9144000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SLC-</a:t>
            </a:r>
            <a:r>
              <a:rPr kumimoji="0" lang="en-US" altLang="zh-TW" sz="3200" b="1" dirty="0" err="1" smtClean="0">
                <a:solidFill>
                  <a:srgbClr val="008080"/>
                </a:solidFill>
                <a:latin typeface="+mj-lt"/>
              </a:rPr>
              <a:t>liteX</a:t>
            </a:r>
            <a:endParaRPr kumimoji="0" lang="en-US" altLang="zh-TW" sz="32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1794920"/>
            <a:ext cx="8496944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700" b="1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SLC-</a:t>
            </a:r>
            <a:r>
              <a:rPr kumimoji="1" lang="en-US" altLang="zh-TW" sz="1700" b="1" dirty="0" err="1" smtClean="0">
                <a:solidFill>
                  <a:srgbClr val="222222"/>
                </a:solidFill>
                <a:ea typeface="Helvetica"/>
                <a:cs typeface="Arial" pitchFamily="34" charset="0"/>
              </a:rPr>
              <a:t>liteX</a:t>
            </a:r>
            <a:r>
              <a:rPr kumimoji="1" lang="en-US" altLang="zh-TW" sz="1700" b="1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is </a:t>
            </a:r>
            <a:r>
              <a:rPr kumimoji="1" lang="en-US" altLang="zh-TW" sz="1700" b="1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also based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on 3D NAND technology, and the central concept is to make 3D TLC behave like SLC.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To 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do this,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cell distribution management for 3D TLC is necessary in order to greatly adjust the voltage delta and charge sensing.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The firmware is carefully tweaked by Apacer’s engineering team </a:t>
            </a:r>
            <a:r>
              <a:rPr kumimoji="1" lang="en-US" altLang="zh-TW" sz="1700" b="1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to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offer the greatest number of P/E cycles in this format – 100,000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, which is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over</a:t>
            </a:r>
            <a:r>
              <a:rPr kumimoji="1" lang="en-US" altLang="zh-TW" sz="1700" b="1" dirty="0" smtClean="0">
                <a:solidFill>
                  <a:srgbClr val="00B0F0"/>
                </a:solidFill>
                <a:ea typeface="Helvetica"/>
                <a:cs typeface="Arial" pitchFamily="34" charset="0"/>
              </a:rPr>
              <a:t>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33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times more than MLC or industrial 3D TLC.</a:t>
            </a:r>
            <a:endParaRPr kumimoji="1" lang="en-US" altLang="zh-TW" sz="1700" dirty="0">
              <a:cs typeface="新細明體" pitchFamily="18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cxnSp>
        <p:nvCxnSpPr>
          <p:cNvPr id="58" name="AutoShape 5"/>
          <p:cNvCxnSpPr>
            <a:cxnSpLocks noChangeShapeType="1"/>
          </p:cNvCxnSpPr>
          <p:nvPr/>
        </p:nvCxnSpPr>
        <p:spPr bwMode="auto">
          <a:xfrm>
            <a:off x="1095247" y="4190787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6"/>
          <p:cNvCxnSpPr>
            <a:cxnSpLocks noChangeShapeType="1"/>
          </p:cNvCxnSpPr>
          <p:nvPr/>
        </p:nvCxnSpPr>
        <p:spPr bwMode="auto">
          <a:xfrm>
            <a:off x="1095247" y="4190787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7"/>
          <p:cNvCxnSpPr>
            <a:cxnSpLocks noChangeShapeType="1"/>
          </p:cNvCxnSpPr>
          <p:nvPr/>
        </p:nvCxnSpPr>
        <p:spPr bwMode="auto">
          <a:xfrm>
            <a:off x="1095247" y="4190787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8"/>
          <p:cNvCxnSpPr>
            <a:cxnSpLocks noChangeShapeType="1"/>
          </p:cNvCxnSpPr>
          <p:nvPr/>
        </p:nvCxnSpPr>
        <p:spPr bwMode="auto">
          <a:xfrm>
            <a:off x="1095247" y="4190787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9"/>
          <p:cNvCxnSpPr>
            <a:cxnSpLocks noChangeShapeType="1"/>
          </p:cNvCxnSpPr>
          <p:nvPr/>
        </p:nvCxnSpPr>
        <p:spPr bwMode="auto">
          <a:xfrm>
            <a:off x="1095247" y="4190787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11"/>
          <p:cNvCxnSpPr>
            <a:cxnSpLocks noChangeShapeType="1"/>
          </p:cNvCxnSpPr>
          <p:nvPr/>
        </p:nvCxnSpPr>
        <p:spPr bwMode="auto">
          <a:xfrm>
            <a:off x="1095247" y="4190787"/>
            <a:ext cx="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Line 12"/>
          <p:cNvSpPr>
            <a:spLocks noChangeShapeType="1"/>
          </p:cNvSpPr>
          <p:nvPr/>
        </p:nvSpPr>
        <p:spPr bwMode="auto">
          <a:xfrm>
            <a:off x="1490325" y="3669637"/>
            <a:ext cx="0" cy="114770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1665852" y="3814325"/>
            <a:ext cx="639884" cy="728283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rgbClr val="F95570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67" name="Text Box 70"/>
          <p:cNvSpPr txBox="1">
            <a:spLocks/>
          </p:cNvSpPr>
          <p:nvPr/>
        </p:nvSpPr>
        <p:spPr bwMode="auto">
          <a:xfrm>
            <a:off x="1700163" y="4235918"/>
            <a:ext cx="582250" cy="310426"/>
          </a:xfrm>
          <a:prstGeom prst="rect">
            <a:avLst/>
          </a:prstGeom>
          <a:noFill/>
          <a:ln w="25400">
            <a:noFill/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>
            <a:defPPr>
              <a:defRPr lang="zh-TW"/>
            </a:defPPr>
          </a:lstStyle>
          <a:p>
            <a:r>
              <a:rPr lang="en-US" altLang="zh-TW" dirty="0"/>
              <a:t>111</a:t>
            </a:r>
          </a:p>
        </p:txBody>
      </p:sp>
      <p:sp>
        <p:nvSpPr>
          <p:cNvPr id="68" name="Text Box 76"/>
          <p:cNvSpPr txBox="1">
            <a:spLocks/>
          </p:cNvSpPr>
          <p:nvPr/>
        </p:nvSpPr>
        <p:spPr bwMode="auto">
          <a:xfrm>
            <a:off x="266189" y="3874703"/>
            <a:ext cx="9765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eaLnBrk="1" hangingPunct="1"/>
            <a:r>
              <a:rPr lang="en-US" altLang="zh-TW" sz="1300" b="1" dirty="0" smtClean="0"/>
              <a:t>3D TLC</a:t>
            </a:r>
          </a:p>
          <a:p>
            <a:pPr eaLnBrk="1" hangingPunct="1"/>
            <a:r>
              <a:rPr lang="en-US" altLang="zh-TW" sz="1300" b="1" dirty="0" smtClean="0"/>
              <a:t>(3-bit/cell)</a:t>
            </a:r>
            <a:endParaRPr lang="en-US" altLang="zh-TW" sz="1300" dirty="0"/>
          </a:p>
        </p:txBody>
      </p:sp>
      <p:sp>
        <p:nvSpPr>
          <p:cNvPr id="69" name="Rectangle 83"/>
          <p:cNvSpPr>
            <a:spLocks/>
          </p:cNvSpPr>
          <p:nvPr/>
        </p:nvSpPr>
        <p:spPr bwMode="auto">
          <a:xfrm>
            <a:off x="6969749" y="5819782"/>
            <a:ext cx="13067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r"/>
            <a:r>
              <a:rPr lang="en-US" altLang="zh-TW" sz="1100" dirty="0"/>
              <a:t>Threshold voltage</a:t>
            </a:r>
          </a:p>
        </p:txBody>
      </p:sp>
      <p:sp>
        <p:nvSpPr>
          <p:cNvPr id="70" name="Rectangle 83"/>
          <p:cNvSpPr>
            <a:spLocks/>
          </p:cNvSpPr>
          <p:nvPr/>
        </p:nvSpPr>
        <p:spPr bwMode="auto">
          <a:xfrm>
            <a:off x="6969749" y="4540377"/>
            <a:ext cx="13067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r"/>
            <a:r>
              <a:rPr lang="en-US" altLang="zh-TW" sz="1100" dirty="0"/>
              <a:t>Threshold voltage</a:t>
            </a:r>
          </a:p>
        </p:txBody>
      </p:sp>
      <p:sp>
        <p:nvSpPr>
          <p:cNvPr id="73" name="Text Box 70"/>
          <p:cNvSpPr txBox="1">
            <a:spLocks/>
          </p:cNvSpPr>
          <p:nvPr/>
        </p:nvSpPr>
        <p:spPr bwMode="auto">
          <a:xfrm>
            <a:off x="2523428" y="4235918"/>
            <a:ext cx="533992" cy="3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 smtClean="0">
                <a:solidFill>
                  <a:schemeClr val="tx1"/>
                </a:solidFill>
              </a:rPr>
              <a:t>110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sp>
        <p:nvSpPr>
          <p:cNvPr id="76" name="Text Box 70"/>
          <p:cNvSpPr txBox="1">
            <a:spLocks/>
          </p:cNvSpPr>
          <p:nvPr/>
        </p:nvSpPr>
        <p:spPr bwMode="auto">
          <a:xfrm>
            <a:off x="3319980" y="4235918"/>
            <a:ext cx="550152" cy="3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 smtClean="0">
                <a:solidFill>
                  <a:schemeClr val="tx1"/>
                </a:solidFill>
              </a:rPr>
              <a:t>100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sp>
        <p:nvSpPr>
          <p:cNvPr id="79" name="Text Box 70"/>
          <p:cNvSpPr txBox="1">
            <a:spLocks/>
          </p:cNvSpPr>
          <p:nvPr/>
        </p:nvSpPr>
        <p:spPr bwMode="auto">
          <a:xfrm>
            <a:off x="4124611" y="4235918"/>
            <a:ext cx="550151" cy="3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 smtClean="0">
                <a:solidFill>
                  <a:schemeClr val="tx1"/>
                </a:solidFill>
              </a:rPr>
              <a:t>101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sp>
        <p:nvSpPr>
          <p:cNvPr id="82" name="Text Box 70"/>
          <p:cNvSpPr txBox="1">
            <a:spLocks/>
          </p:cNvSpPr>
          <p:nvPr/>
        </p:nvSpPr>
        <p:spPr bwMode="auto">
          <a:xfrm>
            <a:off x="4929242" y="4218748"/>
            <a:ext cx="550152" cy="3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 smtClean="0">
                <a:solidFill>
                  <a:schemeClr val="tx1"/>
                </a:solidFill>
              </a:rPr>
              <a:t>001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sp>
        <p:nvSpPr>
          <p:cNvPr id="85" name="Text Box 70"/>
          <p:cNvSpPr txBox="1">
            <a:spLocks/>
          </p:cNvSpPr>
          <p:nvPr/>
        </p:nvSpPr>
        <p:spPr bwMode="auto">
          <a:xfrm>
            <a:off x="5733872" y="4218748"/>
            <a:ext cx="550152" cy="3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 smtClean="0">
                <a:solidFill>
                  <a:schemeClr val="tx1"/>
                </a:solidFill>
              </a:rPr>
              <a:t>000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sp>
        <p:nvSpPr>
          <p:cNvPr id="88" name="Text Box 70"/>
          <p:cNvSpPr txBox="1">
            <a:spLocks/>
          </p:cNvSpPr>
          <p:nvPr/>
        </p:nvSpPr>
        <p:spPr bwMode="auto">
          <a:xfrm>
            <a:off x="6538503" y="4218748"/>
            <a:ext cx="550152" cy="3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 smtClean="0">
                <a:solidFill>
                  <a:schemeClr val="tx1"/>
                </a:solidFill>
              </a:rPr>
              <a:t>010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sp>
        <p:nvSpPr>
          <p:cNvPr id="91" name="Text Box 70"/>
          <p:cNvSpPr txBox="1">
            <a:spLocks/>
          </p:cNvSpPr>
          <p:nvPr/>
        </p:nvSpPr>
        <p:spPr bwMode="auto">
          <a:xfrm>
            <a:off x="7351215" y="4218748"/>
            <a:ext cx="533992" cy="3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>
                <a:solidFill>
                  <a:schemeClr val="tx1"/>
                </a:solidFill>
              </a:rPr>
              <a:t>0</a:t>
            </a:r>
            <a:r>
              <a:rPr lang="en-US" altLang="zh-TW" sz="1700" dirty="0" smtClean="0">
                <a:solidFill>
                  <a:schemeClr val="tx1"/>
                </a:solidFill>
              </a:rPr>
              <a:t>11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sp>
        <p:nvSpPr>
          <p:cNvPr id="93" name="Freeform 64"/>
          <p:cNvSpPr>
            <a:spLocks/>
          </p:cNvSpPr>
          <p:nvPr/>
        </p:nvSpPr>
        <p:spPr bwMode="auto">
          <a:xfrm>
            <a:off x="1665852" y="5079601"/>
            <a:ext cx="639884" cy="728283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94" name="Text Box 70"/>
          <p:cNvSpPr txBox="1">
            <a:spLocks/>
          </p:cNvSpPr>
          <p:nvPr/>
        </p:nvSpPr>
        <p:spPr bwMode="auto">
          <a:xfrm>
            <a:off x="3012018" y="5501194"/>
            <a:ext cx="306494" cy="3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 smtClean="0">
                <a:solidFill>
                  <a:schemeClr val="tx1"/>
                </a:solidFill>
              </a:rPr>
              <a:t>1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sp>
        <p:nvSpPr>
          <p:cNvPr id="95" name="Freeform 64"/>
          <p:cNvSpPr>
            <a:spLocks/>
          </p:cNvSpPr>
          <p:nvPr/>
        </p:nvSpPr>
        <p:spPr bwMode="auto">
          <a:xfrm>
            <a:off x="2470483" y="5079077"/>
            <a:ext cx="639884" cy="728283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96" name="Freeform 64"/>
          <p:cNvSpPr>
            <a:spLocks/>
          </p:cNvSpPr>
          <p:nvPr/>
        </p:nvSpPr>
        <p:spPr bwMode="auto">
          <a:xfrm>
            <a:off x="3275114" y="5079077"/>
            <a:ext cx="639884" cy="728283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97" name="Freeform 64"/>
          <p:cNvSpPr>
            <a:spLocks/>
          </p:cNvSpPr>
          <p:nvPr/>
        </p:nvSpPr>
        <p:spPr bwMode="auto">
          <a:xfrm>
            <a:off x="4079745" y="5079077"/>
            <a:ext cx="639884" cy="728283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98" name="Freeform 64"/>
          <p:cNvSpPr>
            <a:spLocks/>
          </p:cNvSpPr>
          <p:nvPr/>
        </p:nvSpPr>
        <p:spPr bwMode="auto">
          <a:xfrm>
            <a:off x="4884376" y="5061907"/>
            <a:ext cx="639884" cy="728283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99" name="Freeform 64"/>
          <p:cNvSpPr>
            <a:spLocks/>
          </p:cNvSpPr>
          <p:nvPr/>
        </p:nvSpPr>
        <p:spPr bwMode="auto">
          <a:xfrm>
            <a:off x="5689007" y="5061907"/>
            <a:ext cx="639884" cy="728283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100" name="Freeform 64"/>
          <p:cNvSpPr>
            <a:spLocks/>
          </p:cNvSpPr>
          <p:nvPr/>
        </p:nvSpPr>
        <p:spPr bwMode="auto">
          <a:xfrm>
            <a:off x="6493638" y="5061907"/>
            <a:ext cx="639884" cy="728283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102" name="Freeform 64"/>
          <p:cNvSpPr>
            <a:spLocks/>
          </p:cNvSpPr>
          <p:nvPr/>
        </p:nvSpPr>
        <p:spPr bwMode="auto">
          <a:xfrm>
            <a:off x="7298270" y="5062431"/>
            <a:ext cx="639884" cy="728283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ln w="25400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103" name="Text Box 70"/>
          <p:cNvSpPr txBox="1">
            <a:spLocks/>
          </p:cNvSpPr>
          <p:nvPr/>
        </p:nvSpPr>
        <p:spPr bwMode="auto">
          <a:xfrm>
            <a:off x="6242853" y="5484024"/>
            <a:ext cx="306495" cy="3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algn="ctr" eaLnBrk="1" hangingPunct="1"/>
            <a:r>
              <a:rPr lang="en-US" altLang="zh-TW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4" name="Text Box 76"/>
          <p:cNvSpPr txBox="1">
            <a:spLocks/>
          </p:cNvSpPr>
          <p:nvPr/>
        </p:nvSpPr>
        <p:spPr bwMode="auto">
          <a:xfrm>
            <a:off x="266189" y="5079078"/>
            <a:ext cx="118654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defRPr>
            </a:lvl9pPr>
          </a:lstStyle>
          <a:p>
            <a:pPr eaLnBrk="1" hangingPunct="1"/>
            <a:r>
              <a:rPr lang="en-US" altLang="zh-TW" sz="1300" b="1" dirty="0" smtClean="0"/>
              <a:t>3D SLC-</a:t>
            </a:r>
            <a:r>
              <a:rPr lang="en-US" altLang="zh-TW" sz="1300" b="1" dirty="0" err="1" smtClean="0"/>
              <a:t>liteX</a:t>
            </a:r>
            <a:endParaRPr lang="en-US" altLang="zh-TW" sz="1300" b="1" dirty="0" smtClean="0"/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1498826" y="4965781"/>
            <a:ext cx="0" cy="1045044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6" name="群組 105"/>
          <p:cNvGrpSpPr/>
          <p:nvPr/>
        </p:nvGrpSpPr>
        <p:grpSpPr>
          <a:xfrm>
            <a:off x="1314881" y="4565396"/>
            <a:ext cx="6961636" cy="1246225"/>
            <a:chOff x="1156196" y="3964719"/>
            <a:chExt cx="6512147" cy="1246225"/>
          </a:xfrm>
        </p:grpSpPr>
        <p:sp>
          <p:nvSpPr>
            <p:cNvPr id="107" name="Line 13"/>
            <p:cNvSpPr>
              <a:spLocks noChangeShapeType="1"/>
            </p:cNvSpPr>
            <p:nvPr/>
          </p:nvSpPr>
          <p:spPr bwMode="auto">
            <a:xfrm>
              <a:off x="1156196" y="3964719"/>
              <a:ext cx="6512147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" name="Line 15"/>
            <p:cNvSpPr>
              <a:spLocks noChangeShapeType="1"/>
            </p:cNvSpPr>
            <p:nvPr/>
          </p:nvSpPr>
          <p:spPr bwMode="auto">
            <a:xfrm>
              <a:off x="1156196" y="5210944"/>
              <a:ext cx="6512147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10" name="Freeform 64"/>
          <p:cNvSpPr>
            <a:spLocks/>
          </p:cNvSpPr>
          <p:nvPr/>
        </p:nvSpPr>
        <p:spPr bwMode="auto">
          <a:xfrm>
            <a:off x="1636677" y="4817337"/>
            <a:ext cx="3082952" cy="973377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111" name="Freeform 64"/>
          <p:cNvSpPr>
            <a:spLocks/>
          </p:cNvSpPr>
          <p:nvPr/>
        </p:nvSpPr>
        <p:spPr bwMode="auto">
          <a:xfrm>
            <a:off x="4913834" y="4830642"/>
            <a:ext cx="3082952" cy="973377"/>
          </a:xfrm>
          <a:custGeom>
            <a:avLst/>
            <a:gdLst>
              <a:gd name="T0" fmla="*/ 0 w 998"/>
              <a:gd name="T1" fmla="*/ 2147483647 h 862"/>
              <a:gd name="T2" fmla="*/ 2147483647 w 998"/>
              <a:gd name="T3" fmla="*/ 0 h 862"/>
              <a:gd name="T4" fmla="*/ 2147483647 w 998"/>
              <a:gd name="T5" fmla="*/ 2147483647 h 862"/>
              <a:gd name="T6" fmla="*/ 0 60000 65536"/>
              <a:gd name="T7" fmla="*/ 0 60000 65536"/>
              <a:gd name="T8" fmla="*/ 0 60000 65536"/>
              <a:gd name="T9" fmla="*/ 0 w 998"/>
              <a:gd name="T10" fmla="*/ 0 h 862"/>
              <a:gd name="T11" fmla="*/ 998 w 99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62">
                <a:moveTo>
                  <a:pt x="0" y="862"/>
                </a:moveTo>
                <a:cubicBezTo>
                  <a:pt x="144" y="431"/>
                  <a:pt x="288" y="0"/>
                  <a:pt x="454" y="0"/>
                </a:cubicBezTo>
                <a:cubicBezTo>
                  <a:pt x="620" y="0"/>
                  <a:pt x="809" y="431"/>
                  <a:pt x="998" y="862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8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內容版面配置區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94953"/>
              </p:ext>
            </p:extLst>
          </p:nvPr>
        </p:nvGraphicFramePr>
        <p:xfrm>
          <a:off x="241888" y="2581410"/>
          <a:ext cx="8712969" cy="2171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827"/>
                <a:gridCol w="935005"/>
                <a:gridCol w="935005"/>
                <a:gridCol w="467503"/>
                <a:gridCol w="467503"/>
                <a:gridCol w="935005"/>
                <a:gridCol w="935005"/>
                <a:gridCol w="935005"/>
                <a:gridCol w="1936111"/>
              </a:tblGrid>
              <a:tr h="407195"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3K</a:t>
                      </a:r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20K</a:t>
                      </a:r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40K</a:t>
                      </a:r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60K</a:t>
                      </a:r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80K</a:t>
                      </a:r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</a:t>
                      </a:r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Years Warranty</a:t>
                      </a:r>
                      <a:endParaRPr lang="zh-TW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USB/Card</a:t>
                      </a:r>
                    </a:p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en-US" altLang="zh-TW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Years Warranty</a:t>
                      </a:r>
                      <a:endParaRPr lang="zh-TW" altLang="en-US" sz="14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SATA/</a:t>
                      </a:r>
                      <a:r>
                        <a:rPr lang="en-US" altLang="zh-TW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PCIe</a:t>
                      </a:r>
                      <a:endParaRPr lang="en-US" altLang="zh-TW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Years Warranty</a:t>
                      </a:r>
                      <a:endParaRPr lang="zh-TW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5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Years Warranty</a:t>
                      </a:r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19" marR="48219" marT="24109" marB="2410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30066" y="1124744"/>
            <a:ext cx="7536613" cy="759459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008080"/>
                </a:solidFill>
              </a:rPr>
              <a:t>Flash Grade Selection</a:t>
            </a:r>
            <a:endParaRPr lang="zh-TW" altLang="en-US" sz="3200" dirty="0">
              <a:solidFill>
                <a:srgbClr val="008080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809403" y="5539361"/>
            <a:ext cx="1061809" cy="481927"/>
            <a:chOff x="15369333" y="6880671"/>
            <a:chExt cx="2013565" cy="913903"/>
          </a:xfrm>
        </p:grpSpPr>
        <p:sp>
          <p:nvSpPr>
            <p:cNvPr id="55" name="文字方塊 54"/>
            <p:cNvSpPr txBox="1"/>
            <p:nvPr/>
          </p:nvSpPr>
          <p:spPr>
            <a:xfrm>
              <a:off x="15582898" y="6880671"/>
              <a:ext cx="1800000" cy="913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66" b="1" dirty="0">
                  <a:latin typeface="Calibri" panose="020F0502020204030204" pitchFamily="34" charset="0"/>
                  <a:cs typeface="Calibri" panose="020F0502020204030204" pitchFamily="34" charset="0"/>
                </a:rPr>
                <a:t>2D NAND</a:t>
              </a:r>
            </a:p>
            <a:p>
              <a:r>
                <a:rPr lang="en-US" altLang="zh-TW" sz="1266" b="1" dirty="0">
                  <a:latin typeface="Calibri" panose="020F0502020204030204" pitchFamily="34" charset="0"/>
                  <a:cs typeface="Calibri" panose="020F0502020204030204" pitchFamily="34" charset="0"/>
                </a:rPr>
                <a:t>3D NAND</a:t>
              </a:r>
              <a:endParaRPr lang="zh-TW" altLang="en-US" sz="126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5369333" y="7082604"/>
              <a:ext cx="213566" cy="213566"/>
            </a:xfrm>
            <a:prstGeom prst="rect">
              <a:avLst/>
            </a:prstGeom>
            <a:solidFill>
              <a:srgbClr val="3C8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949" dirty="0">
                <a:latin typeface="Calibri" panose="020F050202020403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5369333" y="7409171"/>
              <a:ext cx="213565" cy="213565"/>
            </a:xfrm>
            <a:prstGeom prst="rect">
              <a:avLst/>
            </a:prstGeom>
            <a:solidFill>
              <a:srgbClr val="F49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949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投影片編號版面配置區 3"/>
          <p:cNvSpPr txBox="1">
            <a:spLocks/>
          </p:cNvSpPr>
          <p:nvPr/>
        </p:nvSpPr>
        <p:spPr>
          <a:xfrm>
            <a:off x="6974904" y="64482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92665" y="6062636"/>
            <a:ext cx="3376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100K P/E cycles are available for SATA and </a:t>
            </a:r>
            <a:r>
              <a:rPr lang="en-US" altLang="zh-TW" sz="1100" dirty="0" err="1" smtClean="0"/>
              <a:t>PCIe</a:t>
            </a:r>
            <a:r>
              <a:rPr lang="en-US" altLang="zh-TW" sz="1100" dirty="0" smtClean="0"/>
              <a:t> models.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5921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24"/>
          <p:cNvSpPr txBox="1">
            <a:spLocks noChangeArrowheads="1"/>
          </p:cNvSpPr>
          <p:nvPr/>
        </p:nvSpPr>
        <p:spPr bwMode="auto">
          <a:xfrm>
            <a:off x="0" y="1030536"/>
            <a:ext cx="9144000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>
                <a:solidFill>
                  <a:srgbClr val="008080"/>
                </a:solidFill>
                <a:latin typeface="+mj-lt"/>
              </a:rPr>
              <a:t>How SLC-</a:t>
            </a:r>
            <a:r>
              <a:rPr kumimoji="0" lang="en-US" altLang="zh-TW" sz="3200" b="1" dirty="0" err="1">
                <a:solidFill>
                  <a:srgbClr val="008080"/>
                </a:solidFill>
                <a:latin typeface="+mj-lt"/>
              </a:rPr>
              <a:t>liteX</a:t>
            </a:r>
            <a:r>
              <a:rPr kumimoji="0" lang="en-US" altLang="zh-TW" sz="3200" b="1" dirty="0">
                <a:solidFill>
                  <a:srgbClr val="008080"/>
                </a:solidFill>
                <a:latin typeface="+mj-lt"/>
              </a:rPr>
              <a:t> Reaches 100,000 P/E Cycles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4274" y="1700808"/>
            <a:ext cx="848328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In order to maximize SSD endurance, </a:t>
            </a:r>
            <a:r>
              <a:rPr kumimoji="1" lang="en-US" altLang="zh-TW" sz="1700" dirty="0" err="1">
                <a:solidFill>
                  <a:srgbClr val="222222"/>
                </a:solidFill>
                <a:ea typeface="Helvetica"/>
                <a:cs typeface="Arial" pitchFamily="34" charset="0"/>
              </a:rPr>
              <a:t>Apacer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 has enhanced its SLC-</a:t>
            </a:r>
            <a:r>
              <a:rPr kumimoji="1" lang="en-US" altLang="zh-TW" sz="1700" dirty="0" err="1">
                <a:solidFill>
                  <a:srgbClr val="222222"/>
                </a:solidFill>
                <a:ea typeface="Helvetica"/>
                <a:cs typeface="Arial" pitchFamily="34" charset="0"/>
              </a:rPr>
              <a:t>liteX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 technology to achieve 100K P/E cycles. Powered by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carefully selected NAND components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,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the firmware structure is specifically optimized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 to enhance NAND flash stability during daily operations, and the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error handling algorithm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is significantly improved to avoid any unexpected ECC errors. The result is a prolonged SSD lifespan.</a:t>
            </a:r>
            <a:endParaRPr kumimoji="1" lang="en-US" altLang="zh-TW" sz="1700" dirty="0">
              <a:cs typeface="新細明體" pitchFamily="18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r="8826"/>
          <a:stretch/>
        </p:blipFill>
        <p:spPr>
          <a:xfrm>
            <a:off x="323527" y="3140968"/>
            <a:ext cx="849694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24"/>
          <p:cNvSpPr txBox="1">
            <a:spLocks noChangeArrowheads="1"/>
          </p:cNvSpPr>
          <p:nvPr/>
        </p:nvSpPr>
        <p:spPr bwMode="auto">
          <a:xfrm>
            <a:off x="557807" y="1116814"/>
            <a:ext cx="8316415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3200" b="1" dirty="0">
                <a:solidFill>
                  <a:srgbClr val="008080"/>
                </a:solidFill>
                <a:latin typeface="+mn-lt"/>
                <a:ea typeface="微軟正黑體" pitchFamily="34" charset="-120"/>
              </a:rPr>
              <a:t>A Brief Comparison of NAND Flash Types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44309"/>
              </p:ext>
            </p:extLst>
          </p:nvPr>
        </p:nvGraphicFramePr>
        <p:xfrm>
          <a:off x="323528" y="1844824"/>
          <a:ext cx="8550694" cy="372939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01834"/>
                <a:gridCol w="1440590"/>
                <a:gridCol w="2786635"/>
                <a:gridCol w="1921635"/>
              </a:tblGrid>
              <a:tr h="674837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zh-TW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129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258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387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516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5646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2774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199904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033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itchFamily="18" charset="-120"/>
                          <a:cs typeface="Arial" panose="020B0604020202020204" pitchFamily="34" charset="0"/>
                          <a:sym typeface="Gill Sans" charset="0"/>
                        </a:rPr>
                        <a:t>SLC</a:t>
                      </a:r>
                      <a:endParaRPr kumimoji="0" lang="zh-TW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新細明體" pitchFamily="18" charset="-120"/>
                        <a:cs typeface="Arial" panose="020B0604020202020204" pitchFamily="34" charset="0"/>
                        <a:sym typeface="Gill Sans" charset="0"/>
                      </a:endParaRPr>
                    </a:p>
                  </a:txBody>
                  <a:tcPr marL="63970" marR="63970" marT="31975" marB="3197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itchFamily="18" charset="-120"/>
                          <a:cs typeface="Arial" panose="020B0604020202020204" pitchFamily="34" charset="0"/>
                          <a:sym typeface="Gill Sans" charset="0"/>
                        </a:rPr>
                        <a:t>SLC-</a:t>
                      </a:r>
                      <a:r>
                        <a:rPr kumimoji="0" lang="en-US" altLang="zh-TW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itchFamily="18" charset="-120"/>
                          <a:cs typeface="Arial" panose="020B0604020202020204" pitchFamily="34" charset="0"/>
                          <a:sym typeface="Gill Sans" charset="0"/>
                        </a:rPr>
                        <a:t>liteX</a:t>
                      </a:r>
                      <a:endParaRPr kumimoji="0" lang="zh-TW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新細明體" pitchFamily="18" charset="-120"/>
                        <a:cs typeface="Arial" panose="020B0604020202020204" pitchFamily="34" charset="0"/>
                        <a:sym typeface="Gill Sans" charset="0"/>
                      </a:endParaRPr>
                    </a:p>
                  </a:txBody>
                  <a:tcPr marL="63970" marR="63970" marT="31975" marB="3197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itchFamily="18" charset="-120"/>
                          <a:cs typeface="Arial" panose="020B0604020202020204" pitchFamily="34" charset="0"/>
                          <a:sym typeface="Gill Sans" charset="0"/>
                        </a:rPr>
                        <a:t>TLC</a:t>
                      </a:r>
                      <a:endParaRPr kumimoji="0" lang="zh-TW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新細明體" pitchFamily="18" charset="-120"/>
                        <a:cs typeface="Arial" panose="020B0604020202020204" pitchFamily="34" charset="0"/>
                        <a:sym typeface="Gill Sans" charset="0"/>
                      </a:endParaRPr>
                    </a:p>
                  </a:txBody>
                  <a:tcPr marL="63970" marR="63970" marT="31975" marB="3197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32361">
                <a:tc>
                  <a:txBody>
                    <a:bodyPr/>
                    <a:lstStyle>
                      <a:lvl1pPr marL="0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129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258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387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516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5646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2774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199904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033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itchFamily="18" charset="-120"/>
                          <a:cs typeface="Arial" panose="020B0604020202020204" pitchFamily="34" charset="0"/>
                          <a:sym typeface="Gill Sans" charset="0"/>
                        </a:rPr>
                        <a:t>Endurance (P/E)</a:t>
                      </a:r>
                    </a:p>
                  </a:txBody>
                  <a:tcPr marL="63970" marR="63970" marT="31975" marB="3197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129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258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387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516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5646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2774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199904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033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Gill Sans" charset="0"/>
                        </a:rPr>
                        <a:t>60,000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Gill Sans" charset="0"/>
                      </a:endParaRPr>
                    </a:p>
                  </a:txBody>
                  <a:tcPr marL="63970" marR="63970" marT="31975" marB="319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Gill Sans" charset="0"/>
                        </a:rPr>
                        <a:t>30,000 for Card / USB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Gill Sans" charset="0"/>
                        </a:rPr>
                        <a:t>100,000 for SATA / </a:t>
                      </a:r>
                      <a:r>
                        <a:rPr lang="en-US" altLang="zh-TW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Gill Sans" charset="0"/>
                        </a:rPr>
                        <a:t>PCIe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Gill Sans" charset="0"/>
                      </a:endParaRPr>
                    </a:p>
                  </a:txBody>
                  <a:tcPr marL="63970" marR="63970" marT="31975" marB="319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Gill Sans" charset="0"/>
                        </a:rPr>
                        <a:t>≤ 3,000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Gill Sans" charset="0"/>
                      </a:endParaRPr>
                    </a:p>
                  </a:txBody>
                  <a:tcPr marL="63970" marR="63970" marT="31975" marB="31975" anchor="ctr" horzOverflow="overflow"/>
                </a:tc>
              </a:tr>
              <a:tr h="596613">
                <a:tc>
                  <a:txBody>
                    <a:bodyPr/>
                    <a:lstStyle>
                      <a:lvl1pPr marL="0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129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258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387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516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5646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2774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199904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033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itchFamily="18" charset="-120"/>
                          <a:cs typeface="Arial" panose="020B0604020202020204" pitchFamily="34" charset="0"/>
                        </a:rPr>
                        <a:t>Reliability</a:t>
                      </a:r>
                      <a:endParaRPr kumimoji="0" lang="zh-TW" altLang="zh-TW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新細明體" pitchFamily="18" charset="-120"/>
                        <a:cs typeface="Arial" panose="020B0604020202020204" pitchFamily="34" charset="0"/>
                      </a:endParaRPr>
                    </a:p>
                  </a:txBody>
                  <a:tcPr marL="63970" marR="63970" marT="31975" marB="3197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129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258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387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516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5646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2774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199904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033" algn="l" defTabSz="91425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Gill Sans" charset="0"/>
                        </a:rPr>
                        <a:t>High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Gill Sans" charset="0"/>
                      </a:endParaRPr>
                    </a:p>
                  </a:txBody>
                  <a:tcPr marL="63970" marR="63970" marT="31975" marB="319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Gill Sans" charset="0"/>
                        </a:rPr>
                        <a:t>Higher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Gill Sans" charset="0"/>
                      </a:endParaRPr>
                    </a:p>
                  </a:txBody>
                  <a:tcPr marL="63970" marR="63970" marT="31975" marB="3197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Gill Sans" charset="0"/>
                        </a:rPr>
                        <a:t>Lowest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Gill Sans" charset="0"/>
                      </a:endParaRPr>
                    </a:p>
                  </a:txBody>
                  <a:tcPr marL="63970" marR="63970" marT="31975" marB="31975" anchor="ctr" horzOverflow="overflow"/>
                </a:tc>
              </a:tr>
              <a:tr h="632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itchFamily="18" charset="-120"/>
                          <a:cs typeface="Arial" panose="020B0604020202020204" pitchFamily="34" charset="0"/>
                        </a:rPr>
                        <a:t>Bits </a:t>
                      </a: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itchFamily="18" charset="-120"/>
                          <a:cs typeface="Arial" panose="020B0604020202020204" pitchFamily="34" charset="0"/>
                        </a:rPr>
                        <a:t>per cell</a:t>
                      </a:r>
                      <a:endParaRPr kumimoji="0" lang="zh-TW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新細明體" pitchFamily="18" charset="-120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zh-TW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/>
                </a:tc>
              </a:tr>
              <a:tr h="59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itchFamily="18" charset="-120"/>
                          <a:cs typeface="Arial" panose="020B0604020202020204" pitchFamily="34" charset="0"/>
                        </a:rPr>
                        <a:t>Cost</a:t>
                      </a:r>
                      <a:endParaRPr kumimoji="0" lang="zh-TW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新細明體" pitchFamily="18" charset="-120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$$$</a:t>
                      </a:r>
                      <a:endParaRPr lang="zh-TW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$$</a:t>
                      </a:r>
                      <a:endParaRPr lang="zh-TW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lang="zh-TW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/>
                </a:tc>
              </a:tr>
              <a:tr h="596613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  <a:cs typeface="Arial" panose="020B0604020202020204" pitchFamily="34" charset="0"/>
                        </a:rPr>
                        <a:t>Capacity</a:t>
                      </a:r>
                      <a:endParaRPr lang="zh-TW" altLang="en-US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Up to 256GB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Up to 640GB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Up to 2TB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064" marR="89064" marT="0" marB="0" anchor="ctr"/>
                </a:tc>
              </a:tr>
            </a:tbl>
          </a:graphicData>
        </a:graphic>
      </p:graphicFrame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6317447"/>
            <a:ext cx="3376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100K P/E cycles are available for SATA and </a:t>
            </a:r>
            <a:r>
              <a:rPr lang="en-US" altLang="zh-TW" sz="1100" dirty="0" err="1" smtClean="0"/>
              <a:t>PCIe</a:t>
            </a:r>
            <a:r>
              <a:rPr lang="en-US" altLang="zh-TW" sz="1100" dirty="0" smtClean="0"/>
              <a:t> models.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99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899592" y="1158280"/>
            <a:ext cx="74168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008080"/>
                </a:solidFill>
                <a:ea typeface="微軟正黑體" pitchFamily="34" charset="-120"/>
              </a:rPr>
              <a:t>Advantages of Using SLC-</a:t>
            </a:r>
            <a:r>
              <a:rPr lang="en-US" altLang="zh-TW" sz="3200" b="1" dirty="0" err="1" smtClean="0">
                <a:solidFill>
                  <a:srgbClr val="008080"/>
                </a:solidFill>
                <a:ea typeface="微軟正黑體" pitchFamily="34" charset="-120"/>
              </a:rPr>
              <a:t>liteX</a:t>
            </a:r>
            <a:r>
              <a:rPr lang="en-US" altLang="zh-TW" sz="3200" b="1" dirty="0" smtClean="0">
                <a:solidFill>
                  <a:srgbClr val="008080"/>
                </a:solidFill>
                <a:ea typeface="微軟正黑體" pitchFamily="34" charset="-120"/>
              </a:rPr>
              <a:t> </a:t>
            </a:r>
            <a:endParaRPr lang="en-US" altLang="zh-TW" sz="32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16" name="內容版面配置區 2"/>
          <p:cNvSpPr>
            <a:spLocks noGrp="1"/>
          </p:cNvSpPr>
          <p:nvPr>
            <p:ph idx="4294967295"/>
          </p:nvPr>
        </p:nvSpPr>
        <p:spPr>
          <a:xfrm>
            <a:off x="650875" y="1708150"/>
            <a:ext cx="7737549" cy="7056438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66700" indent="0">
              <a:buNone/>
            </a:pPr>
            <a:endParaRPr lang="en-US" altLang="zh-TW" sz="1700" dirty="0" smtClean="0">
              <a:ea typeface="微軟正黑體" panose="020B0604030504040204" pitchFamily="34" charset="-120"/>
            </a:endParaRPr>
          </a:p>
          <a:p>
            <a:pPr marL="838200" indent="-571500"/>
            <a:endParaRPr lang="zh-TW" altLang="en-US" sz="1700" dirty="0" smtClean="0"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49757" y="2564904"/>
            <a:ext cx="534107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52450" indent="-285750"/>
            <a:r>
              <a:rPr lang="en-US" altLang="zh-TW" sz="1700" b="1" dirty="0">
                <a:ea typeface="微軟正黑體" panose="020B0604030504040204" pitchFamily="34" charset="-120"/>
              </a:rPr>
              <a:t>Benefits</a:t>
            </a:r>
          </a:p>
          <a:p>
            <a:pPr marL="1009588" lvl="1" indent="-342900">
              <a:buFont typeface="+mj-lt"/>
              <a:buAutoNum type="arabicPeriod"/>
            </a:pPr>
            <a:r>
              <a:rPr lang="en-US" altLang="zh-TW" sz="1700" dirty="0"/>
              <a:t>Increased </a:t>
            </a:r>
            <a:r>
              <a:rPr lang="en-US" altLang="zh-TW" sz="1700" dirty="0" smtClean="0"/>
              <a:t>endurance up to</a:t>
            </a:r>
            <a:r>
              <a:rPr lang="en-US" altLang="zh-TW" sz="1700" dirty="0" smtClean="0">
                <a:solidFill>
                  <a:srgbClr val="FF0000"/>
                </a:solidFill>
              </a:rPr>
              <a:t> </a:t>
            </a:r>
            <a:r>
              <a:rPr lang="en-US" altLang="zh-TW" sz="1700" b="1" dirty="0" smtClean="0"/>
              <a:t>100,000</a:t>
            </a:r>
            <a:r>
              <a:rPr lang="en-US" altLang="zh-TW" sz="1700" dirty="0" smtClean="0">
                <a:solidFill>
                  <a:srgbClr val="00B0F0"/>
                </a:solidFill>
              </a:rPr>
              <a:t> </a:t>
            </a:r>
            <a:r>
              <a:rPr lang="en-US" altLang="zh-TW" sz="1700" dirty="0"/>
              <a:t>P/E cycles</a:t>
            </a:r>
          </a:p>
          <a:p>
            <a:pPr marL="1009588" lvl="1" indent="-342900">
              <a:buFont typeface="+mj-lt"/>
              <a:buAutoNum type="arabicPeriod"/>
            </a:pPr>
            <a:r>
              <a:rPr lang="en-US" altLang="zh-TW" sz="1700" dirty="0" smtClean="0"/>
              <a:t>Cost saving more than </a:t>
            </a:r>
            <a:r>
              <a:rPr lang="en-US" altLang="zh-TW" sz="1700" b="1" dirty="0" smtClean="0"/>
              <a:t>86%</a:t>
            </a:r>
            <a:r>
              <a:rPr lang="en-US" altLang="zh-TW" sz="1700" dirty="0" smtClean="0"/>
              <a:t> compared to SLC</a:t>
            </a:r>
            <a:endParaRPr lang="en-US" altLang="zh-TW" sz="1700" dirty="0"/>
          </a:p>
          <a:p>
            <a:endParaRPr lang="zh-TW" altLang="en-US" dirty="0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39552" y="1844824"/>
            <a:ext cx="84969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Apacer SLC-</a:t>
            </a:r>
            <a:r>
              <a:rPr kumimoji="1" lang="en-US" altLang="zh-TW" sz="1700" dirty="0" err="1" smtClean="0">
                <a:solidFill>
                  <a:srgbClr val="222222"/>
                </a:solidFill>
                <a:ea typeface="Helvetica"/>
                <a:cs typeface="Arial" pitchFamily="34" charset="0"/>
              </a:rPr>
              <a:t>liteX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 products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are based on 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3D NAND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architecture, but their 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reliability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is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 improved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by customized firmware.</a:t>
            </a: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96" y="3351102"/>
            <a:ext cx="9144000" cy="33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81142" y="1097026"/>
            <a:ext cx="82089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SLC-</a:t>
            </a:r>
            <a:r>
              <a:rPr lang="en-US" altLang="zh-TW" sz="3200" b="1" dirty="0" err="1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liteX</a:t>
            </a:r>
            <a:r>
              <a:rPr lang="en-US" altLang="zh-TW" sz="32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 SSD Solutions</a:t>
            </a:r>
            <a:endParaRPr lang="en-US" altLang="zh-TW" sz="3200" b="1" dirty="0">
              <a:solidFill>
                <a:srgbClr val="00808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513" y="2496527"/>
            <a:ext cx="8790974" cy="3209205"/>
          </a:xfrm>
          <a:prstGeom prst="rect">
            <a:avLst/>
          </a:prstGeom>
          <a:solidFill>
            <a:srgbClr val="00808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gray">
          <a:xfrm>
            <a:off x="160209" y="2004470"/>
            <a:ext cx="8850778" cy="413717"/>
          </a:xfrm>
          <a:prstGeom prst="roundRect">
            <a:avLst>
              <a:gd name="adj" fmla="val 6324"/>
            </a:avLst>
          </a:prstGeom>
          <a:solidFill>
            <a:schemeClr val="accent1">
              <a:lumMod val="75000"/>
            </a:schemeClr>
          </a:solidFill>
          <a:ln w="25400" algn="ctr">
            <a:noFill/>
            <a:round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Industrial Applications</a:t>
            </a:r>
            <a:endParaRPr lang="zh-TW" alt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643516" y="2710979"/>
            <a:ext cx="1965067" cy="2707622"/>
            <a:chOff x="4479369" y="2710979"/>
            <a:chExt cx="1965067" cy="2707622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gray">
            <a:xfrm rot="5400000">
              <a:off x="5158692" y="2058934"/>
              <a:ext cx="633700" cy="1937789"/>
            </a:xfrm>
            <a:prstGeom prst="homePlate">
              <a:avLst>
                <a:gd name="adj" fmla="val 25000"/>
              </a:avLst>
            </a:prstGeom>
            <a:solidFill>
              <a:srgbClr val="00B0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defTabSz="642915">
                <a:lnSpc>
                  <a:spcPct val="85000"/>
                </a:lnSpc>
                <a:spcBef>
                  <a:spcPct val="30000"/>
                </a:spcBef>
                <a:defRPr/>
              </a:pPr>
              <a:endParaRPr lang="zh-TW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gray">
            <a:xfrm>
              <a:off x="4479369" y="3438588"/>
              <a:ext cx="1944572" cy="1980013"/>
            </a:xfrm>
            <a:prstGeom prst="rect">
              <a:avLst/>
            </a:prstGeom>
            <a:solidFill>
              <a:srgbClr val="00B050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521761" y="2841592"/>
              <a:ext cx="1909392" cy="391596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Gaming</a:t>
              </a:r>
            </a:p>
          </p:txBody>
        </p:sp>
        <p:sp>
          <p:nvSpPr>
            <p:cNvPr id="30" name="圓角矩形 29"/>
            <p:cNvSpPr/>
            <p:nvPr/>
          </p:nvSpPr>
          <p:spPr bwMode="auto">
            <a:xfrm>
              <a:off x="4519313" y="3516474"/>
              <a:ext cx="1826008" cy="184582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defTabSz="642915"/>
              <a:endParaRPr lang="zh-TW" altLang="en-US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5187" y="3807942"/>
              <a:ext cx="1490767" cy="131962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258307" y="2709402"/>
            <a:ext cx="1968809" cy="2705058"/>
            <a:chOff x="258307" y="2709402"/>
            <a:chExt cx="1968809" cy="2705058"/>
          </a:xfrm>
        </p:grpSpPr>
        <p:sp>
          <p:nvSpPr>
            <p:cNvPr id="18" name="AutoShape 12"/>
            <p:cNvSpPr>
              <a:spLocks noChangeArrowheads="1"/>
            </p:cNvSpPr>
            <p:nvPr/>
          </p:nvSpPr>
          <p:spPr bwMode="gray">
            <a:xfrm rot="5400000">
              <a:off x="941372" y="2057357"/>
              <a:ext cx="633700" cy="1937789"/>
            </a:xfrm>
            <a:prstGeom prst="homePlate">
              <a:avLst>
                <a:gd name="adj" fmla="val 25000"/>
              </a:avLst>
            </a:prstGeom>
            <a:gradFill flip="none" rotWithShape="1">
              <a:gsLst>
                <a:gs pos="0">
                  <a:srgbClr val="00A6A2">
                    <a:shade val="30000"/>
                    <a:satMod val="115000"/>
                  </a:srgbClr>
                </a:gs>
                <a:gs pos="50000">
                  <a:srgbClr val="00A6A2">
                    <a:shade val="67500"/>
                    <a:satMod val="115000"/>
                  </a:srgbClr>
                </a:gs>
                <a:gs pos="100000">
                  <a:srgbClr val="00A6A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54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gray">
            <a:xfrm>
              <a:off x="258307" y="3434447"/>
              <a:ext cx="1944572" cy="1980013"/>
            </a:xfrm>
            <a:prstGeom prst="rect">
              <a:avLst/>
            </a:prstGeom>
            <a:solidFill>
              <a:srgbClr val="00A6A2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lIns="32146" tIns="31253" rIns="32146" bIns="31253" anchor="ctr" anchorCtr="1"/>
            <a:lstStyle/>
            <a:p>
              <a:pPr>
                <a:defRPr/>
              </a:pPr>
              <a:endParaRPr lang="zh-TW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81238" y="2841592"/>
              <a:ext cx="1343646" cy="391596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NVR</a:t>
              </a:r>
              <a:endParaRPr lang="zh-TW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圓角矩形 77"/>
            <p:cNvSpPr/>
            <p:nvPr/>
          </p:nvSpPr>
          <p:spPr bwMode="auto">
            <a:xfrm>
              <a:off x="313494" y="3486210"/>
              <a:ext cx="1826008" cy="184582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defTabSz="642915"/>
              <a:endParaRPr lang="zh-TW" altLang="en-US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864" y="4024433"/>
              <a:ext cx="1668865" cy="1162137"/>
            </a:xfrm>
            <a:prstGeom prst="rect">
              <a:avLst/>
            </a:prstGeom>
          </p:spPr>
        </p:pic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547" y="3699384"/>
              <a:ext cx="920082" cy="651468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6832950" y="2709402"/>
            <a:ext cx="1987522" cy="2707474"/>
            <a:chOff x="6832950" y="2709402"/>
            <a:chExt cx="1987522" cy="2707474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 rot="5400000">
              <a:off x="7484995" y="2057357"/>
              <a:ext cx="633700" cy="1937789"/>
            </a:xfrm>
            <a:prstGeom prst="homePlate">
              <a:avLst>
                <a:gd name="adj" fmla="val 25000"/>
              </a:avLst>
            </a:prstGeom>
            <a:solidFill>
              <a:srgbClr val="FF66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defTabSz="642915">
                <a:lnSpc>
                  <a:spcPct val="85000"/>
                </a:lnSpc>
                <a:spcBef>
                  <a:spcPct val="30000"/>
                </a:spcBef>
                <a:defRPr/>
              </a:pPr>
              <a:endParaRPr lang="zh-TW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gray">
            <a:xfrm>
              <a:off x="6842958" y="3441541"/>
              <a:ext cx="1977514" cy="1975335"/>
            </a:xfrm>
            <a:prstGeom prst="rect">
              <a:avLst/>
            </a:prstGeom>
            <a:solidFill>
              <a:srgbClr val="FF6600"/>
            </a:solidFill>
            <a:ln w="25400" algn="ctr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869142" y="2841592"/>
              <a:ext cx="1909392" cy="391596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Networking</a:t>
              </a:r>
            </a:p>
          </p:txBody>
        </p:sp>
        <p:sp>
          <p:nvSpPr>
            <p:cNvPr id="52" name="圓角矩形 51"/>
            <p:cNvSpPr/>
            <p:nvPr/>
          </p:nvSpPr>
          <p:spPr bwMode="auto">
            <a:xfrm>
              <a:off x="6916687" y="3506909"/>
              <a:ext cx="1838673" cy="187382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915"/>
              <a:endParaRPr lang="zh-TW" altLang="en-US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584" y="3847765"/>
              <a:ext cx="1778643" cy="1338805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2427245" y="2708921"/>
            <a:ext cx="1991904" cy="2709680"/>
            <a:chOff x="2345485" y="2708921"/>
            <a:chExt cx="1967666" cy="2709680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 rot="5400000">
              <a:off x="3027891" y="2057360"/>
              <a:ext cx="633700" cy="1936821"/>
            </a:xfrm>
            <a:prstGeom prst="homePlate">
              <a:avLst>
                <a:gd name="adj" fmla="val 25000"/>
              </a:avLst>
            </a:prstGeom>
            <a:gradFill flip="none" rotWithShape="1">
              <a:gsLst>
                <a:gs pos="0">
                  <a:srgbClr val="309CBE">
                    <a:shade val="30000"/>
                    <a:satMod val="115000"/>
                  </a:srgbClr>
                </a:gs>
                <a:gs pos="50000">
                  <a:srgbClr val="309CBE">
                    <a:shade val="67500"/>
                    <a:satMod val="115000"/>
                  </a:srgbClr>
                </a:gs>
                <a:gs pos="100000">
                  <a:srgbClr val="309CBE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54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gray">
            <a:xfrm>
              <a:off x="2345485" y="3438588"/>
              <a:ext cx="1934885" cy="1980013"/>
            </a:xfrm>
            <a:prstGeom prst="rect">
              <a:avLst/>
            </a:prstGeom>
            <a:solidFill>
              <a:srgbClr val="309CBE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663658" y="2841592"/>
              <a:ext cx="1343646" cy="391596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IPC</a:t>
              </a:r>
              <a:endParaRPr lang="zh-TW" alt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圓角矩形 78"/>
            <p:cNvSpPr/>
            <p:nvPr/>
          </p:nvSpPr>
          <p:spPr bwMode="auto">
            <a:xfrm>
              <a:off x="2401320" y="3516474"/>
              <a:ext cx="1826008" cy="184582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defTabSz="642915"/>
              <a:endParaRPr lang="zh-TW" altLang="en-US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3" name="圖片 82"/>
            <p:cNvPicPr>
              <a:picLocks noChangeAspect="1"/>
            </p:cNvPicPr>
            <p:nvPr/>
          </p:nvPicPr>
          <p:blipFill rotWithShape="1">
            <a:blip r:embed="rId6" cstate="print"/>
            <a:srcRect t="3327" b="-1"/>
            <a:stretch/>
          </p:blipFill>
          <p:spPr>
            <a:xfrm>
              <a:off x="2416343" y="3931612"/>
              <a:ext cx="1710580" cy="1006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9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67C77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27953</TotalTime>
  <Words>965</Words>
  <Application>Microsoft Office PowerPoint</Application>
  <PresentationFormat>如螢幕大小 (4:3)</PresentationFormat>
  <Paragraphs>291</Paragraphs>
  <Slides>13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Gill Sans</vt:lpstr>
      <vt:lpstr>Heiti TC Light</vt:lpstr>
      <vt:lpstr>微軟正黑體</vt:lpstr>
      <vt:lpstr>新細明體</vt:lpstr>
      <vt:lpstr>Arial</vt:lpstr>
      <vt:lpstr>Calibri</vt:lpstr>
      <vt:lpstr>Helvetica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Flash Grade Selection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Leo Peng</dc:creator>
  <cp:lastModifiedBy>Sylvia Yeh(葉珊苡)</cp:lastModifiedBy>
  <cp:revision>1647</cp:revision>
  <dcterms:created xsi:type="dcterms:W3CDTF">2017-07-24T08:05:29Z</dcterms:created>
  <dcterms:modified xsi:type="dcterms:W3CDTF">2022-11-11T06:05:26Z</dcterms:modified>
</cp:coreProperties>
</file>