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331" r:id="rId3"/>
    <p:sldId id="344" r:id="rId4"/>
    <p:sldId id="340" r:id="rId5"/>
    <p:sldId id="332" r:id="rId6"/>
    <p:sldId id="341" r:id="rId7"/>
    <p:sldId id="333" r:id="rId8"/>
    <p:sldId id="334" r:id="rId9"/>
    <p:sldId id="335" r:id="rId10"/>
    <p:sldId id="345" r:id="rId11"/>
    <p:sldId id="336" r:id="rId12"/>
    <p:sldId id="29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68" userDrawn="1">
          <p15:clr>
            <a:srgbClr val="A4A3A4"/>
          </p15:clr>
        </p15:guide>
        <p15:guide id="5" orient="horz" pos="4247" userDrawn="1">
          <p15:clr>
            <a:srgbClr val="A4A3A4"/>
          </p15:clr>
        </p15:guide>
        <p15:guide id="6" orient="horz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F96"/>
    <a:srgbClr val="38C5A0"/>
    <a:srgbClr val="19896C"/>
    <a:srgbClr val="7E0000"/>
    <a:srgbClr val="FFE2CC"/>
    <a:srgbClr val="C00000"/>
    <a:srgbClr val="FF9D53"/>
    <a:srgbClr val="2CB88B"/>
    <a:srgbClr val="769CB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2512" autoAdjust="0"/>
  </p:normalViewPr>
  <p:slideViewPr>
    <p:cSldViewPr>
      <p:cViewPr varScale="1">
        <p:scale>
          <a:sx n="107" d="100"/>
          <a:sy n="107" d="100"/>
        </p:scale>
        <p:origin x="1746" y="114"/>
      </p:cViewPr>
      <p:guideLst>
        <p:guide pos="68"/>
        <p:guide orient="horz" pos="4247"/>
        <p:guide orient="horz" pos="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412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0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03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02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4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02EF8-2399-4DF2-A91B-B6787DCC02D8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099F6-DC21-471D-9BBD-5D9C2F98174E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5D76DC-46C7-4F50-8F32-BBC1E601D38A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6AFA7-8927-4824-8772-46AEEC8B7C92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047452-CE33-4940-A3A5-067C2BD9F38B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B4837-8AA5-4E25-9C6A-5E912D233A6C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0A96B-7005-4F1B-A469-D2BBACB3B835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17EAF-F02F-4495-946B-25F34FAEA26B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96242-84D9-4171-87BD-0A4DC2D0DF05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CF4A72-E889-43C6-B80D-CE4B600E36CD}" type="datetime1">
              <a:rPr lang="zh-TW" altLang="en-US" smtClean="0"/>
              <a:pPr/>
              <a:t>2022/1/21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259632" y="3652529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BiCS5 112-Layer 3D 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NAND 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Solutions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512" y="547222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defRPr/>
            </a:pP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Sales 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and Marketing </a:t>
            </a: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Center</a:t>
            </a:r>
            <a:endParaRPr lang="zh-TW" altLang="en-US" sz="2000" kern="0" dirty="0">
              <a:solidFill>
                <a:schemeClr val="tx1">
                  <a:lumMod val="50000"/>
                  <a:lumOff val="50000"/>
                </a:schemeClr>
              </a:solidFill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034" y="585789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Jan. 2022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40261"/>
              </p:ext>
            </p:extLst>
          </p:nvPr>
        </p:nvGraphicFramePr>
        <p:xfrm>
          <a:off x="259974" y="2933285"/>
          <a:ext cx="8552238" cy="3520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9738"/>
                <a:gridCol w="1366500"/>
                <a:gridCol w="1366500"/>
                <a:gridCol w="1366500"/>
                <a:gridCol w="1366500"/>
                <a:gridCol w="1366500"/>
              </a:tblGrid>
              <a:tr h="497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ST250-25</a:t>
                      </a:r>
                      <a:endParaRPr lang="en-US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ST250-M280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ST250-M242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ST250-300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ST250-297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Interface</a:t>
                      </a:r>
                      <a:endParaRPr lang="en-US" altLang="zh-TW" sz="12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 3.2 (6Gb/s)</a:t>
                      </a:r>
                      <a:endParaRPr lang="en-US" altLang="zh-TW" sz="14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2.5"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M.2 2280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M.2 2242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JEDEC </a:t>
                      </a:r>
                    </a:p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MO-300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JEDEC </a:t>
                      </a:r>
                    </a:p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MO-297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Capacity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128GB~2</a:t>
                      </a: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TB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128GB~2TB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128GB~1TB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128GB~2TB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128GB~2TB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Seq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R/W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MB/s, max.)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560/510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560/510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Endurance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DWPD (max.)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256-bit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TCG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Opal 2.0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External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DRAM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Temp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(℃)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 ~ +70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436259" y="75108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BiCS5 112-Layer 3D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NAND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Solutions</a:t>
            </a:r>
          </a:p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SATA SSD: ST250 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Series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3078" name="Picture 6" descr="https://industrial.apacer.com/upfiles/ADUpload/allshare/SV250_M280_BG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045" y="1876493"/>
            <a:ext cx="1110869" cy="11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ndustrial.apacer.com/upfiles/ADUpload/allshare/SV250_M24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944" y="2106547"/>
            <a:ext cx="863411" cy="8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954" y="2341162"/>
            <a:ext cx="722490" cy="53441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312" y="1925172"/>
            <a:ext cx="686377" cy="9698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484" y="2140538"/>
            <a:ext cx="440531" cy="7736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30" y="2234461"/>
            <a:ext cx="1310153" cy="518538"/>
          </a:xfrm>
          <a:prstGeom prst="rect">
            <a:avLst/>
          </a:prstGeom>
        </p:spPr>
      </p:pic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8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81750" y="750980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BiCS5 112-Layer 3D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NAND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Solutions</a:t>
            </a:r>
          </a:p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Industrial Card Series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76785"/>
              </p:ext>
            </p:extLst>
          </p:nvPr>
        </p:nvGraphicFramePr>
        <p:xfrm>
          <a:off x="539552" y="2692596"/>
          <a:ext cx="8208910" cy="387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2040226"/>
                <a:gridCol w="2040226"/>
                <a:gridCol w="2040226"/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SV250-CFast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CH120-MSD</a:t>
                      </a:r>
                      <a:endParaRPr lang="en-US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CV120-MSD</a:t>
                      </a:r>
                      <a:endParaRPr lang="en-US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Interface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 3.2 (6Gb/s)</a:t>
                      </a:r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SD5.0</a:t>
                      </a:r>
                      <a:endParaRPr lang="en-US" sz="14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Form </a:t>
                      </a:r>
                      <a:r>
                        <a:rPr lang="en-US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Factor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CFast</a:t>
                      </a:r>
                      <a:endParaRPr lang="en-US" altLang="zh-TW" sz="1200" u="none" strike="noStrike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microSD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Capacity</a:t>
                      </a:r>
                      <a:endParaRPr lang="en-US" sz="1200" b="1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240~960GB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16~64GB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64~128GB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Seq</a:t>
                      </a:r>
                      <a:r>
                        <a:rPr lang="en-US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R/W (MB/s, max.)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 pitchFamily="34" charset="0"/>
                        </a:rPr>
                        <a:t>95/85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85/35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AES </a:t>
                      </a:r>
                      <a:r>
                        <a:rPr lang="en-US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256-bit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TCG </a:t>
                      </a:r>
                      <a:r>
                        <a:rPr lang="en-US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Opal 2.0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Optional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SLC-</a:t>
                      </a:r>
                      <a:r>
                        <a:rPr lang="en-US" altLang="zh-TW" sz="1200" b="1" u="none" strike="noStrike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liteX</a:t>
                      </a:r>
                      <a:r>
                        <a:rPr lang="en-US" altLang="zh-TW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Support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S.M.A.R.T. Support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Flash Translation Layer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Page Mapping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External </a:t>
                      </a:r>
                      <a:r>
                        <a:rPr lang="en-US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DRAM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Operating </a:t>
                      </a:r>
                      <a:r>
                        <a:rPr lang="en-US" sz="12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Temp. (℃)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-40 ~ +85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industrial.apacer.com/upfiles/ADUpload/allshare/SV25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655" y="1700808"/>
            <a:ext cx="1093068" cy="10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34" y="1978258"/>
            <a:ext cx="1468252" cy="58111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9551" r="10100" b="19551"/>
          <a:stretch/>
        </p:blipFill>
        <p:spPr>
          <a:xfrm>
            <a:off x="5345038" y="2159691"/>
            <a:ext cx="613362" cy="4620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9551" r="10100" b="19551"/>
          <a:stretch/>
        </p:blipFill>
        <p:spPr>
          <a:xfrm>
            <a:off x="7389837" y="2159579"/>
            <a:ext cx="613362" cy="4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2"/>
            <a:ext cx="5724525" cy="1586814"/>
            <a:chOff x="3960344" y="4653136"/>
            <a:chExt cx="5724224" cy="1586644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23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2132856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35697" y="2997423"/>
            <a:ext cx="619268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</a:rPr>
              <a:t>The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</a:rPr>
              <a:t>Evolution of </a:t>
            </a:r>
            <a:r>
              <a:rPr lang="en-US" altLang="zh-TW" sz="2200" b="1" dirty="0" err="1">
                <a:solidFill>
                  <a:srgbClr val="008080"/>
                </a:solidFill>
                <a:ea typeface="微軟正黑體" pitchFamily="34" charset="-120"/>
              </a:rPr>
              <a:t>BiCS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</a:rPr>
              <a:t>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</a:rPr>
              <a:t>Flash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BiCS5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: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112-Layer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3D NAND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Technology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Applications &amp; Product Line-Up</a:t>
            </a:r>
          </a:p>
        </p:txBody>
      </p:sp>
    </p:spTree>
    <p:extLst>
      <p:ext uri="{BB962C8B-B14F-4D97-AF65-F5344CB8AC3E}">
        <p14:creationId xmlns:p14="http://schemas.microsoft.com/office/powerpoint/2010/main" val="40739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5536395"/>
            <a:ext cx="10873208" cy="149433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3561">
            <a:off x="511677" y="2656203"/>
            <a:ext cx="7452320" cy="447139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9048" y="1263105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The Evolution 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of </a:t>
            </a:r>
            <a:r>
              <a:rPr lang="en-US" altLang="zh-TW" sz="3000" b="1" dirty="0" err="1">
                <a:solidFill>
                  <a:srgbClr val="008080"/>
                </a:solidFill>
                <a:ea typeface="微軟正黑體" pitchFamily="34" charset="-120"/>
              </a:rPr>
              <a:t>BiCS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 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Flash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9" y="3717032"/>
            <a:ext cx="1440000" cy="2905695"/>
          </a:xfrm>
          <a:prstGeom prst="rect">
            <a:avLst/>
          </a:prstGeom>
        </p:spPr>
      </p:pic>
      <p:pic>
        <p:nvPicPr>
          <p:cNvPr id="8" name="圖片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708" y="2760991"/>
            <a:ext cx="1440000" cy="3832423"/>
          </a:xfrm>
          <a:prstGeom prst="rect">
            <a:avLst/>
          </a:prstGeom>
        </p:spPr>
      </p:pic>
      <p:pic>
        <p:nvPicPr>
          <p:cNvPr id="9" name="圖片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512" y="1852082"/>
            <a:ext cx="1440000" cy="4745270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874606" y="3249633"/>
            <a:ext cx="1054800" cy="54483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600" b="1" dirty="0">
                <a:solidFill>
                  <a:schemeClr val="bg1"/>
                </a:solidFill>
                <a:ea typeface="Roboto" panose="02000000000000000000" pitchFamily="2" charset="0"/>
              </a:rPr>
              <a:t>BiCS3</a:t>
            </a:r>
            <a:endParaRPr lang="zh-TW" altLang="en-US" sz="26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434039" y="2193823"/>
            <a:ext cx="1054800" cy="544830"/>
          </a:xfrm>
          <a:prstGeom prst="roundRect">
            <a:avLst/>
          </a:prstGeom>
          <a:solidFill>
            <a:srgbClr val="769CB8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600" b="1" dirty="0">
                <a:solidFill>
                  <a:schemeClr val="bg1"/>
                </a:solidFill>
              </a:rPr>
              <a:t>BiCS4</a:t>
            </a:r>
            <a:endParaRPr lang="en-US" altLang="zh-TW" sz="26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079076" y="1333793"/>
            <a:ext cx="1054800" cy="544830"/>
          </a:xfrm>
          <a:prstGeom prst="roundRect">
            <a:avLst/>
          </a:prstGeom>
          <a:solidFill>
            <a:srgbClr val="23BF96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TW" sz="2600" b="1" dirty="0">
                <a:solidFill>
                  <a:schemeClr val="bg1"/>
                </a:solidFill>
              </a:rPr>
              <a:t>BiCS5</a:t>
            </a:r>
            <a:endParaRPr lang="zh-TW" altLang="en-US" sz="2600" b="1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 rot="20580000">
            <a:off x="1325397" y="6319740"/>
            <a:ext cx="1519393" cy="236366"/>
          </a:xfrm>
          <a:prstGeom prst="rect">
            <a:avLst/>
          </a:prstGeom>
        </p:spPr>
        <p:txBody>
          <a:bodyPr vert="horz" wrap="square" lIns="81679" tIns="40840" rIns="81679" bIns="40840" rtlCol="0" anchor="ctr">
            <a:spAutoFit/>
          </a:bodyPr>
          <a:lstStyle/>
          <a:p>
            <a:r>
              <a:rPr lang="en-US" altLang="zh-TW" sz="1000" b="1" dirty="0" smtClean="0">
                <a:solidFill>
                  <a:schemeClr val="bg1">
                    <a:lumMod val="75000"/>
                  </a:schemeClr>
                </a:solidFill>
              </a:rPr>
              <a:t> Mass Production</a:t>
            </a:r>
            <a:endParaRPr lang="zh-TW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 rot="20580000">
            <a:off x="3918099" y="6302805"/>
            <a:ext cx="1519393" cy="236366"/>
          </a:xfrm>
          <a:prstGeom prst="rect">
            <a:avLst/>
          </a:prstGeom>
        </p:spPr>
        <p:txBody>
          <a:bodyPr vert="horz" wrap="square" lIns="81679" tIns="40840" rIns="81679" bIns="40840" rtlCol="0" anchor="ctr">
            <a:spAutoFit/>
          </a:bodyPr>
          <a:lstStyle/>
          <a:p>
            <a:r>
              <a:rPr lang="en-US" altLang="zh-TW" sz="1000" b="1" dirty="0" smtClean="0">
                <a:solidFill>
                  <a:schemeClr val="bg1">
                    <a:lumMod val="75000"/>
                  </a:schemeClr>
                </a:solidFill>
              </a:rPr>
              <a:t> Mass Production</a:t>
            </a:r>
            <a:endParaRPr lang="zh-TW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35412" y="4039622"/>
            <a:ext cx="2066985" cy="125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64 Layers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Data Rate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: 400 MT/s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Interface: Toggle 2.0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Endurance: 3,000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/>
            </a:r>
            <a:b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</a:b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P/E Cycles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Block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Size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: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" panose="02000000000000000000" pitchFamily="2" charset="0"/>
              </a:rPr>
              <a:t>12MB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9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33115" y="2902145"/>
            <a:ext cx="2082133" cy="11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769CB8"/>
                </a:solidFill>
                <a:ea typeface="Roboto" panose="02000000000000000000" pitchFamily="2" charset="0"/>
              </a:rPr>
              <a:t>96 Layers</a:t>
            </a:r>
            <a:endParaRPr lang="en-US" altLang="zh-TW" b="1" dirty="0">
              <a:solidFill>
                <a:srgbClr val="769CB8"/>
              </a:solidFill>
              <a:ea typeface="Roboto" panose="02000000000000000000" pitchFamily="2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900" dirty="0" smtClean="0">
                <a:solidFill>
                  <a:srgbClr val="769CB8"/>
                </a:solidFill>
                <a:ea typeface="Roboto" panose="02000000000000000000" pitchFamily="2" charset="0"/>
              </a:rPr>
              <a:t>Data </a:t>
            </a:r>
            <a:r>
              <a:rPr lang="en-US" altLang="zh-TW" sz="900" dirty="0">
                <a:solidFill>
                  <a:srgbClr val="769CB8"/>
                </a:solidFill>
                <a:ea typeface="Roboto" panose="02000000000000000000" pitchFamily="2" charset="0"/>
              </a:rPr>
              <a:t>R</a:t>
            </a:r>
            <a:r>
              <a:rPr lang="en-US" altLang="zh-TW" sz="900" dirty="0" smtClean="0">
                <a:solidFill>
                  <a:srgbClr val="769CB8"/>
                </a:solidFill>
                <a:ea typeface="Roboto" panose="02000000000000000000" pitchFamily="2" charset="0"/>
              </a:rPr>
              <a:t>ate</a:t>
            </a:r>
            <a:r>
              <a:rPr lang="en-US" altLang="zh-TW" sz="900" dirty="0">
                <a:solidFill>
                  <a:srgbClr val="769CB8"/>
                </a:solidFill>
                <a:ea typeface="Roboto" panose="02000000000000000000" pitchFamily="2" charset="0"/>
              </a:rPr>
              <a:t>: 800 MT/s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dirty="0">
                <a:solidFill>
                  <a:srgbClr val="769CB8"/>
                </a:solidFill>
                <a:ea typeface="Roboto" panose="02000000000000000000" pitchFamily="2" charset="0"/>
              </a:rPr>
              <a:t>Interface: Toggle 3.0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dirty="0">
                <a:solidFill>
                  <a:srgbClr val="769CB8"/>
                </a:solidFill>
                <a:ea typeface="Roboto" panose="02000000000000000000" pitchFamily="2" charset="0"/>
              </a:rPr>
              <a:t>Endurance: 3,000 </a:t>
            </a:r>
            <a:r>
              <a:rPr lang="en-US" altLang="zh-TW" sz="900" dirty="0" smtClean="0">
                <a:solidFill>
                  <a:srgbClr val="769CB8"/>
                </a:solidFill>
                <a:ea typeface="Roboto" panose="02000000000000000000" pitchFamily="2" charset="0"/>
              </a:rPr>
              <a:t/>
            </a:r>
            <a:br>
              <a:rPr lang="en-US" altLang="zh-TW" sz="900" dirty="0" smtClean="0">
                <a:solidFill>
                  <a:srgbClr val="769CB8"/>
                </a:solidFill>
                <a:ea typeface="Roboto" panose="02000000000000000000" pitchFamily="2" charset="0"/>
              </a:rPr>
            </a:br>
            <a:r>
              <a:rPr lang="en-US" altLang="zh-TW" sz="900" dirty="0" smtClean="0">
                <a:solidFill>
                  <a:srgbClr val="769CB8"/>
                </a:solidFill>
                <a:ea typeface="Roboto" panose="02000000000000000000" pitchFamily="2" charset="0"/>
              </a:rPr>
              <a:t>P/E </a:t>
            </a:r>
            <a:r>
              <a:rPr lang="en-US" altLang="zh-TW" sz="900" dirty="0">
                <a:solidFill>
                  <a:srgbClr val="769CB8"/>
                </a:solidFill>
                <a:ea typeface="Roboto" panose="02000000000000000000" pitchFamily="2" charset="0"/>
              </a:rPr>
              <a:t>C</a:t>
            </a:r>
            <a:r>
              <a:rPr lang="en-US" altLang="zh-TW" sz="900" dirty="0" smtClean="0">
                <a:solidFill>
                  <a:srgbClr val="769CB8"/>
                </a:solidFill>
                <a:ea typeface="Roboto" panose="02000000000000000000" pitchFamily="2" charset="0"/>
              </a:rPr>
              <a:t>ycles</a:t>
            </a:r>
            <a:endParaRPr lang="en-US" altLang="zh-TW" sz="900" dirty="0">
              <a:solidFill>
                <a:srgbClr val="769CB8"/>
              </a:solidFill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900" dirty="0">
                <a:solidFill>
                  <a:srgbClr val="769CB8"/>
                </a:solidFill>
                <a:ea typeface="Roboto" panose="02000000000000000000" pitchFamily="2" charset="0"/>
              </a:rPr>
              <a:t>Block </a:t>
            </a:r>
            <a:r>
              <a:rPr lang="en-US" altLang="zh-TW" sz="900" dirty="0" smtClean="0">
                <a:solidFill>
                  <a:srgbClr val="769CB8"/>
                </a:solidFill>
                <a:ea typeface="Roboto" panose="02000000000000000000" pitchFamily="2" charset="0"/>
              </a:rPr>
              <a:t>Size</a:t>
            </a:r>
            <a:r>
              <a:rPr lang="en-US" altLang="zh-TW" sz="900" dirty="0">
                <a:solidFill>
                  <a:srgbClr val="769CB8"/>
                </a:solidFill>
                <a:ea typeface="Roboto" panose="02000000000000000000" pitchFamily="2" charset="0"/>
              </a:rPr>
              <a:t>: 18MB</a:t>
            </a:r>
          </a:p>
        </p:txBody>
      </p:sp>
      <p:sp>
        <p:nvSpPr>
          <p:cNvPr id="25" name="Title 13"/>
          <p:cNvSpPr txBox="1">
            <a:spLocks/>
          </p:cNvSpPr>
          <p:nvPr/>
        </p:nvSpPr>
        <p:spPr>
          <a:xfrm>
            <a:off x="7242418" y="2017924"/>
            <a:ext cx="2397822" cy="1094083"/>
          </a:xfrm>
          <a:prstGeom prst="rect">
            <a:avLst/>
          </a:prstGeom>
        </p:spPr>
        <p:txBody>
          <a:bodyPr vert="horz" lIns="51490" tIns="25745" rIns="51490" bIns="2574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800" b="1" dirty="0" smtClean="0">
                <a:solidFill>
                  <a:srgbClr val="38C5A0"/>
                </a:solidFill>
                <a:ea typeface="Roboto" panose="02000000000000000000" pitchFamily="2" charset="0"/>
              </a:rPr>
              <a:t>112 Layers</a:t>
            </a:r>
            <a:endParaRPr lang="en-US" altLang="zh-TW" sz="1800" b="1" dirty="0">
              <a:solidFill>
                <a:srgbClr val="38C5A0"/>
              </a:solidFill>
              <a:ea typeface="Roboto" panose="02000000000000000000" pitchFamily="2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000" b="1" dirty="0" smtClean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Data Rate</a:t>
            </a:r>
            <a:r>
              <a:rPr lang="en-US" altLang="zh-TW" sz="1000" b="1" dirty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: 1200 MT/s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000" dirty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Interface: Toggle 4.0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000" dirty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Endurance: </a:t>
            </a:r>
            <a:r>
              <a:rPr lang="en-US" altLang="zh-TW" sz="1000" dirty="0" smtClean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3,000 </a:t>
            </a:r>
            <a:br>
              <a:rPr lang="en-US" altLang="zh-TW" sz="1000" dirty="0" smtClean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</a:br>
            <a:r>
              <a:rPr lang="en-US" altLang="zh-TW" sz="1000" dirty="0" smtClean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P/E </a:t>
            </a:r>
            <a:r>
              <a:rPr lang="en-US" altLang="zh-TW" sz="1000" dirty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C</a:t>
            </a:r>
            <a:r>
              <a:rPr lang="en-US" altLang="zh-TW" sz="1000" dirty="0" smtClean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ycles</a:t>
            </a:r>
            <a:endParaRPr lang="en-US" altLang="zh-TW" sz="1000" dirty="0">
              <a:solidFill>
                <a:srgbClr val="23BF96"/>
              </a:solidFill>
              <a:latin typeface="+mn-lt"/>
              <a:ea typeface="Roboto" panose="02000000000000000000" pitchFamily="2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000" b="1" dirty="0" smtClean="0">
                <a:solidFill>
                  <a:srgbClr val="23BF96"/>
                </a:solidFill>
                <a:latin typeface="+mn-lt"/>
                <a:ea typeface="Roboto" panose="02000000000000000000" pitchFamily="2" charset="0"/>
                <a:cs typeface="+mn-cs"/>
              </a:rPr>
              <a:t>Block Size: 21MB </a:t>
            </a:r>
            <a:endParaRPr lang="en-US" altLang="zh-TW" sz="1000" b="1" dirty="0">
              <a:solidFill>
                <a:srgbClr val="C00000"/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 rot="20580000">
            <a:off x="6587897" y="6050769"/>
            <a:ext cx="29462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38C5A0"/>
                </a:solidFill>
              </a:rPr>
              <a:t>Higher Capacity &amp; Performance </a:t>
            </a:r>
            <a:endParaRPr lang="en-US" altLang="zh-TW" sz="1200" b="1" dirty="0" smtClean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Available by 2022/Q2</a:t>
            </a:r>
            <a:endParaRPr lang="zh-TW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2132856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35697" y="2997423"/>
            <a:ext cx="619268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The Evolution of </a:t>
            </a:r>
            <a:r>
              <a:rPr lang="en-US" altLang="zh-TW" sz="2200" b="1" dirty="0" err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BiCS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Flash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</a:rPr>
              <a:t>BiCS5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</a:rPr>
              <a:t>: 112-Layer 3D NAND Technology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Applications &amp; Product Line-Up</a:t>
            </a:r>
          </a:p>
        </p:txBody>
      </p:sp>
    </p:spTree>
    <p:extLst>
      <p:ext uri="{BB962C8B-B14F-4D97-AF65-F5344CB8AC3E}">
        <p14:creationId xmlns:p14="http://schemas.microsoft.com/office/powerpoint/2010/main" val="42394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0" descr="https://industrial.apacer.com/upfiles/ADUpload/allshare/SV240-300_202201_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977" y="3429413"/>
            <a:ext cx="1221685" cy="12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47666" y="5139120"/>
            <a:ext cx="4996303" cy="1061171"/>
            <a:chOff x="803736" y="4914388"/>
            <a:chExt cx="4996303" cy="1061171"/>
          </a:xfrm>
        </p:grpSpPr>
        <p:sp>
          <p:nvSpPr>
            <p:cNvPr id="22" name="矩形 21"/>
            <p:cNvSpPr/>
            <p:nvPr/>
          </p:nvSpPr>
          <p:spPr>
            <a:xfrm>
              <a:off x="803736" y="5167730"/>
              <a:ext cx="4824000" cy="756000"/>
            </a:xfrm>
            <a:prstGeom prst="rect">
              <a:avLst/>
            </a:prstGeom>
            <a:solidFill>
              <a:srgbClr val="ADD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025488" y="4914388"/>
              <a:ext cx="771305" cy="106117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8000" b="1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1846280" y="5413274"/>
              <a:ext cx="239278" cy="2062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135045" y="5134411"/>
              <a:ext cx="366499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Guaranteed Longevity</a:t>
              </a:r>
            </a:p>
            <a:p>
              <a:pPr>
                <a:lnSpc>
                  <a:spcPct val="125000"/>
                </a:lnSpc>
              </a:pPr>
              <a:r>
                <a: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The Newest </a:t>
              </a:r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</a:t>
              </a:r>
              <a:r>
                <a: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tacking </a:t>
              </a:r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</a:t>
              </a:r>
              <a:r>
                <a: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rocess </a:t>
              </a:r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</a:t>
              </a:r>
              <a:r>
                <a: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 The Market</a:t>
              </a:r>
              <a:endPara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751368" y="3122895"/>
            <a:ext cx="4691044" cy="1061172"/>
            <a:chOff x="1107438" y="2922233"/>
            <a:chExt cx="4691044" cy="1061172"/>
          </a:xfrm>
        </p:grpSpPr>
        <p:sp>
          <p:nvSpPr>
            <p:cNvPr id="27" name="矩形 26"/>
            <p:cNvSpPr/>
            <p:nvPr/>
          </p:nvSpPr>
          <p:spPr>
            <a:xfrm>
              <a:off x="1107438" y="3166825"/>
              <a:ext cx="4636420" cy="756000"/>
            </a:xfrm>
            <a:prstGeom prst="rect">
              <a:avLst/>
            </a:prstGeom>
            <a:solidFill>
              <a:srgbClr val="ADD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340854" y="2922233"/>
              <a:ext cx="771305" cy="106117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80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2095657" y="3395328"/>
              <a:ext cx="239278" cy="2062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2409093" y="3171604"/>
              <a:ext cx="338938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Remarkable Performance</a:t>
              </a:r>
            </a:p>
            <a:p>
              <a:r>
                <a:rPr lang="en-US" altLang="zh-TW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with Competitive Unit Cost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055070" y="4131008"/>
            <a:ext cx="5293854" cy="1061171"/>
            <a:chOff x="1411140" y="3924655"/>
            <a:chExt cx="5293854" cy="1061171"/>
          </a:xfrm>
        </p:grpSpPr>
        <p:sp>
          <p:nvSpPr>
            <p:cNvPr id="32" name="矩形 31"/>
            <p:cNvSpPr/>
            <p:nvPr/>
          </p:nvSpPr>
          <p:spPr>
            <a:xfrm>
              <a:off x="1411140" y="4157699"/>
              <a:ext cx="4572000" cy="756000"/>
            </a:xfrm>
            <a:prstGeom prst="rect">
              <a:avLst/>
            </a:prstGeom>
            <a:solidFill>
              <a:srgbClr val="ADD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866693" y="3924655"/>
              <a:ext cx="771305" cy="106117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80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2621496" y="4395460"/>
              <a:ext cx="239278" cy="2062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2918780" y="4138851"/>
              <a:ext cx="378621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High Endurance </a:t>
              </a:r>
              <a:br>
                <a:rPr lang="en-US" altLang="zh-TW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altLang="zh-TW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with 3,000 P/E Cycles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42444" y="2058165"/>
            <a:ext cx="4992810" cy="1061172"/>
            <a:chOff x="500033" y="1924390"/>
            <a:chExt cx="4992810" cy="1061172"/>
          </a:xfrm>
        </p:grpSpPr>
        <p:sp>
          <p:nvSpPr>
            <p:cNvPr id="37" name="矩形 36"/>
            <p:cNvSpPr/>
            <p:nvPr/>
          </p:nvSpPr>
          <p:spPr>
            <a:xfrm>
              <a:off x="500033" y="2228091"/>
              <a:ext cx="4649549" cy="756000"/>
            </a:xfrm>
            <a:prstGeom prst="rect">
              <a:avLst/>
            </a:prstGeom>
            <a:solidFill>
              <a:srgbClr val="ADD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21786" y="1924390"/>
              <a:ext cx="771305" cy="106117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8000" b="1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1496570" y="2466634"/>
              <a:ext cx="239278" cy="2062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706629" y="2182747"/>
              <a:ext cx="378621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High Capacity, Up </a:t>
              </a:r>
              <a:r>
                <a:rPr lang="en-US" altLang="zh-TW" sz="2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 4TB</a:t>
              </a:r>
              <a:endParaRPr lang="en-US" altLang="zh-TW" sz="2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Keeps Pace </a:t>
              </a:r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with </a:t>
              </a:r>
              <a:r>
                <a: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Growing Data </a:t>
              </a:r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</a:t>
              </a:r>
              <a:r>
                <a: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equirements</a:t>
              </a:r>
              <a:endPara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026" name="Picture 2" descr="https://industrial.apacer.com/upfiles/ADUpload/allshare/7mm%E6%AD%A3%E9%9D%A2%E7%85%A7%E7%89%87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6167" y="2517144"/>
            <a:ext cx="1801181" cy="22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industrial.apacer.com/upfiles/ADUpload/allshare/PV930-M280_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236" y="2750512"/>
            <a:ext cx="531546" cy="19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ustrial.apacer.com/upfiles/ADUpload/allshare/SV25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024" y="3761269"/>
            <a:ext cx="906056" cy="9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ndustrial.apacer.com/upfiles/ADUpload/allshare/CH210-MSD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561" y="4148289"/>
            <a:ext cx="459950" cy="4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字方塊 52"/>
          <p:cNvSpPr txBox="1"/>
          <p:nvPr/>
        </p:nvSpPr>
        <p:spPr>
          <a:xfrm>
            <a:off x="60778" y="145918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8080"/>
                </a:solidFill>
                <a:ea typeface="微軟正黑體" pitchFamily="34" charset="-120"/>
              </a:rPr>
              <a:t>BiCS5: 112-Layer 3D NAND Technology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788" y="4597275"/>
            <a:ext cx="2555008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2132856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35697" y="2997423"/>
            <a:ext cx="619268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 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The Evolution of </a:t>
            </a:r>
            <a:r>
              <a:rPr lang="en-US" altLang="zh-TW" sz="2200" b="1" dirty="0" err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BiCS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 Flash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 </a:t>
            </a:r>
            <a:r>
              <a:rPr lang="en-US" altLang="zh-TW" sz="2200" b="1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BiCS5</a:t>
            </a:r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: 112-Layer 3D NAND Technology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</a:rPr>
              <a:t>Recommended Applications &amp; Product Line-Up</a:t>
            </a:r>
          </a:p>
        </p:txBody>
      </p:sp>
    </p:spTree>
    <p:extLst>
      <p:ext uri="{BB962C8B-B14F-4D97-AF65-F5344CB8AC3E}">
        <p14:creationId xmlns:p14="http://schemas.microsoft.com/office/powerpoint/2010/main" val="9637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11" y="4877041"/>
            <a:ext cx="1404000" cy="1404000"/>
          </a:xfrm>
          <a:prstGeom prst="rect">
            <a:avLst/>
          </a:prstGeom>
        </p:spPr>
      </p:pic>
      <p:pic>
        <p:nvPicPr>
          <p:cNvPr id="27" name="圖片 26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11" y="3390241"/>
            <a:ext cx="1404000" cy="1404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811" y="4877041"/>
            <a:ext cx="1403647" cy="1404000"/>
          </a:xfrm>
          <a:prstGeom prst="rect">
            <a:avLst/>
          </a:prstGeom>
        </p:spPr>
      </p:pic>
      <p:pic>
        <p:nvPicPr>
          <p:cNvPr id="23" name="圖片 22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811" y="1910641"/>
            <a:ext cx="1404000" cy="1404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96987" y="1813107"/>
            <a:ext cx="4608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BiCS5 112-Layer 3D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NAND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Solutions</a:t>
            </a:r>
          </a:p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Recommended </a:t>
            </a:r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</a:rPr>
              <a:t>Applications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  <a:p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5431" y="1913421"/>
            <a:ext cx="1402990" cy="1402990"/>
          </a:xfrm>
          <a:prstGeom prst="rect">
            <a:avLst/>
          </a:prstGeom>
          <a:solidFill>
            <a:srgbClr val="9ACA9F"/>
          </a:solidFill>
          <a:ln w="1905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TW" b="1" kern="0" dirty="0">
                <a:solidFill>
                  <a:prstClr val="white"/>
                </a:solidFill>
                <a:latin typeface="+mj-lt"/>
                <a:ea typeface="微軟正黑體"/>
              </a:rPr>
              <a:t>Data Center</a:t>
            </a:r>
          </a:p>
        </p:txBody>
      </p:sp>
      <p:sp>
        <p:nvSpPr>
          <p:cNvPr id="8" name="矩形 7"/>
          <p:cNvSpPr/>
          <p:nvPr/>
        </p:nvSpPr>
        <p:spPr>
          <a:xfrm>
            <a:off x="257514" y="3389632"/>
            <a:ext cx="1402990" cy="1402990"/>
          </a:xfrm>
          <a:prstGeom prst="rect">
            <a:avLst/>
          </a:prstGeom>
          <a:solidFill>
            <a:srgbClr val="9ACA9F"/>
          </a:solidFill>
          <a:ln w="1905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b="1" kern="0" dirty="0" smtClean="0">
                <a:solidFill>
                  <a:prstClr val="white"/>
                </a:solidFill>
                <a:latin typeface="+mj-lt"/>
                <a:ea typeface="微軟正黑體"/>
              </a:rPr>
              <a:t>Edge Devices</a:t>
            </a:r>
          </a:p>
        </p:txBody>
      </p:sp>
      <p:sp>
        <p:nvSpPr>
          <p:cNvPr id="9" name="矩形 8"/>
          <p:cNvSpPr/>
          <p:nvPr/>
        </p:nvSpPr>
        <p:spPr>
          <a:xfrm>
            <a:off x="3213347" y="3389632"/>
            <a:ext cx="1402990" cy="1402990"/>
          </a:xfrm>
          <a:prstGeom prst="rect">
            <a:avLst/>
          </a:prstGeom>
          <a:solidFill>
            <a:srgbClr val="9ACA9F"/>
          </a:solidFill>
          <a:ln w="1905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b="1" kern="0" dirty="0">
                <a:solidFill>
                  <a:prstClr val="white"/>
                </a:solidFill>
                <a:latin typeface="+mj-lt"/>
                <a:ea typeface="微軟正黑體"/>
              </a:rPr>
              <a:t>5G </a:t>
            </a:r>
          </a:p>
          <a:p>
            <a:pPr algn="ctr"/>
            <a:r>
              <a:rPr lang="en-US" b="1" kern="0" dirty="0">
                <a:solidFill>
                  <a:prstClr val="white"/>
                </a:solidFill>
                <a:latin typeface="+mj-lt"/>
                <a:ea typeface="微軟正黑體"/>
              </a:rPr>
              <a:t>Base Station</a:t>
            </a:r>
          </a:p>
        </p:txBody>
      </p:sp>
      <p:sp>
        <p:nvSpPr>
          <p:cNvPr id="10" name="矩形 9"/>
          <p:cNvSpPr/>
          <p:nvPr/>
        </p:nvSpPr>
        <p:spPr>
          <a:xfrm>
            <a:off x="1735431" y="4876226"/>
            <a:ext cx="1402990" cy="1402990"/>
          </a:xfrm>
          <a:prstGeom prst="rect">
            <a:avLst/>
          </a:prstGeom>
          <a:solidFill>
            <a:srgbClr val="9ACA9F"/>
          </a:solidFill>
          <a:ln w="1905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lvl="0" algn="ctr"/>
            <a:r>
              <a:rPr lang="en-US" b="1" kern="0" dirty="0">
                <a:solidFill>
                  <a:prstClr val="white"/>
                </a:solidFill>
                <a:latin typeface="+mj-lt"/>
                <a:ea typeface="微軟正黑體"/>
              </a:rPr>
              <a:t>S</a:t>
            </a:r>
            <a:r>
              <a:rPr lang="en-US" b="1" kern="0" dirty="0" smtClean="0">
                <a:solidFill>
                  <a:prstClr val="white"/>
                </a:solidFill>
                <a:latin typeface="+mj-lt"/>
                <a:ea typeface="微軟正黑體"/>
              </a:rPr>
              <a:t>urveillance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2313" y="2992412"/>
            <a:ext cx="180023" cy="76936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13251" y="2997677"/>
            <a:ext cx="3111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Large Volumes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f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Data Storage and Processing</a:t>
            </a:r>
          </a:p>
        </p:txBody>
      </p:sp>
      <p:sp>
        <p:nvSpPr>
          <p:cNvPr id="13" name="矩形 12"/>
          <p:cNvSpPr/>
          <p:nvPr/>
        </p:nvSpPr>
        <p:spPr>
          <a:xfrm>
            <a:off x="4932313" y="4189962"/>
            <a:ext cx="180023" cy="76936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20072" y="420149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Remarkable Performance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Low Latency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 Computing and Analysis</a:t>
            </a:r>
          </a:p>
        </p:txBody>
      </p:sp>
      <p:sp>
        <p:nvSpPr>
          <p:cNvPr id="15" name="矩形 14"/>
          <p:cNvSpPr/>
          <p:nvPr/>
        </p:nvSpPr>
        <p:spPr>
          <a:xfrm>
            <a:off x="4939134" y="5402932"/>
            <a:ext cx="180023" cy="76936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220072" y="5402932"/>
            <a:ext cx="2755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Highly Reliable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Stable Data Storage</a:t>
            </a:r>
          </a:p>
        </p:txBody>
      </p:sp>
      <p:pic>
        <p:nvPicPr>
          <p:cNvPr id="22" name="圖片 21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211" y="1910641"/>
            <a:ext cx="1404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323506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BiCS5 112-Layer 3D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NAND Solutions</a:t>
            </a:r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  <a:ea typeface="微軟正黑體" pitchFamily="34" charset="-120"/>
            </a:endParaRPr>
          </a:p>
          <a:p>
            <a:pPr algn="r"/>
            <a:r>
              <a:rPr lang="en-US" altLang="zh-TW" sz="3000" b="1" dirty="0" err="1" smtClean="0">
                <a:solidFill>
                  <a:srgbClr val="008080"/>
                </a:solidFill>
                <a:ea typeface="微軟正黑體" pitchFamily="34" charset="-120"/>
              </a:rPr>
              <a:t>PCIe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 SSD Series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15239"/>
              </p:ext>
            </p:extLst>
          </p:nvPr>
        </p:nvGraphicFramePr>
        <p:xfrm>
          <a:off x="251520" y="2931403"/>
          <a:ext cx="8570073" cy="35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853"/>
                <a:gridCol w="1371644"/>
                <a:gridCol w="1371644"/>
                <a:gridCol w="1371644"/>
                <a:gridCol w="1371644"/>
                <a:gridCol w="1371644"/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PV930-M280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PV210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-M280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PV920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-M280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PV220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-M280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PT220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-M280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Interface</a:t>
                      </a:r>
                      <a:endParaRPr lang="en-US" altLang="zh-TW" sz="12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PCIe</a:t>
                      </a:r>
                      <a:r>
                        <a:rPr lang="en-US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Gen4 x4</a:t>
                      </a:r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PCIe</a:t>
                      </a:r>
                      <a:r>
                        <a:rPr lang="en-US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Gen3 x4</a:t>
                      </a:r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Form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M.2 </a:t>
                      </a:r>
                      <a:r>
                        <a:rPr lang="en-US" sz="12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2280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Capacity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480~1920GB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480~1920GB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240~1920GB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240~1920GB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256GB~2TB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Seq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R/W (MB/s, max.)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5080/4735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3500/2680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1740/1550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2070/2010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2480/2275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Endurance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DWPD (max.)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2.98</a:t>
                      </a:r>
                      <a:endParaRPr lang="en-US" altLang="zh-TW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3.62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n-US" altLang="zh-TW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3.09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3.37</a:t>
                      </a:r>
                      <a:endParaRPr lang="en-US" altLang="zh-TW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AES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256-bit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TCG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Opal 2.0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Signed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Firmware Support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External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DRAM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(</a:t>
                      </a:r>
                      <a:r>
                        <a:rPr lang="en-US" sz="12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w/HMB</a:t>
                      </a:r>
                      <a:r>
                        <a:rPr lang="en-US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Operating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Temp. 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(℃)</a:t>
                      </a:r>
                      <a:endParaRPr lang="en-US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 </a:t>
                      </a:r>
                      <a:r>
                        <a:rPr lang="en-US" altLang="zh-TW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</a:t>
                      </a:r>
                      <a:r>
                        <a:rPr lang="en-US" altLang="zh-TW" sz="12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+85</a:t>
                      </a:r>
                      <a:endParaRPr lang="en-US" altLang="zh-TW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 ~ +70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industrial.apacer.com/upfiles/ADUpload/allshare/PV930-M280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1448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dustrial.apacer.com/upfiles/ADUpload/allshare/PV220-M280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609" y="1852618"/>
            <a:ext cx="11448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ndustrial.apacer.com/upfiles/ADUpload/allshare/PT220-M280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995" y="1851174"/>
            <a:ext cx="11448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65" y="2218146"/>
            <a:ext cx="1310153" cy="5185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2870" y="1941853"/>
            <a:ext cx="288826" cy="9316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292" y="1951378"/>
            <a:ext cx="278297" cy="9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85656"/>
              </p:ext>
            </p:extLst>
          </p:nvPr>
        </p:nvGraphicFramePr>
        <p:xfrm>
          <a:off x="226912" y="2915761"/>
          <a:ext cx="8718526" cy="368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830"/>
                <a:gridCol w="952462"/>
                <a:gridCol w="952462"/>
                <a:gridCol w="952462"/>
                <a:gridCol w="952462"/>
                <a:gridCol w="952462"/>
                <a:gridCol w="952462"/>
                <a:gridCol w="952462"/>
                <a:gridCol w="952462"/>
              </a:tblGrid>
              <a:tr h="533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SV240-25</a:t>
                      </a:r>
                      <a:endParaRPr lang="en-US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SV250-25</a:t>
                      </a:r>
                      <a:endParaRPr lang="en-US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M242</a:t>
                      </a:r>
                      <a:endParaRPr lang="en-US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300B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Interface</a:t>
                      </a:r>
                      <a:endParaRPr lang="en-US" altLang="zh-TW" sz="1200" b="1" i="0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 3.2 (6Gb/s)</a:t>
                      </a:r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Form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Factor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2.5"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M.2 2280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JEDEC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MO-300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2.5"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M.2 2280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M.2 2242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JEDEC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MO-300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JEDEC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MO-300B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Capacity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240~3840GB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240~1920GB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240~1920GB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240~1920GB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240~1920GB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240~960GB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240~1920GB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240~960GB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Seq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R/W </a:t>
                      </a:r>
                      <a:endParaRPr lang="en-US" sz="1200" b="1" u="none" strike="noStrike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MB/s, max.)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560/490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560/490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560/490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560/510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Endurance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DWPD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(max.)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External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DRAM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AES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256-bit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TCG 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Opal 2.0</a:t>
                      </a:r>
                      <a:endParaRPr lang="en-US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Optional</a:t>
                      </a:r>
                      <a:endParaRPr lang="en-US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</a:t>
                      </a:r>
                    </a:p>
                    <a:p>
                      <a:pPr algn="l" fontAlgn="ctr"/>
                      <a:r>
                        <a:rPr lang="zh-TW" alt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</a:t>
                      </a:r>
                      <a:r>
                        <a:rPr lang="en-US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(℃)</a:t>
                      </a:r>
                      <a:endParaRPr lang="en-US" sz="11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u="none" strike="noStrik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-40 ~ +85</a:t>
                      </a:r>
                      <a:endParaRPr lang="en-US" altLang="zh-TW" sz="12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7267" marR="7267" marT="7267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544642"/>
            <a:ext cx="2133600" cy="365125"/>
          </a:xfrm>
        </p:spPr>
        <p:txBody>
          <a:bodyPr/>
          <a:lstStyle/>
          <a:p>
            <a:fld id="{6B58A0D5-FD71-4359-A29A-E8A7E516FE22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36259" y="75108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BiCS5 112-Layer 3D </a:t>
            </a:r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NAND </a:t>
            </a:r>
            <a:r>
              <a: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itchFamily="34" charset="-120"/>
              </a:rPr>
              <a:t>Solutions</a:t>
            </a:r>
          </a:p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SATA SSD: SV240/SV250 Series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3074" name="Picture 2" descr="https://industrial.apacer.com/upfiles/ADUpload/allshare/7mm%E6%AD%A3%E9%9D%A2%E7%85%A7%E7%89%8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148" y="1787174"/>
            <a:ext cx="1149176" cy="11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ndustrial.apacer.com/upfiles/ADUpload/allshare/7mm%E6%AD%A3%E9%9D%A2%E7%85%A7%E7%89%8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184" y="1787174"/>
            <a:ext cx="1149176" cy="11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ndustrial.apacer.com/upfiles/ADUpload/allshare/SV250_M280_BG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272" y="1839818"/>
            <a:ext cx="1110869" cy="11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ndustrial.apacer.com/upfiles/ADUpload/allshare/SV250_M24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432" y="2060504"/>
            <a:ext cx="863411" cy="8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94" y="2191643"/>
            <a:ext cx="1122690" cy="44434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350" y="2274655"/>
            <a:ext cx="629021" cy="57459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853" y="1915092"/>
            <a:ext cx="269534" cy="9253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083" y="2093560"/>
            <a:ext cx="470138" cy="7602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921" y="2085156"/>
            <a:ext cx="440531" cy="7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682</Words>
  <Application>Microsoft Office PowerPoint</Application>
  <PresentationFormat>如螢幕大小 (4:3)</PresentationFormat>
  <Paragraphs>287</Paragraphs>
  <Slides>12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Gill Sans</vt:lpstr>
      <vt:lpstr>Roboto</vt:lpstr>
      <vt:lpstr>Source Sans Pro Light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 Peng</dc:creator>
  <cp:lastModifiedBy>Pamela Huang(黃瀞琦)</cp:lastModifiedBy>
  <cp:revision>455</cp:revision>
  <dcterms:created xsi:type="dcterms:W3CDTF">2017-07-24T08:05:29Z</dcterms:created>
  <dcterms:modified xsi:type="dcterms:W3CDTF">2022-01-21T02:36:46Z</dcterms:modified>
</cp:coreProperties>
</file>