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435" r:id="rId3"/>
    <p:sldId id="421" r:id="rId4"/>
    <p:sldId id="423" r:id="rId5"/>
    <p:sldId id="422" r:id="rId6"/>
    <p:sldId id="425" r:id="rId7"/>
    <p:sldId id="437" r:id="rId8"/>
    <p:sldId id="429" r:id="rId9"/>
    <p:sldId id="439" r:id="rId10"/>
    <p:sldId id="412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celyn Chuang" initials="JC" lastIdx="1" clrIdx="0"/>
  <p:cmAuthor id="1" name="Christina Chao" initials="CC" lastIdx="4" clrIdx="1">
    <p:extLst/>
  </p:cmAuthor>
  <p:cmAuthor id="2" name="Christina" initials="C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4C8B4"/>
    <a:srgbClr val="D9D9D9"/>
    <a:srgbClr val="31859C"/>
    <a:srgbClr val="124981"/>
    <a:srgbClr val="639729"/>
    <a:srgbClr val="008080"/>
    <a:srgbClr val="DCDDDD"/>
    <a:srgbClr val="0000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0108" autoAdjust="0"/>
  </p:normalViewPr>
  <p:slideViewPr>
    <p:cSldViewPr>
      <p:cViewPr varScale="1">
        <p:scale>
          <a:sx n="101" d="100"/>
          <a:sy n="101" d="100"/>
        </p:scale>
        <p:origin x="1806" y="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9623-D887-4171-B3CC-230C4F029CBF}" type="datetimeFigureOut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AD3E8-2A58-4C48-A1D8-4785080F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22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2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07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7BC411-3A3F-49BB-BDD4-6B5FA3BB7ACA}" type="slidenum">
              <a:rPr kumimoji="0" lang="zh-TW" altLang="en-US">
                <a:latin typeface="Calibri" panose="020F0502020204030204" pitchFamily="34" charset="0"/>
              </a:rPr>
              <a:pPr/>
              <a:t>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FB52A91-4CCC-4D6F-8414-DE5CC148D8B6}" type="slidenum">
              <a:rPr kumimoji="0" lang="zh-TW" altLang="en-US" smtClean="0">
                <a:latin typeface="Calibri" panose="020F0502020204030204" pitchFamily="34" charset="0"/>
              </a:rPr>
              <a:pPr/>
              <a:t>8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50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02EF8-2399-4DF2-A91B-B6787DCC02D8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099F6-DC21-471D-9BBD-5D9C2F98174E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D76DC-46C7-4F50-8F32-BBC1E601D38A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6AFA7-8927-4824-8772-46AEEC8B7C92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47452-CE33-4940-A3A5-067C2BD9F38B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B4837-8AA5-4E25-9C6A-5E912D233A6C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0A96B-7005-4F1B-A469-D2BBACB3B835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17EAF-F02F-4495-946B-25F34FAEA26B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96242-84D9-4171-87BD-0A4DC2D0DF05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CF4A72-E889-43C6-B80D-CE4B600E36CD}" type="datetime1">
              <a:rPr lang="zh-TW" altLang="en-US" smtClean="0"/>
              <a:pPr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ustrial.apace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971600" y="3356992"/>
            <a:ext cx="75612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Product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Competitiveness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of </a:t>
            </a:r>
            <a:endParaRPr lang="en-US" altLang="zh-TW" sz="3000" b="1" dirty="0" smtClean="0">
              <a:solidFill>
                <a:srgbClr val="008080"/>
              </a:solidFill>
              <a:ea typeface="微軟正黑體" pitchFamily="34" charset="-120"/>
            </a:endParaRPr>
          </a:p>
          <a:p>
            <a:pPr algn="r">
              <a:defRPr/>
            </a:pPr>
            <a:r>
              <a:rPr lang="en-US" altLang="zh-TW" sz="3000" b="1" dirty="0" err="1" smtClean="0">
                <a:solidFill>
                  <a:srgbClr val="008080"/>
                </a:solidFill>
                <a:ea typeface="微軟正黑體" pitchFamily="34" charset="-120"/>
              </a:rPr>
              <a:t>Apacer’s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 Industrial-grade SSDs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lv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0"/>
                <a:ea typeface="新細明體" pitchFamily="18" charset="-120"/>
                <a:sym typeface="Arial" pitchFamily="34" charset="0"/>
              </a:rPr>
              <a:t>Vertical Market Application Product Division </a:t>
            </a:r>
            <a:endParaRPr lang="zh-TW" altLang="en-US" sz="2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34" charset="-120"/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Feb. 2020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25695" y="1920613"/>
            <a:ext cx="3240414" cy="21640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4666109" y="1920613"/>
            <a:ext cx="3240414" cy="2164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425695" y="4077072"/>
            <a:ext cx="3240414" cy="2164093"/>
          </a:xfrm>
          <a:prstGeom prst="rect">
            <a:avLst/>
          </a:prstGeom>
          <a:solidFill>
            <a:srgbClr val="B4DE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4666109" y="4077072"/>
            <a:ext cx="3240414" cy="21640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564829" y="2702443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product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capacities per form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Strongest sourcing relationships with IC design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houses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5505" y="2045441"/>
            <a:ext cx="19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>
                <a:solidFill>
                  <a:schemeClr val="bg1"/>
                </a:solidFill>
              </a:rPr>
              <a:t>Product line</a:t>
            </a:r>
          </a:p>
        </p:txBody>
      </p:sp>
      <p:sp>
        <p:nvSpPr>
          <p:cNvPr id="11" name="矩形 10"/>
          <p:cNvSpPr/>
          <p:nvPr/>
        </p:nvSpPr>
        <p:spPr>
          <a:xfrm>
            <a:off x="4800307" y="2774451"/>
            <a:ext cx="310128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partner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reputation for different vertical markets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25014" y="2035207"/>
            <a:ext cx="2484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Vertical Market</a:t>
            </a:r>
          </a:p>
        </p:txBody>
      </p:sp>
      <p:sp>
        <p:nvSpPr>
          <p:cNvPr id="13" name="矩形 12"/>
          <p:cNvSpPr/>
          <p:nvPr/>
        </p:nvSpPr>
        <p:spPr>
          <a:xfrm>
            <a:off x="1564829" y="4862459"/>
            <a:ext cx="3079209" cy="15388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R&amp;D/technical expertise/in-house design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24-hour WW FAE on-site support &amp; 48-hour 1st level FA turnaround</a:t>
            </a:r>
            <a:endParaRPr lang="zh-TW" altLang="zh-TW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95291" y="4267455"/>
            <a:ext cx="122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TS/FAE</a:t>
            </a:r>
          </a:p>
        </p:txBody>
      </p:sp>
      <p:sp>
        <p:nvSpPr>
          <p:cNvPr id="15" name="矩形 14"/>
          <p:cNvSpPr/>
          <p:nvPr/>
        </p:nvSpPr>
        <p:spPr>
          <a:xfrm>
            <a:off x="4825082" y="4934691"/>
            <a:ext cx="3405958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Wide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Quickest turnaround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</a:t>
            </a:r>
            <a:endParaRPr lang="zh-TW" altLang="zh-TW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58197" y="4267455"/>
            <a:ext cx="128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Logistic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87570" y="1179604"/>
            <a:ext cx="648358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500" b="1" dirty="0">
                <a:solidFill>
                  <a:srgbClr val="008080"/>
                </a:solidFill>
                <a:ea typeface="微軟正黑體" pitchFamily="34" charset="-120"/>
              </a:rPr>
              <a:t>What </a:t>
            </a:r>
            <a:r>
              <a:rPr lang="en-US" altLang="zh-TW" sz="2500" b="1" dirty="0" smtClean="0">
                <a:solidFill>
                  <a:srgbClr val="008080"/>
                </a:solidFill>
                <a:ea typeface="微軟正黑體" pitchFamily="34" charset="-120"/>
              </a:rPr>
              <a:t>sets Apacer apart?</a:t>
            </a:r>
            <a:endParaRPr lang="en-US" altLang="zh-TW" sz="25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569765" y="2023643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橢圓 18"/>
          <p:cNvSpPr/>
          <p:nvPr/>
        </p:nvSpPr>
        <p:spPr>
          <a:xfrm>
            <a:off x="1582856" y="4160335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橢圓 19"/>
          <p:cNvSpPr/>
          <p:nvPr/>
        </p:nvSpPr>
        <p:spPr>
          <a:xfrm>
            <a:off x="4805243" y="2023643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橢圓 20"/>
          <p:cNvSpPr/>
          <p:nvPr/>
        </p:nvSpPr>
        <p:spPr>
          <a:xfrm>
            <a:off x="4800307" y="4154208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92"/>
          <p:cNvGrpSpPr/>
          <p:nvPr/>
        </p:nvGrpSpPr>
        <p:grpSpPr>
          <a:xfrm>
            <a:off x="4884934" y="2117933"/>
            <a:ext cx="490508" cy="447737"/>
            <a:chOff x="16432213" y="3295650"/>
            <a:chExt cx="928687" cy="9286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" name="AutoShape 81"/>
            <p:cNvSpPr>
              <a:spLocks/>
            </p:cNvSpPr>
            <p:nvPr/>
          </p:nvSpPr>
          <p:spPr bwMode="auto">
            <a:xfrm>
              <a:off x="16432213" y="3295650"/>
              <a:ext cx="928687" cy="928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82"/>
            <p:cNvSpPr>
              <a:spLocks/>
            </p:cNvSpPr>
            <p:nvPr/>
          </p:nvSpPr>
          <p:spPr bwMode="auto">
            <a:xfrm>
              <a:off x="16519525" y="4049713"/>
              <a:ext cx="87313" cy="87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Freeform 166"/>
          <p:cNvSpPr>
            <a:spLocks noEditPoints="1"/>
          </p:cNvSpPr>
          <p:nvPr/>
        </p:nvSpPr>
        <p:spPr bwMode="auto">
          <a:xfrm>
            <a:off x="1710081" y="4197741"/>
            <a:ext cx="395935" cy="528491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B4DE8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142"/>
          <p:cNvSpPr>
            <a:spLocks noEditPoints="1"/>
          </p:cNvSpPr>
          <p:nvPr/>
        </p:nvSpPr>
        <p:spPr bwMode="auto">
          <a:xfrm>
            <a:off x="4883202" y="4257173"/>
            <a:ext cx="484909" cy="464956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" name="Group 146"/>
          <p:cNvGrpSpPr/>
          <p:nvPr/>
        </p:nvGrpSpPr>
        <p:grpSpPr>
          <a:xfrm>
            <a:off x="1667705" y="2130726"/>
            <a:ext cx="458731" cy="458731"/>
            <a:chOff x="8878888" y="5164138"/>
            <a:chExt cx="928687" cy="9286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8" name="AutoShape 123"/>
            <p:cNvSpPr>
              <a:spLocks/>
            </p:cNvSpPr>
            <p:nvPr/>
          </p:nvSpPr>
          <p:spPr bwMode="auto">
            <a:xfrm>
              <a:off x="8878888" y="5164138"/>
              <a:ext cx="928687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4"/>
            <p:cNvSpPr>
              <a:spLocks/>
            </p:cNvSpPr>
            <p:nvPr/>
          </p:nvSpPr>
          <p:spPr bwMode="auto">
            <a:xfrm>
              <a:off x="9140825" y="5424488"/>
              <a:ext cx="40640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AutoShape 125"/>
            <p:cNvSpPr>
              <a:spLocks/>
            </p:cNvSpPr>
            <p:nvPr/>
          </p:nvSpPr>
          <p:spPr bwMode="auto">
            <a:xfrm>
              <a:off x="9226550" y="5511800"/>
              <a:ext cx="233363" cy="233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4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4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.BU1\9.Others\Templates\Document templats 2017\輸出\Images\0904\ppt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3861FB-967B-48A2-915E-2F4CC9057942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704" y="2708920"/>
            <a:ext cx="684075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Apacer’s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strengths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in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components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and design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Key differences between Apacer industrial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SSD &amp;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others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What sets Apacer apart?</a:t>
            </a:r>
          </a:p>
        </p:txBody>
      </p:sp>
    </p:spTree>
    <p:extLst>
      <p:ext uri="{BB962C8B-B14F-4D97-AF65-F5344CB8AC3E}">
        <p14:creationId xmlns:p14="http://schemas.microsoft.com/office/powerpoint/2010/main" val="34180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FE481E-F774-4D15-B519-A03B96138C18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V="1">
            <a:off x="1831406" y="3789040"/>
            <a:ext cx="854075" cy="833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669088" y="2282825"/>
            <a:ext cx="23796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tabLst>
                <a:tab pos="6286500" algn="l"/>
              </a:tabLst>
              <a:defRPr/>
            </a:pP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Gill Sans"/>
              </a:rPr>
              <a:t>Designed</a:t>
            </a:r>
            <a:r>
              <a:rPr lang="en-US" altLang="zh-TW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Gill Sans"/>
              </a:rPr>
              <a:t> with an industrial mindset </a:t>
            </a:r>
          </a:p>
        </p:txBody>
      </p:sp>
      <p:sp>
        <p:nvSpPr>
          <p:cNvPr id="18" name="矩形 17"/>
          <p:cNvSpPr/>
          <p:nvPr/>
        </p:nvSpPr>
        <p:spPr>
          <a:xfrm>
            <a:off x="-60895" y="4646290"/>
            <a:ext cx="29638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tabLst>
                <a:tab pos="6286500" algn="l"/>
              </a:tabLst>
              <a:defRPr/>
            </a:pP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Gill Sans"/>
              </a:rPr>
              <a:t>Components</a:t>
            </a:r>
            <a:r>
              <a:rPr lang="en-US" altLang="zh-TW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Gill Sans"/>
              </a:rPr>
              <a:t> are selected specifically to withstand industrial environments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88665" y="1328503"/>
            <a:ext cx="82809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Apacer’s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strengths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in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components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and design</a:t>
            </a:r>
          </a:p>
        </p:txBody>
      </p:sp>
      <p:cxnSp>
        <p:nvCxnSpPr>
          <p:cNvPr id="16" name="直線接點 15"/>
          <p:cNvCxnSpPr/>
          <p:nvPr/>
        </p:nvCxnSpPr>
        <p:spPr>
          <a:xfrm rot="5400000">
            <a:off x="5811838" y="2951163"/>
            <a:ext cx="879475" cy="835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" descr="http://industrial.apacer.com/upfiles/ADUpload/allshare/SS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8614" r="19183" b="8499"/>
          <a:stretch>
            <a:fillRect/>
          </a:stretch>
        </p:blipFill>
        <p:spPr bwMode="auto">
          <a:xfrm>
            <a:off x="2760663" y="3132138"/>
            <a:ext cx="17160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http://industrial.apacer.com/upfiles/ADUpload/allshare/en_ssd_caty_1529050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7" t="9000" r="36383" b="7750"/>
          <a:stretch>
            <a:fillRect/>
          </a:stretch>
        </p:blipFill>
        <p:spPr bwMode="auto">
          <a:xfrm>
            <a:off x="4476750" y="2643188"/>
            <a:ext cx="9239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http://industrial.apacer.com/upfiles/ADUpload/allshare/SS220-M242_10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4976813" y="3946525"/>
            <a:ext cx="1714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0D187E-ADAA-4925-9D5C-C92F9D5CF3CB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文字方塊 8"/>
          <p:cNvSpPr txBox="1">
            <a:spLocks noChangeArrowheads="1"/>
          </p:cNvSpPr>
          <p:nvPr/>
        </p:nvSpPr>
        <p:spPr bwMode="auto">
          <a:xfrm>
            <a:off x="556692" y="1852474"/>
            <a:ext cx="842493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Resistance to mechanical shock and vibration.</a:t>
            </a:r>
          </a:p>
          <a:p>
            <a:pPr eaLnBrk="1" hangingPunct="1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     (components are placed in the most suitable positions to ensure signal transfer).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Resistance to higher temperatures through thermal sensor and effective thermal management.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Consistent component availability,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selecting wear-resistant parts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to ensure longevity.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90561"/>
              </p:ext>
            </p:extLst>
          </p:nvPr>
        </p:nvGraphicFramePr>
        <p:xfrm>
          <a:off x="1081491" y="3709358"/>
          <a:ext cx="7413364" cy="27480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10776"/>
                <a:gridCol w="2851294"/>
                <a:gridCol w="2851294"/>
              </a:tblGrid>
              <a:tr h="576173">
                <a:tc>
                  <a:txBody>
                    <a:bodyPr/>
                    <a:lstStyle/>
                    <a:p>
                      <a:pPr algn="l"/>
                      <a:endParaRPr lang="zh-TW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8" marB="45698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aseline="0" dirty="0" smtClean="0">
                          <a:solidFill>
                            <a:schemeClr val="bg1"/>
                          </a:solidFill>
                        </a:rPr>
                        <a:t> Apacer </a:t>
                      </a:r>
                    </a:p>
                    <a:p>
                      <a:pPr algn="ctr"/>
                      <a:r>
                        <a:rPr lang="en-US" altLang="zh-TW" sz="1800" baseline="0" dirty="0" smtClean="0">
                          <a:solidFill>
                            <a:schemeClr val="bg1"/>
                          </a:solidFill>
                        </a:rPr>
                        <a:t>Industrial-grade SSD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Others 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1808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Components </a:t>
                      </a:r>
                    </a:p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wide temp.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All guaranteed by original vendor</a:t>
                      </a:r>
                      <a:endParaRPr lang="zh-TW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Commercial grade or by sorting </a:t>
                      </a:r>
                      <a:endParaRPr lang="zh-TW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79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Thermal</a:t>
                      </a:r>
                      <a:r>
                        <a:rPr lang="en-US" altLang="zh-TW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sensor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zh-TW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lang="zh-TW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08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Thermal management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zh-TW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lang="zh-TW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08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Circuit design</a:t>
                      </a:r>
                      <a:endParaRPr lang="zh-TW" alt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8" marB="45698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Highly reliable</a:t>
                      </a:r>
                      <a:endParaRPr lang="zh-TW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Not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taken into 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consideration carefully</a:t>
                      </a:r>
                      <a:endParaRPr lang="zh-TW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8" marR="91438" marT="45698" marB="4569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88950" y="1144588"/>
            <a:ext cx="9072563" cy="67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Robust design 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0825" y="3709358"/>
            <a:ext cx="2861295" cy="2748096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699792" y="3402557"/>
            <a:ext cx="613603" cy="613603"/>
            <a:chOff x="-2517621" y="2546134"/>
            <a:chExt cx="613603" cy="613603"/>
          </a:xfrm>
        </p:grpSpPr>
        <p:sp>
          <p:nvSpPr>
            <p:cNvPr id="9" name="矩形 8"/>
            <p:cNvSpPr/>
            <p:nvPr/>
          </p:nvSpPr>
          <p:spPr>
            <a:xfrm>
              <a:off x="-2390838" y="2708920"/>
              <a:ext cx="36004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9611">
              <a:off x="-2517621" y="2546134"/>
              <a:ext cx="613603" cy="61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81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15F07F7-FD25-4E68-A561-DF32DC8D4C67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64771"/>
              </p:ext>
            </p:extLst>
          </p:nvPr>
        </p:nvGraphicFramePr>
        <p:xfrm>
          <a:off x="971600" y="2996952"/>
          <a:ext cx="7475511" cy="28350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58887"/>
                <a:gridCol w="2808312"/>
                <a:gridCol w="2808312"/>
              </a:tblGrid>
              <a:tr h="57928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Key Component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marL="91438" marR="91438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aseline="0" dirty="0" smtClean="0">
                          <a:latin typeface="+mn-lt"/>
                        </a:rPr>
                        <a:t> Original Wide Temp.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lt"/>
                        </a:rPr>
                        <a:t>Sorting Wide Temp.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3212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Flash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Industrial-grade 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(-40°C ~ +85°C)</a:t>
                      </a:r>
                      <a:endParaRPr lang="zh-TW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Commercial-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grade 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(0~</a:t>
                      </a:r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70°C)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2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DRAM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Industrial-grade 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(-40°C ~ +85°C)</a:t>
                      </a:r>
                      <a:endParaRPr lang="zh-TW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Commercial-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grade 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(0~</a:t>
                      </a:r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85°C)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2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Controller</a:t>
                      </a:r>
                      <a:endParaRPr lang="zh-TW" altLang="en-US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Industrial-grade 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(-40°C ~ +85°C)</a:t>
                      </a:r>
                      <a:endParaRPr lang="zh-TW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Commercial-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grade 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(0~</a:t>
                      </a:r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70°C)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30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Original</a:t>
                      </a:r>
                      <a:r>
                        <a:rPr lang="en-US" altLang="zh-TW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P/N identification</a:t>
                      </a:r>
                      <a:endParaRPr lang="zh-TW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I-Grade</a:t>
                      </a:r>
                      <a:endParaRPr lang="zh-TW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C-Grade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38" marR="91438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88950" y="1371347"/>
            <a:ext cx="907256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Exclusively using industrial-grade components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 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950" y="2143043"/>
            <a:ext cx="840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All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support wide-temperature operation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and are guaranteed by original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vendor. 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30487" y="2996951"/>
            <a:ext cx="2808312" cy="2835025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686471" y="2690150"/>
            <a:ext cx="613603" cy="613603"/>
            <a:chOff x="-2517621" y="2546134"/>
            <a:chExt cx="613603" cy="613603"/>
          </a:xfrm>
        </p:grpSpPr>
        <p:sp>
          <p:nvSpPr>
            <p:cNvPr id="10" name="矩形 9"/>
            <p:cNvSpPr/>
            <p:nvPr/>
          </p:nvSpPr>
          <p:spPr>
            <a:xfrm>
              <a:off x="-2390838" y="2708920"/>
              <a:ext cx="36004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9611">
              <a:off x="-2517621" y="2546134"/>
              <a:ext cx="613603" cy="61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手繪多邊形 35"/>
          <p:cNvSpPr/>
          <p:nvPr/>
        </p:nvSpPr>
        <p:spPr>
          <a:xfrm>
            <a:off x="6588224" y="2832855"/>
            <a:ext cx="2290438" cy="1304841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rgbClr val="6B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453664"/>
            <a:ext cx="9144000" cy="240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15F07F7-FD25-4E68-A561-DF32DC8D4C67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746" y="1202462"/>
            <a:ext cx="9036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sz="24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Identifying Commercial-grade</a:t>
            </a:r>
            <a:r>
              <a:rPr lang="en-US" altLang="zh-TW" sz="24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 &amp; Industrial-grade ICs by marking</a:t>
            </a:r>
            <a:endParaRPr lang="en-US" altLang="zh-TW" sz="24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8019" y="1844824"/>
            <a:ext cx="2138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ill Sans"/>
              </a:rPr>
              <a:t>Marking 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ill Sans"/>
              </a:rPr>
              <a:t>examples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47663" y="4725144"/>
            <a:ext cx="2847895" cy="1349545"/>
            <a:chOff x="1619279" y="2463258"/>
            <a:chExt cx="2847895" cy="1349545"/>
          </a:xfrm>
        </p:grpSpPr>
        <p:pic>
          <p:nvPicPr>
            <p:cNvPr id="20513" name="Picture 35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2" t="7680" r="17372" b="7849"/>
            <a:stretch>
              <a:fillRect/>
            </a:stretch>
          </p:blipFill>
          <p:spPr bwMode="auto">
            <a:xfrm>
              <a:off x="1773213" y="2779340"/>
              <a:ext cx="1033463" cy="103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1619279" y="2463258"/>
              <a:ext cx="1341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C-Grade CTL</a:t>
              </a:r>
              <a:endPara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960608" y="3003683"/>
              <a:ext cx="1506566" cy="58477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SCJC73 (fixed)</a:t>
              </a:r>
            </a:p>
            <a:p>
              <a:pPr>
                <a:defRPr/>
              </a:pP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B</a:t>
              </a:r>
              <a:r>
                <a:rPr lang="en-US" altLang="zh-TW" sz="1600" dirty="0">
                  <a:solidFill>
                    <a:srgbClr val="0000FF"/>
                  </a:solidFill>
                  <a:latin typeface="+mn-lt"/>
                </a:rPr>
                <a:t>GA</a:t>
              </a: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A0 A (fixed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zh-TW" alt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20519" name="群組 21"/>
            <p:cNvGrpSpPr>
              <a:grpSpLocks/>
            </p:cNvGrpSpPr>
            <p:nvPr/>
          </p:nvGrpSpPr>
          <p:grpSpPr bwMode="auto">
            <a:xfrm>
              <a:off x="2300263" y="3252415"/>
              <a:ext cx="142875" cy="180975"/>
              <a:chOff x="3384000" y="6084000"/>
              <a:chExt cx="144000" cy="180000"/>
            </a:xfrm>
          </p:grpSpPr>
          <p:sp>
            <p:nvSpPr>
              <p:cNvPr id="20523" name="圓角矩形 4"/>
              <p:cNvSpPr>
                <a:spLocks noChangeArrowheads="1"/>
              </p:cNvSpPr>
              <p:nvPr/>
            </p:nvSpPr>
            <p:spPr bwMode="auto">
              <a:xfrm>
                <a:off x="3384000" y="6084000"/>
                <a:ext cx="144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cxnSp>
            <p:nvCxnSpPr>
              <p:cNvPr id="21" name="直線接點 20"/>
              <p:cNvCxnSpPr/>
              <p:nvPr/>
            </p:nvCxnSpPr>
            <p:spPr>
              <a:xfrm>
                <a:off x="3384000" y="6256106"/>
                <a:ext cx="142401" cy="157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5"/>
          <p:cNvGrpSpPr/>
          <p:nvPr/>
        </p:nvGrpSpPr>
        <p:grpSpPr>
          <a:xfrm>
            <a:off x="1117947" y="2564904"/>
            <a:ext cx="2736274" cy="1391915"/>
            <a:chOff x="5312619" y="2375206"/>
            <a:chExt cx="2736274" cy="1391915"/>
          </a:xfrm>
        </p:grpSpPr>
        <p:pic>
          <p:nvPicPr>
            <p:cNvPr id="20514" name="Picture 36"/>
            <p:cNvPicPr>
              <a:picLocks noChangeArrowheads="1"/>
            </p:cNvPicPr>
            <p:nvPr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" t="8649" r="14340" b="5542"/>
            <a:stretch>
              <a:fillRect/>
            </a:stretch>
          </p:blipFill>
          <p:spPr bwMode="auto">
            <a:xfrm>
              <a:off x="5436096" y="2735246"/>
              <a:ext cx="1033462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5312619" y="2375206"/>
              <a:ext cx="12804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I-Grade CTL</a:t>
              </a:r>
              <a:endPara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620873" y="3016805"/>
              <a:ext cx="1428020" cy="58477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SCJC73 (fixed)</a:t>
              </a:r>
            </a:p>
            <a:p>
              <a:pPr>
                <a:defRPr/>
              </a:pP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B</a:t>
              </a:r>
              <a:r>
                <a:rPr lang="en-US" altLang="zh-TW" sz="1600" dirty="0">
                  <a:solidFill>
                    <a:srgbClr val="0000FF"/>
                  </a:solidFill>
                  <a:latin typeface="+mn-lt"/>
                </a:rPr>
                <a:t>IA</a:t>
              </a:r>
              <a:r>
                <a:rPr lang="en-US" altLang="zh-TW" sz="1600" dirty="0">
                  <a:solidFill>
                    <a:srgbClr val="FF0000"/>
                  </a:solidFill>
                  <a:latin typeface="+mn-lt"/>
                </a:rPr>
                <a:t>A0 A (fixed)</a:t>
              </a:r>
              <a:endParaRPr lang="zh-TW" alt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20520" name="群組 22"/>
            <p:cNvGrpSpPr>
              <a:grpSpLocks/>
            </p:cNvGrpSpPr>
            <p:nvPr/>
          </p:nvGrpSpPr>
          <p:grpSpPr bwMode="auto">
            <a:xfrm>
              <a:off x="6228184" y="3175304"/>
              <a:ext cx="144463" cy="179387"/>
              <a:chOff x="3384000" y="6038162"/>
              <a:chExt cx="144000" cy="180000"/>
            </a:xfrm>
          </p:grpSpPr>
          <p:sp>
            <p:nvSpPr>
              <p:cNvPr id="20521" name="圓角矩形 4"/>
              <p:cNvSpPr>
                <a:spLocks noChangeArrowheads="1"/>
              </p:cNvSpPr>
              <p:nvPr/>
            </p:nvSpPr>
            <p:spPr bwMode="auto">
              <a:xfrm>
                <a:off x="3384000" y="6038162"/>
                <a:ext cx="144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cxnSp>
            <p:nvCxnSpPr>
              <p:cNvPr id="25" name="直線接點 24"/>
              <p:cNvCxnSpPr/>
              <p:nvPr/>
            </p:nvCxnSpPr>
            <p:spPr>
              <a:xfrm>
                <a:off x="3384000" y="6210198"/>
                <a:ext cx="142417" cy="15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群組 7"/>
          <p:cNvGrpSpPr/>
          <p:nvPr/>
        </p:nvGrpSpPr>
        <p:grpSpPr>
          <a:xfrm>
            <a:off x="4341118" y="4757854"/>
            <a:ext cx="2333719" cy="1412190"/>
            <a:chOff x="1315819" y="4461431"/>
            <a:chExt cx="2333719" cy="14121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19" y="4792965"/>
              <a:ext cx="1953916" cy="1080656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1557338" y="4461431"/>
              <a:ext cx="1465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C-Grade </a:t>
              </a:r>
              <a:r>
                <a:rPr lang="en-US" altLang="zh-TW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flash</a:t>
              </a:r>
              <a:endPara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4" name="群組 21"/>
            <p:cNvGrpSpPr>
              <a:grpSpLocks/>
            </p:cNvGrpSpPr>
            <p:nvPr/>
          </p:nvGrpSpPr>
          <p:grpSpPr bwMode="auto">
            <a:xfrm>
              <a:off x="2654471" y="5486155"/>
              <a:ext cx="172549" cy="180975"/>
              <a:chOff x="3368054" y="6084000"/>
              <a:chExt cx="173908" cy="180000"/>
            </a:xfrm>
          </p:grpSpPr>
          <p:sp>
            <p:nvSpPr>
              <p:cNvPr id="26" name="圓角矩形 4"/>
              <p:cNvSpPr>
                <a:spLocks noChangeArrowheads="1"/>
              </p:cNvSpPr>
              <p:nvPr/>
            </p:nvSpPr>
            <p:spPr bwMode="auto">
              <a:xfrm>
                <a:off x="3397962" y="6084000"/>
                <a:ext cx="144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cxnSp>
            <p:nvCxnSpPr>
              <p:cNvPr id="27" name="直線接點 26"/>
              <p:cNvCxnSpPr/>
              <p:nvPr/>
            </p:nvCxnSpPr>
            <p:spPr>
              <a:xfrm>
                <a:off x="3368054" y="6256106"/>
                <a:ext cx="142401" cy="157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字方塊 31"/>
            <p:cNvSpPr txBox="1"/>
            <p:nvPr/>
          </p:nvSpPr>
          <p:spPr>
            <a:xfrm>
              <a:off x="3373500" y="5051632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 dirty="0" smtClean="0">
                  <a:solidFill>
                    <a:srgbClr val="FF0000"/>
                  </a:solidFill>
                  <a:latin typeface="+mn-lt"/>
                </a:rPr>
                <a:t>2</a:t>
              </a:r>
              <a:endParaRPr lang="zh-TW" alt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356939" y="2585977"/>
            <a:ext cx="2221856" cy="1395871"/>
            <a:chOff x="5187179" y="4496093"/>
            <a:chExt cx="2221856" cy="139587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79" y="4811964"/>
              <a:ext cx="1814401" cy="1080000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5392110" y="4496093"/>
              <a:ext cx="14042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I-Grade </a:t>
              </a:r>
              <a:r>
                <a:rPr lang="en-US" altLang="zh-TW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flash</a:t>
              </a:r>
              <a:endPara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28" name="群組 21"/>
            <p:cNvGrpSpPr>
              <a:grpSpLocks/>
            </p:cNvGrpSpPr>
            <p:nvPr/>
          </p:nvGrpSpPr>
          <p:grpSpPr bwMode="auto">
            <a:xfrm>
              <a:off x="6391304" y="5506886"/>
              <a:ext cx="159980" cy="180975"/>
              <a:chOff x="3365161" y="6084000"/>
              <a:chExt cx="161240" cy="180000"/>
            </a:xfrm>
          </p:grpSpPr>
          <p:sp>
            <p:nvSpPr>
              <p:cNvPr id="29" name="圓角矩形 4"/>
              <p:cNvSpPr>
                <a:spLocks noChangeArrowheads="1"/>
              </p:cNvSpPr>
              <p:nvPr/>
            </p:nvSpPr>
            <p:spPr bwMode="auto">
              <a:xfrm>
                <a:off x="3365161" y="6084000"/>
                <a:ext cx="144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cxnSp>
            <p:nvCxnSpPr>
              <p:cNvPr id="30" name="直線接點 29"/>
              <p:cNvCxnSpPr/>
              <p:nvPr/>
            </p:nvCxnSpPr>
            <p:spPr>
              <a:xfrm>
                <a:off x="3384000" y="6256106"/>
                <a:ext cx="142401" cy="157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字方塊 32"/>
            <p:cNvSpPr txBox="1"/>
            <p:nvPr/>
          </p:nvSpPr>
          <p:spPr>
            <a:xfrm>
              <a:off x="7131395" y="5241504"/>
              <a:ext cx="27764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 dirty="0">
                  <a:solidFill>
                    <a:srgbClr val="FF0000"/>
                  </a:solidFill>
                </a:rPr>
                <a:t>K</a:t>
              </a:r>
              <a:endParaRPr lang="zh-TW" alt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7" name="手繪多邊形 36"/>
          <p:cNvSpPr/>
          <p:nvPr/>
        </p:nvSpPr>
        <p:spPr>
          <a:xfrm>
            <a:off x="6694357" y="4827442"/>
            <a:ext cx="2210648" cy="1304841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36703" y="3008221"/>
            <a:ext cx="1989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chemeClr val="bg1"/>
                </a:solidFill>
              </a:rPr>
              <a:t>Second digit starting from the right,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letters from </a:t>
            </a:r>
            <a:r>
              <a:rPr lang="en-US" altLang="zh-TW" sz="1400" b="1" dirty="0">
                <a:solidFill>
                  <a:schemeClr val="bg1"/>
                </a:solidFill>
              </a:rPr>
              <a:t>C to Z all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represent </a:t>
            </a:r>
            <a:r>
              <a:rPr lang="en-US" altLang="zh-TW" sz="1400" b="1" dirty="0">
                <a:solidFill>
                  <a:schemeClr val="bg1"/>
                </a:solidFill>
              </a:rPr>
              <a:t>I-Grade.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153377" y="5252691"/>
            <a:ext cx="1604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chemeClr val="bg1"/>
                </a:solidFill>
              </a:rPr>
              <a:t>Numeric + A &amp; B are C-Grade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.BU1\9.Others\Templates\Document templats 2017\輸出\Images\0904\ppt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3861FB-967B-48A2-915E-2F4CC9057942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704" y="2708920"/>
            <a:ext cx="684075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Apacer’s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strengths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in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components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and design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Key differences between Apacer industrial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SSD &amp;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others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</a:rPr>
              <a:t> </a:t>
            </a:r>
            <a:endParaRPr lang="en-US" altLang="zh-TW" sz="2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What sets Apacer apart?</a:t>
            </a:r>
          </a:p>
        </p:txBody>
      </p:sp>
    </p:spTree>
    <p:extLst>
      <p:ext uri="{BB962C8B-B14F-4D97-AF65-F5344CB8AC3E}">
        <p14:creationId xmlns:p14="http://schemas.microsoft.com/office/powerpoint/2010/main" val="714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7E1CFA3-E134-445F-B68D-0C8EF223ECAF}" type="slidenum">
              <a:rPr kumimoji="0" lang="zh-TW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kumimoji="0" lang="zh-TW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50826" y="1009303"/>
            <a:ext cx="772008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5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Key differences between </a:t>
            </a:r>
            <a:r>
              <a:rPr lang="en-US" altLang="zh-TW" sz="25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Apacer industrial SSD &amp; others</a:t>
            </a:r>
            <a:endParaRPr lang="en-US" altLang="zh-TW" sz="25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03188"/>
              </p:ext>
            </p:extLst>
          </p:nvPr>
        </p:nvGraphicFramePr>
        <p:xfrm>
          <a:off x="236662" y="1906818"/>
          <a:ext cx="8712967" cy="4574440"/>
        </p:xfrm>
        <a:graphic>
          <a:graphicData uri="http://schemas.openxmlformats.org/drawingml/2006/table">
            <a:tbl>
              <a:tblPr/>
              <a:tblGrid>
                <a:gridCol w="1858139"/>
                <a:gridCol w="2016300"/>
                <a:gridCol w="1670177"/>
                <a:gridCol w="1056117"/>
                <a:gridCol w="1056117"/>
                <a:gridCol w="1056117"/>
              </a:tblGrid>
              <a:tr h="4126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 Specification </a:t>
                      </a:r>
                    </a:p>
                  </a:txBody>
                  <a:tcPr marL="51486" marR="51486" marT="25741" marB="2574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Apacer </a:t>
                      </a:r>
                    </a:p>
                    <a:p>
                      <a:pPr algn="ctr" rtl="0" font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industrial-grade SSDs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Consumer-grade SSDs 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</a:rPr>
                        <a:t>Major NAND flash manufacturers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525" marR="5525" marT="5525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525" marR="5525" marT="5525" marB="0" anchor="ctr"/>
                </a:tc>
              </a:tr>
              <a:tr h="4126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</a:rPr>
                        <a:t>Consumer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baseline="0" dirty="0" smtClean="0">
                          <a:solidFill>
                            <a:schemeClr val="bg1"/>
                          </a:solidFill>
                        </a:rPr>
                        <a:t>Enterprise</a:t>
                      </a:r>
                      <a:endParaRPr lang="en-US" altLang="zh-TW" sz="14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baseline="0" dirty="0" smtClean="0">
                          <a:solidFill>
                            <a:schemeClr val="bg1"/>
                          </a:solidFill>
                        </a:rPr>
                        <a:t>Embedded</a:t>
                      </a:r>
                      <a:endParaRPr lang="en-US" altLang="zh-TW" sz="14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NAND </a:t>
                      </a: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f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lash 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SLC / MLC / TLC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TLC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/ QLC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TLC </a:t>
                      </a:r>
                      <a:r>
                        <a:rPr lang="en-US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 QLC</a:t>
                      </a:r>
                      <a:endParaRPr 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TLC 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TLC/MLC</a:t>
                      </a:r>
                      <a:endParaRPr 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Endurance / </a:t>
                      </a: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PE Cycle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60K / 3K / 3K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300 - 1.5K </a:t>
                      </a:r>
                      <a:endParaRPr kumimoji="0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DWPD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BOM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control / PCN 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6 months LTB + </a:t>
                      </a:r>
                    </a:p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6 months LTS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N/A</a:t>
                      </a:r>
                      <a:endParaRPr kumimoji="0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Depends on customer level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Reliability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High 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N/A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Depends on customer level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Longevity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≥ 5 years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N/A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year+</a:t>
                      </a:r>
                      <a:endParaRPr 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Not specified</a:t>
                      </a:r>
                      <a:endParaRPr lang="zh-TW" alt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Extended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temp. 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Standard: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0 ~ +70 °C</a:t>
                      </a: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/>
                      </a:r>
                      <a:b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Extended:-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40 ~ +85 </a:t>
                      </a: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°C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0 - +70 °C</a:t>
                      </a:r>
                      <a:endParaRPr kumimoji="0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 ~ +70 °C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 ~ +70 °C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-40 ~ +85 °C</a:t>
                      </a:r>
                      <a:endParaRPr kumimoji="0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Customization abilities</a:t>
                      </a:r>
                      <a:endParaRPr kumimoji="0" lang="zh-TW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VA features / HW /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FW / SW</a:t>
                      </a:r>
                      <a:endParaRPr kumimoji="0" lang="zh-TW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N/A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4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After sales service</a:t>
                      </a:r>
                      <a:endParaRPr kumimoji="0" lang="zh-TW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Failure analysis, WW RMA</a:t>
                      </a:r>
                      <a:endParaRPr kumimoji="0" lang="zh-TW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RMA</a:t>
                      </a:r>
                      <a:endParaRPr kumimoji="0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RMA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Depends on customer level</a:t>
                      </a:r>
                      <a:endParaRPr lang="en-US" altLang="zh-TW" sz="13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525" marR="5525" marT="5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Flexibility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Field site support</a:t>
                      </a:r>
                    </a:p>
                    <a:p>
                      <a:pPr algn="ctr"/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Global logistics</a:t>
                      </a:r>
                    </a:p>
                    <a:p>
                      <a:pPr algn="ctr"/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Production arrangement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N/A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25" marR="5525" marT="5525" marB="0" anchor="ctr"/>
                </a:tc>
                <a:tc h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5525" marR="5525" marT="5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Manufacturing site</a:t>
                      </a:r>
                      <a:endParaRPr kumimoji="0" lang="zh-TW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100% Taiwan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USA, Taiwan, China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USA, China, Asia</a:t>
                      </a: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5" marR="5525" marT="5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095500" y="1906818"/>
            <a:ext cx="2029594" cy="4560658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611">
            <a:off x="1951472" y="1543410"/>
            <a:ext cx="503297" cy="5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.BU1\9.Others\Templates\Document templats 2017\輸出\Images\0904\ppt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3861FB-967B-48A2-915E-2F4CC9057942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704" y="2708920"/>
            <a:ext cx="684075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Apacer’s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strengths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in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components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and design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Key differences between Apacer industrial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SSD &amp;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others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</a:rPr>
              <a:t>What sets Apacer apart?</a:t>
            </a:r>
          </a:p>
        </p:txBody>
      </p:sp>
    </p:spTree>
    <p:extLst>
      <p:ext uri="{BB962C8B-B14F-4D97-AF65-F5344CB8AC3E}">
        <p14:creationId xmlns:p14="http://schemas.microsoft.com/office/powerpoint/2010/main" val="4843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619</Words>
  <Application>Microsoft Office PowerPoint</Application>
  <PresentationFormat>如螢幕大小 (4:3)</PresentationFormat>
  <Paragraphs>174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Arial Unicode MS</vt:lpstr>
      <vt:lpstr>Gill Sans</vt:lpstr>
      <vt:lpstr>宋体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Pamela Huang</dc:creator>
  <cp:lastModifiedBy>Pamela Huang</cp:lastModifiedBy>
  <cp:revision>835</cp:revision>
  <dcterms:created xsi:type="dcterms:W3CDTF">2017-07-24T08:05:29Z</dcterms:created>
  <dcterms:modified xsi:type="dcterms:W3CDTF">2020-02-04T08:26:25Z</dcterms:modified>
</cp:coreProperties>
</file>