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5" r:id="rId2"/>
    <p:sldId id="347" r:id="rId3"/>
    <p:sldId id="426" r:id="rId4"/>
    <p:sldId id="429" r:id="rId5"/>
    <p:sldId id="430" r:id="rId6"/>
    <p:sldId id="431" r:id="rId7"/>
    <p:sldId id="424" r:id="rId8"/>
    <p:sldId id="425" r:id="rId9"/>
    <p:sldId id="267" r:id="rId10"/>
  </p:sldIdLst>
  <p:sldSz cx="9144000" cy="6858000" type="screen4x3"/>
  <p:notesSz cx="6797675" cy="985678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" userDrawn="1">
          <p15:clr>
            <a:srgbClr val="A4A3A4"/>
          </p15:clr>
        </p15:guide>
        <p15:guide id="2" pos="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5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452"/>
    <a:srgbClr val="1A4652"/>
    <a:srgbClr val="2E3917"/>
    <a:srgbClr val="1E5260"/>
    <a:srgbClr val="1D4F5D"/>
    <a:srgbClr val="2B3517"/>
    <a:srgbClr val="323E1A"/>
    <a:srgbClr val="006462"/>
    <a:srgbClr val="00827F"/>
    <a:srgbClr val="2C77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中等深淺樣式 3 - 輔色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54" autoAdjust="0"/>
    <p:restoredTop sz="92593" autoAdjust="0"/>
  </p:normalViewPr>
  <p:slideViewPr>
    <p:cSldViewPr>
      <p:cViewPr varScale="1">
        <p:scale>
          <a:sx n="52" d="100"/>
          <a:sy n="52" d="100"/>
        </p:scale>
        <p:origin x="1157" y="34"/>
      </p:cViewPr>
      <p:guideLst>
        <p:guide orient="horz" pos="28"/>
        <p:guide pos="68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-3852" y="-84"/>
      </p:cViewPr>
      <p:guideLst>
        <p:guide orient="horz" pos="3105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89623-D887-4171-B3CC-230C4F029CBF}" type="datetimeFigureOut">
              <a:rPr lang="zh-TW" altLang="en-US" smtClean="0"/>
              <a:pPr/>
              <a:t>2021/2/2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362238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362238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BAD3E8-2A58-4C48-A1D8-4785080FE4A9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52477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BDA57B-B9DA-4882-A7A4-6635E086ED57}" type="datetimeFigureOut">
              <a:rPr lang="zh-TW" altLang="en-US" smtClean="0"/>
              <a:pPr/>
              <a:t>2021/2/2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35038" y="739775"/>
            <a:ext cx="4927600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681974"/>
            <a:ext cx="5438140" cy="443555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62238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3" y="9362238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FD37E0-9998-4B5A-836E-78EDFFED7FB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7781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投影片圖像版面配置區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備忘稿版面配置區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zh-TW" altLang="en-US" smtClean="0"/>
          </a:p>
        </p:txBody>
      </p:sp>
      <p:sp>
        <p:nvSpPr>
          <p:cNvPr id="22532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09" indent="-285734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2937" indent="-228587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112" indent="-228587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287" indent="-228587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461" indent="-228587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635" indent="-228587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8810" indent="-228587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5985" indent="-228587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7FB52A91-4CCC-4D6F-8414-DE5CC148D8B6}" type="slidenum">
              <a:rPr kumimoji="0" lang="zh-TW" altLang="en-US" smtClean="0">
                <a:latin typeface="Calibri" panose="020F0502020204030204" pitchFamily="34" charset="0"/>
              </a:rPr>
              <a:pPr/>
              <a:t>7</a:t>
            </a:fld>
            <a:endParaRPr kumimoji="0" lang="zh-TW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80515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6FA6BE-7268-4640-9834-AB22CF56A9BD}" type="datetime1">
              <a:rPr lang="zh-TW" altLang="en-US" smtClean="0"/>
              <a:pPr/>
              <a:t>2021/2/2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8A0D5-FD71-4359-A29A-E8A7E516FE2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F09B1FC-D77D-4BFE-AA25-42C6C17F2740}" type="datetime1">
              <a:rPr lang="zh-TW" altLang="en-US" smtClean="0"/>
              <a:pPr/>
              <a:t>2021/2/2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8A0D5-FD71-4359-A29A-E8A7E516FE2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4ED93E6-52A9-465E-84DA-0A39DC881F0E}" type="datetime1">
              <a:rPr lang="zh-TW" altLang="en-US" smtClean="0"/>
              <a:pPr/>
              <a:t>2021/2/2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8A0D5-FD71-4359-A29A-E8A7E516FE2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73F5420-F30C-4B4D-9863-15B106CD882B}" type="datetime1">
              <a:rPr lang="zh-TW" altLang="en-US" smtClean="0"/>
              <a:pPr/>
              <a:t>2021/2/2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8A0D5-FD71-4359-A29A-E8A7E516FE2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81F8CEF-BCF1-4D8B-A236-64B27F5845D7}" type="datetime1">
              <a:rPr lang="zh-TW" altLang="en-US" smtClean="0"/>
              <a:pPr/>
              <a:t>2021/2/2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8A0D5-FD71-4359-A29A-E8A7E516FE2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B2FC9FB-220D-4ED7-8718-24B362FDDA26}" type="datetime1">
              <a:rPr lang="zh-TW" altLang="en-US" smtClean="0"/>
              <a:pPr/>
              <a:t>2021/2/2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8A0D5-FD71-4359-A29A-E8A7E516FE2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711880E-C855-41EE-9E0E-F8C2A5EED772}" type="datetime1">
              <a:rPr lang="zh-TW" altLang="en-US" smtClean="0"/>
              <a:pPr/>
              <a:t>2021/2/2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8A0D5-FD71-4359-A29A-E8A7E516FE2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3DEF23D-992A-4F90-917D-AD180B31D9CA}" type="datetime1">
              <a:rPr lang="zh-TW" altLang="en-US" smtClean="0"/>
              <a:pPr/>
              <a:t>2021/2/2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8A0D5-FD71-4359-A29A-E8A7E516FE2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C4A487B-FD93-4127-A48C-1A4B5649E085}" type="datetime1">
              <a:rPr lang="zh-TW" altLang="en-US" smtClean="0"/>
              <a:pPr/>
              <a:t>2021/2/2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8A0D5-FD71-4359-A29A-E8A7E516FE2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AAD50CA-3386-4F60-B012-2441FFB26FE1}" type="datetime1">
              <a:rPr lang="zh-TW" altLang="en-US" smtClean="0"/>
              <a:pPr/>
              <a:t>2021/2/2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58A0D5-FD71-4359-A29A-E8A7E516FE2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D:\1.BU1\9.Others\Templates\Document templats 2017\輸出\Images\0904\ppt6.pn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217152" cy="6912864"/>
          </a:xfrm>
          <a:prstGeom prst="rect">
            <a:avLst/>
          </a:prstGeom>
          <a:noFill/>
        </p:spPr>
      </p:pic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974904" y="64482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58A0D5-FD71-4359-A29A-E8A7E516FE22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industrial.apacer.com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 descr="D:\1.BU1\9.Others\Templates\Document templats 2017\輸出\Images\0904\ppt5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文字方塊 7"/>
          <p:cNvSpPr txBox="1"/>
          <p:nvPr/>
        </p:nvSpPr>
        <p:spPr>
          <a:xfrm>
            <a:off x="323528" y="3068960"/>
            <a:ext cx="8353474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>
              <a:defRPr/>
            </a:pPr>
            <a:r>
              <a:rPr lang="en-US" altLang="zh-TW" sz="3000" b="1" dirty="0">
                <a:solidFill>
                  <a:srgbClr val="008080"/>
                </a:solidFill>
                <a:ea typeface="微軟正黑體" pitchFamily="34" charset="-120"/>
              </a:rPr>
              <a:t>Industrial Standard </a:t>
            </a:r>
            <a:r>
              <a:rPr lang="en-US" altLang="zh-TW" sz="3000" b="1" dirty="0" smtClean="0">
                <a:solidFill>
                  <a:srgbClr val="008080"/>
                </a:solidFill>
                <a:ea typeface="微軟正黑體" pitchFamily="34" charset="-120"/>
              </a:rPr>
              <a:t>SSD</a:t>
            </a:r>
          </a:p>
          <a:p>
            <a:pPr algn="r">
              <a:defRPr/>
            </a:pPr>
            <a:r>
              <a:rPr lang="en-US" altLang="zh-TW" sz="3000" b="1" dirty="0" smtClean="0">
                <a:solidFill>
                  <a:srgbClr val="008080"/>
                </a:solidFill>
                <a:ea typeface="微軟正黑體" pitchFamily="34" charset="-120"/>
              </a:rPr>
              <a:t>Sales Kit</a:t>
            </a:r>
            <a:endParaRPr lang="en-US" altLang="zh-TW" sz="3000" b="1" dirty="0">
              <a:solidFill>
                <a:srgbClr val="008080"/>
              </a:solidFill>
              <a:ea typeface="微軟正黑體" pitchFamily="34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179388" y="5472113"/>
            <a:ext cx="6480175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17500">
              <a:spcBef>
                <a:spcPts val="2400"/>
              </a:spcBef>
              <a:buSzPct val="171000"/>
              <a:defRPr/>
            </a:pPr>
            <a:r>
              <a:rPr lang="en-US" altLang="zh-TW" sz="2000" kern="0" dirty="0" smtClean="0">
                <a:solidFill>
                  <a:schemeClr val="tx1">
                    <a:lumMod val="50000"/>
                    <a:lumOff val="50000"/>
                  </a:schemeClr>
                </a:solidFill>
                <a:sym typeface="Arial" pitchFamily="34" charset="0"/>
              </a:rPr>
              <a:t>Apacer Technology Inc.</a:t>
            </a:r>
            <a:endParaRPr lang="zh-TW" altLang="en-US" sz="2000" kern="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sym typeface="Arial" pitchFamily="34" charset="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500063" y="5857875"/>
            <a:ext cx="378390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TW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Product Center, January</a:t>
            </a:r>
            <a:r>
              <a:rPr lang="en-US" altLang="zh-TW" sz="20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 2021</a:t>
            </a:r>
            <a:endParaRPr lang="zh-TW" altLang="en-US" sz="2000" b="1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C00E2B4-E96F-4331-A9D9-096C22FA4A63}" type="slidenum">
              <a:rPr lang="zh-TW" altLang="en-US" smtClean="0"/>
              <a:pPr/>
              <a:t>2</a:t>
            </a:fld>
            <a:endParaRPr lang="zh-TW" altLang="en-US" smtClean="0"/>
          </a:p>
        </p:txBody>
      </p:sp>
      <p:sp>
        <p:nvSpPr>
          <p:cNvPr id="5" name="文字方塊 4"/>
          <p:cNvSpPr txBox="1"/>
          <p:nvPr/>
        </p:nvSpPr>
        <p:spPr>
          <a:xfrm>
            <a:off x="1259632" y="1701812"/>
            <a:ext cx="2447925" cy="6318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US" altLang="zh-TW" sz="35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Agenda</a:t>
            </a:r>
            <a:endParaRPr lang="zh-TW" altLang="en-US" sz="35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1835696" y="2492896"/>
            <a:ext cx="7561263" cy="263149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zh-TW" sz="2200" b="1" dirty="0">
                <a:solidFill>
                  <a:srgbClr val="008080"/>
                </a:solidFill>
                <a:ea typeface="微軟正黑體" pitchFamily="34" charset="-120"/>
                <a:sym typeface="Gill Sans"/>
              </a:rPr>
              <a:t>Industrial Standard </a:t>
            </a:r>
            <a:r>
              <a:rPr lang="en-US" altLang="zh-TW" sz="2200" b="1" dirty="0" smtClean="0">
                <a:solidFill>
                  <a:srgbClr val="008080"/>
                </a:solidFill>
                <a:ea typeface="微軟正黑體" pitchFamily="34" charset="-120"/>
                <a:sym typeface="Gill Sans"/>
              </a:rPr>
              <a:t>SSD Policy</a:t>
            </a:r>
            <a:endParaRPr lang="en-US" altLang="zh-TW" sz="2200" b="1" dirty="0">
              <a:solidFill>
                <a:srgbClr val="008080"/>
              </a:solidFill>
              <a:ea typeface="微軟正黑體" pitchFamily="34" charset="-120"/>
              <a:sym typeface="Gill Sans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zh-TW" sz="2200" b="1" dirty="0">
                <a:solidFill>
                  <a:srgbClr val="008080"/>
                </a:solidFill>
                <a:ea typeface="微軟正黑體" pitchFamily="34" charset="-120"/>
                <a:sym typeface="Gill Sans"/>
              </a:rPr>
              <a:t>Industrial Standard </a:t>
            </a:r>
            <a:r>
              <a:rPr lang="en-US" altLang="zh-TW" sz="2200" b="1" dirty="0" smtClean="0">
                <a:solidFill>
                  <a:srgbClr val="008080"/>
                </a:solidFill>
                <a:ea typeface="微軟正黑體" pitchFamily="34" charset="-120"/>
                <a:sym typeface="Gill Sans"/>
              </a:rPr>
              <a:t>SSD Model</a:t>
            </a:r>
            <a:endParaRPr lang="en-US" altLang="zh-TW" sz="2200" b="1" dirty="0">
              <a:solidFill>
                <a:srgbClr val="008080"/>
              </a:solidFill>
              <a:ea typeface="微軟正黑體" pitchFamily="34" charset="-120"/>
              <a:sym typeface="Gill Sans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en-US" altLang="zh-TW" sz="2200" b="1" dirty="0">
                <a:solidFill>
                  <a:srgbClr val="008080"/>
                </a:solidFill>
                <a:ea typeface="微軟正黑體" pitchFamily="34" charset="-120"/>
                <a:sym typeface="Gill Sans"/>
              </a:rPr>
              <a:t>Industrial Standard V.S. Professional </a:t>
            </a:r>
            <a:r>
              <a:rPr lang="en-US" altLang="zh-TW" sz="2200" b="1" dirty="0" smtClean="0">
                <a:solidFill>
                  <a:srgbClr val="008080"/>
                </a:solidFill>
                <a:ea typeface="微軟正黑體" pitchFamily="34" charset="-120"/>
                <a:sym typeface="Gill Sans"/>
              </a:rPr>
              <a:t>SSD</a:t>
            </a:r>
            <a:endParaRPr lang="en-US" altLang="zh-TW" sz="2200" b="1" dirty="0">
              <a:solidFill>
                <a:srgbClr val="008080"/>
              </a:solidFill>
              <a:ea typeface="微軟正黑體" pitchFamily="34" charset="-120"/>
              <a:sym typeface="Gill Sans"/>
            </a:endParaRPr>
          </a:p>
          <a:p>
            <a:pPr>
              <a:lnSpc>
                <a:spcPct val="150000"/>
              </a:lnSpc>
              <a:defRPr/>
            </a:pPr>
            <a:endParaRPr lang="en-US" altLang="zh-TW" sz="2200" b="1" dirty="0">
              <a:solidFill>
                <a:schemeClr val="bg1">
                  <a:lumMod val="65000"/>
                </a:schemeClr>
              </a:solidFill>
              <a:ea typeface="微軟正黑體" pitchFamily="34" charset="-120"/>
              <a:sym typeface="Arial" charset="0"/>
            </a:endParaRPr>
          </a:p>
          <a:p>
            <a:pPr>
              <a:lnSpc>
                <a:spcPct val="150000"/>
              </a:lnSpc>
              <a:defRPr/>
            </a:pPr>
            <a:endParaRPr lang="en-US" altLang="zh-TW" sz="2200" b="1" dirty="0">
              <a:solidFill>
                <a:schemeClr val="bg1">
                  <a:lumMod val="65000"/>
                </a:schemeClr>
              </a:solidFill>
              <a:ea typeface="微軟正黑體" pitchFamily="34" charset="-120"/>
              <a:sym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8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文字方塊 24"/>
          <p:cNvSpPr txBox="1"/>
          <p:nvPr/>
        </p:nvSpPr>
        <p:spPr>
          <a:xfrm>
            <a:off x="483537" y="903207"/>
            <a:ext cx="82809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50000"/>
              </a:lnSpc>
              <a:tabLst>
                <a:tab pos="2713413" algn="l"/>
              </a:tabLst>
            </a:pPr>
            <a:r>
              <a:rPr lang="en-US" altLang="zh-TW" sz="2800" b="1" dirty="0">
                <a:solidFill>
                  <a:srgbClr val="008080"/>
                </a:solidFill>
                <a:ea typeface="微軟正黑體" pitchFamily="34" charset="-120"/>
              </a:rPr>
              <a:t>Industrial Standard </a:t>
            </a:r>
            <a:r>
              <a:rPr lang="en-US" altLang="zh-TW" sz="2800" b="1" dirty="0" smtClean="0">
                <a:solidFill>
                  <a:srgbClr val="008080"/>
                </a:solidFill>
                <a:ea typeface="微軟正黑體" pitchFamily="34" charset="-120"/>
              </a:rPr>
              <a:t>SSD Policy</a:t>
            </a:r>
            <a:endParaRPr lang="zh-TW" altLang="en-US" sz="2800" b="1" dirty="0">
              <a:solidFill>
                <a:srgbClr val="008080"/>
              </a:solidFill>
              <a:ea typeface="微軟正黑體" pitchFamily="34" charset="-120"/>
            </a:endParaRPr>
          </a:p>
        </p:txBody>
      </p:sp>
      <p:grpSp>
        <p:nvGrpSpPr>
          <p:cNvPr id="12" name="群組 11"/>
          <p:cNvGrpSpPr/>
          <p:nvPr/>
        </p:nvGrpSpPr>
        <p:grpSpPr>
          <a:xfrm>
            <a:off x="539552" y="2132856"/>
            <a:ext cx="3570044" cy="3614264"/>
            <a:chOff x="606754" y="2132856"/>
            <a:chExt cx="3502842" cy="3614264"/>
          </a:xfrm>
        </p:grpSpPr>
        <p:sp>
          <p:nvSpPr>
            <p:cNvPr id="11" name="橢圓 10"/>
            <p:cNvSpPr/>
            <p:nvPr/>
          </p:nvSpPr>
          <p:spPr>
            <a:xfrm>
              <a:off x="1702831" y="3242423"/>
              <a:ext cx="1327055" cy="1402034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grpSp>
          <p:nvGrpSpPr>
            <p:cNvPr id="6" name="群組 5"/>
            <p:cNvGrpSpPr/>
            <p:nvPr/>
          </p:nvGrpSpPr>
          <p:grpSpPr>
            <a:xfrm>
              <a:off x="606754" y="2132856"/>
              <a:ext cx="3502842" cy="3614264"/>
              <a:chOff x="1024546" y="2553816"/>
              <a:chExt cx="2976575" cy="2981533"/>
            </a:xfrm>
          </p:grpSpPr>
          <p:sp>
            <p:nvSpPr>
              <p:cNvPr id="47" name="Google Shape;709;p25"/>
              <p:cNvSpPr/>
              <p:nvPr/>
            </p:nvSpPr>
            <p:spPr>
              <a:xfrm>
                <a:off x="2295246" y="4127424"/>
                <a:ext cx="1703500" cy="1407925"/>
              </a:xfrm>
              <a:custGeom>
                <a:avLst/>
                <a:gdLst/>
                <a:ahLst/>
                <a:cxnLst/>
                <a:rect l="l" t="t" r="r" b="b"/>
                <a:pathLst>
                  <a:path w="68140" h="56317" extrusionOk="0">
                    <a:moveTo>
                      <a:pt x="34517" y="0"/>
                    </a:moveTo>
                    <a:cubicBezTo>
                      <a:pt x="32957" y="12704"/>
                      <a:pt x="22241" y="22574"/>
                      <a:pt x="9156" y="22801"/>
                    </a:cubicBezTo>
                    <a:lnTo>
                      <a:pt x="0" y="39672"/>
                    </a:lnTo>
                    <a:lnTo>
                      <a:pt x="9132" y="56317"/>
                    </a:lnTo>
                    <a:cubicBezTo>
                      <a:pt x="40684" y="56090"/>
                      <a:pt x="66390" y="31337"/>
                      <a:pt x="68140" y="179"/>
                    </a:cubicBezTo>
                    <a:lnTo>
                      <a:pt x="68140" y="179"/>
                    </a:lnTo>
                    <a:lnTo>
                      <a:pt x="51602" y="9251"/>
                    </a:lnTo>
                    <a:lnTo>
                      <a:pt x="34517" y="0"/>
                    </a:lnTo>
                    <a:close/>
                  </a:path>
                </a:pathLst>
              </a:custGeom>
              <a:solidFill>
                <a:srgbClr val="3DA5C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719;p25"/>
              <p:cNvSpPr/>
              <p:nvPr/>
            </p:nvSpPr>
            <p:spPr>
              <a:xfrm>
                <a:off x="2592896" y="2561149"/>
                <a:ext cx="1408225" cy="1703500"/>
              </a:xfrm>
              <a:custGeom>
                <a:avLst/>
                <a:gdLst/>
                <a:ahLst/>
                <a:cxnLst/>
                <a:rect l="l" t="t" r="r" b="b"/>
                <a:pathLst>
                  <a:path w="56329" h="68140" extrusionOk="0">
                    <a:moveTo>
                      <a:pt x="191" y="1"/>
                    </a:moveTo>
                    <a:lnTo>
                      <a:pt x="9264" y="16550"/>
                    </a:lnTo>
                    <a:lnTo>
                      <a:pt x="1" y="33624"/>
                    </a:lnTo>
                    <a:cubicBezTo>
                      <a:pt x="12716" y="35183"/>
                      <a:pt x="22587" y="45911"/>
                      <a:pt x="22813" y="58984"/>
                    </a:cubicBezTo>
                    <a:lnTo>
                      <a:pt x="39684" y="68140"/>
                    </a:lnTo>
                    <a:lnTo>
                      <a:pt x="56329" y="59008"/>
                    </a:lnTo>
                    <a:cubicBezTo>
                      <a:pt x="56103" y="27456"/>
                      <a:pt x="31350" y="1751"/>
                      <a:pt x="191" y="1"/>
                    </a:cubicBezTo>
                    <a:close/>
                  </a:path>
                </a:pathLst>
              </a:custGeom>
              <a:solidFill>
                <a:srgbClr val="2C778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" name="Google Shape;730;p25"/>
              <p:cNvSpPr/>
              <p:nvPr/>
            </p:nvSpPr>
            <p:spPr>
              <a:xfrm>
                <a:off x="1038412" y="2553816"/>
                <a:ext cx="1703525" cy="1408225"/>
              </a:xfrm>
              <a:custGeom>
                <a:avLst/>
                <a:gdLst/>
                <a:ahLst/>
                <a:cxnLst/>
                <a:rect l="l" t="t" r="r" b="b"/>
                <a:pathLst>
                  <a:path w="68141" h="56329" extrusionOk="0">
                    <a:moveTo>
                      <a:pt x="59008" y="0"/>
                    </a:moveTo>
                    <a:cubicBezTo>
                      <a:pt x="27457" y="227"/>
                      <a:pt x="1751" y="24980"/>
                      <a:pt x="1" y="56138"/>
                    </a:cubicBezTo>
                    <a:lnTo>
                      <a:pt x="16550" y="47066"/>
                    </a:lnTo>
                    <a:lnTo>
                      <a:pt x="33624" y="56329"/>
                    </a:lnTo>
                    <a:cubicBezTo>
                      <a:pt x="35184" y="43613"/>
                      <a:pt x="45911" y="33754"/>
                      <a:pt x="58984" y="33528"/>
                    </a:cubicBezTo>
                    <a:lnTo>
                      <a:pt x="68140" y="16645"/>
                    </a:lnTo>
                    <a:lnTo>
                      <a:pt x="59008" y="0"/>
                    </a:lnTo>
                    <a:close/>
                  </a:path>
                </a:pathLst>
              </a:custGeom>
              <a:solidFill>
                <a:schemeClr val="accent5">
                  <a:lumMod val="5000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5" name="Google Shape;741;p25"/>
              <p:cNvSpPr/>
              <p:nvPr/>
            </p:nvSpPr>
            <p:spPr>
              <a:xfrm>
                <a:off x="1024546" y="3829449"/>
                <a:ext cx="1408225" cy="1703525"/>
              </a:xfrm>
              <a:custGeom>
                <a:avLst/>
                <a:gdLst/>
                <a:ahLst/>
                <a:cxnLst/>
                <a:rect l="l" t="t" r="r" b="b"/>
                <a:pathLst>
                  <a:path w="56329" h="68141" extrusionOk="0">
                    <a:moveTo>
                      <a:pt x="16645" y="1"/>
                    </a:moveTo>
                    <a:lnTo>
                      <a:pt x="1" y="9133"/>
                    </a:lnTo>
                    <a:cubicBezTo>
                      <a:pt x="227" y="40685"/>
                      <a:pt x="24980" y="66390"/>
                      <a:pt x="56139" y="68140"/>
                    </a:cubicBezTo>
                    <a:lnTo>
                      <a:pt x="47066" y="51603"/>
                    </a:lnTo>
                    <a:lnTo>
                      <a:pt x="56329" y="34517"/>
                    </a:lnTo>
                    <a:cubicBezTo>
                      <a:pt x="43613" y="32957"/>
                      <a:pt x="33755" y="22242"/>
                      <a:pt x="33529" y="9157"/>
                    </a:cubicBezTo>
                    <a:lnTo>
                      <a:pt x="16645" y="1"/>
                    </a:lnTo>
                    <a:close/>
                  </a:path>
                </a:pathLst>
              </a:custGeom>
              <a:solidFill>
                <a:srgbClr val="87C7D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6" name="TextBox 18"/>
              <p:cNvSpPr txBox="1">
                <a:spLocks noChangeArrowheads="1"/>
              </p:cNvSpPr>
              <p:nvPr/>
            </p:nvSpPr>
            <p:spPr bwMode="auto">
              <a:xfrm flipH="1">
                <a:off x="1778028" y="3821176"/>
                <a:ext cx="1406799" cy="43161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91432" tIns="45718" rIns="91432" bIns="45718">
                <a:spAutoFit/>
              </a:bodyPr>
              <a:lstStyle/>
              <a:p>
                <a:pPr algn="ctr" fontAlgn="base">
                  <a:spcBef>
                    <a:spcPct val="0"/>
                  </a:spcBef>
                  <a:spcAft>
                    <a:spcPct val="0"/>
                  </a:spcAft>
                  <a:buFont typeface="Arial" pitchFamily="34" charset="0"/>
                  <a:buNone/>
                </a:pPr>
                <a:r>
                  <a:rPr lang="en-US" altLang="zh-CN" sz="28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ea typeface="微软雅黑" pitchFamily="34" charset="-122"/>
                  </a:rPr>
                  <a:t>PT/ST</a:t>
                </a:r>
              </a:p>
            </p:txBody>
          </p:sp>
          <p:sp>
            <p:nvSpPr>
              <p:cNvPr id="2" name="矩形 1"/>
              <p:cNvSpPr/>
              <p:nvPr/>
            </p:nvSpPr>
            <p:spPr>
              <a:xfrm>
                <a:off x="1133416" y="2900369"/>
                <a:ext cx="1421904" cy="5839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defTabSz="914353">
                  <a:defRPr/>
                </a:pPr>
                <a:r>
                  <a:rPr lang="en-US" altLang="zh-CN" sz="2000" b="1" kern="0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ea typeface="微软雅黑" pitchFamily="34" charset="-122"/>
                  </a:rPr>
                  <a:t>3K </a:t>
                </a:r>
              </a:p>
              <a:p>
                <a:pPr algn="ctr" defTabSz="914353">
                  <a:defRPr/>
                </a:pPr>
                <a:r>
                  <a:rPr lang="en-US" altLang="zh-CN" sz="2000" b="1" kern="0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ea typeface="微软雅黑" pitchFamily="34" charset="-122"/>
                  </a:rPr>
                  <a:t>PE </a:t>
                </a:r>
                <a:r>
                  <a:rPr lang="en-US" altLang="zh-CN" sz="2000" b="1" kern="0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ea typeface="微软雅黑" pitchFamily="34" charset="-122"/>
                  </a:rPr>
                  <a:t>Cycle</a:t>
                </a:r>
                <a:endParaRPr lang="zh-CN" altLang="en-US" sz="2000" b="1" kern="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  <a:ea typeface="微软雅黑" pitchFamily="34" charset="-122"/>
                </a:endParaRPr>
              </a:p>
            </p:txBody>
          </p:sp>
          <p:sp>
            <p:nvSpPr>
              <p:cNvPr id="3" name="矩形 2"/>
              <p:cNvSpPr/>
              <p:nvPr/>
            </p:nvSpPr>
            <p:spPr>
              <a:xfrm>
                <a:off x="2875901" y="3075398"/>
                <a:ext cx="989297" cy="58396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ctr" defTabSz="914353">
                  <a:defRPr/>
                </a:pPr>
                <a:r>
                  <a:rPr lang="en-US" altLang="zh-CN" sz="2000" b="1" kern="0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ea typeface="微软雅黑" pitchFamily="34" charset="-122"/>
                  </a:rPr>
                  <a:t>Fixed </a:t>
                </a:r>
              </a:p>
              <a:p>
                <a:pPr algn="ctr" defTabSz="914353">
                  <a:defRPr/>
                </a:pPr>
                <a:r>
                  <a:rPr lang="en-US" altLang="zh-CN" sz="2000" b="1" kern="0" dirty="0" smtClean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ea typeface="微软雅黑" pitchFamily="34" charset="-122"/>
                  </a:rPr>
                  <a:t>FW/BOM</a:t>
                </a:r>
                <a:endParaRPr lang="zh-CN" altLang="en-US" sz="2000" b="1" kern="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  <a:ea typeface="微软雅黑" pitchFamily="34" charset="-122"/>
                </a:endParaRPr>
              </a:p>
            </p:txBody>
          </p:sp>
          <p:sp>
            <p:nvSpPr>
              <p:cNvPr id="4" name="矩形 3"/>
              <p:cNvSpPr/>
              <p:nvPr/>
            </p:nvSpPr>
            <p:spPr>
              <a:xfrm>
                <a:off x="2498143" y="4555604"/>
                <a:ext cx="1266599" cy="5839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defTabSz="914353">
                  <a:defRPr/>
                </a:pPr>
                <a:r>
                  <a:rPr lang="en-US" altLang="zh-CN" sz="2000" b="1" kern="0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ea typeface="微软雅黑" pitchFamily="34" charset="-122"/>
                  </a:rPr>
                  <a:t>FA</a:t>
                </a:r>
              </a:p>
              <a:p>
                <a:pPr algn="ctr" defTabSz="914353">
                  <a:defRPr/>
                </a:pPr>
                <a:r>
                  <a:rPr lang="en-US" altLang="zh-CN" sz="2000" b="1" kern="0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ea typeface="微软雅黑" pitchFamily="34" charset="-122"/>
                  </a:rPr>
                  <a:t>Service</a:t>
                </a:r>
                <a:endParaRPr lang="zh-CN" altLang="en-US" sz="2000" b="1" kern="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  <a:ea typeface="微软雅黑" pitchFamily="34" charset="-122"/>
                </a:endParaRPr>
              </a:p>
            </p:txBody>
          </p:sp>
          <p:sp>
            <p:nvSpPr>
              <p:cNvPr id="5" name="矩形 4"/>
              <p:cNvSpPr/>
              <p:nvPr/>
            </p:nvSpPr>
            <p:spPr>
              <a:xfrm>
                <a:off x="1162647" y="4393954"/>
                <a:ext cx="994498" cy="5839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 defTabSz="914353">
                  <a:defRPr/>
                </a:pPr>
                <a:r>
                  <a:rPr lang="en-US" altLang="zh-CN" sz="2000" b="1" kern="0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ea typeface="微软雅黑" pitchFamily="34" charset="-122"/>
                  </a:rPr>
                  <a:t>PCN</a:t>
                </a:r>
              </a:p>
              <a:p>
                <a:pPr algn="ctr" defTabSz="914353">
                  <a:defRPr/>
                </a:pPr>
                <a:r>
                  <a:rPr lang="en-US" altLang="zh-CN" sz="2000" b="1" kern="0" dirty="0">
                    <a:solidFill>
                      <a:schemeClr val="bg1"/>
                    </a:solidFill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  <a:latin typeface="+mj-lt"/>
                    <a:ea typeface="微软雅黑" pitchFamily="34" charset="-122"/>
                  </a:rPr>
                  <a:t>EOL</a:t>
                </a:r>
                <a:endParaRPr lang="zh-CN" altLang="en-US" sz="2000" b="1" kern="0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+mj-lt"/>
                  <a:ea typeface="微软雅黑" pitchFamily="34" charset="-122"/>
                </a:endParaRPr>
              </a:p>
            </p:txBody>
          </p:sp>
        </p:grpSp>
      </p:grpSp>
      <p:sp>
        <p:nvSpPr>
          <p:cNvPr id="97" name="圆角矩形 21"/>
          <p:cNvSpPr/>
          <p:nvPr/>
        </p:nvSpPr>
        <p:spPr>
          <a:xfrm>
            <a:off x="6331181" y="2132856"/>
            <a:ext cx="2338280" cy="473832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3">
                  <a:lumMod val="75000"/>
                  <a:shade val="30000"/>
                  <a:satMod val="115000"/>
                </a:schemeClr>
              </a:gs>
              <a:gs pos="50000">
                <a:schemeClr val="accent3">
                  <a:lumMod val="75000"/>
                  <a:shade val="67500"/>
                  <a:satMod val="115000"/>
                </a:schemeClr>
              </a:gs>
              <a:gs pos="100000">
                <a:schemeClr val="accent3">
                  <a:lumMod val="7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>
                <a:latin typeface="+mj-lt"/>
                <a:ea typeface="微軟正黑體" panose="020B0604030504040204" pitchFamily="34" charset="-120"/>
              </a:rPr>
              <a:t>POS System</a:t>
            </a:r>
            <a:endParaRPr lang="zh-TW" altLang="en-US" sz="2000" b="1" dirty="0">
              <a:latin typeface="+mj-lt"/>
              <a:ea typeface="微軟正黑體" panose="020B0604030504040204" pitchFamily="34" charset="-120"/>
            </a:endParaRPr>
          </a:p>
        </p:txBody>
      </p:sp>
      <p:sp>
        <p:nvSpPr>
          <p:cNvPr id="98" name="圆角矩形 22"/>
          <p:cNvSpPr/>
          <p:nvPr/>
        </p:nvSpPr>
        <p:spPr>
          <a:xfrm>
            <a:off x="6338176" y="3115101"/>
            <a:ext cx="2338280" cy="473832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3">
                  <a:lumMod val="75000"/>
                  <a:shade val="30000"/>
                  <a:satMod val="115000"/>
                </a:schemeClr>
              </a:gs>
              <a:gs pos="50000">
                <a:schemeClr val="accent3">
                  <a:lumMod val="75000"/>
                  <a:shade val="67500"/>
                  <a:satMod val="115000"/>
                </a:schemeClr>
              </a:gs>
              <a:gs pos="100000">
                <a:schemeClr val="accent3">
                  <a:lumMod val="7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>
                <a:latin typeface="+mj-lt"/>
                <a:ea typeface="微軟正黑體" panose="020B0604030504040204" pitchFamily="34" charset="-120"/>
              </a:rPr>
              <a:t>Slot Machine</a:t>
            </a:r>
            <a:endParaRPr lang="zh-TW" altLang="en-US" sz="2000" b="1" dirty="0">
              <a:latin typeface="+mj-lt"/>
              <a:ea typeface="微軟正黑體" panose="020B0604030504040204" pitchFamily="34" charset="-120"/>
            </a:endParaRPr>
          </a:p>
        </p:txBody>
      </p:sp>
      <p:sp>
        <p:nvSpPr>
          <p:cNvPr id="100" name="圆角矩形 24"/>
          <p:cNvSpPr/>
          <p:nvPr/>
        </p:nvSpPr>
        <p:spPr>
          <a:xfrm>
            <a:off x="6338176" y="4164615"/>
            <a:ext cx="2338280" cy="473832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3">
                  <a:lumMod val="75000"/>
                  <a:shade val="30000"/>
                  <a:satMod val="115000"/>
                </a:schemeClr>
              </a:gs>
              <a:gs pos="50000">
                <a:schemeClr val="accent3">
                  <a:lumMod val="75000"/>
                  <a:shade val="67500"/>
                  <a:satMod val="115000"/>
                </a:schemeClr>
              </a:gs>
              <a:gs pos="100000">
                <a:schemeClr val="accent3">
                  <a:lumMod val="7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>
                <a:latin typeface="+mj-lt"/>
                <a:ea typeface="微軟正黑體" panose="020B0604030504040204" pitchFamily="34" charset="-120"/>
              </a:rPr>
              <a:t>Digital Signage</a:t>
            </a:r>
            <a:endParaRPr lang="zh-TW" altLang="en-US" sz="2000" b="1" dirty="0">
              <a:latin typeface="+mj-lt"/>
              <a:ea typeface="微軟正黑體" panose="020B0604030504040204" pitchFamily="34" charset="-120"/>
            </a:endParaRPr>
          </a:p>
        </p:txBody>
      </p:sp>
      <p:sp>
        <p:nvSpPr>
          <p:cNvPr id="101" name="圆角矩形 25"/>
          <p:cNvSpPr/>
          <p:nvPr/>
        </p:nvSpPr>
        <p:spPr>
          <a:xfrm>
            <a:off x="6331181" y="5139881"/>
            <a:ext cx="2338280" cy="473832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accent3">
                  <a:lumMod val="75000"/>
                  <a:shade val="30000"/>
                  <a:satMod val="115000"/>
                </a:schemeClr>
              </a:gs>
              <a:gs pos="50000">
                <a:schemeClr val="accent3">
                  <a:lumMod val="75000"/>
                  <a:shade val="67500"/>
                  <a:satMod val="115000"/>
                </a:schemeClr>
              </a:gs>
              <a:gs pos="100000">
                <a:schemeClr val="accent3">
                  <a:lumMod val="7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TW" sz="2000" b="1" dirty="0">
                <a:latin typeface="+mj-lt"/>
                <a:ea typeface="微軟正黑體" panose="020B0604030504040204" pitchFamily="34" charset="-120"/>
              </a:rPr>
              <a:t>Thin Client</a:t>
            </a:r>
            <a:endParaRPr lang="zh-TW" altLang="en-US" sz="2000" b="1" dirty="0">
              <a:latin typeface="+mj-lt"/>
              <a:ea typeface="微軟正黑體" panose="020B0604030504040204" pitchFamily="34" charset="-120"/>
            </a:endParaRPr>
          </a:p>
        </p:txBody>
      </p:sp>
      <p:grpSp>
        <p:nvGrpSpPr>
          <p:cNvPr id="102" name="组合 26"/>
          <p:cNvGrpSpPr/>
          <p:nvPr/>
        </p:nvGrpSpPr>
        <p:grpSpPr>
          <a:xfrm>
            <a:off x="4123147" y="2420403"/>
            <a:ext cx="1932479" cy="3041096"/>
            <a:chOff x="5988065" y="2067059"/>
            <a:chExt cx="1256797" cy="3041096"/>
          </a:xfrm>
        </p:grpSpPr>
        <p:grpSp>
          <p:nvGrpSpPr>
            <p:cNvPr id="103" name="组合 27"/>
            <p:cNvGrpSpPr/>
            <p:nvPr/>
          </p:nvGrpSpPr>
          <p:grpSpPr>
            <a:xfrm>
              <a:off x="5988676" y="2067059"/>
              <a:ext cx="1256186" cy="1520202"/>
              <a:chOff x="5988676" y="2067059"/>
              <a:chExt cx="1256186" cy="1520202"/>
            </a:xfrm>
          </p:grpSpPr>
          <p:sp>
            <p:nvSpPr>
              <p:cNvPr id="108" name="任意多边形 35"/>
              <p:cNvSpPr/>
              <p:nvPr/>
            </p:nvSpPr>
            <p:spPr>
              <a:xfrm>
                <a:off x="5995001" y="3058112"/>
                <a:ext cx="1249861" cy="529149"/>
              </a:xfrm>
              <a:custGeom>
                <a:avLst/>
                <a:gdLst>
                  <a:gd name="connsiteX0" fmla="*/ 0 w 1249861"/>
                  <a:gd name="connsiteY0" fmla="*/ 754786 h 754786"/>
                  <a:gd name="connsiteX1" fmla="*/ 803482 w 1249861"/>
                  <a:gd name="connsiteY1" fmla="*/ 2705 h 754786"/>
                  <a:gd name="connsiteX2" fmla="*/ 1249861 w 1249861"/>
                  <a:gd name="connsiteY2" fmla="*/ 0 h 7547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49861" h="754786">
                    <a:moveTo>
                      <a:pt x="0" y="754786"/>
                    </a:moveTo>
                    <a:lnTo>
                      <a:pt x="803482" y="2705"/>
                    </a:lnTo>
                    <a:lnTo>
                      <a:pt x="1249861" y="0"/>
                    </a:lnTo>
                  </a:path>
                </a:pathLst>
              </a:custGeom>
              <a:noFill/>
              <a:ln w="19050">
                <a:solidFill>
                  <a:srgbClr val="546E7A"/>
                </a:solidFill>
                <a:prstDash val="dash"/>
                <a:tailEnd type="stealt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9" name="任意多边形 36"/>
              <p:cNvSpPr/>
              <p:nvPr/>
            </p:nvSpPr>
            <p:spPr>
              <a:xfrm>
                <a:off x="5988676" y="2067059"/>
                <a:ext cx="1242811" cy="1513268"/>
              </a:xfrm>
              <a:custGeom>
                <a:avLst/>
                <a:gdLst>
                  <a:gd name="connsiteX0" fmla="*/ 0 w 1242811"/>
                  <a:gd name="connsiteY0" fmla="*/ 1513268 h 1513268"/>
                  <a:gd name="connsiteX1" fmla="*/ 824248 w 1242811"/>
                  <a:gd name="connsiteY1" fmla="*/ 6440 h 1513268"/>
                  <a:gd name="connsiteX2" fmla="*/ 1242811 w 1242811"/>
                  <a:gd name="connsiteY2" fmla="*/ 0 h 15132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42811" h="1513268">
                    <a:moveTo>
                      <a:pt x="0" y="1513268"/>
                    </a:moveTo>
                    <a:lnTo>
                      <a:pt x="824248" y="6440"/>
                    </a:lnTo>
                    <a:lnTo>
                      <a:pt x="1242811" y="0"/>
                    </a:lnTo>
                  </a:path>
                </a:pathLst>
              </a:custGeom>
              <a:noFill/>
              <a:ln w="19050">
                <a:solidFill>
                  <a:srgbClr val="546E7A"/>
                </a:solidFill>
                <a:prstDash val="dash"/>
                <a:tailEnd type="stealt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  <p:grpSp>
          <p:nvGrpSpPr>
            <p:cNvPr id="104" name="组合 28"/>
            <p:cNvGrpSpPr/>
            <p:nvPr/>
          </p:nvGrpSpPr>
          <p:grpSpPr>
            <a:xfrm flipV="1">
              <a:off x="5988065" y="3587952"/>
              <a:ext cx="1256186" cy="1520203"/>
              <a:chOff x="5988676" y="2067059"/>
              <a:chExt cx="1256186" cy="1520203"/>
            </a:xfrm>
          </p:grpSpPr>
          <p:sp>
            <p:nvSpPr>
              <p:cNvPr id="106" name="任意多边形 30"/>
              <p:cNvSpPr/>
              <p:nvPr/>
            </p:nvSpPr>
            <p:spPr>
              <a:xfrm>
                <a:off x="5995001" y="3017713"/>
                <a:ext cx="1249861" cy="569549"/>
              </a:xfrm>
              <a:custGeom>
                <a:avLst/>
                <a:gdLst>
                  <a:gd name="connsiteX0" fmla="*/ 0 w 1249861"/>
                  <a:gd name="connsiteY0" fmla="*/ 754786 h 754786"/>
                  <a:gd name="connsiteX1" fmla="*/ 803482 w 1249861"/>
                  <a:gd name="connsiteY1" fmla="*/ 2705 h 754786"/>
                  <a:gd name="connsiteX2" fmla="*/ 1249861 w 1249861"/>
                  <a:gd name="connsiteY2" fmla="*/ 0 h 7547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49861" h="754786">
                    <a:moveTo>
                      <a:pt x="0" y="754786"/>
                    </a:moveTo>
                    <a:lnTo>
                      <a:pt x="803482" y="2705"/>
                    </a:lnTo>
                    <a:lnTo>
                      <a:pt x="1249861" y="0"/>
                    </a:lnTo>
                  </a:path>
                </a:pathLst>
              </a:custGeom>
              <a:noFill/>
              <a:ln w="19050">
                <a:solidFill>
                  <a:srgbClr val="546E7A"/>
                </a:solidFill>
                <a:prstDash val="dash"/>
                <a:tailEnd type="stealt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107" name="任意多边形 31"/>
              <p:cNvSpPr/>
              <p:nvPr/>
            </p:nvSpPr>
            <p:spPr>
              <a:xfrm>
                <a:off x="5988676" y="2067059"/>
                <a:ext cx="1242811" cy="1513268"/>
              </a:xfrm>
              <a:custGeom>
                <a:avLst/>
                <a:gdLst>
                  <a:gd name="connsiteX0" fmla="*/ 0 w 1242811"/>
                  <a:gd name="connsiteY0" fmla="*/ 1513268 h 1513268"/>
                  <a:gd name="connsiteX1" fmla="*/ 824248 w 1242811"/>
                  <a:gd name="connsiteY1" fmla="*/ 6440 h 1513268"/>
                  <a:gd name="connsiteX2" fmla="*/ 1242811 w 1242811"/>
                  <a:gd name="connsiteY2" fmla="*/ 0 h 15132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1242811" h="1513268">
                    <a:moveTo>
                      <a:pt x="0" y="1513268"/>
                    </a:moveTo>
                    <a:lnTo>
                      <a:pt x="824248" y="6440"/>
                    </a:lnTo>
                    <a:lnTo>
                      <a:pt x="1242811" y="0"/>
                    </a:lnTo>
                  </a:path>
                </a:pathLst>
              </a:custGeom>
              <a:noFill/>
              <a:ln w="19050">
                <a:solidFill>
                  <a:srgbClr val="546E7A"/>
                </a:solidFill>
                <a:prstDash val="dash"/>
                <a:tailEnd type="stealth"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</p:grpSp>
      </p:grpSp>
      <p:sp>
        <p:nvSpPr>
          <p:cNvPr id="10" name="矩形 9"/>
          <p:cNvSpPr/>
          <p:nvPr/>
        </p:nvSpPr>
        <p:spPr>
          <a:xfrm>
            <a:off x="5508104" y="6015287"/>
            <a:ext cx="215187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000" dirty="0"/>
              <a:t>Major Applications</a:t>
            </a:r>
            <a:endParaRPr lang="zh-CN" altLang="en-US" sz="2000" dirty="0"/>
          </a:p>
        </p:txBody>
      </p:sp>
      <p:sp>
        <p:nvSpPr>
          <p:cNvPr id="115" name="矩形 114"/>
          <p:cNvSpPr/>
          <p:nvPr/>
        </p:nvSpPr>
        <p:spPr>
          <a:xfrm>
            <a:off x="1624177" y="6015287"/>
            <a:ext cx="138499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000" dirty="0" smtClean="0"/>
              <a:t>Main Policy</a:t>
            </a:r>
            <a:endParaRPr lang="zh-CN" altLang="en-US" sz="2000" dirty="0"/>
          </a:p>
        </p:txBody>
      </p:sp>
      <p:pic>
        <p:nvPicPr>
          <p:cNvPr id="7" name="圖片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731125"/>
            <a:ext cx="1278229" cy="1278229"/>
          </a:xfrm>
          <a:prstGeom prst="rect">
            <a:avLst/>
          </a:prstGeom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6937" y="2709678"/>
            <a:ext cx="1526667" cy="1526667"/>
          </a:xfrm>
          <a:prstGeom prst="rect">
            <a:avLst/>
          </a:prstGeom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3953928"/>
            <a:ext cx="1123578" cy="1123578"/>
          </a:xfrm>
          <a:prstGeom prst="rect">
            <a:avLst/>
          </a:prstGeom>
        </p:spPr>
      </p:pic>
      <p:pic>
        <p:nvPicPr>
          <p:cNvPr id="35" name="圖片 3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6978" y="4091320"/>
            <a:ext cx="1123578" cy="1123578"/>
          </a:xfrm>
          <a:prstGeom prst="rect">
            <a:avLst/>
          </a:prstGeom>
        </p:spPr>
      </p:pic>
      <p:pic>
        <p:nvPicPr>
          <p:cNvPr id="13" name="圖片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4801" y="4965751"/>
            <a:ext cx="1180219" cy="1180219"/>
          </a:xfrm>
          <a:prstGeom prst="rect">
            <a:avLst/>
          </a:prstGeom>
        </p:spPr>
      </p:pic>
      <p:sp>
        <p:nvSpPr>
          <p:cNvPr id="33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xfrm>
            <a:off x="6974904" y="6448251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TW" dirty="0" smtClean="0"/>
              <a:t>3</a:t>
            </a:r>
            <a:endParaRPr lang="zh-TW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472628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7" name="直接连接符 29"/>
          <p:cNvCxnSpPr/>
          <p:nvPr/>
        </p:nvCxnSpPr>
        <p:spPr>
          <a:xfrm>
            <a:off x="5665776" y="3717032"/>
            <a:ext cx="102498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接连接符 31"/>
          <p:cNvCxnSpPr/>
          <p:nvPr/>
        </p:nvCxnSpPr>
        <p:spPr>
          <a:xfrm>
            <a:off x="5665775" y="4293096"/>
            <a:ext cx="1024985" cy="0"/>
          </a:xfrm>
          <a:prstGeom prst="line">
            <a:avLst/>
          </a:prstGeom>
          <a:ln w="12700">
            <a:solidFill>
              <a:schemeClr val="accent5">
                <a:lumMod val="50000"/>
              </a:schemeClr>
            </a:solidFill>
            <a:prstDash val="dash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直接连接符 33"/>
          <p:cNvCxnSpPr/>
          <p:nvPr/>
        </p:nvCxnSpPr>
        <p:spPr>
          <a:xfrm>
            <a:off x="5665775" y="4853933"/>
            <a:ext cx="102498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直接连接符 35"/>
          <p:cNvCxnSpPr/>
          <p:nvPr/>
        </p:nvCxnSpPr>
        <p:spPr>
          <a:xfrm>
            <a:off x="5665775" y="5399832"/>
            <a:ext cx="1024985" cy="0"/>
          </a:xfrm>
          <a:prstGeom prst="line">
            <a:avLst/>
          </a:prstGeom>
          <a:ln w="12700">
            <a:solidFill>
              <a:schemeClr val="accent5">
                <a:lumMod val="50000"/>
              </a:schemeClr>
            </a:solidFill>
            <a:prstDash val="dash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直接连接符 35"/>
          <p:cNvCxnSpPr/>
          <p:nvPr/>
        </p:nvCxnSpPr>
        <p:spPr>
          <a:xfrm>
            <a:off x="5665775" y="3140968"/>
            <a:ext cx="1024985" cy="0"/>
          </a:xfrm>
          <a:prstGeom prst="line">
            <a:avLst/>
          </a:prstGeom>
          <a:ln w="12700">
            <a:solidFill>
              <a:schemeClr val="accent5">
                <a:lumMod val="50000"/>
              </a:schemeClr>
            </a:solidFill>
            <a:prstDash val="dash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直接连接符 29"/>
          <p:cNvCxnSpPr/>
          <p:nvPr/>
        </p:nvCxnSpPr>
        <p:spPr>
          <a:xfrm rot="10800000">
            <a:off x="2390295" y="4891687"/>
            <a:ext cx="102498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接连接符 31"/>
          <p:cNvCxnSpPr/>
          <p:nvPr/>
        </p:nvCxnSpPr>
        <p:spPr>
          <a:xfrm rot="10800000">
            <a:off x="2390295" y="4339199"/>
            <a:ext cx="1024985" cy="0"/>
          </a:xfrm>
          <a:prstGeom prst="line">
            <a:avLst/>
          </a:prstGeom>
          <a:ln w="12700">
            <a:solidFill>
              <a:schemeClr val="accent5">
                <a:lumMod val="50000"/>
              </a:schemeClr>
            </a:solidFill>
            <a:prstDash val="dash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接连接符 33"/>
          <p:cNvCxnSpPr/>
          <p:nvPr/>
        </p:nvCxnSpPr>
        <p:spPr>
          <a:xfrm rot="10800000">
            <a:off x="2390295" y="3786712"/>
            <a:ext cx="1024985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  <a:prstDash val="dash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直接连接符 35"/>
          <p:cNvCxnSpPr/>
          <p:nvPr/>
        </p:nvCxnSpPr>
        <p:spPr>
          <a:xfrm rot="10800000">
            <a:off x="2381482" y="3215051"/>
            <a:ext cx="1024985" cy="0"/>
          </a:xfrm>
          <a:prstGeom prst="line">
            <a:avLst/>
          </a:prstGeom>
          <a:ln w="12700">
            <a:solidFill>
              <a:schemeClr val="accent5">
                <a:lumMod val="50000"/>
              </a:schemeClr>
            </a:solidFill>
            <a:prstDash val="dash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直接连接符 35"/>
          <p:cNvCxnSpPr/>
          <p:nvPr/>
        </p:nvCxnSpPr>
        <p:spPr>
          <a:xfrm rot="10800000">
            <a:off x="2390294" y="5447300"/>
            <a:ext cx="1024985" cy="0"/>
          </a:xfrm>
          <a:prstGeom prst="line">
            <a:avLst/>
          </a:prstGeom>
          <a:ln w="12700">
            <a:solidFill>
              <a:schemeClr val="accent5">
                <a:lumMod val="50000"/>
              </a:schemeClr>
            </a:solidFill>
            <a:prstDash val="dash"/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圓角矩形 76"/>
          <p:cNvSpPr/>
          <p:nvPr/>
        </p:nvSpPr>
        <p:spPr>
          <a:xfrm>
            <a:off x="6764360" y="2057172"/>
            <a:ext cx="1686465" cy="550243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5" name="圓角矩形 4"/>
          <p:cNvSpPr/>
          <p:nvPr/>
        </p:nvSpPr>
        <p:spPr>
          <a:xfrm>
            <a:off x="496721" y="2057172"/>
            <a:ext cx="1695997" cy="550243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395536" y="1034733"/>
            <a:ext cx="8280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2713413" algn="l"/>
              </a:tabLst>
            </a:pPr>
            <a:r>
              <a:rPr lang="en-US" altLang="zh-TW" sz="2800" b="1" dirty="0">
                <a:solidFill>
                  <a:srgbClr val="008080"/>
                </a:solidFill>
                <a:ea typeface="微軟正黑體" pitchFamily="34" charset="-120"/>
              </a:rPr>
              <a:t>Industrial Standard </a:t>
            </a:r>
            <a:r>
              <a:rPr lang="en-US" altLang="zh-TW" sz="2800" b="1" dirty="0" smtClean="0">
                <a:solidFill>
                  <a:srgbClr val="008080"/>
                </a:solidFill>
                <a:ea typeface="微軟正黑體" pitchFamily="34" charset="-120"/>
              </a:rPr>
              <a:t>SSD Model</a:t>
            </a:r>
          </a:p>
          <a:p>
            <a:pPr algn="ctr">
              <a:tabLst>
                <a:tab pos="2713413" algn="l"/>
              </a:tabLst>
            </a:pPr>
            <a:r>
              <a:rPr lang="en-US" altLang="zh-TW" sz="2800" b="1" dirty="0" smtClean="0">
                <a:solidFill>
                  <a:srgbClr val="008080"/>
                </a:solidFill>
                <a:ea typeface="微軟正黑體" pitchFamily="34" charset="-120"/>
              </a:rPr>
              <a:t>Comparison</a:t>
            </a:r>
            <a:endParaRPr lang="zh-TW" altLang="en-US" sz="2800" b="1" dirty="0">
              <a:solidFill>
                <a:srgbClr val="008080"/>
              </a:solidFill>
              <a:ea typeface="微軟正黑體" pitchFamily="34" charset="-120"/>
            </a:endParaRPr>
          </a:p>
        </p:txBody>
      </p:sp>
      <p:sp>
        <p:nvSpPr>
          <p:cNvPr id="10" name="文字方塊 9"/>
          <p:cNvSpPr txBox="1"/>
          <p:nvPr/>
        </p:nvSpPr>
        <p:spPr>
          <a:xfrm>
            <a:off x="830814" y="2088249"/>
            <a:ext cx="1148898" cy="4787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solidFill>
                  <a:schemeClr val="bg1"/>
                </a:solidFill>
                <a:latin typeface="+mj-lt"/>
                <a:ea typeface="Cambria" panose="02040503050406030204" pitchFamily="18" charset="0"/>
              </a:rPr>
              <a:t>ST250</a:t>
            </a:r>
            <a:endParaRPr lang="zh-TW" altLang="en-US" sz="2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6" name="文字方塊 65"/>
          <p:cNvSpPr txBox="1"/>
          <p:nvPr/>
        </p:nvSpPr>
        <p:spPr>
          <a:xfrm>
            <a:off x="7146804" y="2088249"/>
            <a:ext cx="11010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>
                <a:solidFill>
                  <a:schemeClr val="bg1"/>
                </a:solidFill>
                <a:latin typeface="+mj-lt"/>
                <a:ea typeface="Cambria" panose="02040503050406030204" pitchFamily="18" charset="0"/>
              </a:rPr>
              <a:t>ST170</a:t>
            </a:r>
            <a:endParaRPr lang="zh-TW" altLang="en-US" sz="2400" b="1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5" name="平行四边形 23"/>
          <p:cNvSpPr/>
          <p:nvPr/>
        </p:nvSpPr>
        <p:spPr>
          <a:xfrm rot="1011995">
            <a:off x="3121452" y="4982725"/>
            <a:ext cx="2847290" cy="963177"/>
          </a:xfrm>
          <a:prstGeom prst="parallelogram">
            <a:avLst>
              <a:gd name="adj" fmla="val 104747"/>
            </a:avLst>
          </a:prstGeom>
          <a:gradFill flip="none" rotWithShape="1">
            <a:gsLst>
              <a:gs pos="0">
                <a:srgbClr val="00827F">
                  <a:shade val="30000"/>
                  <a:satMod val="115000"/>
                </a:srgbClr>
              </a:gs>
              <a:gs pos="50000">
                <a:srgbClr val="00827F">
                  <a:shade val="67500"/>
                  <a:satMod val="115000"/>
                </a:srgbClr>
              </a:gs>
              <a:gs pos="100000">
                <a:srgbClr val="00827F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6" name="平行四边形 26"/>
          <p:cNvSpPr/>
          <p:nvPr/>
        </p:nvSpPr>
        <p:spPr>
          <a:xfrm rot="1011995">
            <a:off x="3121453" y="4431210"/>
            <a:ext cx="2847290" cy="963177"/>
          </a:xfrm>
          <a:prstGeom prst="parallelogram">
            <a:avLst>
              <a:gd name="adj" fmla="val 104747"/>
            </a:avLst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8" name="平行四边形 27"/>
          <p:cNvSpPr/>
          <p:nvPr/>
        </p:nvSpPr>
        <p:spPr>
          <a:xfrm rot="1011995">
            <a:off x="3121453" y="3879694"/>
            <a:ext cx="2847290" cy="963177"/>
          </a:xfrm>
          <a:prstGeom prst="parallelogram">
            <a:avLst>
              <a:gd name="adj" fmla="val 104747"/>
            </a:avLst>
          </a:prstGeom>
          <a:gradFill flip="none" rotWithShape="1">
            <a:gsLst>
              <a:gs pos="0">
                <a:srgbClr val="00827F">
                  <a:shade val="30000"/>
                  <a:satMod val="115000"/>
                </a:srgbClr>
              </a:gs>
              <a:gs pos="50000">
                <a:srgbClr val="00827F">
                  <a:shade val="67500"/>
                  <a:satMod val="115000"/>
                </a:srgbClr>
              </a:gs>
              <a:gs pos="100000">
                <a:srgbClr val="00827F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平行四边形 28"/>
          <p:cNvSpPr/>
          <p:nvPr/>
        </p:nvSpPr>
        <p:spPr>
          <a:xfrm rot="1011995">
            <a:off x="3121453" y="3328178"/>
            <a:ext cx="2847290" cy="963177"/>
          </a:xfrm>
          <a:prstGeom prst="parallelogram">
            <a:avLst>
              <a:gd name="adj" fmla="val 104747"/>
            </a:avLst>
          </a:prstGeom>
          <a:gradFill flip="none" rotWithShape="1">
            <a:gsLst>
              <a:gs pos="0">
                <a:schemeClr val="bg1">
                  <a:lumMod val="65000"/>
                  <a:shade val="30000"/>
                  <a:satMod val="115000"/>
                </a:schemeClr>
              </a:gs>
              <a:gs pos="50000">
                <a:schemeClr val="bg1">
                  <a:lumMod val="65000"/>
                  <a:shade val="67500"/>
                  <a:satMod val="115000"/>
                </a:schemeClr>
              </a:gs>
              <a:gs pos="100000">
                <a:schemeClr val="bg1">
                  <a:lumMod val="6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2" name="平行四边形 23"/>
          <p:cNvSpPr/>
          <p:nvPr/>
        </p:nvSpPr>
        <p:spPr>
          <a:xfrm rot="1011995">
            <a:off x="3121453" y="2734985"/>
            <a:ext cx="2847290" cy="963177"/>
          </a:xfrm>
          <a:prstGeom prst="parallelogram">
            <a:avLst>
              <a:gd name="adj" fmla="val 104747"/>
            </a:avLst>
          </a:prstGeom>
          <a:gradFill flip="none" rotWithShape="1">
            <a:gsLst>
              <a:gs pos="0">
                <a:srgbClr val="00827F">
                  <a:shade val="30000"/>
                  <a:satMod val="115000"/>
                </a:srgbClr>
              </a:gs>
              <a:gs pos="50000">
                <a:srgbClr val="00827F">
                  <a:shade val="67500"/>
                  <a:satMod val="115000"/>
                </a:srgbClr>
              </a:gs>
              <a:gs pos="100000">
                <a:srgbClr val="00827F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 rot="21485408">
            <a:off x="4255161" y="2985305"/>
            <a:ext cx="5988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Cost</a:t>
            </a:r>
          </a:p>
        </p:txBody>
      </p:sp>
      <p:sp>
        <p:nvSpPr>
          <p:cNvPr id="11" name="矩形 10"/>
          <p:cNvSpPr/>
          <p:nvPr/>
        </p:nvSpPr>
        <p:spPr>
          <a:xfrm rot="21485408">
            <a:off x="4169760" y="3693308"/>
            <a:ext cx="8722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mbria" panose="02040503050406030204" pitchFamily="18" charset="0"/>
              </a:rPr>
              <a:t>Format</a:t>
            </a:r>
            <a:endParaRPr lang="zh-TW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2" name="矩形 11"/>
          <p:cNvSpPr/>
          <p:nvPr/>
        </p:nvSpPr>
        <p:spPr>
          <a:xfrm rot="21485408">
            <a:off x="4274397" y="4323548"/>
            <a:ext cx="7889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Cambria" panose="02040503050406030204" pitchFamily="18" charset="0"/>
              </a:rPr>
              <a:t>MTBF</a:t>
            </a:r>
            <a:r>
              <a:rPr lang="en-US" altLang="zh-TW" b="1" dirty="0">
                <a:solidFill>
                  <a:schemeClr val="bg1"/>
                </a:solidFill>
                <a:latin typeface="+mj-lt"/>
                <a:ea typeface="Cambria" panose="02040503050406030204" pitchFamily="18" charset="0"/>
              </a:rPr>
              <a:t> </a:t>
            </a:r>
            <a:endParaRPr lang="zh-TW" altLang="en-US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3" name="矩形 12"/>
          <p:cNvSpPr/>
          <p:nvPr/>
        </p:nvSpPr>
        <p:spPr>
          <a:xfrm rot="21485408">
            <a:off x="3781858" y="4839815"/>
            <a:ext cx="16738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dirty="0">
                <a:solidFill>
                  <a:schemeClr val="bg1"/>
                </a:solidFill>
                <a:latin typeface="+mj-lt"/>
              </a:rPr>
              <a:t>Thermal </a:t>
            </a:r>
            <a:r>
              <a:rPr lang="en-US" altLang="zh-TW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Sensor</a:t>
            </a:r>
            <a:endParaRPr lang="zh-TW" alt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4" name="矩形 13"/>
          <p:cNvSpPr/>
          <p:nvPr/>
        </p:nvSpPr>
        <p:spPr>
          <a:xfrm rot="21485408">
            <a:off x="3873843" y="5391331"/>
            <a:ext cx="15469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Customization</a:t>
            </a:r>
            <a:endParaRPr lang="zh-TW" altLang="en-US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070197" y="2986608"/>
            <a:ext cx="5357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b="1" dirty="0">
                <a:latin typeface="+mj-lt"/>
              </a:rPr>
              <a:t>$$$</a:t>
            </a:r>
            <a:endParaRPr lang="zh-TW" altLang="en-US" b="1" dirty="0">
              <a:latin typeface="+mj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7408895" y="2924944"/>
            <a:ext cx="418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b="1" dirty="0">
                <a:latin typeface="+mj-lt"/>
                <a:ea typeface="Cambria" panose="02040503050406030204" pitchFamily="18" charset="0"/>
              </a:rPr>
              <a:t>$$</a:t>
            </a:r>
            <a:endParaRPr lang="zh-TW" altLang="en-US" b="1" dirty="0">
              <a:latin typeface="+mj-lt"/>
            </a:endParaRPr>
          </a:p>
        </p:txBody>
      </p:sp>
      <p:sp>
        <p:nvSpPr>
          <p:cNvPr id="69" name="矩形 68"/>
          <p:cNvSpPr/>
          <p:nvPr/>
        </p:nvSpPr>
        <p:spPr>
          <a:xfrm>
            <a:off x="1125733" y="4127914"/>
            <a:ext cx="5036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b="1" dirty="0" smtClean="0">
                <a:latin typeface="+mj-lt"/>
              </a:rPr>
              <a:t>3M</a:t>
            </a:r>
            <a:endParaRPr lang="zh-TW" altLang="en-US" b="1" dirty="0">
              <a:latin typeface="+mj-lt"/>
            </a:endParaRPr>
          </a:p>
        </p:txBody>
      </p:sp>
      <p:sp>
        <p:nvSpPr>
          <p:cNvPr id="70" name="矩形 69"/>
          <p:cNvSpPr/>
          <p:nvPr/>
        </p:nvSpPr>
        <p:spPr>
          <a:xfrm>
            <a:off x="7388752" y="4058631"/>
            <a:ext cx="5036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b="1" dirty="0" smtClean="0">
                <a:latin typeface="+mj-lt"/>
              </a:rPr>
              <a:t>2M</a:t>
            </a:r>
            <a:endParaRPr lang="zh-TW" altLang="en-US" b="1" dirty="0">
              <a:latin typeface="+mj-lt"/>
            </a:endParaRPr>
          </a:p>
        </p:txBody>
      </p:sp>
      <p:sp>
        <p:nvSpPr>
          <p:cNvPr id="73" name="矩形 72"/>
          <p:cNvSpPr/>
          <p:nvPr/>
        </p:nvSpPr>
        <p:spPr>
          <a:xfrm>
            <a:off x="1139546" y="4679197"/>
            <a:ext cx="4932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b="1" dirty="0" smtClean="0">
                <a:latin typeface="+mj-lt"/>
              </a:rPr>
              <a:t>Yes</a:t>
            </a:r>
            <a:endParaRPr lang="zh-TW" altLang="en-US" b="1" dirty="0">
              <a:latin typeface="+mj-lt"/>
            </a:endParaRPr>
          </a:p>
        </p:txBody>
      </p:sp>
      <p:sp>
        <p:nvSpPr>
          <p:cNvPr id="74" name="矩形 73"/>
          <p:cNvSpPr/>
          <p:nvPr/>
        </p:nvSpPr>
        <p:spPr>
          <a:xfrm>
            <a:off x="7407292" y="4634695"/>
            <a:ext cx="4603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b="1" dirty="0" smtClean="0">
                <a:latin typeface="+mj-lt"/>
              </a:rPr>
              <a:t>No</a:t>
            </a:r>
            <a:endParaRPr lang="zh-TW" altLang="en-US" b="1" dirty="0">
              <a:latin typeface="+mj-lt"/>
            </a:endParaRPr>
          </a:p>
        </p:txBody>
      </p:sp>
      <p:sp>
        <p:nvSpPr>
          <p:cNvPr id="75" name="矩形 74"/>
          <p:cNvSpPr/>
          <p:nvPr/>
        </p:nvSpPr>
        <p:spPr>
          <a:xfrm>
            <a:off x="614375" y="5306405"/>
            <a:ext cx="15263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b="1" dirty="0" smtClean="0">
                <a:latin typeface="+mj-lt"/>
              </a:rPr>
              <a:t>PID/VID/OEM</a:t>
            </a:r>
            <a:endParaRPr lang="en-US" altLang="zh-TW" b="1" dirty="0">
              <a:latin typeface="+mj-lt"/>
            </a:endParaRPr>
          </a:p>
        </p:txBody>
      </p:sp>
      <p:sp>
        <p:nvSpPr>
          <p:cNvPr id="76" name="矩形 75"/>
          <p:cNvSpPr/>
          <p:nvPr/>
        </p:nvSpPr>
        <p:spPr>
          <a:xfrm>
            <a:off x="7407292" y="5229200"/>
            <a:ext cx="4603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b="1" dirty="0" smtClean="0">
                <a:latin typeface="+mj-lt"/>
              </a:rPr>
              <a:t>No</a:t>
            </a:r>
            <a:endParaRPr lang="zh-TW" altLang="en-US" b="1" dirty="0">
              <a:latin typeface="+mj-lt"/>
            </a:endParaRPr>
          </a:p>
        </p:txBody>
      </p:sp>
      <p:sp>
        <p:nvSpPr>
          <p:cNvPr id="78" name="矩形 77"/>
          <p:cNvSpPr/>
          <p:nvPr/>
        </p:nvSpPr>
        <p:spPr>
          <a:xfrm>
            <a:off x="1050392" y="3575092"/>
            <a:ext cx="65434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b="1" dirty="0" smtClean="0">
                <a:latin typeface="+mj-lt"/>
              </a:rPr>
              <a:t>With</a:t>
            </a:r>
            <a:endParaRPr lang="zh-TW" altLang="en-US" b="1" dirty="0">
              <a:latin typeface="+mj-lt"/>
            </a:endParaRPr>
          </a:p>
        </p:txBody>
      </p:sp>
      <p:sp>
        <p:nvSpPr>
          <p:cNvPr id="79" name="矩形 78"/>
          <p:cNvSpPr/>
          <p:nvPr/>
        </p:nvSpPr>
        <p:spPr>
          <a:xfrm>
            <a:off x="7146804" y="3487477"/>
            <a:ext cx="9813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TW" b="1" dirty="0" smtClean="0">
                <a:latin typeface="+mj-lt"/>
              </a:rPr>
              <a:t>Without</a:t>
            </a:r>
            <a:endParaRPr lang="zh-TW" altLang="en-US" b="1" dirty="0">
              <a:latin typeface="+mj-lt"/>
            </a:endParaRPr>
          </a:p>
        </p:txBody>
      </p:sp>
      <p:sp>
        <p:nvSpPr>
          <p:cNvPr id="37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xfrm>
            <a:off x="6974904" y="6448251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TW" dirty="0" smtClean="0"/>
              <a:t>4</a:t>
            </a:r>
            <a:endParaRPr lang="zh-TW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85031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方塊 5"/>
          <p:cNvSpPr txBox="1"/>
          <p:nvPr/>
        </p:nvSpPr>
        <p:spPr>
          <a:xfrm>
            <a:off x="371148" y="1148103"/>
            <a:ext cx="8280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tabLst>
                <a:tab pos="2713413" algn="l"/>
              </a:tabLst>
            </a:pPr>
            <a:r>
              <a:rPr lang="en-US" altLang="zh-TW" sz="2800" b="1" dirty="0">
                <a:solidFill>
                  <a:srgbClr val="008080"/>
                </a:solidFill>
                <a:ea typeface="微軟正黑體" pitchFamily="34" charset="-120"/>
              </a:rPr>
              <a:t>Industrial Standard </a:t>
            </a:r>
            <a:r>
              <a:rPr lang="en-US" altLang="zh-TW" sz="2800" b="1" dirty="0" smtClean="0">
                <a:solidFill>
                  <a:srgbClr val="008080"/>
                </a:solidFill>
                <a:ea typeface="微軟正黑體" pitchFamily="34" charset="-120"/>
              </a:rPr>
              <a:t>SSD Model</a:t>
            </a:r>
          </a:p>
          <a:p>
            <a:pPr lvl="0" algn="ctr">
              <a:tabLst>
                <a:tab pos="2713413" algn="l"/>
              </a:tabLst>
            </a:pPr>
            <a:r>
              <a:rPr lang="en-US" altLang="zh-TW" sz="2800" b="1" dirty="0" smtClean="0">
                <a:solidFill>
                  <a:srgbClr val="008080"/>
                </a:solidFill>
                <a:ea typeface="微軟正黑體" pitchFamily="34" charset="-120"/>
              </a:rPr>
              <a:t>ST250 / PT220 Series</a:t>
            </a:r>
            <a:endParaRPr lang="zh-TW" altLang="en-US" sz="2800" b="1" dirty="0">
              <a:solidFill>
                <a:srgbClr val="008080"/>
              </a:solidFill>
              <a:ea typeface="微軟正黑體" pitchFamily="34" charset="-120"/>
            </a:endParaRPr>
          </a:p>
        </p:txBody>
      </p:sp>
      <p:sp>
        <p:nvSpPr>
          <p:cNvPr id="26" name="Freeform 6"/>
          <p:cNvSpPr>
            <a:spLocks/>
          </p:cNvSpPr>
          <p:nvPr/>
        </p:nvSpPr>
        <p:spPr bwMode="auto">
          <a:xfrm>
            <a:off x="2452086" y="2348880"/>
            <a:ext cx="1994664" cy="3540446"/>
          </a:xfrm>
          <a:prstGeom prst="rect">
            <a:avLst/>
          </a:prstGeom>
          <a:gradFill flip="none" rotWithShape="1">
            <a:gsLst>
              <a:gs pos="0">
                <a:srgbClr val="2C778C">
                  <a:shade val="30000"/>
                  <a:satMod val="115000"/>
                </a:srgbClr>
              </a:gs>
              <a:gs pos="50000">
                <a:srgbClr val="2C778C">
                  <a:shade val="67500"/>
                  <a:satMod val="115000"/>
                </a:srgbClr>
              </a:gs>
              <a:gs pos="100000">
                <a:srgbClr val="2C778C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sx="102000" sy="102000" algn="ctr" rotWithShape="0">
              <a:sysClr val="window" lastClr="FFFFFF"/>
            </a:outerShdw>
          </a:effectLst>
          <a:extLst/>
        </p:spPr>
        <p:txBody>
          <a:bodyPr vert="horz" wrap="square" lIns="24116" tIns="12058" rIns="24116" bIns="12058" numCol="1" anchor="t" anchorCtr="0" compatLnSpc="1">
            <a:prstTxWarp prst="textNoShape">
              <a:avLst/>
            </a:prstTxWarp>
          </a:bodyPr>
          <a:lstStyle/>
          <a:p>
            <a:pPr algn="ctr" defTabSz="482218">
              <a:defRPr/>
            </a:pPr>
            <a:endParaRPr lang="en-US" sz="949" kern="0">
              <a:solidFill>
                <a:srgbClr val="737572"/>
              </a:solidFill>
              <a:latin typeface="Arial" pitchFamily="34" charset="0"/>
              <a:ea typeface="新細明體" pitchFamily="18" charset="-120"/>
              <a:cs typeface="Arial" panose="020B0604020202020204" pitchFamily="34" charset="0"/>
            </a:endParaRPr>
          </a:p>
        </p:txBody>
      </p:sp>
      <p:sp>
        <p:nvSpPr>
          <p:cNvPr id="31" name="Freeform 6"/>
          <p:cNvSpPr>
            <a:spLocks/>
          </p:cNvSpPr>
          <p:nvPr/>
        </p:nvSpPr>
        <p:spPr bwMode="auto">
          <a:xfrm>
            <a:off x="4714762" y="2352674"/>
            <a:ext cx="1969034" cy="3536652"/>
          </a:xfrm>
          <a:prstGeom prst="rect">
            <a:avLst/>
          </a:prstGeom>
          <a:gradFill flip="none" rotWithShape="1">
            <a:gsLst>
              <a:gs pos="0">
                <a:srgbClr val="2C778C">
                  <a:shade val="30000"/>
                  <a:satMod val="115000"/>
                </a:srgbClr>
              </a:gs>
              <a:gs pos="50000">
                <a:srgbClr val="2C778C">
                  <a:shade val="67500"/>
                  <a:satMod val="115000"/>
                </a:srgbClr>
              </a:gs>
              <a:gs pos="100000">
                <a:srgbClr val="2C778C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sx="102000" sy="102000" algn="ctr" rotWithShape="0">
              <a:sysClr val="window" lastClr="FFFFFF"/>
            </a:outerShdw>
          </a:effectLst>
          <a:extLst/>
        </p:spPr>
        <p:txBody>
          <a:bodyPr vert="horz" wrap="square" lIns="24116" tIns="12058" rIns="24116" bIns="12058" numCol="1" anchor="t" anchorCtr="0" compatLnSpc="1">
            <a:prstTxWarp prst="textNoShape">
              <a:avLst/>
            </a:prstTxWarp>
          </a:bodyPr>
          <a:lstStyle/>
          <a:p>
            <a:pPr algn="ctr" defTabSz="482218">
              <a:defRPr/>
            </a:pPr>
            <a:endParaRPr lang="en-US" sz="949" kern="0">
              <a:solidFill>
                <a:srgbClr val="737572"/>
              </a:solidFill>
              <a:latin typeface="Arial" pitchFamily="34" charset="0"/>
              <a:ea typeface="新細明體" pitchFamily="18" charset="-120"/>
              <a:cs typeface="Arial" panose="020B0604020202020204" pitchFamily="34" charset="0"/>
            </a:endParaRPr>
          </a:p>
        </p:txBody>
      </p:sp>
      <p:sp>
        <p:nvSpPr>
          <p:cNvPr id="35" name="Freeform 6"/>
          <p:cNvSpPr>
            <a:spLocks/>
          </p:cNvSpPr>
          <p:nvPr/>
        </p:nvSpPr>
        <p:spPr bwMode="auto">
          <a:xfrm>
            <a:off x="222961" y="2348880"/>
            <a:ext cx="2016755" cy="3540446"/>
          </a:xfrm>
          <a:prstGeom prst="rect">
            <a:avLst/>
          </a:prstGeom>
          <a:gradFill flip="none" rotWithShape="1">
            <a:gsLst>
              <a:gs pos="0">
                <a:srgbClr val="2C778C">
                  <a:shade val="30000"/>
                  <a:satMod val="115000"/>
                </a:srgbClr>
              </a:gs>
              <a:gs pos="50000">
                <a:srgbClr val="2C778C">
                  <a:shade val="67500"/>
                  <a:satMod val="115000"/>
                </a:srgbClr>
              </a:gs>
              <a:gs pos="100000">
                <a:srgbClr val="2C778C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sx="102000" sy="102000" algn="ctr" rotWithShape="0">
              <a:sysClr val="window" lastClr="FFFFFF"/>
            </a:outerShdw>
          </a:effectLst>
          <a:extLst/>
        </p:spPr>
        <p:txBody>
          <a:bodyPr vert="horz" wrap="square" lIns="24116" tIns="12058" rIns="24116" bIns="12058" numCol="1" anchor="t" anchorCtr="0" compatLnSpc="1">
            <a:prstTxWarp prst="textNoShape">
              <a:avLst/>
            </a:prstTxWarp>
          </a:bodyPr>
          <a:lstStyle/>
          <a:p>
            <a:pPr algn="ctr" defTabSz="482218">
              <a:defRPr/>
            </a:pPr>
            <a:endParaRPr lang="en-US" sz="949" kern="0">
              <a:solidFill>
                <a:srgbClr val="737572"/>
              </a:solidFill>
              <a:latin typeface="Arial" pitchFamily="34" charset="0"/>
              <a:ea typeface="新細明體" pitchFamily="18" charset="-120"/>
              <a:cs typeface="Arial" panose="020B0604020202020204" pitchFamily="34" charset="0"/>
            </a:endParaRPr>
          </a:p>
        </p:txBody>
      </p:sp>
      <p:sp>
        <p:nvSpPr>
          <p:cNvPr id="39" name="Rectangle 127"/>
          <p:cNvSpPr/>
          <p:nvPr/>
        </p:nvSpPr>
        <p:spPr>
          <a:xfrm>
            <a:off x="2453179" y="2404882"/>
            <a:ext cx="20322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482218"/>
            <a:r>
              <a:rPr lang="en-US" b="1" dirty="0">
                <a:solidFill>
                  <a:prstClr val="white"/>
                </a:solid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ST250-M242/M280</a:t>
            </a:r>
          </a:p>
        </p:txBody>
      </p:sp>
      <p:sp>
        <p:nvSpPr>
          <p:cNvPr id="40" name="Rectangle 128"/>
          <p:cNvSpPr/>
          <p:nvPr/>
        </p:nvSpPr>
        <p:spPr>
          <a:xfrm>
            <a:off x="702941" y="2404882"/>
            <a:ext cx="1060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482218"/>
            <a:r>
              <a:rPr lang="en-US" b="1" dirty="0">
                <a:solidFill>
                  <a:prstClr val="white"/>
                </a:solid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ST250-25</a:t>
            </a:r>
          </a:p>
        </p:txBody>
      </p:sp>
      <p:sp>
        <p:nvSpPr>
          <p:cNvPr id="41" name="Rectangle 131"/>
          <p:cNvSpPr/>
          <p:nvPr/>
        </p:nvSpPr>
        <p:spPr>
          <a:xfrm>
            <a:off x="5107105" y="2404882"/>
            <a:ext cx="11778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482218"/>
            <a:r>
              <a:rPr lang="en-US" b="1" dirty="0">
                <a:solidFill>
                  <a:prstClr val="white"/>
                </a:solid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ST250-300</a:t>
            </a:r>
          </a:p>
        </p:txBody>
      </p:sp>
      <p:sp>
        <p:nvSpPr>
          <p:cNvPr id="111" name="TextBox 160"/>
          <p:cNvSpPr txBox="1"/>
          <p:nvPr/>
        </p:nvSpPr>
        <p:spPr>
          <a:xfrm>
            <a:off x="330794" y="3417495"/>
            <a:ext cx="1805161" cy="2233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82218">
              <a:lnSpc>
                <a:spcPct val="110000"/>
              </a:lnSpc>
            </a:pPr>
            <a:r>
              <a:rPr lang="en-US" sz="1406" dirty="0">
                <a:solidFill>
                  <a:prstClr val="white"/>
                </a:solid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With DEVSLP</a:t>
            </a:r>
          </a:p>
          <a:p>
            <a:pPr algn="ctr" defTabSz="482218">
              <a:lnSpc>
                <a:spcPct val="110000"/>
              </a:lnSpc>
            </a:pPr>
            <a:endParaRPr lang="en-US" sz="1406" dirty="0">
              <a:solidFill>
                <a:prstClr val="white"/>
              </a:solidFill>
              <a:latin typeface="+mj-lt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ctr" defTabSz="482218">
              <a:lnSpc>
                <a:spcPct val="110000"/>
              </a:lnSpc>
            </a:pPr>
            <a:r>
              <a:rPr lang="en-US" sz="1406" dirty="0">
                <a:solidFill>
                  <a:prstClr val="white"/>
                </a:solid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Thermal Sensor</a:t>
            </a:r>
          </a:p>
          <a:p>
            <a:pPr algn="ctr" defTabSz="482218">
              <a:lnSpc>
                <a:spcPct val="110000"/>
              </a:lnSpc>
            </a:pPr>
            <a:endParaRPr lang="en-US" sz="1406" dirty="0">
              <a:solidFill>
                <a:prstClr val="white"/>
              </a:solidFill>
              <a:latin typeface="+mj-lt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ctr" defTabSz="482218">
              <a:lnSpc>
                <a:spcPct val="110000"/>
              </a:lnSpc>
            </a:pPr>
            <a:r>
              <a:rPr lang="en-US" sz="1406" dirty="0">
                <a:solidFill>
                  <a:prstClr val="white"/>
                </a:solid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Plastic </a:t>
            </a:r>
            <a:r>
              <a:rPr lang="en-US" sz="1406" dirty="0" smtClean="0">
                <a:solidFill>
                  <a:prstClr val="white"/>
                </a:solid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Housing</a:t>
            </a:r>
            <a:endParaRPr lang="en-US" sz="1406" dirty="0">
              <a:solidFill>
                <a:prstClr val="white"/>
              </a:solidFill>
              <a:latin typeface="+mj-lt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ctr" defTabSz="482218">
              <a:lnSpc>
                <a:spcPct val="110000"/>
              </a:lnSpc>
            </a:pPr>
            <a:endParaRPr lang="en-US" sz="1406" dirty="0">
              <a:solidFill>
                <a:prstClr val="white"/>
              </a:solidFill>
              <a:latin typeface="+mj-lt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ctr" defTabSz="482218">
              <a:lnSpc>
                <a:spcPct val="110000"/>
              </a:lnSpc>
            </a:pPr>
            <a:r>
              <a:rPr lang="en-US" sz="1406" dirty="0">
                <a:solidFill>
                  <a:prstClr val="white"/>
                </a:solid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With Screw </a:t>
            </a:r>
            <a:r>
              <a:rPr lang="en-US" sz="1406" dirty="0" smtClean="0">
                <a:solidFill>
                  <a:prstClr val="white"/>
                </a:solid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Pack</a:t>
            </a:r>
            <a:endParaRPr lang="en-US" sz="1406" dirty="0">
              <a:solidFill>
                <a:prstClr val="white"/>
              </a:solidFill>
              <a:latin typeface="+mj-lt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ctr" defTabSz="482218">
              <a:lnSpc>
                <a:spcPct val="110000"/>
              </a:lnSpc>
            </a:pPr>
            <a:endParaRPr lang="en-US" sz="1406" dirty="0">
              <a:solidFill>
                <a:prstClr val="white"/>
              </a:solidFill>
              <a:latin typeface="+mj-lt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ctr" defTabSz="482218">
              <a:lnSpc>
                <a:spcPct val="110000"/>
              </a:lnSpc>
            </a:pPr>
            <a:r>
              <a:rPr lang="en-US" sz="1406" dirty="0">
                <a:solidFill>
                  <a:prstClr val="white"/>
                </a:solid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Capacity: </a:t>
            </a:r>
            <a:r>
              <a:rPr lang="en-US" sz="1406" dirty="0" smtClean="0">
                <a:solidFill>
                  <a:prstClr val="white"/>
                </a:solid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64GB~1TB</a:t>
            </a:r>
            <a:endParaRPr lang="en-US" sz="1406" dirty="0">
              <a:solidFill>
                <a:prstClr val="white"/>
              </a:solidFill>
              <a:latin typeface="+mj-lt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12" name="TextBox 160"/>
          <p:cNvSpPr txBox="1"/>
          <p:nvPr/>
        </p:nvSpPr>
        <p:spPr>
          <a:xfrm>
            <a:off x="2524473" y="3720826"/>
            <a:ext cx="1836596" cy="17579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82218">
              <a:lnSpc>
                <a:spcPct val="110000"/>
              </a:lnSpc>
            </a:pPr>
            <a:r>
              <a:rPr lang="en-US" sz="1406" dirty="0">
                <a:solidFill>
                  <a:prstClr val="white"/>
                </a:solid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With DEVSLP</a:t>
            </a:r>
          </a:p>
          <a:p>
            <a:pPr algn="ctr" defTabSz="482218">
              <a:lnSpc>
                <a:spcPct val="110000"/>
              </a:lnSpc>
            </a:pPr>
            <a:endParaRPr lang="en-US" sz="1406" dirty="0">
              <a:solidFill>
                <a:prstClr val="white"/>
              </a:solidFill>
              <a:latin typeface="+mj-lt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ctr" defTabSz="482218">
              <a:lnSpc>
                <a:spcPct val="110000"/>
              </a:lnSpc>
            </a:pPr>
            <a:r>
              <a:rPr lang="en-US" sz="1406" dirty="0">
                <a:solidFill>
                  <a:prstClr val="white"/>
                </a:solid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Thermal Sensor</a:t>
            </a:r>
          </a:p>
          <a:p>
            <a:pPr algn="ctr" defTabSz="482218">
              <a:lnSpc>
                <a:spcPct val="110000"/>
              </a:lnSpc>
            </a:pPr>
            <a:endParaRPr lang="en-US" sz="1406" dirty="0">
              <a:solidFill>
                <a:prstClr val="white"/>
              </a:solidFill>
              <a:latin typeface="+mj-lt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ctr" defTabSz="482218">
              <a:lnSpc>
                <a:spcPct val="110000"/>
              </a:lnSpc>
            </a:pPr>
            <a:r>
              <a:rPr lang="en-US" sz="1406" dirty="0">
                <a:solidFill>
                  <a:prstClr val="white"/>
                </a:solid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LED</a:t>
            </a:r>
          </a:p>
          <a:p>
            <a:pPr algn="ctr" defTabSz="482218">
              <a:lnSpc>
                <a:spcPct val="110000"/>
              </a:lnSpc>
            </a:pPr>
            <a:endParaRPr lang="en-US" sz="1406" dirty="0">
              <a:solidFill>
                <a:prstClr val="white"/>
              </a:solidFill>
              <a:latin typeface="+mj-lt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ctr" defTabSz="482218">
              <a:lnSpc>
                <a:spcPct val="110000"/>
              </a:lnSpc>
            </a:pPr>
            <a:r>
              <a:rPr lang="en-US" sz="1406" dirty="0" smtClean="0">
                <a:solidFill>
                  <a:prstClr val="white"/>
                </a:solid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Capacity</a:t>
            </a:r>
            <a:r>
              <a:rPr lang="en-US" sz="1406" dirty="0">
                <a:solidFill>
                  <a:prstClr val="white"/>
                </a:solid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: </a:t>
            </a:r>
            <a:r>
              <a:rPr lang="en-US" sz="1406" dirty="0" smtClean="0">
                <a:solidFill>
                  <a:prstClr val="white"/>
                </a:solid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64GB~1TB</a:t>
            </a:r>
            <a:endParaRPr lang="en-US" sz="1406" dirty="0">
              <a:solidFill>
                <a:prstClr val="white"/>
              </a:solidFill>
              <a:latin typeface="+mj-lt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119" name="TextBox 160"/>
          <p:cNvSpPr txBox="1"/>
          <p:nvPr/>
        </p:nvSpPr>
        <p:spPr>
          <a:xfrm>
            <a:off x="4740026" y="3763044"/>
            <a:ext cx="1920882" cy="17579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82218">
              <a:lnSpc>
                <a:spcPct val="110000"/>
              </a:lnSpc>
            </a:pPr>
            <a:r>
              <a:rPr lang="en-US" sz="1406" dirty="0">
                <a:solidFill>
                  <a:prstClr val="white"/>
                </a:solid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With DEVSLP</a:t>
            </a:r>
          </a:p>
          <a:p>
            <a:pPr algn="ctr" defTabSz="482218">
              <a:lnSpc>
                <a:spcPct val="110000"/>
              </a:lnSpc>
            </a:pPr>
            <a:endParaRPr lang="en-US" sz="1406" dirty="0">
              <a:solidFill>
                <a:prstClr val="white"/>
              </a:solidFill>
              <a:latin typeface="+mj-lt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ctr" defTabSz="482218">
              <a:lnSpc>
                <a:spcPct val="110000"/>
              </a:lnSpc>
            </a:pPr>
            <a:r>
              <a:rPr lang="en-US" sz="1406" dirty="0">
                <a:solidFill>
                  <a:prstClr val="white"/>
                </a:solid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Thermal Sensor</a:t>
            </a:r>
          </a:p>
          <a:p>
            <a:pPr algn="ctr" defTabSz="482218">
              <a:lnSpc>
                <a:spcPct val="110000"/>
              </a:lnSpc>
            </a:pPr>
            <a:endParaRPr lang="en-US" sz="1406" dirty="0">
              <a:solidFill>
                <a:prstClr val="white"/>
              </a:solidFill>
              <a:latin typeface="+mj-lt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ctr" defTabSz="482218">
              <a:lnSpc>
                <a:spcPct val="110000"/>
              </a:lnSpc>
            </a:pPr>
            <a:r>
              <a:rPr lang="en-US" sz="1406" dirty="0">
                <a:solidFill>
                  <a:prstClr val="white"/>
                </a:solid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LED</a:t>
            </a:r>
          </a:p>
          <a:p>
            <a:pPr algn="ctr" defTabSz="482218">
              <a:lnSpc>
                <a:spcPct val="110000"/>
              </a:lnSpc>
            </a:pPr>
            <a:endParaRPr lang="en-US" sz="1406" dirty="0">
              <a:solidFill>
                <a:prstClr val="white"/>
              </a:solidFill>
              <a:latin typeface="+mj-lt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ctr" defTabSz="482218">
              <a:lnSpc>
                <a:spcPct val="110000"/>
              </a:lnSpc>
            </a:pPr>
            <a:r>
              <a:rPr lang="en-US" sz="1406" dirty="0" smtClean="0">
                <a:solidFill>
                  <a:prstClr val="white"/>
                </a:solid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Capacity</a:t>
            </a:r>
            <a:r>
              <a:rPr lang="en-US" sz="1406" dirty="0">
                <a:solidFill>
                  <a:prstClr val="white"/>
                </a:solid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: </a:t>
            </a:r>
            <a:r>
              <a:rPr lang="en-US" sz="1406" dirty="0" smtClean="0">
                <a:solidFill>
                  <a:prstClr val="white"/>
                </a:solid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128GB~1TB</a:t>
            </a:r>
            <a:endParaRPr lang="en-US" sz="1406" dirty="0">
              <a:solidFill>
                <a:prstClr val="white"/>
              </a:solidFill>
              <a:latin typeface="+mj-lt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2" name="Rectangle 12"/>
          <p:cNvSpPr>
            <a:spLocks noChangeArrowheads="1"/>
          </p:cNvSpPr>
          <p:nvPr/>
        </p:nvSpPr>
        <p:spPr bwMode="auto">
          <a:xfrm>
            <a:off x="179512" y="2830884"/>
            <a:ext cx="2129865" cy="498762"/>
          </a:xfrm>
          <a:prstGeom prst="rect">
            <a:avLst/>
          </a:prstGeom>
          <a:solidFill>
            <a:srgbClr val="1A465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4116" tIns="12058" rIns="24116" bIns="12058" numCol="1" anchor="t" anchorCtr="0" compatLnSpc="1">
            <a:prstTxWarp prst="textNoShape">
              <a:avLst/>
            </a:prstTxWarp>
          </a:bodyPr>
          <a:lstStyle/>
          <a:p>
            <a:pPr algn="ctr" defTabSz="482218">
              <a:defRPr/>
            </a:pPr>
            <a:endParaRPr lang="en-US" sz="949" kern="0">
              <a:solidFill>
                <a:srgbClr val="737572"/>
              </a:solidFill>
              <a:latin typeface="Arial" pitchFamily="34" charset="0"/>
              <a:ea typeface="新細明體" pitchFamily="18" charset="-120"/>
              <a:cs typeface="Arial" panose="020B0604020202020204" pitchFamily="34" charset="0"/>
            </a:endParaRPr>
          </a:p>
        </p:txBody>
      </p:sp>
      <p:sp>
        <p:nvSpPr>
          <p:cNvPr id="45" name="文字方塊 44"/>
          <p:cNvSpPr txBox="1"/>
          <p:nvPr/>
        </p:nvSpPr>
        <p:spPr>
          <a:xfrm>
            <a:off x="968477" y="2871514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rgbClr val="FFC000"/>
                </a:solidFill>
              </a:rPr>
              <a:t>2.5”</a:t>
            </a:r>
            <a:endParaRPr lang="zh-TW" altLang="en-US" b="1" dirty="0">
              <a:solidFill>
                <a:srgbClr val="FFC000"/>
              </a:solidFill>
            </a:endParaRPr>
          </a:p>
        </p:txBody>
      </p:sp>
      <p:sp>
        <p:nvSpPr>
          <p:cNvPr id="46" name="Rectangle 12"/>
          <p:cNvSpPr>
            <a:spLocks noChangeArrowheads="1"/>
          </p:cNvSpPr>
          <p:nvPr/>
        </p:nvSpPr>
        <p:spPr bwMode="auto">
          <a:xfrm>
            <a:off x="2388198" y="2816042"/>
            <a:ext cx="2101193" cy="498762"/>
          </a:xfrm>
          <a:prstGeom prst="rect">
            <a:avLst/>
          </a:prstGeom>
          <a:solidFill>
            <a:srgbClr val="1A465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4116" tIns="12058" rIns="24116" bIns="12058" numCol="1" anchor="t" anchorCtr="0" compatLnSpc="1">
            <a:prstTxWarp prst="textNoShape">
              <a:avLst/>
            </a:prstTxWarp>
          </a:bodyPr>
          <a:lstStyle/>
          <a:p>
            <a:pPr algn="ctr" defTabSz="482218">
              <a:defRPr/>
            </a:pPr>
            <a:endParaRPr lang="en-US" sz="949" kern="0">
              <a:solidFill>
                <a:srgbClr val="737572"/>
              </a:solidFill>
              <a:latin typeface="Arial" pitchFamily="34" charset="0"/>
              <a:ea typeface="新細明體" pitchFamily="18" charset="-120"/>
              <a:cs typeface="Arial" panose="020B0604020202020204" pitchFamily="34" charset="0"/>
            </a:endParaRPr>
          </a:p>
        </p:txBody>
      </p:sp>
      <p:sp>
        <p:nvSpPr>
          <p:cNvPr id="47" name="Freeform 22"/>
          <p:cNvSpPr>
            <a:spLocks/>
          </p:cNvSpPr>
          <p:nvPr/>
        </p:nvSpPr>
        <p:spPr bwMode="auto">
          <a:xfrm>
            <a:off x="2388200" y="3299961"/>
            <a:ext cx="60126" cy="93088"/>
          </a:xfrm>
          <a:custGeom>
            <a:avLst/>
            <a:gdLst>
              <a:gd name="T0" fmla="*/ 0 w 47"/>
              <a:gd name="T1" fmla="*/ 0 h 47"/>
              <a:gd name="T2" fmla="*/ 47 w 47"/>
              <a:gd name="T3" fmla="*/ 47 h 47"/>
              <a:gd name="T4" fmla="*/ 47 w 47"/>
              <a:gd name="T5" fmla="*/ 0 h 47"/>
              <a:gd name="T6" fmla="*/ 0 w 47"/>
              <a:gd name="T7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7" h="47">
                <a:moveTo>
                  <a:pt x="0" y="0"/>
                </a:moveTo>
                <a:lnTo>
                  <a:pt x="47" y="47"/>
                </a:lnTo>
                <a:lnTo>
                  <a:pt x="47" y="0"/>
                </a:lnTo>
                <a:lnTo>
                  <a:pt x="0" y="0"/>
                </a:lnTo>
                <a:close/>
              </a:path>
            </a:pathLst>
          </a:custGeom>
          <a:solidFill>
            <a:srgbClr val="1A465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24116" tIns="12058" rIns="24116" bIns="12058" numCol="1" anchor="t" anchorCtr="0" compatLnSpc="1">
            <a:prstTxWarp prst="textNoShape">
              <a:avLst/>
            </a:prstTxWarp>
          </a:bodyPr>
          <a:lstStyle/>
          <a:p>
            <a:pPr algn="ctr" defTabSz="482218">
              <a:defRPr/>
            </a:pPr>
            <a:endParaRPr lang="en-US" sz="949" kern="0">
              <a:solidFill>
                <a:srgbClr val="737572"/>
              </a:solidFill>
              <a:latin typeface="Arial" pitchFamily="34" charset="0"/>
              <a:ea typeface="新細明體" pitchFamily="18" charset="-120"/>
              <a:cs typeface="Arial" panose="020B0604020202020204" pitchFamily="34" charset="0"/>
            </a:endParaRPr>
          </a:p>
        </p:txBody>
      </p:sp>
      <p:sp>
        <p:nvSpPr>
          <p:cNvPr id="48" name="Freeform 23"/>
          <p:cNvSpPr>
            <a:spLocks/>
          </p:cNvSpPr>
          <p:nvPr/>
        </p:nvSpPr>
        <p:spPr bwMode="auto">
          <a:xfrm>
            <a:off x="4427985" y="3299961"/>
            <a:ext cx="61406" cy="93088"/>
          </a:xfrm>
          <a:custGeom>
            <a:avLst/>
            <a:gdLst>
              <a:gd name="T0" fmla="*/ 48 w 48"/>
              <a:gd name="T1" fmla="*/ 0 h 47"/>
              <a:gd name="T2" fmla="*/ 0 w 48"/>
              <a:gd name="T3" fmla="*/ 47 h 47"/>
              <a:gd name="T4" fmla="*/ 0 w 48"/>
              <a:gd name="T5" fmla="*/ 0 h 47"/>
              <a:gd name="T6" fmla="*/ 48 w 48"/>
              <a:gd name="T7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8" h="47">
                <a:moveTo>
                  <a:pt x="48" y="0"/>
                </a:moveTo>
                <a:lnTo>
                  <a:pt x="0" y="47"/>
                </a:lnTo>
                <a:lnTo>
                  <a:pt x="0" y="0"/>
                </a:lnTo>
                <a:lnTo>
                  <a:pt x="48" y="0"/>
                </a:lnTo>
                <a:close/>
              </a:path>
            </a:pathLst>
          </a:custGeom>
          <a:solidFill>
            <a:srgbClr val="1A465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24116" tIns="12058" rIns="24116" bIns="12058" numCol="1" anchor="t" anchorCtr="0" compatLnSpc="1">
            <a:prstTxWarp prst="textNoShape">
              <a:avLst/>
            </a:prstTxWarp>
          </a:bodyPr>
          <a:lstStyle/>
          <a:p>
            <a:pPr algn="ctr" defTabSz="482218">
              <a:defRPr/>
            </a:pPr>
            <a:endParaRPr lang="en-US" sz="949" kern="0">
              <a:solidFill>
                <a:srgbClr val="737572"/>
              </a:solidFill>
              <a:latin typeface="Arial" pitchFamily="34" charset="0"/>
              <a:ea typeface="新細明體" pitchFamily="18" charset="-120"/>
              <a:cs typeface="Arial" panose="020B0604020202020204" pitchFamily="34" charset="0"/>
            </a:endParaRPr>
          </a:p>
        </p:txBody>
      </p:sp>
      <p:sp>
        <p:nvSpPr>
          <p:cNvPr id="49" name="文字方塊 48"/>
          <p:cNvSpPr txBox="1"/>
          <p:nvPr/>
        </p:nvSpPr>
        <p:spPr>
          <a:xfrm>
            <a:off x="3163988" y="2856671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rgbClr val="FFC000"/>
                </a:solidFill>
              </a:rPr>
              <a:t>M.2</a:t>
            </a:r>
            <a:endParaRPr lang="zh-TW" altLang="en-US" b="1" dirty="0">
              <a:solidFill>
                <a:srgbClr val="FFC000"/>
              </a:solidFill>
            </a:endParaRPr>
          </a:p>
        </p:txBody>
      </p:sp>
      <p:sp>
        <p:nvSpPr>
          <p:cNvPr id="50" name="Rectangle 12"/>
          <p:cNvSpPr>
            <a:spLocks noChangeArrowheads="1"/>
          </p:cNvSpPr>
          <p:nvPr/>
        </p:nvSpPr>
        <p:spPr bwMode="auto">
          <a:xfrm>
            <a:off x="4644009" y="2793268"/>
            <a:ext cx="2101193" cy="498762"/>
          </a:xfrm>
          <a:prstGeom prst="rect">
            <a:avLst/>
          </a:prstGeom>
          <a:solidFill>
            <a:srgbClr val="1A465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4116" tIns="12058" rIns="24116" bIns="12058" numCol="1" anchor="t" anchorCtr="0" compatLnSpc="1">
            <a:prstTxWarp prst="textNoShape">
              <a:avLst/>
            </a:prstTxWarp>
          </a:bodyPr>
          <a:lstStyle/>
          <a:p>
            <a:pPr algn="ctr" defTabSz="482218">
              <a:defRPr/>
            </a:pPr>
            <a:endParaRPr lang="en-US" sz="949" kern="0">
              <a:solidFill>
                <a:srgbClr val="737572"/>
              </a:solidFill>
              <a:latin typeface="Arial" pitchFamily="34" charset="0"/>
              <a:ea typeface="新細明體" pitchFamily="18" charset="-120"/>
              <a:cs typeface="Arial" panose="020B0604020202020204" pitchFamily="34" charset="0"/>
            </a:endParaRPr>
          </a:p>
        </p:txBody>
      </p:sp>
      <p:sp>
        <p:nvSpPr>
          <p:cNvPr id="51" name="Freeform 22"/>
          <p:cNvSpPr>
            <a:spLocks/>
          </p:cNvSpPr>
          <p:nvPr/>
        </p:nvSpPr>
        <p:spPr bwMode="auto">
          <a:xfrm>
            <a:off x="4673267" y="3277187"/>
            <a:ext cx="60126" cy="93088"/>
          </a:xfrm>
          <a:custGeom>
            <a:avLst/>
            <a:gdLst>
              <a:gd name="T0" fmla="*/ 0 w 47"/>
              <a:gd name="T1" fmla="*/ 0 h 47"/>
              <a:gd name="T2" fmla="*/ 47 w 47"/>
              <a:gd name="T3" fmla="*/ 47 h 47"/>
              <a:gd name="T4" fmla="*/ 47 w 47"/>
              <a:gd name="T5" fmla="*/ 0 h 47"/>
              <a:gd name="T6" fmla="*/ 0 w 47"/>
              <a:gd name="T7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7" h="47">
                <a:moveTo>
                  <a:pt x="0" y="0"/>
                </a:moveTo>
                <a:lnTo>
                  <a:pt x="47" y="47"/>
                </a:lnTo>
                <a:lnTo>
                  <a:pt x="47" y="0"/>
                </a:lnTo>
                <a:lnTo>
                  <a:pt x="0" y="0"/>
                </a:lnTo>
                <a:close/>
              </a:path>
            </a:pathLst>
          </a:custGeom>
          <a:solidFill>
            <a:srgbClr val="1A465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24116" tIns="12058" rIns="24116" bIns="12058" numCol="1" anchor="t" anchorCtr="0" compatLnSpc="1">
            <a:prstTxWarp prst="textNoShape">
              <a:avLst/>
            </a:prstTxWarp>
          </a:bodyPr>
          <a:lstStyle/>
          <a:p>
            <a:pPr algn="ctr" defTabSz="482218">
              <a:defRPr/>
            </a:pPr>
            <a:endParaRPr lang="en-US" sz="949" kern="0">
              <a:solidFill>
                <a:srgbClr val="737572"/>
              </a:solidFill>
              <a:latin typeface="Arial" pitchFamily="34" charset="0"/>
              <a:ea typeface="新細明體" pitchFamily="18" charset="-120"/>
              <a:cs typeface="Arial" panose="020B0604020202020204" pitchFamily="34" charset="0"/>
            </a:endParaRPr>
          </a:p>
        </p:txBody>
      </p:sp>
      <p:sp>
        <p:nvSpPr>
          <p:cNvPr id="52" name="Freeform 23"/>
          <p:cNvSpPr>
            <a:spLocks/>
          </p:cNvSpPr>
          <p:nvPr/>
        </p:nvSpPr>
        <p:spPr bwMode="auto">
          <a:xfrm>
            <a:off x="6683796" y="3277187"/>
            <a:ext cx="61406" cy="93088"/>
          </a:xfrm>
          <a:custGeom>
            <a:avLst/>
            <a:gdLst>
              <a:gd name="T0" fmla="*/ 48 w 48"/>
              <a:gd name="T1" fmla="*/ 0 h 47"/>
              <a:gd name="T2" fmla="*/ 0 w 48"/>
              <a:gd name="T3" fmla="*/ 47 h 47"/>
              <a:gd name="T4" fmla="*/ 0 w 48"/>
              <a:gd name="T5" fmla="*/ 0 h 47"/>
              <a:gd name="T6" fmla="*/ 48 w 48"/>
              <a:gd name="T7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8" h="47">
                <a:moveTo>
                  <a:pt x="48" y="0"/>
                </a:moveTo>
                <a:lnTo>
                  <a:pt x="0" y="47"/>
                </a:lnTo>
                <a:lnTo>
                  <a:pt x="0" y="0"/>
                </a:lnTo>
                <a:lnTo>
                  <a:pt x="48" y="0"/>
                </a:lnTo>
                <a:close/>
              </a:path>
            </a:pathLst>
          </a:custGeom>
          <a:solidFill>
            <a:srgbClr val="1A465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24116" tIns="12058" rIns="24116" bIns="12058" numCol="1" anchor="t" anchorCtr="0" compatLnSpc="1">
            <a:prstTxWarp prst="textNoShape">
              <a:avLst/>
            </a:prstTxWarp>
          </a:bodyPr>
          <a:lstStyle/>
          <a:p>
            <a:pPr algn="ctr" defTabSz="482218">
              <a:defRPr/>
            </a:pPr>
            <a:endParaRPr lang="en-US" sz="949" kern="0">
              <a:solidFill>
                <a:srgbClr val="737572"/>
              </a:solidFill>
              <a:latin typeface="Arial" pitchFamily="34" charset="0"/>
              <a:ea typeface="新細明體" pitchFamily="18" charset="-120"/>
              <a:cs typeface="Arial" panose="020B0604020202020204" pitchFamily="34" charset="0"/>
            </a:endParaRPr>
          </a:p>
        </p:txBody>
      </p:sp>
      <p:sp>
        <p:nvSpPr>
          <p:cNvPr id="53" name="文字方塊 52"/>
          <p:cNvSpPr txBox="1"/>
          <p:nvPr/>
        </p:nvSpPr>
        <p:spPr>
          <a:xfrm>
            <a:off x="5244082" y="2833897"/>
            <a:ext cx="9637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rgbClr val="FFC000"/>
                </a:solidFill>
              </a:rPr>
              <a:t>MO-300</a:t>
            </a:r>
            <a:endParaRPr lang="zh-TW" altLang="en-US" b="1" dirty="0">
              <a:solidFill>
                <a:srgbClr val="FFC000"/>
              </a:solidFill>
            </a:endParaRPr>
          </a:p>
        </p:txBody>
      </p:sp>
      <p:sp>
        <p:nvSpPr>
          <p:cNvPr id="24" name="Freeform 6"/>
          <p:cNvSpPr>
            <a:spLocks/>
          </p:cNvSpPr>
          <p:nvPr/>
        </p:nvSpPr>
        <p:spPr bwMode="auto">
          <a:xfrm>
            <a:off x="6980467" y="2352674"/>
            <a:ext cx="1989114" cy="3545786"/>
          </a:xfrm>
          <a:prstGeom prst="rect">
            <a:avLst/>
          </a:prstGeom>
          <a:gradFill flip="none" rotWithShape="1">
            <a:gsLst>
              <a:gs pos="0">
                <a:schemeClr val="accent3">
                  <a:lumMod val="75000"/>
                  <a:shade val="30000"/>
                  <a:satMod val="115000"/>
                </a:schemeClr>
              </a:gs>
              <a:gs pos="50000">
                <a:schemeClr val="accent3">
                  <a:lumMod val="75000"/>
                  <a:shade val="67500"/>
                  <a:satMod val="115000"/>
                </a:schemeClr>
              </a:gs>
              <a:gs pos="100000">
                <a:schemeClr val="accent3">
                  <a:lumMod val="75000"/>
                  <a:shade val="100000"/>
                  <a:satMod val="115000"/>
                </a:schemeClr>
              </a:gs>
            </a:gsLst>
            <a:lin ang="2700000" scaled="1"/>
            <a:tileRect/>
          </a:gradFill>
          <a:ln>
            <a:noFill/>
          </a:ln>
          <a:effectLst>
            <a:outerShdw sx="102000" sy="102000" algn="ctr" rotWithShape="0">
              <a:sysClr val="window" lastClr="FFFFFF"/>
            </a:outerShdw>
          </a:effectLst>
          <a:extLst/>
        </p:spPr>
        <p:txBody>
          <a:bodyPr vert="horz" wrap="square" lIns="24116" tIns="12058" rIns="24116" bIns="12058" numCol="1" anchor="t" anchorCtr="0" compatLnSpc="1">
            <a:prstTxWarp prst="textNoShape">
              <a:avLst/>
            </a:prstTxWarp>
          </a:bodyPr>
          <a:lstStyle/>
          <a:p>
            <a:pPr algn="ctr" defTabSz="482218"/>
            <a:endParaRPr lang="en-US" sz="949" kern="0">
              <a:solidFill>
                <a:srgbClr val="737572"/>
              </a:solidFill>
              <a:latin typeface="Arial" pitchFamily="34" charset="0"/>
              <a:ea typeface="新細明體" pitchFamily="18" charset="-120"/>
              <a:cs typeface="Arial" panose="020B0604020202020204" pitchFamily="34" charset="0"/>
            </a:endParaRPr>
          </a:p>
        </p:txBody>
      </p:sp>
      <p:sp>
        <p:nvSpPr>
          <p:cNvPr id="25" name="Rectangle 131"/>
          <p:cNvSpPr/>
          <p:nvPr/>
        </p:nvSpPr>
        <p:spPr>
          <a:xfrm>
            <a:off x="7277164" y="2418296"/>
            <a:ext cx="13958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482218"/>
            <a:r>
              <a:rPr lang="en-US" b="1" dirty="0">
                <a:solidFill>
                  <a:prstClr val="white"/>
                </a:solid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PT220-M280</a:t>
            </a:r>
          </a:p>
        </p:txBody>
      </p:sp>
      <p:sp>
        <p:nvSpPr>
          <p:cNvPr id="27" name="TextBox 160"/>
          <p:cNvSpPr txBox="1"/>
          <p:nvPr/>
        </p:nvSpPr>
        <p:spPr>
          <a:xfrm>
            <a:off x="7021387" y="3720826"/>
            <a:ext cx="1932972" cy="17579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82218">
              <a:lnSpc>
                <a:spcPct val="110000"/>
              </a:lnSpc>
            </a:pPr>
            <a:r>
              <a:rPr lang="en-US" sz="1406" dirty="0" err="1">
                <a:solidFill>
                  <a:prstClr val="white"/>
                </a:solid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NVMe</a:t>
            </a:r>
            <a:r>
              <a:rPr lang="en-US" sz="1406" dirty="0">
                <a:solidFill>
                  <a:prstClr val="white"/>
                </a:solid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G3*4</a:t>
            </a:r>
          </a:p>
          <a:p>
            <a:pPr algn="ctr" defTabSz="482218">
              <a:lnSpc>
                <a:spcPct val="110000"/>
              </a:lnSpc>
            </a:pPr>
            <a:endParaRPr lang="en-US" sz="1406" dirty="0">
              <a:solidFill>
                <a:prstClr val="white"/>
              </a:solidFill>
              <a:latin typeface="+mj-lt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ctr" defTabSz="482218">
              <a:lnSpc>
                <a:spcPct val="110000"/>
              </a:lnSpc>
            </a:pPr>
            <a:r>
              <a:rPr lang="en-US" sz="1406" dirty="0">
                <a:solidFill>
                  <a:prstClr val="white"/>
                </a:solid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Thermal Sensor</a:t>
            </a:r>
          </a:p>
          <a:p>
            <a:pPr algn="ctr" defTabSz="482218">
              <a:lnSpc>
                <a:spcPct val="110000"/>
              </a:lnSpc>
            </a:pPr>
            <a:endParaRPr lang="en-US" sz="1406" dirty="0">
              <a:solidFill>
                <a:prstClr val="white"/>
              </a:solidFill>
              <a:latin typeface="+mj-lt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ctr" defTabSz="482218">
              <a:lnSpc>
                <a:spcPct val="110000"/>
              </a:lnSpc>
            </a:pPr>
            <a:r>
              <a:rPr lang="en-US" sz="1406" dirty="0">
                <a:solidFill>
                  <a:prstClr val="white"/>
                </a:solid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LED</a:t>
            </a:r>
          </a:p>
          <a:p>
            <a:pPr algn="ctr" defTabSz="482218">
              <a:lnSpc>
                <a:spcPct val="110000"/>
              </a:lnSpc>
            </a:pPr>
            <a:endParaRPr lang="en-US" sz="1406" dirty="0">
              <a:solidFill>
                <a:prstClr val="white"/>
              </a:solidFill>
              <a:latin typeface="+mj-lt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ctr" defTabSz="482218">
              <a:lnSpc>
                <a:spcPct val="110000"/>
              </a:lnSpc>
            </a:pPr>
            <a:r>
              <a:rPr lang="en-US" sz="1406" dirty="0" smtClean="0">
                <a:solidFill>
                  <a:prstClr val="white"/>
                </a:solid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Capacity</a:t>
            </a:r>
            <a:r>
              <a:rPr lang="en-US" sz="1406" dirty="0">
                <a:solidFill>
                  <a:prstClr val="white"/>
                </a:solid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: </a:t>
            </a:r>
            <a:r>
              <a:rPr lang="en-US" sz="1406" dirty="0" smtClean="0">
                <a:solidFill>
                  <a:prstClr val="white"/>
                </a:solid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128GB~1TB</a:t>
            </a:r>
            <a:endParaRPr lang="en-US" sz="1406" dirty="0">
              <a:solidFill>
                <a:prstClr val="white"/>
              </a:solidFill>
              <a:latin typeface="+mj-lt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28" name="Rectangle 12"/>
          <p:cNvSpPr>
            <a:spLocks noChangeArrowheads="1"/>
          </p:cNvSpPr>
          <p:nvPr/>
        </p:nvSpPr>
        <p:spPr bwMode="auto">
          <a:xfrm>
            <a:off x="6929794" y="2793268"/>
            <a:ext cx="2101193" cy="498762"/>
          </a:xfrm>
          <a:prstGeom prst="rect">
            <a:avLst/>
          </a:prstGeom>
          <a:solidFill>
            <a:srgbClr val="2E391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4116" tIns="12058" rIns="24116" bIns="12058" numCol="1" anchor="t" anchorCtr="0" compatLnSpc="1">
            <a:prstTxWarp prst="textNoShape">
              <a:avLst/>
            </a:prstTxWarp>
          </a:bodyPr>
          <a:lstStyle/>
          <a:p>
            <a:pPr algn="ctr" defTabSz="482218"/>
            <a:endParaRPr lang="en-US" sz="949" kern="0">
              <a:solidFill>
                <a:srgbClr val="737572"/>
              </a:solidFill>
              <a:latin typeface="Arial" pitchFamily="34" charset="0"/>
              <a:ea typeface="新細明體" pitchFamily="18" charset="-120"/>
              <a:cs typeface="Arial" panose="020B0604020202020204" pitchFamily="34" charset="0"/>
            </a:endParaRPr>
          </a:p>
        </p:txBody>
      </p:sp>
      <p:sp>
        <p:nvSpPr>
          <p:cNvPr id="29" name="Freeform 22"/>
          <p:cNvSpPr>
            <a:spLocks/>
          </p:cNvSpPr>
          <p:nvPr/>
        </p:nvSpPr>
        <p:spPr bwMode="auto">
          <a:xfrm>
            <a:off x="6941738" y="3277187"/>
            <a:ext cx="60126" cy="93088"/>
          </a:xfrm>
          <a:custGeom>
            <a:avLst/>
            <a:gdLst>
              <a:gd name="T0" fmla="*/ 0 w 47"/>
              <a:gd name="T1" fmla="*/ 0 h 47"/>
              <a:gd name="T2" fmla="*/ 47 w 47"/>
              <a:gd name="T3" fmla="*/ 47 h 47"/>
              <a:gd name="T4" fmla="*/ 47 w 47"/>
              <a:gd name="T5" fmla="*/ 0 h 47"/>
              <a:gd name="T6" fmla="*/ 0 w 47"/>
              <a:gd name="T7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7" h="47">
                <a:moveTo>
                  <a:pt x="0" y="0"/>
                </a:moveTo>
                <a:lnTo>
                  <a:pt x="47" y="47"/>
                </a:lnTo>
                <a:lnTo>
                  <a:pt x="47" y="0"/>
                </a:lnTo>
                <a:lnTo>
                  <a:pt x="0" y="0"/>
                </a:lnTo>
                <a:close/>
              </a:path>
            </a:pathLst>
          </a:custGeom>
          <a:solidFill>
            <a:srgbClr val="2E391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24116" tIns="12058" rIns="24116" bIns="12058" numCol="1" anchor="t" anchorCtr="0" compatLnSpc="1">
            <a:prstTxWarp prst="textNoShape">
              <a:avLst/>
            </a:prstTxWarp>
          </a:bodyPr>
          <a:lstStyle/>
          <a:p>
            <a:pPr algn="ctr" defTabSz="482218">
              <a:defRPr/>
            </a:pPr>
            <a:endParaRPr lang="en-US" sz="949" kern="0">
              <a:solidFill>
                <a:srgbClr val="737572"/>
              </a:solidFill>
              <a:latin typeface="Arial" pitchFamily="34" charset="0"/>
              <a:ea typeface="新細明體" pitchFamily="18" charset="-120"/>
              <a:cs typeface="Arial" panose="020B0604020202020204" pitchFamily="34" charset="0"/>
            </a:endParaRPr>
          </a:p>
        </p:txBody>
      </p:sp>
      <p:sp>
        <p:nvSpPr>
          <p:cNvPr id="30" name="Freeform 23"/>
          <p:cNvSpPr>
            <a:spLocks/>
          </p:cNvSpPr>
          <p:nvPr/>
        </p:nvSpPr>
        <p:spPr bwMode="auto">
          <a:xfrm>
            <a:off x="8969581" y="3277187"/>
            <a:ext cx="61406" cy="93088"/>
          </a:xfrm>
          <a:custGeom>
            <a:avLst/>
            <a:gdLst>
              <a:gd name="T0" fmla="*/ 48 w 48"/>
              <a:gd name="T1" fmla="*/ 0 h 47"/>
              <a:gd name="T2" fmla="*/ 0 w 48"/>
              <a:gd name="T3" fmla="*/ 47 h 47"/>
              <a:gd name="T4" fmla="*/ 0 w 48"/>
              <a:gd name="T5" fmla="*/ 0 h 47"/>
              <a:gd name="T6" fmla="*/ 48 w 48"/>
              <a:gd name="T7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8" h="47">
                <a:moveTo>
                  <a:pt x="48" y="0"/>
                </a:moveTo>
                <a:lnTo>
                  <a:pt x="0" y="47"/>
                </a:lnTo>
                <a:lnTo>
                  <a:pt x="0" y="0"/>
                </a:lnTo>
                <a:lnTo>
                  <a:pt x="48" y="0"/>
                </a:lnTo>
                <a:close/>
              </a:path>
            </a:pathLst>
          </a:custGeom>
          <a:solidFill>
            <a:srgbClr val="2E3917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24116" tIns="12058" rIns="24116" bIns="12058" numCol="1" anchor="t" anchorCtr="0" compatLnSpc="1">
            <a:prstTxWarp prst="textNoShape">
              <a:avLst/>
            </a:prstTxWarp>
          </a:bodyPr>
          <a:lstStyle/>
          <a:p>
            <a:pPr algn="ctr" defTabSz="482218">
              <a:defRPr/>
            </a:pPr>
            <a:endParaRPr lang="en-US" sz="949" kern="0">
              <a:solidFill>
                <a:srgbClr val="737572"/>
              </a:solidFill>
              <a:latin typeface="Arial" pitchFamily="34" charset="0"/>
              <a:ea typeface="新細明體" pitchFamily="18" charset="-120"/>
              <a:cs typeface="Arial" panose="020B0604020202020204" pitchFamily="34" charset="0"/>
            </a:endParaRPr>
          </a:p>
        </p:txBody>
      </p:sp>
      <p:sp>
        <p:nvSpPr>
          <p:cNvPr id="32" name="文字方塊 31"/>
          <p:cNvSpPr txBox="1"/>
          <p:nvPr/>
        </p:nvSpPr>
        <p:spPr>
          <a:xfrm>
            <a:off x="7493373" y="2833897"/>
            <a:ext cx="1039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err="1" smtClean="0">
                <a:solidFill>
                  <a:srgbClr val="FFC000"/>
                </a:solidFill>
              </a:rPr>
              <a:t>PCIe</a:t>
            </a:r>
            <a:r>
              <a:rPr lang="en-US" altLang="zh-TW" b="1" dirty="0" smtClean="0">
                <a:solidFill>
                  <a:srgbClr val="FFC000"/>
                </a:solidFill>
              </a:rPr>
              <a:t> M.2</a:t>
            </a:r>
            <a:endParaRPr lang="zh-TW" altLang="en-US" b="1" dirty="0">
              <a:solidFill>
                <a:srgbClr val="FFC000"/>
              </a:solidFill>
            </a:endParaRPr>
          </a:p>
        </p:txBody>
      </p:sp>
      <p:sp>
        <p:nvSpPr>
          <p:cNvPr id="33" name="Freeform 22"/>
          <p:cNvSpPr>
            <a:spLocks/>
          </p:cNvSpPr>
          <p:nvPr/>
        </p:nvSpPr>
        <p:spPr bwMode="auto">
          <a:xfrm>
            <a:off x="179514" y="3288778"/>
            <a:ext cx="60126" cy="93088"/>
          </a:xfrm>
          <a:custGeom>
            <a:avLst/>
            <a:gdLst>
              <a:gd name="T0" fmla="*/ 0 w 47"/>
              <a:gd name="T1" fmla="*/ 0 h 47"/>
              <a:gd name="T2" fmla="*/ 47 w 47"/>
              <a:gd name="T3" fmla="*/ 47 h 47"/>
              <a:gd name="T4" fmla="*/ 47 w 47"/>
              <a:gd name="T5" fmla="*/ 0 h 47"/>
              <a:gd name="T6" fmla="*/ 0 w 47"/>
              <a:gd name="T7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7" h="47">
                <a:moveTo>
                  <a:pt x="0" y="0"/>
                </a:moveTo>
                <a:lnTo>
                  <a:pt x="47" y="47"/>
                </a:lnTo>
                <a:lnTo>
                  <a:pt x="47" y="0"/>
                </a:lnTo>
                <a:lnTo>
                  <a:pt x="0" y="0"/>
                </a:lnTo>
                <a:close/>
              </a:path>
            </a:pathLst>
          </a:custGeom>
          <a:solidFill>
            <a:srgbClr val="1A465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24116" tIns="12058" rIns="24116" bIns="12058" numCol="1" anchor="t" anchorCtr="0" compatLnSpc="1">
            <a:prstTxWarp prst="textNoShape">
              <a:avLst/>
            </a:prstTxWarp>
          </a:bodyPr>
          <a:lstStyle/>
          <a:p>
            <a:pPr algn="ctr" defTabSz="482218">
              <a:defRPr/>
            </a:pPr>
            <a:endParaRPr lang="en-US" sz="949" kern="0">
              <a:solidFill>
                <a:srgbClr val="737572"/>
              </a:solidFill>
              <a:latin typeface="Arial" pitchFamily="34" charset="0"/>
              <a:ea typeface="新細明體" pitchFamily="18" charset="-120"/>
              <a:cs typeface="Arial" panose="020B0604020202020204" pitchFamily="34" charset="0"/>
            </a:endParaRPr>
          </a:p>
        </p:txBody>
      </p:sp>
      <p:sp>
        <p:nvSpPr>
          <p:cNvPr id="34" name="Freeform 23"/>
          <p:cNvSpPr>
            <a:spLocks/>
          </p:cNvSpPr>
          <p:nvPr/>
        </p:nvSpPr>
        <p:spPr bwMode="auto">
          <a:xfrm>
            <a:off x="2239099" y="3288778"/>
            <a:ext cx="54225" cy="78202"/>
          </a:xfrm>
          <a:custGeom>
            <a:avLst/>
            <a:gdLst>
              <a:gd name="T0" fmla="*/ 48 w 48"/>
              <a:gd name="T1" fmla="*/ 0 h 47"/>
              <a:gd name="T2" fmla="*/ 0 w 48"/>
              <a:gd name="T3" fmla="*/ 47 h 47"/>
              <a:gd name="T4" fmla="*/ 0 w 48"/>
              <a:gd name="T5" fmla="*/ 0 h 47"/>
              <a:gd name="T6" fmla="*/ 48 w 48"/>
              <a:gd name="T7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8" h="47">
                <a:moveTo>
                  <a:pt x="48" y="0"/>
                </a:moveTo>
                <a:lnTo>
                  <a:pt x="0" y="47"/>
                </a:lnTo>
                <a:lnTo>
                  <a:pt x="0" y="0"/>
                </a:lnTo>
                <a:lnTo>
                  <a:pt x="48" y="0"/>
                </a:lnTo>
                <a:close/>
              </a:path>
            </a:pathLst>
          </a:custGeom>
          <a:solidFill>
            <a:srgbClr val="1A465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24116" tIns="12058" rIns="24116" bIns="12058" numCol="1" anchor="t" anchorCtr="0" compatLnSpc="1">
            <a:prstTxWarp prst="textNoShape">
              <a:avLst/>
            </a:prstTxWarp>
          </a:bodyPr>
          <a:lstStyle/>
          <a:p>
            <a:pPr algn="ctr" defTabSz="482218">
              <a:defRPr/>
            </a:pPr>
            <a:endParaRPr lang="en-US" sz="949" kern="0">
              <a:solidFill>
                <a:srgbClr val="737572"/>
              </a:solidFill>
              <a:latin typeface="Arial" pitchFamily="34" charset="0"/>
              <a:ea typeface="新細明體" pitchFamily="18" charset="-120"/>
              <a:cs typeface="Arial" panose="020B0604020202020204" pitchFamily="34" charset="0"/>
            </a:endParaRPr>
          </a:p>
        </p:txBody>
      </p:sp>
      <p:sp>
        <p:nvSpPr>
          <p:cNvPr id="36" name="矩形 35"/>
          <p:cNvSpPr/>
          <p:nvPr/>
        </p:nvSpPr>
        <p:spPr>
          <a:xfrm>
            <a:off x="719918" y="6123425"/>
            <a:ext cx="91140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212">
              <a:defRPr/>
            </a:pPr>
            <a:r>
              <a:rPr lang="en-US" altLang="zh-TW" sz="1400" b="1" dirty="0">
                <a:solidFill>
                  <a:schemeClr val="bg1"/>
                </a:solidFill>
              </a:rPr>
              <a:t>CS: Ready</a:t>
            </a:r>
          </a:p>
        </p:txBody>
      </p:sp>
      <p:sp>
        <p:nvSpPr>
          <p:cNvPr id="37" name="圓角矩形 36"/>
          <p:cNvSpPr/>
          <p:nvPr/>
        </p:nvSpPr>
        <p:spPr>
          <a:xfrm>
            <a:off x="395720" y="5977175"/>
            <a:ext cx="1656000" cy="468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1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1400" b="1" dirty="0" smtClean="0">
                <a:solidFill>
                  <a:schemeClr val="bg1"/>
                </a:solidFill>
              </a:rPr>
              <a:t>CS</a:t>
            </a:r>
            <a:r>
              <a:rPr lang="en-US" altLang="zh-TW" sz="1400" b="1" dirty="0">
                <a:solidFill>
                  <a:schemeClr val="bg1"/>
                </a:solidFill>
              </a:rPr>
              <a:t>: </a:t>
            </a:r>
            <a:r>
              <a:rPr lang="en-US" altLang="zh-TW" sz="1400" b="1" dirty="0" smtClean="0">
                <a:solidFill>
                  <a:schemeClr val="bg1"/>
                </a:solidFill>
              </a:rPr>
              <a:t>Ready</a:t>
            </a:r>
            <a:endParaRPr lang="en-US" altLang="zh-TW" sz="1400" b="1" dirty="0">
              <a:solidFill>
                <a:schemeClr val="bg1"/>
              </a:solidFill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2916513" y="6123425"/>
            <a:ext cx="91140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212">
              <a:defRPr/>
            </a:pPr>
            <a:r>
              <a:rPr lang="en-US" altLang="zh-TW" sz="1400" b="1" dirty="0">
                <a:solidFill>
                  <a:schemeClr val="bg1"/>
                </a:solidFill>
              </a:rPr>
              <a:t>CS: Ready</a:t>
            </a:r>
          </a:p>
        </p:txBody>
      </p:sp>
      <p:sp>
        <p:nvSpPr>
          <p:cNvPr id="43" name="圓角矩形 42"/>
          <p:cNvSpPr/>
          <p:nvPr/>
        </p:nvSpPr>
        <p:spPr>
          <a:xfrm>
            <a:off x="2592315" y="5977175"/>
            <a:ext cx="1656000" cy="468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1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1400" b="1" dirty="0" smtClean="0">
                <a:solidFill>
                  <a:schemeClr val="bg1"/>
                </a:solidFill>
              </a:rPr>
              <a:t>CS</a:t>
            </a:r>
            <a:r>
              <a:rPr lang="en-US" altLang="zh-TW" sz="1400" b="1" dirty="0">
                <a:solidFill>
                  <a:schemeClr val="bg1"/>
                </a:solidFill>
              </a:rPr>
              <a:t>: </a:t>
            </a:r>
            <a:r>
              <a:rPr lang="en-US" altLang="zh-TW" sz="1400" b="1" dirty="0" smtClean="0">
                <a:solidFill>
                  <a:schemeClr val="bg1"/>
                </a:solidFill>
              </a:rPr>
              <a:t>Ready</a:t>
            </a:r>
            <a:endParaRPr lang="en-US" altLang="zh-TW" sz="1400" b="1" dirty="0">
              <a:solidFill>
                <a:schemeClr val="bg1"/>
              </a:solidFill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5178034" y="6109452"/>
            <a:ext cx="91140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212">
              <a:defRPr/>
            </a:pPr>
            <a:r>
              <a:rPr lang="en-US" altLang="zh-TW" sz="1400" b="1" dirty="0">
                <a:solidFill>
                  <a:schemeClr val="bg1"/>
                </a:solidFill>
              </a:rPr>
              <a:t>CS: Ready</a:t>
            </a:r>
          </a:p>
        </p:txBody>
      </p:sp>
      <p:sp>
        <p:nvSpPr>
          <p:cNvPr id="54" name="圓角矩形 53"/>
          <p:cNvSpPr/>
          <p:nvPr/>
        </p:nvSpPr>
        <p:spPr>
          <a:xfrm>
            <a:off x="4853836" y="5963202"/>
            <a:ext cx="1656000" cy="468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1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1400" b="1" dirty="0" smtClean="0">
                <a:solidFill>
                  <a:schemeClr val="bg1"/>
                </a:solidFill>
              </a:rPr>
              <a:t>CS</a:t>
            </a:r>
            <a:r>
              <a:rPr lang="en-US" altLang="zh-TW" sz="1400" b="1" dirty="0">
                <a:solidFill>
                  <a:schemeClr val="bg1"/>
                </a:solidFill>
              </a:rPr>
              <a:t>: </a:t>
            </a:r>
            <a:r>
              <a:rPr lang="en-US" altLang="zh-TW" sz="1400" b="1" dirty="0" smtClean="0">
                <a:solidFill>
                  <a:schemeClr val="bg1"/>
                </a:solidFill>
              </a:rPr>
              <a:t>6/E</a:t>
            </a:r>
            <a:endParaRPr lang="en-US" altLang="zh-TW" sz="1400" b="1" dirty="0">
              <a:solidFill>
                <a:schemeClr val="bg1"/>
              </a:solidFill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7468760" y="6123320"/>
            <a:ext cx="911403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212">
              <a:defRPr/>
            </a:pPr>
            <a:r>
              <a:rPr lang="en-US" altLang="zh-TW" sz="1400" b="1" dirty="0">
                <a:solidFill>
                  <a:schemeClr val="bg1"/>
                </a:solidFill>
              </a:rPr>
              <a:t>CS: Ready</a:t>
            </a:r>
          </a:p>
        </p:txBody>
      </p:sp>
      <p:sp>
        <p:nvSpPr>
          <p:cNvPr id="56" name="圓角矩形 55"/>
          <p:cNvSpPr/>
          <p:nvPr/>
        </p:nvSpPr>
        <p:spPr>
          <a:xfrm>
            <a:off x="7144562" y="5977070"/>
            <a:ext cx="1656000" cy="468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1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1400" b="1" dirty="0" smtClean="0">
                <a:solidFill>
                  <a:schemeClr val="bg1"/>
                </a:solidFill>
              </a:rPr>
              <a:t>CS</a:t>
            </a:r>
            <a:r>
              <a:rPr lang="en-US" altLang="zh-TW" sz="1400" b="1" dirty="0">
                <a:solidFill>
                  <a:schemeClr val="bg1"/>
                </a:solidFill>
              </a:rPr>
              <a:t>: </a:t>
            </a:r>
            <a:r>
              <a:rPr lang="en-US" altLang="zh-TW" sz="1400" b="1" dirty="0" smtClean="0">
                <a:solidFill>
                  <a:schemeClr val="bg1"/>
                </a:solidFill>
              </a:rPr>
              <a:t>Ready</a:t>
            </a:r>
            <a:endParaRPr lang="en-US" altLang="zh-TW" sz="1400" b="1" dirty="0">
              <a:solidFill>
                <a:schemeClr val="bg1"/>
              </a:solidFill>
            </a:endParaRPr>
          </a:p>
        </p:txBody>
      </p:sp>
      <p:sp>
        <p:nvSpPr>
          <p:cNvPr id="57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xfrm>
            <a:off x="6974904" y="6448251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TW" dirty="0" smtClean="0"/>
              <a:t>5</a:t>
            </a:r>
            <a:endParaRPr lang="zh-TW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7740326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reeform 6"/>
          <p:cNvSpPr>
            <a:spLocks/>
          </p:cNvSpPr>
          <p:nvPr/>
        </p:nvSpPr>
        <p:spPr bwMode="auto">
          <a:xfrm>
            <a:off x="4889955" y="2420889"/>
            <a:ext cx="1994664" cy="3536166"/>
          </a:xfrm>
          <a:prstGeom prst="rect">
            <a:avLst/>
          </a:prstGeom>
          <a:gradFill flip="none" rotWithShape="1">
            <a:gsLst>
              <a:gs pos="0">
                <a:srgbClr val="00827F">
                  <a:shade val="30000"/>
                  <a:satMod val="115000"/>
                </a:srgbClr>
              </a:gs>
              <a:gs pos="50000">
                <a:srgbClr val="00827F">
                  <a:shade val="67500"/>
                  <a:satMod val="115000"/>
                </a:srgbClr>
              </a:gs>
              <a:gs pos="100000">
                <a:srgbClr val="00827F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sx="102000" sy="102000" algn="ctr" rotWithShape="0">
              <a:sysClr val="window" lastClr="FFFFFF"/>
            </a:outerShdw>
          </a:effectLst>
          <a:extLst/>
        </p:spPr>
        <p:txBody>
          <a:bodyPr vert="horz" wrap="square" lIns="24116" tIns="12058" rIns="24116" bIns="12058" numCol="1" anchor="t" anchorCtr="0" compatLnSpc="1">
            <a:prstTxWarp prst="textNoShape">
              <a:avLst/>
            </a:prstTxWarp>
          </a:bodyPr>
          <a:lstStyle/>
          <a:p>
            <a:pPr algn="ctr" defTabSz="482218"/>
            <a:endParaRPr lang="en-US" sz="949" kern="0">
              <a:solidFill>
                <a:srgbClr val="737572"/>
              </a:solidFill>
              <a:latin typeface="Arial" pitchFamily="34" charset="0"/>
              <a:ea typeface="新細明體" pitchFamily="18" charset="-120"/>
              <a:cs typeface="Arial" panose="020B0604020202020204" pitchFamily="34" charset="0"/>
            </a:endParaRPr>
          </a:p>
        </p:txBody>
      </p:sp>
      <p:sp>
        <p:nvSpPr>
          <p:cNvPr id="35" name="Freeform 6"/>
          <p:cNvSpPr>
            <a:spLocks/>
          </p:cNvSpPr>
          <p:nvPr/>
        </p:nvSpPr>
        <p:spPr bwMode="auto">
          <a:xfrm>
            <a:off x="2183119" y="2420888"/>
            <a:ext cx="1991171" cy="3536167"/>
          </a:xfrm>
          <a:prstGeom prst="rect">
            <a:avLst/>
          </a:prstGeom>
          <a:gradFill flip="none" rotWithShape="1">
            <a:gsLst>
              <a:gs pos="0">
                <a:srgbClr val="00827F">
                  <a:shade val="30000"/>
                  <a:satMod val="115000"/>
                </a:srgbClr>
              </a:gs>
              <a:gs pos="50000">
                <a:srgbClr val="00827F">
                  <a:shade val="67500"/>
                  <a:satMod val="115000"/>
                </a:srgbClr>
              </a:gs>
              <a:gs pos="100000">
                <a:srgbClr val="00827F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>
            <a:outerShdw sx="102000" sy="102000" algn="ctr" rotWithShape="0">
              <a:sysClr val="window" lastClr="FFFFFF"/>
            </a:outerShdw>
          </a:effectLst>
          <a:extLst/>
        </p:spPr>
        <p:txBody>
          <a:bodyPr vert="horz" wrap="square" lIns="24116" tIns="12058" rIns="24116" bIns="12058" numCol="1" anchor="t" anchorCtr="0" compatLnSpc="1">
            <a:prstTxWarp prst="textNoShape">
              <a:avLst/>
            </a:prstTxWarp>
          </a:bodyPr>
          <a:lstStyle/>
          <a:p>
            <a:pPr algn="ctr" defTabSz="482218"/>
            <a:endParaRPr lang="en-US" sz="949" kern="0">
              <a:solidFill>
                <a:srgbClr val="737572"/>
              </a:solidFill>
              <a:latin typeface="Arial" pitchFamily="34" charset="0"/>
              <a:ea typeface="新細明體" pitchFamily="18" charset="-120"/>
              <a:cs typeface="Arial" panose="020B0604020202020204" pitchFamily="34" charset="0"/>
            </a:endParaRPr>
          </a:p>
        </p:txBody>
      </p:sp>
      <p:sp>
        <p:nvSpPr>
          <p:cNvPr id="36" name="Rectangle 12"/>
          <p:cNvSpPr>
            <a:spLocks noChangeArrowheads="1"/>
          </p:cNvSpPr>
          <p:nvPr/>
        </p:nvSpPr>
        <p:spPr bwMode="auto">
          <a:xfrm>
            <a:off x="2123728" y="2889480"/>
            <a:ext cx="2101193" cy="498762"/>
          </a:xfrm>
          <a:prstGeom prst="rect">
            <a:avLst/>
          </a:prstGeom>
          <a:solidFill>
            <a:srgbClr val="00545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4116" tIns="12058" rIns="24116" bIns="12058" numCol="1" anchor="t" anchorCtr="0" compatLnSpc="1">
            <a:prstTxWarp prst="textNoShape">
              <a:avLst/>
            </a:prstTxWarp>
          </a:bodyPr>
          <a:lstStyle/>
          <a:p>
            <a:pPr algn="ctr" defTabSz="482218"/>
            <a:endParaRPr lang="en-US" sz="949" kern="0">
              <a:solidFill>
                <a:srgbClr val="737572"/>
              </a:solidFill>
              <a:latin typeface="Arial" pitchFamily="34" charset="0"/>
              <a:ea typeface="新細明體" pitchFamily="18" charset="-120"/>
              <a:cs typeface="Arial" panose="020B0604020202020204" pitchFamily="34" charset="0"/>
            </a:endParaRPr>
          </a:p>
        </p:txBody>
      </p:sp>
      <p:sp>
        <p:nvSpPr>
          <p:cNvPr id="37" name="Freeform 22"/>
          <p:cNvSpPr>
            <a:spLocks/>
          </p:cNvSpPr>
          <p:nvPr/>
        </p:nvSpPr>
        <p:spPr bwMode="auto">
          <a:xfrm>
            <a:off x="2123729" y="3373399"/>
            <a:ext cx="65521" cy="116104"/>
          </a:xfrm>
          <a:custGeom>
            <a:avLst/>
            <a:gdLst>
              <a:gd name="T0" fmla="*/ 0 w 47"/>
              <a:gd name="T1" fmla="*/ 0 h 47"/>
              <a:gd name="T2" fmla="*/ 47 w 47"/>
              <a:gd name="T3" fmla="*/ 47 h 47"/>
              <a:gd name="T4" fmla="*/ 47 w 47"/>
              <a:gd name="T5" fmla="*/ 0 h 47"/>
              <a:gd name="T6" fmla="*/ 0 w 47"/>
              <a:gd name="T7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7" h="47">
                <a:moveTo>
                  <a:pt x="0" y="0"/>
                </a:moveTo>
                <a:lnTo>
                  <a:pt x="47" y="47"/>
                </a:lnTo>
                <a:lnTo>
                  <a:pt x="47" y="0"/>
                </a:lnTo>
                <a:lnTo>
                  <a:pt x="0" y="0"/>
                </a:lnTo>
                <a:close/>
              </a:path>
            </a:pathLst>
          </a:custGeom>
          <a:solidFill>
            <a:srgbClr val="00545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24116" tIns="12058" rIns="24116" bIns="12058" numCol="1" anchor="t" anchorCtr="0" compatLnSpc="1">
            <a:prstTxWarp prst="textNoShape">
              <a:avLst/>
            </a:prstTxWarp>
          </a:bodyPr>
          <a:lstStyle/>
          <a:p>
            <a:pPr algn="ctr" defTabSz="482218"/>
            <a:endParaRPr lang="en-US" sz="949" kern="0">
              <a:solidFill>
                <a:srgbClr val="737572"/>
              </a:solidFill>
              <a:latin typeface="Arial" pitchFamily="34" charset="0"/>
              <a:ea typeface="新細明體" pitchFamily="18" charset="-120"/>
              <a:cs typeface="Arial" panose="020B0604020202020204" pitchFamily="34" charset="0"/>
            </a:endParaRPr>
          </a:p>
        </p:txBody>
      </p:sp>
      <p:sp>
        <p:nvSpPr>
          <p:cNvPr id="38" name="Freeform 23"/>
          <p:cNvSpPr>
            <a:spLocks/>
          </p:cNvSpPr>
          <p:nvPr/>
        </p:nvSpPr>
        <p:spPr bwMode="auto">
          <a:xfrm>
            <a:off x="4163515" y="3373399"/>
            <a:ext cx="66916" cy="116104"/>
          </a:xfrm>
          <a:custGeom>
            <a:avLst/>
            <a:gdLst>
              <a:gd name="T0" fmla="*/ 48 w 48"/>
              <a:gd name="T1" fmla="*/ 0 h 47"/>
              <a:gd name="T2" fmla="*/ 0 w 48"/>
              <a:gd name="T3" fmla="*/ 47 h 47"/>
              <a:gd name="T4" fmla="*/ 0 w 48"/>
              <a:gd name="T5" fmla="*/ 0 h 47"/>
              <a:gd name="T6" fmla="*/ 48 w 48"/>
              <a:gd name="T7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8" h="47">
                <a:moveTo>
                  <a:pt x="48" y="0"/>
                </a:moveTo>
                <a:lnTo>
                  <a:pt x="0" y="47"/>
                </a:lnTo>
                <a:lnTo>
                  <a:pt x="0" y="0"/>
                </a:lnTo>
                <a:lnTo>
                  <a:pt x="48" y="0"/>
                </a:lnTo>
                <a:close/>
              </a:path>
            </a:pathLst>
          </a:custGeom>
          <a:solidFill>
            <a:srgbClr val="00545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24116" tIns="12058" rIns="24116" bIns="12058" numCol="1" anchor="t" anchorCtr="0" compatLnSpc="1">
            <a:prstTxWarp prst="textNoShape">
              <a:avLst/>
            </a:prstTxWarp>
          </a:bodyPr>
          <a:lstStyle/>
          <a:p>
            <a:pPr algn="ctr" defTabSz="482218"/>
            <a:endParaRPr lang="en-US" sz="949" kern="0">
              <a:solidFill>
                <a:srgbClr val="737572"/>
              </a:solidFill>
              <a:latin typeface="Arial" pitchFamily="34" charset="0"/>
              <a:ea typeface="新細明體" pitchFamily="18" charset="-120"/>
              <a:cs typeface="Arial" panose="020B0604020202020204" pitchFamily="34" charset="0"/>
            </a:endParaRPr>
          </a:p>
        </p:txBody>
      </p:sp>
      <p:sp>
        <p:nvSpPr>
          <p:cNvPr id="39" name="Rectangle 127"/>
          <p:cNvSpPr/>
          <p:nvPr/>
        </p:nvSpPr>
        <p:spPr>
          <a:xfrm>
            <a:off x="5177962" y="2476891"/>
            <a:ext cx="13798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482218"/>
            <a:r>
              <a:rPr lang="en-US" b="1" dirty="0" smtClean="0">
                <a:solidFill>
                  <a:prstClr val="white"/>
                </a:solid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ST170-M242</a:t>
            </a:r>
            <a:endParaRPr lang="en-US" b="1" dirty="0">
              <a:solidFill>
                <a:prstClr val="white"/>
              </a:solidFill>
              <a:latin typeface="+mj-lt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0" name="Rectangle 128"/>
          <p:cNvSpPr/>
          <p:nvPr/>
        </p:nvSpPr>
        <p:spPr>
          <a:xfrm>
            <a:off x="2620866" y="2476891"/>
            <a:ext cx="106086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482218"/>
            <a:r>
              <a:rPr lang="en-US" b="1" dirty="0">
                <a:solidFill>
                  <a:prstClr val="white"/>
                </a:solid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ST170-25</a:t>
            </a:r>
          </a:p>
        </p:txBody>
      </p:sp>
      <p:sp>
        <p:nvSpPr>
          <p:cNvPr id="111" name="TextBox 160"/>
          <p:cNvSpPr txBox="1"/>
          <p:nvPr/>
        </p:nvSpPr>
        <p:spPr>
          <a:xfrm>
            <a:off x="2248719" y="3489504"/>
            <a:ext cx="1805161" cy="2233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82218">
              <a:lnSpc>
                <a:spcPct val="110000"/>
              </a:lnSpc>
            </a:pPr>
            <a:r>
              <a:rPr lang="en-US" sz="1406" dirty="0">
                <a:solidFill>
                  <a:prstClr val="white"/>
                </a:solid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NO DEVSLP</a:t>
            </a:r>
          </a:p>
          <a:p>
            <a:pPr algn="ctr" defTabSz="482218">
              <a:lnSpc>
                <a:spcPct val="110000"/>
              </a:lnSpc>
            </a:pPr>
            <a:endParaRPr lang="en-US" sz="1406" dirty="0">
              <a:solidFill>
                <a:prstClr val="white"/>
              </a:solidFill>
              <a:latin typeface="+mj-lt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ctr" defTabSz="482218">
              <a:lnSpc>
                <a:spcPct val="110000"/>
              </a:lnSpc>
            </a:pPr>
            <a:r>
              <a:rPr lang="en-US" sz="1406" dirty="0">
                <a:solidFill>
                  <a:prstClr val="white"/>
                </a:solid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W/O Thermal Sensor</a:t>
            </a:r>
          </a:p>
          <a:p>
            <a:pPr algn="ctr" defTabSz="482218">
              <a:lnSpc>
                <a:spcPct val="110000"/>
              </a:lnSpc>
            </a:pPr>
            <a:endParaRPr lang="en-US" sz="1406" dirty="0">
              <a:solidFill>
                <a:prstClr val="white"/>
              </a:solidFill>
              <a:latin typeface="+mj-lt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ctr" defTabSz="482218">
              <a:lnSpc>
                <a:spcPct val="110000"/>
              </a:lnSpc>
            </a:pPr>
            <a:r>
              <a:rPr lang="en-US" sz="1406" dirty="0">
                <a:solidFill>
                  <a:prstClr val="white"/>
                </a:solid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Metal </a:t>
            </a:r>
            <a:r>
              <a:rPr lang="en-US" sz="1406" dirty="0" smtClean="0">
                <a:solidFill>
                  <a:prstClr val="white"/>
                </a:solid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Housing</a:t>
            </a:r>
            <a:endParaRPr lang="en-US" sz="1406" dirty="0">
              <a:solidFill>
                <a:prstClr val="white"/>
              </a:solidFill>
              <a:latin typeface="+mj-lt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ctr" defTabSz="482218">
              <a:lnSpc>
                <a:spcPct val="110000"/>
              </a:lnSpc>
            </a:pPr>
            <a:endParaRPr lang="en-US" sz="1406" dirty="0">
              <a:solidFill>
                <a:prstClr val="white"/>
              </a:solidFill>
              <a:latin typeface="+mj-lt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ctr" defTabSz="482218">
              <a:lnSpc>
                <a:spcPct val="110000"/>
              </a:lnSpc>
            </a:pPr>
            <a:r>
              <a:rPr lang="en-US" sz="1406" dirty="0">
                <a:solidFill>
                  <a:prstClr val="white"/>
                </a:solid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W/O Screw </a:t>
            </a:r>
            <a:r>
              <a:rPr lang="en-US" sz="1406" dirty="0" smtClean="0">
                <a:solidFill>
                  <a:prstClr val="white"/>
                </a:solid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Pack</a:t>
            </a:r>
            <a:endParaRPr lang="en-US" sz="1406" dirty="0">
              <a:solidFill>
                <a:prstClr val="white"/>
              </a:solidFill>
              <a:latin typeface="+mj-lt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ctr" defTabSz="482218">
              <a:lnSpc>
                <a:spcPct val="110000"/>
              </a:lnSpc>
            </a:pPr>
            <a:endParaRPr lang="en-US" sz="1406" dirty="0">
              <a:solidFill>
                <a:prstClr val="white"/>
              </a:solidFill>
              <a:latin typeface="+mj-lt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ctr" defTabSz="482218">
              <a:lnSpc>
                <a:spcPct val="110000"/>
              </a:lnSpc>
            </a:pPr>
            <a:r>
              <a:rPr lang="en-US" sz="1406" dirty="0">
                <a:solidFill>
                  <a:prstClr val="white"/>
                </a:solid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Capacity: </a:t>
            </a:r>
            <a:r>
              <a:rPr lang="en-US" sz="1406" dirty="0" smtClean="0">
                <a:solidFill>
                  <a:prstClr val="white"/>
                </a:solid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128GB~1TB</a:t>
            </a:r>
          </a:p>
        </p:txBody>
      </p:sp>
      <p:sp>
        <p:nvSpPr>
          <p:cNvPr id="112" name="TextBox 160"/>
          <p:cNvSpPr txBox="1"/>
          <p:nvPr/>
        </p:nvSpPr>
        <p:spPr>
          <a:xfrm>
            <a:off x="4995256" y="3489968"/>
            <a:ext cx="1760547" cy="17579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82218">
              <a:lnSpc>
                <a:spcPct val="110000"/>
              </a:lnSpc>
            </a:pPr>
            <a:r>
              <a:rPr lang="en-US" sz="1406" dirty="0">
                <a:solidFill>
                  <a:prstClr val="white"/>
                </a:solid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NO DEVSLP</a:t>
            </a:r>
          </a:p>
          <a:p>
            <a:pPr algn="ctr" defTabSz="482218">
              <a:lnSpc>
                <a:spcPct val="110000"/>
              </a:lnSpc>
            </a:pPr>
            <a:endParaRPr lang="en-US" sz="1406" dirty="0">
              <a:solidFill>
                <a:prstClr val="white"/>
              </a:solidFill>
              <a:latin typeface="+mj-lt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ctr" defTabSz="482218">
              <a:lnSpc>
                <a:spcPct val="110000"/>
              </a:lnSpc>
            </a:pPr>
            <a:r>
              <a:rPr lang="en-US" sz="1406" dirty="0">
                <a:solidFill>
                  <a:prstClr val="white"/>
                </a:solid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W/O Thermal Sensor</a:t>
            </a:r>
          </a:p>
          <a:p>
            <a:pPr algn="ctr" defTabSz="482218">
              <a:lnSpc>
                <a:spcPct val="110000"/>
              </a:lnSpc>
            </a:pPr>
            <a:endParaRPr lang="en-US" sz="1406" dirty="0">
              <a:solidFill>
                <a:prstClr val="white"/>
              </a:solidFill>
              <a:latin typeface="+mj-lt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ctr" defTabSz="482218">
              <a:lnSpc>
                <a:spcPct val="110000"/>
              </a:lnSpc>
            </a:pPr>
            <a:r>
              <a:rPr lang="en-US" sz="1406" dirty="0">
                <a:solidFill>
                  <a:prstClr val="white"/>
                </a:solid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NO LED</a:t>
            </a:r>
          </a:p>
          <a:p>
            <a:pPr algn="ctr" defTabSz="482218">
              <a:lnSpc>
                <a:spcPct val="110000"/>
              </a:lnSpc>
            </a:pPr>
            <a:endParaRPr lang="en-US" sz="1406" dirty="0">
              <a:solidFill>
                <a:prstClr val="white"/>
              </a:solidFill>
              <a:latin typeface="+mj-lt"/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algn="ctr" defTabSz="482218">
              <a:lnSpc>
                <a:spcPct val="110000"/>
              </a:lnSpc>
            </a:pPr>
            <a:r>
              <a:rPr lang="en-US" sz="1406" dirty="0" smtClean="0">
                <a:solidFill>
                  <a:prstClr val="white"/>
                </a:solid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Capacity</a:t>
            </a:r>
            <a:r>
              <a:rPr lang="en-US" sz="1406" dirty="0">
                <a:solidFill>
                  <a:prstClr val="white"/>
                </a:solid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: </a:t>
            </a:r>
            <a:r>
              <a:rPr lang="en-US" sz="1406" dirty="0" smtClean="0">
                <a:solidFill>
                  <a:prstClr val="white"/>
                </a:solid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32GB~1TB</a:t>
            </a:r>
            <a:endParaRPr lang="en-US" sz="1406" dirty="0">
              <a:solidFill>
                <a:prstClr val="white"/>
              </a:solidFill>
              <a:latin typeface="+mj-lt"/>
              <a:ea typeface="Cambria" panose="02040503050406030204" pitchFamily="18" charset="0"/>
              <a:cs typeface="Arial" panose="020B0604020202020204" pitchFamily="34" charset="0"/>
            </a:endParaRPr>
          </a:p>
        </p:txBody>
      </p:sp>
      <p:sp>
        <p:nvSpPr>
          <p:cNvPr id="47" name="文字方塊 46"/>
          <p:cNvSpPr txBox="1"/>
          <p:nvPr/>
        </p:nvSpPr>
        <p:spPr>
          <a:xfrm>
            <a:off x="371148" y="1148103"/>
            <a:ext cx="828092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tabLst>
                <a:tab pos="2713413" algn="l"/>
              </a:tabLst>
            </a:pPr>
            <a:r>
              <a:rPr lang="en-US" altLang="zh-TW" sz="2800" b="1" dirty="0">
                <a:solidFill>
                  <a:srgbClr val="008080"/>
                </a:solidFill>
                <a:ea typeface="微軟正黑體" pitchFamily="34" charset="-120"/>
              </a:rPr>
              <a:t>Industrial Standard </a:t>
            </a:r>
            <a:r>
              <a:rPr lang="en-US" altLang="zh-TW" sz="2800" b="1" dirty="0" smtClean="0">
                <a:solidFill>
                  <a:srgbClr val="008080"/>
                </a:solidFill>
                <a:ea typeface="微軟正黑體" pitchFamily="34" charset="-120"/>
              </a:rPr>
              <a:t>SSD Model</a:t>
            </a:r>
          </a:p>
          <a:p>
            <a:pPr lvl="0" algn="ctr">
              <a:tabLst>
                <a:tab pos="2713413" algn="l"/>
              </a:tabLst>
            </a:pPr>
            <a:r>
              <a:rPr lang="en-US" altLang="zh-TW" sz="2800" b="1" dirty="0" smtClean="0">
                <a:solidFill>
                  <a:srgbClr val="008080"/>
                </a:solidFill>
                <a:ea typeface="微軟正黑體" pitchFamily="34" charset="-120"/>
              </a:rPr>
              <a:t>ST170 Series</a:t>
            </a:r>
            <a:endParaRPr lang="zh-TW" altLang="en-US" sz="2800" b="1" dirty="0">
              <a:solidFill>
                <a:srgbClr val="008080"/>
              </a:solidFill>
              <a:ea typeface="微軟正黑體" pitchFamily="34" charset="-120"/>
            </a:endParaRPr>
          </a:p>
        </p:txBody>
      </p:sp>
      <p:sp>
        <p:nvSpPr>
          <p:cNvPr id="48" name="文字方塊 47"/>
          <p:cNvSpPr txBox="1"/>
          <p:nvPr/>
        </p:nvSpPr>
        <p:spPr>
          <a:xfrm>
            <a:off x="2899518" y="2930109"/>
            <a:ext cx="5806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rgbClr val="FFC000"/>
                </a:solidFill>
              </a:rPr>
              <a:t>2.5”</a:t>
            </a:r>
            <a:endParaRPr lang="zh-TW" altLang="en-US" b="1" dirty="0">
              <a:solidFill>
                <a:srgbClr val="FFC000"/>
              </a:solidFill>
            </a:endParaRPr>
          </a:p>
        </p:txBody>
      </p:sp>
      <p:sp>
        <p:nvSpPr>
          <p:cNvPr id="50" name="Rectangle 12"/>
          <p:cNvSpPr>
            <a:spLocks noChangeArrowheads="1"/>
          </p:cNvSpPr>
          <p:nvPr/>
        </p:nvSpPr>
        <p:spPr bwMode="auto">
          <a:xfrm>
            <a:off x="4825058" y="2874637"/>
            <a:ext cx="2101193" cy="498762"/>
          </a:xfrm>
          <a:prstGeom prst="rect">
            <a:avLst/>
          </a:prstGeom>
          <a:solidFill>
            <a:srgbClr val="00545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24116" tIns="12058" rIns="24116" bIns="12058" numCol="1" anchor="t" anchorCtr="0" compatLnSpc="1">
            <a:prstTxWarp prst="textNoShape">
              <a:avLst/>
            </a:prstTxWarp>
          </a:bodyPr>
          <a:lstStyle/>
          <a:p>
            <a:pPr algn="ctr" defTabSz="482218"/>
            <a:endParaRPr lang="en-US" sz="949" kern="0">
              <a:solidFill>
                <a:srgbClr val="737572"/>
              </a:solidFill>
              <a:latin typeface="Arial" pitchFamily="34" charset="0"/>
              <a:ea typeface="新細明體" pitchFamily="18" charset="-120"/>
              <a:cs typeface="Arial" panose="020B0604020202020204" pitchFamily="34" charset="0"/>
            </a:endParaRPr>
          </a:p>
        </p:txBody>
      </p:sp>
      <p:sp>
        <p:nvSpPr>
          <p:cNvPr id="53" name="Freeform 22"/>
          <p:cNvSpPr>
            <a:spLocks/>
          </p:cNvSpPr>
          <p:nvPr/>
        </p:nvSpPr>
        <p:spPr bwMode="auto">
          <a:xfrm>
            <a:off x="4825059" y="3358556"/>
            <a:ext cx="65521" cy="116104"/>
          </a:xfrm>
          <a:custGeom>
            <a:avLst/>
            <a:gdLst>
              <a:gd name="T0" fmla="*/ 0 w 47"/>
              <a:gd name="T1" fmla="*/ 0 h 47"/>
              <a:gd name="T2" fmla="*/ 47 w 47"/>
              <a:gd name="T3" fmla="*/ 47 h 47"/>
              <a:gd name="T4" fmla="*/ 47 w 47"/>
              <a:gd name="T5" fmla="*/ 0 h 47"/>
              <a:gd name="T6" fmla="*/ 0 w 47"/>
              <a:gd name="T7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7" h="47">
                <a:moveTo>
                  <a:pt x="0" y="0"/>
                </a:moveTo>
                <a:lnTo>
                  <a:pt x="47" y="47"/>
                </a:lnTo>
                <a:lnTo>
                  <a:pt x="47" y="0"/>
                </a:lnTo>
                <a:lnTo>
                  <a:pt x="0" y="0"/>
                </a:lnTo>
                <a:close/>
              </a:path>
            </a:pathLst>
          </a:custGeom>
          <a:solidFill>
            <a:srgbClr val="00545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24116" tIns="12058" rIns="24116" bIns="12058" numCol="1" anchor="t" anchorCtr="0" compatLnSpc="1">
            <a:prstTxWarp prst="textNoShape">
              <a:avLst/>
            </a:prstTxWarp>
          </a:bodyPr>
          <a:lstStyle/>
          <a:p>
            <a:pPr algn="ctr" defTabSz="482218"/>
            <a:endParaRPr lang="en-US" sz="949" kern="0">
              <a:solidFill>
                <a:srgbClr val="737572"/>
              </a:solidFill>
              <a:latin typeface="Arial" pitchFamily="34" charset="0"/>
              <a:ea typeface="新細明體" pitchFamily="18" charset="-120"/>
              <a:cs typeface="Arial" panose="020B0604020202020204" pitchFamily="34" charset="0"/>
            </a:endParaRPr>
          </a:p>
        </p:txBody>
      </p:sp>
      <p:sp>
        <p:nvSpPr>
          <p:cNvPr id="54" name="Freeform 23"/>
          <p:cNvSpPr>
            <a:spLocks/>
          </p:cNvSpPr>
          <p:nvPr/>
        </p:nvSpPr>
        <p:spPr bwMode="auto">
          <a:xfrm>
            <a:off x="6864845" y="3358556"/>
            <a:ext cx="66916" cy="116104"/>
          </a:xfrm>
          <a:custGeom>
            <a:avLst/>
            <a:gdLst>
              <a:gd name="T0" fmla="*/ 48 w 48"/>
              <a:gd name="T1" fmla="*/ 0 h 47"/>
              <a:gd name="T2" fmla="*/ 0 w 48"/>
              <a:gd name="T3" fmla="*/ 47 h 47"/>
              <a:gd name="T4" fmla="*/ 0 w 48"/>
              <a:gd name="T5" fmla="*/ 0 h 47"/>
              <a:gd name="T6" fmla="*/ 48 w 48"/>
              <a:gd name="T7" fmla="*/ 0 h 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48" h="47">
                <a:moveTo>
                  <a:pt x="48" y="0"/>
                </a:moveTo>
                <a:lnTo>
                  <a:pt x="0" y="47"/>
                </a:lnTo>
                <a:lnTo>
                  <a:pt x="0" y="0"/>
                </a:lnTo>
                <a:lnTo>
                  <a:pt x="48" y="0"/>
                </a:lnTo>
                <a:close/>
              </a:path>
            </a:pathLst>
          </a:custGeom>
          <a:solidFill>
            <a:srgbClr val="00545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24116" tIns="12058" rIns="24116" bIns="12058" numCol="1" anchor="t" anchorCtr="0" compatLnSpc="1">
            <a:prstTxWarp prst="textNoShape">
              <a:avLst/>
            </a:prstTxWarp>
          </a:bodyPr>
          <a:lstStyle/>
          <a:p>
            <a:pPr algn="ctr" defTabSz="482218"/>
            <a:endParaRPr lang="en-US" sz="949" kern="0">
              <a:solidFill>
                <a:srgbClr val="737572"/>
              </a:solidFill>
              <a:latin typeface="Arial" pitchFamily="34" charset="0"/>
              <a:ea typeface="新細明體" pitchFamily="18" charset="-120"/>
              <a:cs typeface="Arial" panose="020B0604020202020204" pitchFamily="34" charset="0"/>
            </a:endParaRPr>
          </a:p>
        </p:txBody>
      </p:sp>
      <p:sp>
        <p:nvSpPr>
          <p:cNvPr id="55" name="文字方塊 54"/>
          <p:cNvSpPr txBox="1"/>
          <p:nvPr/>
        </p:nvSpPr>
        <p:spPr>
          <a:xfrm>
            <a:off x="5600848" y="2915266"/>
            <a:ext cx="5645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b="1" dirty="0" smtClean="0">
                <a:solidFill>
                  <a:srgbClr val="FFC000"/>
                </a:solidFill>
              </a:rPr>
              <a:t>M.2</a:t>
            </a:r>
            <a:endParaRPr lang="zh-TW" altLang="en-US" b="1" dirty="0">
              <a:solidFill>
                <a:srgbClr val="FFC000"/>
              </a:solidFill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2693848" y="6217180"/>
            <a:ext cx="911403" cy="30777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>
            <a:spAutoFit/>
          </a:bodyPr>
          <a:lstStyle/>
          <a:p>
            <a:pPr algn="ctr" defTabSz="914212">
              <a:defRPr/>
            </a:pPr>
            <a:r>
              <a:rPr lang="en-US" altLang="zh-TW" sz="1400" b="1" dirty="0">
                <a:solidFill>
                  <a:schemeClr val="bg1"/>
                </a:solidFill>
              </a:rPr>
              <a:t>CS: Ready</a:t>
            </a:r>
          </a:p>
        </p:txBody>
      </p:sp>
      <p:sp>
        <p:nvSpPr>
          <p:cNvPr id="18" name="圓角矩形 17"/>
          <p:cNvSpPr/>
          <p:nvPr/>
        </p:nvSpPr>
        <p:spPr>
          <a:xfrm>
            <a:off x="2369650" y="6070930"/>
            <a:ext cx="1656000" cy="468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1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1400" b="1" dirty="0" smtClean="0">
                <a:solidFill>
                  <a:schemeClr val="bg1"/>
                </a:solidFill>
              </a:rPr>
              <a:t>CS</a:t>
            </a:r>
            <a:r>
              <a:rPr lang="en-US" altLang="zh-TW" sz="1400" b="1" dirty="0">
                <a:solidFill>
                  <a:schemeClr val="bg1"/>
                </a:solidFill>
              </a:rPr>
              <a:t>: </a:t>
            </a:r>
            <a:r>
              <a:rPr lang="en-US" altLang="zh-TW" sz="1400" b="1" dirty="0" smtClean="0">
                <a:solidFill>
                  <a:schemeClr val="bg1"/>
                </a:solidFill>
              </a:rPr>
              <a:t>7/E</a:t>
            </a:r>
            <a:endParaRPr lang="en-US" altLang="zh-TW" sz="1400" b="1" dirty="0">
              <a:solidFill>
                <a:schemeClr val="bg1"/>
              </a:solidFill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5358144" y="6225940"/>
            <a:ext cx="911403" cy="307777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none">
            <a:spAutoFit/>
          </a:bodyPr>
          <a:lstStyle/>
          <a:p>
            <a:pPr algn="ctr" defTabSz="914212">
              <a:defRPr/>
            </a:pPr>
            <a:r>
              <a:rPr lang="en-US" altLang="zh-TW" sz="1400" b="1" dirty="0">
                <a:solidFill>
                  <a:schemeClr val="bg1"/>
                </a:solidFill>
              </a:rPr>
              <a:t>CS: Ready</a:t>
            </a:r>
          </a:p>
        </p:txBody>
      </p:sp>
      <p:sp>
        <p:nvSpPr>
          <p:cNvPr id="20" name="圓角矩形 19"/>
          <p:cNvSpPr/>
          <p:nvPr/>
        </p:nvSpPr>
        <p:spPr>
          <a:xfrm>
            <a:off x="5033946" y="6079690"/>
            <a:ext cx="1656000" cy="46800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12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1400" b="1" dirty="0" smtClean="0">
                <a:solidFill>
                  <a:schemeClr val="bg1"/>
                </a:solidFill>
              </a:rPr>
              <a:t>CS</a:t>
            </a:r>
            <a:r>
              <a:rPr lang="en-US" altLang="zh-TW" sz="1400" b="1" dirty="0">
                <a:solidFill>
                  <a:schemeClr val="bg1"/>
                </a:solidFill>
              </a:rPr>
              <a:t>: </a:t>
            </a:r>
            <a:r>
              <a:rPr lang="en-US" altLang="zh-TW" sz="1400" b="1" dirty="0" smtClean="0">
                <a:solidFill>
                  <a:schemeClr val="bg1"/>
                </a:solidFill>
              </a:rPr>
              <a:t>7/E</a:t>
            </a:r>
            <a:endParaRPr lang="en-US" altLang="zh-TW" sz="1400" b="1" dirty="0">
              <a:solidFill>
                <a:schemeClr val="bg1"/>
              </a:solidFill>
            </a:endParaRPr>
          </a:p>
        </p:txBody>
      </p:sp>
      <p:sp>
        <p:nvSpPr>
          <p:cNvPr id="21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xfrm>
            <a:off x="6974904" y="6448251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TW" dirty="0" smtClean="0"/>
              <a:t>6</a:t>
            </a:r>
            <a:endParaRPr lang="zh-TW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1214276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1579833"/>
              </p:ext>
            </p:extLst>
          </p:nvPr>
        </p:nvGraphicFramePr>
        <p:xfrm>
          <a:off x="793831" y="2285584"/>
          <a:ext cx="7594593" cy="3361907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2395593"/>
                <a:gridCol w="2599500"/>
                <a:gridCol w="2599500"/>
              </a:tblGrid>
              <a:tr h="51218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Specification </a:t>
                      </a:r>
                    </a:p>
                  </a:txBody>
                  <a:tcPr marL="51486" marR="51486" marT="25741" marB="25741" anchor="ctr" horzOverflow="overflow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Industrial Standard </a:t>
                      </a:r>
                      <a:endParaRPr lang="en-US" altLang="zh-TW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25" marR="5525" marT="5525" marB="0"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kern="1200" dirty="0" smtClean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Professional</a:t>
                      </a:r>
                      <a:endParaRPr lang="en-US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525" marR="5525" marT="5525" marB="0"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marL="108000" algn="l" rtl="0" fontAlgn="ctr"/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Form Factor</a:t>
                      </a:r>
                      <a:endParaRPr kumimoji="0" 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5525" marR="5525" marT="552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en-US" altLang="zh-TW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2.5” / M.2 / </a:t>
                      </a:r>
                      <a:r>
                        <a:rPr kumimoji="0" lang="en-US" altLang="zh-TW" sz="16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mSATA</a:t>
                      </a:r>
                      <a:endParaRPr kumimoji="0" lang="en-US" altLang="zh-TW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5525" marR="5525" marT="5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2.5” / M.2 2280 / </a:t>
                      </a:r>
                      <a:r>
                        <a:rPr kumimoji="0" lang="en-US" sz="1600" u="none" strike="noStrike" kern="1200" cap="none" normalizeH="0" baseline="0" dirty="0" err="1" smtClean="0">
                          <a:ln>
                            <a:noFill/>
                          </a:ln>
                          <a:effectLst/>
                        </a:rPr>
                        <a:t>mSATA</a:t>
                      </a:r>
                      <a:endParaRPr kumimoji="0" 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5525" marR="5525" marT="5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24000">
                <a:tc>
                  <a:txBody>
                    <a:bodyPr/>
                    <a:lstStyle/>
                    <a:p>
                      <a:pPr marL="108000" algn="l" rtl="0" fontAlgn="ctr"/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Firmware version</a:t>
                      </a:r>
                      <a:endParaRPr kumimoji="0" 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5525" marR="5525" marT="552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Fix</a:t>
                      </a:r>
                      <a:endParaRPr kumimoji="0" 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5525" marR="5525" marT="5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Not fix</a:t>
                      </a:r>
                      <a:endParaRPr kumimoji="0" 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5525" marR="5525" marT="5525" marB="0" anchor="ctr"/>
                </a:tc>
              </a:tr>
              <a:tr h="324000">
                <a:tc>
                  <a:txBody>
                    <a:bodyPr/>
                    <a:lstStyle/>
                    <a:p>
                      <a:pPr marL="108000" algn="l" rtl="0" fontAlgn="ctr"/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FA service</a:t>
                      </a:r>
                      <a:endParaRPr kumimoji="0" 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5525" marR="5525" marT="552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en-US" altLang="zh-TW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Yes</a:t>
                      </a:r>
                    </a:p>
                  </a:txBody>
                  <a:tcPr marL="5525" marR="5525" marT="5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en-US" altLang="zh-TW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No</a:t>
                      </a:r>
                      <a:endParaRPr kumimoji="0" lang="en-US" altLang="zh-TW" sz="16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5525" marR="5525" marT="5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01765">
                <a:tc>
                  <a:txBody>
                    <a:bodyPr/>
                    <a:lstStyle/>
                    <a:p>
                      <a:pPr marL="108000" algn="l" rtl="0" fontAlgn="ctr"/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EOL/PCN notice</a:t>
                      </a:r>
                      <a:endParaRPr kumimoji="0" 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5525" marR="5525" marT="552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en-US" altLang="zh-TW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Yes</a:t>
                      </a:r>
                      <a:endParaRPr kumimoji="0" lang="en-US" altLang="zh-TW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5525" marR="5525" marT="5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No</a:t>
                      </a:r>
                      <a:endParaRPr kumimoji="0" lang="en-US" altLang="zh-TW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5525" marR="5525" marT="5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01765">
                <a:tc>
                  <a:txBody>
                    <a:bodyPr/>
                    <a:lstStyle/>
                    <a:p>
                      <a:pPr marL="108000" algn="l" rtl="0" fontAlgn="ctr"/>
                      <a:r>
                        <a:rPr kumimoji="0" lang="en-US" sz="16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BOM </a:t>
                      </a:r>
                      <a:r>
                        <a:rPr kumimoji="0" lang="en-US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Control</a:t>
                      </a:r>
                      <a:endParaRPr kumimoji="0" 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5525" marR="5525" marT="5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kumimoji="0" lang="en-US" altLang="zh-TW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Yes</a:t>
                      </a:r>
                      <a:endParaRPr kumimoji="0" lang="en-US" altLang="zh-TW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5525" marR="5525" marT="5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kumimoji="0" lang="en-US" altLang="zh-TW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Fix Controller</a:t>
                      </a:r>
                    </a:p>
                  </a:txBody>
                  <a:tcPr marL="5525" marR="5525" marT="5525" marB="0" anchor="ctr"/>
                </a:tc>
              </a:tr>
              <a:tr h="401765">
                <a:tc>
                  <a:txBody>
                    <a:bodyPr/>
                    <a:lstStyle/>
                    <a:p>
                      <a:pPr marL="108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Warranty</a:t>
                      </a:r>
                      <a:endParaRPr kumimoji="0" lang="zh-TW" altLang="en-US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5525" marR="5525" marT="552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</a:rPr>
                        <a:t>2-year or 3K P/E count</a:t>
                      </a:r>
                      <a:endParaRPr kumimoji="0" lang="zh-TW" alt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5525" marR="5525" marT="5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3-year or TBW</a:t>
                      </a:r>
                      <a:endParaRPr kumimoji="0" lang="zh-TW" altLang="en-US" sz="16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5525" marR="5525" marT="5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48425">
                <a:tc>
                  <a:txBody>
                    <a:bodyPr/>
                    <a:lstStyle/>
                    <a:p>
                      <a:pPr marL="108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HW</a:t>
                      </a:r>
                      <a:endParaRPr kumimoji="0" lang="zh-TW" altLang="en-US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5525" marR="5525" marT="552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Thermal sensor/DEVSLP/LED</a:t>
                      </a:r>
                    </a:p>
                  </a:txBody>
                  <a:tcPr marL="5525" marR="5525" marT="5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TW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NA</a:t>
                      </a:r>
                    </a:p>
                  </a:txBody>
                  <a:tcPr marL="5525" marR="5525" marT="5525" marB="0" anchor="ctr"/>
                </a:tc>
              </a:tr>
              <a:tr h="324000">
                <a:tc>
                  <a:txBody>
                    <a:bodyPr/>
                    <a:lstStyle/>
                    <a:p>
                      <a:pPr marL="10800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Reliability Report</a:t>
                      </a:r>
                      <a:endParaRPr kumimoji="0" lang="en-US" altLang="zh-TW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5525" marR="5525" marT="5525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TW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Yes</a:t>
                      </a:r>
                      <a:endParaRPr kumimoji="0" lang="en-US" altLang="zh-TW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5525" marR="5525" marT="5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TW" sz="16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No</a:t>
                      </a:r>
                      <a:endParaRPr kumimoji="0" lang="en-US" altLang="zh-TW" sz="1600" b="1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  <a:latin typeface="Calibri" pitchFamily="34" charset="0"/>
                        <a:ea typeface="新細明體" pitchFamily="18" charset="-120"/>
                        <a:cs typeface="+mn-cs"/>
                      </a:endParaRPr>
                    </a:p>
                  </a:txBody>
                  <a:tcPr marL="5525" marR="5525" marT="5525" marB="0"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118127" y="1052736"/>
            <a:ext cx="8918369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tabLst>
                <a:tab pos="2713413" algn="l"/>
              </a:tabLst>
              <a:defRPr/>
            </a:pPr>
            <a:r>
              <a:rPr lang="en-US" altLang="zh-TW" sz="2800" b="1" dirty="0">
                <a:solidFill>
                  <a:srgbClr val="008080"/>
                </a:solidFill>
                <a:ea typeface="微軟正黑體" pitchFamily="34" charset="-120"/>
              </a:rPr>
              <a:t>Industrial Standard</a:t>
            </a:r>
            <a:r>
              <a:rPr lang="zh-TW" altLang="en-US" sz="2800" b="1" dirty="0">
                <a:solidFill>
                  <a:srgbClr val="008080"/>
                </a:solidFill>
                <a:ea typeface="微軟正黑體" pitchFamily="34" charset="-120"/>
              </a:rPr>
              <a:t> </a:t>
            </a:r>
            <a:r>
              <a:rPr lang="en-US" altLang="zh-TW" sz="2800" b="1" dirty="0">
                <a:solidFill>
                  <a:srgbClr val="008080"/>
                </a:solidFill>
                <a:ea typeface="微軟正黑體" pitchFamily="34" charset="-120"/>
              </a:rPr>
              <a:t>v</a:t>
            </a:r>
            <a:r>
              <a:rPr lang="en-US" altLang="zh-TW" sz="2800" b="1" dirty="0">
                <a:solidFill>
                  <a:srgbClr val="008080"/>
                </a:solidFill>
                <a:ea typeface="微軟正黑體" pitchFamily="34" charset="-120"/>
                <a:sym typeface="Gill Sans"/>
              </a:rPr>
              <a:t>s Professional </a:t>
            </a:r>
            <a:r>
              <a:rPr lang="en-US" altLang="zh-TW" sz="2800" b="1" dirty="0" smtClean="0">
                <a:solidFill>
                  <a:srgbClr val="008080"/>
                </a:solidFill>
                <a:ea typeface="微軟正黑體" pitchFamily="34" charset="-120"/>
                <a:sym typeface="Gill Sans"/>
              </a:rPr>
              <a:t>SSD</a:t>
            </a:r>
            <a:r>
              <a:rPr lang="en-US" altLang="zh-TW" sz="2800" b="1" dirty="0">
                <a:solidFill>
                  <a:srgbClr val="008080"/>
                </a:solidFill>
                <a:ea typeface="微軟正黑體" pitchFamily="34" charset="-120"/>
                <a:sym typeface="Gill Sans"/>
              </a:rPr>
              <a:t/>
            </a:r>
            <a:br>
              <a:rPr lang="en-US" altLang="zh-TW" sz="2800" b="1" dirty="0">
                <a:solidFill>
                  <a:srgbClr val="008080"/>
                </a:solidFill>
                <a:ea typeface="微軟正黑體" pitchFamily="34" charset="-120"/>
                <a:sym typeface="Gill Sans"/>
              </a:rPr>
            </a:br>
            <a:r>
              <a:rPr lang="en-US" altLang="zh-TW" sz="2800" b="1" dirty="0">
                <a:solidFill>
                  <a:srgbClr val="008080"/>
                </a:solidFill>
                <a:ea typeface="微軟正黑體" pitchFamily="34" charset="-120"/>
                <a:sym typeface="Gill Sans"/>
              </a:rPr>
              <a:t>Specification</a:t>
            </a:r>
          </a:p>
          <a:p>
            <a:pPr algn="ctr">
              <a:tabLst>
                <a:tab pos="2713413" algn="l"/>
              </a:tabLst>
              <a:defRPr/>
            </a:pPr>
            <a:endParaRPr lang="en-US" altLang="zh-TW" sz="2800" b="1" dirty="0">
              <a:solidFill>
                <a:srgbClr val="008080"/>
              </a:solidFill>
              <a:ea typeface="微軟正黑體" pitchFamily="34" charset="-120"/>
              <a:sym typeface="Gill Sans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xfrm>
            <a:off x="6974904" y="6448251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TW" dirty="0" smtClean="0"/>
              <a:t>7</a:t>
            </a:r>
            <a:endParaRPr lang="zh-TW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332595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內容版面配置區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5762988"/>
              </p:ext>
            </p:extLst>
          </p:nvPr>
        </p:nvGraphicFramePr>
        <p:xfrm>
          <a:off x="713949" y="2200330"/>
          <a:ext cx="7746483" cy="4108990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1398670"/>
                <a:gridCol w="1892320"/>
                <a:gridCol w="2253626"/>
                <a:gridCol w="2201867"/>
              </a:tblGrid>
              <a:tr h="50405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 smtClean="0">
                          <a:solidFill>
                            <a:schemeClr val="bg1"/>
                          </a:solidFill>
                        </a:rPr>
                        <a:t>Testing</a:t>
                      </a:r>
                      <a:endParaRPr lang="en-US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 smtClean="0">
                          <a:solidFill>
                            <a:schemeClr val="bg1"/>
                          </a:solidFill>
                        </a:rPr>
                        <a:t>Industrial Standard </a:t>
                      </a:r>
                      <a:endParaRPr lang="en-US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 smtClean="0">
                          <a:solidFill>
                            <a:schemeClr val="bg1"/>
                          </a:solidFill>
                        </a:rPr>
                        <a:t>Professional</a:t>
                      </a:r>
                      <a:endParaRPr lang="en-US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5">
                        <a:lumMod val="50000"/>
                      </a:schemeClr>
                    </a:solidFill>
                  </a:tcPr>
                </a:tc>
              </a:tr>
              <a:tr h="436023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Test Criteria</a:t>
                      </a:r>
                      <a:endParaRPr lang="en-US" sz="1800" b="1" i="0" u="none" strike="noStrike" dirty="0">
                        <a:effectLst/>
                        <a:latin typeface="+mj-lt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lvl="0" algn="l" defTabSz="914400" rtl="0" eaLnBrk="1" fontAlgn="ctr" latinLnBrk="0" hangingPunct="1"/>
                      <a:r>
                        <a:rPr lang="en-US" sz="1600" kern="1200" dirty="0" smtClean="0"/>
                        <a:t>Function Operation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200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kern="1200" dirty="0" smtClean="0"/>
                        <a:t>Yes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n-US" sz="1600" kern="1200" dirty="0" smtClean="0"/>
                        <a:t>Yes</a:t>
                      </a:r>
                      <a:endParaRPr lang="en-US" sz="16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</a:tr>
              <a:tr h="38303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sz="1600" u="none" strike="noStrike" dirty="0">
                          <a:effectLst/>
                        </a:rPr>
                        <a:t>System </a:t>
                      </a:r>
                      <a:r>
                        <a:rPr lang="en-US" sz="1600" u="none" strike="noStrike" dirty="0" smtClean="0">
                          <a:effectLst/>
                        </a:rPr>
                        <a:t>Stress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Gill Sans"/>
                        <a:ea typeface="新細明體" panose="02020500000000000000" pitchFamily="18" charset="-120"/>
                      </a:endParaRPr>
                    </a:p>
                  </a:txBody>
                  <a:tcPr marL="7200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Yes</a:t>
                      </a:r>
                      <a:endParaRPr lang="zh-TW" altLang="en-US" sz="1600" dirty="0">
                        <a:solidFill>
                          <a:srgbClr val="FF0000"/>
                        </a:solidFill>
                        <a:latin typeface="Gill San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NA</a:t>
                      </a:r>
                      <a:endParaRPr lang="zh-TW" altLang="en-US" sz="1600" dirty="0">
                        <a:latin typeface="Gill Sans"/>
                      </a:endParaRPr>
                    </a:p>
                  </a:txBody>
                  <a:tcPr marL="0" marR="0" marT="0" marB="0" anchor="ctr"/>
                </a:tc>
              </a:tr>
              <a:tr h="383033">
                <a:tc vMerge="1"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sz="1600" u="none" strike="noStrike" dirty="0" smtClean="0">
                          <a:effectLst/>
                        </a:rPr>
                        <a:t>Application Test (RAID)</a:t>
                      </a:r>
                      <a:endParaRPr lang="en-US" sz="1600" b="1" i="0" u="none" strike="noStrike" dirty="0">
                        <a:effectLst/>
                        <a:latin typeface="Gill Sans"/>
                        <a:ea typeface="新細明體" panose="02020500000000000000" pitchFamily="18" charset="-120"/>
                      </a:endParaRPr>
                    </a:p>
                  </a:txBody>
                  <a:tcPr marL="7200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Yes</a:t>
                      </a:r>
                      <a:endParaRPr lang="zh-TW" altLang="en-US" sz="1600" dirty="0">
                        <a:solidFill>
                          <a:srgbClr val="FF0000"/>
                        </a:solidFill>
                        <a:latin typeface="Gill San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NA</a:t>
                      </a:r>
                      <a:endParaRPr lang="zh-TW" altLang="en-US" sz="1600" dirty="0">
                        <a:latin typeface="Gill Sans"/>
                      </a:endParaRPr>
                    </a:p>
                  </a:txBody>
                  <a:tcPr marL="0" marR="0" marT="0" marB="0" anchor="ctr"/>
                </a:tc>
              </a:tr>
              <a:tr h="383033">
                <a:tc vMerge="1"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sz="1600" u="none" strike="noStrike" dirty="0" smtClean="0">
                          <a:ln>
                            <a:noFill/>
                          </a:ln>
                          <a:effectLst/>
                        </a:rPr>
                        <a:t>Temp. testing</a:t>
                      </a:r>
                      <a:endParaRPr lang="en-US" sz="1600" b="1" i="0" u="none" strike="noStrike" dirty="0">
                        <a:ln>
                          <a:noFill/>
                        </a:ln>
                        <a:effectLst/>
                        <a:latin typeface="Gill Sans"/>
                        <a:ea typeface="新細明體" panose="02020500000000000000" pitchFamily="18" charset="-120"/>
                      </a:endParaRPr>
                    </a:p>
                  </a:txBody>
                  <a:tcPr marL="7200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Yes</a:t>
                      </a:r>
                      <a:endParaRPr lang="zh-TW" altLang="en-US" sz="1600" dirty="0">
                        <a:solidFill>
                          <a:srgbClr val="FF0000"/>
                        </a:solidFill>
                        <a:latin typeface="Gill San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NA</a:t>
                      </a:r>
                      <a:endParaRPr lang="zh-TW" altLang="en-US" sz="1600" dirty="0">
                        <a:latin typeface="Gill Sans"/>
                      </a:endParaRPr>
                    </a:p>
                  </a:txBody>
                  <a:tcPr marL="0" marR="0" marT="0" marB="0" anchor="ctr"/>
                </a:tc>
              </a:tr>
              <a:tr h="383033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i="0" u="none" strike="noStrike" dirty="0">
                        <a:effectLst/>
                        <a:latin typeface="Gill Sans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sz="1600" u="none" strike="noStrike" dirty="0">
                          <a:ln>
                            <a:noFill/>
                          </a:ln>
                          <a:effectLst/>
                        </a:rPr>
                        <a:t>SSD </a:t>
                      </a:r>
                      <a:r>
                        <a:rPr lang="en-US" sz="1600" u="none" strike="noStrike" dirty="0" smtClean="0">
                          <a:ln>
                            <a:noFill/>
                          </a:ln>
                          <a:effectLst/>
                        </a:rPr>
                        <a:t>Stress</a:t>
                      </a:r>
                      <a:endParaRPr lang="en-US" sz="1600" b="1" i="0" u="none" strike="noStrike" dirty="0">
                        <a:ln>
                          <a:noFill/>
                        </a:ln>
                        <a:effectLst/>
                        <a:latin typeface="Gill Sans"/>
                        <a:ea typeface="新細明體" panose="02020500000000000000" pitchFamily="18" charset="-120"/>
                      </a:endParaRPr>
                    </a:p>
                  </a:txBody>
                  <a:tcPr marL="7200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Yes</a:t>
                      </a:r>
                      <a:endParaRPr lang="zh-TW" altLang="en-US" sz="1600" dirty="0">
                        <a:solidFill>
                          <a:srgbClr val="FF0000"/>
                        </a:solidFill>
                        <a:latin typeface="Gill San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NA</a:t>
                      </a:r>
                      <a:endParaRPr lang="zh-TW" altLang="en-US" sz="1600" dirty="0">
                        <a:latin typeface="Gill Sans"/>
                      </a:endParaRPr>
                    </a:p>
                  </a:txBody>
                  <a:tcPr marL="0" marR="0" marT="0" marB="0" anchor="ctr"/>
                </a:tc>
              </a:tr>
              <a:tr h="383033">
                <a:tc vMerge="1"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ctr"/>
                      <a:r>
                        <a:rPr lang="en-US" sz="1600" u="none" strike="noStrike" dirty="0">
                          <a:ln>
                            <a:noFill/>
                          </a:ln>
                          <a:effectLst/>
                        </a:rPr>
                        <a:t>Power </a:t>
                      </a:r>
                      <a:r>
                        <a:rPr lang="en-US" sz="1600" u="none" strike="noStrike" dirty="0" smtClean="0">
                          <a:ln>
                            <a:noFill/>
                          </a:ln>
                          <a:effectLst/>
                        </a:rPr>
                        <a:t>Reliability</a:t>
                      </a:r>
                      <a:endParaRPr lang="en-US" sz="1600" b="1" i="0" u="none" strike="noStrike" dirty="0">
                        <a:ln>
                          <a:noFill/>
                        </a:ln>
                        <a:effectLst/>
                        <a:latin typeface="Gill Sans"/>
                        <a:ea typeface="新細明體" panose="02020500000000000000" pitchFamily="18" charset="-120"/>
                      </a:endParaRPr>
                    </a:p>
                  </a:txBody>
                  <a:tcPr marL="7200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Yes</a:t>
                      </a:r>
                      <a:endParaRPr lang="zh-TW" altLang="en-US" sz="1600" dirty="0">
                        <a:solidFill>
                          <a:srgbClr val="FF0000"/>
                        </a:solidFill>
                        <a:latin typeface="Gill San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NA</a:t>
                      </a:r>
                      <a:endParaRPr lang="zh-TW" altLang="en-US" sz="1600" dirty="0">
                        <a:latin typeface="Gill Sans"/>
                      </a:endParaRPr>
                    </a:p>
                  </a:txBody>
                  <a:tcPr marL="0" marR="0" marT="0" marB="0" anchor="ctr"/>
                </a:tc>
              </a:tr>
              <a:tr h="38303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800" u="none" strike="noStrike" dirty="0" smtClean="0">
                          <a:effectLst/>
                        </a:rPr>
                        <a:t>Certificate</a:t>
                      </a:r>
                      <a:endParaRPr lang="en-US" sz="1800" b="1" i="0" u="none" strike="noStrike" dirty="0">
                        <a:effectLst/>
                        <a:latin typeface="+mj-lt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 smtClean="0"/>
                        <a:t>Shock/Vibration</a:t>
                      </a:r>
                      <a:endParaRPr lang="en-US" sz="1600" b="1" i="0" u="none" strike="noStrike" dirty="0">
                        <a:ln>
                          <a:noFill/>
                        </a:ln>
                        <a:effectLst/>
                        <a:latin typeface="Gill Sans"/>
                        <a:ea typeface="新細明體" panose="02020500000000000000" pitchFamily="18" charset="-120"/>
                      </a:endParaRPr>
                    </a:p>
                  </a:txBody>
                  <a:tcPr marL="7200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Yes</a:t>
                      </a:r>
                      <a:endParaRPr lang="zh-TW" altLang="en-US" sz="1600" dirty="0">
                        <a:solidFill>
                          <a:schemeClr val="tx1"/>
                        </a:solidFill>
                        <a:latin typeface="Gill San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Yes</a:t>
                      </a:r>
                      <a:endParaRPr lang="zh-TW" altLang="en-US" sz="1600" dirty="0">
                        <a:latin typeface="Gill Sans"/>
                      </a:endParaRPr>
                    </a:p>
                  </a:txBody>
                  <a:tcPr marL="0" marR="0" marT="0" marB="0" anchor="ctr"/>
                </a:tc>
              </a:tr>
              <a:tr h="383033">
                <a:tc vMerge="1"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 smtClean="0"/>
                        <a:t>CE/FCC</a:t>
                      </a:r>
                      <a:endParaRPr lang="zh-TW" altLang="en-US" sz="1600" b="1" dirty="0" smtClean="0">
                        <a:latin typeface="Gill Sans"/>
                      </a:endParaRPr>
                    </a:p>
                  </a:txBody>
                  <a:tcPr marL="7200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Yes</a:t>
                      </a:r>
                      <a:endParaRPr lang="zh-TW" altLang="en-US" sz="1600" dirty="0">
                        <a:solidFill>
                          <a:schemeClr val="tx1"/>
                        </a:solidFill>
                        <a:latin typeface="Gill San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Yes</a:t>
                      </a:r>
                      <a:endParaRPr lang="zh-TW" altLang="en-US" sz="1600" dirty="0">
                        <a:latin typeface="Gill Sans"/>
                      </a:endParaRPr>
                    </a:p>
                  </a:txBody>
                  <a:tcPr marL="0" marR="0" marT="0" marB="0" anchor="ctr"/>
                </a:tc>
              </a:tr>
              <a:tr h="383033">
                <a:tc vMerge="1">
                  <a:txBody>
                    <a:bodyPr/>
                    <a:lstStyle/>
                    <a:p>
                      <a:pPr algn="ctr" fontAlgn="ctr"/>
                      <a:endParaRPr lang="en-US" sz="1800" b="1" i="0" u="none" strike="noStrike" dirty="0">
                        <a:effectLst/>
                        <a:latin typeface="新細明體" panose="02020500000000000000" pitchFamily="18" charset="-120"/>
                        <a:ea typeface="新細明體" panose="02020500000000000000" pitchFamily="18" charset="-120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dirty="0" smtClean="0"/>
                        <a:t>BSMI/VCCI</a:t>
                      </a:r>
                      <a:endParaRPr lang="zh-TW" altLang="en-US" sz="1600" b="1" dirty="0" smtClean="0">
                        <a:latin typeface="Gill Sans"/>
                      </a:endParaRPr>
                    </a:p>
                  </a:txBody>
                  <a:tcPr marL="7200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NA</a:t>
                      </a:r>
                      <a:endParaRPr lang="zh-TW" altLang="en-US" sz="1600" dirty="0">
                        <a:latin typeface="Gill San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/>
                        <a:t>NAS SSD only</a:t>
                      </a:r>
                      <a:endParaRPr lang="zh-TW" altLang="en-US" sz="1600" dirty="0">
                        <a:latin typeface="Gill Sans"/>
                      </a:endParaRPr>
                    </a:p>
                  </a:txBody>
                  <a:tcPr marL="0" marR="0" marT="0" marB="0" anchor="ctr"/>
                </a:tc>
              </a:tr>
            </a:tbl>
          </a:graphicData>
        </a:graphic>
      </p:graphicFrame>
      <p:sp>
        <p:nvSpPr>
          <p:cNvPr id="7" name="文字方塊 6"/>
          <p:cNvSpPr txBox="1"/>
          <p:nvPr/>
        </p:nvSpPr>
        <p:spPr>
          <a:xfrm>
            <a:off x="1115616" y="1048202"/>
            <a:ext cx="691276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zh-TW" sz="2800" b="1" dirty="0">
                <a:solidFill>
                  <a:srgbClr val="008080"/>
                </a:solidFill>
                <a:ea typeface="微軟正黑體" pitchFamily="34" charset="-120"/>
              </a:rPr>
              <a:t>Industrial Standard</a:t>
            </a:r>
            <a:r>
              <a:rPr lang="zh-TW" altLang="en-US" sz="2800" b="1" dirty="0">
                <a:solidFill>
                  <a:srgbClr val="008080"/>
                </a:solidFill>
                <a:ea typeface="微軟正黑體" pitchFamily="34" charset="-120"/>
              </a:rPr>
              <a:t> </a:t>
            </a:r>
            <a:r>
              <a:rPr lang="en-US" altLang="zh-TW" sz="2800" b="1" dirty="0">
                <a:solidFill>
                  <a:srgbClr val="008080"/>
                </a:solidFill>
                <a:ea typeface="微軟正黑體" pitchFamily="34" charset="-120"/>
              </a:rPr>
              <a:t>v</a:t>
            </a:r>
            <a:r>
              <a:rPr lang="en-US" altLang="zh-TW" sz="2800" b="1" dirty="0">
                <a:solidFill>
                  <a:srgbClr val="008080"/>
                </a:solidFill>
                <a:ea typeface="微軟正黑體" pitchFamily="34" charset="-120"/>
                <a:sym typeface="Gill Sans"/>
              </a:rPr>
              <a:t>s Professional </a:t>
            </a:r>
            <a:r>
              <a:rPr lang="en-US" altLang="zh-TW" sz="2800" b="1" dirty="0" smtClean="0">
                <a:solidFill>
                  <a:srgbClr val="008080"/>
                </a:solidFill>
                <a:ea typeface="微軟正黑體" pitchFamily="34" charset="-120"/>
                <a:sym typeface="Gill Sans"/>
              </a:rPr>
              <a:t>SSD</a:t>
            </a:r>
          </a:p>
          <a:p>
            <a:pPr algn="ctr">
              <a:defRPr/>
            </a:pPr>
            <a:r>
              <a:rPr lang="en-US" altLang="zh-TW" sz="2800" b="1" dirty="0" smtClean="0">
                <a:solidFill>
                  <a:srgbClr val="008080"/>
                </a:solidFill>
                <a:ea typeface="微軟正黑體" pitchFamily="34" charset="-120"/>
                <a:sym typeface="Gill Sans"/>
              </a:rPr>
              <a:t>Test Criteria &amp; Certificate</a:t>
            </a:r>
            <a:endParaRPr lang="en-US" altLang="zh-TW" sz="2800" b="1" dirty="0">
              <a:solidFill>
                <a:srgbClr val="008080"/>
              </a:solidFill>
              <a:ea typeface="微軟正黑體" pitchFamily="34" charset="-120"/>
              <a:sym typeface="Gill Sans"/>
            </a:endParaRPr>
          </a:p>
        </p:txBody>
      </p:sp>
      <p:sp>
        <p:nvSpPr>
          <p:cNvPr id="5" name="投影片編號版面配置區 3"/>
          <p:cNvSpPr>
            <a:spLocks noGrp="1"/>
          </p:cNvSpPr>
          <p:nvPr>
            <p:ph type="sldNum" sz="quarter" idx="12"/>
          </p:nvPr>
        </p:nvSpPr>
        <p:spPr bwMode="auto">
          <a:xfrm>
            <a:off x="6974904" y="6448251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altLang="zh-TW" dirty="0" smtClean="0"/>
              <a:t>8</a:t>
            </a:r>
            <a:endParaRPr lang="zh-TW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754114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D:\1.BU1\9.Others\Templates\Document templats 2017\輸出\Images\0904\ppt7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217025" cy="691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群組 8"/>
          <p:cNvGrpSpPr>
            <a:grpSpLocks/>
          </p:cNvGrpSpPr>
          <p:nvPr/>
        </p:nvGrpSpPr>
        <p:grpSpPr bwMode="auto">
          <a:xfrm>
            <a:off x="3960813" y="4652963"/>
            <a:ext cx="5724525" cy="1563687"/>
            <a:chOff x="3960344" y="4653136"/>
            <a:chExt cx="5724224" cy="1563519"/>
          </a:xfrm>
        </p:grpSpPr>
        <p:sp>
          <p:nvSpPr>
            <p:cNvPr id="6" name="文字方塊 5"/>
            <p:cNvSpPr txBox="1"/>
            <p:nvPr/>
          </p:nvSpPr>
          <p:spPr>
            <a:xfrm>
              <a:off x="3960344" y="4653136"/>
              <a:ext cx="3384372" cy="40000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en-US" altLang="zh-TW" sz="2000" b="1" dirty="0">
                  <a:solidFill>
                    <a:schemeClr val="tx1">
                      <a:lumMod val="75000"/>
                      <a:lumOff val="25000"/>
                    </a:schemeClr>
                  </a:solidFill>
                  <a:hlinkClick r:id="rId3"/>
                </a:rPr>
                <a:t>industrial.apacer.com/</a:t>
              </a:r>
              <a:endParaRPr lang="zh-TW" altLang="en-US" sz="2000" b="1" dirty="0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7" name="文字方塊 6"/>
            <p:cNvSpPr txBox="1"/>
            <p:nvPr/>
          </p:nvSpPr>
          <p:spPr>
            <a:xfrm>
              <a:off x="3960344" y="4981713"/>
              <a:ext cx="5724224" cy="760331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  <a:defRPr/>
              </a:pPr>
              <a:r>
                <a:rPr lang="en-US" altLang="zh-TW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ea typeface="微軟正黑體" pitchFamily="34" charset="-120"/>
                </a:rPr>
                <a:t>©Copyright </a:t>
              </a:r>
              <a:r>
                <a:rPr lang="en-US" altLang="zh-TW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ea typeface="微軟正黑體" pitchFamily="34" charset="-120"/>
                </a:rPr>
                <a:t>Apacer</a:t>
              </a:r>
              <a:r>
                <a:rPr lang="en-US" altLang="zh-TW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ea typeface="微軟正黑體" pitchFamily="34" charset="-120"/>
                </a:rPr>
                <a:t> Technology Inc. Confidential. Unauthorized use, dissemination,</a:t>
              </a:r>
            </a:p>
            <a:p>
              <a:pPr>
                <a:lnSpc>
                  <a:spcPct val="150000"/>
                </a:lnSpc>
                <a:defRPr/>
              </a:pPr>
              <a:r>
                <a:rPr lang="en-US" altLang="zh-TW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ea typeface="微軟正黑體" pitchFamily="34" charset="-120"/>
                </a:rPr>
                <a:t>distribution, or reproduction of this document is not allowed without the permission of</a:t>
              </a:r>
            </a:p>
            <a:p>
              <a:pPr>
                <a:lnSpc>
                  <a:spcPct val="150000"/>
                </a:lnSpc>
                <a:defRPr/>
              </a:pPr>
              <a:r>
                <a:rPr lang="en-US" altLang="zh-TW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ea typeface="微軟正黑體" pitchFamily="34" charset="-120"/>
                </a:rPr>
                <a:t>Apacer</a:t>
              </a:r>
              <a:r>
                <a:rPr lang="en-US" altLang="zh-TW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ea typeface="微軟正黑體" pitchFamily="34" charset="-120"/>
                </a:rPr>
                <a:t> Technology Inc. Specifications of details may change without notice.</a:t>
              </a:r>
              <a:endParaRPr lang="zh-TW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微軟正黑體" pitchFamily="34" charset="-120"/>
              </a:endParaRPr>
            </a:p>
          </p:txBody>
        </p:sp>
        <p:sp>
          <p:nvSpPr>
            <p:cNvPr id="8" name="文字方塊 7"/>
            <p:cNvSpPr txBox="1"/>
            <p:nvPr/>
          </p:nvSpPr>
          <p:spPr>
            <a:xfrm>
              <a:off x="3960344" y="5916650"/>
              <a:ext cx="5724224" cy="30000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lnSpc>
                  <a:spcPct val="150000"/>
                </a:lnSpc>
                <a:defRPr/>
              </a:pPr>
              <a:r>
                <a:rPr lang="en-US" altLang="zh-TW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ea typeface="微軟正黑體" pitchFamily="34" charset="-120"/>
                </a:rPr>
                <a:t>This document and its contents are </a:t>
              </a:r>
              <a:r>
                <a:rPr lang="en-US" altLang="zh-TW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ea typeface="微軟正黑體" pitchFamily="34" charset="-120"/>
                </a:rPr>
                <a:t>confidential©Copyright</a:t>
              </a:r>
              <a:r>
                <a:rPr lang="en-US" altLang="zh-TW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ea typeface="微軟正黑體" pitchFamily="34" charset="-120"/>
                </a:rPr>
                <a:t> </a:t>
              </a:r>
              <a:r>
                <a:rPr lang="en-US" altLang="zh-TW" sz="1000" dirty="0" err="1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ea typeface="微軟正黑體" pitchFamily="34" charset="-120"/>
                </a:rPr>
                <a:t>Apacer</a:t>
              </a:r>
              <a:r>
                <a:rPr lang="en-US" altLang="zh-TW" sz="10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j-lt"/>
                  <a:ea typeface="微軟正黑體" pitchFamily="34" charset="-120"/>
                </a:rPr>
                <a:t> Technology Inc.</a:t>
              </a:r>
              <a:endParaRPr lang="zh-TW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微軟正黑體" pitchFamily="34" charset="-120"/>
              </a:endParaRPr>
            </a:p>
          </p:txBody>
        </p:sp>
      </p:grpSp>
      <p:sp>
        <p:nvSpPr>
          <p:cNvPr id="10" name="文字方塊 9"/>
          <p:cNvSpPr txBox="1"/>
          <p:nvPr/>
        </p:nvSpPr>
        <p:spPr>
          <a:xfrm>
            <a:off x="5072063" y="2720975"/>
            <a:ext cx="3071812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altLang="zh-TW" sz="4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Thank you!</a:t>
            </a:r>
            <a:endParaRPr lang="zh-TW" altLang="en-US" sz="4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8390</TotalTime>
  <Words>380</Words>
  <Application>Microsoft Office PowerPoint</Application>
  <PresentationFormat>如螢幕大小 (4:3)</PresentationFormat>
  <Paragraphs>193</Paragraphs>
  <Slides>9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8" baseType="lpstr">
      <vt:lpstr>Gill Sans</vt:lpstr>
      <vt:lpstr>微软雅黑</vt:lpstr>
      <vt:lpstr>宋体</vt:lpstr>
      <vt:lpstr>微軟正黑體</vt:lpstr>
      <vt:lpstr>新細明體</vt:lpstr>
      <vt:lpstr>Arial</vt:lpstr>
      <vt:lpstr>Calibri</vt:lpstr>
      <vt:lpstr>Cambria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Sylvia Yeh</dc:creator>
  <cp:lastModifiedBy>Sylvia Yeh</cp:lastModifiedBy>
  <cp:revision>816</cp:revision>
  <cp:lastPrinted>2020-06-30T08:15:24Z</cp:lastPrinted>
  <dcterms:created xsi:type="dcterms:W3CDTF">2017-07-24T08:05:29Z</dcterms:created>
  <dcterms:modified xsi:type="dcterms:W3CDTF">2021-02-02T01:58:00Z</dcterms:modified>
</cp:coreProperties>
</file>