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wdp" ContentType="image/vnd.ms-photo"/>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4363" r:id="rId1"/>
  </p:sldMasterIdLst>
  <p:notesMasterIdLst>
    <p:notesMasterId r:id="rId241"/>
  </p:notesMasterIdLst>
  <p:handoutMasterIdLst>
    <p:handoutMasterId r:id="rId242"/>
  </p:handoutMasterIdLst>
  <p:sldIdLst>
    <p:sldId id="260" r:id="rId2"/>
    <p:sldId id="563" r:id="rId3"/>
    <p:sldId id="609" r:id="rId4"/>
    <p:sldId id="684" r:id="rId5"/>
    <p:sldId id="549" r:id="rId6"/>
    <p:sldId id="568" r:id="rId7"/>
    <p:sldId id="709" r:id="rId8"/>
    <p:sldId id="550" r:id="rId9"/>
    <p:sldId id="828" r:id="rId10"/>
    <p:sldId id="578" r:id="rId11"/>
    <p:sldId id="553" r:id="rId12"/>
    <p:sldId id="829" r:id="rId13"/>
    <p:sldId id="685" r:id="rId14"/>
    <p:sldId id="552" r:id="rId15"/>
    <p:sldId id="565" r:id="rId16"/>
    <p:sldId id="573" r:id="rId17"/>
    <p:sldId id="574" r:id="rId18"/>
    <p:sldId id="579" r:id="rId19"/>
    <p:sldId id="556" r:id="rId20"/>
    <p:sldId id="557" r:id="rId21"/>
    <p:sldId id="710" r:id="rId22"/>
    <p:sldId id="689" r:id="rId23"/>
    <p:sldId id="688" r:id="rId24"/>
    <p:sldId id="667" r:id="rId25"/>
    <p:sldId id="669" r:id="rId26"/>
    <p:sldId id="711" r:id="rId27"/>
    <p:sldId id="683" r:id="rId28"/>
    <p:sldId id="717" r:id="rId29"/>
    <p:sldId id="718" r:id="rId30"/>
    <p:sldId id="719" r:id="rId31"/>
    <p:sldId id="681" r:id="rId32"/>
    <p:sldId id="733" r:id="rId33"/>
    <p:sldId id="734" r:id="rId34"/>
    <p:sldId id="345" r:id="rId35"/>
    <p:sldId id="835" r:id="rId36"/>
    <p:sldId id="504" r:id="rId37"/>
    <p:sldId id="778" r:id="rId38"/>
    <p:sldId id="723" r:id="rId39"/>
    <p:sldId id="804" r:id="rId40"/>
    <p:sldId id="746" r:id="rId41"/>
    <p:sldId id="732" r:id="rId42"/>
    <p:sldId id="712" r:id="rId43"/>
    <p:sldId id="868" r:id="rId44"/>
    <p:sldId id="836" r:id="rId45"/>
    <p:sldId id="838" r:id="rId46"/>
    <p:sldId id="839" r:id="rId47"/>
    <p:sldId id="840" r:id="rId48"/>
    <p:sldId id="866" r:id="rId49"/>
    <p:sldId id="841" r:id="rId50"/>
    <p:sldId id="842" r:id="rId51"/>
    <p:sldId id="843" r:id="rId52"/>
    <p:sldId id="845" r:id="rId53"/>
    <p:sldId id="846" r:id="rId54"/>
    <p:sldId id="848" r:id="rId55"/>
    <p:sldId id="849" r:id="rId56"/>
    <p:sldId id="851" r:id="rId57"/>
    <p:sldId id="852" r:id="rId58"/>
    <p:sldId id="854" r:id="rId59"/>
    <p:sldId id="855" r:id="rId60"/>
    <p:sldId id="857" r:id="rId61"/>
    <p:sldId id="858" r:id="rId62"/>
    <p:sldId id="859" r:id="rId63"/>
    <p:sldId id="860" r:id="rId64"/>
    <p:sldId id="861" r:id="rId65"/>
    <p:sldId id="862" r:id="rId66"/>
    <p:sldId id="863" r:id="rId67"/>
    <p:sldId id="864" r:id="rId68"/>
    <p:sldId id="865" r:id="rId69"/>
    <p:sldId id="708" r:id="rId70"/>
    <p:sldId id="713" r:id="rId71"/>
    <p:sldId id="772" r:id="rId72"/>
    <p:sldId id="508" r:id="rId73"/>
    <p:sldId id="510" r:id="rId74"/>
    <p:sldId id="641" r:id="rId75"/>
    <p:sldId id="649" r:id="rId76"/>
    <p:sldId id="752" r:id="rId77"/>
    <p:sldId id="513" r:id="rId78"/>
    <p:sldId id="515" r:id="rId79"/>
    <p:sldId id="653" r:id="rId80"/>
    <p:sldId id="748" r:id="rId81"/>
    <p:sldId id="757" r:id="rId82"/>
    <p:sldId id="651" r:id="rId83"/>
    <p:sldId id="582" r:id="rId84"/>
    <p:sldId id="699" r:id="rId85"/>
    <p:sldId id="735" r:id="rId86"/>
    <p:sldId id="775" r:id="rId87"/>
    <p:sldId id="608" r:id="rId88"/>
    <p:sldId id="581" r:id="rId89"/>
    <p:sldId id="762" r:id="rId90"/>
    <p:sldId id="763" r:id="rId91"/>
    <p:sldId id="776" r:id="rId92"/>
    <p:sldId id="523" r:id="rId93"/>
    <p:sldId id="754" r:id="rId94"/>
    <p:sldId id="779" r:id="rId95"/>
    <p:sldId id="511" r:id="rId96"/>
    <p:sldId id="747" r:id="rId97"/>
    <p:sldId id="524" r:id="rId98"/>
    <p:sldId id="525" r:id="rId99"/>
    <p:sldId id="761" r:id="rId100"/>
    <p:sldId id="768" r:id="rId101"/>
    <p:sldId id="780" r:id="rId102"/>
    <p:sldId id="742" r:id="rId103"/>
    <p:sldId id="741" r:id="rId104"/>
    <p:sldId id="692" r:id="rId105"/>
    <p:sldId id="764" r:id="rId106"/>
    <p:sldId id="765" r:id="rId107"/>
    <p:sldId id="767" r:id="rId108"/>
    <p:sldId id="777" r:id="rId109"/>
    <p:sldId id="715" r:id="rId110"/>
    <p:sldId id="337" r:id="rId111"/>
    <p:sldId id="783" r:id="rId112"/>
    <p:sldId id="782" r:id="rId113"/>
    <p:sldId id="781" r:id="rId114"/>
    <p:sldId id="465" r:id="rId115"/>
    <p:sldId id="343" r:id="rId116"/>
    <p:sldId id="344" r:id="rId117"/>
    <p:sldId id="686" r:id="rId118"/>
    <p:sldId id="621" r:id="rId119"/>
    <p:sldId id="787" r:id="rId120"/>
    <p:sldId id="788" r:id="rId121"/>
    <p:sldId id="789" r:id="rId122"/>
    <p:sldId id="790" r:id="rId123"/>
    <p:sldId id="349" r:id="rId124"/>
    <p:sldId id="614" r:id="rId125"/>
    <p:sldId id="350" r:id="rId126"/>
    <p:sldId id="466" r:id="rId127"/>
    <p:sldId id="352" r:id="rId128"/>
    <p:sldId id="453" r:id="rId129"/>
    <p:sldId id="784" r:id="rId130"/>
    <p:sldId id="786" r:id="rId131"/>
    <p:sldId id="469" r:id="rId132"/>
    <p:sldId id="470" r:id="rId133"/>
    <p:sldId id="357" r:id="rId134"/>
    <p:sldId id="358" r:id="rId135"/>
    <p:sldId id="360" r:id="rId136"/>
    <p:sldId id="700" r:id="rId137"/>
    <p:sldId id="602" r:id="rId138"/>
    <p:sldId id="623" r:id="rId139"/>
    <p:sldId id="362" r:id="rId140"/>
    <p:sldId id="736" r:id="rId141"/>
    <p:sldId id="363" r:id="rId142"/>
    <p:sldId id="616" r:id="rId143"/>
    <p:sldId id="471" r:id="rId144"/>
    <p:sldId id="472" r:id="rId145"/>
    <p:sldId id="367" r:id="rId146"/>
    <p:sldId id="368" r:id="rId147"/>
    <p:sldId id="791" r:id="rId148"/>
    <p:sldId id="793" r:id="rId149"/>
    <p:sldId id="792" r:id="rId150"/>
    <p:sldId id="794" r:id="rId151"/>
    <p:sldId id="371" r:id="rId152"/>
    <p:sldId id="737" r:id="rId153"/>
    <p:sldId id="454" r:id="rId154"/>
    <p:sldId id="795" r:id="rId155"/>
    <p:sldId id="474" r:id="rId156"/>
    <p:sldId id="376" r:id="rId157"/>
    <p:sldId id="377" r:id="rId158"/>
    <p:sldId id="796" r:id="rId159"/>
    <p:sldId id="797" r:id="rId160"/>
    <p:sldId id="799" r:id="rId161"/>
    <p:sldId id="798" r:id="rId162"/>
    <p:sldId id="800" r:id="rId163"/>
    <p:sldId id="381" r:id="rId164"/>
    <p:sldId id="755" r:id="rId165"/>
    <p:sldId id="455" r:id="rId166"/>
    <p:sldId id="801" r:id="rId167"/>
    <p:sldId id="476" r:id="rId168"/>
    <p:sldId id="386" r:id="rId169"/>
    <p:sldId id="387" r:id="rId170"/>
    <p:sldId id="802" r:id="rId171"/>
    <p:sldId id="803" r:id="rId172"/>
    <p:sldId id="702" r:id="rId173"/>
    <p:sldId id="456" r:id="rId174"/>
    <p:sldId id="479" r:id="rId175"/>
    <p:sldId id="480" r:id="rId176"/>
    <p:sldId id="394" r:id="rId177"/>
    <p:sldId id="395" r:id="rId178"/>
    <p:sldId id="396" r:id="rId179"/>
    <p:sldId id="397" r:id="rId180"/>
    <p:sldId id="457" r:id="rId181"/>
    <p:sldId id="477" r:id="rId182"/>
    <p:sldId id="478" r:id="rId183"/>
    <p:sldId id="402" r:id="rId184"/>
    <p:sldId id="403" r:id="rId185"/>
    <p:sldId id="605" r:id="rId186"/>
    <p:sldId id="624" r:id="rId187"/>
    <p:sldId id="678" r:id="rId188"/>
    <p:sldId id="743" r:id="rId189"/>
    <p:sldId id="407" r:id="rId190"/>
    <p:sldId id="406" r:id="rId191"/>
    <p:sldId id="458" r:id="rId192"/>
    <p:sldId id="410" r:id="rId193"/>
    <p:sldId id="412" r:id="rId194"/>
    <p:sldId id="414" r:id="rId195"/>
    <p:sldId id="481" r:id="rId196"/>
    <p:sldId id="482" r:id="rId197"/>
    <p:sldId id="483" r:id="rId198"/>
    <p:sldId id="484" r:id="rId199"/>
    <p:sldId id="830" r:id="rId200"/>
    <p:sldId id="487" r:id="rId201"/>
    <p:sldId id="488" r:id="rId202"/>
    <p:sldId id="489" r:id="rId203"/>
    <p:sldId id="490" r:id="rId204"/>
    <p:sldId id="492" r:id="rId205"/>
    <p:sldId id="831" r:id="rId206"/>
    <p:sldId id="832" r:id="rId207"/>
    <p:sldId id="833" r:id="rId208"/>
    <p:sldId id="834" r:id="rId209"/>
    <p:sldId id="497" r:id="rId210"/>
    <p:sldId id="498" r:id="rId211"/>
    <p:sldId id="499" r:id="rId212"/>
    <p:sldId id="633" r:id="rId213"/>
    <p:sldId id="501" r:id="rId214"/>
    <p:sldId id="502" r:id="rId215"/>
    <p:sldId id="758" r:id="rId216"/>
    <p:sldId id="716" r:id="rId217"/>
    <p:sldId id="585" r:id="rId218"/>
    <p:sldId id="807" r:id="rId219"/>
    <p:sldId id="808" r:id="rId220"/>
    <p:sldId id="809" r:id="rId221"/>
    <p:sldId id="810" r:id="rId222"/>
    <p:sldId id="811" r:id="rId223"/>
    <p:sldId id="812" r:id="rId224"/>
    <p:sldId id="813" r:id="rId225"/>
    <p:sldId id="814" r:id="rId226"/>
    <p:sldId id="815" r:id="rId227"/>
    <p:sldId id="816" r:id="rId228"/>
    <p:sldId id="818" r:id="rId229"/>
    <p:sldId id="819" r:id="rId230"/>
    <p:sldId id="820" r:id="rId231"/>
    <p:sldId id="821" r:id="rId232"/>
    <p:sldId id="822" r:id="rId233"/>
    <p:sldId id="823" r:id="rId234"/>
    <p:sldId id="824" r:id="rId235"/>
    <p:sldId id="825" r:id="rId236"/>
    <p:sldId id="826" r:id="rId237"/>
    <p:sldId id="827" r:id="rId238"/>
    <p:sldId id="599" r:id="rId239"/>
    <p:sldId id="503" r:id="rId240"/>
  </p:sldIdLst>
  <p:sldSz cx="17340263" cy="9753600"/>
  <p:notesSz cx="6797675" cy="9926638"/>
  <p:defaultTextStyle>
    <a:defPPr>
      <a:defRPr lang="en-US"/>
    </a:defPPr>
    <a:lvl1pPr algn="l" rtl="0" eaLnBrk="0" fontAlgn="base" hangingPunct="0">
      <a:spcBef>
        <a:spcPct val="0"/>
      </a:spcBef>
      <a:spcAft>
        <a:spcPct val="0"/>
      </a:spcAft>
      <a:defRPr sz="4200" kern="1200">
        <a:solidFill>
          <a:srgbClr val="000000"/>
        </a:solidFill>
        <a:latin typeface="Gill Sans" charset="0"/>
        <a:ea typeface="Heiti TC Light" charset="0"/>
        <a:cs typeface="Heiti TC Light" charset="0"/>
        <a:sym typeface="Gill Sans" charset="0"/>
      </a:defRPr>
    </a:lvl1pPr>
    <a:lvl2pPr marL="457200" algn="l" rtl="0" eaLnBrk="0" fontAlgn="base" hangingPunct="0">
      <a:spcBef>
        <a:spcPct val="0"/>
      </a:spcBef>
      <a:spcAft>
        <a:spcPct val="0"/>
      </a:spcAft>
      <a:defRPr sz="4200" kern="1200">
        <a:solidFill>
          <a:srgbClr val="000000"/>
        </a:solidFill>
        <a:latin typeface="Gill Sans" charset="0"/>
        <a:ea typeface="Heiti TC Light" charset="0"/>
        <a:cs typeface="Heiti TC Light" charset="0"/>
        <a:sym typeface="Gill Sans" charset="0"/>
      </a:defRPr>
    </a:lvl2pPr>
    <a:lvl3pPr marL="914400" algn="l" rtl="0" eaLnBrk="0" fontAlgn="base" hangingPunct="0">
      <a:spcBef>
        <a:spcPct val="0"/>
      </a:spcBef>
      <a:spcAft>
        <a:spcPct val="0"/>
      </a:spcAft>
      <a:defRPr sz="4200" kern="1200">
        <a:solidFill>
          <a:srgbClr val="000000"/>
        </a:solidFill>
        <a:latin typeface="Gill Sans" charset="0"/>
        <a:ea typeface="Heiti TC Light" charset="0"/>
        <a:cs typeface="Heiti TC Light" charset="0"/>
        <a:sym typeface="Gill Sans" charset="0"/>
      </a:defRPr>
    </a:lvl3pPr>
    <a:lvl4pPr marL="1371600" algn="l" rtl="0" eaLnBrk="0" fontAlgn="base" hangingPunct="0">
      <a:spcBef>
        <a:spcPct val="0"/>
      </a:spcBef>
      <a:spcAft>
        <a:spcPct val="0"/>
      </a:spcAft>
      <a:defRPr sz="4200" kern="1200">
        <a:solidFill>
          <a:srgbClr val="000000"/>
        </a:solidFill>
        <a:latin typeface="Gill Sans" charset="0"/>
        <a:ea typeface="Heiti TC Light" charset="0"/>
        <a:cs typeface="Heiti TC Light" charset="0"/>
        <a:sym typeface="Gill Sans" charset="0"/>
      </a:defRPr>
    </a:lvl4pPr>
    <a:lvl5pPr marL="1828800" algn="l" rtl="0" eaLnBrk="0" fontAlgn="base" hangingPunct="0">
      <a:spcBef>
        <a:spcPct val="0"/>
      </a:spcBef>
      <a:spcAft>
        <a:spcPct val="0"/>
      </a:spcAft>
      <a:defRPr sz="4200" kern="1200">
        <a:solidFill>
          <a:srgbClr val="000000"/>
        </a:solidFill>
        <a:latin typeface="Gill Sans" charset="0"/>
        <a:ea typeface="Heiti TC Light" charset="0"/>
        <a:cs typeface="Heiti TC Light" charset="0"/>
        <a:sym typeface="Gill Sans" charset="0"/>
      </a:defRPr>
    </a:lvl5pPr>
    <a:lvl6pPr marL="2286000" algn="l" defTabSz="914400" rtl="0" eaLnBrk="1" latinLnBrk="0" hangingPunct="1">
      <a:defRPr sz="4200" kern="1200">
        <a:solidFill>
          <a:srgbClr val="000000"/>
        </a:solidFill>
        <a:latin typeface="Gill Sans" charset="0"/>
        <a:ea typeface="Heiti TC Light" charset="0"/>
        <a:cs typeface="Heiti TC Light" charset="0"/>
        <a:sym typeface="Gill Sans" charset="0"/>
      </a:defRPr>
    </a:lvl6pPr>
    <a:lvl7pPr marL="2743200" algn="l" defTabSz="914400" rtl="0" eaLnBrk="1" latinLnBrk="0" hangingPunct="1">
      <a:defRPr sz="4200" kern="1200">
        <a:solidFill>
          <a:srgbClr val="000000"/>
        </a:solidFill>
        <a:latin typeface="Gill Sans" charset="0"/>
        <a:ea typeface="Heiti TC Light" charset="0"/>
        <a:cs typeface="Heiti TC Light" charset="0"/>
        <a:sym typeface="Gill Sans" charset="0"/>
      </a:defRPr>
    </a:lvl7pPr>
    <a:lvl8pPr marL="3200400" algn="l" defTabSz="914400" rtl="0" eaLnBrk="1" latinLnBrk="0" hangingPunct="1">
      <a:defRPr sz="4200" kern="1200">
        <a:solidFill>
          <a:srgbClr val="000000"/>
        </a:solidFill>
        <a:latin typeface="Gill Sans" charset="0"/>
        <a:ea typeface="Heiti TC Light" charset="0"/>
        <a:cs typeface="Heiti TC Light" charset="0"/>
        <a:sym typeface="Gill Sans" charset="0"/>
      </a:defRPr>
    </a:lvl8pPr>
    <a:lvl9pPr marL="3657600" algn="l" defTabSz="914400" rtl="0" eaLnBrk="1" latinLnBrk="0" hangingPunct="1">
      <a:defRPr sz="4200" kern="1200">
        <a:solidFill>
          <a:srgbClr val="000000"/>
        </a:solidFill>
        <a:latin typeface="Gill Sans" charset="0"/>
        <a:ea typeface="Heiti TC Light" charset="0"/>
        <a:cs typeface="Heiti TC Light" charset="0"/>
        <a:sym typeface="Gill Sans" charset="0"/>
      </a:defRPr>
    </a:lvl9pPr>
  </p:defaultTextStyle>
  <p:extLst>
    <p:ext uri="{EFAFB233-063F-42B5-8137-9DF3F51BA10A}">
      <p15:sldGuideLst xmlns:p15="http://schemas.microsoft.com/office/powerpoint/2012/main">
        <p15:guide id="1" orient="horz" pos="1122" userDrawn="1">
          <p15:clr>
            <a:srgbClr val="A4A3A4"/>
          </p15:clr>
        </p15:guide>
        <p15:guide id="2" pos="291" userDrawn="1">
          <p15:clr>
            <a:srgbClr val="A4A3A4"/>
          </p15:clr>
        </p15:guide>
        <p15:guide id="4" pos="10360" userDrawn="1">
          <p15:clr>
            <a:srgbClr val="A4A3A4"/>
          </p15:clr>
        </p15:guide>
        <p15:guide id="5" pos="6958" userDrawn="1">
          <p15:clr>
            <a:srgbClr val="A4A3A4"/>
          </p15:clr>
        </p15:guide>
        <p15:guide id="6" pos="835" userDrawn="1">
          <p15:clr>
            <a:srgbClr val="A4A3A4"/>
          </p15:clr>
        </p15:guide>
        <p15:guide id="7" pos="2105" userDrawn="1">
          <p15:clr>
            <a:srgbClr val="A4A3A4"/>
          </p15:clr>
        </p15:guide>
        <p15:guide id="8" pos="6187" userDrawn="1">
          <p15:clr>
            <a:srgbClr val="A4A3A4"/>
          </p15:clr>
        </p15:guide>
        <p15:guide id="9" orient="horz" pos="1348" userDrawn="1">
          <p15:clr>
            <a:srgbClr val="A4A3A4"/>
          </p15:clr>
        </p15:guide>
        <p15:guide id="10" pos="6006" userDrawn="1">
          <p15:clr>
            <a:srgbClr val="A4A3A4"/>
          </p15:clr>
        </p15:guide>
        <p15:guide id="11" orient="horz" pos="5204" userDrawn="1">
          <p15:clr>
            <a:srgbClr val="A4A3A4"/>
          </p15:clr>
        </p15:guide>
        <p15:guide id="12" pos="5779"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00000"/>
    <a:srgbClr val="FFFFFF"/>
    <a:srgbClr val="004846"/>
    <a:srgbClr val="008C7D"/>
    <a:srgbClr val="326C6A"/>
    <a:srgbClr val="F5F5F5"/>
    <a:srgbClr val="F49C00"/>
    <a:srgbClr val="24517E"/>
    <a:srgbClr val="669900"/>
    <a:srgbClr val="C6C6C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等深淺樣式 2 - 輔色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無樣式、表格格線">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D113A9D2-9D6B-4929-AA2D-F23B5EE8CBE7}" styleName="佈景主題樣式 2 - 輔色 1">
    <a:tblBg>
      <a:fillRef idx="3">
        <a:schemeClr val="accent1"/>
      </a:fillRef>
      <a:effectRef idx="3">
        <a:schemeClr val="accent1"/>
      </a:effectRef>
    </a:tblBg>
    <a:wholeTbl>
      <a:tcTxStyle>
        <a:fontRef idx="minor">
          <a:scrgbClr r="0" g="0" b="0"/>
        </a:fontRef>
        <a:schemeClr val="lt1"/>
      </a:tcTxStyle>
      <a:tcStyle>
        <a:tcBdr>
          <a:left>
            <a:lnRef idx="1">
              <a:schemeClr val="accent1">
                <a:tint val="50000"/>
              </a:schemeClr>
            </a:lnRef>
          </a:left>
          <a:right>
            <a:lnRef idx="1">
              <a:schemeClr val="accent1">
                <a:tint val="50000"/>
              </a:schemeClr>
            </a:lnRef>
          </a:right>
          <a:top>
            <a:lnRef idx="1">
              <a:schemeClr val="accent1">
                <a:tint val="50000"/>
              </a:schemeClr>
            </a:lnRef>
          </a:top>
          <a:bottom>
            <a:lnRef idx="1">
              <a:schemeClr val="accent1">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797" autoAdjust="0"/>
    <p:restoredTop sz="92746" autoAdjust="0"/>
  </p:normalViewPr>
  <p:slideViewPr>
    <p:cSldViewPr>
      <p:cViewPr varScale="1">
        <p:scale>
          <a:sx n="52" d="100"/>
          <a:sy n="52" d="100"/>
        </p:scale>
        <p:origin x="600" y="90"/>
      </p:cViewPr>
      <p:guideLst>
        <p:guide orient="horz" pos="1122"/>
        <p:guide pos="291"/>
        <p:guide pos="10360"/>
        <p:guide pos="6958"/>
        <p:guide pos="835"/>
        <p:guide pos="2105"/>
        <p:guide pos="6187"/>
        <p:guide orient="horz" pos="1348"/>
        <p:guide pos="6006"/>
        <p:guide orient="horz" pos="5204"/>
        <p:guide pos="5779"/>
      </p:guideLst>
    </p:cSldViewPr>
  </p:slideViewPr>
  <p:notesTextViewPr>
    <p:cViewPr>
      <p:scale>
        <a:sx n="3" d="2"/>
        <a:sy n="3" d="2"/>
      </p:scale>
      <p:origin x="0" y="0"/>
    </p:cViewPr>
  </p:notesTextViewPr>
  <p:sorterViewPr>
    <p:cViewPr>
      <p:scale>
        <a:sx n="66" d="100"/>
        <a:sy n="66" d="100"/>
      </p:scale>
      <p:origin x="0" y="0"/>
    </p:cViewPr>
  </p:sorterViewPr>
  <p:notesViewPr>
    <p:cSldViewPr>
      <p:cViewPr varScale="1">
        <p:scale>
          <a:sx n="59" d="100"/>
          <a:sy n="59" d="100"/>
        </p:scale>
        <p:origin x="3124" y="65"/>
      </p:cViewPr>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170" Type="http://schemas.openxmlformats.org/officeDocument/2006/relationships/slide" Target="slides/slide169.xml"/><Relationship Id="rId191" Type="http://schemas.openxmlformats.org/officeDocument/2006/relationships/slide" Target="slides/slide190.xml"/><Relationship Id="rId205" Type="http://schemas.openxmlformats.org/officeDocument/2006/relationships/slide" Target="slides/slide204.xml"/><Relationship Id="rId226" Type="http://schemas.openxmlformats.org/officeDocument/2006/relationships/slide" Target="slides/slide22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slide" Target="slides/slide159.xml"/><Relationship Id="rId181" Type="http://schemas.openxmlformats.org/officeDocument/2006/relationships/slide" Target="slides/slide180.xml"/><Relationship Id="rId216" Type="http://schemas.openxmlformats.org/officeDocument/2006/relationships/slide" Target="slides/slide215.xml"/><Relationship Id="rId237" Type="http://schemas.openxmlformats.org/officeDocument/2006/relationships/slide" Target="slides/slide236.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85" Type="http://schemas.openxmlformats.org/officeDocument/2006/relationships/slide" Target="slides/slide84.xml"/><Relationship Id="rId150" Type="http://schemas.openxmlformats.org/officeDocument/2006/relationships/slide" Target="slides/slide149.xml"/><Relationship Id="rId171" Type="http://schemas.openxmlformats.org/officeDocument/2006/relationships/slide" Target="slides/slide170.xml"/><Relationship Id="rId192" Type="http://schemas.openxmlformats.org/officeDocument/2006/relationships/slide" Target="slides/slide191.xml"/><Relationship Id="rId206" Type="http://schemas.openxmlformats.org/officeDocument/2006/relationships/slide" Target="slides/slide205.xml"/><Relationship Id="rId227" Type="http://schemas.openxmlformats.org/officeDocument/2006/relationships/slide" Target="slides/slide226.xml"/><Relationship Id="rId201" Type="http://schemas.openxmlformats.org/officeDocument/2006/relationships/slide" Target="slides/slide200.xml"/><Relationship Id="rId222" Type="http://schemas.openxmlformats.org/officeDocument/2006/relationships/slide" Target="slides/slide221.xml"/><Relationship Id="rId243" Type="http://schemas.openxmlformats.org/officeDocument/2006/relationships/presProps" Target="presProps.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slide" Target="slides/slide139.xml"/><Relationship Id="rId145" Type="http://schemas.openxmlformats.org/officeDocument/2006/relationships/slide" Target="slides/slide144.xml"/><Relationship Id="rId161" Type="http://schemas.openxmlformats.org/officeDocument/2006/relationships/slide" Target="slides/slide160.xml"/><Relationship Id="rId166" Type="http://schemas.openxmlformats.org/officeDocument/2006/relationships/slide" Target="slides/slide165.xml"/><Relationship Id="rId182" Type="http://schemas.openxmlformats.org/officeDocument/2006/relationships/slide" Target="slides/slide181.xml"/><Relationship Id="rId187" Type="http://schemas.openxmlformats.org/officeDocument/2006/relationships/slide" Target="slides/slide186.xml"/><Relationship Id="rId217" Type="http://schemas.openxmlformats.org/officeDocument/2006/relationships/slide" Target="slides/slide216.xml"/><Relationship Id="rId1" Type="http://schemas.openxmlformats.org/officeDocument/2006/relationships/slideMaster" Target="slideMasters/slideMaster1.xml"/><Relationship Id="rId6" Type="http://schemas.openxmlformats.org/officeDocument/2006/relationships/slide" Target="slides/slide5.xml"/><Relationship Id="rId212" Type="http://schemas.openxmlformats.org/officeDocument/2006/relationships/slide" Target="slides/slide211.xml"/><Relationship Id="rId233" Type="http://schemas.openxmlformats.org/officeDocument/2006/relationships/slide" Target="slides/slide232.xml"/><Relationship Id="rId238" Type="http://schemas.openxmlformats.org/officeDocument/2006/relationships/slide" Target="slides/slide237.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slide" Target="slides/slide134.xml"/><Relationship Id="rId151" Type="http://schemas.openxmlformats.org/officeDocument/2006/relationships/slide" Target="slides/slide150.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172" Type="http://schemas.openxmlformats.org/officeDocument/2006/relationships/slide" Target="slides/slide171.xml"/><Relationship Id="rId193" Type="http://schemas.openxmlformats.org/officeDocument/2006/relationships/slide" Target="slides/slide192.xml"/><Relationship Id="rId202" Type="http://schemas.openxmlformats.org/officeDocument/2006/relationships/slide" Target="slides/slide201.xml"/><Relationship Id="rId207" Type="http://schemas.openxmlformats.org/officeDocument/2006/relationships/slide" Target="slides/slide206.xml"/><Relationship Id="rId223" Type="http://schemas.openxmlformats.org/officeDocument/2006/relationships/slide" Target="slides/slide222.xml"/><Relationship Id="rId228" Type="http://schemas.openxmlformats.org/officeDocument/2006/relationships/slide" Target="slides/slide227.xml"/><Relationship Id="rId244" Type="http://schemas.openxmlformats.org/officeDocument/2006/relationships/viewProps" Target="viewProps.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162" Type="http://schemas.openxmlformats.org/officeDocument/2006/relationships/slide" Target="slides/slide161.xml"/><Relationship Id="rId183" Type="http://schemas.openxmlformats.org/officeDocument/2006/relationships/slide" Target="slides/slide182.xml"/><Relationship Id="rId213" Type="http://schemas.openxmlformats.org/officeDocument/2006/relationships/slide" Target="slides/slide212.xml"/><Relationship Id="rId218" Type="http://schemas.openxmlformats.org/officeDocument/2006/relationships/slide" Target="slides/slide217.xml"/><Relationship Id="rId234" Type="http://schemas.openxmlformats.org/officeDocument/2006/relationships/slide" Target="slides/slide233.xml"/><Relationship Id="rId239" Type="http://schemas.openxmlformats.org/officeDocument/2006/relationships/slide" Target="slides/slide238.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73" Type="http://schemas.openxmlformats.org/officeDocument/2006/relationships/slide" Target="slides/slide172.xml"/><Relationship Id="rId194" Type="http://schemas.openxmlformats.org/officeDocument/2006/relationships/slide" Target="slides/slide193.xml"/><Relationship Id="rId199" Type="http://schemas.openxmlformats.org/officeDocument/2006/relationships/slide" Target="slides/slide198.xml"/><Relationship Id="rId203" Type="http://schemas.openxmlformats.org/officeDocument/2006/relationships/slide" Target="slides/slide202.xml"/><Relationship Id="rId208" Type="http://schemas.openxmlformats.org/officeDocument/2006/relationships/slide" Target="slides/slide207.xml"/><Relationship Id="rId229" Type="http://schemas.openxmlformats.org/officeDocument/2006/relationships/slide" Target="slides/slide228.xml"/><Relationship Id="rId19" Type="http://schemas.openxmlformats.org/officeDocument/2006/relationships/slide" Target="slides/slide18.xml"/><Relationship Id="rId224" Type="http://schemas.openxmlformats.org/officeDocument/2006/relationships/slide" Target="slides/slide223.xml"/><Relationship Id="rId240" Type="http://schemas.openxmlformats.org/officeDocument/2006/relationships/slide" Target="slides/slide239.xml"/><Relationship Id="rId245" Type="http://schemas.openxmlformats.org/officeDocument/2006/relationships/theme" Target="theme/theme1.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slide" Target="slides/slide183.xml"/><Relationship Id="rId189" Type="http://schemas.openxmlformats.org/officeDocument/2006/relationships/slide" Target="slides/slide188.xml"/><Relationship Id="rId219" Type="http://schemas.openxmlformats.org/officeDocument/2006/relationships/slide" Target="slides/slide218.xml"/><Relationship Id="rId3" Type="http://schemas.openxmlformats.org/officeDocument/2006/relationships/slide" Target="slides/slide2.xml"/><Relationship Id="rId214" Type="http://schemas.openxmlformats.org/officeDocument/2006/relationships/slide" Target="slides/slide213.xml"/><Relationship Id="rId230" Type="http://schemas.openxmlformats.org/officeDocument/2006/relationships/slide" Target="slides/slide229.xml"/><Relationship Id="rId235" Type="http://schemas.openxmlformats.org/officeDocument/2006/relationships/slide" Target="slides/slide234.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79" Type="http://schemas.openxmlformats.org/officeDocument/2006/relationships/slide" Target="slides/slide178.xml"/><Relationship Id="rId195" Type="http://schemas.openxmlformats.org/officeDocument/2006/relationships/slide" Target="slides/slide194.xml"/><Relationship Id="rId209" Type="http://schemas.openxmlformats.org/officeDocument/2006/relationships/slide" Target="slides/slide208.xml"/><Relationship Id="rId190" Type="http://schemas.openxmlformats.org/officeDocument/2006/relationships/slide" Target="slides/slide189.xml"/><Relationship Id="rId204" Type="http://schemas.openxmlformats.org/officeDocument/2006/relationships/slide" Target="slides/slide203.xml"/><Relationship Id="rId220" Type="http://schemas.openxmlformats.org/officeDocument/2006/relationships/slide" Target="slides/slide219.xml"/><Relationship Id="rId225" Type="http://schemas.openxmlformats.org/officeDocument/2006/relationships/slide" Target="slides/slide224.xml"/><Relationship Id="rId241" Type="http://schemas.openxmlformats.org/officeDocument/2006/relationships/notesMaster" Target="notesMasters/notesMaster1.xml"/><Relationship Id="rId246" Type="http://schemas.openxmlformats.org/officeDocument/2006/relationships/tableStyles" Target="tableStyles.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slide" Target="slides/slide163.xml"/><Relationship Id="rId169" Type="http://schemas.openxmlformats.org/officeDocument/2006/relationships/slide" Target="slides/slide168.xml"/><Relationship Id="rId185" Type="http://schemas.openxmlformats.org/officeDocument/2006/relationships/slide" Target="slides/slide184.xml"/><Relationship Id="rId4" Type="http://schemas.openxmlformats.org/officeDocument/2006/relationships/slide" Target="slides/slide3.xml"/><Relationship Id="rId9" Type="http://schemas.openxmlformats.org/officeDocument/2006/relationships/slide" Target="slides/slide8.xml"/><Relationship Id="rId180" Type="http://schemas.openxmlformats.org/officeDocument/2006/relationships/slide" Target="slides/slide179.xml"/><Relationship Id="rId210" Type="http://schemas.openxmlformats.org/officeDocument/2006/relationships/slide" Target="slides/slide209.xml"/><Relationship Id="rId215" Type="http://schemas.openxmlformats.org/officeDocument/2006/relationships/slide" Target="slides/slide214.xml"/><Relationship Id="rId236" Type="http://schemas.openxmlformats.org/officeDocument/2006/relationships/slide" Target="slides/slide235.xml"/><Relationship Id="rId26" Type="http://schemas.openxmlformats.org/officeDocument/2006/relationships/slide" Target="slides/slide25.xml"/><Relationship Id="rId231" Type="http://schemas.openxmlformats.org/officeDocument/2006/relationships/slide" Target="slides/slide230.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196" Type="http://schemas.openxmlformats.org/officeDocument/2006/relationships/slide" Target="slides/slide195.xml"/><Relationship Id="rId200" Type="http://schemas.openxmlformats.org/officeDocument/2006/relationships/slide" Target="slides/slide199.xml"/><Relationship Id="rId16" Type="http://schemas.openxmlformats.org/officeDocument/2006/relationships/slide" Target="slides/slide15.xml"/><Relationship Id="rId221" Type="http://schemas.openxmlformats.org/officeDocument/2006/relationships/slide" Target="slides/slide220.xml"/><Relationship Id="rId242" Type="http://schemas.openxmlformats.org/officeDocument/2006/relationships/handoutMaster" Target="handoutMasters/handoutMaster1.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slide" Target="slides/slide164.xml"/><Relationship Id="rId186" Type="http://schemas.openxmlformats.org/officeDocument/2006/relationships/slide" Target="slides/slide185.xml"/><Relationship Id="rId211" Type="http://schemas.openxmlformats.org/officeDocument/2006/relationships/slide" Target="slides/slide210.xml"/><Relationship Id="rId232" Type="http://schemas.openxmlformats.org/officeDocument/2006/relationships/slide" Target="slides/slide231.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slide" Target="slides/slide175.xml"/><Relationship Id="rId197" Type="http://schemas.openxmlformats.org/officeDocument/2006/relationships/slide" Target="slides/slide196.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頁首版面配置區 1"/>
          <p:cNvSpPr>
            <a:spLocks noGrp="1"/>
          </p:cNvSpPr>
          <p:nvPr>
            <p:ph type="hdr" sz="quarter"/>
          </p:nvPr>
        </p:nvSpPr>
        <p:spPr>
          <a:xfrm>
            <a:off x="1" y="0"/>
            <a:ext cx="2945659" cy="496332"/>
          </a:xfrm>
          <a:prstGeom prst="rect">
            <a:avLst/>
          </a:prstGeom>
        </p:spPr>
        <p:txBody>
          <a:bodyPr vert="horz" wrap="square" lIns="91440" tIns="45720" rIns="91440" bIns="45720" numCol="1" anchor="t" anchorCtr="0" compatLnSpc="1">
            <a:prstTxWarp prst="textNoShape">
              <a:avLst/>
            </a:prstTxWarp>
          </a:bodyPr>
          <a:lstStyle>
            <a:lvl1pPr algn="l" eaLnBrk="1" hangingPunct="1">
              <a:defRPr sz="1200">
                <a:ea typeface="新細明體" panose="02020500000000000000" pitchFamily="18" charset="-120"/>
              </a:defRPr>
            </a:lvl1pPr>
          </a:lstStyle>
          <a:p>
            <a:pPr>
              <a:defRPr/>
            </a:pPr>
            <a:endParaRPr lang="zh-TW" altLang="en-US"/>
          </a:p>
        </p:txBody>
      </p:sp>
      <p:sp>
        <p:nvSpPr>
          <p:cNvPr id="3" name="日期版面配置區 2"/>
          <p:cNvSpPr>
            <a:spLocks noGrp="1"/>
          </p:cNvSpPr>
          <p:nvPr>
            <p:ph type="dt" sz="quarter" idx="1"/>
          </p:nvPr>
        </p:nvSpPr>
        <p:spPr>
          <a:xfrm>
            <a:off x="3850444" y="0"/>
            <a:ext cx="2945659" cy="496332"/>
          </a:xfrm>
          <a:prstGeom prst="rect">
            <a:avLst/>
          </a:prstGeom>
        </p:spPr>
        <p:txBody>
          <a:bodyPr vert="horz" wrap="square" lIns="91440" tIns="45720" rIns="91440" bIns="45720" numCol="1" anchor="t" anchorCtr="0" compatLnSpc="1">
            <a:prstTxWarp prst="textNoShape">
              <a:avLst/>
            </a:prstTxWarp>
          </a:bodyPr>
          <a:lstStyle>
            <a:lvl1pPr algn="r" eaLnBrk="1" hangingPunct="1">
              <a:defRPr sz="1200">
                <a:ea typeface="新細明體" panose="02020500000000000000" pitchFamily="18" charset="-120"/>
              </a:defRPr>
            </a:lvl1pPr>
          </a:lstStyle>
          <a:p>
            <a:pPr>
              <a:defRPr/>
            </a:pPr>
            <a:fld id="{87F694D4-E113-4ED9-A38B-F4BF05639868}" type="datetimeFigureOut">
              <a:rPr lang="zh-TW" altLang="en-US"/>
              <a:pPr>
                <a:defRPr/>
              </a:pPr>
              <a:t>2023/10/4</a:t>
            </a:fld>
            <a:endParaRPr lang="zh-TW" altLang="en-US"/>
          </a:p>
        </p:txBody>
      </p:sp>
      <p:sp>
        <p:nvSpPr>
          <p:cNvPr id="4" name="頁尾版面配置區 3"/>
          <p:cNvSpPr>
            <a:spLocks noGrp="1"/>
          </p:cNvSpPr>
          <p:nvPr>
            <p:ph type="ftr" sz="quarter" idx="2"/>
          </p:nvPr>
        </p:nvSpPr>
        <p:spPr>
          <a:xfrm>
            <a:off x="1" y="9428584"/>
            <a:ext cx="2945659" cy="496332"/>
          </a:xfrm>
          <a:prstGeom prst="rect">
            <a:avLst/>
          </a:prstGeom>
        </p:spPr>
        <p:txBody>
          <a:bodyPr vert="horz" wrap="square" lIns="91440" tIns="45720" rIns="91440" bIns="45720" numCol="1" anchor="b" anchorCtr="0" compatLnSpc="1">
            <a:prstTxWarp prst="textNoShape">
              <a:avLst/>
            </a:prstTxWarp>
          </a:bodyPr>
          <a:lstStyle>
            <a:lvl1pPr algn="l" eaLnBrk="1" hangingPunct="1">
              <a:defRPr sz="1200">
                <a:ea typeface="新細明體" panose="02020500000000000000" pitchFamily="18" charset="-120"/>
              </a:defRPr>
            </a:lvl1pPr>
          </a:lstStyle>
          <a:p>
            <a:pPr>
              <a:defRPr/>
            </a:pPr>
            <a:endParaRPr lang="zh-TW" altLang="en-US"/>
          </a:p>
        </p:txBody>
      </p:sp>
      <p:sp>
        <p:nvSpPr>
          <p:cNvPr id="5" name="投影片編號版面配置區 4"/>
          <p:cNvSpPr>
            <a:spLocks noGrp="1"/>
          </p:cNvSpPr>
          <p:nvPr>
            <p:ph type="sldNum" sz="quarter" idx="3"/>
          </p:nvPr>
        </p:nvSpPr>
        <p:spPr>
          <a:xfrm>
            <a:off x="3850444" y="9428584"/>
            <a:ext cx="2945659" cy="496332"/>
          </a:xfrm>
          <a:prstGeom prst="rect">
            <a:avLst/>
          </a:prstGeom>
        </p:spPr>
        <p:txBody>
          <a:bodyPr vert="horz" wrap="square" lIns="91440" tIns="45720" rIns="91440" bIns="45720" numCol="1" anchor="b" anchorCtr="0" compatLnSpc="1">
            <a:prstTxWarp prst="textNoShape">
              <a:avLst/>
            </a:prstTxWarp>
          </a:bodyPr>
          <a:lstStyle>
            <a:lvl1pPr algn="r" eaLnBrk="1" hangingPunct="1">
              <a:defRPr sz="1200">
                <a:ea typeface="新細明體" panose="02020500000000000000" pitchFamily="18" charset="-120"/>
              </a:defRPr>
            </a:lvl1pPr>
          </a:lstStyle>
          <a:p>
            <a:pPr>
              <a:defRPr/>
            </a:pPr>
            <a:fld id="{56E4C1B2-1CD2-42A8-8BB2-33D36618C82E}" type="slidenum">
              <a:rPr lang="zh-TW" altLang="en-US"/>
              <a:pPr>
                <a:defRPr/>
              </a:pPr>
              <a:t>‹#›</a:t>
            </a:fld>
            <a:endParaRPr lang="zh-TW" altLang="en-US"/>
          </a:p>
        </p:txBody>
      </p:sp>
    </p:spTree>
    <p:extLst>
      <p:ext uri="{BB962C8B-B14F-4D97-AF65-F5344CB8AC3E}">
        <p14:creationId xmlns:p14="http://schemas.microsoft.com/office/powerpoint/2010/main" val="488639733"/>
      </p:ext>
    </p:extLst>
  </p:cSld>
  <p:clrMap bg1="lt1" tx1="dk1" bg2="lt2" tx2="dk2" accent1="accent1" accent2="accent2" accent3="accent3" accent4="accent4" accent5="accent5" accent6="accent6" hlink="hlink" folHlink="folHlink"/>
  <p:hf hd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頁首版面配置區 1"/>
          <p:cNvSpPr>
            <a:spLocks noGrp="1"/>
          </p:cNvSpPr>
          <p:nvPr>
            <p:ph type="hdr" sz="quarter"/>
          </p:nvPr>
        </p:nvSpPr>
        <p:spPr>
          <a:xfrm>
            <a:off x="1" y="0"/>
            <a:ext cx="2945659" cy="496332"/>
          </a:xfrm>
          <a:prstGeom prst="rect">
            <a:avLst/>
          </a:prstGeom>
        </p:spPr>
        <p:txBody>
          <a:bodyPr vert="horz" wrap="square" lIns="91440" tIns="45720" rIns="91440" bIns="45720" numCol="1" anchor="t" anchorCtr="0" compatLnSpc="1">
            <a:prstTxWarp prst="textNoShape">
              <a:avLst/>
            </a:prstTxWarp>
          </a:bodyPr>
          <a:lstStyle>
            <a:lvl1pPr algn="l" eaLnBrk="1" hangingPunct="1">
              <a:defRPr sz="1200">
                <a:ea typeface="新細明體" charset="-120"/>
              </a:defRPr>
            </a:lvl1pPr>
          </a:lstStyle>
          <a:p>
            <a:pPr>
              <a:defRPr/>
            </a:pPr>
            <a:endParaRPr lang="zh-TW" altLang="en-US"/>
          </a:p>
        </p:txBody>
      </p:sp>
      <p:sp>
        <p:nvSpPr>
          <p:cNvPr id="3" name="日期版面配置區 2"/>
          <p:cNvSpPr>
            <a:spLocks noGrp="1"/>
          </p:cNvSpPr>
          <p:nvPr>
            <p:ph type="dt" idx="1"/>
          </p:nvPr>
        </p:nvSpPr>
        <p:spPr>
          <a:xfrm>
            <a:off x="3850444" y="0"/>
            <a:ext cx="2945659" cy="496332"/>
          </a:xfrm>
          <a:prstGeom prst="rect">
            <a:avLst/>
          </a:prstGeom>
        </p:spPr>
        <p:txBody>
          <a:bodyPr vert="horz" wrap="square" lIns="91440" tIns="45720" rIns="91440" bIns="45720" numCol="1" anchor="t" anchorCtr="0" compatLnSpc="1">
            <a:prstTxWarp prst="textNoShape">
              <a:avLst/>
            </a:prstTxWarp>
          </a:bodyPr>
          <a:lstStyle>
            <a:lvl1pPr algn="r" eaLnBrk="1" hangingPunct="1">
              <a:defRPr sz="1200">
                <a:ea typeface="新細明體" charset="-120"/>
              </a:defRPr>
            </a:lvl1pPr>
          </a:lstStyle>
          <a:p>
            <a:pPr>
              <a:defRPr/>
            </a:pPr>
            <a:fld id="{640DC995-B7A0-4051-B9E2-EE7CD43222A9}" type="datetimeFigureOut">
              <a:rPr lang="zh-TW" altLang="en-US"/>
              <a:pPr>
                <a:defRPr/>
              </a:pPr>
              <a:t>2023/10/4</a:t>
            </a:fld>
            <a:endParaRPr lang="zh-TW" altLang="en-US"/>
          </a:p>
        </p:txBody>
      </p:sp>
      <p:sp>
        <p:nvSpPr>
          <p:cNvPr id="4" name="投影片圖像版面配置區 3"/>
          <p:cNvSpPr>
            <a:spLocks noGrp="1" noRot="1" noChangeAspect="1"/>
          </p:cNvSpPr>
          <p:nvPr>
            <p:ph type="sldImg" idx="2"/>
          </p:nvPr>
        </p:nvSpPr>
        <p:spPr>
          <a:xfrm>
            <a:off x="90488" y="744538"/>
            <a:ext cx="6616700" cy="3722687"/>
          </a:xfrm>
          <a:prstGeom prst="rect">
            <a:avLst/>
          </a:prstGeom>
          <a:noFill/>
          <a:ln w="12700">
            <a:solidFill>
              <a:prstClr val="black"/>
            </a:solidFill>
          </a:ln>
        </p:spPr>
        <p:txBody>
          <a:bodyPr vert="horz" lIns="91440" tIns="45720" rIns="91440" bIns="45720" rtlCol="0" anchor="ctr"/>
          <a:lstStyle/>
          <a:p>
            <a:pPr lvl="0"/>
            <a:endParaRPr lang="zh-TW" altLang="en-US" noProof="0" smtClean="0"/>
          </a:p>
        </p:txBody>
      </p:sp>
      <p:sp>
        <p:nvSpPr>
          <p:cNvPr id="5" name="備忘稿版面配置區 4"/>
          <p:cNvSpPr>
            <a:spLocks noGrp="1"/>
          </p:cNvSpPr>
          <p:nvPr>
            <p:ph type="body" sz="quarter" idx="3"/>
          </p:nvPr>
        </p:nvSpPr>
        <p:spPr>
          <a:xfrm>
            <a:off x="679768" y="4715154"/>
            <a:ext cx="5438140" cy="4466987"/>
          </a:xfrm>
          <a:prstGeom prst="rect">
            <a:avLst/>
          </a:prstGeom>
        </p:spPr>
        <p:txBody>
          <a:bodyPr vert="horz" lIns="91440" tIns="45720" rIns="91440" bIns="45720" rtlCol="0">
            <a:normAutofit/>
          </a:bodyPr>
          <a:lstStyle/>
          <a:p>
            <a:pPr lvl="0"/>
            <a:r>
              <a:rPr lang="zh-TW" altLang="en-US" noProof="0" smtClean="0"/>
              <a:t>按一下以編輯母片文字樣式</a:t>
            </a:r>
          </a:p>
          <a:p>
            <a:pPr lvl="1"/>
            <a:r>
              <a:rPr lang="zh-TW" altLang="en-US" noProof="0" smtClean="0"/>
              <a:t>第二層</a:t>
            </a:r>
          </a:p>
          <a:p>
            <a:pPr lvl="2"/>
            <a:r>
              <a:rPr lang="zh-TW" altLang="en-US" noProof="0" smtClean="0"/>
              <a:t>第三層</a:t>
            </a:r>
          </a:p>
          <a:p>
            <a:pPr lvl="3"/>
            <a:r>
              <a:rPr lang="zh-TW" altLang="en-US" noProof="0" smtClean="0"/>
              <a:t>第四層</a:t>
            </a:r>
          </a:p>
          <a:p>
            <a:pPr lvl="4"/>
            <a:r>
              <a:rPr lang="zh-TW" altLang="en-US" noProof="0" smtClean="0"/>
              <a:t>第五層</a:t>
            </a:r>
          </a:p>
        </p:txBody>
      </p:sp>
      <p:sp>
        <p:nvSpPr>
          <p:cNvPr id="6" name="頁尾版面配置區 5"/>
          <p:cNvSpPr>
            <a:spLocks noGrp="1"/>
          </p:cNvSpPr>
          <p:nvPr>
            <p:ph type="ftr" sz="quarter" idx="4"/>
          </p:nvPr>
        </p:nvSpPr>
        <p:spPr>
          <a:xfrm>
            <a:off x="1" y="9428584"/>
            <a:ext cx="2945659" cy="496332"/>
          </a:xfrm>
          <a:prstGeom prst="rect">
            <a:avLst/>
          </a:prstGeom>
        </p:spPr>
        <p:txBody>
          <a:bodyPr vert="horz" wrap="square" lIns="91440" tIns="45720" rIns="91440" bIns="45720" numCol="1" anchor="b" anchorCtr="0" compatLnSpc="1">
            <a:prstTxWarp prst="textNoShape">
              <a:avLst/>
            </a:prstTxWarp>
          </a:bodyPr>
          <a:lstStyle>
            <a:lvl1pPr algn="l" eaLnBrk="1" hangingPunct="1">
              <a:defRPr sz="1200">
                <a:ea typeface="新細明體" charset="-120"/>
              </a:defRPr>
            </a:lvl1pPr>
          </a:lstStyle>
          <a:p>
            <a:pPr>
              <a:defRPr/>
            </a:pPr>
            <a:endParaRPr lang="zh-TW" altLang="en-US"/>
          </a:p>
        </p:txBody>
      </p:sp>
      <p:sp>
        <p:nvSpPr>
          <p:cNvPr id="7" name="投影片編號版面配置區 6"/>
          <p:cNvSpPr>
            <a:spLocks noGrp="1"/>
          </p:cNvSpPr>
          <p:nvPr>
            <p:ph type="sldNum" sz="quarter" idx="5"/>
          </p:nvPr>
        </p:nvSpPr>
        <p:spPr>
          <a:xfrm>
            <a:off x="3850444" y="9428584"/>
            <a:ext cx="2945659" cy="496332"/>
          </a:xfrm>
          <a:prstGeom prst="rect">
            <a:avLst/>
          </a:prstGeom>
        </p:spPr>
        <p:txBody>
          <a:bodyPr vert="horz" wrap="square" lIns="91440" tIns="45720" rIns="91440" bIns="45720" numCol="1" anchor="b" anchorCtr="0" compatLnSpc="1">
            <a:prstTxWarp prst="textNoShape">
              <a:avLst/>
            </a:prstTxWarp>
          </a:bodyPr>
          <a:lstStyle>
            <a:lvl1pPr algn="r" eaLnBrk="1" hangingPunct="1">
              <a:defRPr sz="1200">
                <a:ea typeface="新細明體" panose="02020500000000000000" pitchFamily="18" charset="-120"/>
              </a:defRPr>
            </a:lvl1pPr>
          </a:lstStyle>
          <a:p>
            <a:pPr>
              <a:defRPr/>
            </a:pPr>
            <a:fld id="{B4D4F914-8D95-4E92-9374-702F8824037A}" type="slidenum">
              <a:rPr lang="zh-TW" altLang="en-US"/>
              <a:pPr>
                <a:defRPr/>
              </a:pPr>
              <a:t>‹#›</a:t>
            </a:fld>
            <a:endParaRPr lang="zh-TW" altLang="en-US"/>
          </a:p>
        </p:txBody>
      </p:sp>
    </p:spTree>
    <p:extLst>
      <p:ext uri="{BB962C8B-B14F-4D97-AF65-F5344CB8AC3E}">
        <p14:creationId xmlns:p14="http://schemas.microsoft.com/office/powerpoint/2010/main" val="110972922"/>
      </p:ext>
    </p:extLst>
  </p:cSld>
  <p:clrMap bg1="lt1" tx1="dk1" bg2="lt2" tx2="dk2" accent1="accent1" accent2="accent2" accent3="accent3" accent4="accent4" accent5="accent5" accent6="accent6" hlink="hlink" folHlink="folHlink"/>
  <p:hf hdr="0" dt="0"/>
  <p:notesStyle>
    <a:lvl1pPr algn="l" rtl="0" eaLnBrk="0" fontAlgn="base" hangingPunct="0">
      <a:spcBef>
        <a:spcPct val="30000"/>
      </a:spcBef>
      <a:spcAft>
        <a:spcPct val="0"/>
      </a:spcAft>
      <a:defRPr sz="1200" kern="1200">
        <a:solidFill>
          <a:schemeClr val="tx1"/>
        </a:solidFill>
        <a:latin typeface="+mn-lt"/>
        <a:ea typeface="+mn-ea"/>
        <a:cs typeface="+mn-cs"/>
      </a:defRPr>
    </a:lvl1pPr>
    <a:lvl2pPr marL="457200" algn="l" rtl="0" eaLnBrk="0" fontAlgn="base" hangingPunct="0">
      <a:spcBef>
        <a:spcPct val="30000"/>
      </a:spcBef>
      <a:spcAft>
        <a:spcPct val="0"/>
      </a:spcAft>
      <a:defRPr sz="1200" kern="1200">
        <a:solidFill>
          <a:schemeClr val="tx1"/>
        </a:solidFill>
        <a:latin typeface="+mn-lt"/>
        <a:ea typeface="+mn-ea"/>
        <a:cs typeface="+mn-cs"/>
      </a:defRPr>
    </a:lvl2pPr>
    <a:lvl3pPr marL="914400" algn="l" rtl="0" eaLnBrk="0" fontAlgn="base" hangingPunct="0">
      <a:spcBef>
        <a:spcPct val="30000"/>
      </a:spcBef>
      <a:spcAft>
        <a:spcPct val="0"/>
      </a:spcAft>
      <a:defRPr sz="1200" kern="1200">
        <a:solidFill>
          <a:schemeClr val="tx1"/>
        </a:solidFill>
        <a:latin typeface="+mn-lt"/>
        <a:ea typeface="+mn-ea"/>
        <a:cs typeface="+mn-cs"/>
      </a:defRPr>
    </a:lvl3pPr>
    <a:lvl4pPr marL="1371600" algn="l" rtl="0" eaLnBrk="0" fontAlgn="base" hangingPunct="0">
      <a:spcBef>
        <a:spcPct val="30000"/>
      </a:spcBef>
      <a:spcAft>
        <a:spcPct val="0"/>
      </a:spcAft>
      <a:defRPr sz="1200" kern="1200">
        <a:solidFill>
          <a:schemeClr val="tx1"/>
        </a:solidFill>
        <a:latin typeface="+mn-lt"/>
        <a:ea typeface="+mn-ea"/>
        <a:cs typeface="+mn-cs"/>
      </a:defRPr>
    </a:lvl4pPr>
    <a:lvl5pPr marL="1828800" algn="l" rtl="0" eaLnBrk="0" fontAlgn="base" hangingPunct="0">
      <a:spcBef>
        <a:spcPct val="30000"/>
      </a:spcBef>
      <a:spcAft>
        <a:spcPct val="0"/>
      </a:spcAft>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頁尾版面配置區 3"/>
          <p:cNvSpPr>
            <a:spLocks noGrp="1"/>
          </p:cNvSpPr>
          <p:nvPr>
            <p:ph type="ftr" sz="quarter" idx="10"/>
          </p:nvPr>
        </p:nvSpPr>
        <p:spPr/>
        <p:txBody>
          <a:bodyPr/>
          <a:lstStyle/>
          <a:p>
            <a:pPr>
              <a:defRPr/>
            </a:pPr>
            <a:endParaRPr lang="zh-TW" altLang="en-US"/>
          </a:p>
        </p:txBody>
      </p:sp>
      <p:sp>
        <p:nvSpPr>
          <p:cNvPr id="5" name="投影片編號版面配置區 4"/>
          <p:cNvSpPr>
            <a:spLocks noGrp="1"/>
          </p:cNvSpPr>
          <p:nvPr>
            <p:ph type="sldNum" sz="quarter" idx="11"/>
          </p:nvPr>
        </p:nvSpPr>
        <p:spPr/>
        <p:txBody>
          <a:bodyPr/>
          <a:lstStyle/>
          <a:p>
            <a:pPr>
              <a:defRPr/>
            </a:pPr>
            <a:fld id="{B4D4F914-8D95-4E92-9374-702F8824037A}" type="slidenum">
              <a:rPr lang="zh-TW" altLang="en-US" smtClean="0"/>
              <a:pPr>
                <a:defRPr/>
              </a:pPr>
              <a:t>4</a:t>
            </a:fld>
            <a:endParaRPr lang="zh-TW" altLang="en-US"/>
          </a:p>
        </p:txBody>
      </p:sp>
    </p:spTree>
    <p:extLst>
      <p:ext uri="{BB962C8B-B14F-4D97-AF65-F5344CB8AC3E}">
        <p14:creationId xmlns:p14="http://schemas.microsoft.com/office/powerpoint/2010/main" val="127325451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normAutofit lnSpcReduction="10000"/>
          </a:bodyPr>
          <a:lstStyle/>
          <a:p>
            <a:endParaRPr lang="en-US" altLang="zh-TW" dirty="0" smtClean="0"/>
          </a:p>
          <a:p>
            <a:endParaRPr lang="en-US" altLang="zh-TW" dirty="0" smtClean="0"/>
          </a:p>
          <a:p>
            <a:r>
              <a:rPr lang="en-US" altLang="zh-TW" dirty="0" smtClean="0"/>
              <a:t>SV24E-M280</a:t>
            </a:r>
          </a:p>
          <a:p>
            <a:r>
              <a:rPr lang="en-US" altLang="zh-TW" dirty="0" err="1" smtClean="0"/>
              <a:t>CorePower</a:t>
            </a:r>
            <a:r>
              <a:rPr lang="en-US" altLang="zh-TW" dirty="0" smtClean="0"/>
              <a:t> FW</a:t>
            </a:r>
            <a:r>
              <a:rPr lang="zh-TW" altLang="en-US" dirty="0" smtClean="0"/>
              <a:t>無法共用，開發</a:t>
            </a:r>
            <a:r>
              <a:rPr lang="en-US" altLang="zh-TW" dirty="0" smtClean="0"/>
              <a:t>schedule</a:t>
            </a:r>
            <a:r>
              <a:rPr lang="zh-TW" altLang="en-US" dirty="0" smtClean="0"/>
              <a:t>需往後一個月</a:t>
            </a:r>
            <a:endParaRPr lang="en-US" altLang="zh-TW" dirty="0" smtClean="0"/>
          </a:p>
          <a:p>
            <a:endParaRPr lang="en-US" altLang="zh-TW" dirty="0" smtClean="0"/>
          </a:p>
          <a:p>
            <a:r>
              <a:rPr lang="en-US" altLang="zh-TW" dirty="0" smtClean="0"/>
              <a:t>PV25E-M280</a:t>
            </a:r>
          </a:p>
          <a:p>
            <a:r>
              <a:rPr lang="en-US" altLang="zh-TW" dirty="0" smtClean="0"/>
              <a:t>STD 1920GB</a:t>
            </a:r>
            <a:r>
              <a:rPr lang="en-US" altLang="zh-TW" baseline="0" dirty="0" smtClean="0"/>
              <a:t> &amp; 3840GB</a:t>
            </a:r>
            <a:r>
              <a:rPr lang="zh-TW" altLang="en-US" baseline="0" dirty="0" smtClean="0"/>
              <a:t> </a:t>
            </a:r>
            <a:r>
              <a:rPr lang="en-US" altLang="zh-TW" baseline="0" dirty="0" smtClean="0"/>
              <a:t>fail</a:t>
            </a:r>
            <a:r>
              <a:rPr lang="zh-TW" altLang="en-US" baseline="0" dirty="0" smtClean="0"/>
              <a:t>未完測，</a:t>
            </a:r>
            <a:r>
              <a:rPr lang="en-US" altLang="zh-TW" baseline="0" dirty="0" err="1" smtClean="0"/>
              <a:t>CorePower</a:t>
            </a:r>
            <a:r>
              <a:rPr lang="zh-TW" altLang="en-US" baseline="0" dirty="0" smtClean="0"/>
              <a:t> </a:t>
            </a:r>
            <a:r>
              <a:rPr lang="en-US" altLang="zh-TW" baseline="0" dirty="0" smtClean="0"/>
              <a:t>FW</a:t>
            </a:r>
            <a:r>
              <a:rPr lang="zh-TW" altLang="en-US" baseline="0" dirty="0" smtClean="0"/>
              <a:t>需待標準品完成才可開發，預計標準品</a:t>
            </a:r>
            <a:r>
              <a:rPr lang="en-US" altLang="zh-TW" baseline="0" dirty="0" smtClean="0"/>
              <a:t>CS</a:t>
            </a:r>
            <a:r>
              <a:rPr lang="zh-TW" altLang="en-US" baseline="0" dirty="0" smtClean="0"/>
              <a:t>後一個月提供</a:t>
            </a:r>
            <a:r>
              <a:rPr lang="en-US" altLang="zh-TW" baseline="0" dirty="0" smtClean="0"/>
              <a:t>FW</a:t>
            </a:r>
          </a:p>
          <a:p>
            <a:endParaRPr lang="en-US" altLang="zh-TW" baseline="0" dirty="0" smtClean="0"/>
          </a:p>
          <a:p>
            <a:r>
              <a:rPr lang="en-US" altLang="zh-TW" baseline="0" dirty="0" smtClean="0"/>
              <a:t>PV93E-M280</a:t>
            </a:r>
          </a:p>
          <a:p>
            <a:r>
              <a:rPr lang="zh-TW" altLang="en-US" baseline="0" dirty="0" smtClean="0"/>
              <a:t>去年</a:t>
            </a:r>
            <a:r>
              <a:rPr lang="en-US" altLang="zh-TW" baseline="0" dirty="0" smtClean="0"/>
              <a:t>11</a:t>
            </a:r>
            <a:r>
              <a:rPr lang="zh-TW" altLang="en-US" baseline="0" dirty="0" smtClean="0"/>
              <a:t>月提供</a:t>
            </a:r>
            <a:r>
              <a:rPr lang="en-US" altLang="zh-TW" baseline="0" dirty="0" smtClean="0"/>
              <a:t>PCB</a:t>
            </a:r>
            <a:r>
              <a:rPr lang="zh-TW" altLang="en-US" baseline="0" dirty="0" smtClean="0"/>
              <a:t>子母板給</a:t>
            </a:r>
            <a:r>
              <a:rPr lang="en-US" altLang="zh-TW" baseline="0" dirty="0" smtClean="0"/>
              <a:t>RD</a:t>
            </a:r>
            <a:r>
              <a:rPr lang="zh-TW" altLang="en-US" baseline="0" dirty="0" smtClean="0"/>
              <a:t>做內部驗證，</a:t>
            </a:r>
            <a:r>
              <a:rPr lang="en-US" altLang="zh-TW" baseline="0" dirty="0" smtClean="0"/>
              <a:t>12</a:t>
            </a:r>
            <a:r>
              <a:rPr lang="zh-TW" altLang="en-US" baseline="0" dirty="0" smtClean="0"/>
              <a:t>月有反應電壓問題，陸續做實驗解</a:t>
            </a:r>
            <a:r>
              <a:rPr lang="en-US" altLang="zh-TW" baseline="0" dirty="0" smtClean="0"/>
              <a:t>bug</a:t>
            </a:r>
            <a:r>
              <a:rPr lang="zh-TW" altLang="en-US" baseline="0" dirty="0" smtClean="0"/>
              <a:t> </a:t>
            </a:r>
            <a:r>
              <a:rPr lang="en-US" altLang="zh-TW" baseline="0" dirty="0" smtClean="0"/>
              <a:t>or</a:t>
            </a:r>
            <a:r>
              <a:rPr lang="zh-TW" altLang="en-US" baseline="0" dirty="0" smtClean="0"/>
              <a:t> 改</a:t>
            </a:r>
            <a:r>
              <a:rPr lang="en-US" altLang="zh-TW" baseline="0" dirty="0" smtClean="0"/>
              <a:t>BOM</a:t>
            </a:r>
            <a:r>
              <a:rPr lang="zh-TW" altLang="en-US" baseline="0" dirty="0" smtClean="0"/>
              <a:t>，一月中提供</a:t>
            </a:r>
            <a:r>
              <a:rPr lang="en-US" altLang="zh-TW" baseline="0" dirty="0" smtClean="0"/>
              <a:t>BOM</a:t>
            </a:r>
            <a:r>
              <a:rPr lang="zh-TW" altLang="en-US" baseline="0" dirty="0" smtClean="0"/>
              <a:t>給原廠做</a:t>
            </a:r>
            <a:r>
              <a:rPr lang="en-US" altLang="zh-TW" baseline="0" dirty="0" smtClean="0"/>
              <a:t>FW</a:t>
            </a:r>
            <a:r>
              <a:rPr lang="zh-TW" altLang="en-US" baseline="0" dirty="0" smtClean="0"/>
              <a:t>開發</a:t>
            </a:r>
            <a:endParaRPr lang="en-US" altLang="zh-TW" baseline="0" dirty="0" smtClean="0"/>
          </a:p>
          <a:p>
            <a:r>
              <a:rPr lang="en-US" altLang="zh-TW" dirty="0" smtClean="0"/>
              <a:t>2</a:t>
            </a:r>
            <a:r>
              <a:rPr lang="zh-TW" altLang="en-US" dirty="0" smtClean="0"/>
              <a:t>月底正式確認需要改</a:t>
            </a:r>
            <a:r>
              <a:rPr lang="en-US" altLang="zh-TW" dirty="0" smtClean="0"/>
              <a:t>PCB</a:t>
            </a:r>
            <a:r>
              <a:rPr lang="zh-TW" altLang="en-US" dirty="0" smtClean="0"/>
              <a:t>設計，</a:t>
            </a:r>
            <a:r>
              <a:rPr lang="en-US" altLang="zh-TW" dirty="0" err="1" smtClean="0"/>
              <a:t>CorePower</a:t>
            </a:r>
            <a:r>
              <a:rPr lang="zh-TW" altLang="en-US" dirty="0" smtClean="0"/>
              <a:t> </a:t>
            </a:r>
            <a:r>
              <a:rPr lang="en-US" altLang="zh-TW" dirty="0" smtClean="0"/>
              <a:t>FW</a:t>
            </a:r>
            <a:r>
              <a:rPr lang="zh-TW" altLang="en-US" dirty="0" smtClean="0"/>
              <a:t> </a:t>
            </a:r>
            <a:r>
              <a:rPr lang="en-US" altLang="zh-TW" dirty="0" err="1" smtClean="0"/>
              <a:t>Innogrit</a:t>
            </a:r>
            <a:r>
              <a:rPr lang="zh-TW" altLang="en-US" dirty="0" smtClean="0"/>
              <a:t>一直未提供，最新</a:t>
            </a:r>
            <a:r>
              <a:rPr lang="en-US" altLang="zh-TW" dirty="0" smtClean="0"/>
              <a:t>schedule</a:t>
            </a:r>
            <a:r>
              <a:rPr lang="zh-TW" altLang="en-US" dirty="0" smtClean="0"/>
              <a:t>為</a:t>
            </a:r>
            <a:r>
              <a:rPr lang="en-US" altLang="zh-TW" dirty="0" smtClean="0"/>
              <a:t>5</a:t>
            </a:r>
            <a:r>
              <a:rPr lang="zh-TW" altLang="en-US" dirty="0" smtClean="0"/>
              <a:t>月中提供</a:t>
            </a:r>
            <a:endParaRPr lang="en-US" altLang="zh-TW" dirty="0" smtClean="0"/>
          </a:p>
          <a:p>
            <a:endParaRPr lang="en-US" altLang="zh-TW" dirty="0" smtClean="0"/>
          </a:p>
          <a:p>
            <a:r>
              <a:rPr lang="en-US" altLang="zh-TW" dirty="0" smtClean="0"/>
              <a:t>PV93E-M2110</a:t>
            </a:r>
          </a:p>
          <a:p>
            <a:r>
              <a:rPr lang="zh-TW" altLang="en-US" dirty="0" smtClean="0"/>
              <a:t>連帶同上</a:t>
            </a:r>
            <a:endParaRPr lang="en-US" altLang="zh-TW" dirty="0" smtClean="0"/>
          </a:p>
          <a:p>
            <a:endParaRPr lang="en-US" altLang="zh-TW" dirty="0" smtClean="0"/>
          </a:p>
          <a:p>
            <a:r>
              <a:rPr lang="en-US" altLang="zh-TW" dirty="0" smtClean="0"/>
              <a:t>PV93E-E1S</a:t>
            </a:r>
          </a:p>
          <a:p>
            <a:r>
              <a:rPr lang="zh-TW" altLang="en-US" dirty="0" smtClean="0"/>
              <a:t>中性版驗證中，</a:t>
            </a:r>
            <a:r>
              <a:rPr lang="en-US" altLang="zh-TW" dirty="0" err="1" smtClean="0"/>
              <a:t>CorePower</a:t>
            </a:r>
            <a:r>
              <a:rPr lang="zh-TW" altLang="en-US" dirty="0" smtClean="0"/>
              <a:t> </a:t>
            </a:r>
            <a:r>
              <a:rPr lang="en-US" altLang="zh-TW" dirty="0" smtClean="0"/>
              <a:t>FW</a:t>
            </a:r>
            <a:r>
              <a:rPr lang="zh-TW" altLang="en-US" dirty="0" smtClean="0"/>
              <a:t>一樣未完成，另同步</a:t>
            </a:r>
            <a:r>
              <a:rPr lang="en-US" altLang="zh-TW" dirty="0" smtClean="0"/>
              <a:t>survey</a:t>
            </a:r>
            <a:r>
              <a:rPr lang="zh-TW" altLang="en-US" dirty="0" smtClean="0"/>
              <a:t> </a:t>
            </a:r>
            <a:r>
              <a:rPr lang="en-US" altLang="zh-TW" dirty="0" smtClean="0"/>
              <a:t>heatsink</a:t>
            </a:r>
            <a:endParaRPr lang="zh-TW" altLang="en-US" dirty="0"/>
          </a:p>
        </p:txBody>
      </p:sp>
      <p:sp>
        <p:nvSpPr>
          <p:cNvPr id="4" name="頁尾版面配置區 3"/>
          <p:cNvSpPr>
            <a:spLocks noGrp="1"/>
          </p:cNvSpPr>
          <p:nvPr>
            <p:ph type="ftr" sz="quarter" idx="10"/>
          </p:nvPr>
        </p:nvSpPr>
        <p:spPr/>
        <p:txBody>
          <a:bodyPr/>
          <a:lstStyle/>
          <a:p>
            <a:pPr>
              <a:defRPr/>
            </a:pPr>
            <a:endParaRPr lang="zh-TW" altLang="en-US"/>
          </a:p>
        </p:txBody>
      </p:sp>
      <p:sp>
        <p:nvSpPr>
          <p:cNvPr id="5" name="投影片編號版面配置區 4"/>
          <p:cNvSpPr>
            <a:spLocks noGrp="1"/>
          </p:cNvSpPr>
          <p:nvPr>
            <p:ph type="sldNum" sz="quarter" idx="11"/>
          </p:nvPr>
        </p:nvSpPr>
        <p:spPr/>
        <p:txBody>
          <a:bodyPr/>
          <a:lstStyle/>
          <a:p>
            <a:pPr>
              <a:defRPr/>
            </a:pPr>
            <a:fld id="{B4D4F914-8D95-4E92-9374-702F8824037A}" type="slidenum">
              <a:rPr lang="zh-TW" altLang="en-US" smtClean="0"/>
              <a:pPr>
                <a:defRPr/>
              </a:pPr>
              <a:t>30</a:t>
            </a:fld>
            <a:endParaRPr lang="zh-TW" altLang="en-US"/>
          </a:p>
        </p:txBody>
      </p:sp>
    </p:spTree>
    <p:extLst>
      <p:ext uri="{BB962C8B-B14F-4D97-AF65-F5344CB8AC3E}">
        <p14:creationId xmlns:p14="http://schemas.microsoft.com/office/powerpoint/2010/main" val="82876472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頁尾版面配置區 3"/>
          <p:cNvSpPr>
            <a:spLocks noGrp="1"/>
          </p:cNvSpPr>
          <p:nvPr>
            <p:ph type="ftr" sz="quarter" idx="10"/>
          </p:nvPr>
        </p:nvSpPr>
        <p:spPr/>
        <p:txBody>
          <a:bodyPr/>
          <a:lstStyle/>
          <a:p>
            <a:pPr>
              <a:defRPr/>
            </a:pPr>
            <a:endParaRPr lang="zh-TW" altLang="en-US"/>
          </a:p>
        </p:txBody>
      </p:sp>
      <p:sp>
        <p:nvSpPr>
          <p:cNvPr id="5" name="投影片編號版面配置區 4"/>
          <p:cNvSpPr>
            <a:spLocks noGrp="1"/>
          </p:cNvSpPr>
          <p:nvPr>
            <p:ph type="sldNum" sz="quarter" idx="11"/>
          </p:nvPr>
        </p:nvSpPr>
        <p:spPr/>
        <p:txBody>
          <a:bodyPr/>
          <a:lstStyle/>
          <a:p>
            <a:pPr>
              <a:defRPr/>
            </a:pPr>
            <a:fld id="{B4D4F914-8D95-4E92-9374-702F8824037A}" type="slidenum">
              <a:rPr lang="zh-TW" altLang="en-US" smtClean="0"/>
              <a:pPr>
                <a:defRPr/>
              </a:pPr>
              <a:t>31</a:t>
            </a:fld>
            <a:endParaRPr lang="zh-TW" altLang="en-US"/>
          </a:p>
        </p:txBody>
      </p:sp>
    </p:spTree>
    <p:extLst>
      <p:ext uri="{BB962C8B-B14F-4D97-AF65-F5344CB8AC3E}">
        <p14:creationId xmlns:p14="http://schemas.microsoft.com/office/powerpoint/2010/main" val="107284544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頁尾版面配置區 3"/>
          <p:cNvSpPr>
            <a:spLocks noGrp="1"/>
          </p:cNvSpPr>
          <p:nvPr>
            <p:ph type="ftr" sz="quarter" idx="10"/>
          </p:nvPr>
        </p:nvSpPr>
        <p:spPr/>
        <p:txBody>
          <a:bodyPr/>
          <a:lstStyle/>
          <a:p>
            <a:pPr>
              <a:defRPr/>
            </a:pPr>
            <a:endParaRPr lang="zh-TW" altLang="en-US"/>
          </a:p>
        </p:txBody>
      </p:sp>
      <p:sp>
        <p:nvSpPr>
          <p:cNvPr id="5" name="投影片編號版面配置區 4"/>
          <p:cNvSpPr>
            <a:spLocks noGrp="1"/>
          </p:cNvSpPr>
          <p:nvPr>
            <p:ph type="sldNum" sz="quarter" idx="11"/>
          </p:nvPr>
        </p:nvSpPr>
        <p:spPr/>
        <p:txBody>
          <a:bodyPr/>
          <a:lstStyle/>
          <a:p>
            <a:pPr>
              <a:defRPr/>
            </a:pPr>
            <a:fld id="{B4D4F914-8D95-4E92-9374-702F8824037A}" type="slidenum">
              <a:rPr lang="zh-TW" altLang="en-US" smtClean="0"/>
              <a:pPr>
                <a:defRPr/>
              </a:pPr>
              <a:t>32</a:t>
            </a:fld>
            <a:endParaRPr lang="zh-TW" altLang="en-US"/>
          </a:p>
        </p:txBody>
      </p:sp>
    </p:spTree>
    <p:extLst>
      <p:ext uri="{BB962C8B-B14F-4D97-AF65-F5344CB8AC3E}">
        <p14:creationId xmlns:p14="http://schemas.microsoft.com/office/powerpoint/2010/main" val="206317563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頁尾版面配置區 3"/>
          <p:cNvSpPr>
            <a:spLocks noGrp="1"/>
          </p:cNvSpPr>
          <p:nvPr>
            <p:ph type="ftr" sz="quarter" idx="10"/>
          </p:nvPr>
        </p:nvSpPr>
        <p:spPr/>
        <p:txBody>
          <a:bodyPr/>
          <a:lstStyle/>
          <a:p>
            <a:pPr>
              <a:defRPr/>
            </a:pPr>
            <a:endParaRPr lang="zh-TW" altLang="en-US"/>
          </a:p>
        </p:txBody>
      </p:sp>
      <p:sp>
        <p:nvSpPr>
          <p:cNvPr id="5" name="投影片編號版面配置區 4"/>
          <p:cNvSpPr>
            <a:spLocks noGrp="1"/>
          </p:cNvSpPr>
          <p:nvPr>
            <p:ph type="sldNum" sz="quarter" idx="11"/>
          </p:nvPr>
        </p:nvSpPr>
        <p:spPr/>
        <p:txBody>
          <a:bodyPr/>
          <a:lstStyle/>
          <a:p>
            <a:pPr>
              <a:defRPr/>
            </a:pPr>
            <a:fld id="{B4D4F914-8D95-4E92-9374-702F8824037A}" type="slidenum">
              <a:rPr lang="zh-TW" altLang="en-US" smtClean="0"/>
              <a:pPr>
                <a:defRPr/>
              </a:pPr>
              <a:t>33</a:t>
            </a:fld>
            <a:endParaRPr lang="zh-TW" altLang="en-US"/>
          </a:p>
        </p:txBody>
      </p:sp>
    </p:spTree>
    <p:extLst>
      <p:ext uri="{BB962C8B-B14F-4D97-AF65-F5344CB8AC3E}">
        <p14:creationId xmlns:p14="http://schemas.microsoft.com/office/powerpoint/2010/main" val="239461355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頁尾版面配置區 3"/>
          <p:cNvSpPr>
            <a:spLocks noGrp="1"/>
          </p:cNvSpPr>
          <p:nvPr>
            <p:ph type="ftr" sz="quarter" idx="10"/>
          </p:nvPr>
        </p:nvSpPr>
        <p:spPr/>
        <p:txBody>
          <a:bodyPr/>
          <a:lstStyle/>
          <a:p>
            <a:pPr>
              <a:defRPr/>
            </a:pPr>
            <a:endParaRPr lang="zh-TW" altLang="en-US"/>
          </a:p>
        </p:txBody>
      </p:sp>
      <p:sp>
        <p:nvSpPr>
          <p:cNvPr id="5" name="投影片編號版面配置區 4"/>
          <p:cNvSpPr>
            <a:spLocks noGrp="1"/>
          </p:cNvSpPr>
          <p:nvPr>
            <p:ph type="sldNum" sz="quarter" idx="11"/>
          </p:nvPr>
        </p:nvSpPr>
        <p:spPr/>
        <p:txBody>
          <a:bodyPr/>
          <a:lstStyle/>
          <a:p>
            <a:pPr>
              <a:defRPr/>
            </a:pPr>
            <a:fld id="{B4D4F914-8D95-4E92-9374-702F8824037A}" type="slidenum">
              <a:rPr lang="zh-TW" altLang="en-US" smtClean="0"/>
              <a:pPr>
                <a:defRPr/>
              </a:pPr>
              <a:t>40</a:t>
            </a:fld>
            <a:endParaRPr lang="zh-TW" altLang="en-US"/>
          </a:p>
        </p:txBody>
      </p:sp>
    </p:spTree>
    <p:extLst>
      <p:ext uri="{BB962C8B-B14F-4D97-AF65-F5344CB8AC3E}">
        <p14:creationId xmlns:p14="http://schemas.microsoft.com/office/powerpoint/2010/main" val="380589922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頁尾版面配置區 3"/>
          <p:cNvSpPr>
            <a:spLocks noGrp="1"/>
          </p:cNvSpPr>
          <p:nvPr>
            <p:ph type="ftr" sz="quarter" idx="10"/>
          </p:nvPr>
        </p:nvSpPr>
        <p:spPr/>
        <p:txBody>
          <a:bodyPr/>
          <a:lstStyle/>
          <a:p>
            <a:pPr>
              <a:defRPr/>
            </a:pPr>
            <a:endParaRPr lang="zh-TW" altLang="en-US"/>
          </a:p>
        </p:txBody>
      </p:sp>
      <p:sp>
        <p:nvSpPr>
          <p:cNvPr id="5" name="投影片編號版面配置區 4"/>
          <p:cNvSpPr>
            <a:spLocks noGrp="1"/>
          </p:cNvSpPr>
          <p:nvPr>
            <p:ph type="sldNum" sz="quarter" idx="11"/>
          </p:nvPr>
        </p:nvSpPr>
        <p:spPr/>
        <p:txBody>
          <a:bodyPr/>
          <a:lstStyle/>
          <a:p>
            <a:pPr>
              <a:defRPr/>
            </a:pPr>
            <a:fld id="{B4D4F914-8D95-4E92-9374-702F8824037A}" type="slidenum">
              <a:rPr lang="zh-TW" altLang="en-US" smtClean="0"/>
              <a:pPr>
                <a:defRPr/>
              </a:pPr>
              <a:t>41</a:t>
            </a:fld>
            <a:endParaRPr lang="zh-TW" altLang="en-US"/>
          </a:p>
        </p:txBody>
      </p:sp>
    </p:spTree>
    <p:extLst>
      <p:ext uri="{BB962C8B-B14F-4D97-AF65-F5344CB8AC3E}">
        <p14:creationId xmlns:p14="http://schemas.microsoft.com/office/powerpoint/2010/main" val="74864328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22FD37E0-9998-4B5A-836E-78EDFFED7FB1}" type="slidenum">
              <a:rPr lang="zh-TW" altLang="en-US" smtClean="0"/>
              <a:pPr/>
              <a:t>59</a:t>
            </a:fld>
            <a:endParaRPr lang="zh-TW" altLang="en-US"/>
          </a:p>
        </p:txBody>
      </p:sp>
    </p:spTree>
    <p:extLst>
      <p:ext uri="{BB962C8B-B14F-4D97-AF65-F5344CB8AC3E}">
        <p14:creationId xmlns:p14="http://schemas.microsoft.com/office/powerpoint/2010/main" val="10330282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頁尾版面配置區 3"/>
          <p:cNvSpPr>
            <a:spLocks noGrp="1"/>
          </p:cNvSpPr>
          <p:nvPr>
            <p:ph type="ftr" sz="quarter" idx="10"/>
          </p:nvPr>
        </p:nvSpPr>
        <p:spPr/>
        <p:txBody>
          <a:bodyPr/>
          <a:lstStyle/>
          <a:p>
            <a:pPr>
              <a:defRPr/>
            </a:pPr>
            <a:endParaRPr lang="zh-TW" altLang="en-US"/>
          </a:p>
        </p:txBody>
      </p:sp>
      <p:sp>
        <p:nvSpPr>
          <p:cNvPr id="5" name="投影片編號版面配置區 4"/>
          <p:cNvSpPr>
            <a:spLocks noGrp="1"/>
          </p:cNvSpPr>
          <p:nvPr>
            <p:ph type="sldNum" sz="quarter" idx="11"/>
          </p:nvPr>
        </p:nvSpPr>
        <p:spPr/>
        <p:txBody>
          <a:bodyPr/>
          <a:lstStyle/>
          <a:p>
            <a:pPr>
              <a:defRPr/>
            </a:pPr>
            <a:fld id="{B4D4F914-8D95-4E92-9374-702F8824037A}" type="slidenum">
              <a:rPr lang="zh-TW" altLang="en-US" smtClean="0"/>
              <a:pPr>
                <a:defRPr/>
              </a:pPr>
              <a:t>66</a:t>
            </a:fld>
            <a:endParaRPr lang="zh-TW" altLang="en-US"/>
          </a:p>
        </p:txBody>
      </p:sp>
    </p:spTree>
    <p:extLst>
      <p:ext uri="{BB962C8B-B14F-4D97-AF65-F5344CB8AC3E}">
        <p14:creationId xmlns:p14="http://schemas.microsoft.com/office/powerpoint/2010/main" val="339945011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頁尾版面配置區 3"/>
          <p:cNvSpPr>
            <a:spLocks noGrp="1"/>
          </p:cNvSpPr>
          <p:nvPr>
            <p:ph type="ftr" sz="quarter" idx="10"/>
          </p:nvPr>
        </p:nvSpPr>
        <p:spPr/>
        <p:txBody>
          <a:bodyPr/>
          <a:lstStyle/>
          <a:p>
            <a:pPr>
              <a:defRPr/>
            </a:pPr>
            <a:endParaRPr lang="zh-TW" altLang="en-US"/>
          </a:p>
        </p:txBody>
      </p:sp>
      <p:sp>
        <p:nvSpPr>
          <p:cNvPr id="5" name="投影片編號版面配置區 4"/>
          <p:cNvSpPr>
            <a:spLocks noGrp="1"/>
          </p:cNvSpPr>
          <p:nvPr>
            <p:ph type="sldNum" sz="quarter" idx="11"/>
          </p:nvPr>
        </p:nvSpPr>
        <p:spPr/>
        <p:txBody>
          <a:bodyPr/>
          <a:lstStyle/>
          <a:p>
            <a:pPr>
              <a:defRPr/>
            </a:pPr>
            <a:fld id="{B4D4F914-8D95-4E92-9374-702F8824037A}" type="slidenum">
              <a:rPr lang="zh-TW" altLang="en-US" smtClean="0"/>
              <a:pPr>
                <a:defRPr/>
              </a:pPr>
              <a:t>92</a:t>
            </a:fld>
            <a:endParaRPr lang="zh-TW" altLang="en-US"/>
          </a:p>
        </p:txBody>
      </p:sp>
    </p:spTree>
    <p:extLst>
      <p:ext uri="{BB962C8B-B14F-4D97-AF65-F5344CB8AC3E}">
        <p14:creationId xmlns:p14="http://schemas.microsoft.com/office/powerpoint/2010/main" val="13609884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22FD37E0-9998-4B5A-836E-78EDFFED7FB1}" type="slidenum">
              <a:rPr lang="zh-TW" altLang="en-US" smtClean="0"/>
              <a:pPr/>
              <a:t>114</a:t>
            </a:fld>
            <a:endParaRPr lang="zh-TW" altLang="en-US"/>
          </a:p>
        </p:txBody>
      </p:sp>
    </p:spTree>
    <p:extLst>
      <p:ext uri="{BB962C8B-B14F-4D97-AF65-F5344CB8AC3E}">
        <p14:creationId xmlns:p14="http://schemas.microsoft.com/office/powerpoint/2010/main" val="224368120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頁尾版面配置區 3"/>
          <p:cNvSpPr>
            <a:spLocks noGrp="1"/>
          </p:cNvSpPr>
          <p:nvPr>
            <p:ph type="ftr" sz="quarter" idx="10"/>
          </p:nvPr>
        </p:nvSpPr>
        <p:spPr/>
        <p:txBody>
          <a:bodyPr/>
          <a:lstStyle/>
          <a:p>
            <a:pPr>
              <a:defRPr/>
            </a:pPr>
            <a:endParaRPr lang="zh-TW" altLang="en-US"/>
          </a:p>
        </p:txBody>
      </p:sp>
      <p:sp>
        <p:nvSpPr>
          <p:cNvPr id="5" name="投影片編號版面配置區 4"/>
          <p:cNvSpPr>
            <a:spLocks noGrp="1"/>
          </p:cNvSpPr>
          <p:nvPr>
            <p:ph type="sldNum" sz="quarter" idx="11"/>
          </p:nvPr>
        </p:nvSpPr>
        <p:spPr/>
        <p:txBody>
          <a:bodyPr/>
          <a:lstStyle/>
          <a:p>
            <a:pPr>
              <a:defRPr/>
            </a:pPr>
            <a:fld id="{B4D4F914-8D95-4E92-9374-702F8824037A}" type="slidenum">
              <a:rPr lang="zh-TW" altLang="en-US" smtClean="0"/>
              <a:pPr>
                <a:defRPr/>
              </a:pPr>
              <a:t>11</a:t>
            </a:fld>
            <a:endParaRPr lang="zh-TW" altLang="en-US"/>
          </a:p>
        </p:txBody>
      </p:sp>
    </p:spTree>
    <p:extLst>
      <p:ext uri="{BB962C8B-B14F-4D97-AF65-F5344CB8AC3E}">
        <p14:creationId xmlns:p14="http://schemas.microsoft.com/office/powerpoint/2010/main" val="120892031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22FD37E0-9998-4B5A-836E-78EDFFED7FB1}" type="slidenum">
              <a:rPr lang="zh-TW" altLang="en-US" smtClean="0"/>
              <a:pPr/>
              <a:t>116</a:t>
            </a:fld>
            <a:endParaRPr lang="zh-TW" altLang="en-US"/>
          </a:p>
        </p:txBody>
      </p:sp>
    </p:spTree>
    <p:extLst>
      <p:ext uri="{BB962C8B-B14F-4D97-AF65-F5344CB8AC3E}">
        <p14:creationId xmlns:p14="http://schemas.microsoft.com/office/powerpoint/2010/main" val="189502527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頁尾版面配置區 3"/>
          <p:cNvSpPr>
            <a:spLocks noGrp="1"/>
          </p:cNvSpPr>
          <p:nvPr>
            <p:ph type="ftr" sz="quarter" idx="10"/>
          </p:nvPr>
        </p:nvSpPr>
        <p:spPr/>
        <p:txBody>
          <a:bodyPr/>
          <a:lstStyle/>
          <a:p>
            <a:pPr>
              <a:defRPr/>
            </a:pPr>
            <a:endParaRPr lang="zh-TW" altLang="en-US"/>
          </a:p>
        </p:txBody>
      </p:sp>
      <p:sp>
        <p:nvSpPr>
          <p:cNvPr id="5" name="投影片編號版面配置區 4"/>
          <p:cNvSpPr>
            <a:spLocks noGrp="1"/>
          </p:cNvSpPr>
          <p:nvPr>
            <p:ph type="sldNum" sz="quarter" idx="11"/>
          </p:nvPr>
        </p:nvSpPr>
        <p:spPr/>
        <p:txBody>
          <a:bodyPr/>
          <a:lstStyle/>
          <a:p>
            <a:pPr>
              <a:defRPr/>
            </a:pPr>
            <a:fld id="{B4D4F914-8D95-4E92-9374-702F8824037A}" type="slidenum">
              <a:rPr lang="zh-TW" altLang="en-US" smtClean="0"/>
              <a:pPr>
                <a:defRPr/>
              </a:pPr>
              <a:t>130</a:t>
            </a:fld>
            <a:endParaRPr lang="zh-TW" altLang="en-US"/>
          </a:p>
        </p:txBody>
      </p:sp>
    </p:spTree>
    <p:extLst>
      <p:ext uri="{BB962C8B-B14F-4D97-AF65-F5344CB8AC3E}">
        <p14:creationId xmlns:p14="http://schemas.microsoft.com/office/powerpoint/2010/main" val="195158137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頁尾版面配置區 3"/>
          <p:cNvSpPr>
            <a:spLocks noGrp="1"/>
          </p:cNvSpPr>
          <p:nvPr>
            <p:ph type="ftr" sz="quarter" idx="10"/>
          </p:nvPr>
        </p:nvSpPr>
        <p:spPr/>
        <p:txBody>
          <a:bodyPr/>
          <a:lstStyle/>
          <a:p>
            <a:pPr>
              <a:defRPr/>
            </a:pPr>
            <a:endParaRPr lang="zh-TW" altLang="en-US"/>
          </a:p>
        </p:txBody>
      </p:sp>
      <p:sp>
        <p:nvSpPr>
          <p:cNvPr id="5" name="投影片編號版面配置區 4"/>
          <p:cNvSpPr>
            <a:spLocks noGrp="1"/>
          </p:cNvSpPr>
          <p:nvPr>
            <p:ph type="sldNum" sz="quarter" idx="11"/>
          </p:nvPr>
        </p:nvSpPr>
        <p:spPr/>
        <p:txBody>
          <a:bodyPr/>
          <a:lstStyle/>
          <a:p>
            <a:pPr>
              <a:defRPr/>
            </a:pPr>
            <a:fld id="{B4D4F914-8D95-4E92-9374-702F8824037A}" type="slidenum">
              <a:rPr lang="zh-TW" altLang="en-US" smtClean="0"/>
              <a:pPr>
                <a:defRPr/>
              </a:pPr>
              <a:t>133</a:t>
            </a:fld>
            <a:endParaRPr lang="zh-TW" altLang="en-US"/>
          </a:p>
        </p:txBody>
      </p:sp>
    </p:spTree>
    <p:extLst>
      <p:ext uri="{BB962C8B-B14F-4D97-AF65-F5344CB8AC3E}">
        <p14:creationId xmlns:p14="http://schemas.microsoft.com/office/powerpoint/2010/main" val="137896761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頁尾版面配置區 3"/>
          <p:cNvSpPr>
            <a:spLocks noGrp="1"/>
          </p:cNvSpPr>
          <p:nvPr>
            <p:ph type="ftr" sz="quarter" idx="10"/>
          </p:nvPr>
        </p:nvSpPr>
        <p:spPr/>
        <p:txBody>
          <a:bodyPr/>
          <a:lstStyle/>
          <a:p>
            <a:pPr>
              <a:defRPr/>
            </a:pPr>
            <a:endParaRPr lang="zh-TW" altLang="en-US"/>
          </a:p>
        </p:txBody>
      </p:sp>
      <p:sp>
        <p:nvSpPr>
          <p:cNvPr id="5" name="投影片編號版面配置區 4"/>
          <p:cNvSpPr>
            <a:spLocks noGrp="1"/>
          </p:cNvSpPr>
          <p:nvPr>
            <p:ph type="sldNum" sz="quarter" idx="11"/>
          </p:nvPr>
        </p:nvSpPr>
        <p:spPr/>
        <p:txBody>
          <a:bodyPr/>
          <a:lstStyle/>
          <a:p>
            <a:pPr>
              <a:defRPr/>
            </a:pPr>
            <a:fld id="{B4D4F914-8D95-4E92-9374-702F8824037A}" type="slidenum">
              <a:rPr lang="zh-TW" altLang="en-US" smtClean="0"/>
              <a:pPr>
                <a:defRPr/>
              </a:pPr>
              <a:t>134</a:t>
            </a:fld>
            <a:endParaRPr lang="zh-TW" altLang="en-US"/>
          </a:p>
        </p:txBody>
      </p:sp>
    </p:spTree>
    <p:extLst>
      <p:ext uri="{BB962C8B-B14F-4D97-AF65-F5344CB8AC3E}">
        <p14:creationId xmlns:p14="http://schemas.microsoft.com/office/powerpoint/2010/main" val="207304142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頁尾版面配置區 3"/>
          <p:cNvSpPr>
            <a:spLocks noGrp="1"/>
          </p:cNvSpPr>
          <p:nvPr>
            <p:ph type="ftr" sz="quarter" idx="10"/>
          </p:nvPr>
        </p:nvSpPr>
        <p:spPr/>
        <p:txBody>
          <a:bodyPr/>
          <a:lstStyle/>
          <a:p>
            <a:pPr>
              <a:defRPr/>
            </a:pPr>
            <a:endParaRPr lang="zh-TW" altLang="en-US"/>
          </a:p>
        </p:txBody>
      </p:sp>
      <p:sp>
        <p:nvSpPr>
          <p:cNvPr id="5" name="投影片編號版面配置區 4"/>
          <p:cNvSpPr>
            <a:spLocks noGrp="1"/>
          </p:cNvSpPr>
          <p:nvPr>
            <p:ph type="sldNum" sz="quarter" idx="11"/>
          </p:nvPr>
        </p:nvSpPr>
        <p:spPr/>
        <p:txBody>
          <a:bodyPr/>
          <a:lstStyle/>
          <a:p>
            <a:pPr>
              <a:defRPr/>
            </a:pPr>
            <a:fld id="{B4D4F914-8D95-4E92-9374-702F8824037A}" type="slidenum">
              <a:rPr lang="zh-TW" altLang="en-US" smtClean="0"/>
              <a:pPr>
                <a:defRPr/>
              </a:pPr>
              <a:t>135</a:t>
            </a:fld>
            <a:endParaRPr lang="zh-TW" altLang="en-US"/>
          </a:p>
        </p:txBody>
      </p:sp>
    </p:spTree>
    <p:extLst>
      <p:ext uri="{BB962C8B-B14F-4D97-AF65-F5344CB8AC3E}">
        <p14:creationId xmlns:p14="http://schemas.microsoft.com/office/powerpoint/2010/main" val="18676281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22FD37E0-9998-4B5A-836E-78EDFFED7FB1}" type="slidenum">
              <a:rPr lang="zh-TW" altLang="en-US" smtClean="0"/>
              <a:pPr/>
              <a:t>143</a:t>
            </a:fld>
            <a:endParaRPr lang="zh-TW" altLang="en-US"/>
          </a:p>
        </p:txBody>
      </p:sp>
    </p:spTree>
    <p:extLst>
      <p:ext uri="{BB962C8B-B14F-4D97-AF65-F5344CB8AC3E}">
        <p14:creationId xmlns:p14="http://schemas.microsoft.com/office/powerpoint/2010/main" val="367148394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22FD37E0-9998-4B5A-836E-78EDFFED7FB1}" type="slidenum">
              <a:rPr lang="zh-TW" altLang="en-US" smtClean="0"/>
              <a:pPr/>
              <a:t>145</a:t>
            </a:fld>
            <a:endParaRPr lang="zh-TW" altLang="en-US"/>
          </a:p>
        </p:txBody>
      </p:sp>
    </p:spTree>
    <p:extLst>
      <p:ext uri="{BB962C8B-B14F-4D97-AF65-F5344CB8AC3E}">
        <p14:creationId xmlns:p14="http://schemas.microsoft.com/office/powerpoint/2010/main" val="141191694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頁尾版面配置區 3"/>
          <p:cNvSpPr>
            <a:spLocks noGrp="1"/>
          </p:cNvSpPr>
          <p:nvPr>
            <p:ph type="ftr" sz="quarter" idx="10"/>
          </p:nvPr>
        </p:nvSpPr>
        <p:spPr/>
        <p:txBody>
          <a:bodyPr/>
          <a:lstStyle/>
          <a:p>
            <a:pPr>
              <a:defRPr/>
            </a:pPr>
            <a:endParaRPr lang="zh-TW" altLang="en-US"/>
          </a:p>
        </p:txBody>
      </p:sp>
      <p:sp>
        <p:nvSpPr>
          <p:cNvPr id="5" name="投影片編號版面配置區 4"/>
          <p:cNvSpPr>
            <a:spLocks noGrp="1"/>
          </p:cNvSpPr>
          <p:nvPr>
            <p:ph type="sldNum" sz="quarter" idx="11"/>
          </p:nvPr>
        </p:nvSpPr>
        <p:spPr/>
        <p:txBody>
          <a:bodyPr/>
          <a:lstStyle/>
          <a:p>
            <a:pPr>
              <a:defRPr/>
            </a:pPr>
            <a:fld id="{B4D4F914-8D95-4E92-9374-702F8824037A}" type="slidenum">
              <a:rPr lang="zh-TW" altLang="en-US" smtClean="0"/>
              <a:pPr>
                <a:defRPr/>
              </a:pPr>
              <a:t>147</a:t>
            </a:fld>
            <a:endParaRPr lang="zh-TW" altLang="en-US"/>
          </a:p>
        </p:txBody>
      </p:sp>
    </p:spTree>
    <p:extLst>
      <p:ext uri="{BB962C8B-B14F-4D97-AF65-F5344CB8AC3E}">
        <p14:creationId xmlns:p14="http://schemas.microsoft.com/office/powerpoint/2010/main" val="356323521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頁尾版面配置區 3"/>
          <p:cNvSpPr>
            <a:spLocks noGrp="1"/>
          </p:cNvSpPr>
          <p:nvPr>
            <p:ph type="ftr" sz="quarter" idx="10"/>
          </p:nvPr>
        </p:nvSpPr>
        <p:spPr/>
        <p:txBody>
          <a:bodyPr/>
          <a:lstStyle/>
          <a:p>
            <a:pPr>
              <a:defRPr/>
            </a:pPr>
            <a:endParaRPr lang="zh-TW" altLang="en-US"/>
          </a:p>
        </p:txBody>
      </p:sp>
      <p:sp>
        <p:nvSpPr>
          <p:cNvPr id="5" name="投影片編號版面配置區 4"/>
          <p:cNvSpPr>
            <a:spLocks noGrp="1"/>
          </p:cNvSpPr>
          <p:nvPr>
            <p:ph type="sldNum" sz="quarter" idx="11"/>
          </p:nvPr>
        </p:nvSpPr>
        <p:spPr/>
        <p:txBody>
          <a:bodyPr/>
          <a:lstStyle/>
          <a:p>
            <a:pPr>
              <a:defRPr/>
            </a:pPr>
            <a:fld id="{B4D4F914-8D95-4E92-9374-702F8824037A}" type="slidenum">
              <a:rPr lang="zh-TW" altLang="en-US" smtClean="0"/>
              <a:pPr>
                <a:defRPr/>
              </a:pPr>
              <a:t>148</a:t>
            </a:fld>
            <a:endParaRPr lang="zh-TW" altLang="en-US"/>
          </a:p>
        </p:txBody>
      </p:sp>
    </p:spTree>
    <p:extLst>
      <p:ext uri="{BB962C8B-B14F-4D97-AF65-F5344CB8AC3E}">
        <p14:creationId xmlns:p14="http://schemas.microsoft.com/office/powerpoint/2010/main" val="167132813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頁尾版面配置區 3"/>
          <p:cNvSpPr>
            <a:spLocks noGrp="1"/>
          </p:cNvSpPr>
          <p:nvPr>
            <p:ph type="ftr" sz="quarter" idx="10"/>
          </p:nvPr>
        </p:nvSpPr>
        <p:spPr/>
        <p:txBody>
          <a:bodyPr/>
          <a:lstStyle/>
          <a:p>
            <a:pPr>
              <a:defRPr/>
            </a:pPr>
            <a:endParaRPr lang="zh-TW" altLang="en-US"/>
          </a:p>
        </p:txBody>
      </p:sp>
      <p:sp>
        <p:nvSpPr>
          <p:cNvPr id="5" name="投影片編號版面配置區 4"/>
          <p:cNvSpPr>
            <a:spLocks noGrp="1"/>
          </p:cNvSpPr>
          <p:nvPr>
            <p:ph type="sldNum" sz="quarter" idx="11"/>
          </p:nvPr>
        </p:nvSpPr>
        <p:spPr/>
        <p:txBody>
          <a:bodyPr/>
          <a:lstStyle/>
          <a:p>
            <a:pPr>
              <a:defRPr/>
            </a:pPr>
            <a:fld id="{B4D4F914-8D95-4E92-9374-702F8824037A}" type="slidenum">
              <a:rPr lang="zh-TW" altLang="en-US" smtClean="0"/>
              <a:pPr>
                <a:defRPr/>
              </a:pPr>
              <a:t>149</a:t>
            </a:fld>
            <a:endParaRPr lang="zh-TW" altLang="en-US"/>
          </a:p>
        </p:txBody>
      </p:sp>
    </p:spTree>
    <p:extLst>
      <p:ext uri="{BB962C8B-B14F-4D97-AF65-F5344CB8AC3E}">
        <p14:creationId xmlns:p14="http://schemas.microsoft.com/office/powerpoint/2010/main" val="199185209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頁尾版面配置區 3"/>
          <p:cNvSpPr>
            <a:spLocks noGrp="1"/>
          </p:cNvSpPr>
          <p:nvPr>
            <p:ph type="ftr" sz="quarter" idx="10"/>
          </p:nvPr>
        </p:nvSpPr>
        <p:spPr/>
        <p:txBody>
          <a:bodyPr/>
          <a:lstStyle/>
          <a:p>
            <a:pPr>
              <a:defRPr/>
            </a:pPr>
            <a:endParaRPr lang="zh-TW" altLang="en-US"/>
          </a:p>
        </p:txBody>
      </p:sp>
      <p:sp>
        <p:nvSpPr>
          <p:cNvPr id="5" name="投影片編號版面配置區 4"/>
          <p:cNvSpPr>
            <a:spLocks noGrp="1"/>
          </p:cNvSpPr>
          <p:nvPr>
            <p:ph type="sldNum" sz="quarter" idx="11"/>
          </p:nvPr>
        </p:nvSpPr>
        <p:spPr/>
        <p:txBody>
          <a:bodyPr/>
          <a:lstStyle/>
          <a:p>
            <a:pPr>
              <a:defRPr/>
            </a:pPr>
            <a:fld id="{B4D4F914-8D95-4E92-9374-702F8824037A}" type="slidenum">
              <a:rPr lang="zh-TW" altLang="en-US" smtClean="0"/>
              <a:pPr>
                <a:defRPr/>
              </a:pPr>
              <a:t>12</a:t>
            </a:fld>
            <a:endParaRPr lang="zh-TW" altLang="en-US"/>
          </a:p>
        </p:txBody>
      </p:sp>
    </p:spTree>
    <p:extLst>
      <p:ext uri="{BB962C8B-B14F-4D97-AF65-F5344CB8AC3E}">
        <p14:creationId xmlns:p14="http://schemas.microsoft.com/office/powerpoint/2010/main" val="156151365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頁尾版面配置區 3"/>
          <p:cNvSpPr>
            <a:spLocks noGrp="1"/>
          </p:cNvSpPr>
          <p:nvPr>
            <p:ph type="ftr" sz="quarter" idx="10"/>
          </p:nvPr>
        </p:nvSpPr>
        <p:spPr/>
        <p:txBody>
          <a:bodyPr/>
          <a:lstStyle/>
          <a:p>
            <a:pPr>
              <a:defRPr/>
            </a:pPr>
            <a:endParaRPr lang="zh-TW" altLang="en-US"/>
          </a:p>
        </p:txBody>
      </p:sp>
      <p:sp>
        <p:nvSpPr>
          <p:cNvPr id="5" name="投影片編號版面配置區 4"/>
          <p:cNvSpPr>
            <a:spLocks noGrp="1"/>
          </p:cNvSpPr>
          <p:nvPr>
            <p:ph type="sldNum" sz="quarter" idx="11"/>
          </p:nvPr>
        </p:nvSpPr>
        <p:spPr/>
        <p:txBody>
          <a:bodyPr/>
          <a:lstStyle/>
          <a:p>
            <a:pPr>
              <a:defRPr/>
            </a:pPr>
            <a:fld id="{B4D4F914-8D95-4E92-9374-702F8824037A}" type="slidenum">
              <a:rPr lang="zh-TW" altLang="en-US" smtClean="0"/>
              <a:pPr>
                <a:defRPr/>
              </a:pPr>
              <a:t>150</a:t>
            </a:fld>
            <a:endParaRPr lang="zh-TW" altLang="en-US"/>
          </a:p>
        </p:txBody>
      </p:sp>
    </p:spTree>
    <p:extLst>
      <p:ext uri="{BB962C8B-B14F-4D97-AF65-F5344CB8AC3E}">
        <p14:creationId xmlns:p14="http://schemas.microsoft.com/office/powerpoint/2010/main" val="64776868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頁尾版面配置區 3"/>
          <p:cNvSpPr>
            <a:spLocks noGrp="1"/>
          </p:cNvSpPr>
          <p:nvPr>
            <p:ph type="ftr" sz="quarter" idx="10"/>
          </p:nvPr>
        </p:nvSpPr>
        <p:spPr/>
        <p:txBody>
          <a:bodyPr/>
          <a:lstStyle/>
          <a:p>
            <a:pPr>
              <a:defRPr/>
            </a:pPr>
            <a:endParaRPr lang="zh-TW" altLang="en-US"/>
          </a:p>
        </p:txBody>
      </p:sp>
      <p:sp>
        <p:nvSpPr>
          <p:cNvPr id="5" name="投影片編號版面配置區 4"/>
          <p:cNvSpPr>
            <a:spLocks noGrp="1"/>
          </p:cNvSpPr>
          <p:nvPr>
            <p:ph type="sldNum" sz="quarter" idx="11"/>
          </p:nvPr>
        </p:nvSpPr>
        <p:spPr/>
        <p:txBody>
          <a:bodyPr/>
          <a:lstStyle/>
          <a:p>
            <a:pPr>
              <a:defRPr/>
            </a:pPr>
            <a:fld id="{B4D4F914-8D95-4E92-9374-702F8824037A}" type="slidenum">
              <a:rPr lang="zh-TW" altLang="en-US" smtClean="0"/>
              <a:pPr>
                <a:defRPr/>
              </a:pPr>
              <a:t>158</a:t>
            </a:fld>
            <a:endParaRPr lang="zh-TW" altLang="en-US"/>
          </a:p>
        </p:txBody>
      </p:sp>
    </p:spTree>
    <p:extLst>
      <p:ext uri="{BB962C8B-B14F-4D97-AF65-F5344CB8AC3E}">
        <p14:creationId xmlns:p14="http://schemas.microsoft.com/office/powerpoint/2010/main" val="47365410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頁尾版面配置區 3"/>
          <p:cNvSpPr>
            <a:spLocks noGrp="1"/>
          </p:cNvSpPr>
          <p:nvPr>
            <p:ph type="ftr" sz="quarter" idx="10"/>
          </p:nvPr>
        </p:nvSpPr>
        <p:spPr/>
        <p:txBody>
          <a:bodyPr/>
          <a:lstStyle/>
          <a:p>
            <a:pPr>
              <a:defRPr/>
            </a:pPr>
            <a:endParaRPr lang="zh-TW" altLang="en-US"/>
          </a:p>
        </p:txBody>
      </p:sp>
      <p:sp>
        <p:nvSpPr>
          <p:cNvPr id="5" name="投影片編號版面配置區 4"/>
          <p:cNvSpPr>
            <a:spLocks noGrp="1"/>
          </p:cNvSpPr>
          <p:nvPr>
            <p:ph type="sldNum" sz="quarter" idx="11"/>
          </p:nvPr>
        </p:nvSpPr>
        <p:spPr/>
        <p:txBody>
          <a:bodyPr/>
          <a:lstStyle/>
          <a:p>
            <a:pPr>
              <a:defRPr/>
            </a:pPr>
            <a:fld id="{B4D4F914-8D95-4E92-9374-702F8824037A}" type="slidenum">
              <a:rPr lang="zh-TW" altLang="en-US" smtClean="0"/>
              <a:pPr>
                <a:defRPr/>
              </a:pPr>
              <a:t>159</a:t>
            </a:fld>
            <a:endParaRPr lang="zh-TW" altLang="en-US"/>
          </a:p>
        </p:txBody>
      </p:sp>
    </p:spTree>
    <p:extLst>
      <p:ext uri="{BB962C8B-B14F-4D97-AF65-F5344CB8AC3E}">
        <p14:creationId xmlns:p14="http://schemas.microsoft.com/office/powerpoint/2010/main" val="49121323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頁尾版面配置區 3"/>
          <p:cNvSpPr>
            <a:spLocks noGrp="1"/>
          </p:cNvSpPr>
          <p:nvPr>
            <p:ph type="ftr" sz="quarter" idx="10"/>
          </p:nvPr>
        </p:nvSpPr>
        <p:spPr/>
        <p:txBody>
          <a:bodyPr/>
          <a:lstStyle/>
          <a:p>
            <a:pPr>
              <a:defRPr/>
            </a:pPr>
            <a:endParaRPr lang="zh-TW" altLang="en-US"/>
          </a:p>
        </p:txBody>
      </p:sp>
      <p:sp>
        <p:nvSpPr>
          <p:cNvPr id="5" name="投影片編號版面配置區 4"/>
          <p:cNvSpPr>
            <a:spLocks noGrp="1"/>
          </p:cNvSpPr>
          <p:nvPr>
            <p:ph type="sldNum" sz="quarter" idx="11"/>
          </p:nvPr>
        </p:nvSpPr>
        <p:spPr/>
        <p:txBody>
          <a:bodyPr/>
          <a:lstStyle/>
          <a:p>
            <a:pPr>
              <a:defRPr/>
            </a:pPr>
            <a:fld id="{B4D4F914-8D95-4E92-9374-702F8824037A}" type="slidenum">
              <a:rPr lang="zh-TW" altLang="en-US" smtClean="0"/>
              <a:pPr>
                <a:defRPr/>
              </a:pPr>
              <a:t>160</a:t>
            </a:fld>
            <a:endParaRPr lang="zh-TW" altLang="en-US"/>
          </a:p>
        </p:txBody>
      </p:sp>
    </p:spTree>
    <p:extLst>
      <p:ext uri="{BB962C8B-B14F-4D97-AF65-F5344CB8AC3E}">
        <p14:creationId xmlns:p14="http://schemas.microsoft.com/office/powerpoint/2010/main" val="97410482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頁尾版面配置區 3"/>
          <p:cNvSpPr>
            <a:spLocks noGrp="1"/>
          </p:cNvSpPr>
          <p:nvPr>
            <p:ph type="ftr" sz="quarter" idx="10"/>
          </p:nvPr>
        </p:nvSpPr>
        <p:spPr/>
        <p:txBody>
          <a:bodyPr/>
          <a:lstStyle/>
          <a:p>
            <a:pPr>
              <a:defRPr/>
            </a:pPr>
            <a:endParaRPr lang="zh-TW" altLang="en-US"/>
          </a:p>
        </p:txBody>
      </p:sp>
      <p:sp>
        <p:nvSpPr>
          <p:cNvPr id="5" name="投影片編號版面配置區 4"/>
          <p:cNvSpPr>
            <a:spLocks noGrp="1"/>
          </p:cNvSpPr>
          <p:nvPr>
            <p:ph type="sldNum" sz="quarter" idx="11"/>
          </p:nvPr>
        </p:nvSpPr>
        <p:spPr/>
        <p:txBody>
          <a:bodyPr/>
          <a:lstStyle/>
          <a:p>
            <a:pPr>
              <a:defRPr/>
            </a:pPr>
            <a:fld id="{B4D4F914-8D95-4E92-9374-702F8824037A}" type="slidenum">
              <a:rPr lang="zh-TW" altLang="en-US" smtClean="0"/>
              <a:pPr>
                <a:defRPr/>
              </a:pPr>
              <a:t>161</a:t>
            </a:fld>
            <a:endParaRPr lang="zh-TW" altLang="en-US"/>
          </a:p>
        </p:txBody>
      </p:sp>
    </p:spTree>
    <p:extLst>
      <p:ext uri="{BB962C8B-B14F-4D97-AF65-F5344CB8AC3E}">
        <p14:creationId xmlns:p14="http://schemas.microsoft.com/office/powerpoint/2010/main" val="136292107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頁尾版面配置區 3"/>
          <p:cNvSpPr>
            <a:spLocks noGrp="1"/>
          </p:cNvSpPr>
          <p:nvPr>
            <p:ph type="ftr" sz="quarter" idx="10"/>
          </p:nvPr>
        </p:nvSpPr>
        <p:spPr/>
        <p:txBody>
          <a:bodyPr/>
          <a:lstStyle/>
          <a:p>
            <a:pPr>
              <a:defRPr/>
            </a:pPr>
            <a:endParaRPr lang="zh-TW" altLang="en-US"/>
          </a:p>
        </p:txBody>
      </p:sp>
      <p:sp>
        <p:nvSpPr>
          <p:cNvPr id="5" name="投影片編號版面配置區 4"/>
          <p:cNvSpPr>
            <a:spLocks noGrp="1"/>
          </p:cNvSpPr>
          <p:nvPr>
            <p:ph type="sldNum" sz="quarter" idx="11"/>
          </p:nvPr>
        </p:nvSpPr>
        <p:spPr/>
        <p:txBody>
          <a:bodyPr/>
          <a:lstStyle/>
          <a:p>
            <a:pPr>
              <a:defRPr/>
            </a:pPr>
            <a:fld id="{B4D4F914-8D95-4E92-9374-702F8824037A}" type="slidenum">
              <a:rPr lang="zh-TW" altLang="en-US" smtClean="0"/>
              <a:pPr>
                <a:defRPr/>
              </a:pPr>
              <a:t>162</a:t>
            </a:fld>
            <a:endParaRPr lang="zh-TW" altLang="en-US"/>
          </a:p>
        </p:txBody>
      </p:sp>
    </p:spTree>
    <p:extLst>
      <p:ext uri="{BB962C8B-B14F-4D97-AF65-F5344CB8AC3E}">
        <p14:creationId xmlns:p14="http://schemas.microsoft.com/office/powerpoint/2010/main" val="1935784030"/>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22FD37E0-9998-4B5A-836E-78EDFFED7FB1}" type="slidenum">
              <a:rPr lang="zh-TW" altLang="en-US" smtClean="0"/>
              <a:pPr/>
              <a:t>166</a:t>
            </a:fld>
            <a:endParaRPr lang="zh-TW" altLang="en-US"/>
          </a:p>
        </p:txBody>
      </p:sp>
    </p:spTree>
    <p:extLst>
      <p:ext uri="{BB962C8B-B14F-4D97-AF65-F5344CB8AC3E}">
        <p14:creationId xmlns:p14="http://schemas.microsoft.com/office/powerpoint/2010/main" val="235706273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頁尾版面配置區 3"/>
          <p:cNvSpPr>
            <a:spLocks noGrp="1"/>
          </p:cNvSpPr>
          <p:nvPr>
            <p:ph type="ftr" sz="quarter" idx="10"/>
          </p:nvPr>
        </p:nvSpPr>
        <p:spPr/>
        <p:txBody>
          <a:bodyPr/>
          <a:lstStyle/>
          <a:p>
            <a:pPr>
              <a:defRPr/>
            </a:pPr>
            <a:endParaRPr lang="zh-TW" altLang="en-US"/>
          </a:p>
        </p:txBody>
      </p:sp>
      <p:sp>
        <p:nvSpPr>
          <p:cNvPr id="5" name="投影片編號版面配置區 4"/>
          <p:cNvSpPr>
            <a:spLocks noGrp="1"/>
          </p:cNvSpPr>
          <p:nvPr>
            <p:ph type="sldNum" sz="quarter" idx="11"/>
          </p:nvPr>
        </p:nvSpPr>
        <p:spPr/>
        <p:txBody>
          <a:bodyPr/>
          <a:lstStyle/>
          <a:p>
            <a:pPr>
              <a:defRPr/>
            </a:pPr>
            <a:fld id="{B4D4F914-8D95-4E92-9374-702F8824037A}" type="slidenum">
              <a:rPr lang="zh-TW" altLang="en-US" smtClean="0"/>
              <a:pPr>
                <a:defRPr/>
              </a:pPr>
              <a:t>170</a:t>
            </a:fld>
            <a:endParaRPr lang="zh-TW" altLang="en-US"/>
          </a:p>
        </p:txBody>
      </p:sp>
    </p:spTree>
    <p:extLst>
      <p:ext uri="{BB962C8B-B14F-4D97-AF65-F5344CB8AC3E}">
        <p14:creationId xmlns:p14="http://schemas.microsoft.com/office/powerpoint/2010/main" val="353561767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頁尾版面配置區 3"/>
          <p:cNvSpPr>
            <a:spLocks noGrp="1"/>
          </p:cNvSpPr>
          <p:nvPr>
            <p:ph type="ftr" sz="quarter" idx="10"/>
          </p:nvPr>
        </p:nvSpPr>
        <p:spPr/>
        <p:txBody>
          <a:bodyPr/>
          <a:lstStyle/>
          <a:p>
            <a:pPr>
              <a:defRPr/>
            </a:pPr>
            <a:endParaRPr lang="zh-TW" altLang="en-US"/>
          </a:p>
        </p:txBody>
      </p:sp>
      <p:sp>
        <p:nvSpPr>
          <p:cNvPr id="5" name="投影片編號版面配置區 4"/>
          <p:cNvSpPr>
            <a:spLocks noGrp="1"/>
          </p:cNvSpPr>
          <p:nvPr>
            <p:ph type="sldNum" sz="quarter" idx="11"/>
          </p:nvPr>
        </p:nvSpPr>
        <p:spPr/>
        <p:txBody>
          <a:bodyPr/>
          <a:lstStyle/>
          <a:p>
            <a:pPr>
              <a:defRPr/>
            </a:pPr>
            <a:fld id="{B4D4F914-8D95-4E92-9374-702F8824037A}" type="slidenum">
              <a:rPr lang="zh-TW" altLang="en-US" smtClean="0"/>
              <a:pPr>
                <a:defRPr/>
              </a:pPr>
              <a:t>171</a:t>
            </a:fld>
            <a:endParaRPr lang="zh-TW" altLang="en-US"/>
          </a:p>
        </p:txBody>
      </p:sp>
    </p:spTree>
    <p:extLst>
      <p:ext uri="{BB962C8B-B14F-4D97-AF65-F5344CB8AC3E}">
        <p14:creationId xmlns:p14="http://schemas.microsoft.com/office/powerpoint/2010/main" val="253453423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頁尾版面配置區 3"/>
          <p:cNvSpPr>
            <a:spLocks noGrp="1"/>
          </p:cNvSpPr>
          <p:nvPr>
            <p:ph type="ftr" sz="quarter" idx="10"/>
          </p:nvPr>
        </p:nvSpPr>
        <p:spPr/>
        <p:txBody>
          <a:bodyPr/>
          <a:lstStyle/>
          <a:p>
            <a:pPr>
              <a:defRPr/>
            </a:pPr>
            <a:endParaRPr lang="zh-TW" altLang="en-US"/>
          </a:p>
        </p:txBody>
      </p:sp>
      <p:sp>
        <p:nvSpPr>
          <p:cNvPr id="5" name="投影片編號版面配置區 4"/>
          <p:cNvSpPr>
            <a:spLocks noGrp="1"/>
          </p:cNvSpPr>
          <p:nvPr>
            <p:ph type="sldNum" sz="quarter" idx="11"/>
          </p:nvPr>
        </p:nvSpPr>
        <p:spPr/>
        <p:txBody>
          <a:bodyPr/>
          <a:lstStyle/>
          <a:p>
            <a:pPr>
              <a:defRPr/>
            </a:pPr>
            <a:fld id="{B4D4F914-8D95-4E92-9374-702F8824037A}" type="slidenum">
              <a:rPr lang="zh-TW" altLang="en-US" smtClean="0"/>
              <a:pPr>
                <a:defRPr/>
              </a:pPr>
              <a:t>172</a:t>
            </a:fld>
            <a:endParaRPr lang="zh-TW" altLang="en-US"/>
          </a:p>
        </p:txBody>
      </p:sp>
    </p:spTree>
    <p:extLst>
      <p:ext uri="{BB962C8B-B14F-4D97-AF65-F5344CB8AC3E}">
        <p14:creationId xmlns:p14="http://schemas.microsoft.com/office/powerpoint/2010/main" val="170079169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頁尾版面配置區 3"/>
          <p:cNvSpPr>
            <a:spLocks noGrp="1"/>
          </p:cNvSpPr>
          <p:nvPr>
            <p:ph type="ftr" sz="quarter" idx="10"/>
          </p:nvPr>
        </p:nvSpPr>
        <p:spPr/>
        <p:txBody>
          <a:bodyPr/>
          <a:lstStyle/>
          <a:p>
            <a:pPr>
              <a:defRPr/>
            </a:pPr>
            <a:endParaRPr lang="zh-TW" altLang="en-US"/>
          </a:p>
        </p:txBody>
      </p:sp>
      <p:sp>
        <p:nvSpPr>
          <p:cNvPr id="5" name="投影片編號版面配置區 4"/>
          <p:cNvSpPr>
            <a:spLocks noGrp="1"/>
          </p:cNvSpPr>
          <p:nvPr>
            <p:ph type="sldNum" sz="quarter" idx="11"/>
          </p:nvPr>
        </p:nvSpPr>
        <p:spPr/>
        <p:txBody>
          <a:bodyPr/>
          <a:lstStyle/>
          <a:p>
            <a:pPr>
              <a:defRPr/>
            </a:pPr>
            <a:fld id="{B4D4F914-8D95-4E92-9374-702F8824037A}" type="slidenum">
              <a:rPr lang="zh-TW" altLang="en-US" smtClean="0"/>
              <a:pPr>
                <a:defRPr/>
              </a:pPr>
              <a:t>13</a:t>
            </a:fld>
            <a:endParaRPr lang="zh-TW" altLang="en-US"/>
          </a:p>
        </p:txBody>
      </p:sp>
    </p:spTree>
    <p:extLst>
      <p:ext uri="{BB962C8B-B14F-4D97-AF65-F5344CB8AC3E}">
        <p14:creationId xmlns:p14="http://schemas.microsoft.com/office/powerpoint/2010/main" val="197637475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22FD37E0-9998-4B5A-836E-78EDFFED7FB1}" type="slidenum">
              <a:rPr lang="zh-TW" altLang="en-US" smtClean="0"/>
              <a:pPr/>
              <a:t>174</a:t>
            </a:fld>
            <a:endParaRPr lang="zh-TW" altLang="en-US"/>
          </a:p>
        </p:txBody>
      </p:sp>
    </p:spTree>
    <p:extLst>
      <p:ext uri="{BB962C8B-B14F-4D97-AF65-F5344CB8AC3E}">
        <p14:creationId xmlns:p14="http://schemas.microsoft.com/office/powerpoint/2010/main" val="3826629251"/>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22FD37E0-9998-4B5A-836E-78EDFFED7FB1}" type="slidenum">
              <a:rPr lang="zh-TW" altLang="en-US" smtClean="0"/>
              <a:pPr/>
              <a:t>181</a:t>
            </a:fld>
            <a:endParaRPr lang="zh-TW" altLang="en-US"/>
          </a:p>
        </p:txBody>
      </p:sp>
    </p:spTree>
    <p:extLst>
      <p:ext uri="{BB962C8B-B14F-4D97-AF65-F5344CB8AC3E}">
        <p14:creationId xmlns:p14="http://schemas.microsoft.com/office/powerpoint/2010/main" val="3745322886"/>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22FD37E0-9998-4B5A-836E-78EDFFED7FB1}" type="slidenum">
              <a:rPr lang="zh-TW" altLang="en-US" smtClean="0"/>
              <a:pPr/>
              <a:t>192</a:t>
            </a:fld>
            <a:endParaRPr lang="zh-TW" altLang="en-US"/>
          </a:p>
        </p:txBody>
      </p:sp>
    </p:spTree>
    <p:extLst>
      <p:ext uri="{BB962C8B-B14F-4D97-AF65-F5344CB8AC3E}">
        <p14:creationId xmlns:p14="http://schemas.microsoft.com/office/powerpoint/2010/main" val="534047481"/>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22FD37E0-9998-4B5A-836E-78EDFFED7FB1}" type="slidenum">
              <a:rPr lang="zh-TW" altLang="en-US" smtClean="0"/>
              <a:pPr/>
              <a:t>199</a:t>
            </a:fld>
            <a:endParaRPr lang="zh-TW" altLang="en-US"/>
          </a:p>
        </p:txBody>
      </p:sp>
    </p:spTree>
    <p:extLst>
      <p:ext uri="{BB962C8B-B14F-4D97-AF65-F5344CB8AC3E}">
        <p14:creationId xmlns:p14="http://schemas.microsoft.com/office/powerpoint/2010/main" val="308434624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頁尾版面配置區 3"/>
          <p:cNvSpPr>
            <a:spLocks noGrp="1"/>
          </p:cNvSpPr>
          <p:nvPr>
            <p:ph type="ftr" sz="quarter" idx="10"/>
          </p:nvPr>
        </p:nvSpPr>
        <p:spPr/>
        <p:txBody>
          <a:bodyPr/>
          <a:lstStyle/>
          <a:p>
            <a:pPr>
              <a:defRPr/>
            </a:pPr>
            <a:endParaRPr lang="zh-TW" altLang="en-US"/>
          </a:p>
        </p:txBody>
      </p:sp>
      <p:sp>
        <p:nvSpPr>
          <p:cNvPr id="5" name="投影片編號版面配置區 4"/>
          <p:cNvSpPr>
            <a:spLocks noGrp="1"/>
          </p:cNvSpPr>
          <p:nvPr>
            <p:ph type="sldNum" sz="quarter" idx="11"/>
          </p:nvPr>
        </p:nvSpPr>
        <p:spPr/>
        <p:txBody>
          <a:bodyPr/>
          <a:lstStyle/>
          <a:p>
            <a:pPr>
              <a:defRPr/>
            </a:pPr>
            <a:fld id="{B4D4F914-8D95-4E92-9374-702F8824037A}" type="slidenum">
              <a:rPr lang="zh-TW" altLang="en-US" smtClean="0"/>
              <a:pPr>
                <a:defRPr/>
              </a:pPr>
              <a:t>205</a:t>
            </a:fld>
            <a:endParaRPr lang="zh-TW" altLang="en-US"/>
          </a:p>
        </p:txBody>
      </p:sp>
    </p:spTree>
    <p:extLst>
      <p:ext uri="{BB962C8B-B14F-4D97-AF65-F5344CB8AC3E}">
        <p14:creationId xmlns:p14="http://schemas.microsoft.com/office/powerpoint/2010/main" val="2961364632"/>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頁尾版面配置區 3"/>
          <p:cNvSpPr>
            <a:spLocks noGrp="1"/>
          </p:cNvSpPr>
          <p:nvPr>
            <p:ph type="ftr" sz="quarter" idx="10"/>
          </p:nvPr>
        </p:nvSpPr>
        <p:spPr/>
        <p:txBody>
          <a:bodyPr/>
          <a:lstStyle/>
          <a:p>
            <a:pPr>
              <a:defRPr/>
            </a:pPr>
            <a:endParaRPr lang="zh-TW" altLang="en-US"/>
          </a:p>
        </p:txBody>
      </p:sp>
      <p:sp>
        <p:nvSpPr>
          <p:cNvPr id="5" name="投影片編號版面配置區 4"/>
          <p:cNvSpPr>
            <a:spLocks noGrp="1"/>
          </p:cNvSpPr>
          <p:nvPr>
            <p:ph type="sldNum" sz="quarter" idx="11"/>
          </p:nvPr>
        </p:nvSpPr>
        <p:spPr/>
        <p:txBody>
          <a:bodyPr/>
          <a:lstStyle/>
          <a:p>
            <a:pPr>
              <a:defRPr/>
            </a:pPr>
            <a:fld id="{B4D4F914-8D95-4E92-9374-702F8824037A}" type="slidenum">
              <a:rPr lang="zh-TW" altLang="en-US" smtClean="0"/>
              <a:pPr>
                <a:defRPr/>
              </a:pPr>
              <a:t>206</a:t>
            </a:fld>
            <a:endParaRPr lang="zh-TW" altLang="en-US"/>
          </a:p>
        </p:txBody>
      </p:sp>
    </p:spTree>
    <p:extLst>
      <p:ext uri="{BB962C8B-B14F-4D97-AF65-F5344CB8AC3E}">
        <p14:creationId xmlns:p14="http://schemas.microsoft.com/office/powerpoint/2010/main" val="817425721"/>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頁尾版面配置區 3"/>
          <p:cNvSpPr>
            <a:spLocks noGrp="1"/>
          </p:cNvSpPr>
          <p:nvPr>
            <p:ph type="ftr" sz="quarter" idx="10"/>
          </p:nvPr>
        </p:nvSpPr>
        <p:spPr/>
        <p:txBody>
          <a:bodyPr/>
          <a:lstStyle/>
          <a:p>
            <a:pPr>
              <a:defRPr/>
            </a:pPr>
            <a:endParaRPr lang="zh-TW" altLang="en-US"/>
          </a:p>
        </p:txBody>
      </p:sp>
      <p:sp>
        <p:nvSpPr>
          <p:cNvPr id="5" name="投影片編號版面配置區 4"/>
          <p:cNvSpPr>
            <a:spLocks noGrp="1"/>
          </p:cNvSpPr>
          <p:nvPr>
            <p:ph type="sldNum" sz="quarter" idx="11"/>
          </p:nvPr>
        </p:nvSpPr>
        <p:spPr/>
        <p:txBody>
          <a:bodyPr/>
          <a:lstStyle/>
          <a:p>
            <a:pPr>
              <a:defRPr/>
            </a:pPr>
            <a:fld id="{B4D4F914-8D95-4E92-9374-702F8824037A}" type="slidenum">
              <a:rPr lang="zh-TW" altLang="en-US" smtClean="0"/>
              <a:pPr>
                <a:defRPr/>
              </a:pPr>
              <a:t>207</a:t>
            </a:fld>
            <a:endParaRPr lang="zh-TW" altLang="en-US"/>
          </a:p>
        </p:txBody>
      </p:sp>
    </p:spTree>
    <p:extLst>
      <p:ext uri="{BB962C8B-B14F-4D97-AF65-F5344CB8AC3E}">
        <p14:creationId xmlns:p14="http://schemas.microsoft.com/office/powerpoint/2010/main" val="204738979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頁尾版面配置區 3"/>
          <p:cNvSpPr>
            <a:spLocks noGrp="1"/>
          </p:cNvSpPr>
          <p:nvPr>
            <p:ph type="ftr" sz="quarter" idx="10"/>
          </p:nvPr>
        </p:nvSpPr>
        <p:spPr/>
        <p:txBody>
          <a:bodyPr/>
          <a:lstStyle/>
          <a:p>
            <a:pPr>
              <a:defRPr/>
            </a:pPr>
            <a:endParaRPr lang="zh-TW" altLang="en-US"/>
          </a:p>
        </p:txBody>
      </p:sp>
      <p:sp>
        <p:nvSpPr>
          <p:cNvPr id="5" name="投影片編號版面配置區 4"/>
          <p:cNvSpPr>
            <a:spLocks noGrp="1"/>
          </p:cNvSpPr>
          <p:nvPr>
            <p:ph type="sldNum" sz="quarter" idx="11"/>
          </p:nvPr>
        </p:nvSpPr>
        <p:spPr/>
        <p:txBody>
          <a:bodyPr/>
          <a:lstStyle/>
          <a:p>
            <a:pPr>
              <a:defRPr/>
            </a:pPr>
            <a:fld id="{B4D4F914-8D95-4E92-9374-702F8824037A}" type="slidenum">
              <a:rPr lang="zh-TW" altLang="en-US" smtClean="0"/>
              <a:pPr>
                <a:defRPr/>
              </a:pPr>
              <a:t>208</a:t>
            </a:fld>
            <a:endParaRPr lang="zh-TW" altLang="en-US"/>
          </a:p>
        </p:txBody>
      </p:sp>
    </p:spTree>
    <p:extLst>
      <p:ext uri="{BB962C8B-B14F-4D97-AF65-F5344CB8AC3E}">
        <p14:creationId xmlns:p14="http://schemas.microsoft.com/office/powerpoint/2010/main" val="1358637615"/>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頁尾版面配置區 3"/>
          <p:cNvSpPr>
            <a:spLocks noGrp="1"/>
          </p:cNvSpPr>
          <p:nvPr>
            <p:ph type="ftr" sz="quarter" idx="10"/>
          </p:nvPr>
        </p:nvSpPr>
        <p:spPr/>
        <p:txBody>
          <a:bodyPr/>
          <a:lstStyle/>
          <a:p>
            <a:pPr>
              <a:defRPr/>
            </a:pPr>
            <a:endParaRPr lang="zh-TW" altLang="en-US"/>
          </a:p>
        </p:txBody>
      </p:sp>
      <p:sp>
        <p:nvSpPr>
          <p:cNvPr id="5" name="投影片編號版面配置區 4"/>
          <p:cNvSpPr>
            <a:spLocks noGrp="1"/>
          </p:cNvSpPr>
          <p:nvPr>
            <p:ph type="sldNum" sz="quarter" idx="11"/>
          </p:nvPr>
        </p:nvSpPr>
        <p:spPr/>
        <p:txBody>
          <a:bodyPr/>
          <a:lstStyle/>
          <a:p>
            <a:pPr>
              <a:defRPr/>
            </a:pPr>
            <a:fld id="{B4D4F914-8D95-4E92-9374-702F8824037A}" type="slidenum">
              <a:rPr lang="zh-TW" altLang="en-US" smtClean="0"/>
              <a:pPr>
                <a:defRPr/>
              </a:pPr>
              <a:t>210</a:t>
            </a:fld>
            <a:endParaRPr lang="zh-TW" altLang="en-US"/>
          </a:p>
        </p:txBody>
      </p:sp>
    </p:spTree>
    <p:extLst>
      <p:ext uri="{BB962C8B-B14F-4D97-AF65-F5344CB8AC3E}">
        <p14:creationId xmlns:p14="http://schemas.microsoft.com/office/powerpoint/2010/main" val="3113602929"/>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22FD37E0-9998-4B5A-836E-78EDFFED7FB1}" type="slidenum">
              <a:rPr lang="zh-TW" altLang="en-US" smtClean="0"/>
              <a:pPr/>
              <a:t>212</a:t>
            </a:fld>
            <a:endParaRPr lang="zh-TW" altLang="en-US"/>
          </a:p>
        </p:txBody>
      </p:sp>
    </p:spTree>
    <p:extLst>
      <p:ext uri="{BB962C8B-B14F-4D97-AF65-F5344CB8AC3E}">
        <p14:creationId xmlns:p14="http://schemas.microsoft.com/office/powerpoint/2010/main" val="109815408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22FD37E0-9998-4B5A-836E-78EDFFED7FB1}" type="slidenum">
              <a:rPr lang="zh-TW" altLang="en-US" smtClean="0"/>
              <a:pPr/>
              <a:t>22</a:t>
            </a:fld>
            <a:endParaRPr lang="zh-TW" altLang="en-US"/>
          </a:p>
        </p:txBody>
      </p:sp>
    </p:spTree>
    <p:extLst>
      <p:ext uri="{BB962C8B-B14F-4D97-AF65-F5344CB8AC3E}">
        <p14:creationId xmlns:p14="http://schemas.microsoft.com/office/powerpoint/2010/main" val="2507215929"/>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22FD37E0-9998-4B5A-836E-78EDFFED7FB1}" type="slidenum">
              <a:rPr lang="zh-TW" altLang="en-US" smtClean="0"/>
              <a:pPr/>
              <a:t>218</a:t>
            </a:fld>
            <a:endParaRPr lang="zh-TW" altLang="en-US"/>
          </a:p>
        </p:txBody>
      </p:sp>
    </p:spTree>
    <p:extLst>
      <p:ext uri="{BB962C8B-B14F-4D97-AF65-F5344CB8AC3E}">
        <p14:creationId xmlns:p14="http://schemas.microsoft.com/office/powerpoint/2010/main" val="226215836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22FD37E0-9998-4B5A-836E-78EDFFED7FB1}" type="slidenum">
              <a:rPr lang="zh-TW" altLang="en-US" smtClean="0"/>
              <a:pPr/>
              <a:t>219</a:t>
            </a:fld>
            <a:endParaRPr lang="zh-TW" altLang="en-US"/>
          </a:p>
        </p:txBody>
      </p:sp>
    </p:spTree>
    <p:extLst>
      <p:ext uri="{BB962C8B-B14F-4D97-AF65-F5344CB8AC3E}">
        <p14:creationId xmlns:p14="http://schemas.microsoft.com/office/powerpoint/2010/main" val="626023178"/>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22FD37E0-9998-4B5A-836E-78EDFFED7FB1}" type="slidenum">
              <a:rPr lang="zh-TW" altLang="en-US" smtClean="0"/>
              <a:pPr/>
              <a:t>220</a:t>
            </a:fld>
            <a:endParaRPr lang="zh-TW" altLang="en-US"/>
          </a:p>
        </p:txBody>
      </p:sp>
    </p:spTree>
    <p:extLst>
      <p:ext uri="{BB962C8B-B14F-4D97-AF65-F5344CB8AC3E}">
        <p14:creationId xmlns:p14="http://schemas.microsoft.com/office/powerpoint/2010/main" val="3339005334"/>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22FD37E0-9998-4B5A-836E-78EDFFED7FB1}" type="slidenum">
              <a:rPr lang="zh-TW" altLang="en-US" smtClean="0"/>
              <a:pPr/>
              <a:t>228</a:t>
            </a:fld>
            <a:endParaRPr lang="zh-TW" altLang="en-US"/>
          </a:p>
        </p:txBody>
      </p:sp>
    </p:spTree>
    <p:extLst>
      <p:ext uri="{BB962C8B-B14F-4D97-AF65-F5344CB8AC3E}">
        <p14:creationId xmlns:p14="http://schemas.microsoft.com/office/powerpoint/2010/main" val="1791998256"/>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22FD37E0-9998-4B5A-836E-78EDFFED7FB1}" type="slidenum">
              <a:rPr lang="zh-TW" altLang="en-US" smtClean="0"/>
              <a:pPr/>
              <a:t>229</a:t>
            </a:fld>
            <a:endParaRPr lang="zh-TW" altLang="en-US"/>
          </a:p>
        </p:txBody>
      </p:sp>
    </p:spTree>
    <p:extLst>
      <p:ext uri="{BB962C8B-B14F-4D97-AF65-F5344CB8AC3E}">
        <p14:creationId xmlns:p14="http://schemas.microsoft.com/office/powerpoint/2010/main" val="326684314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22FD37E0-9998-4B5A-836E-78EDFFED7FB1}" type="slidenum">
              <a:rPr lang="zh-TW" altLang="en-US" smtClean="0"/>
              <a:pPr/>
              <a:t>23</a:t>
            </a:fld>
            <a:endParaRPr lang="zh-TW" altLang="en-US"/>
          </a:p>
        </p:txBody>
      </p:sp>
    </p:spTree>
    <p:extLst>
      <p:ext uri="{BB962C8B-B14F-4D97-AF65-F5344CB8AC3E}">
        <p14:creationId xmlns:p14="http://schemas.microsoft.com/office/powerpoint/2010/main" val="356027867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頁尾版面配置區 3"/>
          <p:cNvSpPr>
            <a:spLocks noGrp="1"/>
          </p:cNvSpPr>
          <p:nvPr>
            <p:ph type="ftr" sz="quarter" idx="10"/>
          </p:nvPr>
        </p:nvSpPr>
        <p:spPr/>
        <p:txBody>
          <a:bodyPr/>
          <a:lstStyle/>
          <a:p>
            <a:pPr>
              <a:defRPr/>
            </a:pPr>
            <a:endParaRPr lang="zh-TW" altLang="en-US"/>
          </a:p>
        </p:txBody>
      </p:sp>
      <p:sp>
        <p:nvSpPr>
          <p:cNvPr id="5" name="投影片編號版面配置區 4"/>
          <p:cNvSpPr>
            <a:spLocks noGrp="1"/>
          </p:cNvSpPr>
          <p:nvPr>
            <p:ph type="sldNum" sz="quarter" idx="11"/>
          </p:nvPr>
        </p:nvSpPr>
        <p:spPr/>
        <p:txBody>
          <a:bodyPr/>
          <a:lstStyle/>
          <a:p>
            <a:pPr>
              <a:defRPr/>
            </a:pPr>
            <a:fld id="{B4D4F914-8D95-4E92-9374-702F8824037A}" type="slidenum">
              <a:rPr lang="zh-TW" altLang="en-US" smtClean="0"/>
              <a:pPr>
                <a:defRPr/>
              </a:pPr>
              <a:t>25</a:t>
            </a:fld>
            <a:endParaRPr lang="zh-TW" altLang="en-US"/>
          </a:p>
        </p:txBody>
      </p:sp>
    </p:spTree>
    <p:extLst>
      <p:ext uri="{BB962C8B-B14F-4D97-AF65-F5344CB8AC3E}">
        <p14:creationId xmlns:p14="http://schemas.microsoft.com/office/powerpoint/2010/main" val="151322657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normAutofit/>
          </a:bodyPr>
          <a:lstStyle/>
          <a:p>
            <a:endParaRPr lang="zh-TW" altLang="en-US" dirty="0"/>
          </a:p>
        </p:txBody>
      </p:sp>
      <p:sp>
        <p:nvSpPr>
          <p:cNvPr id="4" name="頁尾版面配置區 3"/>
          <p:cNvSpPr>
            <a:spLocks noGrp="1"/>
          </p:cNvSpPr>
          <p:nvPr>
            <p:ph type="ftr" sz="quarter" idx="10"/>
          </p:nvPr>
        </p:nvSpPr>
        <p:spPr/>
        <p:txBody>
          <a:bodyPr/>
          <a:lstStyle/>
          <a:p>
            <a:pPr>
              <a:defRPr/>
            </a:pPr>
            <a:endParaRPr lang="zh-TW" altLang="en-US"/>
          </a:p>
        </p:txBody>
      </p:sp>
      <p:sp>
        <p:nvSpPr>
          <p:cNvPr id="5" name="投影片編號版面配置區 4"/>
          <p:cNvSpPr>
            <a:spLocks noGrp="1"/>
          </p:cNvSpPr>
          <p:nvPr>
            <p:ph type="sldNum" sz="quarter" idx="11"/>
          </p:nvPr>
        </p:nvSpPr>
        <p:spPr/>
        <p:txBody>
          <a:bodyPr/>
          <a:lstStyle/>
          <a:p>
            <a:pPr>
              <a:defRPr/>
            </a:pPr>
            <a:fld id="{B4D4F914-8D95-4E92-9374-702F8824037A}" type="slidenum">
              <a:rPr lang="zh-TW" altLang="en-US" smtClean="0"/>
              <a:pPr>
                <a:defRPr/>
              </a:pPr>
              <a:t>28</a:t>
            </a:fld>
            <a:endParaRPr lang="zh-TW" altLang="en-US"/>
          </a:p>
        </p:txBody>
      </p:sp>
    </p:spTree>
    <p:extLst>
      <p:ext uri="{BB962C8B-B14F-4D97-AF65-F5344CB8AC3E}">
        <p14:creationId xmlns:p14="http://schemas.microsoft.com/office/powerpoint/2010/main" val="282938165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normAutofit/>
          </a:bodyPr>
          <a:lstStyle/>
          <a:p>
            <a:endParaRPr lang="zh-TW" altLang="en-US" dirty="0"/>
          </a:p>
        </p:txBody>
      </p:sp>
      <p:sp>
        <p:nvSpPr>
          <p:cNvPr id="4" name="頁尾版面配置區 3"/>
          <p:cNvSpPr>
            <a:spLocks noGrp="1"/>
          </p:cNvSpPr>
          <p:nvPr>
            <p:ph type="ftr" sz="quarter" idx="10"/>
          </p:nvPr>
        </p:nvSpPr>
        <p:spPr/>
        <p:txBody>
          <a:bodyPr/>
          <a:lstStyle/>
          <a:p>
            <a:pPr>
              <a:defRPr/>
            </a:pPr>
            <a:endParaRPr lang="zh-TW" altLang="en-US"/>
          </a:p>
        </p:txBody>
      </p:sp>
      <p:sp>
        <p:nvSpPr>
          <p:cNvPr id="5" name="投影片編號版面配置區 4"/>
          <p:cNvSpPr>
            <a:spLocks noGrp="1"/>
          </p:cNvSpPr>
          <p:nvPr>
            <p:ph type="sldNum" sz="quarter" idx="11"/>
          </p:nvPr>
        </p:nvSpPr>
        <p:spPr/>
        <p:txBody>
          <a:bodyPr/>
          <a:lstStyle/>
          <a:p>
            <a:pPr>
              <a:defRPr/>
            </a:pPr>
            <a:fld id="{B4D4F914-8D95-4E92-9374-702F8824037A}" type="slidenum">
              <a:rPr lang="zh-TW" altLang="en-US" smtClean="0"/>
              <a:pPr>
                <a:defRPr/>
              </a:pPr>
              <a:t>29</a:t>
            </a:fld>
            <a:endParaRPr lang="zh-TW" altLang="en-US"/>
          </a:p>
        </p:txBody>
      </p:sp>
    </p:spTree>
    <p:extLst>
      <p:ext uri="{BB962C8B-B14F-4D97-AF65-F5344CB8AC3E}">
        <p14:creationId xmlns:p14="http://schemas.microsoft.com/office/powerpoint/2010/main" val="1020402953"/>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jpe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8.jpeg"/><Relationship Id="rId1" Type="http://schemas.openxmlformats.org/officeDocument/2006/relationships/slideMaster" Target="../slideMasters/slideMaster1.xml"/><Relationship Id="rId4" Type="http://schemas.openxmlformats.org/officeDocument/2006/relationships/image" Target="../media/image9.pn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jpe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jpe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封面">
    <p:spTree>
      <p:nvGrpSpPr>
        <p:cNvPr id="1" name=""/>
        <p:cNvGrpSpPr/>
        <p:nvPr/>
      </p:nvGrpSpPr>
      <p:grpSpPr>
        <a:xfrm>
          <a:off x="0" y="0"/>
          <a:ext cx="0" cy="0"/>
          <a:chOff x="0" y="0"/>
          <a:chExt cx="0" cy="0"/>
        </a:xfrm>
      </p:grpSpPr>
      <p:pic>
        <p:nvPicPr>
          <p:cNvPr id="2" name="Picture 3" descr="C:\Documents and Settings\9908854\桌面\apacer-ppt.jpg\apacer-ppt.jpg"/>
          <p:cNvPicPr>
            <a:picLocks noChangeAspect="1" noChangeArrowheads="1"/>
          </p:cNvPicPr>
          <p:nvPr userDrawn="1"/>
        </p:nvPicPr>
        <p:blipFill>
          <a:blip r:embed="rId2">
            <a:extLst>
              <a:ext uri="{28A0092B-C50C-407E-A947-70E740481C1C}">
                <a14:useLocalDpi xmlns:a14="http://schemas.microsoft.com/office/drawing/2010/main"/>
              </a:ext>
            </a:extLst>
          </a:blip>
          <a:srcRect l="751" t="69196" r="66740" b="6633"/>
          <a:stretch>
            <a:fillRect/>
          </a:stretch>
        </p:blipFill>
        <p:spPr bwMode="auto">
          <a:xfrm>
            <a:off x="0" y="6624638"/>
            <a:ext cx="5734050" cy="3148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Picture 3" descr="C:\Documents and Settings\9908854\桌面\apacer-ppt.jpg\apacer-ppt.jpg"/>
          <p:cNvPicPr>
            <a:picLocks noChangeAspect="1" noChangeArrowheads="1"/>
          </p:cNvPicPr>
          <p:nvPr userDrawn="1"/>
        </p:nvPicPr>
        <p:blipFill>
          <a:blip r:embed="rId2">
            <a:extLst>
              <a:ext uri="{28A0092B-C50C-407E-A947-70E740481C1C}">
                <a14:useLocalDpi xmlns:a14="http://schemas.microsoft.com/office/drawing/2010/main"/>
              </a:ext>
            </a:extLst>
          </a:blip>
          <a:srcRect l="33678" t="69196" r="33607" b="6633"/>
          <a:stretch>
            <a:fillRect/>
          </a:stretch>
        </p:blipFill>
        <p:spPr bwMode="auto">
          <a:xfrm>
            <a:off x="5734050" y="6624638"/>
            <a:ext cx="5770563" cy="3148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Picture 3" descr="C:\Documents and Settings\9908854\桌面\apacer-ppt.jpg\apacer-ppt.jpg"/>
          <p:cNvPicPr>
            <a:picLocks noChangeAspect="1" noChangeArrowheads="1"/>
          </p:cNvPicPr>
          <p:nvPr userDrawn="1"/>
        </p:nvPicPr>
        <p:blipFill>
          <a:blip r:embed="rId2">
            <a:extLst>
              <a:ext uri="{28A0092B-C50C-407E-A947-70E740481C1C}">
                <a14:useLocalDpi xmlns:a14="http://schemas.microsoft.com/office/drawing/2010/main"/>
              </a:ext>
            </a:extLst>
          </a:blip>
          <a:srcRect l="-99" t="-8" r="383" b="69044"/>
          <a:stretch>
            <a:fillRect/>
          </a:stretch>
        </p:blipFill>
        <p:spPr bwMode="auto">
          <a:xfrm>
            <a:off x="-11113" y="-6350"/>
            <a:ext cx="17345026" cy="397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矩形 6"/>
          <p:cNvSpPr>
            <a:spLocks noChangeArrowheads="1"/>
          </p:cNvSpPr>
          <p:nvPr userDrawn="1"/>
        </p:nvSpPr>
        <p:spPr bwMode="auto">
          <a:xfrm>
            <a:off x="-11113" y="3724275"/>
            <a:ext cx="17375188" cy="2952750"/>
          </a:xfrm>
          <a:prstGeom prst="rect">
            <a:avLst/>
          </a:prstGeom>
          <a:gradFill rotWithShape="1">
            <a:gsLst>
              <a:gs pos="0">
                <a:srgbClr val="008E78"/>
              </a:gs>
              <a:gs pos="50000">
                <a:srgbClr val="3DA552"/>
              </a:gs>
              <a:gs pos="100000">
                <a:srgbClr val="86C024"/>
              </a:gs>
            </a:gsLst>
            <a:lin ang="0" scaled="1"/>
          </a:gradFill>
          <a:ln>
            <a:noFill/>
          </a:ln>
          <a:extLst>
            <a:ext uri="{91240B29-F687-4F45-9708-019B960494DF}">
              <a14:hiddenLine xmlns:a14="http://schemas.microsoft.com/office/drawing/2010/main" w="25400" algn="ctr">
                <a:solidFill>
                  <a:srgbClr val="000000"/>
                </a:solidFill>
                <a:round/>
                <a:headEnd/>
                <a:tailEnd/>
              </a14:hiddenLine>
            </a:ext>
          </a:extLst>
        </p:spPr>
        <p:txBody>
          <a:bodyPr/>
          <a:lstStyle>
            <a:lvl1pPr>
              <a:defRPr sz="4200">
                <a:solidFill>
                  <a:srgbClr val="000000"/>
                </a:solidFill>
                <a:latin typeface="Gill Sans" charset="0"/>
                <a:ea typeface="Heiti TC Light" charset="0"/>
                <a:cs typeface="Heiti TC Light" charset="0"/>
                <a:sym typeface="Gill Sans" charset="0"/>
              </a:defRPr>
            </a:lvl1pPr>
            <a:lvl2pPr marL="742950" indent="-285750">
              <a:defRPr sz="4200">
                <a:solidFill>
                  <a:srgbClr val="000000"/>
                </a:solidFill>
                <a:latin typeface="Gill Sans" charset="0"/>
                <a:ea typeface="Heiti TC Light" charset="0"/>
                <a:cs typeface="Heiti TC Light" charset="0"/>
                <a:sym typeface="Gill Sans" charset="0"/>
              </a:defRPr>
            </a:lvl2pPr>
            <a:lvl3pPr marL="1143000" indent="-228600">
              <a:defRPr sz="4200">
                <a:solidFill>
                  <a:srgbClr val="000000"/>
                </a:solidFill>
                <a:latin typeface="Gill Sans" charset="0"/>
                <a:ea typeface="Heiti TC Light" charset="0"/>
                <a:cs typeface="Heiti TC Light" charset="0"/>
                <a:sym typeface="Gill Sans" charset="0"/>
              </a:defRPr>
            </a:lvl3pPr>
            <a:lvl4pPr marL="1600200" indent="-228600">
              <a:defRPr sz="4200">
                <a:solidFill>
                  <a:srgbClr val="000000"/>
                </a:solidFill>
                <a:latin typeface="Gill Sans" charset="0"/>
                <a:ea typeface="Heiti TC Light" charset="0"/>
                <a:cs typeface="Heiti TC Light" charset="0"/>
                <a:sym typeface="Gill Sans" charset="0"/>
              </a:defRPr>
            </a:lvl4pPr>
            <a:lvl5pPr marL="2057400" indent="-228600">
              <a:defRPr sz="4200">
                <a:solidFill>
                  <a:srgbClr val="000000"/>
                </a:solidFill>
                <a:latin typeface="Gill Sans" charset="0"/>
                <a:ea typeface="Heiti TC Light" charset="0"/>
                <a:cs typeface="Heiti TC Light" charset="0"/>
                <a:sym typeface="Gill Sans" charset="0"/>
              </a:defRPr>
            </a:lvl5pPr>
            <a:lvl6pPr marL="2514600" indent="-228600" eaLnBrk="0" fontAlgn="base" hangingPunct="0">
              <a:spcBef>
                <a:spcPct val="0"/>
              </a:spcBef>
              <a:spcAft>
                <a:spcPct val="0"/>
              </a:spcAft>
              <a:defRPr sz="4200">
                <a:solidFill>
                  <a:srgbClr val="000000"/>
                </a:solidFill>
                <a:latin typeface="Gill Sans" charset="0"/>
                <a:ea typeface="Heiti TC Light" charset="0"/>
                <a:cs typeface="Heiti TC Light" charset="0"/>
                <a:sym typeface="Gill Sans" charset="0"/>
              </a:defRPr>
            </a:lvl6pPr>
            <a:lvl7pPr marL="2971800" indent="-228600" eaLnBrk="0" fontAlgn="base" hangingPunct="0">
              <a:spcBef>
                <a:spcPct val="0"/>
              </a:spcBef>
              <a:spcAft>
                <a:spcPct val="0"/>
              </a:spcAft>
              <a:defRPr sz="4200">
                <a:solidFill>
                  <a:srgbClr val="000000"/>
                </a:solidFill>
                <a:latin typeface="Gill Sans" charset="0"/>
                <a:ea typeface="Heiti TC Light" charset="0"/>
                <a:cs typeface="Heiti TC Light" charset="0"/>
                <a:sym typeface="Gill Sans" charset="0"/>
              </a:defRPr>
            </a:lvl7pPr>
            <a:lvl8pPr marL="3429000" indent="-228600" eaLnBrk="0" fontAlgn="base" hangingPunct="0">
              <a:spcBef>
                <a:spcPct val="0"/>
              </a:spcBef>
              <a:spcAft>
                <a:spcPct val="0"/>
              </a:spcAft>
              <a:defRPr sz="4200">
                <a:solidFill>
                  <a:srgbClr val="000000"/>
                </a:solidFill>
                <a:latin typeface="Gill Sans" charset="0"/>
                <a:ea typeface="Heiti TC Light" charset="0"/>
                <a:cs typeface="Heiti TC Light" charset="0"/>
                <a:sym typeface="Gill Sans" charset="0"/>
              </a:defRPr>
            </a:lvl8pPr>
            <a:lvl9pPr marL="3886200" indent="-228600" eaLnBrk="0" fontAlgn="base" hangingPunct="0">
              <a:spcBef>
                <a:spcPct val="0"/>
              </a:spcBef>
              <a:spcAft>
                <a:spcPct val="0"/>
              </a:spcAft>
              <a:defRPr sz="4200">
                <a:solidFill>
                  <a:srgbClr val="000000"/>
                </a:solidFill>
                <a:latin typeface="Gill Sans" charset="0"/>
                <a:ea typeface="Heiti TC Light" charset="0"/>
                <a:cs typeface="Heiti TC Light" charset="0"/>
                <a:sym typeface="Gill Sans" charset="0"/>
              </a:defRPr>
            </a:lvl9pPr>
          </a:lstStyle>
          <a:p>
            <a:pPr algn="ctr" eaLnBrk="1" hangingPunct="1">
              <a:defRPr/>
            </a:pPr>
            <a:endParaRPr lang="zh-TW" altLang="en-US" smtClean="0">
              <a:ea typeface="新細明體" panose="02020500000000000000" pitchFamily="18" charset="-120"/>
            </a:endParaRPr>
          </a:p>
        </p:txBody>
      </p:sp>
      <p:pic>
        <p:nvPicPr>
          <p:cNvPr id="6" name="圖片 7"/>
          <p:cNvPicPr>
            <a:picLocks noChangeAspect="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677863" y="4379913"/>
            <a:ext cx="3536950" cy="1497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矩形 10"/>
          <p:cNvSpPr>
            <a:spLocks noChangeArrowheads="1"/>
          </p:cNvSpPr>
          <p:nvPr userDrawn="1"/>
        </p:nvSpPr>
        <p:spPr bwMode="auto">
          <a:xfrm>
            <a:off x="12558713" y="4851400"/>
            <a:ext cx="3357562"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266700">
              <a:defRPr sz="4200">
                <a:solidFill>
                  <a:srgbClr val="000000"/>
                </a:solidFill>
                <a:latin typeface="Gill Sans" charset="0"/>
                <a:ea typeface="Heiti TC Light" charset="0"/>
                <a:cs typeface="Heiti TC Light" charset="0"/>
                <a:sym typeface="Gill Sans" charset="0"/>
              </a:defRPr>
            </a:lvl1pPr>
            <a:lvl2pPr marL="742950" indent="-285750">
              <a:defRPr sz="4200">
                <a:solidFill>
                  <a:srgbClr val="000000"/>
                </a:solidFill>
                <a:latin typeface="Gill Sans" charset="0"/>
                <a:ea typeface="Heiti TC Light" charset="0"/>
                <a:cs typeface="Heiti TC Light" charset="0"/>
                <a:sym typeface="Gill Sans" charset="0"/>
              </a:defRPr>
            </a:lvl2pPr>
            <a:lvl3pPr marL="1143000" indent="-228600">
              <a:defRPr sz="4200">
                <a:solidFill>
                  <a:srgbClr val="000000"/>
                </a:solidFill>
                <a:latin typeface="Gill Sans" charset="0"/>
                <a:ea typeface="Heiti TC Light" charset="0"/>
                <a:cs typeface="Heiti TC Light" charset="0"/>
                <a:sym typeface="Gill Sans" charset="0"/>
              </a:defRPr>
            </a:lvl3pPr>
            <a:lvl4pPr marL="1600200" indent="-228600">
              <a:defRPr sz="4200">
                <a:solidFill>
                  <a:srgbClr val="000000"/>
                </a:solidFill>
                <a:latin typeface="Gill Sans" charset="0"/>
                <a:ea typeface="Heiti TC Light" charset="0"/>
                <a:cs typeface="Heiti TC Light" charset="0"/>
                <a:sym typeface="Gill Sans" charset="0"/>
              </a:defRPr>
            </a:lvl4pPr>
            <a:lvl5pPr marL="2057400" indent="-228600">
              <a:defRPr sz="4200">
                <a:solidFill>
                  <a:srgbClr val="000000"/>
                </a:solidFill>
                <a:latin typeface="Gill Sans" charset="0"/>
                <a:ea typeface="Heiti TC Light" charset="0"/>
                <a:cs typeface="Heiti TC Light" charset="0"/>
                <a:sym typeface="Gill Sans" charset="0"/>
              </a:defRPr>
            </a:lvl5pPr>
            <a:lvl6pPr marL="2514600" indent="-228600" eaLnBrk="0" fontAlgn="base" hangingPunct="0">
              <a:spcBef>
                <a:spcPct val="0"/>
              </a:spcBef>
              <a:spcAft>
                <a:spcPct val="0"/>
              </a:spcAft>
              <a:defRPr sz="4200">
                <a:solidFill>
                  <a:srgbClr val="000000"/>
                </a:solidFill>
                <a:latin typeface="Gill Sans" charset="0"/>
                <a:ea typeface="Heiti TC Light" charset="0"/>
                <a:cs typeface="Heiti TC Light" charset="0"/>
                <a:sym typeface="Gill Sans" charset="0"/>
              </a:defRPr>
            </a:lvl6pPr>
            <a:lvl7pPr marL="2971800" indent="-228600" eaLnBrk="0" fontAlgn="base" hangingPunct="0">
              <a:spcBef>
                <a:spcPct val="0"/>
              </a:spcBef>
              <a:spcAft>
                <a:spcPct val="0"/>
              </a:spcAft>
              <a:defRPr sz="4200">
                <a:solidFill>
                  <a:srgbClr val="000000"/>
                </a:solidFill>
                <a:latin typeface="Gill Sans" charset="0"/>
                <a:ea typeface="Heiti TC Light" charset="0"/>
                <a:cs typeface="Heiti TC Light" charset="0"/>
                <a:sym typeface="Gill Sans" charset="0"/>
              </a:defRPr>
            </a:lvl7pPr>
            <a:lvl8pPr marL="3429000" indent="-228600" eaLnBrk="0" fontAlgn="base" hangingPunct="0">
              <a:spcBef>
                <a:spcPct val="0"/>
              </a:spcBef>
              <a:spcAft>
                <a:spcPct val="0"/>
              </a:spcAft>
              <a:defRPr sz="4200">
                <a:solidFill>
                  <a:srgbClr val="000000"/>
                </a:solidFill>
                <a:latin typeface="Gill Sans" charset="0"/>
                <a:ea typeface="Heiti TC Light" charset="0"/>
                <a:cs typeface="Heiti TC Light" charset="0"/>
                <a:sym typeface="Gill Sans" charset="0"/>
              </a:defRPr>
            </a:lvl8pPr>
            <a:lvl9pPr marL="3886200" indent="-228600" eaLnBrk="0" fontAlgn="base" hangingPunct="0">
              <a:spcBef>
                <a:spcPct val="0"/>
              </a:spcBef>
              <a:spcAft>
                <a:spcPct val="0"/>
              </a:spcAft>
              <a:defRPr sz="4200">
                <a:solidFill>
                  <a:srgbClr val="000000"/>
                </a:solidFill>
                <a:latin typeface="Gill Sans" charset="0"/>
                <a:ea typeface="Heiti TC Light" charset="0"/>
                <a:cs typeface="Heiti TC Light" charset="0"/>
                <a:sym typeface="Gill Sans" charset="0"/>
              </a:defRPr>
            </a:lvl9pPr>
          </a:lstStyle>
          <a:p>
            <a:pPr>
              <a:defRPr/>
            </a:pPr>
            <a:r>
              <a:rPr lang="en-US" altLang="zh-TW" sz="3000" smtClean="0">
                <a:solidFill>
                  <a:srgbClr val="FFFFFF"/>
                </a:solidFill>
                <a:ea typeface="新細明體" panose="02020500000000000000" pitchFamily="18" charset="-120"/>
              </a:rPr>
              <a:t>www.apacer.com</a:t>
            </a:r>
            <a:endParaRPr lang="zh-TW" altLang="en-US" sz="3000" smtClean="0">
              <a:solidFill>
                <a:srgbClr val="FFFFFF"/>
              </a:solidFill>
              <a:ea typeface="新細明體" panose="02020500000000000000" pitchFamily="18" charset="-120"/>
            </a:endParaRPr>
          </a:p>
        </p:txBody>
      </p:sp>
      <p:pic>
        <p:nvPicPr>
          <p:cNvPr id="8" name="Picture 3" descr="C:\Documents and Settings\9908854\桌面\apacer-ppt.jpg\apacer-ppt.jpg"/>
          <p:cNvPicPr>
            <a:picLocks noChangeAspect="1" noChangeArrowheads="1"/>
          </p:cNvPicPr>
          <p:nvPr userDrawn="1"/>
        </p:nvPicPr>
        <p:blipFill>
          <a:blip r:embed="rId2">
            <a:extLst>
              <a:ext uri="{28A0092B-C50C-407E-A947-70E740481C1C}">
                <a14:useLocalDpi xmlns:a14="http://schemas.microsoft.com/office/drawing/2010/main"/>
              </a:ext>
            </a:extLst>
          </a:blip>
          <a:srcRect l="66672" t="69196" r="69" b="6482"/>
          <a:stretch>
            <a:fillRect/>
          </a:stretch>
        </p:blipFill>
        <p:spPr bwMode="auto">
          <a:xfrm>
            <a:off x="11468100" y="6605588"/>
            <a:ext cx="5865813" cy="3167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593470393"/>
      </p:ext>
    </p:extLst>
  </p:cSld>
  <p:clrMapOvr>
    <a:masterClrMapping/>
  </p:clrMapOvr>
  <p:transition/>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內頁(左表右文)">
    <p:spTree>
      <p:nvGrpSpPr>
        <p:cNvPr id="1" name=""/>
        <p:cNvGrpSpPr/>
        <p:nvPr/>
      </p:nvGrpSpPr>
      <p:grpSpPr>
        <a:xfrm>
          <a:off x="0" y="0"/>
          <a:ext cx="0" cy="0"/>
          <a:chOff x="0" y="0"/>
          <a:chExt cx="0" cy="0"/>
        </a:xfrm>
      </p:grpSpPr>
      <p:sp>
        <p:nvSpPr>
          <p:cNvPr id="2" name="標題 1"/>
          <p:cNvSpPr>
            <a:spLocks noGrp="1"/>
          </p:cNvSpPr>
          <p:nvPr>
            <p:ph type="title"/>
          </p:nvPr>
        </p:nvSpPr>
        <p:spPr>
          <a:xfrm>
            <a:off x="700313" y="268288"/>
            <a:ext cx="14477704" cy="1044000"/>
          </a:xfrm>
          <a:prstGeom prst="rect">
            <a:avLst/>
          </a:prstGeom>
        </p:spPr>
        <p:txBody>
          <a:bodyPr anchor="ctr"/>
          <a:lstStyle>
            <a:lvl1pPr>
              <a:defRPr sz="4000" b="1">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defRPr>
            </a:lvl1pPr>
          </a:lstStyle>
          <a:p>
            <a:r>
              <a:rPr lang="zh-TW" altLang="en-US" dirty="0" smtClean="0"/>
              <a:t>按一下以編輯母片標題樣式</a:t>
            </a:r>
            <a:endParaRPr lang="zh-TW" altLang="en-US" dirty="0"/>
          </a:p>
        </p:txBody>
      </p:sp>
      <p:sp>
        <p:nvSpPr>
          <p:cNvPr id="6" name="內容版面配置區 5"/>
          <p:cNvSpPr>
            <a:spLocks noGrp="1"/>
          </p:cNvSpPr>
          <p:nvPr>
            <p:ph sz="quarter" idx="11"/>
          </p:nvPr>
        </p:nvSpPr>
        <p:spPr>
          <a:xfrm>
            <a:off x="4565675" y="1708968"/>
            <a:ext cx="11521280" cy="6840000"/>
          </a:xfrm>
          <a:prstGeom prst="rect">
            <a:avLst/>
          </a:prstGeom>
        </p:spPr>
        <p:txBody>
          <a:bodyPr/>
          <a:lstStyle>
            <a:lvl1pPr marL="838200" indent="-571500">
              <a:spcBef>
                <a:spcPts val="600"/>
              </a:spcBef>
              <a:buSzPct val="100000"/>
              <a:buFont typeface="Wingdings" panose="05000000000000000000" pitchFamily="2" charset="2"/>
              <a:buChar char="l"/>
              <a:defRPr sz="3200">
                <a:latin typeface="微軟正黑體" panose="020B0604030504040204" pitchFamily="34" charset="-120"/>
                <a:ea typeface="微軟正黑體" panose="020B0604030504040204" pitchFamily="34" charset="-120"/>
              </a:defRPr>
            </a:lvl1pPr>
            <a:lvl2pPr marL="1282700" indent="-571500">
              <a:spcBef>
                <a:spcPts val="600"/>
              </a:spcBef>
              <a:buSzPct val="100000"/>
              <a:buFont typeface="Wingdings" panose="05000000000000000000" pitchFamily="2" charset="2"/>
              <a:buChar char="n"/>
              <a:defRPr sz="2800">
                <a:latin typeface="微軟正黑體" panose="020B0604030504040204" pitchFamily="34" charset="-120"/>
                <a:ea typeface="微軟正黑體" panose="020B0604030504040204" pitchFamily="34" charset="-120"/>
              </a:defRPr>
            </a:lvl2pPr>
            <a:lvl3pPr marL="1727200" indent="-571500">
              <a:spcBef>
                <a:spcPts val="600"/>
              </a:spcBef>
              <a:buSzPct val="100000"/>
              <a:buFont typeface="Wingdings" panose="05000000000000000000" pitchFamily="2" charset="2"/>
              <a:buChar char="u"/>
              <a:defRPr>
                <a:latin typeface="微軟正黑體" panose="020B0604030504040204" pitchFamily="34" charset="-120"/>
                <a:ea typeface="微軟正黑體" panose="020B0604030504040204" pitchFamily="34" charset="-120"/>
              </a:defRPr>
            </a:lvl3pPr>
            <a:lvl4pPr marL="2171700" indent="-571500">
              <a:spcBef>
                <a:spcPts val="600"/>
              </a:spcBef>
              <a:buSzPct val="100000"/>
              <a:buFont typeface="Wingdings" panose="05000000000000000000" pitchFamily="2" charset="2"/>
              <a:buChar char="p"/>
              <a:defRPr sz="2000">
                <a:latin typeface="微軟正黑體" panose="020B0604030504040204" pitchFamily="34" charset="-120"/>
                <a:ea typeface="微軟正黑體" panose="020B0604030504040204" pitchFamily="34" charset="-120"/>
              </a:defRPr>
            </a:lvl4pPr>
            <a:lvl5pPr marL="2616200" indent="-571500">
              <a:spcBef>
                <a:spcPts val="600"/>
              </a:spcBef>
              <a:buSzPct val="100000"/>
              <a:buFont typeface="Arial" panose="020B0604020202020204" pitchFamily="34" charset="0"/>
              <a:buChar char="•"/>
              <a:defRPr sz="2000">
                <a:latin typeface="微軟正黑體" panose="020B0604030504040204" pitchFamily="34" charset="-120"/>
                <a:ea typeface="微軟正黑體" panose="020B0604030504040204" pitchFamily="34" charset="-120"/>
              </a:defRPr>
            </a:lvl5pPr>
          </a:lstStyle>
          <a:p>
            <a:pPr lvl="0"/>
            <a:r>
              <a:rPr lang="zh-TW" altLang="en-US" dirty="0" smtClean="0"/>
              <a:t>按一下以編輯母片文字樣式</a:t>
            </a:r>
          </a:p>
          <a:p>
            <a:pPr lvl="1"/>
            <a:r>
              <a:rPr lang="zh-TW" altLang="en-US" dirty="0" smtClean="0"/>
              <a:t>第二層</a:t>
            </a:r>
          </a:p>
          <a:p>
            <a:pPr lvl="2"/>
            <a:r>
              <a:rPr lang="zh-TW" altLang="en-US" dirty="0" smtClean="0"/>
              <a:t>第三層</a:t>
            </a:r>
          </a:p>
          <a:p>
            <a:pPr lvl="3"/>
            <a:r>
              <a:rPr lang="zh-TW" altLang="en-US" dirty="0" smtClean="0"/>
              <a:t>第四層</a:t>
            </a:r>
          </a:p>
          <a:p>
            <a:pPr lvl="4"/>
            <a:r>
              <a:rPr lang="zh-TW" altLang="en-US" dirty="0" smtClean="0"/>
              <a:t>第五層</a:t>
            </a:r>
            <a:endParaRPr lang="zh-TW" altLang="en-US" dirty="0"/>
          </a:p>
        </p:txBody>
      </p:sp>
      <p:sp>
        <p:nvSpPr>
          <p:cNvPr id="8" name="圖表版面配置區 7"/>
          <p:cNvSpPr>
            <a:spLocks noGrp="1"/>
          </p:cNvSpPr>
          <p:nvPr>
            <p:ph type="chart" sz="quarter" idx="12"/>
          </p:nvPr>
        </p:nvSpPr>
        <p:spPr>
          <a:xfrm>
            <a:off x="714914" y="1709686"/>
            <a:ext cx="3634737" cy="6840000"/>
          </a:xfrm>
          <a:prstGeom prst="rect">
            <a:avLst/>
          </a:prstGeom>
        </p:spPr>
        <p:txBody>
          <a:bodyPr/>
          <a:lstStyle>
            <a:lvl1pPr marL="838200" indent="-571500">
              <a:buSzPct val="100000"/>
              <a:buFont typeface="Wingdings" panose="05000000000000000000" pitchFamily="2" charset="2"/>
              <a:buChar char="l"/>
              <a:defRPr sz="3200">
                <a:latin typeface="微軟正黑體" panose="020B0604030504040204" pitchFamily="34" charset="-120"/>
                <a:ea typeface="微軟正黑體" panose="020B0604030504040204" pitchFamily="34" charset="-120"/>
              </a:defRPr>
            </a:lvl1pPr>
          </a:lstStyle>
          <a:p>
            <a:pPr lvl="0"/>
            <a:endParaRPr lang="zh-TW" altLang="en-US" noProof="0" dirty="0">
              <a:sym typeface="Arial" panose="020B0604020202020204" pitchFamily="34" charset="0"/>
            </a:endParaRPr>
          </a:p>
        </p:txBody>
      </p:sp>
    </p:spTree>
    <p:extLst>
      <p:ext uri="{BB962C8B-B14F-4D97-AF65-F5344CB8AC3E}">
        <p14:creationId xmlns:p14="http://schemas.microsoft.com/office/powerpoint/2010/main" val="22592345"/>
      </p:ext>
    </p:extLst>
  </p:cSld>
  <p:clrMapOvr>
    <a:masterClrMapping/>
  </p:clrMapOvr>
  <p:transition/>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內頁(僅標題)-Internal Only">
    <p:spTree>
      <p:nvGrpSpPr>
        <p:cNvPr id="1" name=""/>
        <p:cNvGrpSpPr/>
        <p:nvPr/>
      </p:nvGrpSpPr>
      <p:grpSpPr>
        <a:xfrm>
          <a:off x="0" y="0"/>
          <a:ext cx="0" cy="0"/>
          <a:chOff x="0" y="0"/>
          <a:chExt cx="0" cy="0"/>
        </a:xfrm>
      </p:grpSpPr>
      <p:sp>
        <p:nvSpPr>
          <p:cNvPr id="6" name="標題 1"/>
          <p:cNvSpPr>
            <a:spLocks noGrp="1"/>
          </p:cNvSpPr>
          <p:nvPr>
            <p:ph type="title"/>
          </p:nvPr>
        </p:nvSpPr>
        <p:spPr>
          <a:xfrm>
            <a:off x="714694" y="267994"/>
            <a:ext cx="14292141" cy="1044000"/>
          </a:xfrm>
          <a:prstGeom prst="rect">
            <a:avLst/>
          </a:prstGeom>
        </p:spPr>
        <p:txBody>
          <a:bodyPr anchor="ctr"/>
          <a:lstStyle>
            <a:lvl1pPr algn="l">
              <a:lnSpc>
                <a:spcPct val="100000"/>
              </a:lnSpc>
              <a:tabLst>
                <a:tab pos="3859406" algn="l"/>
              </a:tabLst>
              <a:defRPr sz="4001" b="1" baseline="0">
                <a:solidFill>
                  <a:schemeClr val="tx1">
                    <a:lumMod val="75000"/>
                    <a:lumOff val="25000"/>
                  </a:schemeClr>
                </a:solidFill>
                <a:latin typeface="Calibri" panose="020F0502020204030204" pitchFamily="34" charset="0"/>
                <a:ea typeface="微軟正黑體" pitchFamily="34" charset="-120"/>
                <a:cs typeface="Calibri" panose="020F0502020204030204" pitchFamily="34" charset="0"/>
              </a:defRPr>
            </a:lvl1pPr>
          </a:lstStyle>
          <a:p>
            <a:r>
              <a:rPr lang="zh-TW" altLang="en-US" dirty="0" smtClean="0"/>
              <a:t>按一下以編輯母片標題樣式</a:t>
            </a:r>
            <a:endParaRPr lang="zh-TW" altLang="en-US" dirty="0"/>
          </a:p>
        </p:txBody>
      </p:sp>
      <p:sp>
        <p:nvSpPr>
          <p:cNvPr id="2" name="文字方塊 1"/>
          <p:cNvSpPr txBox="1"/>
          <p:nvPr userDrawn="1"/>
        </p:nvSpPr>
        <p:spPr>
          <a:xfrm>
            <a:off x="15005764" y="1204464"/>
            <a:ext cx="2160000" cy="523220"/>
          </a:xfrm>
          <a:prstGeom prst="rect">
            <a:avLst/>
          </a:prstGeom>
          <a:noFill/>
        </p:spPr>
        <p:txBody>
          <a:bodyPr wrap="square" rtlCol="0">
            <a:spAutoFit/>
          </a:bodyPr>
          <a:lstStyle/>
          <a:p>
            <a:r>
              <a:rPr lang="en-US" altLang="zh-TW" sz="2800" b="1" u="sng" dirty="0" smtClean="0">
                <a:solidFill>
                  <a:srgbClr val="FF0000"/>
                </a:solidFill>
                <a:latin typeface="Calibri" panose="020F0502020204030204" pitchFamily="34" charset="0"/>
                <a:ea typeface="微軟正黑體" panose="020B0604030504040204" pitchFamily="34" charset="-120"/>
                <a:cs typeface="Calibri" panose="020F0502020204030204" pitchFamily="34" charset="0"/>
              </a:rPr>
              <a:t>Internal Only</a:t>
            </a:r>
            <a:endParaRPr lang="zh-TW" altLang="en-US" sz="2800" b="1" u="sng" dirty="0">
              <a:solidFill>
                <a:srgbClr val="FF0000"/>
              </a:solidFill>
              <a:latin typeface="Calibri" panose="020F0502020204030204" pitchFamily="34" charset="0"/>
              <a:ea typeface="微軟正黑體" panose="020B0604030504040204" pitchFamily="34" charset="-120"/>
              <a:cs typeface="Calibri" panose="020F0502020204030204" pitchFamily="34" charset="0"/>
            </a:endParaRPr>
          </a:p>
        </p:txBody>
      </p:sp>
    </p:spTree>
    <p:extLst>
      <p:ext uri="{BB962C8B-B14F-4D97-AF65-F5344CB8AC3E}">
        <p14:creationId xmlns:p14="http://schemas.microsoft.com/office/powerpoint/2010/main" val="760824341"/>
      </p:ext>
    </p:extLst>
  </p:cSld>
  <p:clrMapOvr>
    <a:masterClrMapping/>
  </p:clrMapOvr>
  <p:transition/>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內頁-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2553465162"/>
      </p:ext>
    </p:extLst>
  </p:cSld>
  <p:clrMapOvr>
    <a:masterClrMapping/>
  </p:clrMapOvr>
  <p:transition/>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封底/版權頁">
    <p:spTree>
      <p:nvGrpSpPr>
        <p:cNvPr id="1" name=""/>
        <p:cNvGrpSpPr/>
        <p:nvPr/>
      </p:nvGrpSpPr>
      <p:grpSpPr>
        <a:xfrm>
          <a:off x="0" y="0"/>
          <a:ext cx="0" cy="0"/>
          <a:chOff x="0" y="0"/>
          <a:chExt cx="0" cy="0"/>
        </a:xfrm>
      </p:grpSpPr>
      <p:pic>
        <p:nvPicPr>
          <p:cNvPr id="2" name="圖片 4"/>
          <p:cNvPicPr>
            <a:picLocks noChangeAspect="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0"/>
            <a:ext cx="17340263" cy="975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圖片 5"/>
          <p:cNvPicPr>
            <a:picLocks noChangeAspect="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1397000" y="3822700"/>
            <a:ext cx="3287713" cy="127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矩形 1"/>
          <p:cNvSpPr>
            <a:spLocks noChangeArrowheads="1"/>
          </p:cNvSpPr>
          <p:nvPr userDrawn="1"/>
        </p:nvSpPr>
        <p:spPr bwMode="auto">
          <a:xfrm>
            <a:off x="9605963" y="3940175"/>
            <a:ext cx="23923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266700">
              <a:defRPr sz="4200">
                <a:solidFill>
                  <a:srgbClr val="000000"/>
                </a:solidFill>
                <a:latin typeface="Gill Sans" charset="0"/>
                <a:ea typeface="Heiti TC Light" charset="0"/>
                <a:cs typeface="Heiti TC Light" charset="0"/>
                <a:sym typeface="Gill Sans" charset="0"/>
              </a:defRPr>
            </a:lvl1pPr>
            <a:lvl2pPr marL="742950" indent="-285750">
              <a:defRPr sz="4200">
                <a:solidFill>
                  <a:srgbClr val="000000"/>
                </a:solidFill>
                <a:latin typeface="Gill Sans" charset="0"/>
                <a:ea typeface="Heiti TC Light" charset="0"/>
                <a:cs typeface="Heiti TC Light" charset="0"/>
                <a:sym typeface="Gill Sans" charset="0"/>
              </a:defRPr>
            </a:lvl2pPr>
            <a:lvl3pPr marL="1143000" indent="-228600">
              <a:defRPr sz="4200">
                <a:solidFill>
                  <a:srgbClr val="000000"/>
                </a:solidFill>
                <a:latin typeface="Gill Sans" charset="0"/>
                <a:ea typeface="Heiti TC Light" charset="0"/>
                <a:cs typeface="Heiti TC Light" charset="0"/>
                <a:sym typeface="Gill Sans" charset="0"/>
              </a:defRPr>
            </a:lvl3pPr>
            <a:lvl4pPr marL="1600200" indent="-228600">
              <a:defRPr sz="4200">
                <a:solidFill>
                  <a:srgbClr val="000000"/>
                </a:solidFill>
                <a:latin typeface="Gill Sans" charset="0"/>
                <a:ea typeface="Heiti TC Light" charset="0"/>
                <a:cs typeface="Heiti TC Light" charset="0"/>
                <a:sym typeface="Gill Sans" charset="0"/>
              </a:defRPr>
            </a:lvl4pPr>
            <a:lvl5pPr marL="2057400" indent="-228600">
              <a:defRPr sz="4200">
                <a:solidFill>
                  <a:srgbClr val="000000"/>
                </a:solidFill>
                <a:latin typeface="Gill Sans" charset="0"/>
                <a:ea typeface="Heiti TC Light" charset="0"/>
                <a:cs typeface="Heiti TC Light" charset="0"/>
                <a:sym typeface="Gill Sans" charset="0"/>
              </a:defRPr>
            </a:lvl5pPr>
            <a:lvl6pPr marL="2514600" indent="-228600" eaLnBrk="0" fontAlgn="base" hangingPunct="0">
              <a:spcBef>
                <a:spcPct val="0"/>
              </a:spcBef>
              <a:spcAft>
                <a:spcPct val="0"/>
              </a:spcAft>
              <a:defRPr sz="4200">
                <a:solidFill>
                  <a:srgbClr val="000000"/>
                </a:solidFill>
                <a:latin typeface="Gill Sans" charset="0"/>
                <a:ea typeface="Heiti TC Light" charset="0"/>
                <a:cs typeface="Heiti TC Light" charset="0"/>
                <a:sym typeface="Gill Sans" charset="0"/>
              </a:defRPr>
            </a:lvl6pPr>
            <a:lvl7pPr marL="2971800" indent="-228600" eaLnBrk="0" fontAlgn="base" hangingPunct="0">
              <a:spcBef>
                <a:spcPct val="0"/>
              </a:spcBef>
              <a:spcAft>
                <a:spcPct val="0"/>
              </a:spcAft>
              <a:defRPr sz="4200">
                <a:solidFill>
                  <a:srgbClr val="000000"/>
                </a:solidFill>
                <a:latin typeface="Gill Sans" charset="0"/>
                <a:ea typeface="Heiti TC Light" charset="0"/>
                <a:cs typeface="Heiti TC Light" charset="0"/>
                <a:sym typeface="Gill Sans" charset="0"/>
              </a:defRPr>
            </a:lvl7pPr>
            <a:lvl8pPr marL="3429000" indent="-228600" eaLnBrk="0" fontAlgn="base" hangingPunct="0">
              <a:spcBef>
                <a:spcPct val="0"/>
              </a:spcBef>
              <a:spcAft>
                <a:spcPct val="0"/>
              </a:spcAft>
              <a:defRPr sz="4200">
                <a:solidFill>
                  <a:srgbClr val="000000"/>
                </a:solidFill>
                <a:latin typeface="Gill Sans" charset="0"/>
                <a:ea typeface="Heiti TC Light" charset="0"/>
                <a:cs typeface="Heiti TC Light" charset="0"/>
                <a:sym typeface="Gill Sans" charset="0"/>
              </a:defRPr>
            </a:lvl8pPr>
            <a:lvl9pPr marL="3886200" indent="-228600" eaLnBrk="0" fontAlgn="base" hangingPunct="0">
              <a:spcBef>
                <a:spcPct val="0"/>
              </a:spcBef>
              <a:spcAft>
                <a:spcPct val="0"/>
              </a:spcAft>
              <a:defRPr sz="4200">
                <a:solidFill>
                  <a:srgbClr val="000000"/>
                </a:solidFill>
                <a:latin typeface="Gill Sans" charset="0"/>
                <a:ea typeface="Heiti TC Light" charset="0"/>
                <a:cs typeface="Heiti TC Light" charset="0"/>
                <a:sym typeface="Gill Sans" charset="0"/>
              </a:defRPr>
            </a:lvl9pPr>
          </a:lstStyle>
          <a:p>
            <a:pPr>
              <a:defRPr/>
            </a:pPr>
            <a:r>
              <a:rPr lang="en-US" altLang="zh-TW" sz="2000" dirty="0" smtClean="0">
                <a:solidFill>
                  <a:schemeClr val="bg1"/>
                </a:solidFill>
                <a:ea typeface="新細明體" panose="02020500000000000000" pitchFamily="18" charset="-120"/>
              </a:rPr>
              <a:t>www.apacer.com</a:t>
            </a:r>
            <a:endParaRPr lang="zh-TW" altLang="en-US" sz="2000" dirty="0" smtClean="0">
              <a:solidFill>
                <a:schemeClr val="bg1"/>
              </a:solidFill>
              <a:ea typeface="新細明體" panose="02020500000000000000" pitchFamily="18" charset="-120"/>
            </a:endParaRPr>
          </a:p>
        </p:txBody>
      </p:sp>
      <p:sp>
        <p:nvSpPr>
          <p:cNvPr id="5" name="矩形 4"/>
          <p:cNvSpPr/>
          <p:nvPr userDrawn="1"/>
        </p:nvSpPr>
        <p:spPr>
          <a:xfrm>
            <a:off x="9605963" y="4357688"/>
            <a:ext cx="6553200" cy="830262"/>
          </a:xfrm>
          <a:prstGeom prst="rect">
            <a:avLst/>
          </a:prstGeom>
        </p:spPr>
        <p:txBody>
          <a:bodyPr>
            <a:spAutoFit/>
          </a:bodyPr>
          <a:lstStyle>
            <a:lvl1pPr marL="266700">
              <a:defRPr sz="4200">
                <a:solidFill>
                  <a:srgbClr val="000000"/>
                </a:solidFill>
                <a:latin typeface="Gill Sans" charset="0"/>
                <a:ea typeface="Heiti TC Light" charset="0"/>
                <a:cs typeface="Heiti TC Light" charset="0"/>
                <a:sym typeface="Gill Sans" charset="0"/>
              </a:defRPr>
            </a:lvl1pPr>
            <a:lvl2pPr marL="742950" indent="-285750">
              <a:defRPr sz="4200">
                <a:solidFill>
                  <a:srgbClr val="000000"/>
                </a:solidFill>
                <a:latin typeface="Gill Sans" charset="0"/>
                <a:ea typeface="Heiti TC Light" charset="0"/>
                <a:cs typeface="Heiti TC Light" charset="0"/>
                <a:sym typeface="Gill Sans" charset="0"/>
              </a:defRPr>
            </a:lvl2pPr>
            <a:lvl3pPr marL="1143000" indent="-228600">
              <a:defRPr sz="4200">
                <a:solidFill>
                  <a:srgbClr val="000000"/>
                </a:solidFill>
                <a:latin typeface="Gill Sans" charset="0"/>
                <a:ea typeface="Heiti TC Light" charset="0"/>
                <a:cs typeface="Heiti TC Light" charset="0"/>
                <a:sym typeface="Gill Sans" charset="0"/>
              </a:defRPr>
            </a:lvl3pPr>
            <a:lvl4pPr marL="1600200" indent="-228600">
              <a:defRPr sz="4200">
                <a:solidFill>
                  <a:srgbClr val="000000"/>
                </a:solidFill>
                <a:latin typeface="Gill Sans" charset="0"/>
                <a:ea typeface="Heiti TC Light" charset="0"/>
                <a:cs typeface="Heiti TC Light" charset="0"/>
                <a:sym typeface="Gill Sans" charset="0"/>
              </a:defRPr>
            </a:lvl4pPr>
            <a:lvl5pPr marL="2057400" indent="-228600">
              <a:defRPr sz="4200">
                <a:solidFill>
                  <a:srgbClr val="000000"/>
                </a:solidFill>
                <a:latin typeface="Gill Sans" charset="0"/>
                <a:ea typeface="Heiti TC Light" charset="0"/>
                <a:cs typeface="Heiti TC Light" charset="0"/>
                <a:sym typeface="Gill Sans" charset="0"/>
              </a:defRPr>
            </a:lvl5pPr>
            <a:lvl6pPr marL="2514600" indent="-228600" eaLnBrk="0" fontAlgn="base" hangingPunct="0">
              <a:spcBef>
                <a:spcPct val="0"/>
              </a:spcBef>
              <a:spcAft>
                <a:spcPct val="0"/>
              </a:spcAft>
              <a:defRPr sz="4200">
                <a:solidFill>
                  <a:srgbClr val="000000"/>
                </a:solidFill>
                <a:latin typeface="Gill Sans" charset="0"/>
                <a:ea typeface="Heiti TC Light" charset="0"/>
                <a:cs typeface="Heiti TC Light" charset="0"/>
                <a:sym typeface="Gill Sans" charset="0"/>
              </a:defRPr>
            </a:lvl6pPr>
            <a:lvl7pPr marL="2971800" indent="-228600" eaLnBrk="0" fontAlgn="base" hangingPunct="0">
              <a:spcBef>
                <a:spcPct val="0"/>
              </a:spcBef>
              <a:spcAft>
                <a:spcPct val="0"/>
              </a:spcAft>
              <a:defRPr sz="4200">
                <a:solidFill>
                  <a:srgbClr val="000000"/>
                </a:solidFill>
                <a:latin typeface="Gill Sans" charset="0"/>
                <a:ea typeface="Heiti TC Light" charset="0"/>
                <a:cs typeface="Heiti TC Light" charset="0"/>
                <a:sym typeface="Gill Sans" charset="0"/>
              </a:defRPr>
            </a:lvl7pPr>
            <a:lvl8pPr marL="3429000" indent="-228600" eaLnBrk="0" fontAlgn="base" hangingPunct="0">
              <a:spcBef>
                <a:spcPct val="0"/>
              </a:spcBef>
              <a:spcAft>
                <a:spcPct val="0"/>
              </a:spcAft>
              <a:defRPr sz="4200">
                <a:solidFill>
                  <a:srgbClr val="000000"/>
                </a:solidFill>
                <a:latin typeface="Gill Sans" charset="0"/>
                <a:ea typeface="Heiti TC Light" charset="0"/>
                <a:cs typeface="Heiti TC Light" charset="0"/>
                <a:sym typeface="Gill Sans" charset="0"/>
              </a:defRPr>
            </a:lvl8pPr>
            <a:lvl9pPr marL="3886200" indent="-228600" eaLnBrk="0" fontAlgn="base" hangingPunct="0">
              <a:spcBef>
                <a:spcPct val="0"/>
              </a:spcBef>
              <a:spcAft>
                <a:spcPct val="0"/>
              </a:spcAft>
              <a:defRPr sz="4200">
                <a:solidFill>
                  <a:srgbClr val="000000"/>
                </a:solidFill>
                <a:latin typeface="Gill Sans" charset="0"/>
                <a:ea typeface="Heiti TC Light" charset="0"/>
                <a:cs typeface="Heiti TC Light" charset="0"/>
                <a:sym typeface="Gill Sans" charset="0"/>
              </a:defRPr>
            </a:lvl9pPr>
          </a:lstStyle>
          <a:p>
            <a:pPr>
              <a:defRPr/>
            </a:pPr>
            <a:r>
              <a:rPr lang="en-US" altLang="zh-TW" sz="1200" dirty="0" smtClean="0">
                <a:solidFill>
                  <a:srgbClr val="3C8C93"/>
                </a:solidFill>
                <a:ea typeface="新細明體" panose="02020500000000000000" pitchFamily="18" charset="-120"/>
              </a:rPr>
              <a:t>Copyright</a:t>
            </a:r>
            <a:r>
              <a:rPr lang="en-US" altLang="zh-TW" sz="1200" dirty="0" smtClean="0">
                <a:solidFill>
                  <a:srgbClr val="008E78"/>
                </a:solidFill>
                <a:ea typeface="新細明體" panose="02020500000000000000" pitchFamily="18" charset="-120"/>
              </a:rPr>
              <a:t> </a:t>
            </a:r>
            <a:r>
              <a:rPr lang="en-US" altLang="zh-TW" sz="1200" dirty="0" smtClean="0">
                <a:solidFill>
                  <a:srgbClr val="34797F"/>
                </a:solidFill>
              </a:rPr>
              <a:t>©</a:t>
            </a:r>
            <a:r>
              <a:rPr lang="en-US" altLang="zh-TW" sz="1200" dirty="0" smtClean="0">
                <a:solidFill>
                  <a:srgbClr val="008E78"/>
                </a:solidFill>
              </a:rPr>
              <a:t> </a:t>
            </a:r>
            <a:r>
              <a:rPr lang="en-US" altLang="zh-TW" sz="1200" dirty="0" smtClean="0">
                <a:solidFill>
                  <a:srgbClr val="3C8C93"/>
                </a:solidFill>
                <a:ea typeface="新細明體" panose="02020500000000000000" pitchFamily="18" charset="-120"/>
              </a:rPr>
              <a:t>Apacer Technology Inc. Confidential. Unauthorized use, dissemination, distribution, or reproduction of this document is not allowed without the permission of</a:t>
            </a:r>
          </a:p>
          <a:p>
            <a:pPr>
              <a:defRPr/>
            </a:pPr>
            <a:r>
              <a:rPr lang="en-US" altLang="zh-TW" sz="1200" dirty="0" smtClean="0">
                <a:solidFill>
                  <a:srgbClr val="3C8C93"/>
                </a:solidFill>
                <a:ea typeface="新細明體" panose="02020500000000000000" pitchFamily="18" charset="-120"/>
              </a:rPr>
              <a:t>Apacer Technology Inc. Specifications of details may change without notice. </a:t>
            </a:r>
          </a:p>
          <a:p>
            <a:pPr>
              <a:defRPr/>
            </a:pPr>
            <a:endParaRPr lang="zh-TW" altLang="en-US" sz="1200" dirty="0" smtClean="0">
              <a:solidFill>
                <a:srgbClr val="3C8C93"/>
              </a:solidFill>
              <a:ea typeface="新細明體" panose="02020500000000000000" pitchFamily="18" charset="-120"/>
            </a:endParaRPr>
          </a:p>
        </p:txBody>
      </p:sp>
    </p:spTree>
    <p:extLst>
      <p:ext uri="{BB962C8B-B14F-4D97-AF65-F5344CB8AC3E}">
        <p14:creationId xmlns:p14="http://schemas.microsoft.com/office/powerpoint/2010/main" val="225690381"/>
      </p:ext>
    </p:extLst>
  </p:cSld>
  <p:clrMapOvr>
    <a:masterClrMapping/>
  </p:clrMapOvr>
  <p:transition/>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標題頁">
    <p:spTree>
      <p:nvGrpSpPr>
        <p:cNvPr id="1" name=""/>
        <p:cNvGrpSpPr/>
        <p:nvPr/>
      </p:nvGrpSpPr>
      <p:grpSpPr>
        <a:xfrm>
          <a:off x="0" y="0"/>
          <a:ext cx="0" cy="0"/>
          <a:chOff x="0" y="0"/>
          <a:chExt cx="0" cy="0"/>
        </a:xfrm>
      </p:grpSpPr>
      <p:pic>
        <p:nvPicPr>
          <p:cNvPr id="5" name="圖片 4"/>
          <p:cNvPicPr>
            <a:picLocks noChangeAspect="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0"/>
            <a:ext cx="17340263" cy="975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圖片 5"/>
          <p:cNvPicPr>
            <a:picLocks noChangeAspect="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1397000" y="2284413"/>
            <a:ext cx="3287713" cy="1271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圖片 7"/>
          <p:cNvPicPr>
            <a:picLocks noChangeAspect="1"/>
          </p:cNvPicPr>
          <p:nvPr userDrawn="1"/>
        </p:nvPicPr>
        <p:blipFill>
          <a:blip r:embed="rId4" cstate="email">
            <a:extLst>
              <a:ext uri="{28A0092B-C50C-407E-A947-70E740481C1C}">
                <a14:useLocalDpi xmlns:a14="http://schemas.microsoft.com/office/drawing/2010/main"/>
              </a:ext>
            </a:extLst>
          </a:blip>
          <a:srcRect/>
          <a:stretch>
            <a:fillRect/>
          </a:stretch>
        </p:blipFill>
        <p:spPr bwMode="auto">
          <a:xfrm>
            <a:off x="0" y="4630738"/>
            <a:ext cx="17340263" cy="5627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標題版面配置區 1"/>
          <p:cNvSpPr>
            <a:spLocks noGrp="1"/>
          </p:cNvSpPr>
          <p:nvPr>
            <p:ph type="title"/>
          </p:nvPr>
        </p:nvSpPr>
        <p:spPr>
          <a:xfrm>
            <a:off x="876327" y="2644557"/>
            <a:ext cx="15588000" cy="741859"/>
          </a:xfrm>
          <a:prstGeom prst="rect">
            <a:avLst/>
          </a:prstGeom>
        </p:spPr>
        <p:txBody>
          <a:bodyPr lIns="91440" tIns="45720" rIns="91440" bIns="45720" rtlCol="0">
            <a:noAutofit/>
          </a:bodyPr>
          <a:lstStyle>
            <a:lvl1pPr algn="r">
              <a:defRPr sz="4400" b="1" baseline="0">
                <a:solidFill>
                  <a:srgbClr val="FF8500"/>
                </a:solidFill>
                <a:latin typeface="Calibri" panose="020F0502020204030204" pitchFamily="34" charset="0"/>
                <a:ea typeface="微軟正黑體" pitchFamily="34" charset="-120"/>
              </a:defRPr>
            </a:lvl1pPr>
          </a:lstStyle>
          <a:p>
            <a:r>
              <a:rPr lang="zh-TW" altLang="en-US" dirty="0" smtClean="0"/>
              <a:t>按一下以編輯母片標題樣式</a:t>
            </a:r>
            <a:endParaRPr lang="zh-TW" altLang="en-US" dirty="0"/>
          </a:p>
        </p:txBody>
      </p:sp>
      <p:sp>
        <p:nvSpPr>
          <p:cNvPr id="7" name="文字版面配置區 2"/>
          <p:cNvSpPr>
            <a:spLocks noGrp="1"/>
          </p:cNvSpPr>
          <p:nvPr>
            <p:ph idx="1"/>
          </p:nvPr>
        </p:nvSpPr>
        <p:spPr>
          <a:xfrm>
            <a:off x="893030" y="3724672"/>
            <a:ext cx="15588000" cy="510406"/>
          </a:xfrm>
          <a:prstGeom prst="rect">
            <a:avLst/>
          </a:prstGeom>
        </p:spPr>
        <p:txBody>
          <a:bodyPr lIns="91440" tIns="45720" rIns="91440" bIns="45720" rtlCol="0">
            <a:noAutofit/>
          </a:bodyPr>
          <a:lstStyle>
            <a:lvl1pPr marL="317516" indent="0" algn="r">
              <a:buNone/>
              <a:defRPr sz="2801" baseline="0">
                <a:solidFill>
                  <a:schemeClr val="bg1"/>
                </a:solidFill>
                <a:latin typeface="微軟正黑體" panose="020B0604030504040204" pitchFamily="34" charset="-120"/>
                <a:ea typeface="微軟正黑體" panose="020B0604030504040204" pitchFamily="34" charset="-120"/>
              </a:defRPr>
            </a:lvl1pPr>
          </a:lstStyle>
          <a:p>
            <a:pPr lvl="0"/>
            <a:r>
              <a:rPr lang="zh-TW" altLang="en-US" noProof="0" dirty="0" smtClean="0"/>
              <a:t>按一下以編輯母片文字樣第五層</a:t>
            </a:r>
            <a:endParaRPr lang="zh-TW" altLang="en-US" noProof="0" dirty="0"/>
          </a:p>
        </p:txBody>
      </p:sp>
      <p:sp>
        <p:nvSpPr>
          <p:cNvPr id="8" name="文字版面配置區 3"/>
          <p:cNvSpPr>
            <a:spLocks noGrp="1"/>
          </p:cNvSpPr>
          <p:nvPr>
            <p:ph type="body" sz="quarter" idx="11"/>
          </p:nvPr>
        </p:nvSpPr>
        <p:spPr>
          <a:xfrm>
            <a:off x="893029" y="4228727"/>
            <a:ext cx="15588000" cy="473901"/>
          </a:xfrm>
          <a:prstGeom prst="rect">
            <a:avLst/>
          </a:prstGeom>
        </p:spPr>
        <p:txBody>
          <a:bodyPr/>
          <a:lstStyle>
            <a:lvl1pPr marL="317516" indent="0" algn="r">
              <a:buFontTx/>
              <a:buNone/>
              <a:defRPr sz="2801" baseline="0">
                <a:solidFill>
                  <a:schemeClr val="bg1"/>
                </a:solidFill>
                <a:latin typeface="微軟正黑體" panose="020B0604030504040204" pitchFamily="34" charset="-120"/>
                <a:ea typeface="微軟正黑體" panose="020B0604030504040204" pitchFamily="34" charset="-120"/>
              </a:defRPr>
            </a:lvl1pPr>
          </a:lstStyle>
          <a:p>
            <a:pPr lvl="0"/>
            <a:r>
              <a:rPr lang="zh-TW" altLang="en-US" dirty="0" smtClean="0"/>
              <a:t>按一下以編輯母片文字樣式</a:t>
            </a:r>
          </a:p>
        </p:txBody>
      </p:sp>
    </p:spTree>
    <p:extLst>
      <p:ext uri="{BB962C8B-B14F-4D97-AF65-F5344CB8AC3E}">
        <p14:creationId xmlns:p14="http://schemas.microsoft.com/office/powerpoint/2010/main" val="3664946265"/>
      </p:ext>
    </p:extLst>
  </p:cSld>
  <p:clrMapOvr>
    <a:masterClrMapping/>
  </p:clrMapOvr>
  <p:transition/>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type="obj">
  <p:cSld name="1_標題及物件">
    <p:spTree>
      <p:nvGrpSpPr>
        <p:cNvPr id="1" name=""/>
        <p:cNvGrpSpPr/>
        <p:nvPr/>
      </p:nvGrpSpPr>
      <p:grpSpPr>
        <a:xfrm>
          <a:off x="0" y="0"/>
          <a:ext cx="0" cy="0"/>
          <a:chOff x="0" y="0"/>
          <a:chExt cx="0" cy="0"/>
        </a:xfrm>
      </p:grpSpPr>
      <p:sp>
        <p:nvSpPr>
          <p:cNvPr id="2" name="標題 1"/>
          <p:cNvSpPr>
            <a:spLocks noGrp="1"/>
          </p:cNvSpPr>
          <p:nvPr>
            <p:ph type="title"/>
          </p:nvPr>
        </p:nvSpPr>
        <p:spPr>
          <a:xfrm>
            <a:off x="867013" y="390596"/>
            <a:ext cx="15606237" cy="1625600"/>
          </a:xfrm>
          <a:prstGeom prst="rect">
            <a:avLst/>
          </a:prstGeom>
        </p:spPr>
        <p:txBody>
          <a:bodyPr/>
          <a:lstStyle/>
          <a:p>
            <a:r>
              <a:rPr lang="zh-TW" altLang="en-US" smtClean="0"/>
              <a:t>按一下以編輯母片標題樣式</a:t>
            </a:r>
            <a:endParaRPr lang="zh-TW" altLang="en-US"/>
          </a:p>
        </p:txBody>
      </p:sp>
      <p:sp>
        <p:nvSpPr>
          <p:cNvPr id="3" name="內容版面配置區 2"/>
          <p:cNvSpPr>
            <a:spLocks noGrp="1"/>
          </p:cNvSpPr>
          <p:nvPr>
            <p:ph idx="1"/>
          </p:nvPr>
        </p:nvSpPr>
        <p:spPr>
          <a:xfrm>
            <a:off x="867013" y="2275841"/>
            <a:ext cx="15606237" cy="6436925"/>
          </a:xfrm>
          <a:prstGeom prst="rect">
            <a:avLst/>
          </a:prstGeom>
        </p:spPr>
        <p:txBody>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4" name="日期版面配置區 3"/>
          <p:cNvSpPr>
            <a:spLocks noGrp="1"/>
          </p:cNvSpPr>
          <p:nvPr>
            <p:ph type="dt" sz="half" idx="10"/>
          </p:nvPr>
        </p:nvSpPr>
        <p:spPr>
          <a:xfrm>
            <a:off x="867013" y="9040143"/>
            <a:ext cx="4046061" cy="519289"/>
          </a:xfrm>
          <a:prstGeom prst="rect">
            <a:avLst/>
          </a:prstGeom>
        </p:spPr>
        <p:txBody>
          <a:bodyPr/>
          <a:lstStyle/>
          <a:p>
            <a:fld id="{5C372A0B-2377-4EA9-B155-BBFC247E4E54}" type="datetime1">
              <a:rPr lang="zh-TW" altLang="en-US" smtClean="0"/>
              <a:t>2023/10/4</a:t>
            </a:fld>
            <a:endParaRPr lang="zh-TW" altLang="en-US"/>
          </a:p>
        </p:txBody>
      </p:sp>
      <p:sp>
        <p:nvSpPr>
          <p:cNvPr id="5" name="頁尾版面配置區 4"/>
          <p:cNvSpPr>
            <a:spLocks noGrp="1"/>
          </p:cNvSpPr>
          <p:nvPr>
            <p:ph type="ftr" sz="quarter" idx="11"/>
          </p:nvPr>
        </p:nvSpPr>
        <p:spPr>
          <a:xfrm>
            <a:off x="5924590" y="9040143"/>
            <a:ext cx="5491083" cy="519289"/>
          </a:xfrm>
          <a:prstGeom prst="rect">
            <a:avLst/>
          </a:prstGeom>
        </p:spPr>
        <p:txBody>
          <a:bodyPr/>
          <a:lstStyle/>
          <a:p>
            <a:r>
              <a:rPr lang="en-US" altLang="zh-TW" smtClean="0"/>
              <a:t>SUBJECT TO CHANGE WITHOUT NOTICE</a:t>
            </a:r>
            <a:endParaRPr lang="zh-TW" altLang="en-US"/>
          </a:p>
        </p:txBody>
      </p:sp>
      <p:sp>
        <p:nvSpPr>
          <p:cNvPr id="6" name="投影片編號版面配置區 5"/>
          <p:cNvSpPr>
            <a:spLocks noGrp="1"/>
          </p:cNvSpPr>
          <p:nvPr>
            <p:ph type="sldNum" sz="quarter" idx="12"/>
          </p:nvPr>
        </p:nvSpPr>
        <p:spPr>
          <a:xfrm>
            <a:off x="13226889" y="9170847"/>
            <a:ext cx="4046061" cy="519289"/>
          </a:xfrm>
          <a:prstGeom prst="rect">
            <a:avLst/>
          </a:prstGeom>
        </p:spPr>
        <p:txBody>
          <a:bodyPr/>
          <a:lstStyle/>
          <a:p>
            <a:fld id="{6B58A0D5-FD71-4359-A29A-E8A7E516FE22}" type="slidenum">
              <a:rPr lang="zh-TW" altLang="en-US" smtClean="0"/>
              <a:pPr/>
              <a:t>‹#›</a:t>
            </a:fld>
            <a:endParaRPr lang="zh-TW" altLang="en-US"/>
          </a:p>
        </p:txBody>
      </p:sp>
    </p:spTree>
    <p:extLst>
      <p:ext uri="{BB962C8B-B14F-4D97-AF65-F5344CB8AC3E}">
        <p14:creationId xmlns:p14="http://schemas.microsoft.com/office/powerpoint/2010/main" val="212611798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
  <p:cSld name="1_標題投影片">
    <p:spTree>
      <p:nvGrpSpPr>
        <p:cNvPr id="1" name=""/>
        <p:cNvGrpSpPr/>
        <p:nvPr/>
      </p:nvGrpSpPr>
      <p:grpSpPr>
        <a:xfrm>
          <a:off x="0" y="0"/>
          <a:ext cx="0" cy="0"/>
          <a:chOff x="0" y="0"/>
          <a:chExt cx="0" cy="0"/>
        </a:xfrm>
      </p:grpSpPr>
      <p:sp>
        <p:nvSpPr>
          <p:cNvPr id="2" name="標題 1"/>
          <p:cNvSpPr>
            <a:spLocks noGrp="1"/>
          </p:cNvSpPr>
          <p:nvPr>
            <p:ph type="ctrTitle"/>
          </p:nvPr>
        </p:nvSpPr>
        <p:spPr>
          <a:xfrm>
            <a:off x="1300520" y="3029939"/>
            <a:ext cx="14739224" cy="2090702"/>
          </a:xfrm>
          <a:prstGeom prst="rect">
            <a:avLst/>
          </a:prstGeom>
        </p:spPr>
        <p:txBody>
          <a:bodyPr/>
          <a:lstStyle/>
          <a:p>
            <a:r>
              <a:rPr lang="zh-TW" altLang="en-US" smtClean="0"/>
              <a:t>按一下以編輯母片標題樣式</a:t>
            </a:r>
            <a:endParaRPr lang="zh-TW" altLang="en-US"/>
          </a:p>
        </p:txBody>
      </p:sp>
      <p:sp>
        <p:nvSpPr>
          <p:cNvPr id="3" name="副標題 2"/>
          <p:cNvSpPr>
            <a:spLocks noGrp="1"/>
          </p:cNvSpPr>
          <p:nvPr>
            <p:ph type="subTitle" idx="1"/>
          </p:nvPr>
        </p:nvSpPr>
        <p:spPr>
          <a:xfrm>
            <a:off x="2601040" y="5527040"/>
            <a:ext cx="12138184" cy="2492587"/>
          </a:xfrm>
          <a:prstGeom prst="rect">
            <a:avLst/>
          </a:prstGeom>
        </p:spPr>
        <p:txBody>
          <a:bodyPr/>
          <a:lstStyle>
            <a:lvl1pPr marL="0" indent="0" algn="ctr">
              <a:buNone/>
              <a:defRPr>
                <a:solidFill>
                  <a:schemeClr val="tx1">
                    <a:tint val="75000"/>
                  </a:schemeClr>
                </a:solidFill>
              </a:defRPr>
            </a:lvl1pPr>
            <a:lvl2pPr marL="650230" indent="0" algn="ctr">
              <a:buNone/>
              <a:defRPr>
                <a:solidFill>
                  <a:schemeClr val="tx1">
                    <a:tint val="75000"/>
                  </a:schemeClr>
                </a:solidFill>
              </a:defRPr>
            </a:lvl2pPr>
            <a:lvl3pPr marL="1300460" indent="0" algn="ctr">
              <a:buNone/>
              <a:defRPr>
                <a:solidFill>
                  <a:schemeClr val="tx1">
                    <a:tint val="75000"/>
                  </a:schemeClr>
                </a:solidFill>
              </a:defRPr>
            </a:lvl3pPr>
            <a:lvl4pPr marL="1950690" indent="0" algn="ctr">
              <a:buNone/>
              <a:defRPr>
                <a:solidFill>
                  <a:schemeClr val="tx1">
                    <a:tint val="75000"/>
                  </a:schemeClr>
                </a:solidFill>
              </a:defRPr>
            </a:lvl4pPr>
            <a:lvl5pPr marL="2600919" indent="0" algn="ctr">
              <a:buNone/>
              <a:defRPr>
                <a:solidFill>
                  <a:schemeClr val="tx1">
                    <a:tint val="75000"/>
                  </a:schemeClr>
                </a:solidFill>
              </a:defRPr>
            </a:lvl5pPr>
            <a:lvl6pPr marL="3251149" indent="0" algn="ctr">
              <a:buNone/>
              <a:defRPr>
                <a:solidFill>
                  <a:schemeClr val="tx1">
                    <a:tint val="75000"/>
                  </a:schemeClr>
                </a:solidFill>
              </a:defRPr>
            </a:lvl6pPr>
            <a:lvl7pPr marL="3901379" indent="0" algn="ctr">
              <a:buNone/>
              <a:defRPr>
                <a:solidFill>
                  <a:schemeClr val="tx1">
                    <a:tint val="75000"/>
                  </a:schemeClr>
                </a:solidFill>
              </a:defRPr>
            </a:lvl7pPr>
            <a:lvl8pPr marL="4551609" indent="0" algn="ctr">
              <a:buNone/>
              <a:defRPr>
                <a:solidFill>
                  <a:schemeClr val="tx1">
                    <a:tint val="75000"/>
                  </a:schemeClr>
                </a:solidFill>
              </a:defRPr>
            </a:lvl8pPr>
            <a:lvl9pPr marL="5201839" indent="0" algn="ctr">
              <a:buNone/>
              <a:defRPr>
                <a:solidFill>
                  <a:schemeClr val="tx1">
                    <a:tint val="75000"/>
                  </a:schemeClr>
                </a:solidFill>
              </a:defRPr>
            </a:lvl9pPr>
          </a:lstStyle>
          <a:p>
            <a:r>
              <a:rPr lang="zh-TW" altLang="en-US" smtClean="0"/>
              <a:t>按一下以編輯母片副標題樣式</a:t>
            </a:r>
            <a:endParaRPr lang="zh-TW" altLang="en-US"/>
          </a:p>
        </p:txBody>
      </p:sp>
      <p:sp>
        <p:nvSpPr>
          <p:cNvPr id="4" name="日期版面配置區 3"/>
          <p:cNvSpPr>
            <a:spLocks noGrp="1"/>
          </p:cNvSpPr>
          <p:nvPr>
            <p:ph type="dt" sz="half" idx="10"/>
          </p:nvPr>
        </p:nvSpPr>
        <p:spPr>
          <a:xfrm>
            <a:off x="867013" y="9040143"/>
            <a:ext cx="4046061" cy="519289"/>
          </a:xfrm>
          <a:prstGeom prst="rect">
            <a:avLst/>
          </a:prstGeom>
        </p:spPr>
        <p:txBody>
          <a:bodyPr/>
          <a:lstStyle/>
          <a:p>
            <a:fld id="{E04172A3-54AE-4077-ACD2-74157E3DC6E0}" type="datetime1">
              <a:rPr lang="zh-TW" altLang="en-US" smtClean="0"/>
              <a:pPr/>
              <a:t>2023/10/4</a:t>
            </a:fld>
            <a:endParaRPr lang="zh-TW" altLang="en-US"/>
          </a:p>
        </p:txBody>
      </p:sp>
      <p:sp>
        <p:nvSpPr>
          <p:cNvPr id="5" name="頁尾版面配置區 4"/>
          <p:cNvSpPr>
            <a:spLocks noGrp="1"/>
          </p:cNvSpPr>
          <p:nvPr>
            <p:ph type="ftr" sz="quarter" idx="11"/>
          </p:nvPr>
        </p:nvSpPr>
        <p:spPr>
          <a:xfrm>
            <a:off x="5924590" y="9478081"/>
            <a:ext cx="5491083" cy="519289"/>
          </a:xfrm>
          <a:prstGeom prst="rect">
            <a:avLst/>
          </a:prstGeom>
        </p:spPr>
        <p:txBody>
          <a:bodyPr/>
          <a:lstStyle>
            <a:lvl1pPr marL="0" algn="ctr" defTabSz="1300460" rtl="0" eaLnBrk="1" latinLnBrk="0" hangingPunct="1">
              <a:defRPr lang="en-US" altLang="zh-TW" sz="1564" kern="1200" smtClean="0">
                <a:solidFill>
                  <a:schemeClr val="tx1"/>
                </a:solidFill>
                <a:latin typeface="+mn-lt"/>
                <a:ea typeface="+mn-ea"/>
                <a:cs typeface="+mn-cs"/>
              </a:defRPr>
            </a:lvl1pPr>
          </a:lstStyle>
          <a:p>
            <a:r>
              <a:rPr lang="en-US" smtClean="0"/>
              <a:t>SUBJECT TO CHANGE WITHOUT NOTICE</a:t>
            </a:r>
            <a:endParaRPr lang="en-US"/>
          </a:p>
        </p:txBody>
      </p:sp>
      <p:sp>
        <p:nvSpPr>
          <p:cNvPr id="6" name="投影片編號版面配置區 5"/>
          <p:cNvSpPr>
            <a:spLocks noGrp="1"/>
          </p:cNvSpPr>
          <p:nvPr>
            <p:ph type="sldNum" sz="quarter" idx="12"/>
          </p:nvPr>
        </p:nvSpPr>
        <p:spPr>
          <a:xfrm>
            <a:off x="12427189" y="9040143"/>
            <a:ext cx="4046061" cy="519289"/>
          </a:xfrm>
          <a:prstGeom prst="rect">
            <a:avLst/>
          </a:prstGeom>
        </p:spPr>
        <p:txBody>
          <a:bodyPr/>
          <a:lstStyle>
            <a:lvl1pPr>
              <a:defRPr>
                <a:latin typeface="+mn-lt"/>
              </a:defRPr>
            </a:lvl1pPr>
          </a:lstStyle>
          <a:p>
            <a:pPr algn="r"/>
            <a:fld id="{6B58A0D5-FD71-4359-A29A-E8A7E516FE22}" type="slidenum">
              <a:rPr lang="zh-TW" altLang="en-US" smtClean="0"/>
              <a:pPr algn="r"/>
              <a:t>‹#›</a:t>
            </a:fld>
            <a:endParaRPr lang="zh-TW" altLang="en-US" dirty="0"/>
          </a:p>
        </p:txBody>
      </p:sp>
    </p:spTree>
    <p:extLst>
      <p:ext uri="{BB962C8B-B14F-4D97-AF65-F5344CB8AC3E}">
        <p14:creationId xmlns:p14="http://schemas.microsoft.com/office/powerpoint/2010/main" val="245754200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分隔頁">
    <p:spTree>
      <p:nvGrpSpPr>
        <p:cNvPr id="1" name=""/>
        <p:cNvGrpSpPr/>
        <p:nvPr/>
      </p:nvGrpSpPr>
      <p:grpSpPr>
        <a:xfrm>
          <a:off x="0" y="0"/>
          <a:ext cx="0" cy="0"/>
          <a:chOff x="0" y="0"/>
          <a:chExt cx="0" cy="0"/>
        </a:xfrm>
      </p:grpSpPr>
      <p:pic>
        <p:nvPicPr>
          <p:cNvPr id="3" name="圖片 4"/>
          <p:cNvPicPr>
            <a:picLocks noChangeAspect="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0"/>
            <a:ext cx="17340263" cy="975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圖片 5"/>
          <p:cNvPicPr>
            <a:picLocks noChangeAspect="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1397000" y="3822700"/>
            <a:ext cx="3287713" cy="127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標題 1"/>
          <p:cNvSpPr>
            <a:spLocks noGrp="1"/>
          </p:cNvSpPr>
          <p:nvPr>
            <p:ph type="ctrTitle"/>
          </p:nvPr>
        </p:nvSpPr>
        <p:spPr>
          <a:xfrm>
            <a:off x="7325941" y="4228728"/>
            <a:ext cx="9409333" cy="648072"/>
          </a:xfrm>
          <a:prstGeom prst="rect">
            <a:avLst/>
          </a:prstGeom>
        </p:spPr>
        <p:txBody>
          <a:bodyPr/>
          <a:lstStyle>
            <a:lvl1pPr algn="l">
              <a:defRPr lang="zh-TW" altLang="en-US" sz="4001" b="1" kern="1200" baseline="0" dirty="0">
                <a:solidFill>
                  <a:srgbClr val="FF8500"/>
                </a:solidFill>
                <a:latin typeface="微軟正黑體" panose="020B0604030504040204" pitchFamily="34" charset="-120"/>
                <a:ea typeface="微軟正黑體" panose="020B0604030504040204" pitchFamily="34" charset="-120"/>
                <a:cs typeface="Arial Unicode MS" pitchFamily="34" charset="-120"/>
                <a:sym typeface="NeoSans" charset="0"/>
              </a:defRPr>
            </a:lvl1pPr>
          </a:lstStyle>
          <a:p>
            <a:r>
              <a:rPr lang="zh-TW" altLang="en-US" dirty="0" smtClean="0"/>
              <a:t>按一下以編輯母片標題樣式</a:t>
            </a:r>
            <a:endParaRPr lang="zh-TW" altLang="en-US" dirty="0"/>
          </a:p>
        </p:txBody>
      </p:sp>
    </p:spTree>
    <p:extLst>
      <p:ext uri="{BB962C8B-B14F-4D97-AF65-F5344CB8AC3E}">
        <p14:creationId xmlns:p14="http://schemas.microsoft.com/office/powerpoint/2010/main" val="2068354750"/>
      </p:ext>
    </p:extLst>
  </p:cSld>
  <p:clrMapOvr>
    <a:masterClrMapping/>
  </p:clrMapOvr>
  <p:transition/>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目錄頁">
    <p:spTree>
      <p:nvGrpSpPr>
        <p:cNvPr id="1" name=""/>
        <p:cNvGrpSpPr/>
        <p:nvPr/>
      </p:nvGrpSpPr>
      <p:grpSpPr>
        <a:xfrm>
          <a:off x="0" y="0"/>
          <a:ext cx="0" cy="0"/>
          <a:chOff x="0" y="0"/>
          <a:chExt cx="0" cy="0"/>
        </a:xfrm>
      </p:grpSpPr>
      <p:pic>
        <p:nvPicPr>
          <p:cNvPr id="6" name="圖片 4"/>
          <p:cNvPicPr>
            <a:picLocks noChangeAspect="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0"/>
            <a:ext cx="17340263" cy="975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圖片 5"/>
          <p:cNvPicPr>
            <a:picLocks noChangeAspect="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1397000" y="3822700"/>
            <a:ext cx="3287713" cy="127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標題 1"/>
          <p:cNvSpPr>
            <a:spLocks noGrp="1"/>
          </p:cNvSpPr>
          <p:nvPr>
            <p:ph type="ctrTitle"/>
          </p:nvPr>
        </p:nvSpPr>
        <p:spPr>
          <a:xfrm>
            <a:off x="6845872" y="2572549"/>
            <a:ext cx="9121293" cy="648073"/>
          </a:xfrm>
          <a:prstGeom prst="rect">
            <a:avLst/>
          </a:prstGeom>
        </p:spPr>
        <p:txBody>
          <a:bodyPr/>
          <a:lstStyle>
            <a:lvl1pPr algn="l">
              <a:defRPr sz="4001" b="1" baseline="0">
                <a:solidFill>
                  <a:srgbClr val="FF8500"/>
                </a:solidFill>
                <a:latin typeface="Calibri" panose="020F0502020204030204" pitchFamily="34" charset="0"/>
                <a:ea typeface="微軟正黑體" pitchFamily="34" charset="-120"/>
                <a:cs typeface="Calibri" panose="020F0502020204030204" pitchFamily="34" charset="0"/>
              </a:defRPr>
            </a:lvl1pPr>
          </a:lstStyle>
          <a:p>
            <a:r>
              <a:rPr lang="zh-TW" altLang="en-US" dirty="0" smtClean="0"/>
              <a:t>按一下以編輯母片標題樣式</a:t>
            </a:r>
            <a:endParaRPr lang="zh-TW" altLang="en-US" dirty="0"/>
          </a:p>
        </p:txBody>
      </p:sp>
      <p:sp>
        <p:nvSpPr>
          <p:cNvPr id="5" name="內容版面配置區 2"/>
          <p:cNvSpPr>
            <a:spLocks noGrp="1"/>
          </p:cNvSpPr>
          <p:nvPr>
            <p:ph sz="half" idx="1"/>
          </p:nvPr>
        </p:nvSpPr>
        <p:spPr>
          <a:xfrm>
            <a:off x="6845873" y="3580661"/>
            <a:ext cx="9121292" cy="4491509"/>
          </a:xfrm>
          <a:prstGeom prst="rect">
            <a:avLst/>
          </a:prstGeom>
        </p:spPr>
        <p:txBody>
          <a:bodyPr/>
          <a:lstStyle>
            <a:lvl1pPr marL="838242" indent="-571529">
              <a:buSzPct val="100000"/>
              <a:buFont typeface="Wingdings" panose="05000000000000000000" pitchFamily="2" charset="2"/>
              <a:buChar char="l"/>
              <a:defRPr sz="3200" baseline="0">
                <a:solidFill>
                  <a:schemeClr val="bg1"/>
                </a:solidFill>
                <a:latin typeface="Calibri" panose="020F0502020204030204" pitchFamily="34" charset="0"/>
                <a:ea typeface="微軟正黑體" pitchFamily="34" charset="-120"/>
              </a:defRPr>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TW" altLang="en-US" dirty="0" smtClean="0"/>
              <a:t>按一下以編輯母片文字樣式</a:t>
            </a:r>
          </a:p>
          <a:p>
            <a:pPr lvl="0"/>
            <a:r>
              <a:rPr lang="zh-TW" altLang="en-US" dirty="0" smtClean="0"/>
              <a:t>第二層</a:t>
            </a:r>
          </a:p>
          <a:p>
            <a:pPr lvl="0"/>
            <a:r>
              <a:rPr lang="zh-TW" altLang="en-US" dirty="0" smtClean="0"/>
              <a:t>第三層</a:t>
            </a:r>
          </a:p>
          <a:p>
            <a:pPr lvl="0"/>
            <a:r>
              <a:rPr lang="zh-TW" altLang="en-US" dirty="0" smtClean="0"/>
              <a:t>第四層</a:t>
            </a:r>
          </a:p>
          <a:p>
            <a:pPr lvl="0"/>
            <a:r>
              <a:rPr lang="zh-TW" altLang="en-US" dirty="0" smtClean="0"/>
              <a:t>第五層</a:t>
            </a:r>
            <a:endParaRPr lang="zh-TW" altLang="en-US" dirty="0"/>
          </a:p>
        </p:txBody>
      </p:sp>
    </p:spTree>
    <p:extLst>
      <p:ext uri="{BB962C8B-B14F-4D97-AF65-F5344CB8AC3E}">
        <p14:creationId xmlns:p14="http://schemas.microsoft.com/office/powerpoint/2010/main" val="3497823112"/>
      </p:ext>
    </p:extLst>
  </p:cSld>
  <p:clrMapOvr>
    <a:masterClrMapping/>
  </p:clrMapOvr>
  <p:transition/>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內頁(純文字)">
    <p:spTree>
      <p:nvGrpSpPr>
        <p:cNvPr id="1" name=""/>
        <p:cNvGrpSpPr/>
        <p:nvPr/>
      </p:nvGrpSpPr>
      <p:grpSpPr>
        <a:xfrm>
          <a:off x="0" y="0"/>
          <a:ext cx="0" cy="0"/>
          <a:chOff x="0" y="0"/>
          <a:chExt cx="0" cy="0"/>
        </a:xfrm>
      </p:grpSpPr>
      <p:sp>
        <p:nvSpPr>
          <p:cNvPr id="7" name="內容版面配置區 2"/>
          <p:cNvSpPr>
            <a:spLocks noGrp="1"/>
          </p:cNvSpPr>
          <p:nvPr>
            <p:ph idx="1"/>
          </p:nvPr>
        </p:nvSpPr>
        <p:spPr>
          <a:xfrm>
            <a:off x="705490" y="1492424"/>
            <a:ext cx="14292088" cy="6984782"/>
          </a:xfrm>
          <a:prstGeom prst="rect">
            <a:avLst/>
          </a:prstGeom>
        </p:spPr>
        <p:txBody>
          <a:bodyPr/>
          <a:lstStyle>
            <a:lvl1pPr marL="838242" indent="-571529">
              <a:lnSpc>
                <a:spcPct val="100000"/>
              </a:lnSpc>
              <a:spcBef>
                <a:spcPts val="600"/>
              </a:spcBef>
              <a:buSzPct val="100000"/>
              <a:buFont typeface="Wingdings" panose="05000000000000000000" pitchFamily="2" charset="2"/>
              <a:buChar char="l"/>
              <a:defRPr sz="2800" baseline="0">
                <a:solidFill>
                  <a:schemeClr val="tx1">
                    <a:lumMod val="75000"/>
                    <a:lumOff val="25000"/>
                  </a:schemeClr>
                </a:solidFill>
                <a:latin typeface="Calibri" panose="020F0502020204030204" pitchFamily="34" charset="0"/>
                <a:ea typeface="微軟正黑體" pitchFamily="34" charset="-120"/>
                <a:cs typeface="Calibri" panose="020F0502020204030204" pitchFamily="34" charset="0"/>
              </a:defRPr>
            </a:lvl1pPr>
            <a:lvl2pPr marL="1282764" indent="-571529">
              <a:lnSpc>
                <a:spcPct val="100000"/>
              </a:lnSpc>
              <a:spcBef>
                <a:spcPts val="600"/>
              </a:spcBef>
              <a:buSzPct val="100000"/>
              <a:buFont typeface="Wingdings" panose="05000000000000000000" pitchFamily="2" charset="2"/>
              <a:buChar char="n"/>
              <a:defRPr sz="2400" baseline="0">
                <a:solidFill>
                  <a:schemeClr val="tx1">
                    <a:lumMod val="75000"/>
                    <a:lumOff val="25000"/>
                  </a:schemeClr>
                </a:solidFill>
                <a:latin typeface="Calibri" panose="020F0502020204030204" pitchFamily="34" charset="0"/>
                <a:ea typeface="微軟正黑體" pitchFamily="34" charset="-120"/>
                <a:cs typeface="Calibri" panose="020F0502020204030204" pitchFamily="34" charset="0"/>
              </a:defRPr>
            </a:lvl2pPr>
            <a:lvl3pPr marL="1727286" indent="-571529">
              <a:lnSpc>
                <a:spcPct val="100000"/>
              </a:lnSpc>
              <a:spcBef>
                <a:spcPts val="600"/>
              </a:spcBef>
              <a:buSzPct val="100000"/>
              <a:buFont typeface="Wingdings" panose="05000000000000000000" pitchFamily="2" charset="2"/>
              <a:buChar char="u"/>
              <a:defRPr sz="2400" baseline="0">
                <a:solidFill>
                  <a:schemeClr val="tx1">
                    <a:lumMod val="75000"/>
                    <a:lumOff val="25000"/>
                  </a:schemeClr>
                </a:solidFill>
                <a:latin typeface="Calibri" panose="020F0502020204030204" pitchFamily="34" charset="0"/>
                <a:ea typeface="微軟正黑體" pitchFamily="34" charset="-120"/>
                <a:cs typeface="Calibri" panose="020F0502020204030204" pitchFamily="34" charset="0"/>
              </a:defRPr>
            </a:lvl3pPr>
            <a:lvl4pPr marL="2171809" indent="-571529">
              <a:lnSpc>
                <a:spcPct val="100000"/>
              </a:lnSpc>
              <a:spcBef>
                <a:spcPts val="600"/>
              </a:spcBef>
              <a:buSzPct val="100000"/>
              <a:buFont typeface="Wingdings" panose="05000000000000000000" pitchFamily="2" charset="2"/>
              <a:buChar char="p"/>
              <a:defRPr sz="2000" baseline="0">
                <a:solidFill>
                  <a:schemeClr val="tx1">
                    <a:lumMod val="75000"/>
                    <a:lumOff val="25000"/>
                  </a:schemeClr>
                </a:solidFill>
                <a:latin typeface="Calibri" panose="020F0502020204030204" pitchFamily="34" charset="0"/>
                <a:ea typeface="微軟正黑體" pitchFamily="34" charset="-120"/>
                <a:cs typeface="Calibri" panose="020F0502020204030204" pitchFamily="34" charset="0"/>
              </a:defRPr>
            </a:lvl4pPr>
            <a:lvl5pPr marL="2616331" indent="-571529">
              <a:lnSpc>
                <a:spcPct val="100000"/>
              </a:lnSpc>
              <a:spcBef>
                <a:spcPts val="600"/>
              </a:spcBef>
              <a:buSzPct val="100000"/>
              <a:buFont typeface="Arial" panose="020B0604020202020204" pitchFamily="34" charset="0"/>
              <a:buChar char="•"/>
              <a:defRPr sz="1800" baseline="0">
                <a:solidFill>
                  <a:schemeClr val="tx1">
                    <a:lumMod val="75000"/>
                    <a:lumOff val="25000"/>
                  </a:schemeClr>
                </a:solidFill>
                <a:latin typeface="Calibri" panose="020F0502020204030204" pitchFamily="34" charset="0"/>
                <a:ea typeface="微軟正黑體" pitchFamily="34" charset="-120"/>
                <a:cs typeface="Calibri" panose="020F0502020204030204" pitchFamily="34" charset="0"/>
              </a:defRPr>
            </a:lvl5pPr>
          </a:lstStyle>
          <a:p>
            <a:pPr lvl="0"/>
            <a:r>
              <a:rPr lang="zh-TW" altLang="en-US" dirty="0" smtClean="0"/>
              <a:t>按一下以編輯母片文字樣式</a:t>
            </a:r>
          </a:p>
          <a:p>
            <a:pPr lvl="1"/>
            <a:r>
              <a:rPr lang="zh-TW" altLang="en-US" dirty="0" smtClean="0"/>
              <a:t>第二層</a:t>
            </a:r>
          </a:p>
          <a:p>
            <a:pPr lvl="2"/>
            <a:r>
              <a:rPr lang="zh-TW" altLang="en-US" dirty="0" smtClean="0"/>
              <a:t>第三層</a:t>
            </a:r>
          </a:p>
          <a:p>
            <a:pPr lvl="3"/>
            <a:r>
              <a:rPr lang="zh-TW" altLang="en-US" dirty="0" smtClean="0"/>
              <a:t>第四層</a:t>
            </a:r>
          </a:p>
          <a:p>
            <a:pPr lvl="4"/>
            <a:r>
              <a:rPr lang="zh-TW" altLang="en-US" dirty="0" smtClean="0"/>
              <a:t>第五層</a:t>
            </a:r>
            <a:endParaRPr lang="zh-TW" altLang="en-US" dirty="0"/>
          </a:p>
        </p:txBody>
      </p:sp>
      <p:sp>
        <p:nvSpPr>
          <p:cNvPr id="9" name="標題 1"/>
          <p:cNvSpPr>
            <a:spLocks noGrp="1"/>
          </p:cNvSpPr>
          <p:nvPr>
            <p:ph type="title"/>
          </p:nvPr>
        </p:nvSpPr>
        <p:spPr>
          <a:xfrm>
            <a:off x="705489" y="268288"/>
            <a:ext cx="14292088" cy="1080120"/>
          </a:xfrm>
          <a:prstGeom prst="rect">
            <a:avLst/>
          </a:prstGeom>
        </p:spPr>
        <p:txBody>
          <a:bodyPr anchor="ctr"/>
          <a:lstStyle>
            <a:lvl1pPr>
              <a:defRPr sz="4000" b="1">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defRPr>
            </a:lvl1pPr>
          </a:lstStyle>
          <a:p>
            <a:r>
              <a:rPr lang="zh-TW" altLang="en-US" dirty="0" smtClean="0"/>
              <a:t>按一下以編輯母片標題樣式</a:t>
            </a:r>
            <a:endParaRPr lang="zh-TW" altLang="en-US" dirty="0"/>
          </a:p>
        </p:txBody>
      </p:sp>
    </p:spTree>
    <p:extLst>
      <p:ext uri="{BB962C8B-B14F-4D97-AF65-F5344CB8AC3E}">
        <p14:creationId xmlns:p14="http://schemas.microsoft.com/office/powerpoint/2010/main" val="3683574745"/>
      </p:ext>
    </p:extLst>
  </p:cSld>
  <p:clrMapOvr>
    <a:masterClrMapping/>
  </p:clrMapOvr>
  <p:transition/>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內頁-僅標題">
    <p:spTree>
      <p:nvGrpSpPr>
        <p:cNvPr id="1" name=""/>
        <p:cNvGrpSpPr/>
        <p:nvPr/>
      </p:nvGrpSpPr>
      <p:grpSpPr>
        <a:xfrm>
          <a:off x="0" y="0"/>
          <a:ext cx="0" cy="0"/>
          <a:chOff x="0" y="0"/>
          <a:chExt cx="0" cy="0"/>
        </a:xfrm>
      </p:grpSpPr>
      <p:sp>
        <p:nvSpPr>
          <p:cNvPr id="2" name="標題 1"/>
          <p:cNvSpPr>
            <a:spLocks noGrp="1"/>
          </p:cNvSpPr>
          <p:nvPr>
            <p:ph type="title"/>
          </p:nvPr>
        </p:nvSpPr>
        <p:spPr>
          <a:xfrm>
            <a:off x="697537" y="268288"/>
            <a:ext cx="14309298" cy="1080120"/>
          </a:xfrm>
          <a:prstGeom prst="rect">
            <a:avLst/>
          </a:prstGeom>
        </p:spPr>
        <p:txBody>
          <a:bodyPr anchor="ctr"/>
          <a:lstStyle>
            <a:lvl1pPr>
              <a:defRPr sz="4000" b="1">
                <a:solidFill>
                  <a:schemeClr val="tx1">
                    <a:lumMod val="75000"/>
                    <a:lumOff val="25000"/>
                  </a:schemeClr>
                </a:solidFill>
                <a:latin typeface="微軟正黑體" panose="020B0604030504040204" pitchFamily="34" charset="-120"/>
                <a:ea typeface="微軟正黑體" panose="020B0604030504040204" pitchFamily="34" charset="-120"/>
              </a:defRPr>
            </a:lvl1pPr>
          </a:lstStyle>
          <a:p>
            <a:r>
              <a:rPr lang="zh-TW" altLang="en-US" dirty="0" smtClean="0"/>
              <a:t>按一下以編輯母片標題樣式</a:t>
            </a:r>
            <a:endParaRPr lang="zh-TW" altLang="en-US" dirty="0"/>
          </a:p>
        </p:txBody>
      </p:sp>
    </p:spTree>
    <p:extLst>
      <p:ext uri="{BB962C8B-B14F-4D97-AF65-F5344CB8AC3E}">
        <p14:creationId xmlns:p14="http://schemas.microsoft.com/office/powerpoint/2010/main" val="1981689084"/>
      </p:ext>
    </p:extLst>
  </p:cSld>
  <p:clrMapOvr>
    <a:masterClrMapping/>
  </p:clrMapOv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內頁(左圖右文)">
    <p:spTree>
      <p:nvGrpSpPr>
        <p:cNvPr id="1" name=""/>
        <p:cNvGrpSpPr/>
        <p:nvPr/>
      </p:nvGrpSpPr>
      <p:grpSpPr>
        <a:xfrm>
          <a:off x="0" y="0"/>
          <a:ext cx="0" cy="0"/>
          <a:chOff x="0" y="0"/>
          <a:chExt cx="0" cy="0"/>
        </a:xfrm>
      </p:grpSpPr>
      <p:sp>
        <p:nvSpPr>
          <p:cNvPr id="2" name="標題 1"/>
          <p:cNvSpPr>
            <a:spLocks noGrp="1"/>
          </p:cNvSpPr>
          <p:nvPr>
            <p:ph type="title"/>
          </p:nvPr>
        </p:nvSpPr>
        <p:spPr>
          <a:xfrm>
            <a:off x="705489" y="268287"/>
            <a:ext cx="14292088" cy="1080121"/>
          </a:xfrm>
          <a:prstGeom prst="rect">
            <a:avLst/>
          </a:prstGeom>
        </p:spPr>
        <p:txBody>
          <a:bodyPr anchor="ctr"/>
          <a:lstStyle>
            <a:lvl1pPr>
              <a:defRPr sz="4000" b="1">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defRPr>
            </a:lvl1pPr>
          </a:lstStyle>
          <a:p>
            <a:r>
              <a:rPr lang="zh-TW" altLang="en-US" dirty="0" smtClean="0"/>
              <a:t>按一下以編輯母片標題樣式</a:t>
            </a:r>
            <a:endParaRPr lang="zh-TW" altLang="en-US" dirty="0"/>
          </a:p>
        </p:txBody>
      </p:sp>
      <p:sp>
        <p:nvSpPr>
          <p:cNvPr id="4" name="圖片版面配置區 3"/>
          <p:cNvSpPr>
            <a:spLocks noGrp="1"/>
          </p:cNvSpPr>
          <p:nvPr>
            <p:ph type="pic" sz="quarter" idx="10"/>
          </p:nvPr>
        </p:nvSpPr>
        <p:spPr>
          <a:xfrm>
            <a:off x="714915" y="1564336"/>
            <a:ext cx="7560000" cy="7272808"/>
          </a:xfrm>
          <a:prstGeom prst="rect">
            <a:avLst/>
          </a:prstGeom>
        </p:spPr>
        <p:txBody>
          <a:bodyPr/>
          <a:lstStyle>
            <a:lvl1pPr marL="838200" indent="-571500">
              <a:buSzPct val="100000"/>
              <a:buFont typeface="Wingdings" panose="05000000000000000000" pitchFamily="2" charset="2"/>
              <a:buChar char="l"/>
              <a:defRPr sz="3200">
                <a:latin typeface="Calibri" panose="020F0502020204030204" pitchFamily="34" charset="0"/>
                <a:ea typeface="微軟正黑體" panose="020B0604030504040204" pitchFamily="34" charset="-120"/>
                <a:cs typeface="Calibri" panose="020F0502020204030204" pitchFamily="34" charset="0"/>
              </a:defRPr>
            </a:lvl1pPr>
          </a:lstStyle>
          <a:p>
            <a:pPr lvl="0"/>
            <a:endParaRPr lang="zh-TW" altLang="en-US" noProof="0" dirty="0">
              <a:sym typeface="Arial" panose="020B0604020202020204" pitchFamily="34" charset="0"/>
            </a:endParaRPr>
          </a:p>
        </p:txBody>
      </p:sp>
      <p:sp>
        <p:nvSpPr>
          <p:cNvPr id="6" name="內容版面配置區 5"/>
          <p:cNvSpPr>
            <a:spLocks noGrp="1"/>
          </p:cNvSpPr>
          <p:nvPr>
            <p:ph sz="quarter" idx="11"/>
          </p:nvPr>
        </p:nvSpPr>
        <p:spPr>
          <a:xfrm>
            <a:off x="8526955" y="1564432"/>
            <a:ext cx="7560000" cy="7272808"/>
          </a:xfrm>
          <a:prstGeom prst="rect">
            <a:avLst/>
          </a:prstGeom>
        </p:spPr>
        <p:txBody>
          <a:bodyPr/>
          <a:lstStyle>
            <a:lvl1pPr marL="838200" indent="-571500">
              <a:spcBef>
                <a:spcPts val="600"/>
              </a:spcBef>
              <a:buSzPct val="100000"/>
              <a:buFont typeface="Wingdings" panose="05000000000000000000" pitchFamily="2" charset="2"/>
              <a:buChar char="l"/>
              <a:defRPr sz="3200">
                <a:latin typeface="Calibri" panose="020F0502020204030204" pitchFamily="34" charset="0"/>
                <a:ea typeface="微軟正黑體" panose="020B0604030504040204" pitchFamily="34" charset="-120"/>
                <a:cs typeface="Calibri" panose="020F0502020204030204" pitchFamily="34" charset="0"/>
              </a:defRPr>
            </a:lvl1pPr>
            <a:lvl2pPr marL="1282700" indent="-571500">
              <a:spcBef>
                <a:spcPts val="600"/>
              </a:spcBef>
              <a:buSzPct val="100000"/>
              <a:buFont typeface="Wingdings" panose="05000000000000000000" pitchFamily="2" charset="2"/>
              <a:buChar char="n"/>
              <a:defRPr sz="2800">
                <a:latin typeface="Calibri" panose="020F0502020204030204" pitchFamily="34" charset="0"/>
                <a:ea typeface="微軟正黑體" panose="020B0604030504040204" pitchFamily="34" charset="-120"/>
                <a:cs typeface="Calibri" panose="020F0502020204030204" pitchFamily="34" charset="0"/>
              </a:defRPr>
            </a:lvl2pPr>
            <a:lvl3pPr marL="1727200" indent="-571500">
              <a:spcBef>
                <a:spcPts val="600"/>
              </a:spcBef>
              <a:buSzPct val="100000"/>
              <a:buFont typeface="Wingdings" panose="05000000000000000000" pitchFamily="2" charset="2"/>
              <a:buChar char="u"/>
              <a:defRPr>
                <a:latin typeface="Calibri" panose="020F0502020204030204" pitchFamily="34" charset="0"/>
                <a:ea typeface="微軟正黑體" panose="020B0604030504040204" pitchFamily="34" charset="-120"/>
                <a:cs typeface="Calibri" panose="020F0502020204030204" pitchFamily="34" charset="0"/>
              </a:defRPr>
            </a:lvl3pPr>
            <a:lvl4pPr marL="2171700" indent="-571500">
              <a:spcBef>
                <a:spcPts val="600"/>
              </a:spcBef>
              <a:buSzPct val="100000"/>
              <a:buFont typeface="Wingdings" panose="05000000000000000000" pitchFamily="2" charset="2"/>
              <a:buChar char="p"/>
              <a:defRPr sz="2000">
                <a:latin typeface="Calibri" panose="020F0502020204030204" pitchFamily="34" charset="0"/>
                <a:ea typeface="微軟正黑體" panose="020B0604030504040204" pitchFamily="34" charset="-120"/>
                <a:cs typeface="Calibri" panose="020F0502020204030204" pitchFamily="34" charset="0"/>
              </a:defRPr>
            </a:lvl4pPr>
            <a:lvl5pPr marL="2616200" indent="-571500">
              <a:spcBef>
                <a:spcPts val="600"/>
              </a:spcBef>
              <a:buSzPct val="100000"/>
              <a:buFont typeface="Arial" panose="020B0604020202020204" pitchFamily="34" charset="0"/>
              <a:buChar char="•"/>
              <a:defRPr sz="2000">
                <a:latin typeface="Calibri" panose="020F0502020204030204" pitchFamily="34" charset="0"/>
                <a:ea typeface="微軟正黑體" panose="020B0604030504040204" pitchFamily="34" charset="-120"/>
                <a:cs typeface="Calibri" panose="020F0502020204030204" pitchFamily="34" charset="0"/>
              </a:defRPr>
            </a:lvl5pPr>
          </a:lstStyle>
          <a:p>
            <a:pPr lvl="0"/>
            <a:r>
              <a:rPr lang="zh-TW" altLang="en-US" dirty="0" smtClean="0"/>
              <a:t>按一下以編輯母片文字樣式</a:t>
            </a:r>
          </a:p>
          <a:p>
            <a:pPr lvl="1"/>
            <a:r>
              <a:rPr lang="zh-TW" altLang="en-US" dirty="0" smtClean="0"/>
              <a:t>第二層</a:t>
            </a:r>
          </a:p>
          <a:p>
            <a:pPr lvl="2"/>
            <a:r>
              <a:rPr lang="zh-TW" altLang="en-US" dirty="0" smtClean="0"/>
              <a:t>第三層</a:t>
            </a:r>
          </a:p>
          <a:p>
            <a:pPr lvl="3"/>
            <a:r>
              <a:rPr lang="zh-TW" altLang="en-US" dirty="0" smtClean="0"/>
              <a:t>第四層</a:t>
            </a:r>
          </a:p>
          <a:p>
            <a:pPr lvl="4"/>
            <a:r>
              <a:rPr lang="zh-TW" altLang="en-US" dirty="0" smtClean="0"/>
              <a:t>第五層</a:t>
            </a:r>
            <a:endParaRPr lang="zh-TW" altLang="en-US" dirty="0"/>
          </a:p>
        </p:txBody>
      </p:sp>
    </p:spTree>
    <p:extLst>
      <p:ext uri="{BB962C8B-B14F-4D97-AF65-F5344CB8AC3E}">
        <p14:creationId xmlns:p14="http://schemas.microsoft.com/office/powerpoint/2010/main" val="3626808030"/>
      </p:ext>
    </p:extLst>
  </p:cSld>
  <p:clrMapOvr>
    <a:masterClrMapping/>
  </p:clrMapOvr>
  <p:transition/>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內頁-僅標題+變更不通知">
    <p:spTree>
      <p:nvGrpSpPr>
        <p:cNvPr id="1" name=""/>
        <p:cNvGrpSpPr/>
        <p:nvPr/>
      </p:nvGrpSpPr>
      <p:grpSpPr>
        <a:xfrm>
          <a:off x="0" y="0"/>
          <a:ext cx="0" cy="0"/>
          <a:chOff x="0" y="0"/>
          <a:chExt cx="0" cy="0"/>
        </a:xfrm>
      </p:grpSpPr>
      <p:sp>
        <p:nvSpPr>
          <p:cNvPr id="2" name="標題 1"/>
          <p:cNvSpPr>
            <a:spLocks noGrp="1"/>
          </p:cNvSpPr>
          <p:nvPr>
            <p:ph type="title"/>
          </p:nvPr>
        </p:nvSpPr>
        <p:spPr>
          <a:xfrm>
            <a:off x="705488" y="268287"/>
            <a:ext cx="14292088" cy="1080121"/>
          </a:xfrm>
          <a:prstGeom prst="rect">
            <a:avLst/>
          </a:prstGeom>
        </p:spPr>
        <p:txBody>
          <a:bodyPr anchor="ctr"/>
          <a:lstStyle>
            <a:lvl1pPr>
              <a:defRPr sz="4000" b="1">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defRPr>
            </a:lvl1pPr>
          </a:lstStyle>
          <a:p>
            <a:r>
              <a:rPr lang="zh-TW" altLang="en-US" dirty="0" smtClean="0"/>
              <a:t>按一下以編輯母片標題樣式</a:t>
            </a:r>
            <a:endParaRPr lang="zh-TW" altLang="en-US" dirty="0"/>
          </a:p>
        </p:txBody>
      </p:sp>
      <p:sp>
        <p:nvSpPr>
          <p:cNvPr id="5" name="矩形 4"/>
          <p:cNvSpPr/>
          <p:nvPr userDrawn="1"/>
        </p:nvSpPr>
        <p:spPr>
          <a:xfrm>
            <a:off x="6941939" y="9413304"/>
            <a:ext cx="3499482" cy="338554"/>
          </a:xfrm>
          <a:prstGeom prst="rect">
            <a:avLst/>
          </a:prstGeom>
        </p:spPr>
        <p:txBody>
          <a:bodyPr wrap="square">
            <a:spAutoFit/>
          </a:bodyPr>
          <a:lstStyle/>
          <a:p>
            <a:r>
              <a:rPr lang="en-US" altLang="zh-TW" sz="1600" dirty="0" smtClean="0">
                <a:solidFill>
                  <a:srgbClr val="898989"/>
                </a:solidFill>
                <a:latin typeface="Calibri" panose="020F0502020204030204" pitchFamily="34" charset="0"/>
                <a:cs typeface="Calibri" panose="020F0502020204030204" pitchFamily="34" charset="0"/>
              </a:rPr>
              <a:t>SUBJECT TO CHANGE WITHOUT NOTICE</a:t>
            </a:r>
            <a:endParaRPr lang="zh-TW" altLang="en-US" sz="1600" dirty="0">
              <a:solidFill>
                <a:srgbClr val="898989"/>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249988156"/>
      </p:ext>
    </p:extLst>
  </p:cSld>
  <p:clrMapOvr>
    <a:masterClrMapping/>
  </p:clrMapOv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內頁-僅標題+變更不通知+內部限定">
    <p:spTree>
      <p:nvGrpSpPr>
        <p:cNvPr id="1" name=""/>
        <p:cNvGrpSpPr/>
        <p:nvPr/>
      </p:nvGrpSpPr>
      <p:grpSpPr>
        <a:xfrm>
          <a:off x="0" y="0"/>
          <a:ext cx="0" cy="0"/>
          <a:chOff x="0" y="0"/>
          <a:chExt cx="0" cy="0"/>
        </a:xfrm>
      </p:grpSpPr>
      <p:sp>
        <p:nvSpPr>
          <p:cNvPr id="2" name="標題 1"/>
          <p:cNvSpPr>
            <a:spLocks noGrp="1"/>
          </p:cNvSpPr>
          <p:nvPr>
            <p:ph type="title"/>
          </p:nvPr>
        </p:nvSpPr>
        <p:spPr>
          <a:xfrm>
            <a:off x="705488" y="268287"/>
            <a:ext cx="14292088" cy="1080121"/>
          </a:xfrm>
          <a:prstGeom prst="rect">
            <a:avLst/>
          </a:prstGeom>
        </p:spPr>
        <p:txBody>
          <a:bodyPr anchor="ctr"/>
          <a:lstStyle>
            <a:lvl1pPr>
              <a:defRPr sz="4000" b="1">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defRPr>
            </a:lvl1pPr>
          </a:lstStyle>
          <a:p>
            <a:r>
              <a:rPr lang="zh-TW" altLang="en-US" dirty="0" smtClean="0"/>
              <a:t>按一下以編輯母片標題樣式</a:t>
            </a:r>
            <a:endParaRPr lang="zh-TW" altLang="en-US" dirty="0"/>
          </a:p>
        </p:txBody>
      </p:sp>
      <p:sp>
        <p:nvSpPr>
          <p:cNvPr id="5" name="矩形 4"/>
          <p:cNvSpPr/>
          <p:nvPr userDrawn="1"/>
        </p:nvSpPr>
        <p:spPr>
          <a:xfrm>
            <a:off x="6941939" y="9413304"/>
            <a:ext cx="3499482" cy="338554"/>
          </a:xfrm>
          <a:prstGeom prst="rect">
            <a:avLst/>
          </a:prstGeom>
        </p:spPr>
        <p:txBody>
          <a:bodyPr wrap="square">
            <a:spAutoFit/>
          </a:bodyPr>
          <a:lstStyle/>
          <a:p>
            <a:r>
              <a:rPr lang="en-US" altLang="zh-TW" sz="1600" dirty="0" smtClean="0">
                <a:solidFill>
                  <a:srgbClr val="898989"/>
                </a:solidFill>
                <a:latin typeface="Calibri" panose="020F0502020204030204" pitchFamily="34" charset="0"/>
                <a:cs typeface="Calibri" panose="020F0502020204030204" pitchFamily="34" charset="0"/>
              </a:rPr>
              <a:t>SUBJECT TO CHANGE WITHOUT NOTICE</a:t>
            </a:r>
            <a:endParaRPr lang="zh-TW" altLang="en-US" sz="1600" dirty="0">
              <a:solidFill>
                <a:srgbClr val="898989"/>
              </a:solidFill>
              <a:latin typeface="Calibri" panose="020F0502020204030204" pitchFamily="34" charset="0"/>
              <a:cs typeface="Calibri" panose="020F0502020204030204" pitchFamily="34" charset="0"/>
            </a:endParaRPr>
          </a:p>
        </p:txBody>
      </p:sp>
      <p:sp>
        <p:nvSpPr>
          <p:cNvPr id="4" name="文字方塊 3"/>
          <p:cNvSpPr txBox="1"/>
          <p:nvPr userDrawn="1"/>
        </p:nvSpPr>
        <p:spPr>
          <a:xfrm>
            <a:off x="15005764" y="1204464"/>
            <a:ext cx="2160000" cy="523220"/>
          </a:xfrm>
          <a:prstGeom prst="rect">
            <a:avLst/>
          </a:prstGeom>
          <a:noFill/>
        </p:spPr>
        <p:txBody>
          <a:bodyPr wrap="square" rtlCol="0">
            <a:spAutoFit/>
          </a:bodyPr>
          <a:lstStyle/>
          <a:p>
            <a:r>
              <a:rPr lang="en-US" altLang="zh-TW" sz="2800" b="1" u="sng" dirty="0" smtClean="0">
                <a:solidFill>
                  <a:srgbClr val="FF0000"/>
                </a:solidFill>
                <a:latin typeface="Calibri" panose="020F0502020204030204" pitchFamily="34" charset="0"/>
                <a:ea typeface="微軟正黑體" panose="020B0604030504040204" pitchFamily="34" charset="-120"/>
                <a:cs typeface="Calibri" panose="020F0502020204030204" pitchFamily="34" charset="0"/>
              </a:rPr>
              <a:t>Internal Only</a:t>
            </a:r>
            <a:endParaRPr lang="zh-TW" altLang="en-US" sz="2800" b="1" u="sng" dirty="0">
              <a:solidFill>
                <a:srgbClr val="FF0000"/>
              </a:solidFill>
              <a:latin typeface="Calibri" panose="020F0502020204030204" pitchFamily="34" charset="0"/>
              <a:ea typeface="微軟正黑體" panose="020B0604030504040204" pitchFamily="34" charset="-120"/>
              <a:cs typeface="Calibri" panose="020F0502020204030204" pitchFamily="34" charset="0"/>
            </a:endParaRPr>
          </a:p>
        </p:txBody>
      </p:sp>
    </p:spTree>
    <p:extLst>
      <p:ext uri="{BB962C8B-B14F-4D97-AF65-F5344CB8AC3E}">
        <p14:creationId xmlns:p14="http://schemas.microsoft.com/office/powerpoint/2010/main" val="1223906819"/>
      </p:ext>
    </p:extLst>
  </p:cSld>
  <p:clrMapOvr>
    <a:masterClrMapping/>
  </p:clrMapOv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內頁(雙文字欄)">
    <p:spTree>
      <p:nvGrpSpPr>
        <p:cNvPr id="1" name=""/>
        <p:cNvGrpSpPr/>
        <p:nvPr/>
      </p:nvGrpSpPr>
      <p:grpSpPr>
        <a:xfrm>
          <a:off x="0" y="0"/>
          <a:ext cx="0" cy="0"/>
          <a:chOff x="0" y="0"/>
          <a:chExt cx="0" cy="0"/>
        </a:xfrm>
      </p:grpSpPr>
      <p:sp>
        <p:nvSpPr>
          <p:cNvPr id="8" name="標題 1"/>
          <p:cNvSpPr>
            <a:spLocks noGrp="1"/>
          </p:cNvSpPr>
          <p:nvPr>
            <p:ph type="title"/>
          </p:nvPr>
        </p:nvSpPr>
        <p:spPr>
          <a:xfrm>
            <a:off x="705489" y="262270"/>
            <a:ext cx="14467935" cy="1044000"/>
          </a:xfrm>
          <a:prstGeom prst="rect">
            <a:avLst/>
          </a:prstGeom>
        </p:spPr>
        <p:txBody>
          <a:bodyPr anchor="ctr"/>
          <a:lstStyle>
            <a:lvl1pPr algn="l">
              <a:lnSpc>
                <a:spcPct val="100000"/>
              </a:lnSpc>
              <a:tabLst>
                <a:tab pos="3859406" algn="l"/>
              </a:tabLst>
              <a:defRPr sz="4001" b="1" baseline="0">
                <a:solidFill>
                  <a:schemeClr val="tx1">
                    <a:lumMod val="75000"/>
                    <a:lumOff val="25000"/>
                  </a:schemeClr>
                </a:solidFill>
                <a:latin typeface="Calibri" panose="020F0502020204030204" pitchFamily="34" charset="0"/>
                <a:ea typeface="微軟正黑體" pitchFamily="34" charset="-120"/>
              </a:defRPr>
            </a:lvl1pPr>
          </a:lstStyle>
          <a:p>
            <a:r>
              <a:rPr lang="zh-TW" altLang="en-US" dirty="0" smtClean="0"/>
              <a:t>按一下以編輯母片標題樣式</a:t>
            </a:r>
            <a:endParaRPr lang="zh-TW" altLang="en-US" dirty="0"/>
          </a:p>
        </p:txBody>
      </p:sp>
      <p:sp>
        <p:nvSpPr>
          <p:cNvPr id="3" name="內容版面配置區 2"/>
          <p:cNvSpPr>
            <a:spLocks noGrp="1"/>
          </p:cNvSpPr>
          <p:nvPr>
            <p:ph sz="half" idx="1"/>
          </p:nvPr>
        </p:nvSpPr>
        <p:spPr>
          <a:xfrm>
            <a:off x="724687" y="1708443"/>
            <a:ext cx="7560000" cy="6840765"/>
          </a:xfrm>
          <a:prstGeom prst="rect">
            <a:avLst/>
          </a:prstGeom>
        </p:spPr>
        <p:txBody>
          <a:bodyPr/>
          <a:lstStyle>
            <a:lvl1pPr marL="838242" indent="-571529">
              <a:spcBef>
                <a:spcPts val="600"/>
              </a:spcBef>
              <a:buSzPct val="100000"/>
              <a:buFont typeface="Wingdings" panose="05000000000000000000" pitchFamily="2" charset="2"/>
              <a:buChar char="l"/>
              <a:defRPr sz="3200" baseline="0">
                <a:latin typeface="Calibri" panose="020F0502020204030204" pitchFamily="34" charset="0"/>
                <a:ea typeface="微軟正黑體" pitchFamily="34" charset="-120"/>
              </a:defRPr>
            </a:lvl1pPr>
            <a:lvl2pPr marL="1282764" indent="-571529">
              <a:spcBef>
                <a:spcPts val="600"/>
              </a:spcBef>
              <a:buSzPct val="100000"/>
              <a:buFont typeface="Wingdings" panose="05000000000000000000" pitchFamily="2" charset="2"/>
              <a:buChar char="n"/>
              <a:defRPr sz="2801" baseline="0">
                <a:latin typeface="Calibri" panose="020F0502020204030204" pitchFamily="34" charset="0"/>
                <a:ea typeface="微軟正黑體" pitchFamily="34" charset="-120"/>
              </a:defRPr>
            </a:lvl2pPr>
            <a:lvl3pPr marL="1727286" indent="-571529">
              <a:spcBef>
                <a:spcPts val="600"/>
              </a:spcBef>
              <a:buSzPct val="100000"/>
              <a:buFont typeface="Wingdings" panose="05000000000000000000" pitchFamily="2" charset="2"/>
              <a:buChar char="u"/>
              <a:defRPr sz="2400" baseline="0">
                <a:latin typeface="Calibri" panose="020F0502020204030204" pitchFamily="34" charset="0"/>
                <a:ea typeface="微軟正黑體" pitchFamily="34" charset="-120"/>
              </a:defRPr>
            </a:lvl3pPr>
            <a:lvl4pPr marL="2171809" indent="-571529">
              <a:spcBef>
                <a:spcPts val="600"/>
              </a:spcBef>
              <a:buSzPct val="100000"/>
              <a:buFont typeface="Wingdings" panose="05000000000000000000" pitchFamily="2" charset="2"/>
              <a:buChar char="p"/>
              <a:defRPr sz="2000" baseline="0">
                <a:latin typeface="Calibri" panose="020F0502020204030204" pitchFamily="34" charset="0"/>
                <a:ea typeface="微軟正黑體" pitchFamily="34" charset="-120"/>
              </a:defRPr>
            </a:lvl4pPr>
            <a:lvl5pPr>
              <a:spcBef>
                <a:spcPts val="600"/>
              </a:spcBef>
              <a:buSzPct val="100000"/>
              <a:defRPr sz="1800" baseline="0">
                <a:latin typeface="Calibri" panose="020F0502020204030204" pitchFamily="34" charset="0"/>
                <a:ea typeface="微軟正黑體" pitchFamily="34" charset="-120"/>
              </a:defRPr>
            </a:lvl5pPr>
            <a:lvl6pPr>
              <a:defRPr sz="1800"/>
            </a:lvl6pPr>
            <a:lvl7pPr>
              <a:defRPr sz="1800"/>
            </a:lvl7pPr>
            <a:lvl8pPr>
              <a:defRPr sz="1800"/>
            </a:lvl8pPr>
            <a:lvl9pPr>
              <a:defRPr sz="1800"/>
            </a:lvl9pPr>
          </a:lstStyle>
          <a:p>
            <a:pPr lvl="0"/>
            <a:r>
              <a:rPr lang="zh-TW" altLang="en-US" dirty="0" smtClean="0"/>
              <a:t>按一下以編輯母片文字樣式</a:t>
            </a:r>
          </a:p>
          <a:p>
            <a:pPr lvl="1"/>
            <a:r>
              <a:rPr lang="zh-TW" altLang="en-US" dirty="0" smtClean="0"/>
              <a:t>第二層</a:t>
            </a:r>
          </a:p>
          <a:p>
            <a:pPr lvl="2"/>
            <a:r>
              <a:rPr lang="zh-TW" altLang="en-US" dirty="0" smtClean="0"/>
              <a:t>第三層</a:t>
            </a:r>
          </a:p>
          <a:p>
            <a:pPr lvl="3"/>
            <a:r>
              <a:rPr lang="zh-TW" altLang="en-US" dirty="0" smtClean="0"/>
              <a:t>第四層</a:t>
            </a:r>
          </a:p>
          <a:p>
            <a:pPr lvl="4"/>
            <a:r>
              <a:rPr lang="zh-TW" altLang="en-US" dirty="0" smtClean="0"/>
              <a:t>第五層</a:t>
            </a:r>
            <a:endParaRPr lang="zh-TW" altLang="en-US" dirty="0"/>
          </a:p>
        </p:txBody>
      </p:sp>
      <p:sp>
        <p:nvSpPr>
          <p:cNvPr id="9" name="內容版面配置區 2"/>
          <p:cNvSpPr>
            <a:spLocks noGrp="1"/>
          </p:cNvSpPr>
          <p:nvPr>
            <p:ph sz="half" idx="10"/>
          </p:nvPr>
        </p:nvSpPr>
        <p:spPr>
          <a:xfrm>
            <a:off x="8526955" y="1708444"/>
            <a:ext cx="7560000" cy="6840000"/>
          </a:xfrm>
          <a:prstGeom prst="rect">
            <a:avLst/>
          </a:prstGeom>
        </p:spPr>
        <p:txBody>
          <a:bodyPr/>
          <a:lstStyle>
            <a:lvl1pPr marL="838242" indent="-571529">
              <a:spcBef>
                <a:spcPts val="600"/>
              </a:spcBef>
              <a:buSzPct val="100000"/>
              <a:buFont typeface="Wingdings" panose="05000000000000000000" pitchFamily="2" charset="2"/>
              <a:buChar char="l"/>
              <a:defRPr sz="3200" baseline="0">
                <a:latin typeface="Calibri" panose="020F0502020204030204" pitchFamily="34" charset="0"/>
                <a:ea typeface="微軟正黑體" pitchFamily="34" charset="-120"/>
              </a:defRPr>
            </a:lvl1pPr>
            <a:lvl2pPr marL="1282764" indent="-571529">
              <a:spcBef>
                <a:spcPts val="600"/>
              </a:spcBef>
              <a:buSzPct val="100000"/>
              <a:buFont typeface="Wingdings" panose="05000000000000000000" pitchFamily="2" charset="2"/>
              <a:buChar char="n"/>
              <a:defRPr sz="2801" baseline="0">
                <a:latin typeface="Calibri" panose="020F0502020204030204" pitchFamily="34" charset="0"/>
                <a:ea typeface="微軟正黑體" pitchFamily="34" charset="-120"/>
              </a:defRPr>
            </a:lvl2pPr>
            <a:lvl3pPr marL="1727286" indent="-571529">
              <a:spcBef>
                <a:spcPts val="600"/>
              </a:spcBef>
              <a:buSzPct val="100000"/>
              <a:buFont typeface="Wingdings" panose="05000000000000000000" pitchFamily="2" charset="2"/>
              <a:buChar char="u"/>
              <a:defRPr sz="2400" baseline="0">
                <a:latin typeface="Calibri" panose="020F0502020204030204" pitchFamily="34" charset="0"/>
                <a:ea typeface="微軟正黑體" pitchFamily="34" charset="-120"/>
              </a:defRPr>
            </a:lvl3pPr>
            <a:lvl4pPr marL="2171809" indent="-571529">
              <a:spcBef>
                <a:spcPts val="600"/>
              </a:spcBef>
              <a:buSzPct val="100000"/>
              <a:buFont typeface="Wingdings" panose="05000000000000000000" pitchFamily="2" charset="2"/>
              <a:buChar char="p"/>
              <a:defRPr sz="2000" baseline="0">
                <a:latin typeface="Calibri" panose="020F0502020204030204" pitchFamily="34" charset="0"/>
                <a:ea typeface="微軟正黑體" pitchFamily="34" charset="-120"/>
              </a:defRPr>
            </a:lvl4pPr>
            <a:lvl5pPr>
              <a:spcBef>
                <a:spcPts val="600"/>
              </a:spcBef>
              <a:buSzPct val="100000"/>
              <a:defRPr sz="1800" baseline="0">
                <a:latin typeface="Calibri" panose="020F0502020204030204" pitchFamily="34" charset="0"/>
                <a:ea typeface="微軟正黑體" pitchFamily="34" charset="-120"/>
              </a:defRPr>
            </a:lvl5pPr>
            <a:lvl6pPr>
              <a:defRPr sz="1800"/>
            </a:lvl6pPr>
            <a:lvl7pPr>
              <a:defRPr sz="1800"/>
            </a:lvl7pPr>
            <a:lvl8pPr>
              <a:defRPr sz="1800"/>
            </a:lvl8pPr>
            <a:lvl9pPr>
              <a:defRPr sz="1800"/>
            </a:lvl9pPr>
          </a:lstStyle>
          <a:p>
            <a:pPr lvl="0"/>
            <a:r>
              <a:rPr lang="zh-TW" altLang="en-US" dirty="0" smtClean="0"/>
              <a:t>按一下以編輯母片文字樣式</a:t>
            </a:r>
          </a:p>
          <a:p>
            <a:pPr lvl="1"/>
            <a:r>
              <a:rPr lang="zh-TW" altLang="en-US" dirty="0" smtClean="0"/>
              <a:t>第二層</a:t>
            </a:r>
          </a:p>
          <a:p>
            <a:pPr lvl="2"/>
            <a:r>
              <a:rPr lang="zh-TW" altLang="en-US" dirty="0" smtClean="0"/>
              <a:t>第三層</a:t>
            </a:r>
          </a:p>
          <a:p>
            <a:pPr lvl="3"/>
            <a:r>
              <a:rPr lang="zh-TW" altLang="en-US" dirty="0" smtClean="0"/>
              <a:t>第四層</a:t>
            </a:r>
          </a:p>
          <a:p>
            <a:pPr lvl="4"/>
            <a:r>
              <a:rPr lang="zh-TW" altLang="en-US" dirty="0" smtClean="0"/>
              <a:t>第五層</a:t>
            </a:r>
            <a:endParaRPr lang="zh-TW" altLang="en-US" dirty="0"/>
          </a:p>
        </p:txBody>
      </p:sp>
    </p:spTree>
    <p:extLst>
      <p:ext uri="{BB962C8B-B14F-4D97-AF65-F5344CB8AC3E}">
        <p14:creationId xmlns:p14="http://schemas.microsoft.com/office/powerpoint/2010/main" val="2034482070"/>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image" Target="../media/image2.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image" Target="../media/image3.jpeg"/><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28" name="圖片 6"/>
          <p:cNvPicPr>
            <a:picLocks noChangeAspect="1"/>
          </p:cNvPicPr>
          <p:nvPr userDrawn="1"/>
        </p:nvPicPr>
        <p:blipFill>
          <a:blip r:embed="rId18" cstate="email">
            <a:extLst>
              <a:ext uri="{28A0092B-C50C-407E-A947-70E740481C1C}">
                <a14:useLocalDpi xmlns:a14="http://schemas.microsoft.com/office/drawing/2010/main"/>
              </a:ext>
            </a:extLst>
          </a:blip>
          <a:srcRect/>
          <a:stretch>
            <a:fillRect/>
          </a:stretch>
        </p:blipFill>
        <p:spPr bwMode="auto">
          <a:xfrm>
            <a:off x="15367000" y="268288"/>
            <a:ext cx="1644650" cy="636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4"/>
          <p:cNvPicPr>
            <a:picLocks noChangeAspect="1" noChangeArrowheads="1"/>
          </p:cNvPicPr>
          <p:nvPr userDrawn="1"/>
        </p:nvPicPr>
        <p:blipFill rotWithShape="1">
          <a:blip r:embed="rId19">
            <a:extLst>
              <a:ext uri="{28A0092B-C50C-407E-A947-70E740481C1C}">
                <a14:useLocalDpi xmlns:a14="http://schemas.microsoft.com/office/drawing/2010/main"/>
              </a:ext>
            </a:extLst>
          </a:blip>
          <a:srcRect l="246" t="22586" r="871" b="56083"/>
          <a:stretch/>
        </p:blipFill>
        <p:spPr bwMode="auto">
          <a:xfrm>
            <a:off x="0" y="9428302"/>
            <a:ext cx="17311688" cy="36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spTree>
    <p:extLst>
      <p:ext uri="{BB962C8B-B14F-4D97-AF65-F5344CB8AC3E}">
        <p14:creationId xmlns:p14="http://schemas.microsoft.com/office/powerpoint/2010/main" val="1183715766"/>
      </p:ext>
    </p:extLst>
  </p:cSld>
  <p:clrMap bg1="lt1" tx1="dk1" bg2="lt2" tx2="dk2" accent1="accent1" accent2="accent2" accent3="accent3" accent4="accent4" accent5="accent5" accent6="accent6" hlink="hlink" folHlink="folHlink"/>
  <p:sldLayoutIdLst>
    <p:sldLayoutId id="2147484364" r:id="rId1"/>
    <p:sldLayoutId id="2147484367" r:id="rId2"/>
    <p:sldLayoutId id="2147484368" r:id="rId3"/>
    <p:sldLayoutId id="2147484369" r:id="rId4"/>
    <p:sldLayoutId id="2147484380" r:id="rId5"/>
    <p:sldLayoutId id="2147484370" r:id="rId6"/>
    <p:sldLayoutId id="2147484378" r:id="rId7"/>
    <p:sldLayoutId id="2147484383" r:id="rId8"/>
    <p:sldLayoutId id="2147484376" r:id="rId9"/>
    <p:sldLayoutId id="2147484371" r:id="rId10"/>
    <p:sldLayoutId id="2147484374" r:id="rId11"/>
    <p:sldLayoutId id="2147484373" r:id="rId12"/>
    <p:sldLayoutId id="2147484384" r:id="rId13"/>
    <p:sldLayoutId id="2147484386" r:id="rId14"/>
    <p:sldLayoutId id="2147484387" r:id="rId15"/>
    <p:sldLayoutId id="2147484388" r:id="rId16"/>
  </p:sldLayoutIdLst>
  <p:transition/>
  <p:timing>
    <p:tnLst>
      <p:par>
        <p:cTn id="1" dur="indefinite" restart="never" nodeType="tmRoot"/>
      </p:par>
    </p:tnLst>
  </p:timing>
  <p:hf hdr="0" dt="0"/>
  <p:txStyles>
    <p:titleStyle>
      <a:lvl1pPr algn="l" rtl="0" eaLnBrk="0" fontAlgn="base" hangingPunct="0">
        <a:spcBef>
          <a:spcPct val="0"/>
        </a:spcBef>
        <a:spcAft>
          <a:spcPct val="0"/>
        </a:spcAft>
        <a:defRPr sz="4200">
          <a:solidFill>
            <a:schemeClr val="tx1"/>
          </a:solidFill>
          <a:latin typeface="+mj-lt"/>
          <a:ea typeface="+mj-ea"/>
          <a:cs typeface="+mj-cs"/>
          <a:sym typeface="Arial" panose="020B0604020202020204" pitchFamily="34" charset="0"/>
        </a:defRPr>
      </a:lvl1pPr>
      <a:lvl2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2pPr>
      <a:lvl3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3pPr>
      <a:lvl4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4pPr>
      <a:lvl5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5pPr>
      <a:lvl6pPr marL="457223"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6pPr>
      <a:lvl7pPr marL="914446"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7pPr>
      <a:lvl8pPr marL="1371668"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8pPr>
      <a:lvl9pPr marL="1828892"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9pPr>
    </p:titleStyle>
    <p:bodyStyle>
      <a:lvl1pPr marL="838200" indent="-571500" algn="l" rtl="0" eaLnBrk="0" fontAlgn="base" hangingPunct="0">
        <a:spcBef>
          <a:spcPts val="2400"/>
        </a:spcBef>
        <a:spcAft>
          <a:spcPct val="0"/>
        </a:spcAft>
        <a:buSzPct val="171000"/>
        <a:buFont typeface="Arial" panose="020B0604020202020204" pitchFamily="34" charset="0"/>
        <a:buChar char="•"/>
        <a:defRPr sz="2400">
          <a:solidFill>
            <a:schemeClr val="tx1"/>
          </a:solidFill>
          <a:latin typeface="+mn-lt"/>
          <a:ea typeface="+mn-ea"/>
          <a:cs typeface="+mn-cs"/>
          <a:sym typeface="Arial" panose="020B0604020202020204" pitchFamily="34" charset="0"/>
        </a:defRPr>
      </a:lvl1pPr>
      <a:lvl2pPr marL="1282700" indent="-571500" algn="l" rtl="0" eaLnBrk="0" fontAlgn="base" hangingPunct="0">
        <a:spcBef>
          <a:spcPts val="2400"/>
        </a:spcBef>
        <a:spcAft>
          <a:spcPct val="0"/>
        </a:spcAft>
        <a:buSzPct val="171000"/>
        <a:buFont typeface="Arial" panose="020B0604020202020204" pitchFamily="34" charset="0"/>
        <a:buChar char="•"/>
        <a:defRPr sz="2400">
          <a:solidFill>
            <a:schemeClr val="tx1"/>
          </a:solidFill>
          <a:latin typeface="+mn-lt"/>
          <a:ea typeface="+mn-ea"/>
          <a:cs typeface="+mn-cs"/>
          <a:sym typeface="Arial" panose="020B0604020202020204" pitchFamily="34" charset="0"/>
        </a:defRPr>
      </a:lvl2pPr>
      <a:lvl3pPr marL="1727200" indent="-571500" algn="l" rtl="0" eaLnBrk="0" fontAlgn="base" hangingPunct="0">
        <a:spcBef>
          <a:spcPts val="2400"/>
        </a:spcBef>
        <a:spcAft>
          <a:spcPct val="0"/>
        </a:spcAft>
        <a:buSzPct val="171000"/>
        <a:buFont typeface="Arial" panose="020B0604020202020204" pitchFamily="34" charset="0"/>
        <a:buChar char="•"/>
        <a:defRPr sz="2400">
          <a:solidFill>
            <a:schemeClr val="tx1"/>
          </a:solidFill>
          <a:latin typeface="+mn-lt"/>
          <a:ea typeface="+mn-ea"/>
          <a:cs typeface="+mn-cs"/>
          <a:sym typeface="Arial" panose="020B0604020202020204" pitchFamily="34" charset="0"/>
        </a:defRPr>
      </a:lvl3pPr>
      <a:lvl4pPr marL="2171700" indent="-571500" algn="l" rtl="0" eaLnBrk="0" fontAlgn="base" hangingPunct="0">
        <a:spcBef>
          <a:spcPts val="2400"/>
        </a:spcBef>
        <a:spcAft>
          <a:spcPct val="0"/>
        </a:spcAft>
        <a:buSzPct val="171000"/>
        <a:buFont typeface="Arial" panose="020B0604020202020204" pitchFamily="34" charset="0"/>
        <a:buChar char="•"/>
        <a:defRPr sz="2400">
          <a:solidFill>
            <a:schemeClr val="tx1"/>
          </a:solidFill>
          <a:latin typeface="+mn-lt"/>
          <a:ea typeface="+mn-ea"/>
          <a:cs typeface="+mn-cs"/>
          <a:sym typeface="Arial" panose="020B0604020202020204" pitchFamily="34" charset="0"/>
        </a:defRPr>
      </a:lvl4pPr>
      <a:lvl5pPr marL="2616200" indent="-571500" algn="l" rtl="0" eaLnBrk="0" fontAlgn="base" hangingPunct="0">
        <a:spcBef>
          <a:spcPts val="2400"/>
        </a:spcBef>
        <a:spcAft>
          <a:spcPct val="0"/>
        </a:spcAft>
        <a:buSzPct val="171000"/>
        <a:buFont typeface="Arial" panose="020B0604020202020204" pitchFamily="34" charset="0"/>
        <a:buChar char="•"/>
        <a:defRPr sz="2400">
          <a:solidFill>
            <a:schemeClr val="tx1"/>
          </a:solidFill>
          <a:latin typeface="+mn-lt"/>
          <a:ea typeface="+mn-ea"/>
          <a:cs typeface="+mn-cs"/>
          <a:sym typeface="Arial" panose="020B0604020202020204" pitchFamily="34" charset="0"/>
        </a:defRPr>
      </a:lvl5pPr>
      <a:lvl6pPr marL="3073554" indent="-571529" algn="l" rtl="0" fontAlgn="base">
        <a:spcBef>
          <a:spcPts val="2400"/>
        </a:spcBef>
        <a:spcAft>
          <a:spcPct val="0"/>
        </a:spcAft>
        <a:buSzPct val="171000"/>
        <a:buFont typeface="Arial" charset="0"/>
        <a:buChar char="•"/>
        <a:defRPr sz="2400">
          <a:solidFill>
            <a:schemeClr val="tx1"/>
          </a:solidFill>
          <a:latin typeface="+mn-lt"/>
          <a:ea typeface="+mn-ea"/>
          <a:cs typeface="+mn-cs"/>
          <a:sym typeface="Arial" charset="0"/>
        </a:defRPr>
      </a:lvl6pPr>
      <a:lvl7pPr marL="3530777" indent="-571529" algn="l" rtl="0" fontAlgn="base">
        <a:spcBef>
          <a:spcPts val="2400"/>
        </a:spcBef>
        <a:spcAft>
          <a:spcPct val="0"/>
        </a:spcAft>
        <a:buSzPct val="171000"/>
        <a:buFont typeface="Arial" charset="0"/>
        <a:buChar char="•"/>
        <a:defRPr sz="2400">
          <a:solidFill>
            <a:schemeClr val="tx1"/>
          </a:solidFill>
          <a:latin typeface="+mn-lt"/>
          <a:ea typeface="+mn-ea"/>
          <a:cs typeface="+mn-cs"/>
          <a:sym typeface="Arial" charset="0"/>
        </a:defRPr>
      </a:lvl7pPr>
      <a:lvl8pPr marL="3988000" indent="-571529" algn="l" rtl="0" fontAlgn="base">
        <a:spcBef>
          <a:spcPts val="2400"/>
        </a:spcBef>
        <a:spcAft>
          <a:spcPct val="0"/>
        </a:spcAft>
        <a:buSzPct val="171000"/>
        <a:buFont typeface="Arial" charset="0"/>
        <a:buChar char="•"/>
        <a:defRPr sz="2400">
          <a:solidFill>
            <a:schemeClr val="tx1"/>
          </a:solidFill>
          <a:latin typeface="+mn-lt"/>
          <a:ea typeface="+mn-ea"/>
          <a:cs typeface="+mn-cs"/>
          <a:sym typeface="Arial" charset="0"/>
        </a:defRPr>
      </a:lvl8pPr>
      <a:lvl9pPr marL="4445222" indent="-571529" algn="l" rtl="0" fontAlgn="base">
        <a:spcBef>
          <a:spcPts val="2400"/>
        </a:spcBef>
        <a:spcAft>
          <a:spcPct val="0"/>
        </a:spcAft>
        <a:buSzPct val="171000"/>
        <a:buFont typeface="Arial" charset="0"/>
        <a:buChar char="•"/>
        <a:defRPr sz="2400">
          <a:solidFill>
            <a:schemeClr val="tx1"/>
          </a:solidFill>
          <a:latin typeface="+mn-lt"/>
          <a:ea typeface="+mn-ea"/>
          <a:cs typeface="+mn-cs"/>
          <a:sym typeface="Arial" charset="0"/>
        </a:defRPr>
      </a:lvl9pPr>
    </p:bodyStyle>
    <p:otherStyle>
      <a:defPPr>
        <a:defRPr lang="zh-TW"/>
      </a:defPPr>
      <a:lvl1pPr marL="0" algn="l" defTabSz="914446" rtl="0" eaLnBrk="1" latinLnBrk="0" hangingPunct="1">
        <a:defRPr sz="1800" kern="1200">
          <a:solidFill>
            <a:schemeClr val="tx1"/>
          </a:solidFill>
          <a:latin typeface="+mn-lt"/>
          <a:ea typeface="+mn-ea"/>
          <a:cs typeface="+mn-cs"/>
        </a:defRPr>
      </a:lvl1pPr>
      <a:lvl2pPr marL="457223" algn="l" defTabSz="914446" rtl="0" eaLnBrk="1" latinLnBrk="0" hangingPunct="1">
        <a:defRPr sz="1800" kern="1200">
          <a:solidFill>
            <a:schemeClr val="tx1"/>
          </a:solidFill>
          <a:latin typeface="+mn-lt"/>
          <a:ea typeface="+mn-ea"/>
          <a:cs typeface="+mn-cs"/>
        </a:defRPr>
      </a:lvl2pPr>
      <a:lvl3pPr marL="914446" algn="l" defTabSz="914446" rtl="0" eaLnBrk="1" latinLnBrk="0" hangingPunct="1">
        <a:defRPr sz="1800" kern="1200">
          <a:solidFill>
            <a:schemeClr val="tx1"/>
          </a:solidFill>
          <a:latin typeface="+mn-lt"/>
          <a:ea typeface="+mn-ea"/>
          <a:cs typeface="+mn-cs"/>
        </a:defRPr>
      </a:lvl3pPr>
      <a:lvl4pPr marL="1371668" algn="l" defTabSz="914446" rtl="0" eaLnBrk="1" latinLnBrk="0" hangingPunct="1">
        <a:defRPr sz="1800" kern="1200">
          <a:solidFill>
            <a:schemeClr val="tx1"/>
          </a:solidFill>
          <a:latin typeface="+mn-lt"/>
          <a:ea typeface="+mn-ea"/>
          <a:cs typeface="+mn-cs"/>
        </a:defRPr>
      </a:lvl4pPr>
      <a:lvl5pPr marL="1828892" algn="l" defTabSz="914446" rtl="0" eaLnBrk="1" latinLnBrk="0" hangingPunct="1">
        <a:defRPr sz="1800" kern="1200">
          <a:solidFill>
            <a:schemeClr val="tx1"/>
          </a:solidFill>
          <a:latin typeface="+mn-lt"/>
          <a:ea typeface="+mn-ea"/>
          <a:cs typeface="+mn-cs"/>
        </a:defRPr>
      </a:lvl5pPr>
      <a:lvl6pPr marL="2286114" algn="l" defTabSz="914446" rtl="0" eaLnBrk="1" latinLnBrk="0" hangingPunct="1">
        <a:defRPr sz="1800" kern="1200">
          <a:solidFill>
            <a:schemeClr val="tx1"/>
          </a:solidFill>
          <a:latin typeface="+mn-lt"/>
          <a:ea typeface="+mn-ea"/>
          <a:cs typeface="+mn-cs"/>
        </a:defRPr>
      </a:lvl6pPr>
      <a:lvl7pPr marL="2743337" algn="l" defTabSz="914446" rtl="0" eaLnBrk="1" latinLnBrk="0" hangingPunct="1">
        <a:defRPr sz="1800" kern="1200">
          <a:solidFill>
            <a:schemeClr val="tx1"/>
          </a:solidFill>
          <a:latin typeface="+mn-lt"/>
          <a:ea typeface="+mn-ea"/>
          <a:cs typeface="+mn-cs"/>
        </a:defRPr>
      </a:lvl7pPr>
      <a:lvl8pPr marL="3200560" algn="l" defTabSz="914446" rtl="0" eaLnBrk="1" latinLnBrk="0" hangingPunct="1">
        <a:defRPr sz="1800" kern="1200">
          <a:solidFill>
            <a:schemeClr val="tx1"/>
          </a:solidFill>
          <a:latin typeface="+mn-lt"/>
          <a:ea typeface="+mn-ea"/>
          <a:cs typeface="+mn-cs"/>
        </a:defRPr>
      </a:lvl8pPr>
      <a:lvl9pPr marL="3657783" algn="l" defTabSz="914446"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jpeg"/><Relationship Id="rId1" Type="http://schemas.openxmlformats.org/officeDocument/2006/relationships/slideLayout" Target="../slideLayouts/slideLayout11.xml"/></Relationships>
</file>

<file path=ppt/slides/_rels/slide1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7.png"/><Relationship Id="rId1" Type="http://schemas.openxmlformats.org/officeDocument/2006/relationships/slideLayout" Target="../slideLayouts/slideLayout7.xml"/><Relationship Id="rId4" Type="http://schemas.openxmlformats.org/officeDocument/2006/relationships/image" Target="../media/image10.png"/></Relationships>
</file>

<file path=ppt/slides/_rels/slide100.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98.png"/><Relationship Id="rId1" Type="http://schemas.openxmlformats.org/officeDocument/2006/relationships/slideLayout" Target="../slideLayouts/slideLayout7.xml"/><Relationship Id="rId5" Type="http://schemas.openxmlformats.org/officeDocument/2006/relationships/image" Target="../media/image101.png"/><Relationship Id="rId4" Type="http://schemas.openxmlformats.org/officeDocument/2006/relationships/image" Target="../media/image20.png"/></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7.png"/><Relationship Id="rId1" Type="http://schemas.openxmlformats.org/officeDocument/2006/relationships/slideLayout" Target="../slideLayouts/slideLayout5.xml"/></Relationships>
</file>

<file path=ppt/slides/_rels/slide10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7.png"/><Relationship Id="rId1" Type="http://schemas.openxmlformats.org/officeDocument/2006/relationships/slideLayout" Target="../slideLayouts/slideLayout7.xml"/><Relationship Id="rId4" Type="http://schemas.openxmlformats.org/officeDocument/2006/relationships/image" Target="../media/image10.png"/></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05.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Layout" Target="../slideLayouts/slideLayout7.xml"/></Relationships>
</file>

<file path=ppt/slides/_rels/slide106.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Layout" Target="../slideLayouts/slideLayout7.xml"/></Relationships>
</file>

<file path=ppt/slides/_rels/slide107.xml.rels><?xml version="1.0" encoding="UTF-8" standalone="yes"?>
<Relationships xmlns="http://schemas.openxmlformats.org/package/2006/relationships"><Relationship Id="rId2" Type="http://schemas.openxmlformats.org/officeDocument/2006/relationships/image" Target="../media/image103.png"/><Relationship Id="rId1" Type="http://schemas.openxmlformats.org/officeDocument/2006/relationships/slideLayout" Target="../slideLayouts/slideLayout7.xml"/></Relationships>
</file>

<file path=ppt/slides/_rels/slide108.xml.rels><?xml version="1.0" encoding="UTF-8" standalone="yes"?>
<Relationships xmlns="http://schemas.openxmlformats.org/package/2006/relationships"><Relationship Id="rId2" Type="http://schemas.openxmlformats.org/officeDocument/2006/relationships/image" Target="../media/image103.png"/><Relationship Id="rId1" Type="http://schemas.openxmlformats.org/officeDocument/2006/relationships/slideLayout" Target="../slideLayouts/slideLayout7.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11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7.png"/><Relationship Id="rId1" Type="http://schemas.openxmlformats.org/officeDocument/2006/relationships/slideLayout" Target="../slideLayouts/slideLayout7.xml"/><Relationship Id="rId4" Type="http://schemas.openxmlformats.org/officeDocument/2006/relationships/image" Target="../media/image10.png"/></Relationships>
</file>

<file path=ppt/slides/_rels/slide11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11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9.xml"/><Relationship Id="rId1" Type="http://schemas.openxmlformats.org/officeDocument/2006/relationships/slideLayout" Target="../slideLayouts/slideLayout7.xml"/><Relationship Id="rId4" Type="http://schemas.microsoft.com/office/2007/relationships/hdphoto" Target="../media/hdphoto1.wdp"/></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7.xml"/></Relationships>
</file>

<file path=ppt/slides/_rels/slide117.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Layout" Target="../slideLayouts/slideLayout7.xml"/></Relationships>
</file>

<file path=ppt/slides/_rels/slide118.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Layout" Target="../slideLayouts/slideLayout7.xml"/></Relationships>
</file>

<file path=ppt/slides/_rels/slide119.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120.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Layout" Target="../slideLayouts/slideLayout7.xml"/></Relationships>
</file>

<file path=ppt/slides/_rels/slide121.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Layout" Target="../slideLayouts/slideLayout7.xml"/></Relationships>
</file>

<file path=ppt/slides/_rels/slide122.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Layout" Target="../slideLayouts/slideLayout7.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127.xml.rels><?xml version="1.0" encoding="UTF-8" standalone="yes"?>
<Relationships xmlns="http://schemas.openxmlformats.org/package/2006/relationships"><Relationship Id="rId2" Type="http://schemas.openxmlformats.org/officeDocument/2006/relationships/image" Target="../media/image104.jpeg"/><Relationship Id="rId1" Type="http://schemas.openxmlformats.org/officeDocument/2006/relationships/slideLayout" Target="../slideLayouts/slideLayout7.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13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21.xml"/><Relationship Id="rId1" Type="http://schemas.openxmlformats.org/officeDocument/2006/relationships/slideLayout" Target="../slideLayouts/slideLayout7.xml"/><Relationship Id="rId5" Type="http://schemas.openxmlformats.org/officeDocument/2006/relationships/image" Target="../media/image10.png"/><Relationship Id="rId4" Type="http://schemas.microsoft.com/office/2007/relationships/hdphoto" Target="../media/hdphoto1.wdp"/></Relationships>
</file>

<file path=ppt/slides/_rels/slide13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13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7.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135.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24.xml"/><Relationship Id="rId1" Type="http://schemas.openxmlformats.org/officeDocument/2006/relationships/slideLayout" Target="../slideLayouts/slideLayout7.xml"/></Relationships>
</file>

<file path=ppt/slides/_rels/slide136.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Layout" Target="../slideLayouts/slideLayout12.xml"/></Relationships>
</file>

<file path=ppt/slides/_rels/slide137.xml.rels><?xml version="1.0" encoding="UTF-8" standalone="yes"?>
<Relationships xmlns="http://schemas.openxmlformats.org/package/2006/relationships"><Relationship Id="rId2" Type="http://schemas.openxmlformats.org/officeDocument/2006/relationships/image" Target="../media/image106.png"/><Relationship Id="rId1" Type="http://schemas.openxmlformats.org/officeDocument/2006/relationships/slideLayout" Target="../slideLayouts/slideLayout7.xml"/></Relationships>
</file>

<file path=ppt/slides/_rels/slide138.xml.rels><?xml version="1.0" encoding="UTF-8" standalone="yes"?>
<Relationships xmlns="http://schemas.openxmlformats.org/package/2006/relationships"><Relationship Id="rId2" Type="http://schemas.openxmlformats.org/officeDocument/2006/relationships/image" Target="../media/image107.png"/><Relationship Id="rId1" Type="http://schemas.openxmlformats.org/officeDocument/2006/relationships/slideLayout" Target="../slideLayouts/slideLayout7.xml"/></Relationships>
</file>

<file path=ppt/slides/_rels/slide139.xml.rels><?xml version="1.0" encoding="UTF-8" standalone="yes"?>
<Relationships xmlns="http://schemas.openxmlformats.org/package/2006/relationships"><Relationship Id="rId2" Type="http://schemas.openxmlformats.org/officeDocument/2006/relationships/image" Target="../media/image106.png"/><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140.xml.rels><?xml version="1.0" encoding="UTF-8" standalone="yes"?>
<Relationships xmlns="http://schemas.openxmlformats.org/package/2006/relationships"><Relationship Id="rId2" Type="http://schemas.openxmlformats.org/officeDocument/2006/relationships/image" Target="../media/image107.png"/><Relationship Id="rId1" Type="http://schemas.openxmlformats.org/officeDocument/2006/relationships/slideLayout" Target="../slideLayouts/slideLayout7.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25.xml"/><Relationship Id="rId1" Type="http://schemas.openxmlformats.org/officeDocument/2006/relationships/slideLayout" Target="../slideLayouts/slideLayout7.xml"/><Relationship Id="rId5" Type="http://schemas.openxmlformats.org/officeDocument/2006/relationships/image" Target="../media/image10.png"/><Relationship Id="rId4" Type="http://schemas.microsoft.com/office/2007/relationships/hdphoto" Target="../media/hdphoto1.wdp"/></Relationships>
</file>

<file path=ppt/slides/_rels/slide14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7.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7.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27.xml"/><Relationship Id="rId1" Type="http://schemas.openxmlformats.org/officeDocument/2006/relationships/slideLayout" Target="../slideLayouts/slideLayout7.xml"/></Relationships>
</file>

<file path=ppt/slides/_rels/slide148.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28.xml"/><Relationship Id="rId1" Type="http://schemas.openxmlformats.org/officeDocument/2006/relationships/slideLayout" Target="../slideLayouts/slideLayout7.xml"/></Relationships>
</file>

<file path=ppt/slides/_rels/slide149.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29.xml"/><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0.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30.xml"/><Relationship Id="rId1" Type="http://schemas.openxmlformats.org/officeDocument/2006/relationships/slideLayout" Target="../slideLayouts/slideLayout7.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5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7.png"/><Relationship Id="rId1" Type="http://schemas.openxmlformats.org/officeDocument/2006/relationships/slideLayout" Target="../slideLayouts/slideLayout7.xml"/><Relationship Id="rId4" Type="http://schemas.openxmlformats.org/officeDocument/2006/relationships/image" Target="../media/image10.png"/></Relationships>
</file>

<file path=ppt/slides/_rels/slide15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8.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31.xml"/><Relationship Id="rId1" Type="http://schemas.openxmlformats.org/officeDocument/2006/relationships/slideLayout" Target="../slideLayouts/slideLayout7.xml"/></Relationships>
</file>

<file path=ppt/slides/_rels/slide159.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32.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Layout" Target="../slideLayouts/slideLayout7.xml"/><Relationship Id="rId4" Type="http://schemas.openxmlformats.org/officeDocument/2006/relationships/image" Target="../media/image20.png"/></Relationships>
</file>

<file path=ppt/slides/_rels/slide160.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33.xml"/><Relationship Id="rId1" Type="http://schemas.openxmlformats.org/officeDocument/2006/relationships/slideLayout" Target="../slideLayouts/slideLayout7.xml"/></Relationships>
</file>

<file path=ppt/slides/_rels/slide161.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34.xml"/><Relationship Id="rId1" Type="http://schemas.openxmlformats.org/officeDocument/2006/relationships/slideLayout" Target="../slideLayouts/slideLayout7.xml"/></Relationships>
</file>

<file path=ppt/slides/_rels/slide162.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35.xml"/><Relationship Id="rId1" Type="http://schemas.openxmlformats.org/officeDocument/2006/relationships/slideLayout" Target="../slideLayouts/slideLayout7.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36.xml"/><Relationship Id="rId1" Type="http://schemas.openxmlformats.org/officeDocument/2006/relationships/slideLayout" Target="../slideLayouts/slideLayout7.xml"/><Relationship Id="rId4" Type="http://schemas.microsoft.com/office/2007/relationships/hdphoto" Target="../media/hdphoto1.wdp"/></Relationships>
</file>

<file path=ppt/slides/_rels/slide16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Layout" Target="../slideLayouts/slideLayout7.xml"/><Relationship Id="rId4" Type="http://schemas.openxmlformats.org/officeDocument/2006/relationships/image" Target="../media/image23.emf"/></Relationships>
</file>

<file path=ppt/slides/_rels/slide170.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37.xml"/><Relationship Id="rId1" Type="http://schemas.openxmlformats.org/officeDocument/2006/relationships/slideLayout" Target="../slideLayouts/slideLayout7.xml"/></Relationships>
</file>

<file path=ppt/slides/_rels/slide171.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38.xml"/><Relationship Id="rId1" Type="http://schemas.openxmlformats.org/officeDocument/2006/relationships/slideLayout" Target="../slideLayouts/slideLayout7.xml"/></Relationships>
</file>

<file path=ppt/slides/_rels/slide172.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7.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7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40.xml"/><Relationship Id="rId1" Type="http://schemas.openxmlformats.org/officeDocument/2006/relationships/slideLayout" Target="../slideLayouts/slideLayout7.xml"/><Relationship Id="rId4" Type="http://schemas.microsoft.com/office/2007/relationships/hdphoto" Target="../media/hdphoto1.wdp"/></Relationships>
</file>

<file path=ppt/slides/_rels/slide17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8.xml.rels><?xml version="1.0" encoding="UTF-8" standalone="yes"?>
<Relationships xmlns="http://schemas.openxmlformats.org/package/2006/relationships"><Relationship Id="rId2" Type="http://schemas.openxmlformats.org/officeDocument/2006/relationships/image" Target="../media/image114.png"/><Relationship Id="rId1" Type="http://schemas.openxmlformats.org/officeDocument/2006/relationships/slideLayout" Target="../slideLayouts/slideLayout7.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Layout" Target="../slideLayouts/slideLayout7.xml"/><Relationship Id="rId4" Type="http://schemas.openxmlformats.org/officeDocument/2006/relationships/image" Target="../media/image23.emf"/></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8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41.xml"/><Relationship Id="rId1" Type="http://schemas.openxmlformats.org/officeDocument/2006/relationships/slideLayout" Target="../slideLayouts/slideLayout7.xml"/><Relationship Id="rId5" Type="http://schemas.microsoft.com/office/2007/relationships/hdphoto" Target="../media/hdphoto1.wdp"/><Relationship Id="rId4" Type="http://schemas.openxmlformats.org/officeDocument/2006/relationships/image" Target="../media/image17.png"/></Relationships>
</file>

<file path=ppt/slides/_rels/slide18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5.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image" Target="../media/image115.png"/><Relationship Id="rId1" Type="http://schemas.openxmlformats.org/officeDocument/2006/relationships/slideLayout" Target="../slideLayouts/slideLayout7.xml"/></Relationships>
</file>

<file path=ppt/slides/_rels/slide186.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image" Target="../media/image117.png"/><Relationship Id="rId1" Type="http://schemas.openxmlformats.org/officeDocument/2006/relationships/slideLayout" Target="../slideLayouts/slideLayout7.xml"/></Relationships>
</file>

<file path=ppt/slides/_rels/slide187.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image" Target="../media/image119.png"/><Relationship Id="rId1" Type="http://schemas.openxmlformats.org/officeDocument/2006/relationships/slideLayout" Target="../slideLayouts/slideLayout7.xml"/></Relationships>
</file>

<file path=ppt/slides/_rels/slide188.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image" Target="../media/image121.png"/><Relationship Id="rId1" Type="http://schemas.openxmlformats.org/officeDocument/2006/relationships/slideLayout" Target="../slideLayouts/slideLayout7.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7.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9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42.xml"/><Relationship Id="rId1" Type="http://schemas.openxmlformats.org/officeDocument/2006/relationships/slideLayout" Target="../slideLayouts/slideLayout7.xml"/><Relationship Id="rId4" Type="http://schemas.microsoft.com/office/2007/relationships/hdphoto" Target="../media/hdphoto1.wdp"/></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4.xml.rels><?xml version="1.0" encoding="UTF-8" standalone="yes"?>
<Relationships xmlns="http://schemas.openxmlformats.org/package/2006/relationships"><Relationship Id="rId2" Type="http://schemas.openxmlformats.org/officeDocument/2006/relationships/image" Target="../media/image123.png"/><Relationship Id="rId1" Type="http://schemas.openxmlformats.org/officeDocument/2006/relationships/slideLayout" Target="../slideLayouts/slideLayout7.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9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9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43.xml"/><Relationship Id="rId1" Type="http://schemas.openxmlformats.org/officeDocument/2006/relationships/slideLayout" Target="../slideLayouts/slideLayout7.xml"/><Relationship Id="rId4" Type="http://schemas.microsoft.com/office/2007/relationships/hdphoto" Target="../media/hdphoto1.wdp"/></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0.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7.xml"/><Relationship Id="rId4" Type="http://schemas.openxmlformats.org/officeDocument/2006/relationships/image" Target="../media/image23.emf"/></Relationships>
</file>

<file path=ppt/slides/_rels/slide20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5.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44.xml"/><Relationship Id="rId1" Type="http://schemas.openxmlformats.org/officeDocument/2006/relationships/slideLayout" Target="../slideLayouts/slideLayout7.xml"/><Relationship Id="rId4" Type="http://schemas.openxmlformats.org/officeDocument/2006/relationships/image" Target="../media/image125.png"/></Relationships>
</file>

<file path=ppt/slides/_rels/slide206.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45.xml"/><Relationship Id="rId1" Type="http://schemas.openxmlformats.org/officeDocument/2006/relationships/slideLayout" Target="../slideLayouts/slideLayout7.xml"/><Relationship Id="rId4" Type="http://schemas.openxmlformats.org/officeDocument/2006/relationships/image" Target="../media/image125.png"/></Relationships>
</file>

<file path=ppt/slides/_rels/slide207.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46.xml"/><Relationship Id="rId1" Type="http://schemas.openxmlformats.org/officeDocument/2006/relationships/slideLayout" Target="../slideLayouts/slideLayout7.xml"/><Relationship Id="rId4" Type="http://schemas.openxmlformats.org/officeDocument/2006/relationships/image" Target="../media/image125.png"/></Relationships>
</file>

<file path=ppt/slides/_rels/slide208.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47.xml"/><Relationship Id="rId1" Type="http://schemas.openxmlformats.org/officeDocument/2006/relationships/slideLayout" Target="../slideLayouts/slideLayout7.xml"/><Relationship Id="rId4" Type="http://schemas.openxmlformats.org/officeDocument/2006/relationships/image" Target="../media/image125.png"/></Relationships>
</file>

<file path=ppt/slides/_rels/slide209.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image" Target="../media/image127.jpeg"/><Relationship Id="rId1" Type="http://schemas.openxmlformats.org/officeDocument/2006/relationships/slideLayout" Target="../slideLayouts/slideLayout7.xml"/><Relationship Id="rId5" Type="http://schemas.openxmlformats.org/officeDocument/2006/relationships/image" Target="../media/image130.jpeg"/><Relationship Id="rId4" Type="http://schemas.openxmlformats.org/officeDocument/2006/relationships/image" Target="../media/image129.jpe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10.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48.xml"/><Relationship Id="rId1" Type="http://schemas.openxmlformats.org/officeDocument/2006/relationships/slideLayout" Target="../slideLayouts/slideLayout7.xml"/><Relationship Id="rId5" Type="http://schemas.openxmlformats.org/officeDocument/2006/relationships/image" Target="../media/image133.png"/><Relationship Id="rId4" Type="http://schemas.openxmlformats.org/officeDocument/2006/relationships/image" Target="../media/image132.png"/></Relationships>
</file>

<file path=ppt/slides/_rels/slide211.xml.rels><?xml version="1.0" encoding="UTF-8" standalone="yes"?>
<Relationships xmlns="http://schemas.openxmlformats.org/package/2006/relationships"><Relationship Id="rId3" Type="http://schemas.openxmlformats.org/officeDocument/2006/relationships/image" Target="../media/image135.jpeg"/><Relationship Id="rId7" Type="http://schemas.openxmlformats.org/officeDocument/2006/relationships/image" Target="../media/image139.jpeg"/><Relationship Id="rId2" Type="http://schemas.openxmlformats.org/officeDocument/2006/relationships/image" Target="../media/image134.jpeg"/><Relationship Id="rId1" Type="http://schemas.openxmlformats.org/officeDocument/2006/relationships/slideLayout" Target="../slideLayouts/slideLayout7.xml"/><Relationship Id="rId6" Type="http://schemas.openxmlformats.org/officeDocument/2006/relationships/image" Target="../media/image138.jpeg"/><Relationship Id="rId5" Type="http://schemas.openxmlformats.org/officeDocument/2006/relationships/image" Target="../media/image137.jpeg"/><Relationship Id="rId4" Type="http://schemas.openxmlformats.org/officeDocument/2006/relationships/image" Target="../media/image136.jpeg"/></Relationships>
</file>

<file path=ppt/slides/_rels/slide212.xml.rels><?xml version="1.0" encoding="UTF-8" standalone="yes"?>
<Relationships xmlns="http://schemas.openxmlformats.org/package/2006/relationships"><Relationship Id="rId8" Type="http://schemas.openxmlformats.org/officeDocument/2006/relationships/image" Target="../media/image145.jpeg"/><Relationship Id="rId13" Type="http://schemas.openxmlformats.org/officeDocument/2006/relationships/image" Target="../media/image150.jpeg"/><Relationship Id="rId3" Type="http://schemas.openxmlformats.org/officeDocument/2006/relationships/image" Target="../media/image140.jpeg"/><Relationship Id="rId7" Type="http://schemas.openxmlformats.org/officeDocument/2006/relationships/image" Target="../media/image144.jpeg"/><Relationship Id="rId12" Type="http://schemas.openxmlformats.org/officeDocument/2006/relationships/image" Target="../media/image149.png"/><Relationship Id="rId2" Type="http://schemas.openxmlformats.org/officeDocument/2006/relationships/notesSlide" Target="../notesSlides/notesSlide49.xml"/><Relationship Id="rId1" Type="http://schemas.openxmlformats.org/officeDocument/2006/relationships/slideLayout" Target="../slideLayouts/slideLayout7.xml"/><Relationship Id="rId6" Type="http://schemas.openxmlformats.org/officeDocument/2006/relationships/image" Target="../media/image143.png"/><Relationship Id="rId11" Type="http://schemas.openxmlformats.org/officeDocument/2006/relationships/image" Target="../media/image148.jpeg"/><Relationship Id="rId5" Type="http://schemas.openxmlformats.org/officeDocument/2006/relationships/image" Target="../media/image142.jpeg"/><Relationship Id="rId10" Type="http://schemas.openxmlformats.org/officeDocument/2006/relationships/image" Target="../media/image147.png"/><Relationship Id="rId4" Type="http://schemas.openxmlformats.org/officeDocument/2006/relationships/image" Target="../media/image141.jpeg"/><Relationship Id="rId9" Type="http://schemas.openxmlformats.org/officeDocument/2006/relationships/image" Target="../media/image146.jpeg"/><Relationship Id="rId14" Type="http://schemas.openxmlformats.org/officeDocument/2006/relationships/image" Target="../media/image151.png"/></Relationships>
</file>

<file path=ppt/slides/_rels/slide213.xml.rels><?xml version="1.0" encoding="UTF-8" standalone="yes"?>
<Relationships xmlns="http://schemas.openxmlformats.org/package/2006/relationships"><Relationship Id="rId3" Type="http://schemas.openxmlformats.org/officeDocument/2006/relationships/image" Target="../media/image146.jpeg"/><Relationship Id="rId7" Type="http://schemas.openxmlformats.org/officeDocument/2006/relationships/image" Target="../media/image153.jpeg"/><Relationship Id="rId2" Type="http://schemas.openxmlformats.org/officeDocument/2006/relationships/image" Target="../media/image152.jpeg"/><Relationship Id="rId1" Type="http://schemas.openxmlformats.org/officeDocument/2006/relationships/slideLayout" Target="../slideLayouts/slideLayout7.xml"/><Relationship Id="rId6" Type="http://schemas.openxmlformats.org/officeDocument/2006/relationships/image" Target="../media/image150.jpeg"/><Relationship Id="rId5" Type="http://schemas.openxmlformats.org/officeDocument/2006/relationships/image" Target="../media/image148.jpeg"/><Relationship Id="rId4" Type="http://schemas.openxmlformats.org/officeDocument/2006/relationships/image" Target="../media/image127.jpeg"/></Relationships>
</file>

<file path=ppt/slides/_rels/slide214.xml.rels><?xml version="1.0" encoding="UTF-8" standalone="yes"?>
<Relationships xmlns="http://schemas.openxmlformats.org/package/2006/relationships"><Relationship Id="rId3" Type="http://schemas.openxmlformats.org/officeDocument/2006/relationships/image" Target="../media/image146.jpeg"/><Relationship Id="rId7" Type="http://schemas.openxmlformats.org/officeDocument/2006/relationships/image" Target="../media/image153.jpeg"/><Relationship Id="rId2" Type="http://schemas.openxmlformats.org/officeDocument/2006/relationships/image" Target="../media/image152.jpeg"/><Relationship Id="rId1" Type="http://schemas.openxmlformats.org/officeDocument/2006/relationships/slideLayout" Target="../slideLayouts/slideLayout7.xml"/><Relationship Id="rId6" Type="http://schemas.openxmlformats.org/officeDocument/2006/relationships/image" Target="../media/image127.jpeg"/><Relationship Id="rId5" Type="http://schemas.openxmlformats.org/officeDocument/2006/relationships/image" Target="../media/image150.jpeg"/><Relationship Id="rId4" Type="http://schemas.openxmlformats.org/officeDocument/2006/relationships/image" Target="../media/image148.jpeg"/></Relationships>
</file>

<file path=ppt/slides/_rels/slide215.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image" Target="../media/image152.jpeg"/><Relationship Id="rId1" Type="http://schemas.openxmlformats.org/officeDocument/2006/relationships/slideLayout" Target="../slideLayouts/slideLayout7.xml"/><Relationship Id="rId4" Type="http://schemas.openxmlformats.org/officeDocument/2006/relationships/image" Target="../media/image154.png"/></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1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50.xml"/><Relationship Id="rId1" Type="http://schemas.openxmlformats.org/officeDocument/2006/relationships/slideLayout" Target="../slideLayouts/slideLayout7.xml"/></Relationships>
</file>

<file path=ppt/slides/_rels/slide219.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5.xml"/><Relationship Id="rId1" Type="http://schemas.openxmlformats.org/officeDocument/2006/relationships/slideLayout" Target="../slideLayouts/slideLayout16.xml"/><Relationship Id="rId6" Type="http://schemas.openxmlformats.org/officeDocument/2006/relationships/image" Target="../media/image30.png"/><Relationship Id="rId5" Type="http://schemas.openxmlformats.org/officeDocument/2006/relationships/image" Target="../media/image29.png"/><Relationship Id="rId4" Type="http://schemas.openxmlformats.org/officeDocument/2006/relationships/image" Target="../media/image28.png"/></Relationships>
</file>

<file path=ppt/slides/_rels/slide220.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7.xml"/></Relationships>
</file>

<file path=ppt/slides/_rels/slide22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20.png"/><Relationship Id="rId1" Type="http://schemas.openxmlformats.org/officeDocument/2006/relationships/slideLayout" Target="../slideLayouts/slideLayout7.xml"/><Relationship Id="rId4" Type="http://schemas.openxmlformats.org/officeDocument/2006/relationships/image" Target="../media/image155.png"/></Relationships>
</file>

<file path=ppt/slides/_rels/slide22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20.png"/><Relationship Id="rId1" Type="http://schemas.openxmlformats.org/officeDocument/2006/relationships/slideLayout" Target="../slideLayouts/slideLayout7.xml"/><Relationship Id="rId4" Type="http://schemas.openxmlformats.org/officeDocument/2006/relationships/image" Target="../media/image156.png"/></Relationships>
</file>

<file path=ppt/slides/_rels/slide22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20.png"/><Relationship Id="rId1" Type="http://schemas.openxmlformats.org/officeDocument/2006/relationships/slideLayout" Target="../slideLayouts/slideLayout7.xml"/><Relationship Id="rId4" Type="http://schemas.openxmlformats.org/officeDocument/2006/relationships/image" Target="../media/image157.jpeg"/></Relationships>
</file>

<file path=ppt/slides/_rels/slide22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20.png"/><Relationship Id="rId1" Type="http://schemas.openxmlformats.org/officeDocument/2006/relationships/slideLayout" Target="../slideLayouts/slideLayout7.xml"/><Relationship Id="rId4" Type="http://schemas.openxmlformats.org/officeDocument/2006/relationships/image" Target="../media/image158.png"/></Relationships>
</file>

<file path=ppt/slides/_rels/slide22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20.png"/><Relationship Id="rId1" Type="http://schemas.openxmlformats.org/officeDocument/2006/relationships/slideLayout" Target="../slideLayouts/slideLayout7.xml"/><Relationship Id="rId4" Type="http://schemas.openxmlformats.org/officeDocument/2006/relationships/image" Target="../media/image159.jpeg"/></Relationships>
</file>

<file path=ppt/slides/_rels/slide226.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20.png"/><Relationship Id="rId1" Type="http://schemas.openxmlformats.org/officeDocument/2006/relationships/slideLayout" Target="../slideLayouts/slideLayout7.xml"/><Relationship Id="rId4" Type="http://schemas.openxmlformats.org/officeDocument/2006/relationships/image" Target="../media/image160.png"/></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53.xml"/><Relationship Id="rId1" Type="http://schemas.openxmlformats.org/officeDocument/2006/relationships/slideLayout" Target="../slideLayouts/slideLayout7.xml"/><Relationship Id="rId4" Type="http://schemas.microsoft.com/office/2007/relationships/hdphoto" Target="../media/hdphoto1.wdp"/></Relationships>
</file>

<file path=ppt/slides/_rels/slide229.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3" Type="http://schemas.openxmlformats.org/officeDocument/2006/relationships/image" Target="../media/image31.png"/><Relationship Id="rId7" Type="http://schemas.openxmlformats.org/officeDocument/2006/relationships/image" Target="../media/image30.png"/><Relationship Id="rId2" Type="http://schemas.openxmlformats.org/officeDocument/2006/relationships/notesSlide" Target="../notesSlides/notesSlide6.xml"/><Relationship Id="rId1" Type="http://schemas.openxmlformats.org/officeDocument/2006/relationships/slideLayout" Target="../slideLayouts/slideLayout16.xml"/><Relationship Id="rId6" Type="http://schemas.openxmlformats.org/officeDocument/2006/relationships/image" Target="../media/image33.png"/><Relationship Id="rId5" Type="http://schemas.openxmlformats.org/officeDocument/2006/relationships/hyperlink" Target="https://csrc.nist.gov/projects/cryptographic-module-validation-program/certificate/4386" TargetMode="External"/><Relationship Id="rId4" Type="http://schemas.openxmlformats.org/officeDocument/2006/relationships/image" Target="../media/image32.png"/></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2.xml.rels><?xml version="1.0" encoding="UTF-8" standalone="yes"?>
<Relationships xmlns="http://schemas.openxmlformats.org/package/2006/relationships"><Relationship Id="rId2" Type="http://schemas.openxmlformats.org/officeDocument/2006/relationships/image" Target="../media/image161.png"/><Relationship Id="rId1" Type="http://schemas.openxmlformats.org/officeDocument/2006/relationships/slideLayout" Target="../slideLayouts/slideLayout7.xml"/></Relationships>
</file>

<file path=ppt/slides/_rels/slide233.xml.rels><?xml version="1.0" encoding="UTF-8" standalone="yes"?>
<Relationships xmlns="http://schemas.openxmlformats.org/package/2006/relationships"><Relationship Id="rId2" Type="http://schemas.openxmlformats.org/officeDocument/2006/relationships/image" Target="../media/image162.png"/><Relationship Id="rId1" Type="http://schemas.openxmlformats.org/officeDocument/2006/relationships/slideLayout" Target="../slideLayouts/slideLayout7.xml"/></Relationships>
</file>

<file path=ppt/slides/_rels/slide234.xml.rels><?xml version="1.0" encoding="UTF-8" standalone="yes"?>
<Relationships xmlns="http://schemas.openxmlformats.org/package/2006/relationships"><Relationship Id="rId2" Type="http://schemas.openxmlformats.org/officeDocument/2006/relationships/image" Target="../media/image163.png"/><Relationship Id="rId1" Type="http://schemas.openxmlformats.org/officeDocument/2006/relationships/slideLayout" Target="../slideLayouts/slideLayout7.xml"/></Relationships>
</file>

<file path=ppt/slides/_rels/slide235.xml.rels><?xml version="1.0" encoding="UTF-8" standalone="yes"?>
<Relationships xmlns="http://schemas.openxmlformats.org/package/2006/relationships"><Relationship Id="rId2" Type="http://schemas.openxmlformats.org/officeDocument/2006/relationships/image" Target="../media/image164.png"/><Relationship Id="rId1" Type="http://schemas.openxmlformats.org/officeDocument/2006/relationships/slideLayout" Target="../slideLayouts/slideLayout7.xml"/></Relationships>
</file>

<file path=ppt/slides/_rels/slide236.xml.rels><?xml version="1.0" encoding="UTF-8" standalone="yes"?>
<Relationships xmlns="http://schemas.openxmlformats.org/package/2006/relationships"><Relationship Id="rId2" Type="http://schemas.openxmlformats.org/officeDocument/2006/relationships/image" Target="../media/image165.png"/><Relationship Id="rId1" Type="http://schemas.openxmlformats.org/officeDocument/2006/relationships/slideLayout" Target="../slideLayouts/slideLayout7.xml"/></Relationships>
</file>

<file path=ppt/slides/_rels/slide237.xml.rels><?xml version="1.0" encoding="UTF-8" standalone="yes"?>
<Relationships xmlns="http://schemas.openxmlformats.org/package/2006/relationships"><Relationship Id="rId2" Type="http://schemas.openxmlformats.org/officeDocument/2006/relationships/image" Target="../media/image166.png"/><Relationship Id="rId1" Type="http://schemas.openxmlformats.org/officeDocument/2006/relationships/slideLayout" Target="../slideLayouts/slideLayout7.xml"/></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4.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34.png"/><Relationship Id="rId7" Type="http://schemas.openxmlformats.org/officeDocument/2006/relationships/image" Target="../media/image17.png"/><Relationship Id="rId2" Type="http://schemas.openxmlformats.org/officeDocument/2006/relationships/image" Target="../media/image30.png"/><Relationship Id="rId1" Type="http://schemas.openxmlformats.org/officeDocument/2006/relationships/slideLayout" Target="../slideLayouts/slideLayout7.xml"/><Relationship Id="rId6" Type="http://schemas.openxmlformats.org/officeDocument/2006/relationships/image" Target="../media/image37.png"/><Relationship Id="rId5" Type="http://schemas.openxmlformats.org/officeDocument/2006/relationships/image" Target="../media/image36.png"/><Relationship Id="rId4" Type="http://schemas.openxmlformats.org/officeDocument/2006/relationships/image" Target="../media/image35.png"/></Relationships>
</file>

<file path=ppt/slides/_rels/slide25.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8.xml"/><Relationship Id="rId1" Type="http://schemas.openxmlformats.org/officeDocument/2006/relationships/slideLayout" Target="../slideLayouts/slideLayout7.xml"/><Relationship Id="rId4" Type="http://schemas.openxmlformats.org/officeDocument/2006/relationships/image" Target="../media/image39.png"/></Relationships>
</file>

<file path=ppt/slides/_rels/slide29.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9.xml"/><Relationship Id="rId1" Type="http://schemas.openxmlformats.org/officeDocument/2006/relationships/slideLayout" Target="../slideLayouts/slideLayout7.xml"/><Relationship Id="rId5" Type="http://schemas.openxmlformats.org/officeDocument/2006/relationships/image" Target="../media/image42.png"/><Relationship Id="rId4" Type="http://schemas.openxmlformats.org/officeDocument/2006/relationships/image" Target="../media/image41.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0.xml"/><Relationship Id="rId1" Type="http://schemas.openxmlformats.org/officeDocument/2006/relationships/slideLayout" Target="../slideLayouts/slideLayout7.xml"/><Relationship Id="rId4" Type="http://schemas.openxmlformats.org/officeDocument/2006/relationships/image" Target="../media/image44.png"/></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45.png"/><Relationship Id="rId1" Type="http://schemas.openxmlformats.org/officeDocument/2006/relationships/slideLayout" Target="../slideLayouts/slideLayout7.xml"/><Relationship Id="rId5" Type="http://schemas.openxmlformats.org/officeDocument/2006/relationships/image" Target="../media/image48.jpg"/><Relationship Id="rId4" Type="http://schemas.openxmlformats.org/officeDocument/2006/relationships/image" Target="../media/image47.png"/></Relationships>
</file>

<file path=ppt/slides/_rels/slide35.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45.png"/><Relationship Id="rId1" Type="http://schemas.openxmlformats.org/officeDocument/2006/relationships/slideLayout" Target="../slideLayouts/slideLayout7.xml"/><Relationship Id="rId5" Type="http://schemas.openxmlformats.org/officeDocument/2006/relationships/image" Target="../media/image48.jpg"/><Relationship Id="rId4" Type="http://schemas.openxmlformats.org/officeDocument/2006/relationships/image" Target="../media/image47.png"/></Relationships>
</file>

<file path=ppt/slides/_rels/slide36.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49.png"/><Relationship Id="rId1" Type="http://schemas.openxmlformats.org/officeDocument/2006/relationships/slideLayout" Target="../slideLayouts/slideLayout12.xml"/><Relationship Id="rId5" Type="http://schemas.openxmlformats.org/officeDocument/2006/relationships/image" Target="../media/image48.jpg"/><Relationship Id="rId4" Type="http://schemas.openxmlformats.org/officeDocument/2006/relationships/image" Target="../media/image47.png"/></Relationships>
</file>

<file path=ppt/slides/_rels/slide37.xml.rels><?xml version="1.0" encoding="UTF-8" standalone="yes"?>
<Relationships xmlns="http://schemas.openxmlformats.org/package/2006/relationships"><Relationship Id="rId3" Type="http://schemas.openxmlformats.org/officeDocument/2006/relationships/image" Target="../media/image19.png"/><Relationship Id="rId7" Type="http://schemas.openxmlformats.org/officeDocument/2006/relationships/image" Target="../media/image48.jpg"/><Relationship Id="rId2" Type="http://schemas.openxmlformats.org/officeDocument/2006/relationships/image" Target="../media/image20.png"/><Relationship Id="rId1" Type="http://schemas.openxmlformats.org/officeDocument/2006/relationships/slideLayout" Target="../slideLayouts/slideLayout7.xml"/><Relationship Id="rId6" Type="http://schemas.openxmlformats.org/officeDocument/2006/relationships/image" Target="../media/image47.png"/><Relationship Id="rId5" Type="http://schemas.openxmlformats.org/officeDocument/2006/relationships/image" Target="../media/image46.png"/><Relationship Id="rId4" Type="http://schemas.openxmlformats.org/officeDocument/2006/relationships/image" Target="../media/image50.png"/></Relationships>
</file>

<file path=ppt/slides/_rels/slide38.xml.rels><?xml version="1.0" encoding="UTF-8" standalone="yes"?>
<Relationships xmlns="http://schemas.openxmlformats.org/package/2006/relationships"><Relationship Id="rId3" Type="http://schemas.openxmlformats.org/officeDocument/2006/relationships/image" Target="../media/image19.png"/><Relationship Id="rId7" Type="http://schemas.openxmlformats.org/officeDocument/2006/relationships/image" Target="../media/image48.jpg"/><Relationship Id="rId2" Type="http://schemas.openxmlformats.org/officeDocument/2006/relationships/image" Target="../media/image20.png"/><Relationship Id="rId1" Type="http://schemas.openxmlformats.org/officeDocument/2006/relationships/slideLayout" Target="../slideLayouts/slideLayout7.xml"/><Relationship Id="rId6" Type="http://schemas.openxmlformats.org/officeDocument/2006/relationships/image" Target="../media/image47.png"/><Relationship Id="rId5" Type="http://schemas.openxmlformats.org/officeDocument/2006/relationships/image" Target="../media/image46.png"/><Relationship Id="rId4" Type="http://schemas.openxmlformats.org/officeDocument/2006/relationships/image" Target="../media/image50.png"/></Relationships>
</file>

<file path=ppt/slides/_rels/slide39.xml.rels><?xml version="1.0" encoding="UTF-8" standalone="yes"?>
<Relationships xmlns="http://schemas.openxmlformats.org/package/2006/relationships"><Relationship Id="rId3" Type="http://schemas.openxmlformats.org/officeDocument/2006/relationships/image" Target="../media/image19.png"/><Relationship Id="rId7" Type="http://schemas.openxmlformats.org/officeDocument/2006/relationships/image" Target="../media/image48.jpg"/><Relationship Id="rId2" Type="http://schemas.openxmlformats.org/officeDocument/2006/relationships/image" Target="../media/image20.png"/><Relationship Id="rId1" Type="http://schemas.openxmlformats.org/officeDocument/2006/relationships/slideLayout" Target="../slideLayouts/slideLayout7.xml"/><Relationship Id="rId6" Type="http://schemas.openxmlformats.org/officeDocument/2006/relationships/image" Target="../media/image47.png"/><Relationship Id="rId5" Type="http://schemas.openxmlformats.org/officeDocument/2006/relationships/image" Target="../media/image46.png"/><Relationship Id="rId4" Type="http://schemas.openxmlformats.org/officeDocument/2006/relationships/image" Target="../media/image51.png"/></Relationships>
</file>

<file path=ppt/slides/_rels/slide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8" Type="http://schemas.openxmlformats.org/officeDocument/2006/relationships/image" Target="../media/image47.png"/><Relationship Id="rId3" Type="http://schemas.openxmlformats.org/officeDocument/2006/relationships/image" Target="../media/image20.png"/><Relationship Id="rId7" Type="http://schemas.openxmlformats.org/officeDocument/2006/relationships/image" Target="../media/image46.png"/><Relationship Id="rId2" Type="http://schemas.openxmlformats.org/officeDocument/2006/relationships/notesSlide" Target="../notesSlides/notesSlide14.xml"/><Relationship Id="rId1" Type="http://schemas.openxmlformats.org/officeDocument/2006/relationships/slideLayout" Target="../slideLayouts/slideLayout7.xml"/><Relationship Id="rId6" Type="http://schemas.openxmlformats.org/officeDocument/2006/relationships/image" Target="../media/image52.png"/><Relationship Id="rId5" Type="http://schemas.openxmlformats.org/officeDocument/2006/relationships/image" Target="../media/image43.png"/><Relationship Id="rId4" Type="http://schemas.openxmlformats.org/officeDocument/2006/relationships/image" Target="../media/image19.png"/><Relationship Id="rId9" Type="http://schemas.openxmlformats.org/officeDocument/2006/relationships/image" Target="../media/image48.jpg"/></Relationships>
</file>

<file path=ppt/slides/_rels/slide41.xml.rels><?xml version="1.0" encoding="UTF-8" standalone="yes"?>
<Relationships xmlns="http://schemas.openxmlformats.org/package/2006/relationships"><Relationship Id="rId8" Type="http://schemas.openxmlformats.org/officeDocument/2006/relationships/image" Target="../media/image47.png"/><Relationship Id="rId3" Type="http://schemas.openxmlformats.org/officeDocument/2006/relationships/image" Target="../media/image20.png"/><Relationship Id="rId7" Type="http://schemas.openxmlformats.org/officeDocument/2006/relationships/image" Target="../media/image46.png"/><Relationship Id="rId2" Type="http://schemas.openxmlformats.org/officeDocument/2006/relationships/notesSlide" Target="../notesSlides/notesSlide15.xml"/><Relationship Id="rId1" Type="http://schemas.openxmlformats.org/officeDocument/2006/relationships/slideLayout" Target="../slideLayouts/slideLayout7.xml"/><Relationship Id="rId6" Type="http://schemas.openxmlformats.org/officeDocument/2006/relationships/image" Target="../media/image52.png"/><Relationship Id="rId5" Type="http://schemas.openxmlformats.org/officeDocument/2006/relationships/image" Target="../media/image43.png"/><Relationship Id="rId4" Type="http://schemas.openxmlformats.org/officeDocument/2006/relationships/image" Target="../media/image19.png"/><Relationship Id="rId9" Type="http://schemas.openxmlformats.org/officeDocument/2006/relationships/image" Target="../media/image48.jpg"/></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3.xml.rels><?xml version="1.0" encoding="UTF-8" standalone="yes"?>
<Relationships xmlns="http://schemas.openxmlformats.org/package/2006/relationships"><Relationship Id="rId8" Type="http://schemas.openxmlformats.org/officeDocument/2006/relationships/image" Target="../media/image59.jpg"/><Relationship Id="rId3" Type="http://schemas.openxmlformats.org/officeDocument/2006/relationships/image" Target="../media/image54.JPG"/><Relationship Id="rId7" Type="http://schemas.openxmlformats.org/officeDocument/2006/relationships/image" Target="../media/image58.png"/><Relationship Id="rId2" Type="http://schemas.openxmlformats.org/officeDocument/2006/relationships/image" Target="../media/image53.png"/><Relationship Id="rId1" Type="http://schemas.openxmlformats.org/officeDocument/2006/relationships/slideLayout" Target="../slideLayouts/slideLayout7.xml"/><Relationship Id="rId6" Type="http://schemas.openxmlformats.org/officeDocument/2006/relationships/image" Target="../media/image57.png"/><Relationship Id="rId5" Type="http://schemas.openxmlformats.org/officeDocument/2006/relationships/image" Target="../media/image56.png"/><Relationship Id="rId4" Type="http://schemas.openxmlformats.org/officeDocument/2006/relationships/image" Target="../media/image55.png"/></Relationships>
</file>

<file path=ppt/slides/_rels/slide4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7.png"/><Relationship Id="rId1" Type="http://schemas.openxmlformats.org/officeDocument/2006/relationships/slideLayout" Target="../slideLayouts/slideLayout7.xml"/><Relationship Id="rId4" Type="http://schemas.openxmlformats.org/officeDocument/2006/relationships/image" Target="../media/image10.png"/></Relationships>
</file>

<file path=ppt/slides/_rels/slide4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7.png"/><Relationship Id="rId1" Type="http://schemas.openxmlformats.org/officeDocument/2006/relationships/slideLayout" Target="../slideLayouts/slideLayout7.xml"/><Relationship Id="rId4" Type="http://schemas.openxmlformats.org/officeDocument/2006/relationships/image" Target="../media/image10.png"/></Relationships>
</file>

<file path=ppt/slides/_rels/slide46.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45.png"/><Relationship Id="rId1" Type="http://schemas.openxmlformats.org/officeDocument/2006/relationships/slideLayout" Target="../slideLayouts/slideLayout12.xml"/><Relationship Id="rId4" Type="http://schemas.openxmlformats.org/officeDocument/2006/relationships/image" Target="../media/image61.png"/></Relationships>
</file>

<file path=ppt/slides/_rels/slide47.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50.png"/><Relationship Id="rId1" Type="http://schemas.openxmlformats.org/officeDocument/2006/relationships/slideLayout" Target="../slideLayouts/slideLayout1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9.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63.png"/><Relationship Id="rId1" Type="http://schemas.openxmlformats.org/officeDocument/2006/relationships/slideLayout" Target="../slideLayouts/slideLayout7.xml"/><Relationship Id="rId6" Type="http://schemas.openxmlformats.org/officeDocument/2006/relationships/image" Target="../media/image66.png"/><Relationship Id="rId5" Type="http://schemas.openxmlformats.org/officeDocument/2006/relationships/image" Target="../media/image65.png"/><Relationship Id="rId4" Type="http://schemas.openxmlformats.org/officeDocument/2006/relationships/image" Target="../media/image1.jpeg"/></Relationships>
</file>

<file path=ppt/slides/_rels/slide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67.png"/><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7.png"/><Relationship Id="rId1" Type="http://schemas.openxmlformats.org/officeDocument/2006/relationships/slideLayout" Target="../slideLayouts/slideLayout7.xml"/><Relationship Id="rId6" Type="http://schemas.openxmlformats.org/officeDocument/2006/relationships/image" Target="../media/image70.png"/><Relationship Id="rId5" Type="http://schemas.openxmlformats.org/officeDocument/2006/relationships/image" Target="../media/image69.png"/><Relationship Id="rId4" Type="http://schemas.openxmlformats.org/officeDocument/2006/relationships/image" Target="../media/image10.png"/></Relationships>
</file>

<file path=ppt/slides/_rels/slide5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7.png"/><Relationship Id="rId1" Type="http://schemas.openxmlformats.org/officeDocument/2006/relationships/slideLayout" Target="../slideLayouts/slideLayout7.xml"/><Relationship Id="rId6" Type="http://schemas.openxmlformats.org/officeDocument/2006/relationships/image" Target="../media/image70.png"/><Relationship Id="rId5" Type="http://schemas.openxmlformats.org/officeDocument/2006/relationships/image" Target="../media/image10.png"/><Relationship Id="rId4" Type="http://schemas.openxmlformats.org/officeDocument/2006/relationships/image" Target="../media/image69.png"/></Relationships>
</file>

<file path=ppt/slides/_rels/slide53.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5.png"/><Relationship Id="rId1" Type="http://schemas.openxmlformats.org/officeDocument/2006/relationships/slideLayout" Target="../slideLayouts/slideLayout12.xml"/><Relationship Id="rId4" Type="http://schemas.openxmlformats.org/officeDocument/2006/relationships/image" Target="../media/image57.png"/></Relationships>
</file>

<file path=ppt/slides/_rels/slide54.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image" Target="../media/image56.png"/><Relationship Id="rId1" Type="http://schemas.openxmlformats.org/officeDocument/2006/relationships/slideLayout" Target="../slideLayouts/slideLayout12.xml"/></Relationships>
</file>

<file path=ppt/slides/_rels/slide55.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image" Target="../media/image71.png"/><Relationship Id="rId1" Type="http://schemas.openxmlformats.org/officeDocument/2006/relationships/slideLayout" Target="../slideLayouts/slideLayout7.xml"/><Relationship Id="rId6" Type="http://schemas.microsoft.com/office/2007/relationships/hdphoto" Target="../media/hdphoto1.wdp"/><Relationship Id="rId5" Type="http://schemas.openxmlformats.org/officeDocument/2006/relationships/image" Target="../media/image17.png"/><Relationship Id="rId4" Type="http://schemas.openxmlformats.org/officeDocument/2006/relationships/image" Target="../media/image73.png"/></Relationships>
</file>

<file path=ppt/slides/_rels/slide56.xml.rels><?xml version="1.0" encoding="UTF-8" standalone="yes"?>
<Relationships xmlns="http://schemas.openxmlformats.org/package/2006/relationships"><Relationship Id="rId3" Type="http://schemas.openxmlformats.org/officeDocument/2006/relationships/image" Target="../media/image72.jpeg"/><Relationship Id="rId7" Type="http://schemas.openxmlformats.org/officeDocument/2006/relationships/image" Target="../media/image10.png"/><Relationship Id="rId2" Type="http://schemas.openxmlformats.org/officeDocument/2006/relationships/image" Target="../media/image71.png"/><Relationship Id="rId1" Type="http://schemas.openxmlformats.org/officeDocument/2006/relationships/slideLayout" Target="../slideLayouts/slideLayout7.xml"/><Relationship Id="rId6" Type="http://schemas.microsoft.com/office/2007/relationships/hdphoto" Target="../media/hdphoto1.wdp"/><Relationship Id="rId5" Type="http://schemas.openxmlformats.org/officeDocument/2006/relationships/image" Target="../media/image17.png"/><Relationship Id="rId4" Type="http://schemas.openxmlformats.org/officeDocument/2006/relationships/image" Target="../media/image73.png"/></Relationships>
</file>

<file path=ppt/slides/_rels/slide57.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5.png"/><Relationship Id="rId1" Type="http://schemas.openxmlformats.org/officeDocument/2006/relationships/slideLayout" Target="../slideLayouts/slideLayout12.xml"/><Relationship Id="rId4" Type="http://schemas.openxmlformats.org/officeDocument/2006/relationships/image" Target="../media/image57.png"/></Relationships>
</file>

<file path=ppt/slides/_rels/slide58.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image" Target="../media/image56.png"/><Relationship Id="rId1" Type="http://schemas.openxmlformats.org/officeDocument/2006/relationships/slideLayout" Target="../slideLayouts/slideLayout12.xml"/></Relationships>
</file>

<file path=ppt/slides/_rels/slide59.xml.rels><?xml version="1.0" encoding="UTF-8" standalone="yes"?>
<Relationships xmlns="http://schemas.openxmlformats.org/package/2006/relationships"><Relationship Id="rId8" Type="http://schemas.microsoft.com/office/2007/relationships/hdphoto" Target="../media/hdphoto3.wdp"/><Relationship Id="rId13" Type="http://schemas.openxmlformats.org/officeDocument/2006/relationships/image" Target="../media/image79.png"/><Relationship Id="rId3" Type="http://schemas.openxmlformats.org/officeDocument/2006/relationships/image" Target="../media/image63.png"/><Relationship Id="rId7" Type="http://schemas.openxmlformats.org/officeDocument/2006/relationships/image" Target="../media/image75.png"/><Relationship Id="rId12" Type="http://schemas.openxmlformats.org/officeDocument/2006/relationships/image" Target="../media/image78.png"/><Relationship Id="rId2" Type="http://schemas.openxmlformats.org/officeDocument/2006/relationships/notesSlide" Target="../notesSlides/notesSlide16.xml"/><Relationship Id="rId1" Type="http://schemas.openxmlformats.org/officeDocument/2006/relationships/slideLayout" Target="../slideLayouts/slideLayout15.xml"/><Relationship Id="rId6" Type="http://schemas.microsoft.com/office/2007/relationships/hdphoto" Target="../media/hdphoto2.wdp"/><Relationship Id="rId11" Type="http://schemas.openxmlformats.org/officeDocument/2006/relationships/image" Target="../media/image77.jpeg"/><Relationship Id="rId5" Type="http://schemas.openxmlformats.org/officeDocument/2006/relationships/image" Target="../media/image74.png"/><Relationship Id="rId15" Type="http://schemas.microsoft.com/office/2007/relationships/hdphoto" Target="../media/hdphoto4.wdp"/><Relationship Id="rId10" Type="http://schemas.openxmlformats.org/officeDocument/2006/relationships/image" Target="../media/image65.png"/><Relationship Id="rId4" Type="http://schemas.openxmlformats.org/officeDocument/2006/relationships/image" Target="../media/image1.jpeg"/><Relationship Id="rId9" Type="http://schemas.openxmlformats.org/officeDocument/2006/relationships/image" Target="../media/image76.png"/><Relationship Id="rId14" Type="http://schemas.openxmlformats.org/officeDocument/2006/relationships/image" Target="../media/image80.png"/></Relationships>
</file>

<file path=ppt/slides/_rels/slide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jpeg"/><Relationship Id="rId1" Type="http://schemas.openxmlformats.org/officeDocument/2006/relationships/slideLayout" Target="../slideLayouts/slideLayout15.xml"/><Relationship Id="rId4" Type="http://schemas.openxmlformats.org/officeDocument/2006/relationships/image" Target="../media/image15.png"/></Relationships>
</file>

<file path=ppt/slides/_rels/slide60.xml.rels><?xml version="1.0" encoding="UTF-8" standalone="yes"?>
<Relationships xmlns="http://schemas.openxmlformats.org/package/2006/relationships"><Relationship Id="rId2" Type="http://schemas.openxmlformats.org/officeDocument/2006/relationships/image" Target="../media/image81.jpeg"/><Relationship Id="rId1" Type="http://schemas.openxmlformats.org/officeDocument/2006/relationships/slideLayout" Target="../slideLayouts/slideLayout12.xml"/></Relationships>
</file>

<file path=ppt/slides/_rels/slide6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2.jpeg"/><Relationship Id="rId1" Type="http://schemas.openxmlformats.org/officeDocument/2006/relationships/slideLayout" Target="../slideLayouts/slideLayout7.xml"/><Relationship Id="rId4" Type="http://schemas.openxmlformats.org/officeDocument/2006/relationships/image" Target="../media/image83.png"/></Relationships>
</file>

<file path=ppt/slides/_rels/slide62.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image" Target="../media/image84.png"/><Relationship Id="rId1" Type="http://schemas.openxmlformats.org/officeDocument/2006/relationships/slideLayout" Target="../slideLayouts/slideLayout7.xml"/><Relationship Id="rId4" Type="http://schemas.openxmlformats.org/officeDocument/2006/relationships/image" Target="../media/image86.png"/></Relationships>
</file>

<file path=ppt/slides/_rels/slide6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7.png"/><Relationship Id="rId1" Type="http://schemas.openxmlformats.org/officeDocument/2006/relationships/slideLayout" Target="../slideLayouts/slideLayout12.xml"/></Relationships>
</file>

<file path=ppt/slides/_rels/slide6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7.png"/><Relationship Id="rId1" Type="http://schemas.openxmlformats.org/officeDocument/2006/relationships/slideLayout" Target="../slideLayouts/slideLayout12.xml"/><Relationship Id="rId4" Type="http://schemas.openxmlformats.org/officeDocument/2006/relationships/image" Target="../media/image10.png"/></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6.xml.rels><?xml version="1.0" encoding="UTF-8" standalone="yes"?>
<Relationships xmlns="http://schemas.openxmlformats.org/package/2006/relationships"><Relationship Id="rId3" Type="http://schemas.openxmlformats.org/officeDocument/2006/relationships/image" Target="../media/image87.JPG"/><Relationship Id="rId7" Type="http://schemas.openxmlformats.org/officeDocument/2006/relationships/image" Target="../media/image91.png"/><Relationship Id="rId2" Type="http://schemas.openxmlformats.org/officeDocument/2006/relationships/notesSlide" Target="../notesSlides/notesSlide17.xml"/><Relationship Id="rId1" Type="http://schemas.openxmlformats.org/officeDocument/2006/relationships/slideLayout" Target="../slideLayouts/slideLayout7.xml"/><Relationship Id="rId6" Type="http://schemas.openxmlformats.org/officeDocument/2006/relationships/image" Target="../media/image90.png"/><Relationship Id="rId5" Type="http://schemas.openxmlformats.org/officeDocument/2006/relationships/image" Target="../media/image89.png"/><Relationship Id="rId4" Type="http://schemas.openxmlformats.org/officeDocument/2006/relationships/image" Target="../media/image88.JPG"/></Relationships>
</file>

<file path=ppt/slides/_rels/slide6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7.png"/><Relationship Id="rId1" Type="http://schemas.openxmlformats.org/officeDocument/2006/relationships/slideLayout" Target="../slideLayouts/slideLayout12.xml"/></Relationships>
</file>

<file path=ppt/slides/_rels/slide68.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7.png"/><Relationship Id="rId1" Type="http://schemas.openxmlformats.org/officeDocument/2006/relationships/slideLayout" Target="../slideLayouts/slideLayout5.xml"/><Relationship Id="rId4" Type="http://schemas.openxmlformats.org/officeDocument/2006/relationships/image" Target="../media/image10.png"/></Relationships>
</file>

<file path=ppt/slides/_rels/slide7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7.png"/><Relationship Id="rId1" Type="http://schemas.openxmlformats.org/officeDocument/2006/relationships/slideLayout" Target="../slideLayouts/slideLayout7.xml"/><Relationship Id="rId4" Type="http://schemas.openxmlformats.org/officeDocument/2006/relationships/image" Target="../media/image10.png"/></Relationships>
</file>

<file path=ppt/slides/_rels/slide7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7.png"/><Relationship Id="rId1" Type="http://schemas.openxmlformats.org/officeDocument/2006/relationships/slideLayout" Target="../slideLayouts/slideLayout5.xml"/></Relationships>
</file>

<file path=ppt/slides/_rels/slide7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7.png"/><Relationship Id="rId1" Type="http://schemas.openxmlformats.org/officeDocument/2006/relationships/slideLayout" Target="../slideLayouts/slideLayout5.xml"/></Relationships>
</file>

<file path=ppt/slides/_rels/slide7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20.png"/><Relationship Id="rId1" Type="http://schemas.openxmlformats.org/officeDocument/2006/relationships/slideLayout" Target="../slideLayouts/slideLayout7.xml"/><Relationship Id="rId4" Type="http://schemas.openxmlformats.org/officeDocument/2006/relationships/image" Target="../media/image50.png"/></Relationships>
</file>

<file path=ppt/slides/_rels/slide8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20.png"/><Relationship Id="rId1" Type="http://schemas.openxmlformats.org/officeDocument/2006/relationships/slideLayout" Target="../slideLayouts/slideLayout7.xml"/><Relationship Id="rId4" Type="http://schemas.openxmlformats.org/officeDocument/2006/relationships/image" Target="../media/image50.png"/></Relationships>
</file>

<file path=ppt/slides/_rels/slide8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20.png"/><Relationship Id="rId1" Type="http://schemas.openxmlformats.org/officeDocument/2006/relationships/slideLayout" Target="../slideLayouts/slideLayout7.xml"/><Relationship Id="rId4" Type="http://schemas.openxmlformats.org/officeDocument/2006/relationships/image" Target="../media/image50.png"/></Relationships>
</file>

<file path=ppt/slides/_rels/slide8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20.png"/><Relationship Id="rId1" Type="http://schemas.openxmlformats.org/officeDocument/2006/relationships/slideLayout" Target="../slideLayouts/slideLayout7.xml"/><Relationship Id="rId4" Type="http://schemas.openxmlformats.org/officeDocument/2006/relationships/image" Target="../media/image50.png"/></Relationships>
</file>

<file path=ppt/slides/_rels/slide86.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20.png"/><Relationship Id="rId1" Type="http://schemas.openxmlformats.org/officeDocument/2006/relationships/slideLayout" Target="../slideLayouts/slideLayout7.xml"/><Relationship Id="rId4" Type="http://schemas.openxmlformats.org/officeDocument/2006/relationships/image" Target="../media/image50.png"/></Relationships>
</file>

<file path=ppt/slides/_rels/slide8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20.png"/><Relationship Id="rId1" Type="http://schemas.openxmlformats.org/officeDocument/2006/relationships/slideLayout" Target="../slideLayouts/slideLayout7.xml"/><Relationship Id="rId4" Type="http://schemas.openxmlformats.org/officeDocument/2006/relationships/image" Target="../media/image50.png"/></Relationships>
</file>

<file path=ppt/slides/_rels/slide8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20.png"/><Relationship Id="rId1" Type="http://schemas.openxmlformats.org/officeDocument/2006/relationships/slideLayout" Target="../slideLayouts/slideLayout7.xml"/><Relationship Id="rId4" Type="http://schemas.openxmlformats.org/officeDocument/2006/relationships/image" Target="../media/image50.png"/></Relationships>
</file>

<file path=ppt/slides/_rels/slide89.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20.png"/><Relationship Id="rId1" Type="http://schemas.openxmlformats.org/officeDocument/2006/relationships/slideLayout" Target="../slideLayouts/slideLayout7.xml"/><Relationship Id="rId4" Type="http://schemas.openxmlformats.org/officeDocument/2006/relationships/image" Target="../media/image92.png"/></Relationships>
</file>

<file path=ppt/slides/_rels/slide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90.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20.png"/><Relationship Id="rId1" Type="http://schemas.openxmlformats.org/officeDocument/2006/relationships/slideLayout" Target="../slideLayouts/slideLayout7.xml"/><Relationship Id="rId4" Type="http://schemas.openxmlformats.org/officeDocument/2006/relationships/image" Target="../media/image92.png"/></Relationships>
</file>

<file path=ppt/slides/_rels/slide9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20.png"/><Relationship Id="rId1" Type="http://schemas.openxmlformats.org/officeDocument/2006/relationships/slideLayout" Target="../slideLayouts/slideLayout7.xml"/><Relationship Id="rId4" Type="http://schemas.openxmlformats.org/officeDocument/2006/relationships/image" Target="../media/image92.png"/></Relationships>
</file>

<file path=ppt/slides/_rels/slide92.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18.xml"/><Relationship Id="rId1" Type="http://schemas.openxmlformats.org/officeDocument/2006/relationships/slideLayout" Target="../slideLayouts/slideLayout7.xml"/><Relationship Id="rId5" Type="http://schemas.openxmlformats.org/officeDocument/2006/relationships/image" Target="../media/image19.png"/><Relationship Id="rId4" Type="http://schemas.openxmlformats.org/officeDocument/2006/relationships/image" Target="../media/image20.png"/></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7.png"/><Relationship Id="rId1" Type="http://schemas.openxmlformats.org/officeDocument/2006/relationships/slideLayout" Target="../slideLayouts/slideLayout5.xml"/><Relationship Id="rId4" Type="http://schemas.openxmlformats.org/officeDocument/2006/relationships/image" Target="../media/image10.png"/></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7.xml.rels><?xml version="1.0" encoding="UTF-8" standalone="yes"?>
<Relationships xmlns="http://schemas.openxmlformats.org/package/2006/relationships"><Relationship Id="rId3" Type="http://schemas.openxmlformats.org/officeDocument/2006/relationships/image" Target="../media/image95.png"/><Relationship Id="rId7" Type="http://schemas.openxmlformats.org/officeDocument/2006/relationships/image" Target="../media/image97.png"/><Relationship Id="rId2" Type="http://schemas.openxmlformats.org/officeDocument/2006/relationships/image" Target="../media/image94.png"/><Relationship Id="rId1" Type="http://schemas.openxmlformats.org/officeDocument/2006/relationships/slideLayout" Target="../slideLayouts/slideLayout7.xml"/><Relationship Id="rId6" Type="http://schemas.openxmlformats.org/officeDocument/2006/relationships/image" Target="../media/image19.png"/><Relationship Id="rId5" Type="http://schemas.openxmlformats.org/officeDocument/2006/relationships/image" Target="../media/image20.png"/><Relationship Id="rId4" Type="http://schemas.openxmlformats.org/officeDocument/2006/relationships/image" Target="../media/image96.png"/></Relationships>
</file>

<file path=ppt/slides/_rels/slide9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98.png"/><Relationship Id="rId1" Type="http://schemas.openxmlformats.org/officeDocument/2006/relationships/slideLayout" Target="../slideLayouts/slideLayout7.xml"/><Relationship Id="rId5" Type="http://schemas.openxmlformats.org/officeDocument/2006/relationships/image" Target="../media/image99.png"/><Relationship Id="rId4" Type="http://schemas.openxmlformats.org/officeDocument/2006/relationships/image" Target="../media/image20.png"/></Relationships>
</file>

<file path=ppt/slides/_rels/slide99.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98.png"/><Relationship Id="rId1" Type="http://schemas.openxmlformats.org/officeDocument/2006/relationships/slideLayout" Target="../slideLayouts/slideLayout7.xml"/><Relationship Id="rId5" Type="http://schemas.openxmlformats.org/officeDocument/2006/relationships/image" Target="../media/image100.png"/><Relationship Id="rId4" Type="http://schemas.openxmlformats.org/officeDocument/2006/relationships/image" Target="../media/image20.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3" descr="C:\Documents and Settings\9908854\桌面\apacer-ppt.jpg\apacer-ppt.jpg"/>
          <p:cNvPicPr>
            <a:picLocks noChangeAspect="1" noChangeArrowheads="1"/>
          </p:cNvPicPr>
          <p:nvPr/>
        </p:nvPicPr>
        <p:blipFill>
          <a:blip r:embed="rId2">
            <a:extLst>
              <a:ext uri="{28A0092B-C50C-407E-A947-70E740481C1C}">
                <a14:useLocalDpi xmlns:a14="http://schemas.microsoft.com/office/drawing/2010/main"/>
              </a:ext>
            </a:extLst>
          </a:blip>
          <a:srcRect l="751" t="69196" r="66740" b="6633"/>
          <a:stretch>
            <a:fillRect/>
          </a:stretch>
        </p:blipFill>
        <p:spPr bwMode="auto">
          <a:xfrm>
            <a:off x="245195" y="6605588"/>
            <a:ext cx="5734050" cy="3148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19" name="Picture 3" descr="C:\Documents and Settings\9908854\桌面\apacer-ppt.jpg\apacer-ppt.jpg"/>
          <p:cNvPicPr>
            <a:picLocks noChangeAspect="1" noChangeArrowheads="1"/>
          </p:cNvPicPr>
          <p:nvPr/>
        </p:nvPicPr>
        <p:blipFill>
          <a:blip r:embed="rId2">
            <a:extLst>
              <a:ext uri="{28A0092B-C50C-407E-A947-70E740481C1C}">
                <a14:useLocalDpi xmlns:a14="http://schemas.microsoft.com/office/drawing/2010/main"/>
              </a:ext>
            </a:extLst>
          </a:blip>
          <a:srcRect l="33678" t="69196" r="33607" b="6633"/>
          <a:stretch>
            <a:fillRect/>
          </a:stretch>
        </p:blipFill>
        <p:spPr bwMode="auto">
          <a:xfrm>
            <a:off x="5734050" y="6605588"/>
            <a:ext cx="5770563" cy="3148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20" name="Picture 3" descr="C:\Documents and Settings\9908854\桌面\apacer-ppt.jpg\apacer-ppt.jpg"/>
          <p:cNvPicPr>
            <a:picLocks noChangeAspect="1" noChangeArrowheads="1"/>
          </p:cNvPicPr>
          <p:nvPr/>
        </p:nvPicPr>
        <p:blipFill>
          <a:blip r:embed="rId2">
            <a:extLst>
              <a:ext uri="{28A0092B-C50C-407E-A947-70E740481C1C}">
                <a14:useLocalDpi xmlns:a14="http://schemas.microsoft.com/office/drawing/2010/main"/>
              </a:ext>
            </a:extLst>
          </a:blip>
          <a:srcRect l="66672" t="69196" r="69" b="6482"/>
          <a:stretch>
            <a:fillRect/>
          </a:stretch>
        </p:blipFill>
        <p:spPr bwMode="auto">
          <a:xfrm>
            <a:off x="11468100" y="6605588"/>
            <a:ext cx="5865813" cy="3167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21" name="Picture 3" descr="C:\Documents and Settings\9908854\桌面\apacer-ppt.jpg\apacer-ppt.jpg"/>
          <p:cNvPicPr>
            <a:picLocks noChangeAspect="1" noChangeArrowheads="1"/>
          </p:cNvPicPr>
          <p:nvPr/>
        </p:nvPicPr>
        <p:blipFill>
          <a:blip r:embed="rId2">
            <a:extLst>
              <a:ext uri="{28A0092B-C50C-407E-A947-70E740481C1C}">
                <a14:useLocalDpi xmlns:a14="http://schemas.microsoft.com/office/drawing/2010/main"/>
              </a:ext>
            </a:extLst>
          </a:blip>
          <a:srcRect l="-99" t="-8" r="383" b="69044"/>
          <a:stretch>
            <a:fillRect/>
          </a:stretch>
        </p:blipFill>
        <p:spPr bwMode="auto">
          <a:xfrm>
            <a:off x="-11113" y="-6350"/>
            <a:ext cx="17345026" cy="397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22" name="矩形 6"/>
          <p:cNvSpPr>
            <a:spLocks noChangeArrowheads="1"/>
          </p:cNvSpPr>
          <p:nvPr/>
        </p:nvSpPr>
        <p:spPr bwMode="auto">
          <a:xfrm>
            <a:off x="-11113" y="3652838"/>
            <a:ext cx="17375188" cy="2952750"/>
          </a:xfrm>
          <a:prstGeom prst="rect">
            <a:avLst/>
          </a:prstGeom>
          <a:gradFill rotWithShape="1">
            <a:gsLst>
              <a:gs pos="0">
                <a:srgbClr val="008E78"/>
              </a:gs>
              <a:gs pos="50000">
                <a:srgbClr val="3DA552"/>
              </a:gs>
              <a:gs pos="100000">
                <a:srgbClr val="86C024"/>
              </a:gs>
            </a:gsLst>
            <a:lin ang="0" scaled="1"/>
          </a:gradFill>
          <a:ln>
            <a:noFill/>
          </a:ln>
          <a:extLst>
            <a:ext uri="{91240B29-F687-4F45-9708-019B960494DF}">
              <a14:hiddenLine xmlns:a14="http://schemas.microsoft.com/office/drawing/2010/main" w="25400" algn="ctr">
                <a:solidFill>
                  <a:srgbClr val="000000"/>
                </a:solidFill>
                <a:round/>
                <a:headEnd/>
                <a:tailEnd/>
              </a14:hiddenLine>
            </a:ext>
          </a:extLst>
        </p:spPr>
        <p:txBody>
          <a:bodyPr/>
          <a:lstStyle>
            <a:lvl1pPr>
              <a:defRPr sz="4200">
                <a:solidFill>
                  <a:srgbClr val="000000"/>
                </a:solidFill>
                <a:latin typeface="Gill Sans" charset="0"/>
                <a:ea typeface="Heiti TC Light" charset="0"/>
                <a:cs typeface="Heiti TC Light" charset="0"/>
                <a:sym typeface="Gill Sans" charset="0"/>
              </a:defRPr>
            </a:lvl1pPr>
            <a:lvl2pPr marL="742950" indent="-285750">
              <a:defRPr sz="4200">
                <a:solidFill>
                  <a:srgbClr val="000000"/>
                </a:solidFill>
                <a:latin typeface="Gill Sans" charset="0"/>
                <a:ea typeface="Heiti TC Light" charset="0"/>
                <a:cs typeface="Heiti TC Light" charset="0"/>
                <a:sym typeface="Gill Sans" charset="0"/>
              </a:defRPr>
            </a:lvl2pPr>
            <a:lvl3pPr marL="1143000" indent="-228600">
              <a:defRPr sz="4200">
                <a:solidFill>
                  <a:srgbClr val="000000"/>
                </a:solidFill>
                <a:latin typeface="Gill Sans" charset="0"/>
                <a:ea typeface="Heiti TC Light" charset="0"/>
                <a:cs typeface="Heiti TC Light" charset="0"/>
                <a:sym typeface="Gill Sans" charset="0"/>
              </a:defRPr>
            </a:lvl3pPr>
            <a:lvl4pPr marL="1600200" indent="-228600">
              <a:defRPr sz="4200">
                <a:solidFill>
                  <a:srgbClr val="000000"/>
                </a:solidFill>
                <a:latin typeface="Gill Sans" charset="0"/>
                <a:ea typeface="Heiti TC Light" charset="0"/>
                <a:cs typeface="Heiti TC Light" charset="0"/>
                <a:sym typeface="Gill Sans" charset="0"/>
              </a:defRPr>
            </a:lvl4pPr>
            <a:lvl5pPr marL="2057400" indent="-228600">
              <a:defRPr sz="4200">
                <a:solidFill>
                  <a:srgbClr val="000000"/>
                </a:solidFill>
                <a:latin typeface="Gill Sans" charset="0"/>
                <a:ea typeface="Heiti TC Light" charset="0"/>
                <a:cs typeface="Heiti TC Light" charset="0"/>
                <a:sym typeface="Gill Sans" charset="0"/>
              </a:defRPr>
            </a:lvl5pPr>
            <a:lvl6pPr marL="2514600" indent="-228600" eaLnBrk="0" fontAlgn="base" hangingPunct="0">
              <a:spcBef>
                <a:spcPct val="0"/>
              </a:spcBef>
              <a:spcAft>
                <a:spcPct val="0"/>
              </a:spcAft>
              <a:defRPr sz="4200">
                <a:solidFill>
                  <a:srgbClr val="000000"/>
                </a:solidFill>
                <a:latin typeface="Gill Sans" charset="0"/>
                <a:ea typeface="Heiti TC Light" charset="0"/>
                <a:cs typeface="Heiti TC Light" charset="0"/>
                <a:sym typeface="Gill Sans" charset="0"/>
              </a:defRPr>
            </a:lvl6pPr>
            <a:lvl7pPr marL="2971800" indent="-228600" eaLnBrk="0" fontAlgn="base" hangingPunct="0">
              <a:spcBef>
                <a:spcPct val="0"/>
              </a:spcBef>
              <a:spcAft>
                <a:spcPct val="0"/>
              </a:spcAft>
              <a:defRPr sz="4200">
                <a:solidFill>
                  <a:srgbClr val="000000"/>
                </a:solidFill>
                <a:latin typeface="Gill Sans" charset="0"/>
                <a:ea typeface="Heiti TC Light" charset="0"/>
                <a:cs typeface="Heiti TC Light" charset="0"/>
                <a:sym typeface="Gill Sans" charset="0"/>
              </a:defRPr>
            </a:lvl7pPr>
            <a:lvl8pPr marL="3429000" indent="-228600" eaLnBrk="0" fontAlgn="base" hangingPunct="0">
              <a:spcBef>
                <a:spcPct val="0"/>
              </a:spcBef>
              <a:spcAft>
                <a:spcPct val="0"/>
              </a:spcAft>
              <a:defRPr sz="4200">
                <a:solidFill>
                  <a:srgbClr val="000000"/>
                </a:solidFill>
                <a:latin typeface="Gill Sans" charset="0"/>
                <a:ea typeface="Heiti TC Light" charset="0"/>
                <a:cs typeface="Heiti TC Light" charset="0"/>
                <a:sym typeface="Gill Sans" charset="0"/>
              </a:defRPr>
            </a:lvl8pPr>
            <a:lvl9pPr marL="3886200" indent="-228600" eaLnBrk="0" fontAlgn="base" hangingPunct="0">
              <a:spcBef>
                <a:spcPct val="0"/>
              </a:spcBef>
              <a:spcAft>
                <a:spcPct val="0"/>
              </a:spcAft>
              <a:defRPr sz="4200">
                <a:solidFill>
                  <a:srgbClr val="000000"/>
                </a:solidFill>
                <a:latin typeface="Gill Sans" charset="0"/>
                <a:ea typeface="Heiti TC Light" charset="0"/>
                <a:cs typeface="Heiti TC Light" charset="0"/>
                <a:sym typeface="Gill Sans" charset="0"/>
              </a:defRPr>
            </a:lvl9pPr>
          </a:lstStyle>
          <a:p>
            <a:pPr algn="ctr" eaLnBrk="1" hangingPunct="1"/>
            <a:endParaRPr lang="zh-TW" altLang="en-US">
              <a:ea typeface="新細明體" panose="02020500000000000000" pitchFamily="18" charset="-120"/>
            </a:endParaRPr>
          </a:p>
        </p:txBody>
      </p:sp>
      <p:pic>
        <p:nvPicPr>
          <p:cNvPr id="9223" name="圖片 7"/>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bwMode="auto">
          <a:xfrm>
            <a:off x="677863" y="4379913"/>
            <a:ext cx="3536950" cy="1497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24" name="矩形 10"/>
          <p:cNvSpPr>
            <a:spLocks noChangeArrowheads="1"/>
          </p:cNvSpPr>
          <p:nvPr/>
        </p:nvSpPr>
        <p:spPr bwMode="auto">
          <a:xfrm>
            <a:off x="12558713" y="4851400"/>
            <a:ext cx="3357562"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266700">
              <a:defRPr sz="4200">
                <a:solidFill>
                  <a:srgbClr val="000000"/>
                </a:solidFill>
                <a:latin typeface="Gill Sans" charset="0"/>
                <a:ea typeface="Heiti TC Light" charset="0"/>
                <a:cs typeface="Heiti TC Light" charset="0"/>
                <a:sym typeface="Gill Sans" charset="0"/>
              </a:defRPr>
            </a:lvl1pPr>
            <a:lvl2pPr marL="742950" indent="-285750">
              <a:defRPr sz="4200">
                <a:solidFill>
                  <a:srgbClr val="000000"/>
                </a:solidFill>
                <a:latin typeface="Gill Sans" charset="0"/>
                <a:ea typeface="Heiti TC Light" charset="0"/>
                <a:cs typeface="Heiti TC Light" charset="0"/>
                <a:sym typeface="Gill Sans" charset="0"/>
              </a:defRPr>
            </a:lvl2pPr>
            <a:lvl3pPr marL="1143000" indent="-228600">
              <a:defRPr sz="4200">
                <a:solidFill>
                  <a:srgbClr val="000000"/>
                </a:solidFill>
                <a:latin typeface="Gill Sans" charset="0"/>
                <a:ea typeface="Heiti TC Light" charset="0"/>
                <a:cs typeface="Heiti TC Light" charset="0"/>
                <a:sym typeface="Gill Sans" charset="0"/>
              </a:defRPr>
            </a:lvl3pPr>
            <a:lvl4pPr marL="1600200" indent="-228600">
              <a:defRPr sz="4200">
                <a:solidFill>
                  <a:srgbClr val="000000"/>
                </a:solidFill>
                <a:latin typeface="Gill Sans" charset="0"/>
                <a:ea typeface="Heiti TC Light" charset="0"/>
                <a:cs typeface="Heiti TC Light" charset="0"/>
                <a:sym typeface="Gill Sans" charset="0"/>
              </a:defRPr>
            </a:lvl4pPr>
            <a:lvl5pPr marL="2057400" indent="-228600">
              <a:defRPr sz="4200">
                <a:solidFill>
                  <a:srgbClr val="000000"/>
                </a:solidFill>
                <a:latin typeface="Gill Sans" charset="0"/>
                <a:ea typeface="Heiti TC Light" charset="0"/>
                <a:cs typeface="Heiti TC Light" charset="0"/>
                <a:sym typeface="Gill Sans" charset="0"/>
              </a:defRPr>
            </a:lvl5pPr>
            <a:lvl6pPr marL="2514600" indent="-228600" eaLnBrk="0" fontAlgn="base" hangingPunct="0">
              <a:spcBef>
                <a:spcPct val="0"/>
              </a:spcBef>
              <a:spcAft>
                <a:spcPct val="0"/>
              </a:spcAft>
              <a:defRPr sz="4200">
                <a:solidFill>
                  <a:srgbClr val="000000"/>
                </a:solidFill>
                <a:latin typeface="Gill Sans" charset="0"/>
                <a:ea typeface="Heiti TC Light" charset="0"/>
                <a:cs typeface="Heiti TC Light" charset="0"/>
                <a:sym typeface="Gill Sans" charset="0"/>
              </a:defRPr>
            </a:lvl6pPr>
            <a:lvl7pPr marL="2971800" indent="-228600" eaLnBrk="0" fontAlgn="base" hangingPunct="0">
              <a:spcBef>
                <a:spcPct val="0"/>
              </a:spcBef>
              <a:spcAft>
                <a:spcPct val="0"/>
              </a:spcAft>
              <a:defRPr sz="4200">
                <a:solidFill>
                  <a:srgbClr val="000000"/>
                </a:solidFill>
                <a:latin typeface="Gill Sans" charset="0"/>
                <a:ea typeface="Heiti TC Light" charset="0"/>
                <a:cs typeface="Heiti TC Light" charset="0"/>
                <a:sym typeface="Gill Sans" charset="0"/>
              </a:defRPr>
            </a:lvl7pPr>
            <a:lvl8pPr marL="3429000" indent="-228600" eaLnBrk="0" fontAlgn="base" hangingPunct="0">
              <a:spcBef>
                <a:spcPct val="0"/>
              </a:spcBef>
              <a:spcAft>
                <a:spcPct val="0"/>
              </a:spcAft>
              <a:defRPr sz="4200">
                <a:solidFill>
                  <a:srgbClr val="000000"/>
                </a:solidFill>
                <a:latin typeface="Gill Sans" charset="0"/>
                <a:ea typeface="Heiti TC Light" charset="0"/>
                <a:cs typeface="Heiti TC Light" charset="0"/>
                <a:sym typeface="Gill Sans" charset="0"/>
              </a:defRPr>
            </a:lvl8pPr>
            <a:lvl9pPr marL="3886200" indent="-228600" eaLnBrk="0" fontAlgn="base" hangingPunct="0">
              <a:spcBef>
                <a:spcPct val="0"/>
              </a:spcBef>
              <a:spcAft>
                <a:spcPct val="0"/>
              </a:spcAft>
              <a:defRPr sz="4200">
                <a:solidFill>
                  <a:srgbClr val="000000"/>
                </a:solidFill>
                <a:latin typeface="Gill Sans" charset="0"/>
                <a:ea typeface="Heiti TC Light" charset="0"/>
                <a:cs typeface="Heiti TC Light" charset="0"/>
                <a:sym typeface="Gill Sans" charset="0"/>
              </a:defRPr>
            </a:lvl9pPr>
          </a:lstStyle>
          <a:p>
            <a:r>
              <a:rPr lang="en-US" altLang="zh-TW" sz="3000" dirty="0">
                <a:solidFill>
                  <a:schemeClr val="bg1"/>
                </a:solidFill>
                <a:ea typeface="新細明體" panose="02020500000000000000" pitchFamily="18" charset="-120"/>
              </a:rPr>
              <a:t>www.apacer.com</a:t>
            </a:r>
            <a:endParaRPr lang="zh-TW" altLang="en-US" sz="3000">
              <a:solidFill>
                <a:schemeClr val="bg1"/>
              </a:solidFill>
              <a:ea typeface="新細明體" panose="02020500000000000000" pitchFamily="18" charset="-120"/>
            </a:endParaRPr>
          </a:p>
        </p:txBody>
      </p:sp>
    </p:spTree>
  </p:cSld>
  <p:clrMapOvr>
    <a:masterClrMapping/>
  </p:clrMapOvr>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502121" y="124272"/>
            <a:ext cx="14288690" cy="1128952"/>
          </a:xfrm>
        </p:spPr>
        <p:txBody>
          <a:bodyPr/>
          <a:lstStyle/>
          <a:p>
            <a:r>
              <a:rPr lang="en-US" altLang="zh-TW" smtClean="0"/>
              <a:t>Defense Series Roadmap</a:t>
            </a:r>
            <a:endParaRPr lang="zh-TW" altLang="en-US" dirty="0"/>
          </a:p>
        </p:txBody>
      </p:sp>
      <p:graphicFrame>
        <p:nvGraphicFramePr>
          <p:cNvPr id="3" name="表格 2"/>
          <p:cNvGraphicFramePr>
            <a:graphicFrameLocks noGrp="1"/>
          </p:cNvGraphicFramePr>
          <p:nvPr>
            <p:extLst>
              <p:ext uri="{D42A27DB-BD31-4B8C-83A1-F6EECF244321}">
                <p14:modId xmlns:p14="http://schemas.microsoft.com/office/powerpoint/2010/main" val="3870354825"/>
              </p:ext>
            </p:extLst>
          </p:nvPr>
        </p:nvGraphicFramePr>
        <p:xfrm>
          <a:off x="438907" y="1060376"/>
          <a:ext cx="16272894" cy="4022794"/>
        </p:xfrm>
        <a:graphic>
          <a:graphicData uri="http://schemas.openxmlformats.org/drawingml/2006/table">
            <a:tbl>
              <a:tblPr firstRow="1" bandRow="1">
                <a:effectLst>
                  <a:outerShdw blurRad="50800" dist="50800" dir="5400000" algn="ctr" rotWithShape="0">
                    <a:schemeClr val="bg1"/>
                  </a:outerShdw>
                </a:effectLst>
                <a:tableStyleId>{5940675A-B579-460E-94D1-54222C63F5DA}</a:tableStyleId>
              </a:tblPr>
              <a:tblGrid>
                <a:gridCol w="873111"/>
                <a:gridCol w="1961239"/>
                <a:gridCol w="924344"/>
                <a:gridCol w="1042850"/>
                <a:gridCol w="1042850"/>
                <a:gridCol w="1042850"/>
                <a:gridCol w="1042850"/>
                <a:gridCol w="1042850"/>
                <a:gridCol w="1042850"/>
                <a:gridCol w="1042850"/>
                <a:gridCol w="1042850"/>
                <a:gridCol w="1042850"/>
                <a:gridCol w="1042850"/>
                <a:gridCol w="1042850"/>
                <a:gridCol w="1042850"/>
              </a:tblGrid>
              <a:tr h="456634">
                <a:tc>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Flash</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c grid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Available</a:t>
                      </a:r>
                      <a:r>
                        <a:rPr lang="en-US" altLang="zh-TW" sz="2000" b="1" baseline="0" dirty="0" smtClean="0">
                          <a:solidFill>
                            <a:schemeClr val="bg1"/>
                          </a:solidFill>
                          <a:latin typeface="Calibri" panose="020F0502020204030204" pitchFamily="34" charset="0"/>
                          <a:cs typeface="Calibri" panose="020F0502020204030204" pitchFamily="34" charset="0"/>
                        </a:rPr>
                        <a:t> Now</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c hMerge="1">
                  <a:txBody>
                    <a:bodyPr/>
                    <a:lstStyle/>
                    <a:p>
                      <a:endParaRPr lang="zh-TW" altLang="en-US"/>
                    </a:p>
                  </a:txBody>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Q4’23</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Q1’24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Q2’24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Q3’24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solidFill>
                      <a:srgbClr val="404040"/>
                    </a:solidFill>
                  </a:tcPr>
                </a:tc>
                <a:tc hMerge="1">
                  <a:txBody>
                    <a:bodyPr/>
                    <a:lstStyle/>
                    <a:p>
                      <a:endParaRPr lang="en-US"/>
                    </a:p>
                  </a:txBody>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r>
              <a:tr h="1006029">
                <a:tc row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dirty="0" smtClean="0">
                          <a:solidFill>
                            <a:schemeClr val="bg1"/>
                          </a:solidFill>
                          <a:latin typeface="Calibri" panose="020F0502020204030204" pitchFamily="34" charset="0"/>
                          <a:cs typeface="Calibri" panose="020F0502020204030204" pitchFamily="34" charset="0"/>
                        </a:rPr>
                        <a:t>TLC</a:t>
                      </a:r>
                      <a:endParaRPr lang="zh-TW" altLang="en-US" sz="20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spcBef>
                          <a:spcPts val="0"/>
                        </a:spcBef>
                        <a:spcAft>
                          <a:spcPts val="0"/>
                        </a:spcAft>
                        <a:defRPr/>
                      </a:pPr>
                      <a:endParaRPr lang="en-US" altLang="zh-TW" sz="1800" b="1" dirty="0" smtClean="0">
                        <a:solidFill>
                          <a:schemeClr val="tx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gridSpan="2">
                  <a:txBody>
                    <a:bodyPr/>
                    <a:lstStyle/>
                    <a:p>
                      <a:pPr fontAlgn="auto">
                        <a:spcBef>
                          <a:spcPts val="0"/>
                        </a:spcBef>
                        <a:spcAft>
                          <a:spcPts val="0"/>
                        </a:spcAft>
                        <a:defRPr/>
                      </a:pPr>
                      <a:r>
                        <a:rPr lang="en-US" altLang="zh-TW" sz="1800" b="1" dirty="0" smtClean="0">
                          <a:solidFill>
                            <a:srgbClr val="FFC000"/>
                          </a:solidFill>
                          <a:latin typeface="Calibri" panose="020F0502020204030204" pitchFamily="34" charset="0"/>
                          <a:cs typeface="Calibri" panose="020F0502020204030204" pitchFamily="34" charset="0"/>
                        </a:rPr>
                        <a:t>PV25D-M280</a:t>
                      </a:r>
                    </a:p>
                    <a:p>
                      <a:pPr fontAlgn="auto">
                        <a:spcBef>
                          <a:spcPts val="0"/>
                        </a:spcBef>
                        <a:spcAft>
                          <a:spcPts val="0"/>
                        </a:spcAft>
                        <a:defRPr/>
                      </a:pPr>
                      <a:r>
                        <a:rPr lang="en-US" altLang="zh-TW" sz="1800" b="1" dirty="0" smtClean="0">
                          <a:solidFill>
                            <a:schemeClr val="bg1"/>
                          </a:solidFill>
                          <a:latin typeface="Calibri" panose="020F0502020204030204" pitchFamily="34" charset="0"/>
                          <a:cs typeface="Calibri" panose="020F0502020204030204" pitchFamily="34" charset="0"/>
                        </a:rPr>
                        <a:t>Gen4x4</a:t>
                      </a:r>
                    </a:p>
                    <a:p>
                      <a:pPr fontAlgn="auto">
                        <a:spcBef>
                          <a:spcPts val="0"/>
                        </a:spcBef>
                        <a:spcAft>
                          <a:spcPts val="0"/>
                        </a:spcAft>
                        <a:defRPr/>
                      </a:pPr>
                      <a:r>
                        <a:rPr lang="en-US" altLang="zh-TW" sz="1800" b="1" dirty="0" smtClean="0">
                          <a:solidFill>
                            <a:schemeClr val="bg1"/>
                          </a:solidFill>
                          <a:latin typeface="Calibri" panose="020F0502020204030204" pitchFamily="34" charset="0"/>
                          <a:cs typeface="Calibri" panose="020F0502020204030204" pitchFamily="34" charset="0"/>
                        </a:rPr>
                        <a:t>240GB~1920GB</a:t>
                      </a:r>
                    </a:p>
                    <a:p>
                      <a:pPr fontAlgn="auto">
                        <a:spcBef>
                          <a:spcPts val="0"/>
                        </a:spcBef>
                        <a:spcAft>
                          <a:spcPts val="0"/>
                        </a:spcAft>
                        <a:defRPr/>
                      </a:pPr>
                      <a:r>
                        <a:rPr lang="en-US" altLang="zh-TW" sz="1800" b="1" dirty="0" smtClean="0">
                          <a:solidFill>
                            <a:schemeClr val="bg1"/>
                          </a:solidFill>
                          <a:latin typeface="Calibri" panose="020F0502020204030204" pitchFamily="34" charset="0"/>
                          <a:cs typeface="Calibri" panose="020F0502020204030204" pitchFamily="34" charset="0"/>
                        </a:rPr>
                        <a:t>TCG</a:t>
                      </a:r>
                      <a:r>
                        <a:rPr lang="en-US" altLang="zh-TW" sz="1800" b="1" baseline="0" dirty="0" smtClean="0">
                          <a:solidFill>
                            <a:schemeClr val="bg1"/>
                          </a:solidFill>
                          <a:latin typeface="Calibri" panose="020F0502020204030204" pitchFamily="34" charset="0"/>
                          <a:cs typeface="Calibri" panose="020F0502020204030204" pitchFamily="34" charset="0"/>
                        </a:rPr>
                        <a:t> Opal 2.0</a:t>
                      </a: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hMerge="1">
                  <a:txBody>
                    <a:bodyPr/>
                    <a:lstStyle/>
                    <a:p>
                      <a:endParaRPr lang="en-US"/>
                    </a:p>
                  </a:txBody>
                  <a:tcPr/>
                </a:tc>
                <a:tc>
                  <a:txBody>
                    <a:bodyPr/>
                    <a:lstStyle/>
                    <a:p>
                      <a:pPr marL="0" algn="l" defTabSz="914446" rtl="0" eaLnBrk="1" latinLnBrk="0" hangingPunct="1"/>
                      <a:endParaRPr lang="zh-TW" altLang="en-US" sz="1800" kern="1200" dirty="0">
                        <a:solidFill>
                          <a:schemeClr val="tx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r>
              <a:tr h="1006029">
                <a:tc vMerge="1">
                  <a:txBody>
                    <a:bodyPr/>
                    <a:lstStyle/>
                    <a:p>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spcBef>
                          <a:spcPts val="0"/>
                        </a:spcBef>
                        <a:spcAft>
                          <a:spcPts val="0"/>
                        </a:spcAft>
                        <a:defRPr/>
                      </a:pPr>
                      <a:endParaRPr lang="en-US" altLang="zh-TW" sz="1800" b="1" dirty="0" smtClean="0">
                        <a:solidFill>
                          <a:schemeClr val="tx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latinLnBrk="0" hangingPunct="1"/>
                      <a:endParaRPr lang="zh-TW" altLang="en-US" sz="1800" kern="1200" dirty="0">
                        <a:solidFill>
                          <a:schemeClr val="tx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gridSpan="2">
                  <a:txBody>
                    <a:bodyPr/>
                    <a:lstStyle/>
                    <a:p>
                      <a:pPr fontAlgn="auto">
                        <a:spcBef>
                          <a:spcPts val="0"/>
                        </a:spcBef>
                        <a:spcAft>
                          <a:spcPts val="0"/>
                        </a:spcAft>
                        <a:defRPr/>
                      </a:pPr>
                      <a:r>
                        <a:rPr lang="en-US" altLang="zh-TW" sz="1800" b="1" dirty="0" smtClean="0">
                          <a:solidFill>
                            <a:srgbClr val="FFC000"/>
                          </a:solidFill>
                          <a:latin typeface="Calibri" panose="020F0502020204030204" pitchFamily="34" charset="0"/>
                          <a:cs typeface="Calibri" panose="020F0502020204030204" pitchFamily="34" charset="0"/>
                        </a:rPr>
                        <a:t>PV25D-M242</a:t>
                      </a:r>
                    </a:p>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1800" b="1" dirty="0" smtClean="0">
                          <a:solidFill>
                            <a:schemeClr val="bg1"/>
                          </a:solidFill>
                          <a:latin typeface="Calibri" panose="020F0502020204030204" pitchFamily="34" charset="0"/>
                          <a:cs typeface="Calibri" panose="020F0502020204030204" pitchFamily="34" charset="0"/>
                        </a:rPr>
                        <a:t>Gen4x4</a:t>
                      </a:r>
                    </a:p>
                    <a:p>
                      <a:pPr fontAlgn="auto">
                        <a:spcBef>
                          <a:spcPts val="0"/>
                        </a:spcBef>
                        <a:spcAft>
                          <a:spcPts val="0"/>
                        </a:spcAft>
                        <a:defRPr/>
                      </a:pPr>
                      <a:r>
                        <a:rPr lang="en-US" altLang="zh-TW" sz="1800" b="1" dirty="0" smtClean="0">
                          <a:solidFill>
                            <a:schemeClr val="bg1"/>
                          </a:solidFill>
                          <a:latin typeface="Calibri" panose="020F0502020204030204" pitchFamily="34" charset="0"/>
                          <a:cs typeface="Calibri" panose="020F0502020204030204" pitchFamily="34" charset="0"/>
                        </a:rPr>
                        <a:t>240GB~1920GB</a:t>
                      </a:r>
                    </a:p>
                    <a:p>
                      <a:pPr fontAlgn="auto">
                        <a:spcBef>
                          <a:spcPts val="0"/>
                        </a:spcBef>
                        <a:spcAft>
                          <a:spcPts val="0"/>
                        </a:spcAft>
                        <a:defRPr/>
                      </a:pPr>
                      <a:r>
                        <a:rPr lang="en-US" altLang="zh-TW" sz="1800" b="1" dirty="0" smtClean="0">
                          <a:solidFill>
                            <a:schemeClr val="bg1"/>
                          </a:solidFill>
                          <a:latin typeface="Calibri" panose="020F0502020204030204" pitchFamily="34" charset="0"/>
                          <a:cs typeface="Calibri" panose="020F0502020204030204" pitchFamily="34" charset="0"/>
                        </a:rPr>
                        <a:t>TCG</a:t>
                      </a:r>
                      <a:r>
                        <a:rPr lang="en-US" altLang="zh-TW" sz="1800" b="1" baseline="0" dirty="0" smtClean="0">
                          <a:solidFill>
                            <a:schemeClr val="bg1"/>
                          </a:solidFill>
                          <a:latin typeface="Calibri" panose="020F0502020204030204" pitchFamily="34" charset="0"/>
                          <a:cs typeface="Calibri" panose="020F0502020204030204" pitchFamily="34" charset="0"/>
                        </a:rPr>
                        <a:t> Opal 2.0</a:t>
                      </a: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hMerge="1">
                  <a:txBody>
                    <a:bodyPr/>
                    <a:lstStyle/>
                    <a:p>
                      <a:endParaRPr lang="en-US"/>
                    </a:p>
                  </a:txBody>
                  <a:tcPr/>
                </a:tc>
                <a:tc>
                  <a:txBody>
                    <a:bodyPr/>
                    <a:lstStyle/>
                    <a:p>
                      <a:pPr marL="0" algn="l" defTabSz="914446" rtl="0" eaLnBrk="1" latinLnBrk="0" hangingPunct="1"/>
                      <a:endParaRPr lang="zh-TW" altLang="en-US" sz="1800" kern="1200" dirty="0">
                        <a:solidFill>
                          <a:schemeClr val="tx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r>
              <a:tr h="1006029">
                <a:tc vMerge="1">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endParaRPr lang="zh-TW" altLang="en-US" sz="20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fontAlgn="auto">
                        <a:spcBef>
                          <a:spcPts val="0"/>
                        </a:spcBef>
                        <a:spcAft>
                          <a:spcPts val="0"/>
                        </a:spcAft>
                        <a:defRPr/>
                      </a:pPr>
                      <a:r>
                        <a:rPr lang="en-US" altLang="zh-TW" sz="1800" b="1" dirty="0" smtClean="0">
                          <a:solidFill>
                            <a:srgbClr val="FFC000"/>
                          </a:solidFill>
                          <a:latin typeface="Calibri" panose="020F0502020204030204" pitchFamily="34" charset="0"/>
                          <a:cs typeface="Calibri" panose="020F0502020204030204" pitchFamily="34" charset="0"/>
                        </a:rPr>
                        <a:t>PV22D-M280</a:t>
                      </a:r>
                    </a:p>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1800" b="1" kern="1200" dirty="0" smtClean="0">
                          <a:solidFill>
                            <a:schemeClr val="tx1"/>
                          </a:solidFill>
                          <a:latin typeface="Calibri" panose="020F0502020204030204" pitchFamily="34" charset="0"/>
                          <a:ea typeface="+mn-ea"/>
                          <a:cs typeface="Calibri" panose="020F0502020204030204" pitchFamily="34" charset="0"/>
                        </a:rPr>
                        <a:t>Gen3 x4 </a:t>
                      </a:r>
                      <a:endParaRPr lang="en-US" altLang="zh-TW" sz="1800" b="1" dirty="0" smtClean="0">
                        <a:solidFill>
                          <a:srgbClr val="FFC000"/>
                        </a:solidFill>
                        <a:latin typeface="Calibri" panose="020F0502020204030204" pitchFamily="34" charset="0"/>
                        <a:cs typeface="Calibri" panose="020F0502020204030204" pitchFamily="34" charset="0"/>
                      </a:endParaRPr>
                    </a:p>
                    <a:p>
                      <a:pPr fontAlgn="auto">
                        <a:spcBef>
                          <a:spcPts val="0"/>
                        </a:spcBef>
                        <a:spcAft>
                          <a:spcPts val="0"/>
                        </a:spcAft>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120GB~1920GB</a:t>
                      </a:r>
                    </a:p>
                    <a:p>
                      <a:pPr fontAlgn="auto">
                        <a:spcBef>
                          <a:spcPts val="0"/>
                        </a:spcBef>
                        <a:spcAft>
                          <a:spcPts val="0"/>
                        </a:spcAft>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TCG</a:t>
                      </a:r>
                      <a:r>
                        <a:rPr lang="en-US" altLang="zh-TW" sz="1800" b="1" baseline="0" dirty="0" smtClean="0">
                          <a:solidFill>
                            <a:schemeClr val="tx1">
                              <a:lumMod val="75000"/>
                              <a:lumOff val="25000"/>
                            </a:schemeClr>
                          </a:solidFill>
                          <a:latin typeface="Calibri" panose="020F0502020204030204" pitchFamily="34" charset="0"/>
                          <a:cs typeface="Calibri" panose="020F0502020204030204" pitchFamily="34" charset="0"/>
                        </a:rPr>
                        <a:t> Opal 2.0</a:t>
                      </a:r>
                      <a:endParaRPr lang="zh-TW" altLang="en-US" sz="1800"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spcBef>
                          <a:spcPts val="0"/>
                        </a:spcBef>
                        <a:spcAft>
                          <a:spcPts val="0"/>
                        </a:spcAft>
                        <a:defRPr/>
                      </a:pPr>
                      <a:endParaRPr lang="en-US" altLang="zh-TW" sz="1800" b="1" dirty="0" smtClean="0">
                        <a:solidFill>
                          <a:schemeClr val="tx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latinLnBrk="0" hangingPunct="1"/>
                      <a:endParaRPr lang="zh-TW" altLang="en-US" sz="1800" kern="1200" dirty="0">
                        <a:solidFill>
                          <a:schemeClr val="tx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latinLnBrk="0" hangingPunct="1"/>
                      <a:endParaRPr lang="zh-TW" altLang="en-US" sz="1800" kern="1200" dirty="0">
                        <a:solidFill>
                          <a:schemeClr val="tx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sp>
        <p:nvSpPr>
          <p:cNvPr id="80" name="文字方塊 38"/>
          <p:cNvSpPr txBox="1">
            <a:spLocks noChangeArrowheads="1"/>
          </p:cNvSpPr>
          <p:nvPr/>
        </p:nvSpPr>
        <p:spPr bwMode="auto">
          <a:xfrm>
            <a:off x="14001311" y="4757858"/>
            <a:ext cx="2710490" cy="295423"/>
          </a:xfrm>
          <a:prstGeom prst="rect">
            <a:avLst/>
          </a:prstGeom>
          <a:noFill/>
          <a:ln w="9525">
            <a:noFill/>
            <a:miter lim="800000"/>
            <a:headEnd/>
            <a:tailEnd/>
          </a:ln>
        </p:spPr>
        <p:txBody>
          <a:bodyPr wrap="square" lIns="79205" tIns="39603" rIns="79205" bIns="39603">
            <a:spAutoFit/>
          </a:bodyPr>
          <a:lstStyle/>
          <a:p>
            <a:pPr fontAlgn="auto">
              <a:spcBef>
                <a:spcPts val="0"/>
              </a:spcBef>
              <a:spcAft>
                <a:spcPts val="0"/>
              </a:spcAft>
              <a:defRPr/>
            </a:pPr>
            <a:r>
              <a:rPr kumimoji="0" lang="en-US" altLang="zh-TW" sz="1400" b="1" dirty="0">
                <a:solidFill>
                  <a:srgbClr val="C00000"/>
                </a:solidFill>
                <a:latin typeface="Calibri" panose="020F0502020204030204" pitchFamily="34" charset="0"/>
                <a:ea typeface="+mn-ea"/>
                <a:cs typeface="Calibri" panose="020F0502020204030204" pitchFamily="34" charset="0"/>
              </a:rPr>
              <a:t> Warranty: </a:t>
            </a:r>
            <a:r>
              <a:rPr lang="en-US" altLang="zh-TW" sz="1400" b="1" dirty="0">
                <a:solidFill>
                  <a:srgbClr val="C00000"/>
                </a:solidFill>
                <a:latin typeface="Calibri" panose="020F0502020204030204" pitchFamily="34" charset="0"/>
                <a:ea typeface="+mn-ea"/>
                <a:cs typeface="Calibri" panose="020F0502020204030204" pitchFamily="34" charset="0"/>
              </a:rPr>
              <a:t>3</a:t>
            </a:r>
            <a:r>
              <a:rPr kumimoji="0" lang="en-US" altLang="zh-TW" sz="1400" b="1" dirty="0" smtClean="0">
                <a:solidFill>
                  <a:srgbClr val="C00000"/>
                </a:solidFill>
                <a:latin typeface="Calibri" panose="020F0502020204030204" pitchFamily="34" charset="0"/>
                <a:ea typeface="+mn-ea"/>
                <a:cs typeface="Calibri" panose="020F0502020204030204" pitchFamily="34" charset="0"/>
              </a:rPr>
              <a:t> </a:t>
            </a:r>
            <a:r>
              <a:rPr kumimoji="0" lang="en-US" altLang="zh-TW" sz="1400" b="1" dirty="0">
                <a:solidFill>
                  <a:srgbClr val="C00000"/>
                </a:solidFill>
                <a:latin typeface="Calibri" panose="020F0502020204030204" pitchFamily="34" charset="0"/>
                <a:ea typeface="+mn-ea"/>
                <a:cs typeface="Calibri" panose="020F0502020204030204" pitchFamily="34" charset="0"/>
              </a:rPr>
              <a:t>years or </a:t>
            </a:r>
            <a:r>
              <a:rPr lang="en-US" altLang="zh-TW" sz="1400" b="1" dirty="0">
                <a:solidFill>
                  <a:srgbClr val="C00000"/>
                </a:solidFill>
                <a:latin typeface="Calibri" panose="020F0502020204030204" pitchFamily="34" charset="0"/>
                <a:ea typeface="+mn-ea"/>
                <a:cs typeface="Calibri" panose="020F0502020204030204" pitchFamily="34" charset="0"/>
              </a:rPr>
              <a:t>3</a:t>
            </a:r>
            <a:r>
              <a:rPr kumimoji="0" lang="en-US" altLang="zh-TW" sz="1400" b="1" dirty="0" smtClean="0">
                <a:solidFill>
                  <a:srgbClr val="C00000"/>
                </a:solidFill>
                <a:latin typeface="Calibri" panose="020F0502020204030204" pitchFamily="34" charset="0"/>
                <a:ea typeface="+mn-ea"/>
                <a:cs typeface="Calibri" panose="020F0502020204030204" pitchFamily="34" charset="0"/>
              </a:rPr>
              <a:t>K </a:t>
            </a:r>
            <a:r>
              <a:rPr kumimoji="0" lang="en-US" altLang="zh-TW" sz="1400" b="1" dirty="0">
                <a:solidFill>
                  <a:srgbClr val="C00000"/>
                </a:solidFill>
                <a:latin typeface="Calibri" panose="020F0502020204030204" pitchFamily="34" charset="0"/>
                <a:ea typeface="+mn-ea"/>
                <a:cs typeface="Calibri" panose="020F0502020204030204" pitchFamily="34" charset="0"/>
              </a:rPr>
              <a:t>P/E cycles</a:t>
            </a:r>
            <a:endParaRPr kumimoji="0" lang="zh-TW" altLang="en-US" sz="1400" b="1" dirty="0">
              <a:solidFill>
                <a:srgbClr val="C00000"/>
              </a:solidFill>
              <a:latin typeface="Calibri" panose="020F0502020204030204" pitchFamily="34" charset="0"/>
              <a:ea typeface="+mn-ea"/>
              <a:cs typeface="Calibri" panose="020F0502020204030204" pitchFamily="34" charset="0"/>
            </a:endParaRPr>
          </a:p>
        </p:txBody>
      </p:sp>
      <p:grpSp>
        <p:nvGrpSpPr>
          <p:cNvPr id="70" name="群組 69"/>
          <p:cNvGrpSpPr/>
          <p:nvPr/>
        </p:nvGrpSpPr>
        <p:grpSpPr>
          <a:xfrm>
            <a:off x="-5128588" y="2651206"/>
            <a:ext cx="4403248" cy="4271897"/>
            <a:chOff x="-4662109" y="2512992"/>
            <a:chExt cx="4403248" cy="4271897"/>
          </a:xfrm>
        </p:grpSpPr>
        <p:grpSp>
          <p:nvGrpSpPr>
            <p:cNvPr id="82" name="群組 81"/>
            <p:cNvGrpSpPr/>
            <p:nvPr/>
          </p:nvGrpSpPr>
          <p:grpSpPr>
            <a:xfrm>
              <a:off x="-4662109" y="2512992"/>
              <a:ext cx="4403248" cy="4271897"/>
              <a:chOff x="12883876" y="1908742"/>
              <a:chExt cx="4403248" cy="4271897"/>
            </a:xfrm>
          </p:grpSpPr>
          <p:sp>
            <p:nvSpPr>
              <p:cNvPr id="86" name="矩形 85"/>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7" name="矩形 86"/>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4" name="矩形 93"/>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5" name="矩形 94"/>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6" name="文字方塊 95"/>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97" name="文字方塊 96"/>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98" name="矩形 97"/>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9" name="文字方塊 98"/>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100" name="文字方塊 99"/>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101" name="矩形 100"/>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2" name="文字方塊 101"/>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103" name="矩形 102"/>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4" name="矩形 103"/>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5" name="矩形 104"/>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6" name="文字方塊 105"/>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107" name="矩形 106"/>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08" name="矩形 107"/>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9" name="矩形 108"/>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110" name="矩形 109"/>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111" name="矩形 110"/>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12" name="文字方塊 111"/>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113" name="矩形 112"/>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4" name="矩形 113"/>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83" name="文字方塊 82"/>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85" name="矩形 84"/>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grpSp>
        <p:nvGrpSpPr>
          <p:cNvPr id="4" name="群組 3"/>
          <p:cNvGrpSpPr/>
          <p:nvPr/>
        </p:nvGrpSpPr>
        <p:grpSpPr>
          <a:xfrm>
            <a:off x="14526854" y="8726323"/>
            <a:ext cx="1920141" cy="856995"/>
            <a:chOff x="14526854" y="8726323"/>
            <a:chExt cx="1920141" cy="856995"/>
          </a:xfrm>
        </p:grpSpPr>
        <p:sp>
          <p:nvSpPr>
            <p:cNvPr id="88" name="文字方塊 87"/>
            <p:cNvSpPr txBox="1"/>
            <p:nvPr/>
          </p:nvSpPr>
          <p:spPr>
            <a:xfrm>
              <a:off x="14526854" y="8726323"/>
              <a:ext cx="1920141" cy="830997"/>
            </a:xfrm>
            <a:prstGeom prst="rect">
              <a:avLst/>
            </a:prstGeom>
            <a:noFill/>
          </p:spPr>
          <p:txBody>
            <a:bodyPr wrap="none" rtlCol="0">
              <a:spAutoFit/>
            </a:bodyPr>
            <a:lstStyle/>
            <a:p>
              <a:r>
                <a:rPr lang="en-US" altLang="zh-TW" sz="1600" dirty="0">
                  <a:solidFill>
                    <a:schemeClr val="tx1">
                      <a:lumMod val="65000"/>
                      <a:lumOff val="35000"/>
                    </a:schemeClr>
                  </a:solidFill>
                  <a:latin typeface="Calibri" panose="020F0502020204030204" pitchFamily="34" charset="0"/>
                  <a:cs typeface="Calibri" panose="020F0502020204030204" pitchFamily="34" charset="0"/>
                </a:rPr>
                <a:t>Remarks</a:t>
              </a: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a:t>
              </a:r>
            </a:p>
            <a:p>
              <a:pPr>
                <a:lnSpc>
                  <a:spcPct val="200000"/>
                </a:lnSpc>
              </a:pP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                Wide Temp.</a:t>
              </a:r>
            </a:p>
          </p:txBody>
        </p:sp>
        <p:pic>
          <p:nvPicPr>
            <p:cNvPr id="89" name="圖片 88"/>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14646795" y="9132663"/>
              <a:ext cx="540228" cy="450655"/>
            </a:xfrm>
            <a:prstGeom prst="rect">
              <a:avLst/>
            </a:prstGeom>
          </p:spPr>
        </p:pic>
      </p:grpSp>
      <p:grpSp>
        <p:nvGrpSpPr>
          <p:cNvPr id="69" name="群組 43"/>
          <p:cNvGrpSpPr/>
          <p:nvPr/>
        </p:nvGrpSpPr>
        <p:grpSpPr>
          <a:xfrm>
            <a:off x="15567017" y="2847796"/>
            <a:ext cx="1214204" cy="876876"/>
            <a:chOff x="12801436" y="4276276"/>
            <a:chExt cx="837247" cy="670115"/>
          </a:xfrm>
          <a:noFill/>
        </p:grpSpPr>
        <p:sp>
          <p:nvSpPr>
            <p:cNvPr id="71" name="文字方塊 44"/>
            <p:cNvSpPr txBox="1"/>
            <p:nvPr/>
          </p:nvSpPr>
          <p:spPr>
            <a:xfrm>
              <a:off x="12801436" y="4276276"/>
              <a:ext cx="837247" cy="338554"/>
            </a:xfrm>
            <a:prstGeom prst="rect">
              <a:avLst/>
            </a:prstGeom>
            <a:grpFill/>
          </p:spPr>
          <p:txBody>
            <a:bodyPr wrap="square" rtlCol="0">
              <a:spAutoFit/>
            </a:bodyPr>
            <a:lstStyle/>
            <a:p>
              <a:pPr algn="ctr"/>
              <a:r>
                <a:rPr lang="en-US" altLang="zh-TW" sz="1600" b="1" dirty="0" smtClean="0">
                  <a:solidFill>
                    <a:srgbClr val="FFFF00"/>
                  </a:solidFill>
                  <a:latin typeface="Calibri" panose="020F0502020204030204" pitchFamily="34" charset="0"/>
                  <a:cs typeface="Calibri" panose="020F0502020204030204" pitchFamily="34" charset="0"/>
                </a:rPr>
                <a:t>BiCS5</a:t>
              </a:r>
              <a:endParaRPr lang="en-US" altLang="zh-TW" sz="1600" b="1" dirty="0">
                <a:solidFill>
                  <a:srgbClr val="FFFF00"/>
                </a:solidFill>
                <a:latin typeface="Calibri" panose="020F0502020204030204" pitchFamily="34" charset="0"/>
                <a:cs typeface="Calibri" panose="020F0502020204030204" pitchFamily="34" charset="0"/>
              </a:endParaRPr>
            </a:p>
          </p:txBody>
        </p:sp>
        <p:pic>
          <p:nvPicPr>
            <p:cNvPr id="72" name="圖片 45"/>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2995059" y="4496391"/>
              <a:ext cx="450000" cy="450000"/>
            </a:xfrm>
            <a:prstGeom prst="rect">
              <a:avLst/>
            </a:prstGeom>
            <a:grpFill/>
          </p:spPr>
        </p:pic>
      </p:grpSp>
      <p:grpSp>
        <p:nvGrpSpPr>
          <p:cNvPr id="45" name="群組 89"/>
          <p:cNvGrpSpPr/>
          <p:nvPr/>
        </p:nvGrpSpPr>
        <p:grpSpPr>
          <a:xfrm>
            <a:off x="3413547" y="3913714"/>
            <a:ext cx="834915" cy="963086"/>
            <a:chOff x="3773587" y="2266324"/>
            <a:chExt cx="734536" cy="773750"/>
          </a:xfrm>
        </p:grpSpPr>
        <p:sp>
          <p:nvSpPr>
            <p:cNvPr id="46" name="文字方塊 90"/>
            <p:cNvSpPr txBox="1"/>
            <p:nvPr/>
          </p:nvSpPr>
          <p:spPr>
            <a:xfrm>
              <a:off x="3773587" y="2266324"/>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BiCS5</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47" name="圖片 91"/>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795114" y="2589419"/>
              <a:ext cx="475278" cy="450655"/>
            </a:xfrm>
            <a:prstGeom prst="rect">
              <a:avLst/>
            </a:prstGeom>
          </p:spPr>
        </p:pic>
      </p:grpSp>
      <p:grpSp>
        <p:nvGrpSpPr>
          <p:cNvPr id="48" name="群組 43"/>
          <p:cNvGrpSpPr/>
          <p:nvPr/>
        </p:nvGrpSpPr>
        <p:grpSpPr>
          <a:xfrm>
            <a:off x="15558244" y="1673233"/>
            <a:ext cx="1214204" cy="876876"/>
            <a:chOff x="12801436" y="4276276"/>
            <a:chExt cx="837247" cy="670115"/>
          </a:xfrm>
          <a:noFill/>
        </p:grpSpPr>
        <p:sp>
          <p:nvSpPr>
            <p:cNvPr id="49" name="文字方塊 44"/>
            <p:cNvSpPr txBox="1"/>
            <p:nvPr/>
          </p:nvSpPr>
          <p:spPr>
            <a:xfrm>
              <a:off x="12801436" y="4276276"/>
              <a:ext cx="837247" cy="338554"/>
            </a:xfrm>
            <a:prstGeom prst="rect">
              <a:avLst/>
            </a:prstGeom>
            <a:grpFill/>
          </p:spPr>
          <p:txBody>
            <a:bodyPr wrap="square" rtlCol="0">
              <a:spAutoFit/>
            </a:bodyPr>
            <a:lstStyle/>
            <a:p>
              <a:pPr algn="ctr"/>
              <a:r>
                <a:rPr lang="en-US" altLang="zh-TW" sz="1600" b="1" dirty="0" smtClean="0">
                  <a:solidFill>
                    <a:srgbClr val="FFFF00"/>
                  </a:solidFill>
                  <a:latin typeface="Calibri" panose="020F0502020204030204" pitchFamily="34" charset="0"/>
                  <a:cs typeface="Calibri" panose="020F0502020204030204" pitchFamily="34" charset="0"/>
                </a:rPr>
                <a:t>BiCS5</a:t>
              </a:r>
              <a:endParaRPr lang="en-US" altLang="zh-TW" sz="1600" b="1" dirty="0">
                <a:solidFill>
                  <a:srgbClr val="FFFF00"/>
                </a:solidFill>
                <a:latin typeface="Calibri" panose="020F0502020204030204" pitchFamily="34" charset="0"/>
                <a:cs typeface="Calibri" panose="020F0502020204030204" pitchFamily="34" charset="0"/>
              </a:endParaRPr>
            </a:p>
          </p:txBody>
        </p:sp>
        <p:pic>
          <p:nvPicPr>
            <p:cNvPr id="50" name="圖片 45"/>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2995059" y="4496391"/>
              <a:ext cx="450000" cy="450000"/>
            </a:xfrm>
            <a:prstGeom prst="rect">
              <a:avLst/>
            </a:prstGeom>
            <a:grpFill/>
          </p:spPr>
        </p:pic>
      </p:grpSp>
    </p:spTree>
    <p:extLst>
      <p:ext uri="{BB962C8B-B14F-4D97-AF65-F5344CB8AC3E}">
        <p14:creationId xmlns:p14="http://schemas.microsoft.com/office/powerpoint/2010/main" val="4243578898"/>
      </p:ext>
    </p:extLst>
  </p:cSld>
  <p:clrMapOvr>
    <a:masterClrMapping/>
  </p:clrMapOvr>
  <p:transition/>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 name="圖片 3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36362" y="7139626"/>
            <a:ext cx="1092541" cy="547159"/>
          </a:xfrm>
          <a:prstGeom prst="rect">
            <a:avLst/>
          </a:prstGeom>
        </p:spPr>
      </p:pic>
      <p:pic>
        <p:nvPicPr>
          <p:cNvPr id="17" name="圖片 16"/>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356154" y="7535434"/>
            <a:ext cx="1389453" cy="1389453"/>
          </a:xfrm>
          <a:prstGeom prst="rect">
            <a:avLst/>
          </a:prstGeom>
        </p:spPr>
      </p:pic>
      <p:grpSp>
        <p:nvGrpSpPr>
          <p:cNvPr id="24" name="群組 23"/>
          <p:cNvGrpSpPr/>
          <p:nvPr/>
        </p:nvGrpSpPr>
        <p:grpSpPr>
          <a:xfrm>
            <a:off x="785117" y="6708450"/>
            <a:ext cx="2795185" cy="978335"/>
            <a:chOff x="1157252" y="6925028"/>
            <a:chExt cx="2795185" cy="978335"/>
          </a:xfrm>
        </p:grpSpPr>
        <p:pic>
          <p:nvPicPr>
            <p:cNvPr id="33" name="圖片 32"/>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157252" y="7356204"/>
              <a:ext cx="1265764" cy="547159"/>
            </a:xfrm>
            <a:prstGeom prst="rect">
              <a:avLst/>
            </a:prstGeom>
          </p:spPr>
        </p:pic>
        <p:cxnSp>
          <p:nvCxnSpPr>
            <p:cNvPr id="34" name="直線接點 33"/>
            <p:cNvCxnSpPr/>
            <p:nvPr/>
          </p:nvCxnSpPr>
          <p:spPr>
            <a:xfrm>
              <a:off x="1253307" y="6925028"/>
              <a:ext cx="2699130" cy="0"/>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6" name="圓角矩形 35"/>
          <p:cNvSpPr/>
          <p:nvPr/>
        </p:nvSpPr>
        <p:spPr>
          <a:xfrm>
            <a:off x="1325315" y="5884912"/>
            <a:ext cx="2031396" cy="468000"/>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2" fontAlgn="auto">
              <a:spcBef>
                <a:spcPts val="0"/>
              </a:spcBef>
              <a:spcAft>
                <a:spcPts val="0"/>
              </a:spcAft>
              <a:defRPr/>
            </a:pPr>
            <a:r>
              <a:rPr lang="en-US" altLang="zh-TW" sz="2400" b="1" dirty="0" smtClean="0">
                <a:solidFill>
                  <a:schemeClr val="bg1"/>
                </a:solidFill>
                <a:latin typeface="Calibri" panose="020F0502020204030204" pitchFamily="34" charset="0"/>
                <a:cs typeface="Calibri" panose="020F0502020204030204" pitchFamily="34" charset="0"/>
              </a:rPr>
              <a:t>CS</a:t>
            </a:r>
            <a:r>
              <a:rPr lang="en-US" altLang="zh-TW" sz="2400" b="1" dirty="0">
                <a:solidFill>
                  <a:schemeClr val="bg1"/>
                </a:solidFill>
                <a:latin typeface="Calibri" panose="020F0502020204030204" pitchFamily="34" charset="0"/>
                <a:cs typeface="Calibri" panose="020F0502020204030204" pitchFamily="34" charset="0"/>
              </a:rPr>
              <a:t>: </a:t>
            </a:r>
            <a:r>
              <a:rPr lang="en-US" altLang="zh-TW" sz="2400" b="1" dirty="0" smtClean="0">
                <a:solidFill>
                  <a:schemeClr val="bg1"/>
                </a:solidFill>
                <a:latin typeface="Calibri" panose="020F0502020204030204" pitchFamily="34" charset="0"/>
                <a:cs typeface="Calibri" panose="020F0502020204030204" pitchFamily="34" charset="0"/>
              </a:rPr>
              <a:t>E/Feb.’24</a:t>
            </a:r>
            <a:endParaRPr lang="en-US" altLang="zh-TW" sz="2400" b="1" dirty="0">
              <a:solidFill>
                <a:schemeClr val="bg1"/>
              </a:solidFill>
              <a:latin typeface="Calibri" panose="020F0502020204030204" pitchFamily="34" charset="0"/>
              <a:cs typeface="Calibri" panose="020F0502020204030204" pitchFamily="34" charset="0"/>
            </a:endParaRPr>
          </a:p>
        </p:txBody>
      </p:sp>
      <p:graphicFrame>
        <p:nvGraphicFramePr>
          <p:cNvPr id="39" name="表格 38"/>
          <p:cNvGraphicFramePr>
            <a:graphicFrameLocks noGrp="1"/>
          </p:cNvGraphicFramePr>
          <p:nvPr>
            <p:extLst>
              <p:ext uri="{D42A27DB-BD31-4B8C-83A1-F6EECF244321}">
                <p14:modId xmlns:p14="http://schemas.microsoft.com/office/powerpoint/2010/main" val="1992134124"/>
              </p:ext>
            </p:extLst>
          </p:nvPr>
        </p:nvGraphicFramePr>
        <p:xfrm>
          <a:off x="5285754" y="1301726"/>
          <a:ext cx="10657184" cy="7920886"/>
        </p:xfrm>
        <a:graphic>
          <a:graphicData uri="http://schemas.openxmlformats.org/drawingml/2006/table">
            <a:tbl>
              <a:tblPr firstRow="1" bandRow="1">
                <a:tableStyleId>{5940675A-B579-460E-94D1-54222C63F5DA}</a:tableStyleId>
              </a:tblPr>
              <a:tblGrid>
                <a:gridCol w="5328592"/>
                <a:gridCol w="5328592"/>
              </a:tblGrid>
              <a:tr h="399598">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PH250-CFX</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92490">
                <a:tc>
                  <a:txBody>
                    <a:bodyPr/>
                    <a:lstStyle/>
                    <a:p>
                      <a:pPr>
                        <a:lnSpc>
                          <a:spcPts val="2400"/>
                        </a:lnSpc>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Interface</a:t>
                      </a:r>
                    </a:p>
                  </a:txBody>
                  <a:tcPr marL="130048" marR="130048" marT="65024" marB="650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ts val="2400"/>
                        </a:lnSpc>
                        <a:spcBef>
                          <a:spcPct val="0"/>
                        </a:spcBef>
                        <a:spcAft>
                          <a:spcPct val="0"/>
                        </a:spcAft>
                        <a:buClrTx/>
                        <a:buSzPct val="171000"/>
                        <a:buFont typeface="Arial" pitchFamily="34" charset="0"/>
                        <a:buNone/>
                        <a:tabLst/>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PCIe</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Gen3 x2</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33874">
                <a:tc>
                  <a:txBody>
                    <a:bodyPr/>
                    <a:lstStyle/>
                    <a:p>
                      <a:pPr>
                        <a:lnSpc>
                          <a:spcPts val="2400"/>
                        </a:lnSpc>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Form Factor</a:t>
                      </a:r>
                    </a:p>
                  </a:txBody>
                  <a:tcPr marL="130048" marR="130048" marT="65024" marB="650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ts val="2400"/>
                        </a:lnSpc>
                        <a:spcBef>
                          <a:spcPct val="0"/>
                        </a:spcBef>
                        <a:spcAft>
                          <a:spcPct val="0"/>
                        </a:spcAft>
                        <a:buClrTx/>
                        <a:buSzPct val="171000"/>
                        <a:buFont typeface="Arial" pitchFamily="34" charset="0"/>
                        <a:buNone/>
                        <a:tabLst/>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CFexpress</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2.0 Type B</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33874">
                <a:tc>
                  <a:txBody>
                    <a:bodyPr/>
                    <a:lstStyle/>
                    <a:p>
                      <a:pPr>
                        <a:lnSpc>
                          <a:spcPts val="2400"/>
                        </a:lnSpc>
                      </a:pPr>
                      <a:r>
                        <a:rPr lang="pt-BR"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Dimension (L x W x H)</a:t>
                      </a:r>
                      <a:endPar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30048" marR="130048" marT="65024" marB="650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ts val="24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29.6 x 38.5</a:t>
                      </a:r>
                      <a:r>
                        <a:rPr lang="en-US"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x 3.8</a:t>
                      </a:r>
                      <a:r>
                        <a:rPr lang="en-US"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mm</a:t>
                      </a:r>
                      <a:endPar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33874">
                <a:tc>
                  <a:txBody>
                    <a:bodyPr/>
                    <a:lstStyle/>
                    <a:p>
                      <a:pPr>
                        <a:lnSpc>
                          <a:spcPts val="2400"/>
                        </a:lnSpc>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Capacity</a:t>
                      </a:r>
                    </a:p>
                  </a:txBody>
                  <a:tcPr marL="130048" marR="130048" marT="65024" marB="650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ts val="24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160GB~320GB </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33874">
                <a:tc>
                  <a:txBody>
                    <a:bodyPr/>
                    <a:lstStyle/>
                    <a:p>
                      <a:pPr>
                        <a:lnSpc>
                          <a:spcPts val="2400"/>
                        </a:lnSpc>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NAND Support</a:t>
                      </a:r>
                    </a:p>
                  </a:txBody>
                  <a:tcPr marL="130048" marR="130048" marT="65024" marB="650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ts val="2400"/>
                        </a:lnSpc>
                        <a:spcBef>
                          <a:spcPct val="0"/>
                        </a:spcBef>
                        <a:spcAft>
                          <a:spcPct val="0"/>
                        </a:spcAft>
                        <a:buClrTx/>
                        <a:buSzPct val="171000"/>
                        <a:buFont typeface="Arial" pitchFamily="34" charset="0"/>
                        <a:buNone/>
                        <a:tabLst/>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Kioxia</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lang="en-US" altLang="zh-TW" sz="2000" b="0" kern="1200" dirty="0" smtClean="0">
                          <a:solidFill>
                            <a:srgbClr val="C00000"/>
                          </a:solidFill>
                          <a:latin typeface="Calibri" panose="020F0502020204030204" pitchFamily="34" charset="0"/>
                          <a:ea typeface="+mn-ea"/>
                          <a:cs typeface="Calibri" panose="020F0502020204030204" pitchFamily="34" charset="0"/>
                          <a:sym typeface="Arial" pitchFamily="34" charset="0"/>
                        </a:rPr>
                        <a:t>BiCS5</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3387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External DRAM</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No</a:t>
                      </a: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33874">
                <a:tc>
                  <a:txBody>
                    <a:bodyPr/>
                    <a:lstStyle/>
                    <a:p>
                      <a:pPr>
                        <a:lnSpc>
                          <a:spcPts val="2400"/>
                        </a:lnSpc>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R/W Speed (MB/sec)</a:t>
                      </a:r>
                    </a:p>
                  </a:txBody>
                  <a:tcPr marL="130048" marR="130048" marT="65024" marB="650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ts val="24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Est.3565/2885</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33874">
                <a:tc>
                  <a:txBody>
                    <a:bodyPr/>
                    <a:lstStyle/>
                    <a:p>
                      <a:pPr>
                        <a:lnSpc>
                          <a:spcPts val="2400"/>
                        </a:lnSpc>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IOPS (4K Random Read)</a:t>
                      </a:r>
                    </a:p>
                  </a:txBody>
                  <a:tcPr marL="130048" marR="130048" marT="65024" marB="650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ts val="24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Est.</a:t>
                      </a:r>
                      <a:r>
                        <a:rPr lang="en-US"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95K</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33874">
                <a:tc>
                  <a:txBody>
                    <a:bodyPr/>
                    <a:lstStyle/>
                    <a:p>
                      <a:pPr>
                        <a:lnSpc>
                          <a:spcPts val="2400"/>
                        </a:lnSpc>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IOPS (4K Random Write)</a:t>
                      </a:r>
                    </a:p>
                  </a:txBody>
                  <a:tcPr marL="130048" marR="130048" marT="65024" marB="650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ts val="24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Est.</a:t>
                      </a:r>
                      <a:r>
                        <a:rPr lang="en-US"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347K</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33874">
                <a:tc>
                  <a:txBody>
                    <a:bodyPr/>
                    <a:lstStyle/>
                    <a:p>
                      <a:pPr marL="0" marR="0" lvl="0" indent="0" algn="l" defTabSz="914400" rtl="0" eaLnBrk="1" fontAlgn="auto" latinLnBrk="0" hangingPunct="1">
                        <a:lnSpc>
                          <a:spcPts val="2400"/>
                        </a:lnSpc>
                        <a:spcBef>
                          <a:spcPts val="0"/>
                        </a:spcBef>
                        <a:spcAft>
                          <a:spcPts val="0"/>
                        </a:spcAft>
                        <a:buClrTx/>
                        <a:buSzTx/>
                        <a:buFontTx/>
                        <a:buNone/>
                        <a:tabLst/>
                        <a:defRP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Wide Temp (-40°C~85°C)</a:t>
                      </a:r>
                      <a:endParaRPr lang="zh-TW" altLang="en-US" sz="2000" b="0" dirty="0" smtClean="0">
                        <a:solidFill>
                          <a:schemeClr val="tx1">
                            <a:lumMod val="75000"/>
                            <a:lumOff val="25000"/>
                          </a:schemeClr>
                        </a:solidFill>
                        <a:latin typeface="Calibri" panose="020F0502020204030204" pitchFamily="34" charset="0"/>
                        <a:cs typeface="Calibri" panose="020F0502020204030204" pitchFamily="34" charset="0"/>
                      </a:endParaRPr>
                    </a:p>
                  </a:txBody>
                  <a:tcPr marL="130048" marR="130048" marT="65024" marB="650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l">
                        <a:lnSpc>
                          <a:spcPts val="2400"/>
                        </a:lnSpc>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Yes </a:t>
                      </a:r>
                    </a:p>
                  </a:txBody>
                  <a:tcPr marL="130048" marR="130048" marT="65024" marB="650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74890">
                <a:tc>
                  <a:txBody>
                    <a:bodyPr/>
                    <a:lstStyle/>
                    <a:p>
                      <a:pPr marL="0" marR="0" lvl="0" indent="0" algn="ctr" defTabSz="914400" rtl="0" eaLnBrk="0" fontAlgn="ctr" latinLnBrk="0" hangingPunct="0">
                        <a:lnSpc>
                          <a:spcPts val="24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ts val="24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2628647">
                <a:tc>
                  <a:txBody>
                    <a:bodyPr/>
                    <a:lstStyle/>
                    <a:p>
                      <a:pPr marL="179388" indent="-179388" fontAlgn="ctr">
                        <a:lnSpc>
                          <a:spcPts val="2400"/>
                        </a:lnSpc>
                        <a:spcBef>
                          <a:spcPts val="0"/>
                        </a:spcBef>
                        <a:buSzPct val="100000"/>
                        <a:buFont typeface="Arial" pitchFamily="34" charset="0"/>
                        <a:buChar char="•"/>
                      </a:pP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rPr>
                        <a:t>CFexpress</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 Physical Specification Version 2.0</a:t>
                      </a:r>
                    </a:p>
                    <a:p>
                      <a:pPr marL="179388" marR="0" lvl="0" indent="-179388" algn="l" defTabSz="914446" rtl="0" eaLnBrk="1" fontAlgn="ctr" latinLnBrk="0" hangingPunct="1">
                        <a:lnSpc>
                          <a:spcPts val="2400"/>
                        </a:lnSpc>
                        <a:spcBef>
                          <a:spcPts val="0"/>
                        </a:spcBef>
                        <a:spcAft>
                          <a:spcPts val="0"/>
                        </a:spcAft>
                        <a:buClrTx/>
                        <a:buSzPct val="100000"/>
                        <a:buFont typeface="Arial" pitchFamily="34" charset="0"/>
                        <a:buChar char="•"/>
                        <a:tabLst/>
                        <a:defRP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SLC-</a:t>
                      </a:r>
                      <a:r>
                        <a:rPr lang="en-US" altLang="zh-TW" sz="2000" b="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liteX</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(P/E Cycle 100K)</a:t>
                      </a:r>
                      <a:endPar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endParaRPr>
                    </a:p>
                    <a:p>
                      <a:pPr marL="179388" indent="-179388" fontAlgn="ctr">
                        <a:lnSpc>
                          <a:spcPts val="2400"/>
                        </a:lnSpc>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Support LDPC ECC </a:t>
                      </a:r>
                    </a:p>
                    <a:p>
                      <a:pPr marL="179388" indent="-179388" fontAlgn="ctr">
                        <a:lnSpc>
                          <a:spcPts val="2400"/>
                        </a:lnSpc>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Support HMB (Host Memory Buffer)</a:t>
                      </a:r>
                    </a:p>
                    <a:p>
                      <a:pPr marL="179388" indent="-179388" fontAlgn="ctr">
                        <a:lnSpc>
                          <a:spcPts val="2400"/>
                        </a:lnSpc>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S.M.A.R.T. SSD Widget</a:t>
                      </a:r>
                    </a:p>
                    <a:p>
                      <a:pPr marL="179388" indent="-179388" fontAlgn="ctr">
                        <a:lnSpc>
                          <a:spcPts val="2400"/>
                        </a:lnSpc>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Thermal throttling Technology</a:t>
                      </a:r>
                    </a:p>
                    <a:p>
                      <a:pPr marL="179388" indent="-179388" fontAlgn="ctr">
                        <a:lnSpc>
                          <a:spcPts val="2400"/>
                        </a:lnSpc>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End-to-End Data Protection</a:t>
                      </a:r>
                    </a:p>
                    <a:p>
                      <a:pPr marL="179388" marR="0" lvl="0" indent="-179388" algn="l" defTabSz="914446" rtl="0" eaLnBrk="1" fontAlgn="ctr" latinLnBrk="0" hangingPunct="1">
                        <a:lnSpc>
                          <a:spcPts val="2400"/>
                        </a:lnSpc>
                        <a:spcBef>
                          <a:spcPts val="0"/>
                        </a:spcBef>
                        <a:spcAft>
                          <a:spcPts val="0"/>
                        </a:spcAft>
                        <a:buClrTx/>
                        <a:buSzPct val="100000"/>
                        <a:buFont typeface="Arial" pitchFamily="34" charset="0"/>
                        <a:buChar char="•"/>
                        <a:tabLst/>
                        <a:defRP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AES 256 support</a:t>
                      </a:r>
                    </a:p>
                    <a:p>
                      <a:pPr marL="179388" marR="0" lvl="0" indent="-179388" algn="l" defTabSz="914446" rtl="0" eaLnBrk="1" fontAlgn="ctr" latinLnBrk="0" hangingPunct="1">
                        <a:lnSpc>
                          <a:spcPts val="2400"/>
                        </a:lnSpc>
                        <a:spcBef>
                          <a:spcPts val="0"/>
                        </a:spcBef>
                        <a:spcAft>
                          <a:spcPts val="0"/>
                        </a:spcAft>
                        <a:buClrTx/>
                        <a:buSzPct val="100000"/>
                        <a:buFont typeface="Arial" pitchFamily="34" charset="0"/>
                        <a:buChar char="•"/>
                        <a:tabLst/>
                        <a:defRP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Write protect*</a:t>
                      </a: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nSpc>
                          <a:spcPts val="2400"/>
                        </a:lnSpc>
                        <a:spcBef>
                          <a:spcPts val="3413"/>
                        </a:spcBef>
                        <a:buSzPct val="171000"/>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Digital imaging, Video application, Gaming machine</a:t>
                      </a:r>
                      <a:endParaRPr lang="en-US" altLang="zh-TW" sz="2000" b="0" dirty="0">
                        <a:solidFill>
                          <a:schemeClr val="tx1">
                            <a:lumMod val="75000"/>
                            <a:lumOff val="25000"/>
                          </a:schemeClr>
                        </a:solidFill>
                        <a:latin typeface="Calibri" panose="020F0502020204030204" pitchFamily="34" charset="0"/>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40" name="矩形 39"/>
          <p:cNvSpPr/>
          <p:nvPr/>
        </p:nvSpPr>
        <p:spPr>
          <a:xfrm>
            <a:off x="7516987" y="628328"/>
            <a:ext cx="4825552" cy="646331"/>
          </a:xfrm>
          <a:prstGeom prst="rect">
            <a:avLst/>
          </a:prstGeom>
        </p:spPr>
        <p:txBody>
          <a:bodyPr wrap="none">
            <a:spAutoFit/>
          </a:bodyPr>
          <a:lstStyle/>
          <a:p>
            <a:pPr lvl="0" algn="ctr" eaLnBrk="1" hangingPunct="1">
              <a:defRPr/>
            </a:pPr>
            <a:r>
              <a:rPr lang="en-US" altLang="zh-TW" sz="3600" b="1" dirty="0" smtClean="0">
                <a:solidFill>
                  <a:srgbClr val="008080"/>
                </a:solidFill>
                <a:latin typeface="Calibri" panose="020F0502020204030204" pitchFamily="34" charset="0"/>
                <a:cs typeface="Calibri" panose="020F0502020204030204" pitchFamily="34" charset="0"/>
              </a:rPr>
              <a:t>PH250-CFX </a:t>
            </a:r>
            <a:r>
              <a:rPr lang="en-US" altLang="zh-TW" sz="3600" b="1" dirty="0">
                <a:solidFill>
                  <a:srgbClr val="008080"/>
                </a:solidFill>
                <a:latin typeface="Calibri" panose="020F0502020204030204" pitchFamily="34" charset="0"/>
                <a:cs typeface="Calibri" panose="020F0502020204030204" pitchFamily="34" charset="0"/>
              </a:rPr>
              <a:t>Specification</a:t>
            </a:r>
          </a:p>
        </p:txBody>
      </p:sp>
      <p:sp>
        <p:nvSpPr>
          <p:cNvPr id="14" name="標題 4"/>
          <p:cNvSpPr>
            <a:spLocks noGrp="1"/>
          </p:cNvSpPr>
          <p:nvPr>
            <p:ph type="title"/>
          </p:nvPr>
        </p:nvSpPr>
        <p:spPr>
          <a:xfrm>
            <a:off x="705488" y="268287"/>
            <a:ext cx="14292088" cy="1080121"/>
          </a:xfrm>
        </p:spPr>
        <p:txBody>
          <a:bodyPr/>
          <a:lstStyle/>
          <a:p>
            <a:r>
              <a:rPr lang="en-US" altLang="zh-TW" dirty="0" err="1" smtClean="0"/>
              <a:t>PCIe</a:t>
            </a:r>
            <a:endParaRPr lang="zh-TW" altLang="en-US" dirty="0"/>
          </a:p>
        </p:txBody>
      </p:sp>
      <p:sp>
        <p:nvSpPr>
          <p:cNvPr id="7" name="文字方塊 6"/>
          <p:cNvSpPr txBox="1"/>
          <p:nvPr/>
        </p:nvSpPr>
        <p:spPr>
          <a:xfrm>
            <a:off x="5285754" y="9243065"/>
            <a:ext cx="5112569" cy="369332"/>
          </a:xfrm>
          <a:prstGeom prst="rect">
            <a:avLst/>
          </a:prstGeom>
          <a:noFill/>
        </p:spPr>
        <p:txBody>
          <a:bodyPr wrap="square" rtlCol="0">
            <a:spAutoFit/>
          </a:bodyPr>
          <a:lstStyle/>
          <a:p>
            <a:r>
              <a:rPr lang="en-US" altLang="zh-TW" sz="1800" dirty="0" smtClean="0">
                <a:solidFill>
                  <a:schemeClr val="tx1">
                    <a:lumMod val="75000"/>
                    <a:lumOff val="25000"/>
                  </a:schemeClr>
                </a:solidFill>
                <a:latin typeface="Calibri" panose="020F0502020204030204" pitchFamily="34" charset="0"/>
                <a:cs typeface="Calibri" panose="020F0502020204030204" pitchFamily="34" charset="0"/>
              </a:rPr>
              <a:t>*HW</a:t>
            </a:r>
            <a:r>
              <a:rPr lang="en-US" altLang="zh-TW" sz="1800" dirty="0">
                <a:solidFill>
                  <a:schemeClr val="tx1">
                    <a:lumMod val="75000"/>
                    <a:lumOff val="25000"/>
                  </a:schemeClr>
                </a:solidFill>
                <a:latin typeface="Calibri" panose="020F0502020204030204" pitchFamily="34" charset="0"/>
                <a:cs typeface="Calibri" panose="020F0502020204030204" pitchFamily="34" charset="0"/>
              </a:rPr>
              <a:t>: connector pin </a:t>
            </a:r>
            <a:endParaRPr lang="en-US" altLang="zh-TW" sz="1800" dirty="0">
              <a:solidFill>
                <a:schemeClr val="tx1">
                  <a:lumMod val="75000"/>
                  <a:lumOff val="25000"/>
                </a:schemeClr>
              </a:solidFill>
              <a:latin typeface="Calibri" panose="020F0502020204030204" pitchFamily="34" charset="0"/>
              <a:cs typeface="Calibri" panose="020F0502020204030204" pitchFamily="34" charset="0"/>
              <a:sym typeface="Arial" pitchFamily="34" charset="0"/>
            </a:endParaRPr>
          </a:p>
        </p:txBody>
      </p:sp>
      <p:pic>
        <p:nvPicPr>
          <p:cNvPr id="4" name="圖片 3"/>
          <p:cNvPicPr>
            <a:picLocks noChangeAspect="1"/>
          </p:cNvPicPr>
          <p:nvPr/>
        </p:nvPicPr>
        <p:blipFill>
          <a:blip r:embed="rId5"/>
          <a:stretch>
            <a:fillRect/>
          </a:stretch>
        </p:blipFill>
        <p:spPr>
          <a:xfrm>
            <a:off x="1233550" y="2458720"/>
            <a:ext cx="2195353" cy="2778120"/>
          </a:xfrm>
          <a:prstGeom prst="rect">
            <a:avLst/>
          </a:prstGeom>
        </p:spPr>
      </p:pic>
    </p:spTree>
    <p:extLst>
      <p:ext uri="{BB962C8B-B14F-4D97-AF65-F5344CB8AC3E}">
        <p14:creationId xmlns:p14="http://schemas.microsoft.com/office/powerpoint/2010/main" val="1401701800"/>
      </p:ext>
    </p:extLst>
  </p:cSld>
  <p:clrMapOvr>
    <a:masterClrMapping/>
  </p:clrMapOvr>
  <p:transition/>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內容版面配置區 2"/>
          <p:cNvSpPr>
            <a:spLocks noGrp="1"/>
          </p:cNvSpPr>
          <p:nvPr>
            <p:ph idx="1"/>
          </p:nvPr>
        </p:nvSpPr>
        <p:spPr/>
        <p:txBody>
          <a:bodyPr/>
          <a:lstStyle/>
          <a:p>
            <a:r>
              <a:rPr lang="en-US" altLang="zh-TW" sz="2400" dirty="0">
                <a:solidFill>
                  <a:schemeClr val="bg1">
                    <a:lumMod val="75000"/>
                  </a:schemeClr>
                </a:solidFill>
              </a:rPr>
              <a:t>Gen4/Gen3 M.2</a:t>
            </a:r>
          </a:p>
          <a:p>
            <a:r>
              <a:rPr lang="en-US" altLang="zh-TW" sz="2400" dirty="0" err="1">
                <a:solidFill>
                  <a:schemeClr val="bg1">
                    <a:lumMod val="75000"/>
                  </a:schemeClr>
                </a:solidFill>
              </a:rPr>
              <a:t>Cfexpress</a:t>
            </a:r>
            <a:r>
              <a:rPr lang="en-US" altLang="zh-TW" sz="2400" dirty="0">
                <a:solidFill>
                  <a:schemeClr val="bg1">
                    <a:lumMod val="75000"/>
                  </a:schemeClr>
                </a:solidFill>
              </a:rPr>
              <a:t> /U.2 (SFF-8639)</a:t>
            </a:r>
          </a:p>
          <a:p>
            <a:r>
              <a:rPr lang="en-US" altLang="zh-TW" sz="2400" dirty="0" err="1">
                <a:solidFill>
                  <a:schemeClr val="tx1"/>
                </a:solidFill>
              </a:rPr>
              <a:t>uSSD</a:t>
            </a:r>
            <a:endParaRPr lang="en-US" altLang="zh-TW" sz="2400" dirty="0">
              <a:solidFill>
                <a:schemeClr val="tx1"/>
              </a:solidFill>
            </a:endParaRPr>
          </a:p>
        </p:txBody>
      </p:sp>
      <p:sp>
        <p:nvSpPr>
          <p:cNvPr id="2" name="標題 1"/>
          <p:cNvSpPr>
            <a:spLocks noGrp="1"/>
          </p:cNvSpPr>
          <p:nvPr>
            <p:ph type="title"/>
          </p:nvPr>
        </p:nvSpPr>
        <p:spPr/>
        <p:txBody>
          <a:bodyPr/>
          <a:lstStyle/>
          <a:p>
            <a:r>
              <a:rPr lang="en-US" altLang="zh-TW" dirty="0" err="1" smtClean="0"/>
              <a:t>PCIe</a:t>
            </a:r>
            <a:r>
              <a:rPr lang="en-US" altLang="zh-TW" dirty="0" smtClean="0"/>
              <a:t> SSD Series</a:t>
            </a:r>
            <a:endParaRPr lang="zh-TW" altLang="en-US" dirty="0"/>
          </a:p>
        </p:txBody>
      </p:sp>
    </p:spTree>
    <p:extLst>
      <p:ext uri="{BB962C8B-B14F-4D97-AF65-F5344CB8AC3E}">
        <p14:creationId xmlns:p14="http://schemas.microsoft.com/office/powerpoint/2010/main" val="1725301052"/>
      </p:ext>
    </p:extLst>
  </p:cSld>
  <p:clrMapOvr>
    <a:masterClrMapping/>
  </p:clrMapOvr>
  <p:transition/>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1526268" y="52264"/>
            <a:ext cx="14309298" cy="1080120"/>
          </a:xfrm>
        </p:spPr>
        <p:txBody>
          <a:bodyPr/>
          <a:lstStyle/>
          <a:p>
            <a:pPr algn="ctr"/>
            <a:r>
              <a:rPr lang="en-US" altLang="zh-TW" sz="3600" kern="1200" dirty="0">
                <a:solidFill>
                  <a:srgbClr val="3C8C93"/>
                </a:solidFill>
                <a:latin typeface="Calibri" panose="020F0502020204030204" pitchFamily="34" charset="0"/>
                <a:ea typeface="Heiti TC Light" charset="0"/>
                <a:cs typeface="Calibri" panose="020F0502020204030204" pitchFamily="34" charset="0"/>
                <a:sym typeface="Gill Sans" charset="0"/>
              </a:rPr>
              <a:t>Industrial </a:t>
            </a:r>
            <a:r>
              <a:rPr lang="en-US" altLang="zh-TW" sz="3600" kern="1200" dirty="0" err="1">
                <a:solidFill>
                  <a:srgbClr val="3C8C93"/>
                </a:solidFill>
                <a:latin typeface="Calibri" panose="020F0502020204030204" pitchFamily="34" charset="0"/>
                <a:ea typeface="Heiti TC Light" charset="0"/>
                <a:cs typeface="Calibri" panose="020F0502020204030204" pitchFamily="34" charset="0"/>
                <a:sym typeface="Gill Sans" charset="0"/>
              </a:rPr>
              <a:t>PCIe</a:t>
            </a:r>
            <a:r>
              <a:rPr lang="en-US" altLang="zh-TW" sz="3600" kern="1200" dirty="0">
                <a:solidFill>
                  <a:srgbClr val="3C8C93"/>
                </a:solidFill>
                <a:latin typeface="Calibri" panose="020F0502020204030204" pitchFamily="34" charset="0"/>
                <a:ea typeface="Heiti TC Light" charset="0"/>
                <a:cs typeface="Calibri" panose="020F0502020204030204" pitchFamily="34" charset="0"/>
                <a:sym typeface="Gill Sans" charset="0"/>
              </a:rPr>
              <a:t> SSD </a:t>
            </a:r>
            <a:endParaRPr lang="zh-TW" altLang="en-US" sz="3600" kern="1200" dirty="0">
              <a:solidFill>
                <a:srgbClr val="3C8C93"/>
              </a:solidFill>
              <a:latin typeface="Calibri" panose="020F0502020204030204" pitchFamily="34" charset="0"/>
              <a:ea typeface="Heiti TC Light" charset="0"/>
              <a:cs typeface="Calibri" panose="020F0502020204030204" pitchFamily="34" charset="0"/>
              <a:sym typeface="Gill Sans" charset="0"/>
            </a:endParaRPr>
          </a:p>
        </p:txBody>
      </p:sp>
      <p:graphicFrame>
        <p:nvGraphicFramePr>
          <p:cNvPr id="6" name="表格 5"/>
          <p:cNvGraphicFramePr>
            <a:graphicFrameLocks noGrp="1"/>
          </p:cNvGraphicFramePr>
          <p:nvPr>
            <p:extLst>
              <p:ext uri="{D42A27DB-BD31-4B8C-83A1-F6EECF244321}">
                <p14:modId xmlns:p14="http://schemas.microsoft.com/office/powerpoint/2010/main" val="1835941432"/>
              </p:ext>
            </p:extLst>
          </p:nvPr>
        </p:nvGraphicFramePr>
        <p:xfrm>
          <a:off x="605235" y="1018670"/>
          <a:ext cx="16290026" cy="3136562"/>
        </p:xfrm>
        <a:graphic>
          <a:graphicData uri="http://schemas.openxmlformats.org/drawingml/2006/table">
            <a:tbl>
              <a:tblPr firstRow="1" bandRow="1">
                <a:tableStyleId>{5940675A-B579-460E-94D1-54222C63F5DA}</a:tableStyleId>
              </a:tblPr>
              <a:tblGrid>
                <a:gridCol w="873119"/>
                <a:gridCol w="2060893"/>
                <a:gridCol w="1092446"/>
                <a:gridCol w="1021964"/>
                <a:gridCol w="1021964"/>
                <a:gridCol w="1021964"/>
                <a:gridCol w="1021964"/>
                <a:gridCol w="1021964"/>
                <a:gridCol w="1021964"/>
                <a:gridCol w="1021964"/>
                <a:gridCol w="1021964"/>
                <a:gridCol w="1021964"/>
                <a:gridCol w="1021964"/>
                <a:gridCol w="1021964"/>
                <a:gridCol w="1021964"/>
              </a:tblGrid>
              <a:tr h="545762">
                <a:tc>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Flash</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grid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Available</a:t>
                      </a:r>
                      <a:r>
                        <a:rPr lang="en-US" altLang="zh-TW" sz="2000" b="1" baseline="0" dirty="0" smtClean="0">
                          <a:solidFill>
                            <a:schemeClr val="bg1"/>
                          </a:solidFill>
                          <a:latin typeface="Calibri" panose="020F0502020204030204" pitchFamily="34" charset="0"/>
                          <a:cs typeface="Calibri" panose="020F0502020204030204" pitchFamily="34" charset="0"/>
                        </a:rPr>
                        <a:t> Now</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hMerge="1">
                  <a:txBody>
                    <a:bodyPr/>
                    <a:lstStyle/>
                    <a:p>
                      <a:endParaRPr lang="zh-TW" altLang="en-US"/>
                    </a:p>
                  </a:txBody>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Q4’23</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Q1’24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Q2’24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Q3’24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r>
              <a:tr h="1188720">
                <a:tc row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TLC</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marL="0" algn="l" defTabSz="914446" rtl="0" eaLnBrk="1" fontAlgn="auto" latinLnBrk="0" hangingPunct="1">
                        <a:spcBef>
                          <a:spcPts val="0"/>
                        </a:spcBef>
                        <a:spcAft>
                          <a:spcPts val="0"/>
                        </a:spcAft>
                        <a:defRPr/>
                      </a:pPr>
                      <a:r>
                        <a:rPr lang="en-US" altLang="zh-TW" sz="1800" b="1" kern="1200" dirty="0" smtClean="0">
                          <a:solidFill>
                            <a:srgbClr val="F49C00"/>
                          </a:solidFill>
                          <a:latin typeface="Calibri" panose="020F0502020204030204" pitchFamily="34" charset="0"/>
                          <a:ea typeface="+mn-ea"/>
                          <a:cs typeface="Calibri" panose="020F0502020204030204" pitchFamily="34" charset="0"/>
                        </a:rPr>
                        <a:t>PV180-uSSD</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240GB~960GB </a:t>
                      </a:r>
                    </a:p>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Gen4x4 </a:t>
                      </a:r>
                    </a:p>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DRAM-less w/HMB</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spcBef>
                          <a:spcPts val="0"/>
                        </a:spcBef>
                        <a:spcAft>
                          <a:spcPts val="0"/>
                        </a:spcAft>
                        <a:defRPr/>
                      </a:pP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pPr fontAlgn="auto">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188720">
                <a:tc vMerge="1">
                  <a:txBody>
                    <a:bodyPr/>
                    <a:lstStyle/>
                    <a:p>
                      <a:pPr marL="0" algn="l" defTabSz="914446" rtl="0" eaLnBrk="1" fontAlgn="auto" latinLnBrk="0" hangingPunct="1">
                        <a:spcBef>
                          <a:spcPts val="0"/>
                        </a:spcBef>
                        <a:spcAft>
                          <a:spcPts val="0"/>
                        </a:spcAft>
                        <a:defRPr/>
                      </a:pPr>
                      <a:endParaRPr lang="zh-TW" altLang="en-US" sz="1800" b="1" kern="1200" dirty="0">
                        <a:solidFill>
                          <a:srgbClr val="F49C00"/>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marL="0" algn="just" defTabSz="914446" rtl="0" eaLnBrk="1" fontAlgn="auto" latinLnBrk="0" hangingPunct="1">
                        <a:spcBef>
                          <a:spcPts val="0"/>
                        </a:spcBef>
                        <a:spcAft>
                          <a:spcPts val="0"/>
                        </a:spcAft>
                        <a:defRPr/>
                      </a:pPr>
                      <a:r>
                        <a:rPr lang="en-US" altLang="zh-TW" sz="1600" b="1" kern="1200" dirty="0" smtClean="0">
                          <a:solidFill>
                            <a:srgbClr val="F49C00"/>
                          </a:solidFill>
                          <a:latin typeface="Calibri" panose="020F0502020204030204" pitchFamily="34" charset="0"/>
                          <a:ea typeface="+mn-ea"/>
                          <a:cs typeface="Calibri" panose="020F0502020204030204" pitchFamily="34" charset="0"/>
                        </a:rPr>
                        <a:t>PV150-uSSD</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60GB~120GB </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Gen3 x4</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DRAM-less w/HMB</a:t>
                      </a:r>
                    </a:p>
                    <a:p>
                      <a:pPr fontAlgn="auto">
                        <a:spcBef>
                          <a:spcPts val="0"/>
                        </a:spcBef>
                        <a:spcAft>
                          <a:spcPts val="0"/>
                        </a:spcAft>
                        <a:defRPr/>
                      </a:pPr>
                      <a:endParaRPr lang="en-US" altLang="zh-TW" sz="1600" b="1"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en-US" altLang="zh-TW" sz="16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en-US" altLang="zh-TW" sz="16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just" defTabSz="914446" rtl="0" eaLnBrk="1" fontAlgn="auto" latinLnBrk="0" hangingPunct="1">
                        <a:spcBef>
                          <a:spcPts val="0"/>
                        </a:spcBef>
                        <a:spcAft>
                          <a:spcPts val="0"/>
                        </a:spcAft>
                        <a:defRPr/>
                      </a:pPr>
                      <a:endParaRPr lang="en-US" altLang="zh-TW" sz="1800" b="1" kern="1200" baseline="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just" defTabSz="914446" rtl="0" eaLnBrk="1" fontAlgn="auto" latinLnBrk="0" hangingPunct="1">
                        <a:spcBef>
                          <a:spcPts val="0"/>
                        </a:spcBef>
                        <a:spcAft>
                          <a:spcPts val="0"/>
                        </a:spcAft>
                        <a:defRPr/>
                      </a:pPr>
                      <a:endParaRPr lang="en-US" altLang="zh-TW" sz="1800" b="1" kern="1200" baseline="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grpSp>
        <p:nvGrpSpPr>
          <p:cNvPr id="94" name="群組 93"/>
          <p:cNvGrpSpPr/>
          <p:nvPr/>
        </p:nvGrpSpPr>
        <p:grpSpPr>
          <a:xfrm>
            <a:off x="-4662109" y="2512992"/>
            <a:ext cx="4403248" cy="4271897"/>
            <a:chOff x="-4662109" y="2512992"/>
            <a:chExt cx="4403248" cy="4271897"/>
          </a:xfrm>
        </p:grpSpPr>
        <p:grpSp>
          <p:nvGrpSpPr>
            <p:cNvPr id="95" name="群組 94"/>
            <p:cNvGrpSpPr/>
            <p:nvPr/>
          </p:nvGrpSpPr>
          <p:grpSpPr>
            <a:xfrm>
              <a:off x="-4662109" y="2512992"/>
              <a:ext cx="4403248" cy="4271897"/>
              <a:chOff x="12883876" y="1908742"/>
              <a:chExt cx="4403248" cy="4271897"/>
            </a:xfrm>
          </p:grpSpPr>
          <p:sp>
            <p:nvSpPr>
              <p:cNvPr id="98" name="矩形 97"/>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9" name="矩形 98"/>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0" name="矩形 99"/>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1" name="矩形 100"/>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2" name="文字方塊 101"/>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103" name="文字方塊 102"/>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104" name="矩形 103"/>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5" name="文字方塊 104"/>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106" name="文字方塊 105"/>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107" name="矩形 106"/>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8" name="文字方塊 107"/>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109" name="矩形 108"/>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0" name="矩形 109"/>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1" name="矩形 110"/>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2" name="文字方塊 111"/>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113" name="矩形 112"/>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14" name="矩形 113"/>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5" name="矩形 114"/>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116" name="矩形 115"/>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117" name="矩形 116"/>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18" name="文字方塊 117"/>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119" name="矩形 118"/>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0" name="矩形 119"/>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96" name="文字方塊 95"/>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97" name="矩形 96"/>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grpSp>
        <p:nvGrpSpPr>
          <p:cNvPr id="58" name="群組 57"/>
          <p:cNvGrpSpPr/>
          <p:nvPr/>
        </p:nvGrpSpPr>
        <p:grpSpPr>
          <a:xfrm>
            <a:off x="3701579" y="1673385"/>
            <a:ext cx="734536" cy="827151"/>
            <a:chOff x="3773587" y="2266324"/>
            <a:chExt cx="734536" cy="827151"/>
          </a:xfrm>
        </p:grpSpPr>
        <p:sp>
          <p:nvSpPr>
            <p:cNvPr id="59" name="文字方塊 58"/>
            <p:cNvSpPr txBox="1"/>
            <p:nvPr/>
          </p:nvSpPr>
          <p:spPr>
            <a:xfrm>
              <a:off x="3773587" y="2266324"/>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BiCS5</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60" name="圖片 59"/>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818601" y="2642820"/>
              <a:ext cx="475278" cy="450655"/>
            </a:xfrm>
            <a:prstGeom prst="rect">
              <a:avLst/>
            </a:prstGeom>
          </p:spPr>
        </p:pic>
      </p:grpSp>
      <p:sp>
        <p:nvSpPr>
          <p:cNvPr id="67" name="文字方塊 38"/>
          <p:cNvSpPr txBox="1">
            <a:spLocks noChangeArrowheads="1"/>
          </p:cNvSpPr>
          <p:nvPr/>
        </p:nvSpPr>
        <p:spPr bwMode="auto">
          <a:xfrm>
            <a:off x="14210511" y="4787576"/>
            <a:ext cx="2719568" cy="295423"/>
          </a:xfrm>
          <a:prstGeom prst="rect">
            <a:avLst/>
          </a:prstGeom>
          <a:noFill/>
          <a:ln w="9525">
            <a:noFill/>
            <a:miter lim="800000"/>
            <a:headEnd/>
            <a:tailEnd/>
          </a:ln>
        </p:spPr>
        <p:txBody>
          <a:bodyPr wrap="none" lIns="79205" tIns="39603" rIns="79205" bIns="39603">
            <a:spAutoFit/>
          </a:bodyPr>
          <a:lstStyle/>
          <a:p>
            <a:pPr fontAlgn="auto">
              <a:spcBef>
                <a:spcPts val="0"/>
              </a:spcBef>
              <a:spcAft>
                <a:spcPts val="0"/>
              </a:spcAft>
              <a:defRPr/>
            </a:pPr>
            <a:r>
              <a:rPr kumimoji="0" lang="en-US" altLang="zh-TW" sz="1400" b="1" dirty="0">
                <a:solidFill>
                  <a:srgbClr val="C00000"/>
                </a:solidFill>
                <a:latin typeface="Calibri" panose="020F0502020204030204" pitchFamily="34" charset="0"/>
                <a:ea typeface="+mn-ea"/>
                <a:cs typeface="Calibri" panose="020F0502020204030204" pitchFamily="34" charset="0"/>
              </a:rPr>
              <a:t> Warranty: </a:t>
            </a:r>
            <a:r>
              <a:rPr lang="en-US" altLang="zh-TW" sz="1400" b="1" dirty="0">
                <a:solidFill>
                  <a:srgbClr val="C00000"/>
                </a:solidFill>
                <a:latin typeface="Calibri" panose="020F0502020204030204" pitchFamily="34" charset="0"/>
                <a:ea typeface="+mn-ea"/>
                <a:cs typeface="Calibri" panose="020F0502020204030204" pitchFamily="34" charset="0"/>
              </a:rPr>
              <a:t>3</a:t>
            </a:r>
            <a:r>
              <a:rPr kumimoji="0" lang="en-US" altLang="zh-TW" sz="1400" b="1" dirty="0" smtClean="0">
                <a:solidFill>
                  <a:srgbClr val="C00000"/>
                </a:solidFill>
                <a:latin typeface="Calibri" panose="020F0502020204030204" pitchFamily="34" charset="0"/>
                <a:ea typeface="+mn-ea"/>
                <a:cs typeface="Calibri" panose="020F0502020204030204" pitchFamily="34" charset="0"/>
              </a:rPr>
              <a:t> </a:t>
            </a:r>
            <a:r>
              <a:rPr kumimoji="0" lang="en-US" altLang="zh-TW" sz="1400" b="1" dirty="0">
                <a:solidFill>
                  <a:srgbClr val="C00000"/>
                </a:solidFill>
                <a:latin typeface="Calibri" panose="020F0502020204030204" pitchFamily="34" charset="0"/>
                <a:ea typeface="+mn-ea"/>
                <a:cs typeface="Calibri" panose="020F0502020204030204" pitchFamily="34" charset="0"/>
              </a:rPr>
              <a:t>years or </a:t>
            </a:r>
            <a:r>
              <a:rPr kumimoji="0" lang="en-US" altLang="zh-TW" sz="1400" b="1" dirty="0" smtClean="0">
                <a:solidFill>
                  <a:srgbClr val="C00000"/>
                </a:solidFill>
                <a:latin typeface="Calibri" panose="020F0502020204030204" pitchFamily="34" charset="0"/>
                <a:ea typeface="+mn-ea"/>
                <a:cs typeface="Calibri" panose="020F0502020204030204" pitchFamily="34" charset="0"/>
              </a:rPr>
              <a:t>3K </a:t>
            </a:r>
            <a:r>
              <a:rPr kumimoji="0" lang="en-US" altLang="zh-TW" sz="1400" b="1" dirty="0">
                <a:solidFill>
                  <a:srgbClr val="C00000"/>
                </a:solidFill>
                <a:latin typeface="Calibri" panose="020F0502020204030204" pitchFamily="34" charset="0"/>
                <a:ea typeface="+mn-ea"/>
                <a:cs typeface="Calibri" panose="020F0502020204030204" pitchFamily="34" charset="0"/>
              </a:rPr>
              <a:t>P/E cycles</a:t>
            </a:r>
            <a:endParaRPr kumimoji="0" lang="zh-TW" altLang="en-US" sz="1400" b="1" dirty="0">
              <a:solidFill>
                <a:srgbClr val="C00000"/>
              </a:solidFill>
              <a:latin typeface="Calibri" panose="020F0502020204030204" pitchFamily="34" charset="0"/>
              <a:ea typeface="+mn-ea"/>
              <a:cs typeface="Calibri" panose="020F0502020204030204" pitchFamily="34" charset="0"/>
            </a:endParaRPr>
          </a:p>
        </p:txBody>
      </p:sp>
      <p:grpSp>
        <p:nvGrpSpPr>
          <p:cNvPr id="69" name="群組 68"/>
          <p:cNvGrpSpPr/>
          <p:nvPr/>
        </p:nvGrpSpPr>
        <p:grpSpPr>
          <a:xfrm>
            <a:off x="14952575" y="8870801"/>
            <a:ext cx="1920141" cy="866153"/>
            <a:chOff x="14526854" y="8045152"/>
            <a:chExt cx="1920141" cy="866153"/>
          </a:xfrm>
        </p:grpSpPr>
        <p:sp>
          <p:nvSpPr>
            <p:cNvPr id="70" name="文字方塊 69"/>
            <p:cNvSpPr txBox="1"/>
            <p:nvPr/>
          </p:nvSpPr>
          <p:spPr>
            <a:xfrm>
              <a:off x="14526854" y="8045152"/>
              <a:ext cx="1920141" cy="830997"/>
            </a:xfrm>
            <a:prstGeom prst="rect">
              <a:avLst/>
            </a:prstGeom>
            <a:noFill/>
          </p:spPr>
          <p:txBody>
            <a:bodyPr wrap="none" rtlCol="0">
              <a:spAutoFit/>
            </a:bodyPr>
            <a:lstStyle/>
            <a:p>
              <a:r>
                <a:rPr lang="en-US" altLang="zh-TW" sz="1600" dirty="0">
                  <a:solidFill>
                    <a:schemeClr val="tx1">
                      <a:lumMod val="65000"/>
                      <a:lumOff val="35000"/>
                    </a:schemeClr>
                  </a:solidFill>
                  <a:latin typeface="Calibri" panose="020F0502020204030204" pitchFamily="34" charset="0"/>
                  <a:cs typeface="Calibri" panose="020F0502020204030204" pitchFamily="34" charset="0"/>
                </a:rPr>
                <a:t>Remarks</a:t>
              </a: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a:t>
              </a:r>
            </a:p>
            <a:p>
              <a:pPr>
                <a:lnSpc>
                  <a:spcPct val="200000"/>
                </a:lnSpc>
              </a:pP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                Wide Temp.</a:t>
              </a:r>
            </a:p>
          </p:txBody>
        </p:sp>
        <p:pic>
          <p:nvPicPr>
            <p:cNvPr id="71" name="圖片 70"/>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14821347" y="8460650"/>
              <a:ext cx="475278" cy="450655"/>
            </a:xfrm>
            <a:prstGeom prst="rect">
              <a:avLst/>
            </a:prstGeom>
          </p:spPr>
        </p:pic>
      </p:grpSp>
      <p:sp>
        <p:nvSpPr>
          <p:cNvPr id="61" name="標題 1"/>
          <p:cNvSpPr txBox="1">
            <a:spLocks/>
          </p:cNvSpPr>
          <p:nvPr/>
        </p:nvSpPr>
        <p:spPr>
          <a:xfrm>
            <a:off x="267874" y="-19744"/>
            <a:ext cx="14309298" cy="1080120"/>
          </a:xfrm>
          <a:prstGeom prst="rect">
            <a:avLst/>
          </a:prstGeom>
        </p:spPr>
        <p:txBody>
          <a:bodyPr anchor="ctr"/>
          <a:lstStyle>
            <a:lvl1pPr algn="l" rtl="0" eaLnBrk="0" fontAlgn="base" hangingPunct="0">
              <a:spcBef>
                <a:spcPct val="0"/>
              </a:spcBef>
              <a:spcAft>
                <a:spcPct val="0"/>
              </a:spcAft>
              <a:defRPr sz="4000" b="1">
                <a:solidFill>
                  <a:schemeClr val="tx1">
                    <a:lumMod val="75000"/>
                    <a:lumOff val="25000"/>
                  </a:schemeClr>
                </a:solidFill>
                <a:latin typeface="微軟正黑體" panose="020B0604030504040204" pitchFamily="34" charset="-120"/>
                <a:ea typeface="微軟正黑體" panose="020B0604030504040204" pitchFamily="34" charset="-120"/>
                <a:cs typeface="+mj-cs"/>
                <a:sym typeface="Arial" panose="020B0604020202020204" pitchFamily="34" charset="0"/>
              </a:defRPr>
            </a:lvl1pPr>
            <a:lvl2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2pPr>
            <a:lvl3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3pPr>
            <a:lvl4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4pPr>
            <a:lvl5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5pPr>
            <a:lvl6pPr marL="457223"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6pPr>
            <a:lvl7pPr marL="914446"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7pPr>
            <a:lvl8pPr marL="1371668"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8pPr>
            <a:lvl9pPr marL="1828892"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9pPr>
          </a:lstStyle>
          <a:p>
            <a:r>
              <a:rPr lang="en-US" altLang="zh-TW" kern="0" dirty="0" err="1" smtClean="0">
                <a:latin typeface="Calibri" panose="020F0502020204030204" pitchFamily="34" charset="0"/>
                <a:ea typeface="Verdana" panose="020B0604030504040204" pitchFamily="34" charset="0"/>
                <a:cs typeface="Calibri" panose="020F0502020204030204" pitchFamily="34" charset="0"/>
              </a:rPr>
              <a:t>PCIe</a:t>
            </a:r>
            <a:r>
              <a:rPr lang="en-US" altLang="zh-TW" kern="0" dirty="0" smtClean="0">
                <a:latin typeface="Calibri" panose="020F0502020204030204" pitchFamily="34" charset="0"/>
                <a:ea typeface="Verdana" panose="020B0604030504040204" pitchFamily="34" charset="0"/>
                <a:cs typeface="Calibri" panose="020F0502020204030204" pitchFamily="34" charset="0"/>
              </a:rPr>
              <a:t> </a:t>
            </a:r>
            <a:endParaRPr lang="zh-TW" altLang="en-US" kern="0" dirty="0">
              <a:latin typeface="Calibri" panose="020F0502020204030204" pitchFamily="34" charset="0"/>
              <a:cs typeface="Calibri" panose="020F0502020204030204" pitchFamily="34" charset="0"/>
            </a:endParaRPr>
          </a:p>
        </p:txBody>
      </p:sp>
      <p:grpSp>
        <p:nvGrpSpPr>
          <p:cNvPr id="46" name="群組 45"/>
          <p:cNvGrpSpPr/>
          <p:nvPr/>
        </p:nvGrpSpPr>
        <p:grpSpPr>
          <a:xfrm>
            <a:off x="3717815" y="3028053"/>
            <a:ext cx="718300" cy="815751"/>
            <a:chOff x="3753293" y="4339807"/>
            <a:chExt cx="718300" cy="815751"/>
          </a:xfrm>
        </p:grpSpPr>
        <p:sp>
          <p:nvSpPr>
            <p:cNvPr id="47" name="文字方塊 46"/>
            <p:cNvSpPr txBox="1"/>
            <p:nvPr/>
          </p:nvSpPr>
          <p:spPr>
            <a:xfrm>
              <a:off x="3753293" y="4339807"/>
              <a:ext cx="718300"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BiCS5</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48" name="圖片 47"/>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792177" y="4704903"/>
              <a:ext cx="475278" cy="450655"/>
            </a:xfrm>
            <a:prstGeom prst="rect">
              <a:avLst/>
            </a:prstGeom>
          </p:spPr>
        </p:pic>
      </p:grpSp>
    </p:spTree>
    <p:extLst>
      <p:ext uri="{BB962C8B-B14F-4D97-AF65-F5344CB8AC3E}">
        <p14:creationId xmlns:p14="http://schemas.microsoft.com/office/powerpoint/2010/main" val="4165815551"/>
      </p:ext>
    </p:extLst>
  </p:cSld>
  <p:clrMapOvr>
    <a:masterClrMapping/>
  </p:clrMapOvr>
  <p:transition/>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1787496" y="196280"/>
            <a:ext cx="14292088" cy="1080121"/>
          </a:xfrm>
        </p:spPr>
        <p:txBody>
          <a:bodyPr/>
          <a:lstStyle/>
          <a:p>
            <a:pPr algn="ctr"/>
            <a:r>
              <a:rPr lang="en-US" altLang="zh-TW" sz="3600" kern="1200" dirty="0">
                <a:solidFill>
                  <a:srgbClr val="3C8C93"/>
                </a:solidFill>
                <a:ea typeface="Heiti TC Light" charset="0"/>
              </a:rPr>
              <a:t>Industrial </a:t>
            </a:r>
            <a:r>
              <a:rPr lang="en-US" altLang="zh-TW" sz="3600" kern="1200" dirty="0" err="1">
                <a:solidFill>
                  <a:srgbClr val="3C8C93"/>
                </a:solidFill>
                <a:ea typeface="Heiti TC Light" charset="0"/>
              </a:rPr>
              <a:t>PCIe</a:t>
            </a:r>
            <a:r>
              <a:rPr lang="en-US" altLang="zh-TW" sz="3600" kern="1200" dirty="0">
                <a:solidFill>
                  <a:srgbClr val="3C8C93"/>
                </a:solidFill>
                <a:ea typeface="Heiti TC Light" charset="0"/>
              </a:rPr>
              <a:t> SSD </a:t>
            </a:r>
            <a:endParaRPr lang="zh-TW" altLang="en-US" sz="3600" kern="1200" dirty="0">
              <a:solidFill>
                <a:srgbClr val="3C8C93"/>
              </a:solidFill>
              <a:ea typeface="Heiti TC Light" charset="0"/>
            </a:endParaRPr>
          </a:p>
        </p:txBody>
      </p:sp>
      <p:graphicFrame>
        <p:nvGraphicFramePr>
          <p:cNvPr id="4" name="表格 3"/>
          <p:cNvGraphicFramePr>
            <a:graphicFrameLocks noGrp="1"/>
          </p:cNvGraphicFramePr>
          <p:nvPr>
            <p:extLst>
              <p:ext uri="{D42A27DB-BD31-4B8C-83A1-F6EECF244321}">
                <p14:modId xmlns:p14="http://schemas.microsoft.com/office/powerpoint/2010/main" val="3399846474"/>
              </p:ext>
            </p:extLst>
          </p:nvPr>
        </p:nvGraphicFramePr>
        <p:xfrm>
          <a:off x="461219" y="1060376"/>
          <a:ext cx="16307666" cy="2983218"/>
        </p:xfrm>
        <a:graphic>
          <a:graphicData uri="http://schemas.openxmlformats.org/drawingml/2006/table">
            <a:tbl>
              <a:tblPr firstRow="1" bandRow="1">
                <a:tableStyleId>{5940675A-B579-460E-94D1-54222C63F5DA}</a:tableStyleId>
              </a:tblPr>
              <a:tblGrid>
                <a:gridCol w="874976"/>
                <a:gridCol w="2048275"/>
                <a:gridCol w="1094768"/>
                <a:gridCol w="1024138"/>
                <a:gridCol w="1024137"/>
                <a:gridCol w="1024137"/>
                <a:gridCol w="1024138"/>
                <a:gridCol w="1024138"/>
                <a:gridCol w="1024137"/>
                <a:gridCol w="1024137"/>
                <a:gridCol w="1024137"/>
                <a:gridCol w="1024137"/>
                <a:gridCol w="1024137"/>
                <a:gridCol w="1024137"/>
                <a:gridCol w="1024137"/>
              </a:tblGrid>
              <a:tr h="516978">
                <a:tc>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Flash</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grid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Available</a:t>
                      </a:r>
                      <a:r>
                        <a:rPr lang="en-US" altLang="zh-TW" sz="2000" b="1" baseline="0" dirty="0" smtClean="0">
                          <a:solidFill>
                            <a:schemeClr val="bg1"/>
                          </a:solidFill>
                          <a:latin typeface="Calibri" panose="020F0502020204030204" pitchFamily="34" charset="0"/>
                          <a:cs typeface="Calibri" panose="020F0502020204030204" pitchFamily="34" charset="0"/>
                        </a:rPr>
                        <a:t> Now</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hMerge="1">
                  <a:txBody>
                    <a:bodyPr/>
                    <a:lstStyle/>
                    <a:p>
                      <a:endParaRPr lang="zh-TW" altLang="en-US"/>
                    </a:p>
                  </a:txBody>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Q4’23</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a:p>
                  </a:txBody>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Q1’24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Q2’24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dirty="0"/>
                    </a:p>
                  </a:txBody>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Q3’24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1233120">
                <a:tc row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SLC-</a:t>
                      </a:r>
                      <a:r>
                        <a:rPr lang="en-US" altLang="zh-TW" sz="2000" b="1" dirty="0" err="1" smtClean="0">
                          <a:solidFill>
                            <a:schemeClr val="bg1"/>
                          </a:solidFill>
                          <a:latin typeface="Calibri" panose="020F0502020204030204" pitchFamily="34" charset="0"/>
                          <a:cs typeface="Calibri" panose="020F0502020204030204" pitchFamily="34" charset="0"/>
                        </a:rPr>
                        <a:t>liteX</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8C7D"/>
                    </a:solid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rgbClr val="FFFFFF"/>
                        </a:solidFill>
                        <a:latin typeface="Calibri" panose="020F0502020204030204" pitchFamily="34" charset="0"/>
                        <a:ea typeface="+mn-ea"/>
                        <a:cs typeface="Calibri" panose="020F0502020204030204" pitchFamily="34" charset="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rgbClr val="FFFFFF"/>
                        </a:solidFill>
                        <a:latin typeface="Calibri" panose="020F0502020204030204" pitchFamily="34" charset="0"/>
                        <a:ea typeface="+mn-ea"/>
                        <a:cs typeface="Calibri" panose="020F0502020204030204" pitchFamily="34" charset="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rgbClr val="FFFFFF"/>
                        </a:solidFill>
                        <a:latin typeface="Calibri" panose="020F0502020204030204" pitchFamily="34" charset="0"/>
                        <a:ea typeface="+mn-ea"/>
                        <a:cs typeface="Calibri" panose="020F0502020204030204" pitchFamily="34" charset="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rgbClr val="FFFFFF"/>
                        </a:solidFill>
                        <a:latin typeface="Calibri" panose="020F0502020204030204" pitchFamily="34" charset="0"/>
                        <a:ea typeface="+mn-ea"/>
                        <a:cs typeface="Calibri" panose="020F0502020204030204" pitchFamily="34" charset="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rgbClr val="FFFFFF"/>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gridSpan="2">
                  <a:txBody>
                    <a:bodyPr/>
                    <a:lstStyle/>
                    <a:p>
                      <a:pPr fontAlgn="auto">
                        <a:spcBef>
                          <a:spcPts val="0"/>
                        </a:spcBef>
                        <a:spcAft>
                          <a:spcPts val="0"/>
                        </a:spcAft>
                        <a:defRPr/>
                      </a:pPr>
                      <a:r>
                        <a:rPr lang="en-US" altLang="zh-TW" sz="1800" b="1" kern="1200" dirty="0" smtClean="0">
                          <a:solidFill>
                            <a:srgbClr val="FFFFFF"/>
                          </a:solidFill>
                          <a:latin typeface="Calibri" panose="020F0502020204030204" pitchFamily="34" charset="0"/>
                          <a:ea typeface="+mn-ea"/>
                          <a:cs typeface="Calibri" panose="020F0502020204030204" pitchFamily="34" charset="0"/>
                        </a:rPr>
                        <a:t>PH180-uSSD</a:t>
                      </a:r>
                    </a:p>
                    <a:p>
                      <a:pPr marL="0" algn="l" defTabSz="914446" rtl="0" eaLnBrk="1" fontAlgn="auto" latinLnBrk="0" hangingPunct="1">
                        <a:spcBef>
                          <a:spcPts val="0"/>
                        </a:spcBef>
                        <a:spcAft>
                          <a:spcPts val="0"/>
                        </a:spcAft>
                        <a:defRPr/>
                      </a:pPr>
                      <a:r>
                        <a:rPr lang="en-US" altLang="zh-TW" sz="1800" b="1" kern="1200" dirty="0" smtClean="0">
                          <a:solidFill>
                            <a:srgbClr val="FFFFFF"/>
                          </a:solidFill>
                          <a:latin typeface="Calibri" panose="020F0502020204030204" pitchFamily="34" charset="0"/>
                          <a:ea typeface="+mn-ea"/>
                          <a:cs typeface="Calibri" panose="020F0502020204030204" pitchFamily="34" charset="0"/>
                        </a:rPr>
                        <a:t>TBD </a:t>
                      </a:r>
                    </a:p>
                    <a:p>
                      <a:pPr marL="0" algn="l" defTabSz="914446" rtl="0" eaLnBrk="1" fontAlgn="auto" latinLnBrk="0" hangingPunct="1">
                        <a:spcBef>
                          <a:spcPts val="0"/>
                        </a:spcBef>
                        <a:spcAft>
                          <a:spcPts val="0"/>
                        </a:spcAft>
                        <a:defRPr/>
                      </a:pPr>
                      <a:r>
                        <a:rPr lang="en-US" altLang="zh-TW" sz="1800" b="1" kern="1200" dirty="0" smtClean="0">
                          <a:solidFill>
                            <a:srgbClr val="FFFFFF"/>
                          </a:solidFill>
                          <a:latin typeface="Calibri" panose="020F0502020204030204" pitchFamily="34" charset="0"/>
                          <a:ea typeface="+mn-ea"/>
                          <a:cs typeface="Calibri" panose="020F0502020204030204" pitchFamily="34" charset="0"/>
                        </a:rPr>
                        <a:t>Gen4x4 </a:t>
                      </a:r>
                    </a:p>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1800" b="1" kern="1200" dirty="0" smtClean="0">
                          <a:solidFill>
                            <a:srgbClr val="FFFFFF"/>
                          </a:solidFill>
                          <a:latin typeface="Calibri" panose="020F0502020204030204" pitchFamily="34" charset="0"/>
                          <a:ea typeface="+mn-ea"/>
                          <a:cs typeface="Calibri" panose="020F0502020204030204" pitchFamily="34" charset="0"/>
                        </a:rPr>
                        <a:t>DRAM-less w/HMB</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8C7D"/>
                    </a:solidFill>
                  </a:tcPr>
                </a:tc>
                <a:tc hMerge="1">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8C7D"/>
                    </a:solidFill>
                  </a:tcPr>
                </a:tc>
              </a:tr>
              <a:tr h="1233120">
                <a:tc vMerge="1">
                  <a:txBody>
                    <a:bodyPr/>
                    <a:lstStyle/>
                    <a:p>
                      <a:pPr algn="ct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8C7D"/>
                    </a:solidFill>
                  </a:tcPr>
                </a:tc>
                <a:tc>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PH150-uSSD</a:t>
                      </a:r>
                    </a:p>
                    <a:p>
                      <a:pPr marL="0" algn="l" defTabSz="914446" rtl="0" eaLnBrk="1" fontAlgn="auto" latinLnBrk="0" hangingPunct="1">
                        <a:spcBef>
                          <a:spcPts val="0"/>
                        </a:spcBef>
                        <a:spcAft>
                          <a:spcPts val="0"/>
                        </a:spcAft>
                        <a:defRPr/>
                      </a:pPr>
                      <a:r>
                        <a:rPr lang="en-US" altLang="zh-TW" sz="1800" b="1" kern="1200" dirty="0" smtClean="0">
                          <a:solidFill>
                            <a:schemeClr val="tx1"/>
                          </a:solidFill>
                          <a:latin typeface="Calibri" panose="020F0502020204030204" pitchFamily="34" charset="0"/>
                          <a:ea typeface="+mn-ea"/>
                          <a:cs typeface="Calibri" panose="020F0502020204030204" pitchFamily="34" charset="0"/>
                        </a:rPr>
                        <a:t>40GB~160GB </a:t>
                      </a:r>
                    </a:p>
                    <a:p>
                      <a:pPr marL="0" algn="l" defTabSz="914446" rtl="0" eaLnBrk="1" fontAlgn="auto" latinLnBrk="0" hangingPunct="1">
                        <a:spcBef>
                          <a:spcPts val="0"/>
                        </a:spcBef>
                        <a:spcAft>
                          <a:spcPts val="0"/>
                        </a:spcAft>
                        <a:defRPr/>
                      </a:pPr>
                      <a:r>
                        <a:rPr lang="en-US" altLang="zh-TW" sz="1800" b="1" kern="1200" dirty="0" smtClean="0">
                          <a:solidFill>
                            <a:schemeClr val="tx1"/>
                          </a:solidFill>
                          <a:latin typeface="Calibri" panose="020F0502020204030204" pitchFamily="34" charset="0"/>
                          <a:ea typeface="+mn-ea"/>
                          <a:cs typeface="Calibri" panose="020F0502020204030204" pitchFamily="34" charset="0"/>
                        </a:rPr>
                        <a:t>Gen4 x4</a:t>
                      </a:r>
                      <a:r>
                        <a:rPr lang="en-US" altLang="zh-TW" sz="1800" b="1" kern="1200" baseline="0" dirty="0" smtClean="0">
                          <a:solidFill>
                            <a:schemeClr val="tx1"/>
                          </a:solidFill>
                          <a:latin typeface="Calibri" panose="020F0502020204030204" pitchFamily="34" charset="0"/>
                          <a:ea typeface="+mn-ea"/>
                          <a:cs typeface="Calibri" panose="020F0502020204030204" pitchFamily="34" charset="0"/>
                        </a:rPr>
                        <a:t> </a:t>
                      </a:r>
                    </a:p>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DRAM-less w/HMB</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rgbClr val="FFFFFF"/>
                        </a:solidFill>
                        <a:latin typeface="Calibri" panose="020F0502020204030204" pitchFamily="34" charset="0"/>
                        <a:ea typeface="+mn-ea"/>
                        <a:cs typeface="Calibri" panose="020F0502020204030204" pitchFamily="34" charset="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rgbClr val="FFFFFF"/>
                        </a:solidFill>
                        <a:latin typeface="Calibri" panose="020F0502020204030204" pitchFamily="34" charset="0"/>
                        <a:ea typeface="+mn-ea"/>
                        <a:cs typeface="Calibri" panose="020F0502020204030204" pitchFamily="34" charset="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rgbClr val="FFFFFF"/>
                        </a:solidFill>
                        <a:latin typeface="Calibri" panose="020F0502020204030204" pitchFamily="34" charset="0"/>
                        <a:ea typeface="+mn-ea"/>
                        <a:cs typeface="Calibri" panose="020F0502020204030204" pitchFamily="34" charset="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rgbClr val="FFFFFF"/>
                        </a:solidFill>
                        <a:latin typeface="Calibri" panose="020F0502020204030204" pitchFamily="34" charset="0"/>
                        <a:ea typeface="+mn-ea"/>
                        <a:cs typeface="Calibri" panose="020F0502020204030204" pitchFamily="34" charset="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kern="1200" dirty="0" smtClean="0">
                        <a:solidFill>
                          <a:srgbClr val="FFFFFF"/>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kern="1200" dirty="0" smtClean="0">
                        <a:solidFill>
                          <a:srgbClr val="FFFFFF"/>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rgbClr val="FFFFFF"/>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grpSp>
        <p:nvGrpSpPr>
          <p:cNvPr id="84" name="群組 83"/>
          <p:cNvGrpSpPr/>
          <p:nvPr/>
        </p:nvGrpSpPr>
        <p:grpSpPr>
          <a:xfrm>
            <a:off x="-4662109" y="2512992"/>
            <a:ext cx="4403248" cy="4271897"/>
            <a:chOff x="-4662109" y="2512992"/>
            <a:chExt cx="4403248" cy="4271897"/>
          </a:xfrm>
        </p:grpSpPr>
        <p:grpSp>
          <p:nvGrpSpPr>
            <p:cNvPr id="85" name="群組 84"/>
            <p:cNvGrpSpPr/>
            <p:nvPr/>
          </p:nvGrpSpPr>
          <p:grpSpPr>
            <a:xfrm>
              <a:off x="-4662109" y="2512992"/>
              <a:ext cx="4403248" cy="4271897"/>
              <a:chOff x="12883876" y="1908742"/>
              <a:chExt cx="4403248" cy="4271897"/>
            </a:xfrm>
          </p:grpSpPr>
          <p:sp>
            <p:nvSpPr>
              <p:cNvPr id="88" name="矩形 87"/>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9" name="矩形 88"/>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0" name="矩形 89"/>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1" name="矩形 90"/>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2" name="文字方塊 91"/>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93" name="文字方塊 92"/>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94" name="矩形 93"/>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5" name="文字方塊 94"/>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96" name="文字方塊 95"/>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97" name="矩形 96"/>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8" name="文字方塊 97"/>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99" name="矩形 98"/>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0" name="矩形 99"/>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1" name="矩形 100"/>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2" name="文字方塊 101"/>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103" name="矩形 102"/>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04" name="矩形 103"/>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5" name="矩形 104"/>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106" name="矩形 105"/>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107" name="矩形 106"/>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08" name="文字方塊 107"/>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109" name="矩形 108"/>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0" name="矩形 109"/>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86" name="文字方塊 85"/>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87" name="矩形 86"/>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41" name="文字方塊 38"/>
          <p:cNvSpPr txBox="1">
            <a:spLocks noChangeArrowheads="1"/>
          </p:cNvSpPr>
          <p:nvPr/>
        </p:nvSpPr>
        <p:spPr bwMode="auto">
          <a:xfrm>
            <a:off x="13937315" y="3696414"/>
            <a:ext cx="2810939" cy="295423"/>
          </a:xfrm>
          <a:prstGeom prst="rect">
            <a:avLst/>
          </a:prstGeom>
          <a:noFill/>
          <a:ln w="9525">
            <a:noFill/>
            <a:miter lim="800000"/>
            <a:headEnd/>
            <a:tailEnd/>
          </a:ln>
        </p:spPr>
        <p:txBody>
          <a:bodyPr wrap="none" lIns="79205" tIns="39603" rIns="79205" bIns="39603">
            <a:spAutoFit/>
          </a:bodyPr>
          <a:lstStyle/>
          <a:p>
            <a:pPr fontAlgn="auto">
              <a:spcBef>
                <a:spcPts val="0"/>
              </a:spcBef>
              <a:spcAft>
                <a:spcPts val="0"/>
              </a:spcAft>
              <a:defRPr/>
            </a:pPr>
            <a:r>
              <a:rPr kumimoji="0" lang="en-US" altLang="zh-TW" sz="1400" b="1" dirty="0">
                <a:solidFill>
                  <a:srgbClr val="C00000"/>
                </a:solidFill>
                <a:latin typeface="Calibri" panose="020F0502020204030204" pitchFamily="34" charset="0"/>
                <a:ea typeface="+mn-ea"/>
                <a:cs typeface="Calibri" panose="020F0502020204030204" pitchFamily="34" charset="0"/>
              </a:rPr>
              <a:t> Warranty: </a:t>
            </a:r>
            <a:r>
              <a:rPr lang="en-US" altLang="zh-TW" sz="1400" b="1" dirty="0">
                <a:solidFill>
                  <a:srgbClr val="C00000"/>
                </a:solidFill>
                <a:latin typeface="Calibri" panose="020F0502020204030204" pitchFamily="34" charset="0"/>
                <a:ea typeface="+mn-ea"/>
                <a:cs typeface="Calibri" panose="020F0502020204030204" pitchFamily="34" charset="0"/>
              </a:rPr>
              <a:t>5</a:t>
            </a:r>
            <a:r>
              <a:rPr kumimoji="0" lang="en-US" altLang="zh-TW" sz="1400" b="1" dirty="0" smtClean="0">
                <a:solidFill>
                  <a:srgbClr val="C00000"/>
                </a:solidFill>
                <a:latin typeface="Calibri" panose="020F0502020204030204" pitchFamily="34" charset="0"/>
                <a:ea typeface="+mn-ea"/>
                <a:cs typeface="Calibri" panose="020F0502020204030204" pitchFamily="34" charset="0"/>
              </a:rPr>
              <a:t> </a:t>
            </a:r>
            <a:r>
              <a:rPr kumimoji="0" lang="en-US" altLang="zh-TW" sz="1400" b="1" dirty="0">
                <a:solidFill>
                  <a:srgbClr val="C00000"/>
                </a:solidFill>
                <a:latin typeface="Calibri" panose="020F0502020204030204" pitchFamily="34" charset="0"/>
                <a:ea typeface="+mn-ea"/>
                <a:cs typeface="Calibri" panose="020F0502020204030204" pitchFamily="34" charset="0"/>
              </a:rPr>
              <a:t>years or </a:t>
            </a:r>
            <a:r>
              <a:rPr lang="en-US" altLang="zh-TW" sz="1400" b="1" dirty="0" smtClean="0">
                <a:solidFill>
                  <a:srgbClr val="C00000"/>
                </a:solidFill>
                <a:latin typeface="Calibri" panose="020F0502020204030204" pitchFamily="34" charset="0"/>
                <a:ea typeface="+mn-ea"/>
                <a:cs typeface="Calibri" panose="020F0502020204030204" pitchFamily="34" charset="0"/>
              </a:rPr>
              <a:t>30</a:t>
            </a:r>
            <a:r>
              <a:rPr kumimoji="0" lang="en-US" altLang="zh-TW" sz="1400" b="1" dirty="0" smtClean="0">
                <a:solidFill>
                  <a:srgbClr val="C00000"/>
                </a:solidFill>
                <a:latin typeface="Calibri" panose="020F0502020204030204" pitchFamily="34" charset="0"/>
                <a:ea typeface="+mn-ea"/>
                <a:cs typeface="Calibri" panose="020F0502020204030204" pitchFamily="34" charset="0"/>
              </a:rPr>
              <a:t>K </a:t>
            </a:r>
            <a:r>
              <a:rPr kumimoji="0" lang="en-US" altLang="zh-TW" sz="1400" b="1" dirty="0">
                <a:solidFill>
                  <a:srgbClr val="C00000"/>
                </a:solidFill>
                <a:latin typeface="Calibri" panose="020F0502020204030204" pitchFamily="34" charset="0"/>
                <a:ea typeface="+mn-ea"/>
                <a:cs typeface="Calibri" panose="020F0502020204030204" pitchFamily="34" charset="0"/>
              </a:rPr>
              <a:t>P/E cycles</a:t>
            </a:r>
            <a:endParaRPr kumimoji="0" lang="zh-TW" altLang="en-US" sz="1400" b="1" dirty="0">
              <a:solidFill>
                <a:srgbClr val="C00000"/>
              </a:solidFill>
              <a:latin typeface="Calibri" panose="020F0502020204030204" pitchFamily="34" charset="0"/>
              <a:ea typeface="+mn-ea"/>
              <a:cs typeface="Calibri" panose="020F0502020204030204" pitchFamily="34" charset="0"/>
            </a:endParaRPr>
          </a:p>
        </p:txBody>
      </p:sp>
      <p:grpSp>
        <p:nvGrpSpPr>
          <p:cNvPr id="51" name="群組 50"/>
          <p:cNvGrpSpPr/>
          <p:nvPr/>
        </p:nvGrpSpPr>
        <p:grpSpPr>
          <a:xfrm>
            <a:off x="14601926" y="8750153"/>
            <a:ext cx="1920141" cy="866153"/>
            <a:chOff x="14526854" y="8045152"/>
            <a:chExt cx="1920141" cy="866153"/>
          </a:xfrm>
        </p:grpSpPr>
        <p:sp>
          <p:nvSpPr>
            <p:cNvPr id="54" name="文字方塊 53"/>
            <p:cNvSpPr txBox="1"/>
            <p:nvPr/>
          </p:nvSpPr>
          <p:spPr>
            <a:xfrm>
              <a:off x="14526854" y="8045152"/>
              <a:ext cx="1920141" cy="830997"/>
            </a:xfrm>
            <a:prstGeom prst="rect">
              <a:avLst/>
            </a:prstGeom>
            <a:noFill/>
          </p:spPr>
          <p:txBody>
            <a:bodyPr wrap="none" rtlCol="0">
              <a:spAutoFit/>
            </a:bodyPr>
            <a:lstStyle/>
            <a:p>
              <a:r>
                <a:rPr lang="en-US" altLang="zh-TW" sz="1600" dirty="0">
                  <a:solidFill>
                    <a:schemeClr val="tx1">
                      <a:lumMod val="65000"/>
                      <a:lumOff val="35000"/>
                    </a:schemeClr>
                  </a:solidFill>
                  <a:latin typeface="Calibri" panose="020F0502020204030204" pitchFamily="34" charset="0"/>
                  <a:cs typeface="Calibri" panose="020F0502020204030204" pitchFamily="34" charset="0"/>
                </a:rPr>
                <a:t>Remarks</a:t>
              </a: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a:t>
              </a:r>
            </a:p>
            <a:p>
              <a:pPr>
                <a:lnSpc>
                  <a:spcPct val="200000"/>
                </a:lnSpc>
              </a:pP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                Wide Temp.</a:t>
              </a:r>
            </a:p>
          </p:txBody>
        </p:sp>
        <p:pic>
          <p:nvPicPr>
            <p:cNvPr id="55" name="圖片 54"/>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14821347" y="8460650"/>
              <a:ext cx="475278" cy="450655"/>
            </a:xfrm>
            <a:prstGeom prst="rect">
              <a:avLst/>
            </a:prstGeom>
          </p:spPr>
        </p:pic>
      </p:grpSp>
      <p:sp>
        <p:nvSpPr>
          <p:cNvPr id="61" name="標題 1"/>
          <p:cNvSpPr txBox="1">
            <a:spLocks/>
          </p:cNvSpPr>
          <p:nvPr/>
        </p:nvSpPr>
        <p:spPr>
          <a:xfrm>
            <a:off x="267874" y="124272"/>
            <a:ext cx="14309298" cy="1080120"/>
          </a:xfrm>
          <a:prstGeom prst="rect">
            <a:avLst/>
          </a:prstGeom>
        </p:spPr>
        <p:txBody>
          <a:bodyPr anchor="ctr"/>
          <a:lstStyle>
            <a:lvl1pPr algn="l" rtl="0" eaLnBrk="0" fontAlgn="base" hangingPunct="0">
              <a:spcBef>
                <a:spcPct val="0"/>
              </a:spcBef>
              <a:spcAft>
                <a:spcPct val="0"/>
              </a:spcAft>
              <a:defRPr sz="4000" b="1">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sym typeface="Arial" panose="020B0604020202020204" pitchFamily="34" charset="0"/>
              </a:defRPr>
            </a:lvl1pPr>
            <a:lvl2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2pPr>
            <a:lvl3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3pPr>
            <a:lvl4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4pPr>
            <a:lvl5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5pPr>
            <a:lvl6pPr marL="457223"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6pPr>
            <a:lvl7pPr marL="914446"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7pPr>
            <a:lvl8pPr marL="1371668"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8pPr>
            <a:lvl9pPr marL="1828892"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9pPr>
          </a:lstStyle>
          <a:p>
            <a:r>
              <a:rPr lang="en-US" altLang="zh-TW" kern="0" dirty="0" err="1" smtClean="0">
                <a:ea typeface="Verdana" panose="020B0604030504040204" pitchFamily="34" charset="0"/>
              </a:rPr>
              <a:t>PCIe</a:t>
            </a:r>
            <a:r>
              <a:rPr lang="en-US" altLang="zh-TW" kern="0" dirty="0" smtClean="0">
                <a:ea typeface="Verdana" panose="020B0604030504040204" pitchFamily="34" charset="0"/>
              </a:rPr>
              <a:t> </a:t>
            </a:r>
            <a:endParaRPr lang="zh-TW" altLang="en-US" kern="0" dirty="0"/>
          </a:p>
        </p:txBody>
      </p:sp>
      <p:grpSp>
        <p:nvGrpSpPr>
          <p:cNvPr id="40" name="群組 39"/>
          <p:cNvGrpSpPr/>
          <p:nvPr/>
        </p:nvGrpSpPr>
        <p:grpSpPr>
          <a:xfrm>
            <a:off x="15963725" y="1783134"/>
            <a:ext cx="784529" cy="770602"/>
            <a:chOff x="7902270" y="5042302"/>
            <a:chExt cx="784529" cy="770602"/>
          </a:xfrm>
        </p:grpSpPr>
        <p:pic>
          <p:nvPicPr>
            <p:cNvPr id="42" name="圖片 41"/>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999997" y="5385791"/>
              <a:ext cx="457337" cy="427113"/>
            </a:xfrm>
            <a:prstGeom prst="rect">
              <a:avLst/>
            </a:prstGeom>
          </p:spPr>
        </p:pic>
        <p:sp>
          <p:nvSpPr>
            <p:cNvPr id="43" name="文字方塊 42"/>
            <p:cNvSpPr txBox="1"/>
            <p:nvPr/>
          </p:nvSpPr>
          <p:spPr>
            <a:xfrm>
              <a:off x="7902270" y="5042302"/>
              <a:ext cx="784529" cy="338554"/>
            </a:xfrm>
            <a:prstGeom prst="rect">
              <a:avLst/>
            </a:prstGeom>
            <a:noFill/>
          </p:spPr>
          <p:txBody>
            <a:bodyPr wrap="square" rtlCol="0">
              <a:spAutoFit/>
            </a:bodyPr>
            <a:lstStyle/>
            <a:p>
              <a:r>
                <a:rPr lang="en-US" altLang="zh-TW" sz="1600" b="1" dirty="0" smtClean="0">
                  <a:solidFill>
                    <a:srgbClr val="FFFF00"/>
                  </a:solidFill>
                  <a:latin typeface="Calibri" panose="020F0502020204030204" pitchFamily="34" charset="0"/>
                  <a:cs typeface="Calibri" panose="020F0502020204030204" pitchFamily="34" charset="0"/>
                </a:rPr>
                <a:t>BiCS5</a:t>
              </a:r>
              <a:endParaRPr lang="en-US" altLang="zh-TW" sz="1600" b="1" dirty="0">
                <a:solidFill>
                  <a:srgbClr val="FFFF00"/>
                </a:solidFill>
                <a:latin typeface="Calibri" panose="020F0502020204030204" pitchFamily="34" charset="0"/>
                <a:cs typeface="Calibri" panose="020F0502020204030204" pitchFamily="34" charset="0"/>
              </a:endParaRPr>
            </a:p>
          </p:txBody>
        </p:sp>
      </p:grpSp>
      <p:grpSp>
        <p:nvGrpSpPr>
          <p:cNvPr id="44" name="群組 43"/>
          <p:cNvGrpSpPr/>
          <p:nvPr/>
        </p:nvGrpSpPr>
        <p:grpSpPr>
          <a:xfrm>
            <a:off x="3612688" y="2993841"/>
            <a:ext cx="718300" cy="815751"/>
            <a:chOff x="3753293" y="4339807"/>
            <a:chExt cx="718300" cy="815751"/>
          </a:xfrm>
        </p:grpSpPr>
        <p:sp>
          <p:nvSpPr>
            <p:cNvPr id="45" name="文字方塊 44"/>
            <p:cNvSpPr txBox="1"/>
            <p:nvPr/>
          </p:nvSpPr>
          <p:spPr>
            <a:xfrm>
              <a:off x="3753293" y="4339807"/>
              <a:ext cx="718300"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BiCS5</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46" name="圖片 45"/>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792177" y="4704903"/>
              <a:ext cx="475278" cy="450655"/>
            </a:xfrm>
            <a:prstGeom prst="rect">
              <a:avLst/>
            </a:prstGeom>
          </p:spPr>
        </p:pic>
      </p:grpSp>
    </p:spTree>
    <p:extLst>
      <p:ext uri="{BB962C8B-B14F-4D97-AF65-F5344CB8AC3E}">
        <p14:creationId xmlns:p14="http://schemas.microsoft.com/office/powerpoint/2010/main" val="298828141"/>
      </p:ext>
    </p:extLst>
  </p:cSld>
  <p:clrMapOvr>
    <a:masterClrMapping/>
  </p:clrMapOvr>
  <p:transition/>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格 2"/>
          <p:cNvGraphicFramePr>
            <a:graphicFrameLocks noGrp="1"/>
          </p:cNvGraphicFramePr>
          <p:nvPr>
            <p:extLst>
              <p:ext uri="{D42A27DB-BD31-4B8C-83A1-F6EECF244321}">
                <p14:modId xmlns:p14="http://schemas.microsoft.com/office/powerpoint/2010/main" val="3290475628"/>
              </p:ext>
            </p:extLst>
          </p:nvPr>
        </p:nvGraphicFramePr>
        <p:xfrm>
          <a:off x="722013" y="1134988"/>
          <a:ext cx="16317572" cy="4787773"/>
        </p:xfrm>
        <a:graphic>
          <a:graphicData uri="http://schemas.openxmlformats.org/drawingml/2006/table">
            <a:tbl>
              <a:tblPr firstRow="1" bandRow="1">
                <a:tableStyleId>{5C22544A-7EE6-4342-B048-85BDC9FD1C3A}</a:tableStyleId>
              </a:tblPr>
              <a:tblGrid>
                <a:gridCol w="1900780"/>
                <a:gridCol w="2503555"/>
                <a:gridCol w="1642713"/>
                <a:gridCol w="1629564"/>
                <a:gridCol w="1793944"/>
                <a:gridCol w="1711754"/>
                <a:gridCol w="1711754"/>
                <a:gridCol w="1711754"/>
                <a:gridCol w="1711754"/>
              </a:tblGrid>
              <a:tr h="459776">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Flash</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Model</a:t>
                      </a: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SR/SW</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2023</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c hMerge="1">
                  <a:txBody>
                    <a:bodyPr/>
                    <a:lstStyle/>
                    <a:p>
                      <a:endParaRPr lang="zh-TW" altLang="en-US"/>
                    </a:p>
                  </a:txBody>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2024</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c hMerge="1">
                  <a:txBody>
                    <a:bodyPr/>
                    <a:lstStyle/>
                    <a:p>
                      <a:endParaRPr lang="zh-TW" altLang="en-US"/>
                    </a:p>
                  </a:txBody>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2025</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c hMerge="1">
                  <a:txBody>
                    <a:bodyPr/>
                    <a:lstStyle/>
                    <a:p>
                      <a:endParaRPr lang="zh-TW" altLang="en-US"/>
                    </a:p>
                  </a:txBody>
                  <a:tcPr/>
                </a:tc>
              </a:tr>
              <a:tr h="459776">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altLang="zh-TW"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r>
              <a:tr h="687963">
                <a:tc rowSpan="3">
                  <a:txBody>
                    <a:bodyPr/>
                    <a:lstStyle/>
                    <a:p>
                      <a:pPr algn="ctr"/>
                      <a:r>
                        <a:rPr lang="en-US" altLang="zh-TW" sz="2400" b="1" dirty="0" smtClean="0">
                          <a:solidFill>
                            <a:schemeClr val="bg1"/>
                          </a:solidFill>
                          <a:latin typeface="Calibri" panose="020F0502020204030204" pitchFamily="34" charset="0"/>
                          <a:cs typeface="Calibri" panose="020F0502020204030204" pitchFamily="34" charset="0"/>
                        </a:rPr>
                        <a:t>TLC</a:t>
                      </a: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PV180-uSSD</a:t>
                      </a:r>
                    </a:p>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(Gen4</a:t>
                      </a:r>
                      <a:r>
                        <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 </a:t>
                      </a: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x4) </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US" altLang="zh-TW" sz="1800" b="0" i="0" kern="1200" dirty="0" smtClean="0">
                          <a:solidFill>
                            <a:srgbClr val="FF0000"/>
                          </a:solidFill>
                          <a:latin typeface="Calibri" panose="020F0502020204030204" pitchFamily="34" charset="0"/>
                          <a:ea typeface="+mn-ea"/>
                          <a:cs typeface="Calibri" panose="020F0502020204030204" pitchFamily="34" charset="0"/>
                        </a:rPr>
                        <a:t>3745/3015</a:t>
                      </a:r>
                      <a:endParaRPr lang="zh-TW" altLang="en-US" sz="1800" b="0" i="0" kern="1200" dirty="0">
                        <a:solidFill>
                          <a:srgbClr val="FF0000"/>
                        </a:solidFill>
                        <a:latin typeface="Calibri" panose="020F0502020204030204" pitchFamily="34" charset="0"/>
                        <a:ea typeface="+mn-ea"/>
                        <a:cs typeface="Calibri" panose="020F0502020204030204" pitchFamily="34" charset="0"/>
                      </a:endParaRP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0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r>
              <a:tr h="687963">
                <a:tc vMerge="1">
                  <a:txBody>
                    <a:bodyPr/>
                    <a:lstStyle/>
                    <a:p>
                      <a:pPr algn="ct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PV920-uSSD </a:t>
                      </a:r>
                    </a:p>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(Gen3 x4)</a:t>
                      </a:r>
                    </a:p>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DRAM-less W/HMB</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rgbClr val="FF0000"/>
                          </a:solidFill>
                          <a:latin typeface="Calibri" panose="020F0502020204030204" pitchFamily="34" charset="0"/>
                          <a:ea typeface="+mn-ea"/>
                          <a:cs typeface="Calibri" panose="020F0502020204030204" pitchFamily="34" charset="0"/>
                        </a:rPr>
                        <a:t>2110/1530</a:t>
                      </a:r>
                      <a:endParaRPr lang="zh-TW" altLang="en-US" sz="1800" b="0" i="0" kern="1200" dirty="0" smtClean="0">
                        <a:solidFill>
                          <a:srgbClr val="FF0000"/>
                        </a:solidFill>
                        <a:latin typeface="Calibri" panose="020F0502020204030204" pitchFamily="34" charset="0"/>
                        <a:ea typeface="+mn-ea"/>
                        <a:cs typeface="Calibri" panose="020F0502020204030204" pitchFamily="34" charset="0"/>
                      </a:endParaRP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0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r>
              <a:tr h="687963">
                <a:tc vMerge="1">
                  <a:txBody>
                    <a:bodyPr/>
                    <a:lstStyle/>
                    <a:p>
                      <a:pPr algn="ct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PV150-uSSD </a:t>
                      </a:r>
                    </a:p>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(Gen3 x4)</a:t>
                      </a:r>
                    </a:p>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DRAM-less W/HMB</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US" altLang="zh-TW" sz="1800" b="0" i="0" kern="1200" dirty="0" smtClean="0">
                          <a:solidFill>
                            <a:srgbClr val="FF0000"/>
                          </a:solidFill>
                          <a:latin typeface="Calibri" panose="020F0502020204030204" pitchFamily="34" charset="0"/>
                          <a:ea typeface="+mn-ea"/>
                          <a:cs typeface="Calibri" panose="020F0502020204030204" pitchFamily="34" charset="0"/>
                        </a:rPr>
                        <a:t>535/280</a:t>
                      </a:r>
                      <a:endParaRPr lang="zh-TW" altLang="en-US" sz="1800" b="0" i="0" kern="1200" dirty="0">
                        <a:solidFill>
                          <a:srgbClr val="FF0000"/>
                        </a:solidFill>
                        <a:latin typeface="Calibri" panose="020F0502020204030204" pitchFamily="34" charset="0"/>
                        <a:ea typeface="+mn-ea"/>
                        <a:cs typeface="Calibri" panose="020F0502020204030204" pitchFamily="34" charset="0"/>
                      </a:endParaRP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0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r>
              <a:tr h="687963">
                <a:tc rowSpan="2">
                  <a:txBody>
                    <a:bodyPr/>
                    <a:lstStyle/>
                    <a:p>
                      <a:pPr algn="ctr"/>
                      <a:r>
                        <a:rPr lang="en-US" altLang="zh-TW" sz="2400" b="1" dirty="0" smtClean="0">
                          <a:solidFill>
                            <a:schemeClr val="bg1"/>
                          </a:solidFill>
                          <a:latin typeface="Calibri" panose="020F0502020204030204" pitchFamily="34" charset="0"/>
                          <a:cs typeface="Calibri" panose="020F0502020204030204" pitchFamily="34" charset="0"/>
                        </a:rPr>
                        <a:t>SLC-Lite</a:t>
                      </a:r>
                      <a:r>
                        <a:rPr lang="en-US" altLang="zh-TW" sz="2400" b="1" baseline="0" dirty="0" smtClean="0">
                          <a:solidFill>
                            <a:schemeClr val="bg1"/>
                          </a:solidFill>
                          <a:latin typeface="Calibri" panose="020F0502020204030204" pitchFamily="34" charset="0"/>
                          <a:cs typeface="Calibri" panose="020F0502020204030204" pitchFamily="34" charset="0"/>
                        </a:rPr>
                        <a:t> X</a:t>
                      </a: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8C7D"/>
                    </a:solidFill>
                  </a:tcPr>
                </a:tc>
                <a:tc>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PH180-uSSD</a:t>
                      </a:r>
                    </a:p>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(Gen4</a:t>
                      </a:r>
                      <a:r>
                        <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 </a:t>
                      </a: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x4) </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rgbClr val="FF0000"/>
                          </a:solidFill>
                          <a:latin typeface="Calibri" panose="020F0502020204030204" pitchFamily="34" charset="0"/>
                          <a:ea typeface="+mn-ea"/>
                          <a:cs typeface="Calibri" panose="020F0502020204030204" pitchFamily="34" charset="0"/>
                        </a:rPr>
                        <a:t>Est. 3745/3015</a:t>
                      </a:r>
                      <a:endParaRPr lang="zh-TW" altLang="en-US" sz="1800" b="0" i="0" kern="1200" dirty="0" smtClean="0">
                        <a:solidFill>
                          <a:srgbClr val="FF0000"/>
                        </a:solidFill>
                        <a:latin typeface="Calibri" panose="020F0502020204030204" pitchFamily="34" charset="0"/>
                        <a:ea typeface="+mn-ea"/>
                        <a:cs typeface="Calibri" panose="020F0502020204030204" pitchFamily="34" charset="0"/>
                      </a:endParaRP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0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r>
              <a:tr h="687963">
                <a:tc vMerge="1">
                  <a:txBody>
                    <a:bodyPr/>
                    <a:lstStyle/>
                    <a:p>
                      <a:pPr algn="ct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8C7D"/>
                    </a:solidFill>
                  </a:tcPr>
                </a:tc>
                <a:tc>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PH150-uSSD</a:t>
                      </a:r>
                    </a:p>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(Gen3</a:t>
                      </a:r>
                      <a:r>
                        <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 </a:t>
                      </a: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x4)</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rgbClr val="FF0000"/>
                          </a:solidFill>
                          <a:latin typeface="Calibri" panose="020F0502020204030204" pitchFamily="34" charset="0"/>
                          <a:ea typeface="+mn-ea"/>
                          <a:cs typeface="Calibri" panose="020F0502020204030204" pitchFamily="34" charset="0"/>
                        </a:rPr>
                        <a:t>2110/1530</a:t>
                      </a:r>
                      <a:endParaRPr lang="zh-TW" altLang="en-US" sz="1800" b="0" i="0" kern="1200" dirty="0" smtClean="0">
                        <a:solidFill>
                          <a:srgbClr val="FF0000"/>
                        </a:solidFill>
                        <a:latin typeface="Calibri" panose="020F0502020204030204" pitchFamily="34" charset="0"/>
                        <a:ea typeface="+mn-ea"/>
                        <a:cs typeface="Calibri" panose="020F0502020204030204" pitchFamily="34" charset="0"/>
                      </a:endParaRP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0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grpSp>
        <p:nvGrpSpPr>
          <p:cNvPr id="101" name="群組 100"/>
          <p:cNvGrpSpPr/>
          <p:nvPr/>
        </p:nvGrpSpPr>
        <p:grpSpPr>
          <a:xfrm>
            <a:off x="-4662109" y="2512992"/>
            <a:ext cx="4403248" cy="4271897"/>
            <a:chOff x="-4662109" y="2512992"/>
            <a:chExt cx="4403248" cy="4271897"/>
          </a:xfrm>
        </p:grpSpPr>
        <p:grpSp>
          <p:nvGrpSpPr>
            <p:cNvPr id="102" name="群組 101"/>
            <p:cNvGrpSpPr/>
            <p:nvPr/>
          </p:nvGrpSpPr>
          <p:grpSpPr>
            <a:xfrm>
              <a:off x="-4662109" y="2512992"/>
              <a:ext cx="4403248" cy="4271897"/>
              <a:chOff x="12883876" y="1908742"/>
              <a:chExt cx="4403248" cy="4271897"/>
            </a:xfrm>
          </p:grpSpPr>
          <p:sp>
            <p:nvSpPr>
              <p:cNvPr id="105" name="矩形 104"/>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6" name="矩形 105"/>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7" name="矩形 106"/>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8" name="矩形 107"/>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9" name="文字方塊 108"/>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110" name="文字方塊 109"/>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111" name="矩形 110"/>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2" name="文字方塊 111"/>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113" name="文字方塊 112"/>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114" name="矩形 113"/>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5" name="文字方塊 114"/>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116" name="矩形 115"/>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7" name="矩形 116"/>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8" name="矩形 117"/>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9" name="文字方塊 118"/>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120" name="矩形 119"/>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21" name="矩形 120"/>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2" name="矩形 121"/>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123" name="矩形 122"/>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124" name="矩形 123"/>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25" name="文字方塊 124"/>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126" name="矩形 125"/>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7" name="矩形 126"/>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103" name="文字方塊 102"/>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104" name="矩形 103"/>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59" name="標題 1"/>
          <p:cNvSpPr txBox="1">
            <a:spLocks/>
          </p:cNvSpPr>
          <p:nvPr/>
        </p:nvSpPr>
        <p:spPr>
          <a:xfrm>
            <a:off x="1664024" y="214978"/>
            <a:ext cx="14309298" cy="1080120"/>
          </a:xfrm>
          <a:prstGeom prst="rect">
            <a:avLst/>
          </a:prstGeom>
        </p:spPr>
        <p:txBody>
          <a:bodyPr anchor="ctr"/>
          <a:lstStyle>
            <a:lvl1pPr algn="l" rtl="0" eaLnBrk="0" fontAlgn="base" hangingPunct="0">
              <a:spcBef>
                <a:spcPct val="0"/>
              </a:spcBef>
              <a:spcAft>
                <a:spcPct val="0"/>
              </a:spcAft>
              <a:defRPr sz="4000" b="1">
                <a:solidFill>
                  <a:schemeClr val="tx1">
                    <a:lumMod val="75000"/>
                    <a:lumOff val="25000"/>
                  </a:schemeClr>
                </a:solidFill>
                <a:latin typeface="微軟正黑體" panose="020B0604030504040204" pitchFamily="34" charset="-120"/>
                <a:ea typeface="微軟正黑體" panose="020B0604030504040204" pitchFamily="34" charset="-120"/>
                <a:cs typeface="+mj-cs"/>
                <a:sym typeface="Arial" panose="020B0604020202020204" pitchFamily="34" charset="0"/>
              </a:defRPr>
            </a:lvl1pPr>
            <a:lvl2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2pPr>
            <a:lvl3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3pPr>
            <a:lvl4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4pPr>
            <a:lvl5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5pPr>
            <a:lvl6pPr marL="457223"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6pPr>
            <a:lvl7pPr marL="914446"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7pPr>
            <a:lvl8pPr marL="1371668"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8pPr>
            <a:lvl9pPr marL="1828892"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9pPr>
          </a:lstStyle>
          <a:p>
            <a:pPr algn="ctr"/>
            <a:r>
              <a:rPr lang="en-US" altLang="zh-TW" sz="3600" kern="1200" dirty="0" smtClean="0">
                <a:solidFill>
                  <a:srgbClr val="3C8C93"/>
                </a:solidFill>
                <a:latin typeface="Calibri" panose="020F0502020204030204" pitchFamily="34" charset="0"/>
                <a:ea typeface="Heiti TC Light" charset="0"/>
                <a:cs typeface="Calibri" panose="020F0502020204030204" pitchFamily="34" charset="0"/>
              </a:rPr>
              <a:t>Industrial </a:t>
            </a:r>
            <a:r>
              <a:rPr lang="en-US" altLang="zh-TW" sz="3600" kern="1200" dirty="0" err="1" smtClean="0">
                <a:solidFill>
                  <a:srgbClr val="3C8C93"/>
                </a:solidFill>
                <a:latin typeface="Calibri" panose="020F0502020204030204" pitchFamily="34" charset="0"/>
                <a:ea typeface="Heiti TC Light" charset="0"/>
                <a:cs typeface="Calibri" panose="020F0502020204030204" pitchFamily="34" charset="0"/>
              </a:rPr>
              <a:t>PCIe</a:t>
            </a:r>
            <a:r>
              <a:rPr lang="en-US" altLang="zh-TW" sz="3600" kern="1200" dirty="0" smtClean="0">
                <a:solidFill>
                  <a:srgbClr val="3C8C93"/>
                </a:solidFill>
                <a:latin typeface="Calibri" panose="020F0502020204030204" pitchFamily="34" charset="0"/>
                <a:ea typeface="Heiti TC Light" charset="0"/>
                <a:cs typeface="Calibri" panose="020F0502020204030204" pitchFamily="34" charset="0"/>
              </a:rPr>
              <a:t> SSD</a:t>
            </a:r>
            <a:endParaRPr lang="zh-TW" altLang="en-US" sz="3600" kern="1200" dirty="0">
              <a:solidFill>
                <a:srgbClr val="3C8C93"/>
              </a:solidFill>
              <a:latin typeface="Calibri" panose="020F0502020204030204" pitchFamily="34" charset="0"/>
              <a:ea typeface="Heiti TC Light" charset="0"/>
              <a:cs typeface="Calibri" panose="020F0502020204030204" pitchFamily="34" charset="0"/>
            </a:endParaRPr>
          </a:p>
        </p:txBody>
      </p:sp>
      <p:grpSp>
        <p:nvGrpSpPr>
          <p:cNvPr id="68" name="群組 67"/>
          <p:cNvGrpSpPr/>
          <p:nvPr/>
        </p:nvGrpSpPr>
        <p:grpSpPr>
          <a:xfrm>
            <a:off x="7658151" y="2161534"/>
            <a:ext cx="9404725" cy="483017"/>
            <a:chOff x="7068475" y="4275584"/>
            <a:chExt cx="10224000" cy="457200"/>
          </a:xfrm>
        </p:grpSpPr>
        <p:sp>
          <p:nvSpPr>
            <p:cNvPr id="69" name="向右箭號 20"/>
            <p:cNvSpPr/>
            <p:nvPr/>
          </p:nvSpPr>
          <p:spPr bwMode="auto">
            <a:xfrm>
              <a:off x="7085955" y="4275584"/>
              <a:ext cx="10206520" cy="4572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a:r>
                <a:rPr lang="en-US" altLang="zh-TW" sz="1800" dirty="0" smtClean="0">
                  <a:solidFill>
                    <a:schemeClr val="bg1"/>
                  </a:solidFill>
                  <a:latin typeface="Calibri" panose="020F0502020204030204" pitchFamily="34" charset="0"/>
                  <a:ea typeface="微軟正黑體" panose="020B0604030504040204" pitchFamily="34" charset="-120"/>
                  <a:cs typeface="Calibri" panose="020F0502020204030204" pitchFamily="34" charset="0"/>
                </a:rPr>
                <a:t>                      </a:t>
              </a:r>
              <a:r>
                <a:rPr lang="en-US" altLang="zh-TW" sz="1800" dirty="0" smtClean="0">
                  <a:solidFill>
                    <a:srgbClr val="FFC000"/>
                  </a:solidFill>
                  <a:latin typeface="Calibri" panose="020F0502020204030204" pitchFamily="34" charset="0"/>
                  <a:ea typeface="微軟正黑體" panose="020B0604030504040204" pitchFamily="34" charset="-120"/>
                  <a:cs typeface="Calibri" panose="020F0502020204030204" pitchFamily="34" charset="0"/>
                </a:rPr>
                <a:t>BiCS5 240GB~960GB </a:t>
              </a:r>
              <a:endParaRPr lang="zh-TW" altLang="en-US" sz="1800" dirty="0">
                <a:solidFill>
                  <a:srgbClr val="FFC000"/>
                </a:solidFill>
                <a:latin typeface="Calibri" panose="020F0502020204030204" pitchFamily="34" charset="0"/>
                <a:ea typeface="微軟正黑體" panose="020B0604030504040204" pitchFamily="34" charset="-120"/>
                <a:cs typeface="Calibri" panose="020F0502020204030204" pitchFamily="34" charset="0"/>
              </a:endParaRPr>
            </a:p>
          </p:txBody>
        </p:sp>
        <p:sp>
          <p:nvSpPr>
            <p:cNvPr id="70" name="五邊形 69"/>
            <p:cNvSpPr/>
            <p:nvPr/>
          </p:nvSpPr>
          <p:spPr bwMode="auto">
            <a:xfrm>
              <a:off x="7068475" y="4275584"/>
              <a:ext cx="298331" cy="457200"/>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grpSp>
      <p:sp>
        <p:nvSpPr>
          <p:cNvPr id="50" name="標題 1"/>
          <p:cNvSpPr>
            <a:spLocks noGrp="1"/>
          </p:cNvSpPr>
          <p:nvPr>
            <p:ph type="title"/>
          </p:nvPr>
        </p:nvSpPr>
        <p:spPr>
          <a:xfrm>
            <a:off x="267874" y="168704"/>
            <a:ext cx="14309298" cy="1080120"/>
          </a:xfrm>
        </p:spPr>
        <p:txBody>
          <a:bodyPr/>
          <a:lstStyle/>
          <a:p>
            <a:r>
              <a:rPr lang="en-US" altLang="zh-TW" sz="4000" dirty="0" err="1" smtClean="0">
                <a:latin typeface="Calibri" panose="020F0502020204030204" pitchFamily="34" charset="0"/>
                <a:ea typeface="Verdana" panose="020B0604030504040204" pitchFamily="34" charset="0"/>
                <a:cs typeface="Calibri" panose="020F0502020204030204" pitchFamily="34" charset="0"/>
              </a:rPr>
              <a:t>PCIe</a:t>
            </a:r>
            <a:r>
              <a:rPr lang="en-US" altLang="zh-TW" sz="4000" dirty="0" smtClean="0">
                <a:latin typeface="Calibri" panose="020F0502020204030204" pitchFamily="34" charset="0"/>
                <a:ea typeface="Verdana" panose="020B0604030504040204" pitchFamily="34" charset="0"/>
                <a:cs typeface="Calibri" panose="020F0502020204030204" pitchFamily="34" charset="0"/>
              </a:rPr>
              <a:t> </a:t>
            </a:r>
            <a:endParaRPr lang="zh-TW" altLang="en-US" dirty="0">
              <a:latin typeface="Calibri" panose="020F0502020204030204" pitchFamily="34" charset="0"/>
              <a:cs typeface="Calibri" panose="020F0502020204030204" pitchFamily="34" charset="0"/>
            </a:endParaRPr>
          </a:p>
        </p:txBody>
      </p:sp>
      <p:grpSp>
        <p:nvGrpSpPr>
          <p:cNvPr id="51" name="群組 50"/>
          <p:cNvGrpSpPr/>
          <p:nvPr/>
        </p:nvGrpSpPr>
        <p:grpSpPr>
          <a:xfrm>
            <a:off x="13566675" y="8298541"/>
            <a:ext cx="3456384" cy="1258779"/>
            <a:chOff x="12662498" y="6256231"/>
            <a:chExt cx="3456384" cy="1258779"/>
          </a:xfrm>
        </p:grpSpPr>
        <p:sp>
          <p:nvSpPr>
            <p:cNvPr id="52" name="文字方塊 51"/>
            <p:cNvSpPr txBox="1"/>
            <p:nvPr/>
          </p:nvSpPr>
          <p:spPr>
            <a:xfrm>
              <a:off x="12662498" y="6256231"/>
              <a:ext cx="3257238" cy="830997"/>
            </a:xfrm>
            <a:prstGeom prst="rect">
              <a:avLst/>
            </a:prstGeom>
            <a:noFill/>
          </p:spPr>
          <p:txBody>
            <a:bodyPr wrap="none" rtlCol="0">
              <a:spAutoFit/>
            </a:bodyPr>
            <a:lstStyle/>
            <a:p>
              <a:r>
                <a:rPr lang="en-US" altLang="zh-TW" sz="16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Remarks:</a:t>
              </a:r>
            </a:p>
            <a:p>
              <a:pPr marL="457200" indent="-457200">
                <a:buAutoNum type="arabicPeriod"/>
              </a:pPr>
              <a:r>
                <a:rPr lang="en-US" altLang="zh-TW" sz="1600" dirty="0" smtClean="0">
                  <a:solidFill>
                    <a:schemeClr val="tx1">
                      <a:lumMod val="75000"/>
                      <a:lumOff val="25000"/>
                    </a:schemeClr>
                  </a:solidFill>
                  <a:latin typeface="Calibri" panose="020F0502020204030204" pitchFamily="34" charset="0"/>
                  <a:cs typeface="Calibri" panose="020F0502020204030204" pitchFamily="34" charset="0"/>
                </a:rPr>
                <a:t>SR/SW</a:t>
              </a:r>
              <a:r>
                <a:rPr lang="en-US" altLang="zh-TW" sz="1600" dirty="0">
                  <a:solidFill>
                    <a:schemeClr val="tx1">
                      <a:lumMod val="75000"/>
                      <a:lumOff val="25000"/>
                    </a:schemeClr>
                  </a:solidFill>
                  <a:latin typeface="Calibri" panose="020F0502020204030204" pitchFamily="34" charset="0"/>
                  <a:cs typeface="Calibri" panose="020F0502020204030204" pitchFamily="34" charset="0"/>
                </a:rPr>
                <a:t>: Sequential </a:t>
              </a:r>
              <a:r>
                <a:rPr lang="en-US" altLang="zh-TW" sz="1600" dirty="0" smtClean="0">
                  <a:solidFill>
                    <a:schemeClr val="tx1">
                      <a:lumMod val="75000"/>
                      <a:lumOff val="25000"/>
                    </a:schemeClr>
                  </a:solidFill>
                  <a:latin typeface="Calibri" panose="020F0502020204030204" pitchFamily="34" charset="0"/>
                  <a:cs typeface="Calibri" panose="020F0502020204030204" pitchFamily="34" charset="0"/>
                </a:rPr>
                <a:t>Read/Write</a:t>
              </a:r>
            </a:p>
            <a:p>
              <a:pPr marL="457200" indent="-457200">
                <a:buAutoNum type="arabicPeriod"/>
              </a:pPr>
              <a:r>
                <a:rPr lang="en-US" altLang="zh-TW" sz="1600" dirty="0" smtClean="0">
                  <a:solidFill>
                    <a:schemeClr val="tx1">
                      <a:lumMod val="75000"/>
                      <a:lumOff val="25000"/>
                    </a:schemeClr>
                  </a:solidFill>
                  <a:latin typeface="Calibri" panose="020F0502020204030204" pitchFamily="34" charset="0"/>
                  <a:cs typeface="Calibri" panose="020F0502020204030204" pitchFamily="34" charset="0"/>
                </a:rPr>
                <a:t>ES     CS MP                      EOL LTS</a:t>
              </a:r>
              <a:endParaRPr lang="zh-TW" altLang="en-US" sz="16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grpSp>
          <p:nvGrpSpPr>
            <p:cNvPr id="55" name="群組 54"/>
            <p:cNvGrpSpPr/>
            <p:nvPr/>
          </p:nvGrpSpPr>
          <p:grpSpPr>
            <a:xfrm>
              <a:off x="13238562" y="7119010"/>
              <a:ext cx="2880320" cy="396000"/>
              <a:chOff x="4725193" y="6393830"/>
              <a:chExt cx="2880320" cy="396000"/>
            </a:xfrm>
          </p:grpSpPr>
          <p:sp>
            <p:nvSpPr>
              <p:cNvPr id="56" name="五邊形 55"/>
              <p:cNvSpPr/>
              <p:nvPr/>
            </p:nvSpPr>
            <p:spPr bwMode="auto">
              <a:xfrm>
                <a:off x="6382168" y="6393830"/>
                <a:ext cx="1223345" cy="396000"/>
              </a:xfrm>
              <a:prstGeom prst="homePlate">
                <a:avLst/>
              </a:prstGeom>
              <a:solidFill>
                <a:srgbClr val="B3B3B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57" name="五邊形 56"/>
              <p:cNvSpPr/>
              <p:nvPr/>
            </p:nvSpPr>
            <p:spPr bwMode="auto">
              <a:xfrm>
                <a:off x="4735430" y="6393830"/>
                <a:ext cx="1936357"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60" name="五邊形 59"/>
              <p:cNvSpPr/>
              <p:nvPr/>
            </p:nvSpPr>
            <p:spPr bwMode="auto">
              <a:xfrm>
                <a:off x="4725193" y="6393830"/>
                <a:ext cx="360040" cy="396000"/>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grpSp>
      </p:grpSp>
      <p:grpSp>
        <p:nvGrpSpPr>
          <p:cNvPr id="2" name="群組 1"/>
          <p:cNvGrpSpPr/>
          <p:nvPr/>
        </p:nvGrpSpPr>
        <p:grpSpPr>
          <a:xfrm>
            <a:off x="6797922" y="3031018"/>
            <a:ext cx="6030850" cy="482400"/>
            <a:chOff x="6797922" y="3031018"/>
            <a:chExt cx="6030850" cy="396000"/>
          </a:xfrm>
        </p:grpSpPr>
        <p:sp>
          <p:nvSpPr>
            <p:cNvPr id="62" name="五邊形 61"/>
            <p:cNvSpPr/>
            <p:nvPr/>
          </p:nvSpPr>
          <p:spPr bwMode="auto">
            <a:xfrm>
              <a:off x="8966199" y="3031018"/>
              <a:ext cx="3862573" cy="396000"/>
            </a:xfrm>
            <a:prstGeom prst="homePlate">
              <a:avLst/>
            </a:prstGeom>
            <a:solidFill>
              <a:srgbClr val="B3B3B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63" name="五邊形 62"/>
            <p:cNvSpPr/>
            <p:nvPr/>
          </p:nvSpPr>
          <p:spPr bwMode="auto">
            <a:xfrm>
              <a:off x="6797922" y="3031018"/>
              <a:ext cx="2438953"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r>
                <a:rPr lang="en-US" altLang="zh-TW" sz="1800" dirty="0">
                  <a:solidFill>
                    <a:schemeClr val="bg1"/>
                  </a:solidFill>
                  <a:latin typeface="Calibri" panose="020F0502020204030204" pitchFamily="34" charset="0"/>
                  <a:ea typeface="微軟正黑體" panose="020B0604030504040204" pitchFamily="34" charset="-120"/>
                  <a:cs typeface="Calibri" panose="020F0502020204030204" pitchFamily="34" charset="0"/>
                </a:rPr>
                <a:t>120GB~960GB</a:t>
              </a:r>
              <a:endParaRPr lang="zh-TW" altLang="en-US" sz="1800" dirty="0">
                <a:solidFill>
                  <a:schemeClr val="bg1"/>
                </a:solidFill>
                <a:latin typeface="Calibri" panose="020F0502020204030204" pitchFamily="34" charset="0"/>
                <a:ea typeface="微軟正黑體" panose="020B0604030504040204" pitchFamily="34" charset="-120"/>
                <a:cs typeface="Calibri" panose="020F0502020204030204" pitchFamily="34" charset="0"/>
              </a:endParaRPr>
            </a:p>
          </p:txBody>
        </p:sp>
      </p:grpSp>
      <p:grpSp>
        <p:nvGrpSpPr>
          <p:cNvPr id="44" name="群組 43"/>
          <p:cNvGrpSpPr/>
          <p:nvPr/>
        </p:nvGrpSpPr>
        <p:grpSpPr>
          <a:xfrm>
            <a:off x="9002139" y="3864011"/>
            <a:ext cx="8060737" cy="483017"/>
            <a:chOff x="7068475" y="4275584"/>
            <a:chExt cx="10224000" cy="457200"/>
          </a:xfrm>
        </p:grpSpPr>
        <p:sp>
          <p:nvSpPr>
            <p:cNvPr id="45" name="向右箭號 20"/>
            <p:cNvSpPr/>
            <p:nvPr/>
          </p:nvSpPr>
          <p:spPr bwMode="auto">
            <a:xfrm>
              <a:off x="7085955" y="4275584"/>
              <a:ext cx="10206520" cy="4572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a:r>
                <a:rPr lang="en-US" altLang="zh-TW" sz="1800" dirty="0" smtClean="0">
                  <a:solidFill>
                    <a:schemeClr val="bg1"/>
                  </a:solidFill>
                  <a:latin typeface="Calibri" panose="020F0502020204030204" pitchFamily="34" charset="0"/>
                  <a:ea typeface="微軟正黑體" panose="020B0604030504040204" pitchFamily="34" charset="-120"/>
                  <a:cs typeface="Calibri" panose="020F0502020204030204" pitchFamily="34" charset="0"/>
                </a:rPr>
                <a:t>                      </a:t>
              </a:r>
              <a:r>
                <a:rPr lang="en-US" altLang="zh-TW" sz="1800" dirty="0" smtClean="0">
                  <a:solidFill>
                    <a:srgbClr val="FFC000"/>
                  </a:solidFill>
                  <a:latin typeface="Calibri" panose="020F0502020204030204" pitchFamily="34" charset="0"/>
                  <a:ea typeface="微軟正黑體" panose="020B0604030504040204" pitchFamily="34" charset="-120"/>
                  <a:cs typeface="Calibri" panose="020F0502020204030204" pitchFamily="34" charset="0"/>
                </a:rPr>
                <a:t>BiCS5 60GB~120GB </a:t>
              </a:r>
              <a:endParaRPr lang="zh-TW" altLang="en-US" sz="1800" dirty="0">
                <a:solidFill>
                  <a:srgbClr val="FFC000"/>
                </a:solidFill>
                <a:latin typeface="Calibri" panose="020F0502020204030204" pitchFamily="34" charset="0"/>
                <a:ea typeface="微軟正黑體" panose="020B0604030504040204" pitchFamily="34" charset="-120"/>
                <a:cs typeface="Calibri" panose="020F0502020204030204" pitchFamily="34" charset="0"/>
              </a:endParaRPr>
            </a:p>
          </p:txBody>
        </p:sp>
        <p:sp>
          <p:nvSpPr>
            <p:cNvPr id="46" name="五邊形 45"/>
            <p:cNvSpPr/>
            <p:nvPr/>
          </p:nvSpPr>
          <p:spPr bwMode="auto">
            <a:xfrm>
              <a:off x="7068475" y="4275584"/>
              <a:ext cx="583552" cy="457200"/>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grpSp>
      <p:grpSp>
        <p:nvGrpSpPr>
          <p:cNvPr id="47" name="群組 46"/>
          <p:cNvGrpSpPr/>
          <p:nvPr/>
        </p:nvGrpSpPr>
        <p:grpSpPr>
          <a:xfrm>
            <a:off x="9002139" y="5329887"/>
            <a:ext cx="8032705" cy="483017"/>
            <a:chOff x="7068475" y="4275584"/>
            <a:chExt cx="10224000" cy="457200"/>
          </a:xfrm>
        </p:grpSpPr>
        <p:sp>
          <p:nvSpPr>
            <p:cNvPr id="48" name="向右箭號 20"/>
            <p:cNvSpPr/>
            <p:nvPr/>
          </p:nvSpPr>
          <p:spPr bwMode="auto">
            <a:xfrm>
              <a:off x="7085955" y="4275584"/>
              <a:ext cx="10206520" cy="4572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a:r>
                <a:rPr lang="en-US" altLang="zh-TW" sz="1800" dirty="0" smtClean="0">
                  <a:solidFill>
                    <a:schemeClr val="bg1"/>
                  </a:solidFill>
                  <a:latin typeface="Calibri" panose="020F0502020204030204" pitchFamily="34" charset="0"/>
                  <a:ea typeface="微軟正黑體" panose="020B0604030504040204" pitchFamily="34" charset="-120"/>
                  <a:cs typeface="Calibri" panose="020F0502020204030204" pitchFamily="34" charset="0"/>
                </a:rPr>
                <a:t>                      </a:t>
              </a:r>
              <a:r>
                <a:rPr lang="en-US" altLang="zh-TW" sz="1800" dirty="0" smtClean="0">
                  <a:solidFill>
                    <a:srgbClr val="FFC000"/>
                  </a:solidFill>
                  <a:latin typeface="Calibri" panose="020F0502020204030204" pitchFamily="34" charset="0"/>
                  <a:ea typeface="微軟正黑體" panose="020B0604030504040204" pitchFamily="34" charset="-120"/>
                  <a:cs typeface="Calibri" panose="020F0502020204030204" pitchFamily="34" charset="0"/>
                </a:rPr>
                <a:t>BiCS5 40GB~160GB </a:t>
              </a:r>
              <a:endParaRPr lang="zh-TW" altLang="en-US" sz="1800" dirty="0">
                <a:solidFill>
                  <a:srgbClr val="FFC000"/>
                </a:solidFill>
                <a:latin typeface="Calibri" panose="020F0502020204030204" pitchFamily="34" charset="0"/>
                <a:ea typeface="微軟正黑體" panose="020B0604030504040204" pitchFamily="34" charset="-120"/>
                <a:cs typeface="Calibri" panose="020F0502020204030204" pitchFamily="34" charset="0"/>
              </a:endParaRPr>
            </a:p>
          </p:txBody>
        </p:sp>
        <p:sp>
          <p:nvSpPr>
            <p:cNvPr id="49" name="五邊形 48"/>
            <p:cNvSpPr/>
            <p:nvPr/>
          </p:nvSpPr>
          <p:spPr bwMode="auto">
            <a:xfrm>
              <a:off x="7068475" y="4275584"/>
              <a:ext cx="585588" cy="457200"/>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grpSp>
      <p:grpSp>
        <p:nvGrpSpPr>
          <p:cNvPr id="4" name="群組 3"/>
          <p:cNvGrpSpPr/>
          <p:nvPr/>
        </p:nvGrpSpPr>
        <p:grpSpPr>
          <a:xfrm>
            <a:off x="11478443" y="4636370"/>
            <a:ext cx="5540457" cy="483017"/>
            <a:chOff x="10902379" y="4636370"/>
            <a:chExt cx="6116521" cy="483017"/>
          </a:xfrm>
        </p:grpSpPr>
        <p:sp>
          <p:nvSpPr>
            <p:cNvPr id="54" name="向右箭號 20"/>
            <p:cNvSpPr/>
            <p:nvPr/>
          </p:nvSpPr>
          <p:spPr bwMode="auto">
            <a:xfrm>
              <a:off x="10912836" y="4636370"/>
              <a:ext cx="6106064" cy="483017"/>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a:r>
                <a:rPr lang="en-US" altLang="zh-TW" sz="1800" dirty="0" smtClean="0">
                  <a:solidFill>
                    <a:schemeClr val="bg1"/>
                  </a:solidFill>
                  <a:latin typeface="Calibri" panose="020F0502020204030204" pitchFamily="34" charset="0"/>
                  <a:ea typeface="微軟正黑體" panose="020B0604030504040204" pitchFamily="34" charset="-120"/>
                  <a:cs typeface="Calibri" panose="020F0502020204030204" pitchFamily="34" charset="0"/>
                </a:rPr>
                <a:t>                      </a:t>
              </a:r>
              <a:r>
                <a:rPr lang="en-US" altLang="zh-TW" sz="1800" dirty="0" smtClean="0">
                  <a:solidFill>
                    <a:srgbClr val="FFC000"/>
                  </a:solidFill>
                  <a:latin typeface="Calibri" panose="020F0502020204030204" pitchFamily="34" charset="0"/>
                  <a:ea typeface="微軟正黑體" panose="020B0604030504040204" pitchFamily="34" charset="-120"/>
                  <a:cs typeface="Calibri" panose="020F0502020204030204" pitchFamily="34" charset="0"/>
                </a:rPr>
                <a:t>BiCS5 TBD </a:t>
              </a:r>
              <a:endParaRPr lang="zh-TW" altLang="en-US" sz="1800" dirty="0">
                <a:solidFill>
                  <a:srgbClr val="FFC000"/>
                </a:solidFill>
                <a:latin typeface="Calibri" panose="020F0502020204030204" pitchFamily="34" charset="0"/>
                <a:ea typeface="微軟正黑體" panose="020B0604030504040204" pitchFamily="34" charset="-120"/>
                <a:cs typeface="Calibri" panose="020F0502020204030204" pitchFamily="34" charset="0"/>
              </a:endParaRPr>
            </a:p>
          </p:txBody>
        </p:sp>
        <p:sp>
          <p:nvSpPr>
            <p:cNvPr id="58" name="五邊形 57"/>
            <p:cNvSpPr/>
            <p:nvPr/>
          </p:nvSpPr>
          <p:spPr bwMode="auto">
            <a:xfrm>
              <a:off x="10902379" y="4636370"/>
              <a:ext cx="432371" cy="483017"/>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grpSp>
    </p:spTree>
    <p:extLst>
      <p:ext uri="{BB962C8B-B14F-4D97-AF65-F5344CB8AC3E}">
        <p14:creationId xmlns:p14="http://schemas.microsoft.com/office/powerpoint/2010/main" val="3991503650"/>
      </p:ext>
    </p:extLst>
  </p:cSld>
  <p:clrMapOvr>
    <a:masterClrMapping/>
  </p:clrMapOvr>
  <p:transition/>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矩形 23"/>
          <p:cNvSpPr/>
          <p:nvPr/>
        </p:nvSpPr>
        <p:spPr>
          <a:xfrm>
            <a:off x="3313792" y="5840001"/>
            <a:ext cx="1462260" cy="398699"/>
          </a:xfrm>
          <a:prstGeom prst="rect">
            <a:avLst/>
          </a:prstGeom>
        </p:spPr>
        <p:txBody>
          <a:bodyPr wrap="none">
            <a:spAutoFit/>
          </a:bodyPr>
          <a:lstStyle/>
          <a:p>
            <a:pPr algn="ctr" defTabSz="1300192">
              <a:defRPr/>
            </a:pPr>
            <a:r>
              <a:rPr lang="en-US" altLang="zh-TW" sz="1991" b="1" dirty="0">
                <a:solidFill>
                  <a:schemeClr val="bg1"/>
                </a:solidFill>
              </a:rPr>
              <a:t>CS: Ready</a:t>
            </a:r>
          </a:p>
        </p:txBody>
      </p:sp>
      <p:sp>
        <p:nvSpPr>
          <p:cNvPr id="2" name="標題 1"/>
          <p:cNvSpPr>
            <a:spLocks noGrp="1"/>
          </p:cNvSpPr>
          <p:nvPr>
            <p:ph type="title"/>
          </p:nvPr>
        </p:nvSpPr>
        <p:spPr/>
        <p:txBody>
          <a:bodyPr/>
          <a:lstStyle/>
          <a:p>
            <a:r>
              <a:rPr lang="en-US" altLang="zh-TW" dirty="0" smtClean="0"/>
              <a:t>3D TLC </a:t>
            </a:r>
            <a:r>
              <a:rPr lang="en-US" altLang="zh-TW" dirty="0" err="1" smtClean="0"/>
              <a:t>uSSD</a:t>
            </a:r>
            <a:endParaRPr lang="zh-TW" altLang="en-US" dirty="0"/>
          </a:p>
        </p:txBody>
      </p:sp>
      <p:sp>
        <p:nvSpPr>
          <p:cNvPr id="14" name="矩形 13"/>
          <p:cNvSpPr/>
          <p:nvPr/>
        </p:nvSpPr>
        <p:spPr>
          <a:xfrm>
            <a:off x="7373987" y="1025242"/>
            <a:ext cx="5075813" cy="646331"/>
          </a:xfrm>
          <a:prstGeom prst="rect">
            <a:avLst/>
          </a:prstGeom>
        </p:spPr>
        <p:txBody>
          <a:bodyPr wrap="none">
            <a:spAutoFit/>
          </a:bodyPr>
          <a:lstStyle/>
          <a:p>
            <a:pPr lvl="0" eaLnBrk="1" hangingPunct="1">
              <a:defRPr/>
            </a:pPr>
            <a:r>
              <a:rPr lang="en-US" altLang="zh-TW" sz="3600" b="1" dirty="0" smtClean="0">
                <a:solidFill>
                  <a:srgbClr val="008080"/>
                </a:solidFill>
                <a:latin typeface="Calibri" panose="020F0502020204030204" pitchFamily="34" charset="0"/>
                <a:cs typeface="Calibri" panose="020F0502020204030204" pitchFamily="34" charset="0"/>
              </a:rPr>
              <a:t>PV180-uSSD </a:t>
            </a:r>
            <a:r>
              <a:rPr lang="en-US" altLang="zh-TW" sz="3600" b="1" dirty="0">
                <a:solidFill>
                  <a:srgbClr val="008080"/>
                </a:solidFill>
                <a:latin typeface="Calibri" panose="020F0502020204030204" pitchFamily="34" charset="0"/>
                <a:cs typeface="Calibri" panose="020F0502020204030204" pitchFamily="34" charset="0"/>
              </a:rPr>
              <a:t>Specification</a:t>
            </a:r>
          </a:p>
        </p:txBody>
      </p:sp>
      <p:sp>
        <p:nvSpPr>
          <p:cNvPr id="16" name="圓角矩形 15"/>
          <p:cNvSpPr/>
          <p:nvPr/>
        </p:nvSpPr>
        <p:spPr>
          <a:xfrm>
            <a:off x="1145235" y="5928274"/>
            <a:ext cx="2412328" cy="748726"/>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2" fontAlgn="auto">
              <a:spcBef>
                <a:spcPts val="0"/>
              </a:spcBef>
              <a:spcAft>
                <a:spcPts val="0"/>
              </a:spcAft>
              <a:defRPr/>
            </a:pPr>
            <a:r>
              <a:rPr lang="en-US" altLang="zh-TW" sz="2400" b="1" dirty="0" smtClean="0">
                <a:solidFill>
                  <a:schemeClr val="bg1"/>
                </a:solidFill>
                <a:latin typeface="Calibri" panose="020F0502020204030204" pitchFamily="34" charset="0"/>
                <a:cs typeface="Calibri" panose="020F0502020204030204" pitchFamily="34" charset="0"/>
              </a:rPr>
              <a:t>CS</a:t>
            </a:r>
            <a:r>
              <a:rPr lang="en-US" altLang="zh-TW" sz="2400" b="1" dirty="0">
                <a:solidFill>
                  <a:schemeClr val="bg1"/>
                </a:solidFill>
                <a:latin typeface="Calibri" panose="020F0502020204030204" pitchFamily="34" charset="0"/>
                <a:cs typeface="Calibri" panose="020F0502020204030204" pitchFamily="34" charset="0"/>
              </a:rPr>
              <a:t>: </a:t>
            </a:r>
            <a:r>
              <a:rPr lang="en-US" altLang="zh-TW" sz="2400" b="1" dirty="0" smtClean="0">
                <a:solidFill>
                  <a:schemeClr val="bg1"/>
                </a:solidFill>
                <a:latin typeface="Calibri" panose="020F0502020204030204" pitchFamily="34" charset="0"/>
                <a:cs typeface="Calibri" panose="020F0502020204030204" pitchFamily="34" charset="0"/>
              </a:rPr>
              <a:t>Ready</a:t>
            </a:r>
          </a:p>
        </p:txBody>
      </p:sp>
      <p:graphicFrame>
        <p:nvGraphicFramePr>
          <p:cNvPr id="19" name="表格 18"/>
          <p:cNvGraphicFramePr>
            <a:graphicFrameLocks noGrp="1"/>
          </p:cNvGraphicFramePr>
          <p:nvPr>
            <p:extLst>
              <p:ext uri="{D42A27DB-BD31-4B8C-83A1-F6EECF244321}">
                <p14:modId xmlns:p14="http://schemas.microsoft.com/office/powerpoint/2010/main" val="3684565246"/>
              </p:ext>
            </p:extLst>
          </p:nvPr>
        </p:nvGraphicFramePr>
        <p:xfrm>
          <a:off x="5285754" y="1852464"/>
          <a:ext cx="10656000" cy="7067159"/>
        </p:xfrm>
        <a:graphic>
          <a:graphicData uri="http://schemas.openxmlformats.org/drawingml/2006/table">
            <a:tbl>
              <a:tblPr firstRow="1" bandRow="1">
                <a:tableStyleId>{5940675A-B579-460E-94D1-54222C63F5DA}</a:tableStyleId>
              </a:tblPr>
              <a:tblGrid>
                <a:gridCol w="5328000"/>
                <a:gridCol w="5328000"/>
              </a:tblGrid>
              <a:tr h="398255">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PV180-uSSD</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PCIe</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Gen4</a:t>
                      </a:r>
                      <a:r>
                        <a:rPr lang="en-US"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X4  1620BGA </a:t>
                      </a:r>
                      <a:endPar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240GB~960GB</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err="1"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Kioxia</a:t>
                      </a: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 </a:t>
                      </a:r>
                      <a:r>
                        <a:rPr kumimoji="0" lang="en-US" altLang="zh-TW" sz="2000" b="0" i="0" u="none" strike="noStrike" kern="1200" cap="none" normalizeH="0" baseline="0" dirty="0" smtClean="0">
                          <a:ln>
                            <a:noFill/>
                          </a:ln>
                          <a:solidFill>
                            <a:srgbClr val="C00000"/>
                          </a:solidFill>
                          <a:effectLst/>
                          <a:latin typeface="Calibri" panose="020F0502020204030204" pitchFamily="34" charset="0"/>
                          <a:ea typeface="新細明體" pitchFamily="18" charset="-120"/>
                          <a:cs typeface="Calibri" panose="020F0502020204030204" pitchFamily="34" charset="0"/>
                          <a:sym typeface="Arial" pitchFamily="34" charset="0"/>
                        </a:rPr>
                        <a:t>BiCS5</a:t>
                      </a:r>
                      <a:endParaRPr kumimoji="0" lang="zh-TW" altLang="en-US" sz="2000" b="0" i="0" u="none" strike="noStrike" kern="1200" cap="none" normalizeH="0" baseline="0" dirty="0" smtClean="0">
                        <a:ln>
                          <a:noFill/>
                        </a:ln>
                        <a:solidFill>
                          <a:srgbClr val="C00000"/>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External DRAM</a:t>
                      </a:r>
                      <a:endParaRPr kumimoji="0" lang="zh-TW" altLang="en-US"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No</a:t>
                      </a: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R/W Speed (MB/sec)</a:t>
                      </a:r>
                      <a:endParaRPr kumimoji="0" lang="zh-TW" altLang="en-US"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3745/3015</a:t>
                      </a: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IOPS (4K Random Read) </a:t>
                      </a:r>
                      <a:endParaRPr kumimoji="0" lang="zh-TW" altLang="en-US"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392K</a:t>
                      </a: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IOPS (4K Random Write) </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710K</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Wide Temp.</a:t>
                      </a:r>
                      <a:r>
                        <a:rPr lang="en-US"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(-40</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C~85</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Yes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19095">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086336">
                <a:tc>
                  <a:txBody>
                    <a:bodyPr/>
                    <a:lstStyle/>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Support LDPC ECC</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Global Wear-Leveling Technology</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TRIM Support </a:t>
                      </a:r>
                    </a:p>
                    <a:p>
                      <a:pPr eaLnBrk="0" fontAlgn="base" hangingPunct="0">
                        <a:buSzPct val="100000"/>
                        <a:buFont typeface="Arial" panose="020B0604020202020204" pitchFamily="34" charset="0"/>
                        <a:buChar char="•"/>
                      </a:pPr>
                      <a:r>
                        <a:rPr lang="en-US" altLang="zh-TW" sz="2000" b="0" i="0" u="none" strike="noStrike" kern="120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rPr>
                        <a:t>Hyper Cache Technology </a:t>
                      </a:r>
                      <a:endPar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End-to-End Data Protection </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Thermal Sensor</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Power Failure Management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S.M.A.R.T. and SSD Widget</a:t>
                      </a:r>
                    </a:p>
                    <a:p>
                      <a:pPr eaLnBrk="0" fontAlgn="base" hangingPunct="0">
                        <a:buSzPct val="100000"/>
                        <a:buFont typeface="Arial" panose="020B0604020202020204" pitchFamily="34" charset="0"/>
                        <a:buChar char="•"/>
                      </a:pPr>
                      <a:r>
                        <a:rPr lang="en-US" altLang="zh-TW" sz="2000" b="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Write protect </a:t>
                      </a:r>
                      <a:endPar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spcBef>
                          <a:spcPts val="3413"/>
                        </a:spcBef>
                        <a:buSzPct val="171000"/>
                      </a:pPr>
                      <a:r>
                        <a:rPr lang="fr-FR" altLang="zh-TW" sz="2000" b="0" kern="1200" dirty="0" smtClean="0">
                          <a:solidFill>
                            <a:schemeClr val="tx1"/>
                          </a:solidFill>
                          <a:latin typeface="Calibri" panose="020F0502020204030204" pitchFamily="34" charset="0"/>
                          <a:ea typeface="+mn-ea"/>
                          <a:cs typeface="Calibri" panose="020F0502020204030204" pitchFamily="34" charset="0"/>
                          <a:sym typeface="Arial" pitchFamily="34" charset="0"/>
                        </a:rPr>
                        <a:t>Industrial/Military, Surveillance, Digital Signage, Industrial tablet PC</a:t>
                      </a: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pic>
        <p:nvPicPr>
          <p:cNvPr id="4" name="圖片 3"/>
          <p:cNvPicPr>
            <a:picLocks noChangeAspect="1"/>
          </p:cNvPicPr>
          <p:nvPr/>
        </p:nvPicPr>
        <p:blipFill>
          <a:blip r:embed="rId2"/>
          <a:stretch>
            <a:fillRect/>
          </a:stretch>
        </p:blipFill>
        <p:spPr>
          <a:xfrm>
            <a:off x="1145235" y="2435548"/>
            <a:ext cx="2709812" cy="2748675"/>
          </a:xfrm>
          <a:prstGeom prst="rect">
            <a:avLst/>
          </a:prstGeom>
        </p:spPr>
      </p:pic>
    </p:spTree>
    <p:extLst>
      <p:ext uri="{BB962C8B-B14F-4D97-AF65-F5344CB8AC3E}">
        <p14:creationId xmlns:p14="http://schemas.microsoft.com/office/powerpoint/2010/main" val="1188905927"/>
      </p:ext>
    </p:extLst>
  </p:cSld>
  <p:clrMapOvr>
    <a:masterClrMapping/>
  </p:clrMapOvr>
  <p:transition/>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矩形 23"/>
          <p:cNvSpPr/>
          <p:nvPr/>
        </p:nvSpPr>
        <p:spPr>
          <a:xfrm>
            <a:off x="3313792" y="5840001"/>
            <a:ext cx="1462260" cy="398699"/>
          </a:xfrm>
          <a:prstGeom prst="rect">
            <a:avLst/>
          </a:prstGeom>
        </p:spPr>
        <p:txBody>
          <a:bodyPr wrap="none">
            <a:spAutoFit/>
          </a:bodyPr>
          <a:lstStyle/>
          <a:p>
            <a:pPr algn="ctr" defTabSz="1300192">
              <a:defRPr/>
            </a:pPr>
            <a:r>
              <a:rPr lang="en-US" altLang="zh-TW" sz="1991" b="1" dirty="0">
                <a:solidFill>
                  <a:schemeClr val="bg1"/>
                </a:solidFill>
              </a:rPr>
              <a:t>CS: Ready</a:t>
            </a:r>
          </a:p>
        </p:txBody>
      </p:sp>
      <p:sp>
        <p:nvSpPr>
          <p:cNvPr id="2" name="標題 1"/>
          <p:cNvSpPr>
            <a:spLocks noGrp="1"/>
          </p:cNvSpPr>
          <p:nvPr>
            <p:ph type="title"/>
          </p:nvPr>
        </p:nvSpPr>
        <p:spPr/>
        <p:txBody>
          <a:bodyPr/>
          <a:lstStyle/>
          <a:p>
            <a:r>
              <a:rPr lang="en-US" altLang="zh-TW" dirty="0" smtClean="0"/>
              <a:t>3D TLC </a:t>
            </a:r>
            <a:r>
              <a:rPr lang="en-US" altLang="zh-TW" dirty="0" err="1" smtClean="0"/>
              <a:t>uSSD</a:t>
            </a:r>
            <a:endParaRPr lang="zh-TW" altLang="en-US" dirty="0"/>
          </a:p>
        </p:txBody>
      </p:sp>
      <p:sp>
        <p:nvSpPr>
          <p:cNvPr id="14" name="矩形 13"/>
          <p:cNvSpPr/>
          <p:nvPr/>
        </p:nvSpPr>
        <p:spPr>
          <a:xfrm>
            <a:off x="7373987" y="1025242"/>
            <a:ext cx="5097293" cy="646331"/>
          </a:xfrm>
          <a:prstGeom prst="rect">
            <a:avLst/>
          </a:prstGeom>
        </p:spPr>
        <p:txBody>
          <a:bodyPr wrap="none">
            <a:spAutoFit/>
          </a:bodyPr>
          <a:lstStyle/>
          <a:p>
            <a:pPr lvl="0" eaLnBrk="1" hangingPunct="1">
              <a:defRPr/>
            </a:pPr>
            <a:r>
              <a:rPr lang="en-US" altLang="zh-TW" sz="3600" b="1" dirty="0" smtClean="0">
                <a:solidFill>
                  <a:srgbClr val="008080"/>
                </a:solidFill>
                <a:latin typeface="Calibri" panose="020F0502020204030204" pitchFamily="34" charset="0"/>
                <a:cs typeface="Calibri" panose="020F0502020204030204" pitchFamily="34" charset="0"/>
              </a:rPr>
              <a:t>PH180-uSSD </a:t>
            </a:r>
            <a:r>
              <a:rPr lang="en-US" altLang="zh-TW" sz="3600" b="1" dirty="0">
                <a:solidFill>
                  <a:srgbClr val="008080"/>
                </a:solidFill>
                <a:latin typeface="Calibri" panose="020F0502020204030204" pitchFamily="34" charset="0"/>
                <a:cs typeface="Calibri" panose="020F0502020204030204" pitchFamily="34" charset="0"/>
              </a:rPr>
              <a:t>Specification</a:t>
            </a:r>
          </a:p>
        </p:txBody>
      </p:sp>
      <p:sp>
        <p:nvSpPr>
          <p:cNvPr id="16" name="圓角矩形 15"/>
          <p:cNvSpPr/>
          <p:nvPr/>
        </p:nvSpPr>
        <p:spPr>
          <a:xfrm>
            <a:off x="1145235" y="5928274"/>
            <a:ext cx="2412328" cy="748726"/>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2" fontAlgn="auto">
              <a:spcBef>
                <a:spcPts val="0"/>
              </a:spcBef>
              <a:spcAft>
                <a:spcPts val="0"/>
              </a:spcAft>
              <a:defRPr/>
            </a:pPr>
            <a:r>
              <a:rPr lang="en-US" altLang="zh-TW" sz="2400" b="1" dirty="0" smtClean="0">
                <a:solidFill>
                  <a:schemeClr val="bg1"/>
                </a:solidFill>
                <a:latin typeface="Calibri" panose="020F0502020204030204" pitchFamily="34" charset="0"/>
                <a:cs typeface="Calibri" panose="020F0502020204030204" pitchFamily="34" charset="0"/>
              </a:rPr>
              <a:t>CS</a:t>
            </a:r>
            <a:r>
              <a:rPr lang="en-US" altLang="zh-TW" sz="2400" b="1" dirty="0">
                <a:solidFill>
                  <a:schemeClr val="bg1"/>
                </a:solidFill>
                <a:latin typeface="Calibri" panose="020F0502020204030204" pitchFamily="34" charset="0"/>
                <a:cs typeface="Calibri" panose="020F0502020204030204" pitchFamily="34" charset="0"/>
              </a:rPr>
              <a:t>: </a:t>
            </a:r>
            <a:r>
              <a:rPr lang="en-US" altLang="zh-TW" sz="2400" b="1" dirty="0" smtClean="0">
                <a:solidFill>
                  <a:schemeClr val="bg1"/>
                </a:solidFill>
                <a:latin typeface="Calibri" panose="020F0502020204030204" pitchFamily="34" charset="0"/>
                <a:cs typeface="Calibri" panose="020F0502020204030204" pitchFamily="34" charset="0"/>
              </a:rPr>
              <a:t>E/Jun. ‘24</a:t>
            </a:r>
          </a:p>
        </p:txBody>
      </p:sp>
      <p:graphicFrame>
        <p:nvGraphicFramePr>
          <p:cNvPr id="19" name="表格 18"/>
          <p:cNvGraphicFramePr>
            <a:graphicFrameLocks noGrp="1"/>
          </p:cNvGraphicFramePr>
          <p:nvPr>
            <p:extLst>
              <p:ext uri="{D42A27DB-BD31-4B8C-83A1-F6EECF244321}">
                <p14:modId xmlns:p14="http://schemas.microsoft.com/office/powerpoint/2010/main" val="2242042267"/>
              </p:ext>
            </p:extLst>
          </p:nvPr>
        </p:nvGraphicFramePr>
        <p:xfrm>
          <a:off x="5285754" y="1852464"/>
          <a:ext cx="10656000" cy="7084515"/>
        </p:xfrm>
        <a:graphic>
          <a:graphicData uri="http://schemas.openxmlformats.org/drawingml/2006/table">
            <a:tbl>
              <a:tblPr firstRow="1" bandRow="1">
                <a:tableStyleId>{5940675A-B579-460E-94D1-54222C63F5DA}</a:tableStyleId>
              </a:tblPr>
              <a:tblGrid>
                <a:gridCol w="5328000"/>
                <a:gridCol w="5328000"/>
              </a:tblGrid>
              <a:tr h="398255">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PH180-uSSD</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PCIe</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Gen4</a:t>
                      </a:r>
                      <a:r>
                        <a:rPr lang="en-US"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X4 1620BGA </a:t>
                      </a:r>
                      <a:endPar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Est. 80GB~320GB</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err="1"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Kioxia</a:t>
                      </a: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 </a:t>
                      </a:r>
                      <a:r>
                        <a:rPr kumimoji="0" lang="en-US" altLang="zh-TW" sz="2000" b="0" i="0" u="none" strike="noStrike" kern="1200" cap="none" normalizeH="0" baseline="0" dirty="0" smtClean="0">
                          <a:ln>
                            <a:noFill/>
                          </a:ln>
                          <a:solidFill>
                            <a:srgbClr val="C00000"/>
                          </a:solidFill>
                          <a:effectLst/>
                          <a:latin typeface="Calibri" panose="020F0502020204030204" pitchFamily="34" charset="0"/>
                          <a:ea typeface="新細明體" pitchFamily="18" charset="-120"/>
                          <a:cs typeface="Calibri" panose="020F0502020204030204" pitchFamily="34" charset="0"/>
                          <a:sym typeface="Arial" pitchFamily="34" charset="0"/>
                        </a:rPr>
                        <a:t>BiCS5</a:t>
                      </a:r>
                      <a:endParaRPr kumimoji="0" lang="zh-TW" altLang="en-US" sz="2000" b="0" i="0" u="none" strike="noStrike" kern="1200" cap="none" normalizeH="0" baseline="0" dirty="0" smtClean="0">
                        <a:ln>
                          <a:noFill/>
                        </a:ln>
                        <a:solidFill>
                          <a:srgbClr val="C00000"/>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External DRAM</a:t>
                      </a:r>
                      <a:endParaRPr kumimoji="0" lang="zh-TW" altLang="en-US"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No</a:t>
                      </a: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R/W Speed (MB/sec)</a:t>
                      </a:r>
                      <a:endParaRPr kumimoji="0" lang="zh-TW" altLang="en-US"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Est. 3745/3015</a:t>
                      </a: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IOPS (4K Random Read) </a:t>
                      </a:r>
                      <a:endParaRPr kumimoji="0" lang="zh-TW" altLang="en-US"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Est. 392K</a:t>
                      </a: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IOPS (4K Random Write) </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Est. 710K</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Wide Temp.</a:t>
                      </a:r>
                      <a:r>
                        <a:rPr lang="en-US"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(-40</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C~85</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Yes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19095">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086336">
                <a:tc>
                  <a:txBody>
                    <a:bodyPr/>
                    <a:lstStyle/>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Support LDPC ECC</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Global Wear-Leveling Technology</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TRIM Support </a:t>
                      </a:r>
                    </a:p>
                    <a:p>
                      <a:pPr eaLnBrk="0" fontAlgn="base" hangingPunct="0">
                        <a:buSzPct val="100000"/>
                        <a:buFont typeface="Arial" panose="020B0604020202020204" pitchFamily="34" charset="0"/>
                        <a:buChar char="•"/>
                      </a:pPr>
                      <a:r>
                        <a:rPr lang="en-US" altLang="zh-TW" sz="2000" b="0" i="0" u="none" strike="noStrike" kern="120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rPr>
                        <a:t>Hyper Cache Technology </a:t>
                      </a:r>
                      <a:endPar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End-to-End Data Protection </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Thermal Sensor</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Power Failure Management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S.M.A.R.T. and SSD Widget</a:t>
                      </a:r>
                    </a:p>
                    <a:p>
                      <a:pPr eaLnBrk="0" fontAlgn="base" hangingPunct="0">
                        <a:buSzPct val="100000"/>
                        <a:buFont typeface="Arial" panose="020B0604020202020204" pitchFamily="34" charset="0"/>
                        <a:buChar char="•"/>
                      </a:pPr>
                      <a:r>
                        <a:rPr lang="en-US" altLang="zh-TW" sz="2000" b="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Write protect </a:t>
                      </a:r>
                    </a:p>
                    <a:p>
                      <a:pPr eaLnBrk="0" fontAlgn="base" hangingPunct="0">
                        <a:buSzPct val="100000"/>
                        <a:buFont typeface="Arial" panose="020B0604020202020204" pitchFamily="34" charset="0"/>
                        <a:buChar char="•"/>
                      </a:pPr>
                      <a:r>
                        <a:rPr lang="en-US" altLang="zh-TW" sz="2000" b="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SLC-</a:t>
                      </a:r>
                      <a:r>
                        <a:rPr lang="en-US" altLang="zh-TW" sz="2000" b="0" baseline="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LiteX</a:t>
                      </a:r>
                      <a:endPar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spcBef>
                          <a:spcPts val="3413"/>
                        </a:spcBef>
                        <a:buSzPct val="171000"/>
                      </a:pPr>
                      <a:r>
                        <a:rPr lang="fr-FR" altLang="zh-TW" sz="2000" b="0" kern="1200" dirty="0" smtClean="0">
                          <a:solidFill>
                            <a:schemeClr val="tx1"/>
                          </a:solidFill>
                          <a:latin typeface="Calibri" panose="020F0502020204030204" pitchFamily="34" charset="0"/>
                          <a:ea typeface="+mn-ea"/>
                          <a:cs typeface="Calibri" panose="020F0502020204030204" pitchFamily="34" charset="0"/>
                          <a:sym typeface="Arial" pitchFamily="34" charset="0"/>
                        </a:rPr>
                        <a:t>Industrial/Military, Surveillance, Digital Signage, Industrial tablet PC</a:t>
                      </a: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pic>
        <p:nvPicPr>
          <p:cNvPr id="8" name="圖片 7"/>
          <p:cNvPicPr>
            <a:picLocks noChangeAspect="1"/>
          </p:cNvPicPr>
          <p:nvPr/>
        </p:nvPicPr>
        <p:blipFill>
          <a:blip r:embed="rId2"/>
          <a:stretch>
            <a:fillRect/>
          </a:stretch>
        </p:blipFill>
        <p:spPr>
          <a:xfrm>
            <a:off x="1145235" y="2435548"/>
            <a:ext cx="2709812" cy="2748675"/>
          </a:xfrm>
          <a:prstGeom prst="rect">
            <a:avLst/>
          </a:prstGeom>
        </p:spPr>
      </p:pic>
    </p:spTree>
    <p:extLst>
      <p:ext uri="{BB962C8B-B14F-4D97-AF65-F5344CB8AC3E}">
        <p14:creationId xmlns:p14="http://schemas.microsoft.com/office/powerpoint/2010/main" val="1222554594"/>
      </p:ext>
    </p:extLst>
  </p:cSld>
  <p:clrMapOvr>
    <a:masterClrMapping/>
  </p:clrMapOvr>
  <p:transition/>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矩形 23"/>
          <p:cNvSpPr/>
          <p:nvPr/>
        </p:nvSpPr>
        <p:spPr>
          <a:xfrm>
            <a:off x="3313792" y="5840001"/>
            <a:ext cx="1462260" cy="398699"/>
          </a:xfrm>
          <a:prstGeom prst="rect">
            <a:avLst/>
          </a:prstGeom>
        </p:spPr>
        <p:txBody>
          <a:bodyPr wrap="none">
            <a:spAutoFit/>
          </a:bodyPr>
          <a:lstStyle/>
          <a:p>
            <a:pPr algn="ctr" defTabSz="1300192">
              <a:defRPr/>
            </a:pPr>
            <a:r>
              <a:rPr lang="en-US" altLang="zh-TW" sz="1991" b="1" dirty="0">
                <a:solidFill>
                  <a:schemeClr val="bg1"/>
                </a:solidFill>
              </a:rPr>
              <a:t>CS: Ready</a:t>
            </a:r>
          </a:p>
        </p:txBody>
      </p:sp>
      <p:sp>
        <p:nvSpPr>
          <p:cNvPr id="2" name="標題 1"/>
          <p:cNvSpPr>
            <a:spLocks noGrp="1"/>
          </p:cNvSpPr>
          <p:nvPr>
            <p:ph type="title"/>
          </p:nvPr>
        </p:nvSpPr>
        <p:spPr/>
        <p:txBody>
          <a:bodyPr/>
          <a:lstStyle/>
          <a:p>
            <a:r>
              <a:rPr lang="en-US" altLang="zh-TW" dirty="0" smtClean="0"/>
              <a:t>3D TLC </a:t>
            </a:r>
            <a:r>
              <a:rPr lang="en-US" altLang="zh-TW" dirty="0" err="1" smtClean="0"/>
              <a:t>uSSD</a:t>
            </a:r>
            <a:endParaRPr lang="zh-TW" altLang="en-US" dirty="0"/>
          </a:p>
        </p:txBody>
      </p:sp>
      <p:sp>
        <p:nvSpPr>
          <p:cNvPr id="14" name="矩形 13"/>
          <p:cNvSpPr/>
          <p:nvPr/>
        </p:nvSpPr>
        <p:spPr>
          <a:xfrm>
            <a:off x="7373987" y="1025242"/>
            <a:ext cx="5075813" cy="646331"/>
          </a:xfrm>
          <a:prstGeom prst="rect">
            <a:avLst/>
          </a:prstGeom>
        </p:spPr>
        <p:txBody>
          <a:bodyPr wrap="none">
            <a:spAutoFit/>
          </a:bodyPr>
          <a:lstStyle/>
          <a:p>
            <a:pPr lvl="0" eaLnBrk="1" hangingPunct="1">
              <a:defRPr/>
            </a:pPr>
            <a:r>
              <a:rPr lang="en-US" altLang="zh-TW" sz="3600" b="1" dirty="0" smtClean="0">
                <a:solidFill>
                  <a:srgbClr val="008080"/>
                </a:solidFill>
                <a:latin typeface="Calibri" panose="020F0502020204030204" pitchFamily="34" charset="0"/>
                <a:cs typeface="Calibri" panose="020F0502020204030204" pitchFamily="34" charset="0"/>
              </a:rPr>
              <a:t>PV150-uSSD </a:t>
            </a:r>
            <a:r>
              <a:rPr lang="en-US" altLang="zh-TW" sz="3600" b="1" dirty="0">
                <a:solidFill>
                  <a:srgbClr val="008080"/>
                </a:solidFill>
                <a:latin typeface="Calibri" panose="020F0502020204030204" pitchFamily="34" charset="0"/>
                <a:cs typeface="Calibri" panose="020F0502020204030204" pitchFamily="34" charset="0"/>
              </a:rPr>
              <a:t>Specification</a:t>
            </a:r>
          </a:p>
        </p:txBody>
      </p:sp>
      <p:graphicFrame>
        <p:nvGraphicFramePr>
          <p:cNvPr id="19" name="表格 18"/>
          <p:cNvGraphicFramePr>
            <a:graphicFrameLocks noGrp="1"/>
          </p:cNvGraphicFramePr>
          <p:nvPr>
            <p:extLst>
              <p:ext uri="{D42A27DB-BD31-4B8C-83A1-F6EECF244321}">
                <p14:modId xmlns:p14="http://schemas.microsoft.com/office/powerpoint/2010/main" val="2278501912"/>
              </p:ext>
            </p:extLst>
          </p:nvPr>
        </p:nvGraphicFramePr>
        <p:xfrm>
          <a:off x="5285754" y="1852464"/>
          <a:ext cx="10656000" cy="7084515"/>
        </p:xfrm>
        <a:graphic>
          <a:graphicData uri="http://schemas.openxmlformats.org/drawingml/2006/table">
            <a:tbl>
              <a:tblPr firstRow="1" bandRow="1">
                <a:tableStyleId>{5940675A-B579-460E-94D1-54222C63F5DA}</a:tableStyleId>
              </a:tblPr>
              <a:tblGrid>
                <a:gridCol w="5328000"/>
                <a:gridCol w="5328000"/>
              </a:tblGrid>
              <a:tr h="398255">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PV150-uSSD</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PCIe</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Gen3</a:t>
                      </a:r>
                      <a:r>
                        <a:rPr lang="en-US"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X4  1620BGA </a:t>
                      </a:r>
                      <a:endPar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60GB~120GB</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err="1"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Kioxia</a:t>
                      </a: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 </a:t>
                      </a:r>
                      <a:r>
                        <a:rPr kumimoji="0" lang="en-US" altLang="zh-TW" sz="2000" b="0" i="0" u="none" strike="noStrike" kern="1200" cap="none" normalizeH="0" baseline="0" dirty="0" smtClean="0">
                          <a:ln>
                            <a:noFill/>
                          </a:ln>
                          <a:solidFill>
                            <a:srgbClr val="C00000"/>
                          </a:solidFill>
                          <a:effectLst/>
                          <a:latin typeface="Calibri" panose="020F0502020204030204" pitchFamily="34" charset="0"/>
                          <a:ea typeface="新細明體" pitchFamily="18" charset="-120"/>
                          <a:cs typeface="Calibri" panose="020F0502020204030204" pitchFamily="34" charset="0"/>
                          <a:sym typeface="Arial" pitchFamily="34" charset="0"/>
                        </a:rPr>
                        <a:t>BiCS5</a:t>
                      </a:r>
                      <a:endParaRPr kumimoji="0" lang="zh-TW" altLang="en-US" sz="2000" b="0" i="0" u="none" strike="noStrike" kern="1200" cap="none" normalizeH="0" baseline="0" dirty="0" smtClean="0">
                        <a:ln>
                          <a:noFill/>
                        </a:ln>
                        <a:solidFill>
                          <a:srgbClr val="C00000"/>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External DRAM</a:t>
                      </a:r>
                      <a:endParaRPr kumimoji="0" lang="zh-TW" altLang="en-US"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No</a:t>
                      </a: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R/W Speed (MB/sec)</a:t>
                      </a:r>
                      <a:endParaRPr kumimoji="0" lang="zh-TW" altLang="en-US"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2110/1530</a:t>
                      </a: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IOPS (4K Random Read) </a:t>
                      </a:r>
                      <a:endParaRPr kumimoji="0" lang="zh-TW" altLang="en-US"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183K</a:t>
                      </a: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IOPS (4K Random Write) </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343K</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Wide Temp.</a:t>
                      </a:r>
                      <a:r>
                        <a:rPr lang="en-US"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(-40</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C~85</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Yes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19095">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086336">
                <a:tc>
                  <a:txBody>
                    <a:bodyPr/>
                    <a:lstStyle/>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Support LDPC ECC</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Global Wear-Leveling Technology</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TRIM Support </a:t>
                      </a:r>
                    </a:p>
                    <a:p>
                      <a:pPr eaLnBrk="0" fontAlgn="base" hangingPunct="0">
                        <a:buSzPct val="100000"/>
                        <a:buFont typeface="Arial" panose="020B0604020202020204" pitchFamily="34" charset="0"/>
                        <a:buChar char="•"/>
                      </a:pPr>
                      <a:r>
                        <a:rPr lang="en-US" altLang="zh-TW" sz="2000" b="0" i="0" u="none" strike="noStrike" kern="120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rPr>
                        <a:t>Hyper Cache Technology </a:t>
                      </a:r>
                      <a:endPar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End-to-End Data Protection </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Thermal Sensor</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Power Failure Management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S.M.A.R.T. and SSD Widget</a:t>
                      </a:r>
                    </a:p>
                    <a:p>
                      <a:pPr marL="0" marR="0" lvl="0" indent="0" algn="l" defTabSz="914446" rtl="0" eaLnBrk="0" fontAlgn="base" latinLnBrk="0" hangingPunct="0">
                        <a:lnSpc>
                          <a:spcPct val="100000"/>
                        </a:lnSpc>
                        <a:spcBef>
                          <a:spcPts val="0"/>
                        </a:spcBef>
                        <a:spcAft>
                          <a:spcPts val="0"/>
                        </a:spcAft>
                        <a:buClrTx/>
                        <a:buSzPct val="100000"/>
                        <a:buFont typeface="Arial" panose="020B0604020202020204" pitchFamily="34" charset="0"/>
                        <a:buChar char="•"/>
                        <a:tabLst/>
                        <a:defRPr/>
                      </a:pPr>
                      <a:r>
                        <a:rPr lang="en-US" altLang="zh-TW" sz="2000" b="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Write protect </a:t>
                      </a:r>
                      <a:endPar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p>
                      <a:pPr eaLnBrk="0" fontAlgn="base" hangingPunct="0">
                        <a:buSzPct val="100000"/>
                        <a:buFont typeface="Arial" panose="020B0604020202020204" pitchFamily="34" charset="0"/>
                        <a:buNone/>
                      </a:pPr>
                      <a:endPar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spcBef>
                          <a:spcPts val="3413"/>
                        </a:spcBef>
                        <a:buSzPct val="171000"/>
                      </a:pPr>
                      <a:r>
                        <a:rPr lang="fr-FR" altLang="zh-TW" sz="2000" b="0" kern="1200" dirty="0" smtClean="0">
                          <a:solidFill>
                            <a:schemeClr val="tx1"/>
                          </a:solidFill>
                          <a:latin typeface="Calibri" panose="020F0502020204030204" pitchFamily="34" charset="0"/>
                          <a:ea typeface="+mn-ea"/>
                          <a:cs typeface="Calibri" panose="020F0502020204030204" pitchFamily="34" charset="0"/>
                          <a:sym typeface="Arial" pitchFamily="34" charset="0"/>
                        </a:rPr>
                        <a:t>Industrial/Military, Surveillance, Digital Signage, Industrial tablet PC</a:t>
                      </a: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8" name="圓角矩形 7"/>
          <p:cNvSpPr/>
          <p:nvPr/>
        </p:nvSpPr>
        <p:spPr>
          <a:xfrm>
            <a:off x="1145235" y="5928274"/>
            <a:ext cx="2412328" cy="748726"/>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2" fontAlgn="auto">
              <a:spcBef>
                <a:spcPts val="0"/>
              </a:spcBef>
              <a:spcAft>
                <a:spcPts val="0"/>
              </a:spcAft>
              <a:defRPr/>
            </a:pPr>
            <a:r>
              <a:rPr lang="en-US" altLang="zh-TW" sz="2400" b="1" dirty="0" smtClean="0">
                <a:solidFill>
                  <a:schemeClr val="bg1"/>
                </a:solidFill>
                <a:latin typeface="Calibri" panose="020F0502020204030204" pitchFamily="34" charset="0"/>
                <a:cs typeface="Calibri" panose="020F0502020204030204" pitchFamily="34" charset="0"/>
              </a:rPr>
              <a:t>CS</a:t>
            </a:r>
            <a:r>
              <a:rPr lang="en-US" altLang="zh-TW" sz="2400" b="1" dirty="0">
                <a:solidFill>
                  <a:schemeClr val="bg1"/>
                </a:solidFill>
                <a:latin typeface="Calibri" panose="020F0502020204030204" pitchFamily="34" charset="0"/>
                <a:cs typeface="Calibri" panose="020F0502020204030204" pitchFamily="34" charset="0"/>
              </a:rPr>
              <a:t>: </a:t>
            </a:r>
            <a:r>
              <a:rPr lang="en-US" altLang="zh-TW" sz="2400" b="1" dirty="0" smtClean="0">
                <a:solidFill>
                  <a:schemeClr val="bg1"/>
                </a:solidFill>
                <a:latin typeface="Calibri" panose="020F0502020204030204" pitchFamily="34" charset="0"/>
                <a:cs typeface="Calibri" panose="020F0502020204030204" pitchFamily="34" charset="0"/>
              </a:rPr>
              <a:t>Ready</a:t>
            </a:r>
          </a:p>
        </p:txBody>
      </p:sp>
      <p:pic>
        <p:nvPicPr>
          <p:cNvPr id="9" name="圖片 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65275" y="2581745"/>
            <a:ext cx="2819956" cy="2819956"/>
          </a:xfrm>
          <a:prstGeom prst="rect">
            <a:avLst/>
          </a:prstGeom>
        </p:spPr>
      </p:pic>
    </p:spTree>
    <p:extLst>
      <p:ext uri="{BB962C8B-B14F-4D97-AF65-F5344CB8AC3E}">
        <p14:creationId xmlns:p14="http://schemas.microsoft.com/office/powerpoint/2010/main" val="3585279595"/>
      </p:ext>
    </p:extLst>
  </p:cSld>
  <p:clrMapOvr>
    <a:masterClrMapping/>
  </p:clrMapOvr>
  <p:transition/>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矩形 23"/>
          <p:cNvSpPr/>
          <p:nvPr/>
        </p:nvSpPr>
        <p:spPr>
          <a:xfrm>
            <a:off x="3313792" y="5840001"/>
            <a:ext cx="1462260" cy="398699"/>
          </a:xfrm>
          <a:prstGeom prst="rect">
            <a:avLst/>
          </a:prstGeom>
        </p:spPr>
        <p:txBody>
          <a:bodyPr wrap="none">
            <a:spAutoFit/>
          </a:bodyPr>
          <a:lstStyle/>
          <a:p>
            <a:pPr algn="ctr" defTabSz="1300192">
              <a:defRPr/>
            </a:pPr>
            <a:r>
              <a:rPr lang="en-US" altLang="zh-TW" sz="1991" b="1" dirty="0">
                <a:solidFill>
                  <a:schemeClr val="bg1"/>
                </a:solidFill>
              </a:rPr>
              <a:t>CS: Ready</a:t>
            </a:r>
          </a:p>
        </p:txBody>
      </p:sp>
      <p:sp>
        <p:nvSpPr>
          <p:cNvPr id="2" name="標題 1"/>
          <p:cNvSpPr>
            <a:spLocks noGrp="1"/>
          </p:cNvSpPr>
          <p:nvPr>
            <p:ph type="title"/>
          </p:nvPr>
        </p:nvSpPr>
        <p:spPr/>
        <p:txBody>
          <a:bodyPr/>
          <a:lstStyle/>
          <a:p>
            <a:r>
              <a:rPr lang="en-US" altLang="zh-TW" dirty="0" smtClean="0"/>
              <a:t>3D TLC </a:t>
            </a:r>
            <a:r>
              <a:rPr lang="en-US" altLang="zh-TW" dirty="0" err="1" smtClean="0"/>
              <a:t>uSSD</a:t>
            </a:r>
            <a:endParaRPr lang="zh-TW" altLang="en-US" dirty="0"/>
          </a:p>
        </p:txBody>
      </p:sp>
      <p:sp>
        <p:nvSpPr>
          <p:cNvPr id="14" name="矩形 13"/>
          <p:cNvSpPr/>
          <p:nvPr/>
        </p:nvSpPr>
        <p:spPr>
          <a:xfrm>
            <a:off x="7373987" y="1025242"/>
            <a:ext cx="5097293" cy="646331"/>
          </a:xfrm>
          <a:prstGeom prst="rect">
            <a:avLst/>
          </a:prstGeom>
        </p:spPr>
        <p:txBody>
          <a:bodyPr wrap="none">
            <a:spAutoFit/>
          </a:bodyPr>
          <a:lstStyle/>
          <a:p>
            <a:pPr lvl="0" eaLnBrk="1" hangingPunct="1">
              <a:defRPr/>
            </a:pPr>
            <a:r>
              <a:rPr lang="en-US" altLang="zh-TW" sz="3600" b="1" dirty="0" smtClean="0">
                <a:solidFill>
                  <a:srgbClr val="008080"/>
                </a:solidFill>
                <a:latin typeface="Calibri" panose="020F0502020204030204" pitchFamily="34" charset="0"/>
                <a:cs typeface="Calibri" panose="020F0502020204030204" pitchFamily="34" charset="0"/>
              </a:rPr>
              <a:t>PH150-uSSD </a:t>
            </a:r>
            <a:r>
              <a:rPr lang="en-US" altLang="zh-TW" sz="3600" b="1" dirty="0">
                <a:solidFill>
                  <a:srgbClr val="008080"/>
                </a:solidFill>
                <a:latin typeface="Calibri" panose="020F0502020204030204" pitchFamily="34" charset="0"/>
                <a:cs typeface="Calibri" panose="020F0502020204030204" pitchFamily="34" charset="0"/>
              </a:rPr>
              <a:t>Specification</a:t>
            </a:r>
          </a:p>
        </p:txBody>
      </p:sp>
      <p:sp>
        <p:nvSpPr>
          <p:cNvPr id="16" name="圓角矩形 15"/>
          <p:cNvSpPr/>
          <p:nvPr/>
        </p:nvSpPr>
        <p:spPr>
          <a:xfrm>
            <a:off x="1145235" y="5928274"/>
            <a:ext cx="2412328" cy="748726"/>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2" fontAlgn="auto">
              <a:spcBef>
                <a:spcPts val="0"/>
              </a:spcBef>
              <a:spcAft>
                <a:spcPts val="0"/>
              </a:spcAft>
              <a:defRPr/>
            </a:pPr>
            <a:r>
              <a:rPr lang="en-US" altLang="zh-TW" sz="2400" b="1" dirty="0" smtClean="0">
                <a:solidFill>
                  <a:schemeClr val="bg1"/>
                </a:solidFill>
                <a:latin typeface="Calibri" panose="020F0502020204030204" pitchFamily="34" charset="0"/>
                <a:cs typeface="Calibri" panose="020F0502020204030204" pitchFamily="34" charset="0"/>
              </a:rPr>
              <a:t>CS</a:t>
            </a:r>
            <a:r>
              <a:rPr lang="en-US" altLang="zh-TW" sz="2400" b="1" dirty="0">
                <a:solidFill>
                  <a:schemeClr val="bg1"/>
                </a:solidFill>
                <a:latin typeface="Calibri" panose="020F0502020204030204" pitchFamily="34" charset="0"/>
                <a:cs typeface="Calibri" panose="020F0502020204030204" pitchFamily="34" charset="0"/>
              </a:rPr>
              <a:t>: </a:t>
            </a:r>
            <a:r>
              <a:rPr lang="en-US" altLang="zh-TW" sz="2400" b="1" dirty="0" smtClean="0">
                <a:solidFill>
                  <a:schemeClr val="bg1"/>
                </a:solidFill>
                <a:latin typeface="Calibri" panose="020F0502020204030204" pitchFamily="34" charset="0"/>
                <a:cs typeface="Calibri" panose="020F0502020204030204" pitchFamily="34" charset="0"/>
              </a:rPr>
              <a:t>Ready</a:t>
            </a:r>
          </a:p>
        </p:txBody>
      </p:sp>
      <p:graphicFrame>
        <p:nvGraphicFramePr>
          <p:cNvPr id="19" name="表格 18"/>
          <p:cNvGraphicFramePr>
            <a:graphicFrameLocks noGrp="1"/>
          </p:cNvGraphicFramePr>
          <p:nvPr>
            <p:extLst>
              <p:ext uri="{D42A27DB-BD31-4B8C-83A1-F6EECF244321}">
                <p14:modId xmlns:p14="http://schemas.microsoft.com/office/powerpoint/2010/main" val="1324625443"/>
              </p:ext>
            </p:extLst>
          </p:nvPr>
        </p:nvGraphicFramePr>
        <p:xfrm>
          <a:off x="5285754" y="1852464"/>
          <a:ext cx="10656000" cy="7389315"/>
        </p:xfrm>
        <a:graphic>
          <a:graphicData uri="http://schemas.openxmlformats.org/drawingml/2006/table">
            <a:tbl>
              <a:tblPr firstRow="1" bandRow="1">
                <a:tableStyleId>{5940675A-B579-460E-94D1-54222C63F5DA}</a:tableStyleId>
              </a:tblPr>
              <a:tblGrid>
                <a:gridCol w="5328000"/>
                <a:gridCol w="5328000"/>
              </a:tblGrid>
              <a:tr h="398255">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PH150-uSSD</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PCIe</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Gen3</a:t>
                      </a:r>
                      <a:r>
                        <a:rPr lang="en-US"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X4  1620BGA </a:t>
                      </a:r>
                      <a:endPar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40GB~160GB</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err="1"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Kioxia</a:t>
                      </a: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 </a:t>
                      </a:r>
                      <a:r>
                        <a:rPr kumimoji="0" lang="en-US" altLang="zh-TW" sz="2000" b="0" i="0" u="none" strike="noStrike" kern="1200" cap="none" normalizeH="0" baseline="0" dirty="0" smtClean="0">
                          <a:ln>
                            <a:noFill/>
                          </a:ln>
                          <a:solidFill>
                            <a:srgbClr val="C00000"/>
                          </a:solidFill>
                          <a:effectLst/>
                          <a:latin typeface="Calibri" panose="020F0502020204030204" pitchFamily="34" charset="0"/>
                          <a:ea typeface="新細明體" pitchFamily="18" charset="-120"/>
                          <a:cs typeface="Calibri" panose="020F0502020204030204" pitchFamily="34" charset="0"/>
                          <a:sym typeface="Arial" pitchFamily="34" charset="0"/>
                        </a:rPr>
                        <a:t>BiCS5</a:t>
                      </a:r>
                      <a:endParaRPr kumimoji="0" lang="zh-TW" altLang="en-US" sz="2000" b="0" i="0" u="none" strike="noStrike" kern="1200" cap="none" normalizeH="0" baseline="0" dirty="0" smtClean="0">
                        <a:ln>
                          <a:noFill/>
                        </a:ln>
                        <a:solidFill>
                          <a:srgbClr val="C00000"/>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External DRAM</a:t>
                      </a:r>
                      <a:endParaRPr kumimoji="0" lang="zh-TW" altLang="en-US"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No</a:t>
                      </a: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R/W Speed (MB/sec)</a:t>
                      </a:r>
                      <a:endParaRPr kumimoji="0" lang="zh-TW" altLang="en-US"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2110/1530</a:t>
                      </a: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IOPS (4K Random Read) </a:t>
                      </a:r>
                      <a:endParaRPr kumimoji="0" lang="zh-TW" altLang="en-US"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183K</a:t>
                      </a: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IOPS (4K Random Write) </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343K</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Wide Temp.</a:t>
                      </a:r>
                      <a:r>
                        <a:rPr lang="en-US"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(-40</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C~85</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Yes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19095">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086336">
                <a:tc>
                  <a:txBody>
                    <a:bodyPr/>
                    <a:lstStyle/>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Support LDPC ECC</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Global Wear-Leveling Technology</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TRIM Support </a:t>
                      </a:r>
                    </a:p>
                    <a:p>
                      <a:pPr eaLnBrk="0" fontAlgn="base" hangingPunct="0">
                        <a:buSzPct val="100000"/>
                        <a:buFont typeface="Arial" panose="020B0604020202020204" pitchFamily="34" charset="0"/>
                        <a:buChar char="•"/>
                      </a:pPr>
                      <a:r>
                        <a:rPr lang="en-US" altLang="zh-TW" sz="2000" b="0" i="0" u="none" strike="noStrike" kern="120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rPr>
                        <a:t>Hyper Cache Technology </a:t>
                      </a:r>
                      <a:endPar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End-to-End Data Protection </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Thermal Sensor</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Power Failure Management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S.M.A.R.T. and SSD Widget</a:t>
                      </a:r>
                    </a:p>
                    <a:p>
                      <a:pPr marL="0" marR="0" lvl="0" indent="0" algn="l" defTabSz="914446" rtl="0" eaLnBrk="0" fontAlgn="base" latinLnBrk="0" hangingPunct="0">
                        <a:lnSpc>
                          <a:spcPct val="100000"/>
                        </a:lnSpc>
                        <a:spcBef>
                          <a:spcPts val="0"/>
                        </a:spcBef>
                        <a:spcAft>
                          <a:spcPts val="0"/>
                        </a:spcAft>
                        <a:buClrTx/>
                        <a:buSzPct val="100000"/>
                        <a:buFont typeface="Arial" panose="020B0604020202020204" pitchFamily="34" charset="0"/>
                        <a:buChar char="•"/>
                        <a:tabLst/>
                        <a:defRPr/>
                      </a:pPr>
                      <a:r>
                        <a:rPr lang="en-US" altLang="zh-TW" sz="2000" b="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Write protect </a:t>
                      </a:r>
                      <a:endPar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SLC-</a:t>
                      </a:r>
                      <a:r>
                        <a:rPr lang="en-US" altLang="zh-TW" sz="2000" b="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LiteX</a:t>
                      </a:r>
                      <a:endPar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p>
                      <a:pPr eaLnBrk="0" fontAlgn="base" hangingPunct="0">
                        <a:buSzPct val="100000"/>
                        <a:buFont typeface="Arial" panose="020B0604020202020204" pitchFamily="34" charset="0"/>
                        <a:buNone/>
                      </a:pPr>
                      <a:endPar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spcBef>
                          <a:spcPts val="3413"/>
                        </a:spcBef>
                        <a:buSzPct val="171000"/>
                      </a:pPr>
                      <a:r>
                        <a:rPr lang="fr-FR" altLang="zh-TW" sz="2000" b="0" kern="1200" dirty="0" smtClean="0">
                          <a:solidFill>
                            <a:schemeClr val="tx1"/>
                          </a:solidFill>
                          <a:latin typeface="Calibri" panose="020F0502020204030204" pitchFamily="34" charset="0"/>
                          <a:ea typeface="+mn-ea"/>
                          <a:cs typeface="Calibri" panose="020F0502020204030204" pitchFamily="34" charset="0"/>
                          <a:sym typeface="Arial" pitchFamily="34" charset="0"/>
                        </a:rPr>
                        <a:t>Industrial/Military, Surveillance, Digital Signage, Industrial tablet PC</a:t>
                      </a: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pic>
        <p:nvPicPr>
          <p:cNvPr id="8" name="圖片 7"/>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65275" y="2581745"/>
            <a:ext cx="2819956" cy="2819956"/>
          </a:xfrm>
          <a:prstGeom prst="rect">
            <a:avLst/>
          </a:prstGeom>
        </p:spPr>
      </p:pic>
    </p:spTree>
    <p:extLst>
      <p:ext uri="{BB962C8B-B14F-4D97-AF65-F5344CB8AC3E}">
        <p14:creationId xmlns:p14="http://schemas.microsoft.com/office/powerpoint/2010/main" val="2498229640"/>
      </p:ext>
    </p:extLst>
  </p:cSld>
  <p:clrMapOvr>
    <a:masterClrMapping/>
  </p:clrMapOvr>
  <p:transition/>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內容版面配置區 1"/>
          <p:cNvSpPr>
            <a:spLocks noGrp="1"/>
          </p:cNvSpPr>
          <p:nvPr>
            <p:ph idx="1"/>
          </p:nvPr>
        </p:nvSpPr>
        <p:spPr/>
        <p:txBody>
          <a:bodyPr/>
          <a:lstStyle/>
          <a:p>
            <a:r>
              <a:rPr lang="en-US" altLang="zh-TW" dirty="0" smtClean="0"/>
              <a:t>Product Highlight</a:t>
            </a:r>
          </a:p>
          <a:p>
            <a:pPr lvl="1"/>
            <a:r>
              <a:rPr lang="en-US" altLang="zh-TW" dirty="0">
                <a:solidFill>
                  <a:schemeClr val="bg1">
                    <a:lumMod val="75000"/>
                  </a:schemeClr>
                </a:solidFill>
              </a:rPr>
              <a:t>Defense Series</a:t>
            </a:r>
          </a:p>
          <a:p>
            <a:pPr lvl="1"/>
            <a:r>
              <a:rPr lang="en-US" altLang="zh-TW" dirty="0" err="1">
                <a:solidFill>
                  <a:schemeClr val="bg1">
                    <a:lumMod val="75000"/>
                  </a:schemeClr>
                </a:solidFill>
              </a:rPr>
              <a:t>Apacer</a:t>
            </a:r>
            <a:r>
              <a:rPr lang="en-US" altLang="zh-TW" dirty="0">
                <a:solidFill>
                  <a:schemeClr val="bg1">
                    <a:lumMod val="75000"/>
                  </a:schemeClr>
                </a:solidFill>
              </a:rPr>
              <a:t> TCG SSD SV240 Series</a:t>
            </a:r>
          </a:p>
          <a:p>
            <a:pPr lvl="1"/>
            <a:r>
              <a:rPr lang="en-US" altLang="zh-TW" dirty="0">
                <a:solidFill>
                  <a:schemeClr val="bg1">
                    <a:lumMod val="75000"/>
                  </a:schemeClr>
                </a:solidFill>
              </a:rPr>
              <a:t>Enterprise Series</a:t>
            </a:r>
          </a:p>
          <a:p>
            <a:pPr lvl="1"/>
            <a:r>
              <a:rPr lang="en-US" altLang="zh-TW" dirty="0" err="1">
                <a:solidFill>
                  <a:schemeClr val="bg1">
                    <a:lumMod val="75000"/>
                  </a:schemeClr>
                </a:solidFill>
              </a:rPr>
              <a:t>CoreSnapshot</a:t>
            </a:r>
            <a:r>
              <a:rPr lang="en-US" altLang="zh-TW" dirty="0">
                <a:solidFill>
                  <a:schemeClr val="bg1">
                    <a:lumMod val="75000"/>
                  </a:schemeClr>
                </a:solidFill>
              </a:rPr>
              <a:t> 2 technology</a:t>
            </a:r>
          </a:p>
          <a:p>
            <a:pPr lvl="1"/>
            <a:r>
              <a:rPr lang="en-US" altLang="zh-TW" dirty="0" err="1">
                <a:solidFill>
                  <a:schemeClr val="bg1">
                    <a:lumMod val="75000"/>
                  </a:schemeClr>
                </a:solidFill>
              </a:rPr>
              <a:t>Datadefender</a:t>
            </a:r>
            <a:r>
              <a:rPr lang="en-US" altLang="zh-TW" dirty="0">
                <a:solidFill>
                  <a:schemeClr val="bg1">
                    <a:lumMod val="75000"/>
                  </a:schemeClr>
                </a:solidFill>
              </a:rPr>
              <a:t> Plus</a:t>
            </a:r>
          </a:p>
          <a:p>
            <a:r>
              <a:rPr lang="en-US" altLang="zh-TW" dirty="0">
                <a:solidFill>
                  <a:schemeClr val="bg1">
                    <a:lumMod val="75000"/>
                  </a:schemeClr>
                </a:solidFill>
              </a:rPr>
              <a:t>Product Roadmap</a:t>
            </a:r>
          </a:p>
          <a:p>
            <a:pPr lvl="1"/>
            <a:r>
              <a:rPr lang="en-US" altLang="zh-TW" dirty="0">
                <a:solidFill>
                  <a:schemeClr val="bg1">
                    <a:lumMod val="75000"/>
                  </a:schemeClr>
                </a:solidFill>
              </a:rPr>
              <a:t>Industrial SSD VA Series</a:t>
            </a:r>
          </a:p>
          <a:p>
            <a:pPr lvl="2"/>
            <a:r>
              <a:rPr lang="en-US" altLang="zh-TW" dirty="0" err="1">
                <a:solidFill>
                  <a:schemeClr val="bg1">
                    <a:lumMod val="65000"/>
                  </a:schemeClr>
                </a:solidFill>
              </a:rPr>
              <a:t>PCIe</a:t>
            </a:r>
            <a:endParaRPr lang="en-US" altLang="zh-TW" dirty="0">
              <a:solidFill>
                <a:schemeClr val="bg1">
                  <a:lumMod val="65000"/>
                </a:schemeClr>
              </a:solidFill>
            </a:endParaRPr>
          </a:p>
          <a:p>
            <a:pPr lvl="2"/>
            <a:r>
              <a:rPr lang="en-US" altLang="zh-TW" dirty="0">
                <a:solidFill>
                  <a:schemeClr val="tx1"/>
                </a:solidFill>
              </a:rPr>
              <a:t>SATA</a:t>
            </a:r>
          </a:p>
          <a:p>
            <a:pPr lvl="1"/>
            <a:r>
              <a:rPr lang="en-US" altLang="zh-TW" dirty="0">
                <a:solidFill>
                  <a:schemeClr val="bg1">
                    <a:lumMod val="75000"/>
                  </a:schemeClr>
                </a:solidFill>
              </a:rPr>
              <a:t>Industrial SSD STD </a:t>
            </a:r>
            <a:r>
              <a:rPr lang="en-US" altLang="zh-TW" dirty="0" smtClean="0">
                <a:solidFill>
                  <a:schemeClr val="bg1">
                    <a:lumMod val="75000"/>
                  </a:schemeClr>
                </a:solidFill>
              </a:rPr>
              <a:t>Series</a:t>
            </a:r>
            <a:endParaRPr lang="en-US" altLang="zh-TW" dirty="0" smtClean="0"/>
          </a:p>
          <a:p>
            <a:endParaRPr lang="en-US" altLang="zh-TW" dirty="0" smtClean="0"/>
          </a:p>
          <a:p>
            <a:endParaRPr lang="zh-TW" altLang="en-US" dirty="0"/>
          </a:p>
        </p:txBody>
      </p:sp>
      <p:sp>
        <p:nvSpPr>
          <p:cNvPr id="3" name="標題 2"/>
          <p:cNvSpPr>
            <a:spLocks noGrp="1"/>
          </p:cNvSpPr>
          <p:nvPr>
            <p:ph type="title"/>
          </p:nvPr>
        </p:nvSpPr>
        <p:spPr/>
        <p:txBody>
          <a:bodyPr/>
          <a:lstStyle/>
          <a:p>
            <a:r>
              <a:rPr lang="en-US" altLang="zh-TW" dirty="0" smtClean="0"/>
              <a:t>Roadmap Agenda</a:t>
            </a:r>
            <a:endParaRPr lang="zh-TW" altLang="en-US" dirty="0"/>
          </a:p>
        </p:txBody>
      </p:sp>
    </p:spTree>
    <p:extLst>
      <p:ext uri="{BB962C8B-B14F-4D97-AF65-F5344CB8AC3E}">
        <p14:creationId xmlns:p14="http://schemas.microsoft.com/office/powerpoint/2010/main" val="2900160126"/>
      </p:ext>
    </p:extLst>
  </p:cSld>
  <p:clrMapOvr>
    <a:masterClrMapping/>
  </p:clrMapOvr>
  <p:transition/>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705488" y="484312"/>
            <a:ext cx="14292088" cy="1033823"/>
          </a:xfrm>
        </p:spPr>
        <p:txBody>
          <a:bodyPr/>
          <a:lstStyle/>
          <a:p>
            <a:r>
              <a:rPr lang="en-US" altLang="zh-TW" dirty="0"/>
              <a:t>Defense Series </a:t>
            </a:r>
            <a:r>
              <a:rPr lang="en-US" altLang="zh-TW" dirty="0" smtClean="0"/>
              <a:t>Roadmap</a:t>
            </a:r>
            <a:endParaRPr lang="zh-TW" altLang="en-US" dirty="0"/>
          </a:p>
        </p:txBody>
      </p:sp>
      <p:graphicFrame>
        <p:nvGraphicFramePr>
          <p:cNvPr id="4" name="表格 3"/>
          <p:cNvGraphicFramePr>
            <a:graphicFrameLocks noGrp="1"/>
          </p:cNvGraphicFramePr>
          <p:nvPr>
            <p:extLst>
              <p:ext uri="{D42A27DB-BD31-4B8C-83A1-F6EECF244321}">
                <p14:modId xmlns:p14="http://schemas.microsoft.com/office/powerpoint/2010/main" val="2255359215"/>
              </p:ext>
            </p:extLst>
          </p:nvPr>
        </p:nvGraphicFramePr>
        <p:xfrm>
          <a:off x="705487" y="1348408"/>
          <a:ext cx="16317572" cy="5018256"/>
        </p:xfrm>
        <a:graphic>
          <a:graphicData uri="http://schemas.openxmlformats.org/drawingml/2006/table">
            <a:tbl>
              <a:tblPr firstRow="1" bandRow="1">
                <a:tableStyleId>{5C22544A-7EE6-4342-B048-85BDC9FD1C3A}</a:tableStyleId>
              </a:tblPr>
              <a:tblGrid>
                <a:gridCol w="1900780"/>
                <a:gridCol w="2503555"/>
                <a:gridCol w="1642713"/>
                <a:gridCol w="1711754"/>
                <a:gridCol w="1711754"/>
                <a:gridCol w="1711754"/>
                <a:gridCol w="1711754"/>
                <a:gridCol w="1711754"/>
                <a:gridCol w="1711754"/>
              </a:tblGrid>
              <a:tr h="432000">
                <a:tc rowSpan="2">
                  <a:txBody>
                    <a:bodyPr/>
                    <a:lstStyle/>
                    <a:p>
                      <a:pPr marL="0" marR="0" indent="0" algn="ctr" defTabSz="914446"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Flash</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rowSpan="2">
                  <a:txBody>
                    <a:bodyPr/>
                    <a:lstStyle/>
                    <a:p>
                      <a:pPr marL="0" marR="0" indent="0" algn="ctr" defTabSz="914446"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Model</a:t>
                      </a: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rowSpan="2">
                  <a:txBody>
                    <a:bodyPr/>
                    <a:lstStyle/>
                    <a:p>
                      <a:pPr marL="0" marR="0" indent="0" algn="ctr" defTabSz="914446"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SR/SW</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gridSpan="2">
                  <a:txBody>
                    <a:bodyPr/>
                    <a:lstStyle/>
                    <a:p>
                      <a:pPr marL="0" marR="0" indent="0" algn="ctr" defTabSz="914446"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2023</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gridSpan="2">
                  <a:txBody>
                    <a:bodyPr/>
                    <a:lstStyle/>
                    <a:p>
                      <a:pPr marL="0" marR="0" indent="0" algn="ctr" defTabSz="914446"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2024</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gridSpan="2">
                  <a:txBody>
                    <a:bodyPr/>
                    <a:lstStyle/>
                    <a:p>
                      <a:pPr marL="0" marR="0" indent="0" algn="ctr" defTabSz="914446"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2025</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r>
              <a:tr h="432000">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altLang="zh-TW"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a:txBody>
                    <a:bodyPr/>
                    <a:lstStyle/>
                    <a:p>
                      <a:pPr marL="0" algn="ctr" defTabSz="914446" rtl="0" eaLnBrk="1" latinLnBrk="0" hangingPunct="1"/>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b="1" i="0" kern="1200" dirty="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marL="0" algn="ctr" defTabSz="914446" rtl="0" eaLnBrk="1" latinLnBrk="0" hangingPunct="1"/>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b="1" i="0" kern="1200" dirty="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marL="0" algn="ctr" defTabSz="914446" rtl="0" eaLnBrk="1" latinLnBrk="0" hangingPunct="1"/>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b="1" i="0" kern="1200" dirty="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marL="0" algn="ctr" defTabSz="914446" rtl="0" eaLnBrk="1" latinLnBrk="0" hangingPunct="1"/>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b="1" i="0" kern="1200" dirty="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marL="0" algn="ctr" defTabSz="914446" rtl="0" eaLnBrk="1" latinLnBrk="0" hangingPunct="1"/>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b="1" i="0" kern="1200" dirty="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marL="0" algn="ctr" defTabSz="914446" rtl="0" eaLnBrk="1" latinLnBrk="0" hangingPunct="1"/>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b="1" i="0" kern="1200" dirty="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r>
              <a:tr h="684000">
                <a:tc rowSpan="6">
                  <a:txBody>
                    <a:bodyPr/>
                    <a:lstStyle/>
                    <a:p>
                      <a:pPr algn="ctr"/>
                      <a:r>
                        <a:rPr lang="en-US" altLang="zh-TW" sz="2400" b="1" dirty="0" smtClean="0">
                          <a:solidFill>
                            <a:schemeClr val="bg1"/>
                          </a:solidFill>
                          <a:latin typeface="Calibri" panose="020F0502020204030204" pitchFamily="34" charset="0"/>
                          <a:cs typeface="Calibri" panose="020F0502020204030204" pitchFamily="34" charset="0"/>
                        </a:rPr>
                        <a:t>TLC</a:t>
                      </a: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rowSpan="2">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SV24D-25</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153" marR="79153" marT="39572" marB="3957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560/495</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684000">
                <a:tc vMerge="1">
                  <a:txBody>
                    <a:bodyPr/>
                    <a:lstStyle/>
                    <a:p>
                      <a:pPr algn="ctr"/>
                      <a:endParaRPr lang="zh-TW" altLang="en-US" sz="2400" b="1" dirty="0">
                        <a:solidFill>
                          <a:schemeClr val="tx1">
                            <a:lumMod val="75000"/>
                            <a:lumOff val="25000"/>
                          </a:schemeClr>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vMerge="1">
                  <a:txBody>
                    <a:bodyPr/>
                    <a:lstStyle/>
                    <a:p>
                      <a:pPr marL="0" marR="0" indent="0" algn="ctr" defTabSz="914212" rtl="0" eaLnBrk="1" fontAlgn="auto" latinLnBrk="0" hangingPunct="1">
                        <a:lnSpc>
                          <a:spcPct val="100000"/>
                        </a:lnSpc>
                        <a:spcBef>
                          <a:spcPts val="0"/>
                        </a:spcBef>
                        <a:spcAft>
                          <a:spcPts val="0"/>
                        </a:spcAft>
                        <a:buClrTx/>
                        <a:buSzTx/>
                        <a:buFontTx/>
                        <a:buNone/>
                        <a:tabLst/>
                        <a:defRPr/>
                      </a:pP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153" marR="79153" marT="39572" marB="3957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560/500</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684000">
                <a:tc vMerge="1">
                  <a:txBody>
                    <a:bodyPr/>
                    <a:lstStyle/>
                    <a:p>
                      <a:pPr algn="ct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rowSpan="2">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SV24D-M280</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153" marR="79153" marT="39572" marB="3957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560/495</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684000">
                <a:tc vMerge="1">
                  <a:txBody>
                    <a:bodyPr/>
                    <a:lstStyle/>
                    <a:p>
                      <a:pPr algn="ct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vMerge="1">
                  <a:txBody>
                    <a:bodyPr/>
                    <a:lstStyle/>
                    <a:p>
                      <a:pPr marL="0" marR="0" indent="0" algn="ctr" defTabSz="914212" rtl="0" eaLnBrk="1" fontAlgn="auto" latinLnBrk="0" hangingPunct="1">
                        <a:lnSpc>
                          <a:spcPct val="100000"/>
                        </a:lnSpc>
                        <a:spcBef>
                          <a:spcPts val="0"/>
                        </a:spcBef>
                        <a:spcAft>
                          <a:spcPts val="0"/>
                        </a:spcAft>
                        <a:buClrTx/>
                        <a:buSzTx/>
                        <a:buFontTx/>
                        <a:buNone/>
                        <a:tabLst/>
                        <a:defRPr/>
                      </a:pP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153" marR="79153" marT="39572" marB="3957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560/500</a:t>
                      </a: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684000">
                <a:tc vMerge="1">
                  <a:txBody>
                    <a:bodyPr/>
                    <a:lstStyle/>
                    <a:p>
                      <a:pPr algn="ct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rowSpan="2">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SV24D-300</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153" marR="79153" marT="39572" marB="3957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560/495</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684000">
                <a:tc vMerge="1">
                  <a:txBody>
                    <a:bodyPr/>
                    <a:lstStyle/>
                    <a:p>
                      <a:pPr algn="ct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vMerge="1">
                  <a:txBody>
                    <a:bodyPr/>
                    <a:lstStyle/>
                    <a:p>
                      <a:pPr marL="0" marR="0" indent="0" algn="ctr" defTabSz="914212" rtl="0" eaLnBrk="1" fontAlgn="auto" latinLnBrk="0" hangingPunct="1">
                        <a:lnSpc>
                          <a:spcPct val="100000"/>
                        </a:lnSpc>
                        <a:spcBef>
                          <a:spcPts val="0"/>
                        </a:spcBef>
                        <a:spcAft>
                          <a:spcPts val="0"/>
                        </a:spcAft>
                        <a:buClrTx/>
                        <a:buSzTx/>
                        <a:buFontTx/>
                        <a:buNone/>
                        <a:tabLst/>
                        <a:defRPr/>
                      </a:pP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153" marR="79153" marT="39572" marB="3957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560/500</a:t>
                      </a: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grpSp>
        <p:nvGrpSpPr>
          <p:cNvPr id="44" name="群組 43"/>
          <p:cNvGrpSpPr/>
          <p:nvPr/>
        </p:nvGrpSpPr>
        <p:grpSpPr>
          <a:xfrm>
            <a:off x="13111282" y="7613104"/>
            <a:ext cx="3839769" cy="1411663"/>
            <a:chOff x="12518482" y="6103347"/>
            <a:chExt cx="3839769" cy="1411663"/>
          </a:xfrm>
        </p:grpSpPr>
        <p:sp>
          <p:nvSpPr>
            <p:cNvPr id="45" name="文字方塊 44"/>
            <p:cNvSpPr txBox="1"/>
            <p:nvPr/>
          </p:nvSpPr>
          <p:spPr>
            <a:xfrm>
              <a:off x="12518482" y="6103347"/>
              <a:ext cx="3839769" cy="1015663"/>
            </a:xfrm>
            <a:prstGeom prst="rect">
              <a:avLst/>
            </a:prstGeom>
            <a:noFill/>
          </p:spPr>
          <p:txBody>
            <a:bodyPr wrap="none" rtlCol="0">
              <a:spAutoFit/>
            </a:bodyPr>
            <a:lstStyle/>
            <a:p>
              <a:r>
                <a:rPr lang="en-US" altLang="zh-TW" sz="20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Remarks:</a:t>
              </a:r>
            </a:p>
            <a:p>
              <a:pPr marL="457200" indent="-457200">
                <a:buAutoNum type="arabicPeriod"/>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SR/SW</a:t>
              </a:r>
              <a:r>
                <a:rPr lang="en-US" altLang="zh-TW" sz="2000" dirty="0">
                  <a:solidFill>
                    <a:schemeClr val="tx1">
                      <a:lumMod val="75000"/>
                      <a:lumOff val="25000"/>
                    </a:schemeClr>
                  </a:solidFill>
                  <a:latin typeface="Calibri" panose="020F0502020204030204" pitchFamily="34" charset="0"/>
                  <a:cs typeface="Calibri" panose="020F0502020204030204" pitchFamily="34" charset="0"/>
                </a:rPr>
                <a:t>: Sequential </a:t>
              </a: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Read/Write</a:t>
              </a:r>
            </a:p>
            <a:p>
              <a:pPr marL="457200" indent="-457200">
                <a:buAutoNum type="arabicPeriod"/>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ES   CS MP               EOL LTS</a:t>
              </a:r>
              <a:endParaRPr lang="zh-TW" altLang="en-US" sz="20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grpSp>
          <p:nvGrpSpPr>
            <p:cNvPr id="46" name="群組 45"/>
            <p:cNvGrpSpPr/>
            <p:nvPr/>
          </p:nvGrpSpPr>
          <p:grpSpPr>
            <a:xfrm>
              <a:off x="13131980" y="7119010"/>
              <a:ext cx="2866231" cy="396000"/>
              <a:chOff x="4618611" y="6393830"/>
              <a:chExt cx="2866231" cy="396000"/>
            </a:xfrm>
          </p:grpSpPr>
          <p:sp>
            <p:nvSpPr>
              <p:cNvPr id="47" name="五邊形 46"/>
              <p:cNvSpPr/>
              <p:nvPr/>
            </p:nvSpPr>
            <p:spPr bwMode="auto">
              <a:xfrm>
                <a:off x="6360892" y="6393830"/>
                <a:ext cx="1123950" cy="396000"/>
              </a:xfrm>
              <a:prstGeom prst="homePlate">
                <a:avLst/>
              </a:prstGeom>
              <a:solidFill>
                <a:srgbClr val="B3B3B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48" name="五邊形 47"/>
              <p:cNvSpPr/>
              <p:nvPr/>
            </p:nvSpPr>
            <p:spPr bwMode="auto">
              <a:xfrm>
                <a:off x="4690532" y="6393830"/>
                <a:ext cx="1860584"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49" name="五邊形 48"/>
              <p:cNvSpPr/>
              <p:nvPr/>
            </p:nvSpPr>
            <p:spPr bwMode="auto">
              <a:xfrm>
                <a:off x="4618611" y="6393830"/>
                <a:ext cx="345951" cy="396000"/>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grpSp>
      </p:grpSp>
      <p:grpSp>
        <p:nvGrpSpPr>
          <p:cNvPr id="102" name="群組 101"/>
          <p:cNvGrpSpPr/>
          <p:nvPr/>
        </p:nvGrpSpPr>
        <p:grpSpPr>
          <a:xfrm>
            <a:off x="-4662109" y="2512992"/>
            <a:ext cx="4403248" cy="4271897"/>
            <a:chOff x="-4662109" y="2512992"/>
            <a:chExt cx="4403248" cy="4271897"/>
          </a:xfrm>
        </p:grpSpPr>
        <p:grpSp>
          <p:nvGrpSpPr>
            <p:cNvPr id="103" name="群組 102"/>
            <p:cNvGrpSpPr/>
            <p:nvPr/>
          </p:nvGrpSpPr>
          <p:grpSpPr>
            <a:xfrm>
              <a:off x="-4662109" y="2512992"/>
              <a:ext cx="4403248" cy="4271897"/>
              <a:chOff x="12883876" y="1908742"/>
              <a:chExt cx="4403248" cy="4271897"/>
            </a:xfrm>
          </p:grpSpPr>
          <p:sp>
            <p:nvSpPr>
              <p:cNvPr id="106" name="矩形 105"/>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7" name="矩形 106"/>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8" name="矩形 107"/>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9" name="矩形 108"/>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0" name="文字方塊 109"/>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111" name="文字方塊 110"/>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112" name="矩形 111"/>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3" name="文字方塊 112"/>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114" name="文字方塊 113"/>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115" name="矩形 114"/>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6" name="文字方塊 115"/>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117" name="矩形 116"/>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8" name="矩形 117"/>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9" name="矩形 118"/>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0" name="文字方塊 119"/>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121" name="矩形 120"/>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22" name="矩形 121"/>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3" name="矩形 122"/>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124" name="矩形 123"/>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125" name="矩形 124"/>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26" name="文字方塊 125"/>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127" name="矩形 126"/>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8" name="矩形 127"/>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104" name="文字方塊 103"/>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105" name="矩形 104"/>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55" name="五邊形 54"/>
          <p:cNvSpPr/>
          <p:nvPr/>
        </p:nvSpPr>
        <p:spPr bwMode="auto">
          <a:xfrm>
            <a:off x="6761919" y="2356520"/>
            <a:ext cx="10261140" cy="480415"/>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defRPr/>
            </a:pPr>
            <a:r>
              <a:rPr lang="en-US" altLang="zh-TW" sz="1800" dirty="0" smtClean="0">
                <a:solidFill>
                  <a:schemeClr val="bg1"/>
                </a:solidFill>
                <a:latin typeface="Calibri" panose="020F0502020204030204" pitchFamily="34" charset="0"/>
                <a:cs typeface="Calibri" panose="020F0502020204030204" pitchFamily="34" charset="0"/>
              </a:rPr>
              <a:t>             BiCS3  120GB~960GB  </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56" name="五邊形 55"/>
          <p:cNvSpPr/>
          <p:nvPr/>
        </p:nvSpPr>
        <p:spPr bwMode="auto">
          <a:xfrm>
            <a:off x="6761919" y="4417220"/>
            <a:ext cx="10261140" cy="480415"/>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defRPr/>
            </a:pPr>
            <a:r>
              <a:rPr lang="en-US" altLang="zh-TW" sz="1800" dirty="0" smtClean="0">
                <a:solidFill>
                  <a:schemeClr val="bg1"/>
                </a:solidFill>
                <a:latin typeface="Calibri" panose="020F0502020204030204" pitchFamily="34" charset="0"/>
                <a:cs typeface="Calibri" panose="020F0502020204030204" pitchFamily="34" charset="0"/>
              </a:rPr>
              <a:t>             </a:t>
            </a:r>
            <a:r>
              <a:rPr lang="en-US" altLang="zh-TW" sz="1800" dirty="0">
                <a:solidFill>
                  <a:schemeClr val="bg1"/>
                </a:solidFill>
                <a:latin typeface="Calibri" panose="020F0502020204030204" pitchFamily="34" charset="0"/>
                <a:cs typeface="Calibri" panose="020F0502020204030204" pitchFamily="34" charset="0"/>
              </a:rPr>
              <a:t>BiCS5  240GB~1920GB  </a:t>
            </a:r>
          </a:p>
        </p:txBody>
      </p:sp>
      <p:sp>
        <p:nvSpPr>
          <p:cNvPr id="50" name="五邊形 49"/>
          <p:cNvSpPr/>
          <p:nvPr/>
        </p:nvSpPr>
        <p:spPr bwMode="auto">
          <a:xfrm>
            <a:off x="6752047" y="3004592"/>
            <a:ext cx="10271012" cy="490122"/>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defRPr/>
            </a:pPr>
            <a:r>
              <a:rPr lang="en-US" altLang="zh-TW" sz="1800" dirty="0" smtClean="0">
                <a:solidFill>
                  <a:schemeClr val="bg1"/>
                </a:solidFill>
                <a:latin typeface="Calibri" panose="020F0502020204030204" pitchFamily="34" charset="0"/>
                <a:cs typeface="Calibri" panose="020F0502020204030204" pitchFamily="34" charset="0"/>
              </a:rPr>
              <a:t>             BiCS5  240GB~1920GB  </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51" name="五邊形 50"/>
          <p:cNvSpPr/>
          <p:nvPr/>
        </p:nvSpPr>
        <p:spPr bwMode="auto">
          <a:xfrm>
            <a:off x="6761918" y="3777561"/>
            <a:ext cx="10261141" cy="445733"/>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defRPr/>
            </a:pPr>
            <a:r>
              <a:rPr lang="en-US" altLang="zh-TW" sz="1800" dirty="0" smtClean="0">
                <a:solidFill>
                  <a:schemeClr val="bg1"/>
                </a:solidFill>
                <a:latin typeface="Calibri" panose="020F0502020204030204" pitchFamily="34" charset="0"/>
                <a:cs typeface="Calibri" panose="020F0502020204030204" pitchFamily="34" charset="0"/>
              </a:rPr>
              <a:t>             </a:t>
            </a:r>
            <a:r>
              <a:rPr lang="en-US" altLang="zh-TW" sz="1800" dirty="0">
                <a:solidFill>
                  <a:schemeClr val="bg1"/>
                </a:solidFill>
                <a:latin typeface="Calibri" panose="020F0502020204030204" pitchFamily="34" charset="0"/>
                <a:cs typeface="Calibri" panose="020F0502020204030204" pitchFamily="34" charset="0"/>
              </a:rPr>
              <a:t>BiCS3  </a:t>
            </a:r>
            <a:r>
              <a:rPr lang="en-US" altLang="zh-TW" sz="1800" dirty="0" smtClean="0">
                <a:solidFill>
                  <a:schemeClr val="bg1"/>
                </a:solidFill>
                <a:latin typeface="Calibri" panose="020F0502020204030204" pitchFamily="34" charset="0"/>
                <a:cs typeface="Calibri" panose="020F0502020204030204" pitchFamily="34" charset="0"/>
              </a:rPr>
              <a:t>120GB~960GB  </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52" name="五邊形 51"/>
          <p:cNvSpPr/>
          <p:nvPr/>
        </p:nvSpPr>
        <p:spPr bwMode="auto">
          <a:xfrm>
            <a:off x="6752047" y="5086101"/>
            <a:ext cx="10271012" cy="480415"/>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defRPr/>
            </a:pPr>
            <a:r>
              <a:rPr lang="en-US" altLang="zh-TW" sz="1800" dirty="0">
                <a:solidFill>
                  <a:schemeClr val="bg1"/>
                </a:solidFill>
                <a:latin typeface="Calibri" panose="020F0502020204030204" pitchFamily="34" charset="0"/>
                <a:cs typeface="Calibri" panose="020F0502020204030204" pitchFamily="34" charset="0"/>
              </a:rPr>
              <a:t> </a:t>
            </a:r>
            <a:r>
              <a:rPr lang="en-US" altLang="zh-TW" sz="1800" dirty="0" smtClean="0">
                <a:solidFill>
                  <a:schemeClr val="bg1"/>
                </a:solidFill>
                <a:latin typeface="Calibri" panose="020F0502020204030204" pitchFamily="34" charset="0"/>
                <a:cs typeface="Calibri" panose="020F0502020204030204" pitchFamily="34" charset="0"/>
              </a:rPr>
              <a:t>            BiCS3  120GB~960GB  </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59" name="五邊形 58"/>
          <p:cNvSpPr/>
          <p:nvPr/>
        </p:nvSpPr>
        <p:spPr bwMode="auto">
          <a:xfrm>
            <a:off x="6738981" y="5757033"/>
            <a:ext cx="10297144" cy="487919"/>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defRPr/>
            </a:pPr>
            <a:r>
              <a:rPr lang="en-US" altLang="zh-TW" sz="1800" dirty="0">
                <a:solidFill>
                  <a:schemeClr val="bg1"/>
                </a:solidFill>
                <a:latin typeface="Calibri" panose="020F0502020204030204" pitchFamily="34" charset="0"/>
                <a:cs typeface="Calibri" panose="020F0502020204030204" pitchFamily="34" charset="0"/>
              </a:rPr>
              <a:t> </a:t>
            </a:r>
            <a:r>
              <a:rPr lang="en-US" altLang="zh-TW" sz="1800" dirty="0" smtClean="0">
                <a:solidFill>
                  <a:schemeClr val="bg1"/>
                </a:solidFill>
                <a:latin typeface="Calibri" panose="020F0502020204030204" pitchFamily="34" charset="0"/>
                <a:cs typeface="Calibri" panose="020F0502020204030204" pitchFamily="34" charset="0"/>
              </a:rPr>
              <a:t>            BiCS5  </a:t>
            </a:r>
            <a:r>
              <a:rPr lang="en-US" altLang="zh-TW" sz="1800" dirty="0">
                <a:solidFill>
                  <a:schemeClr val="bg1"/>
                </a:solidFill>
                <a:latin typeface="Calibri" panose="020F0502020204030204" pitchFamily="34" charset="0"/>
                <a:cs typeface="Calibri" panose="020F0502020204030204" pitchFamily="34" charset="0"/>
              </a:rPr>
              <a:t>240GB~1920GB  </a:t>
            </a:r>
          </a:p>
        </p:txBody>
      </p:sp>
    </p:spTree>
    <p:extLst>
      <p:ext uri="{BB962C8B-B14F-4D97-AF65-F5344CB8AC3E}">
        <p14:creationId xmlns:p14="http://schemas.microsoft.com/office/powerpoint/2010/main" val="694737967"/>
      </p:ext>
    </p:extLst>
  </p:cSld>
  <p:clrMapOvr>
    <a:masterClrMapping/>
  </p:clrMapOvr>
  <p:transition/>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內容版面配置區 2"/>
          <p:cNvSpPr>
            <a:spLocks noGrp="1"/>
          </p:cNvSpPr>
          <p:nvPr>
            <p:ph idx="1"/>
          </p:nvPr>
        </p:nvSpPr>
        <p:spPr/>
        <p:txBody>
          <a:bodyPr/>
          <a:lstStyle/>
          <a:p>
            <a:r>
              <a:rPr lang="en-US" altLang="zh-TW" sz="3200" b="1" dirty="0" smtClean="0">
                <a:solidFill>
                  <a:schemeClr val="tx1"/>
                </a:solidFill>
              </a:rPr>
              <a:t>2.5</a:t>
            </a:r>
            <a:r>
              <a:rPr lang="en-US" altLang="zh-TW" sz="3200" b="1" dirty="0">
                <a:solidFill>
                  <a:schemeClr val="tx1"/>
                </a:solidFill>
              </a:rPr>
              <a:t>”</a:t>
            </a:r>
          </a:p>
          <a:p>
            <a:r>
              <a:rPr lang="en-US" altLang="zh-TW" sz="3200" b="1" dirty="0" smtClean="0">
                <a:solidFill>
                  <a:schemeClr val="bg1">
                    <a:lumMod val="75000"/>
                  </a:schemeClr>
                </a:solidFill>
              </a:rPr>
              <a:t>2.5</a:t>
            </a:r>
            <a:r>
              <a:rPr lang="en-US" altLang="zh-TW" sz="3200" b="1" dirty="0">
                <a:solidFill>
                  <a:schemeClr val="bg1">
                    <a:lumMod val="75000"/>
                  </a:schemeClr>
                </a:solidFill>
              </a:rPr>
              <a:t>” mini</a:t>
            </a:r>
          </a:p>
          <a:p>
            <a:r>
              <a:rPr lang="en-US" altLang="zh-TW" sz="3200" b="1" dirty="0" smtClean="0">
                <a:solidFill>
                  <a:schemeClr val="bg1">
                    <a:lumMod val="75000"/>
                  </a:schemeClr>
                </a:solidFill>
              </a:rPr>
              <a:t>M.2 </a:t>
            </a:r>
            <a:endParaRPr lang="en-US" altLang="zh-TW" sz="3200" b="1" dirty="0">
              <a:solidFill>
                <a:schemeClr val="bg1">
                  <a:lumMod val="75000"/>
                </a:schemeClr>
              </a:solidFill>
            </a:endParaRPr>
          </a:p>
          <a:p>
            <a:r>
              <a:rPr lang="en-US" altLang="zh-TW" sz="3200" b="1" dirty="0" err="1" smtClean="0">
                <a:solidFill>
                  <a:schemeClr val="bg1">
                    <a:lumMod val="75000"/>
                  </a:schemeClr>
                </a:solidFill>
              </a:rPr>
              <a:t>mSATA</a:t>
            </a:r>
            <a:r>
              <a:rPr lang="en-US" altLang="zh-TW" sz="3200" b="1" dirty="0" smtClean="0">
                <a:solidFill>
                  <a:schemeClr val="bg1">
                    <a:lumMod val="75000"/>
                  </a:schemeClr>
                </a:solidFill>
              </a:rPr>
              <a:t> </a:t>
            </a:r>
            <a:r>
              <a:rPr lang="en-US" altLang="zh-TW" sz="3200" b="1" dirty="0">
                <a:solidFill>
                  <a:schemeClr val="bg1">
                    <a:lumMod val="75000"/>
                  </a:schemeClr>
                </a:solidFill>
              </a:rPr>
              <a:t>(MO-300)</a:t>
            </a:r>
          </a:p>
          <a:p>
            <a:r>
              <a:rPr lang="en-US" altLang="zh-TW" sz="3200" b="1" dirty="0" err="1" smtClean="0">
                <a:solidFill>
                  <a:schemeClr val="bg1">
                    <a:lumMod val="75000"/>
                  </a:schemeClr>
                </a:solidFill>
              </a:rPr>
              <a:t>mSATA</a:t>
            </a:r>
            <a:r>
              <a:rPr lang="en-US" altLang="zh-TW" sz="3200" b="1" dirty="0" smtClean="0">
                <a:solidFill>
                  <a:schemeClr val="bg1">
                    <a:lumMod val="75000"/>
                  </a:schemeClr>
                </a:solidFill>
              </a:rPr>
              <a:t> </a:t>
            </a:r>
            <a:r>
              <a:rPr lang="en-US" altLang="zh-TW" sz="3200" b="1" dirty="0">
                <a:solidFill>
                  <a:schemeClr val="bg1">
                    <a:lumMod val="75000"/>
                  </a:schemeClr>
                </a:solidFill>
              </a:rPr>
              <a:t>mini (MO-300B)</a:t>
            </a:r>
          </a:p>
          <a:p>
            <a:r>
              <a:rPr lang="en-US" altLang="zh-TW" sz="3200" b="1" dirty="0" err="1" smtClean="0">
                <a:solidFill>
                  <a:schemeClr val="bg1">
                    <a:lumMod val="75000"/>
                  </a:schemeClr>
                </a:solidFill>
              </a:rPr>
              <a:t>HalfSlim</a:t>
            </a:r>
            <a:r>
              <a:rPr lang="en-US" altLang="zh-TW" sz="3200" b="1" dirty="0" smtClean="0">
                <a:solidFill>
                  <a:schemeClr val="bg1">
                    <a:lumMod val="75000"/>
                  </a:schemeClr>
                </a:solidFill>
              </a:rPr>
              <a:t> </a:t>
            </a:r>
            <a:r>
              <a:rPr lang="en-US" altLang="zh-TW" sz="3200" b="1" dirty="0">
                <a:solidFill>
                  <a:schemeClr val="bg1">
                    <a:lumMod val="75000"/>
                  </a:schemeClr>
                </a:solidFill>
              </a:rPr>
              <a:t>(MO-297)</a:t>
            </a:r>
          </a:p>
          <a:p>
            <a:r>
              <a:rPr lang="en-US" altLang="zh-TW" sz="3200" b="1" dirty="0" err="1" smtClean="0">
                <a:solidFill>
                  <a:schemeClr val="bg1">
                    <a:lumMod val="75000"/>
                  </a:schemeClr>
                </a:solidFill>
              </a:rPr>
              <a:t>CFast</a:t>
            </a:r>
            <a:endParaRPr lang="en-US" altLang="zh-TW" sz="3200" b="1" dirty="0">
              <a:solidFill>
                <a:schemeClr val="bg1">
                  <a:lumMod val="75000"/>
                </a:schemeClr>
              </a:solidFill>
            </a:endParaRPr>
          </a:p>
          <a:p>
            <a:r>
              <a:rPr lang="en-US" altLang="zh-TW" sz="3200" b="1" dirty="0" err="1" smtClean="0">
                <a:solidFill>
                  <a:schemeClr val="bg1">
                    <a:lumMod val="75000"/>
                  </a:schemeClr>
                </a:solidFill>
              </a:rPr>
              <a:t>uSSD</a:t>
            </a:r>
            <a:r>
              <a:rPr lang="en-US" altLang="zh-TW" sz="3200" b="1" dirty="0" smtClean="0">
                <a:solidFill>
                  <a:schemeClr val="bg1">
                    <a:lumMod val="75000"/>
                  </a:schemeClr>
                </a:solidFill>
              </a:rPr>
              <a:t> </a:t>
            </a:r>
            <a:r>
              <a:rPr lang="en-US" altLang="zh-TW" sz="3200" b="1" dirty="0">
                <a:solidFill>
                  <a:schemeClr val="bg1">
                    <a:lumMod val="75000"/>
                  </a:schemeClr>
                </a:solidFill>
              </a:rPr>
              <a:t>(MO-276)</a:t>
            </a:r>
          </a:p>
          <a:p>
            <a:r>
              <a:rPr lang="en-US" altLang="zh-TW" sz="3200" b="1" dirty="0" smtClean="0">
                <a:solidFill>
                  <a:schemeClr val="bg1">
                    <a:lumMod val="75000"/>
                  </a:schemeClr>
                </a:solidFill>
              </a:rPr>
              <a:t>1.8</a:t>
            </a:r>
            <a:r>
              <a:rPr lang="en-US" altLang="zh-TW" sz="3200" b="1" dirty="0">
                <a:solidFill>
                  <a:schemeClr val="bg1">
                    <a:lumMod val="75000"/>
                  </a:schemeClr>
                </a:solidFill>
              </a:rPr>
              <a:t>”</a:t>
            </a:r>
          </a:p>
          <a:p>
            <a:r>
              <a:rPr lang="en-US" altLang="zh-TW" sz="3200" b="1" dirty="0" smtClean="0">
                <a:solidFill>
                  <a:schemeClr val="bg1">
                    <a:lumMod val="75000"/>
                  </a:schemeClr>
                </a:solidFill>
              </a:rPr>
              <a:t>SDM</a:t>
            </a:r>
            <a:endParaRPr lang="en-US" altLang="zh-TW" sz="3200" b="1" dirty="0">
              <a:solidFill>
                <a:schemeClr val="bg1">
                  <a:lumMod val="75000"/>
                </a:schemeClr>
              </a:solidFill>
            </a:endParaRPr>
          </a:p>
          <a:p>
            <a:endParaRPr lang="zh-TW" altLang="en-US" dirty="0"/>
          </a:p>
        </p:txBody>
      </p:sp>
      <p:sp>
        <p:nvSpPr>
          <p:cNvPr id="2" name="標題 1"/>
          <p:cNvSpPr>
            <a:spLocks noGrp="1"/>
          </p:cNvSpPr>
          <p:nvPr>
            <p:ph type="title"/>
          </p:nvPr>
        </p:nvSpPr>
        <p:spPr/>
        <p:txBody>
          <a:bodyPr/>
          <a:lstStyle/>
          <a:p>
            <a:r>
              <a:rPr lang="en-US" altLang="zh-TW" dirty="0" smtClean="0"/>
              <a:t>SATA SSD Series</a:t>
            </a:r>
            <a:endParaRPr lang="zh-TW" altLang="en-US" dirty="0"/>
          </a:p>
        </p:txBody>
      </p:sp>
    </p:spTree>
    <p:extLst>
      <p:ext uri="{BB962C8B-B14F-4D97-AF65-F5344CB8AC3E}">
        <p14:creationId xmlns:p14="http://schemas.microsoft.com/office/powerpoint/2010/main" val="3763913553"/>
      </p:ext>
    </p:extLst>
  </p:cSld>
  <p:clrMapOvr>
    <a:masterClrMapping/>
  </p:clrMapOvr>
  <p:transition/>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文字方塊 24"/>
          <p:cNvSpPr txBox="1">
            <a:spLocks noChangeArrowheads="1"/>
          </p:cNvSpPr>
          <p:nvPr/>
        </p:nvSpPr>
        <p:spPr bwMode="auto">
          <a:xfrm>
            <a:off x="2718000" y="915295"/>
            <a:ext cx="11903255" cy="667746"/>
          </a:xfrm>
          <a:prstGeom prst="rect">
            <a:avLst/>
          </a:prstGeom>
          <a:noFill/>
          <a:ln>
            <a:noFill/>
          </a:ln>
          <a:extLst/>
        </p:spPr>
        <p:txBody>
          <a:bodyPr wrap="square" lIns="112647" tIns="56324" rIns="112647" bIns="56324">
            <a:spAutoFit/>
          </a:bodyPr>
          <a:lstStyle>
            <a:lvl1pPr eaLnBrk="0" hangingPunct="0">
              <a:defRPr kumimoji="1">
                <a:solidFill>
                  <a:schemeClr val="tx1"/>
                </a:solidFill>
                <a:latin typeface="Arial" pitchFamily="34" charset="0"/>
                <a:ea typeface="新細明體" pitchFamily="18" charset="-120"/>
              </a:defRPr>
            </a:lvl1pPr>
            <a:lvl2pPr marL="742950" indent="-285750" eaLnBrk="0" hangingPunct="0">
              <a:defRPr kumimoji="1">
                <a:solidFill>
                  <a:schemeClr val="tx1"/>
                </a:solidFill>
                <a:latin typeface="Arial" pitchFamily="34" charset="0"/>
                <a:ea typeface="新細明體" pitchFamily="18" charset="-120"/>
              </a:defRPr>
            </a:lvl2pPr>
            <a:lvl3pPr marL="1143000" indent="-228600" eaLnBrk="0" hangingPunct="0">
              <a:defRPr kumimoji="1">
                <a:solidFill>
                  <a:schemeClr val="tx1"/>
                </a:solidFill>
                <a:latin typeface="Arial" pitchFamily="34" charset="0"/>
                <a:ea typeface="新細明體" pitchFamily="18" charset="-120"/>
              </a:defRPr>
            </a:lvl3pPr>
            <a:lvl4pPr marL="1600200" indent="-228600" eaLnBrk="0" hangingPunct="0">
              <a:defRPr kumimoji="1">
                <a:solidFill>
                  <a:schemeClr val="tx1"/>
                </a:solidFill>
                <a:latin typeface="Arial" pitchFamily="34" charset="0"/>
                <a:ea typeface="新細明體" pitchFamily="18" charset="-120"/>
              </a:defRPr>
            </a:lvl4pPr>
            <a:lvl5pPr marL="2057400" indent="-228600" eaLnBrk="0" hangingPunct="0">
              <a:defRPr kumimoji="1">
                <a:solidFill>
                  <a:schemeClr val="tx1"/>
                </a:solidFill>
                <a:latin typeface="Arial" pitchFamily="34" charset="0"/>
                <a:ea typeface="新細明體" pitchFamily="18" charset="-120"/>
              </a:defRPr>
            </a:lvl5pPr>
            <a:lvl6pPr marL="25146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fontAlgn="auto" hangingPunct="1">
              <a:spcBef>
                <a:spcPts val="0"/>
              </a:spcBef>
              <a:spcAft>
                <a:spcPts val="0"/>
              </a:spcAft>
              <a:defRPr/>
            </a:pPr>
            <a:r>
              <a:rPr kumimoji="0" lang="en-US" altLang="zh-TW" sz="3600" b="1" dirty="0">
                <a:solidFill>
                  <a:srgbClr val="008080"/>
                </a:solidFill>
                <a:latin typeface="Calibri" panose="020F0502020204030204" pitchFamily="34" charset="0"/>
              </a:rPr>
              <a:t>Industrial 2.5” SSD </a:t>
            </a:r>
            <a:r>
              <a:rPr kumimoji="0" lang="en-US" altLang="zh-TW" sz="3600" b="1" dirty="0" smtClean="0">
                <a:solidFill>
                  <a:srgbClr val="008080"/>
                </a:solidFill>
                <a:latin typeface="Calibri" panose="020F0502020204030204" pitchFamily="34" charset="0"/>
              </a:rPr>
              <a:t>3D </a:t>
            </a:r>
            <a:r>
              <a:rPr kumimoji="0" lang="en-US" altLang="zh-TW" sz="3600" b="1" dirty="0">
                <a:solidFill>
                  <a:srgbClr val="008080"/>
                </a:solidFill>
                <a:latin typeface="Calibri" panose="020F0502020204030204" pitchFamily="34" charset="0"/>
              </a:rPr>
              <a:t>NAND Roadmap</a:t>
            </a:r>
            <a:endParaRPr kumimoji="0" lang="zh-TW" altLang="en-US" sz="3600" b="1" dirty="0">
              <a:solidFill>
                <a:srgbClr val="008080"/>
              </a:solidFill>
              <a:latin typeface="Calibri" panose="020F0502020204030204" pitchFamily="34" charset="0"/>
            </a:endParaRPr>
          </a:p>
        </p:txBody>
      </p:sp>
      <p:grpSp>
        <p:nvGrpSpPr>
          <p:cNvPr id="116" name="群組 115"/>
          <p:cNvGrpSpPr/>
          <p:nvPr/>
        </p:nvGrpSpPr>
        <p:grpSpPr>
          <a:xfrm>
            <a:off x="-4662109" y="2512992"/>
            <a:ext cx="4403248" cy="4271897"/>
            <a:chOff x="-4662109" y="2512992"/>
            <a:chExt cx="4403248" cy="4271897"/>
          </a:xfrm>
        </p:grpSpPr>
        <p:grpSp>
          <p:nvGrpSpPr>
            <p:cNvPr id="117" name="群組 116"/>
            <p:cNvGrpSpPr/>
            <p:nvPr/>
          </p:nvGrpSpPr>
          <p:grpSpPr>
            <a:xfrm>
              <a:off x="-4662109" y="2512992"/>
              <a:ext cx="4403248" cy="4271897"/>
              <a:chOff x="12883876" y="1908742"/>
              <a:chExt cx="4403248" cy="4271897"/>
            </a:xfrm>
          </p:grpSpPr>
          <p:sp>
            <p:nvSpPr>
              <p:cNvPr id="120" name="矩形 119"/>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1" name="矩形 120"/>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2" name="矩形 121"/>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3" name="矩形 122"/>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4" name="文字方塊 123"/>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125" name="文字方塊 124"/>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126" name="矩形 125"/>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7" name="文字方塊 126"/>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128" name="文字方塊 127"/>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129" name="矩形 128"/>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30" name="文字方塊 129"/>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131" name="矩形 130"/>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32" name="矩形 131"/>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33" name="矩形 132"/>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34" name="文字方塊 133"/>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135" name="矩形 134"/>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36" name="矩形 135"/>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37" name="矩形 136"/>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138" name="矩形 137"/>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139" name="矩形 138"/>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40" name="文字方塊 139"/>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141" name="矩形 140"/>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42" name="矩形 141"/>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118" name="文字方塊 117"/>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119" name="矩形 118"/>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59" name="標題 1"/>
          <p:cNvSpPr txBox="1">
            <a:spLocks/>
          </p:cNvSpPr>
          <p:nvPr/>
        </p:nvSpPr>
        <p:spPr>
          <a:xfrm>
            <a:off x="389211" y="126000"/>
            <a:ext cx="14292088" cy="1080121"/>
          </a:xfrm>
          <a:prstGeom prst="rect">
            <a:avLst/>
          </a:prstGeom>
        </p:spPr>
        <p:txBody>
          <a:bodyPr anchor="ctr"/>
          <a:lstStyle>
            <a:lvl1pPr algn="l" rtl="0" eaLnBrk="0" fontAlgn="base" hangingPunct="0">
              <a:spcBef>
                <a:spcPct val="0"/>
              </a:spcBef>
              <a:spcAft>
                <a:spcPct val="0"/>
              </a:spcAft>
              <a:defRPr sz="4000" b="1">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sym typeface="Arial" panose="020B0604020202020204" pitchFamily="34" charset="0"/>
              </a:defRPr>
            </a:lvl1pPr>
            <a:lvl2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2pPr>
            <a:lvl3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3pPr>
            <a:lvl4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4pPr>
            <a:lvl5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5pPr>
            <a:lvl6pPr marL="457223"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6pPr>
            <a:lvl7pPr marL="914446"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7pPr>
            <a:lvl8pPr marL="1371668"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8pPr>
            <a:lvl9pPr marL="1828892"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9pPr>
          </a:lstStyle>
          <a:p>
            <a:r>
              <a:rPr lang="en-US" altLang="zh-TW" kern="0" dirty="0" smtClean="0"/>
              <a:t>3D TLC 2.5”</a:t>
            </a:r>
            <a:endParaRPr lang="zh-TW" altLang="en-US" kern="0" dirty="0"/>
          </a:p>
        </p:txBody>
      </p:sp>
      <p:graphicFrame>
        <p:nvGraphicFramePr>
          <p:cNvPr id="64" name="表格 63"/>
          <p:cNvGraphicFramePr>
            <a:graphicFrameLocks noGrp="1"/>
          </p:cNvGraphicFramePr>
          <p:nvPr>
            <p:extLst>
              <p:ext uri="{D42A27DB-BD31-4B8C-83A1-F6EECF244321}">
                <p14:modId xmlns:p14="http://schemas.microsoft.com/office/powerpoint/2010/main" val="1651565352"/>
              </p:ext>
            </p:extLst>
          </p:nvPr>
        </p:nvGraphicFramePr>
        <p:xfrm>
          <a:off x="461965" y="1753200"/>
          <a:ext cx="16416329" cy="4559760"/>
        </p:xfrm>
        <a:graphic>
          <a:graphicData uri="http://schemas.openxmlformats.org/drawingml/2006/table">
            <a:tbl>
              <a:tblPr firstRow="1" bandRow="1">
                <a:tableStyleId>{5940675A-B579-460E-94D1-54222C63F5DA}</a:tableStyleId>
              </a:tblPr>
              <a:tblGrid>
                <a:gridCol w="873564"/>
                <a:gridCol w="2035890"/>
                <a:gridCol w="1050240"/>
                <a:gridCol w="1118726"/>
                <a:gridCol w="1030719"/>
                <a:gridCol w="1030719"/>
                <a:gridCol w="1030719"/>
                <a:gridCol w="1030719"/>
                <a:gridCol w="1030719"/>
                <a:gridCol w="1030719"/>
                <a:gridCol w="1030719"/>
                <a:gridCol w="1030719"/>
                <a:gridCol w="1030719"/>
                <a:gridCol w="1030719"/>
                <a:gridCol w="1030719"/>
              </a:tblGrid>
              <a:tr h="459304">
                <a:tc>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Flash</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grid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Available</a:t>
                      </a:r>
                      <a:r>
                        <a:rPr lang="en-US" altLang="zh-TW" sz="2000" b="1" baseline="0" dirty="0" smtClean="0">
                          <a:solidFill>
                            <a:schemeClr val="bg1"/>
                          </a:solidFill>
                          <a:latin typeface="Calibri" panose="020F0502020204030204" pitchFamily="34" charset="0"/>
                          <a:cs typeface="Calibri" panose="020F0502020204030204" pitchFamily="34" charset="0"/>
                        </a:rPr>
                        <a:t> Now</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hMerge="1">
                  <a:txBody>
                    <a:bodyPr/>
                    <a:lstStyle/>
                    <a:p>
                      <a:endParaRPr lang="zh-TW" altLang="en-US"/>
                    </a:p>
                  </a:txBody>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Q4’23</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Q1’24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Q2’24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Q3’24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r>
              <a:tr h="1025114">
                <a:tc rowSpan="4">
                  <a:txBody>
                    <a:bodyPr/>
                    <a:lstStyle/>
                    <a:p>
                      <a:r>
                        <a:rPr lang="en-US" altLang="zh-TW" sz="2000" b="1" dirty="0" smtClean="0">
                          <a:solidFill>
                            <a:schemeClr val="bg1"/>
                          </a:solidFill>
                          <a:latin typeface="Calibri" panose="020F0502020204030204" pitchFamily="34" charset="0"/>
                          <a:cs typeface="Calibri" panose="020F0502020204030204" pitchFamily="34" charset="0"/>
                        </a:rPr>
                        <a:t>   TLC</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marL="0" algn="l" defTabSz="914446" rtl="0" eaLnBrk="1" fontAlgn="auto" latinLnBrk="0" hangingPunct="1">
                        <a:spcBef>
                          <a:spcPts val="0"/>
                        </a:spcBef>
                        <a:spcAft>
                          <a:spcPts val="0"/>
                        </a:spcAft>
                        <a:defRPr/>
                      </a:pPr>
                      <a:r>
                        <a:rPr lang="en-US" altLang="zh-TW" sz="1800" b="1" kern="1200" dirty="0" smtClean="0">
                          <a:solidFill>
                            <a:srgbClr val="F49C00"/>
                          </a:solidFill>
                          <a:latin typeface="Calibri" panose="020F0502020204030204" pitchFamily="34" charset="0"/>
                          <a:ea typeface="+mn-ea"/>
                          <a:cs typeface="Calibri" panose="020F0502020204030204" pitchFamily="34" charset="0"/>
                        </a:rPr>
                        <a:t>SV240-25</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240GB~1920GB</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TCG Opal 2.0</a:t>
                      </a:r>
                      <a:endParaRPr lang="en-US" altLang="zh-TW" sz="1800" b="1"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46" rtl="0" eaLnBrk="1" fontAlgn="auto" latinLnBrk="0" hangingPunct="1">
                        <a:lnSpc>
                          <a:spcPct val="100000"/>
                        </a:lnSpc>
                        <a:spcBef>
                          <a:spcPts val="0"/>
                        </a:spcBef>
                        <a:spcAft>
                          <a:spcPts val="0"/>
                        </a:spcAft>
                        <a:buClrTx/>
                        <a:buSzTx/>
                        <a:buFontTx/>
                        <a:buNone/>
                        <a:tabLs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l" defTabSz="914446" rtl="0" eaLnBrk="1" fontAlgn="auto" latinLnBrk="0" hangingPunct="1">
                        <a:lnSpc>
                          <a:spcPct val="100000"/>
                        </a:lnSpc>
                        <a:spcBef>
                          <a:spcPts val="0"/>
                        </a:spcBef>
                        <a:spcAft>
                          <a:spcPts val="0"/>
                        </a:spcAft>
                        <a:buClrTx/>
                        <a:buSzTx/>
                        <a:buFontTx/>
                        <a:buNone/>
                        <a:tabLs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l" defTabSz="914446" rtl="0" eaLnBrk="1" fontAlgn="auto" latinLnBrk="0" hangingPunct="1">
                        <a:lnSpc>
                          <a:spcPct val="100000"/>
                        </a:lnSpc>
                        <a:spcBef>
                          <a:spcPts val="0"/>
                        </a:spcBef>
                        <a:spcAft>
                          <a:spcPts val="0"/>
                        </a:spcAft>
                        <a:buClrTx/>
                        <a:buSzTx/>
                        <a:buFontTx/>
                        <a:buNone/>
                        <a:tabLs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025114">
                <a:tc vMerge="1">
                  <a:txBody>
                    <a:bodyPr/>
                    <a:lstStyle/>
                    <a:p>
                      <a:endParaRPr lang="zh-TW" altLang="en-US"/>
                    </a:p>
                  </a:txBody>
                  <a:tcPr/>
                </a:tc>
                <a:tc>
                  <a:txBody>
                    <a:bodyPr/>
                    <a:lstStyle/>
                    <a:p>
                      <a:pPr marL="0" algn="l" defTabSz="914446" rtl="0" eaLnBrk="1" fontAlgn="auto" latinLnBrk="0" hangingPunct="1">
                        <a:spcBef>
                          <a:spcPts val="0"/>
                        </a:spcBef>
                        <a:spcAft>
                          <a:spcPts val="0"/>
                        </a:spcAft>
                        <a:defRPr/>
                      </a:pPr>
                      <a:r>
                        <a:rPr lang="en-US" altLang="zh-TW" sz="1800" b="1" kern="1200" dirty="0" smtClean="0">
                          <a:solidFill>
                            <a:srgbClr val="F49C00"/>
                          </a:solidFill>
                          <a:latin typeface="Calibri" panose="020F0502020204030204" pitchFamily="34" charset="0"/>
                          <a:ea typeface="+mn-ea"/>
                          <a:cs typeface="Calibri" panose="020F0502020204030204" pitchFamily="34" charset="0"/>
                        </a:rPr>
                        <a:t>SV24P-25</a:t>
                      </a:r>
                    </a:p>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240GB~960GB</a:t>
                      </a:r>
                    </a:p>
                    <a:p>
                      <a:pPr marL="0" algn="l" defTabSz="914446" rtl="0" eaLnBrk="1" fontAlgn="auto" latinLnBrk="0" hangingPunct="1">
                        <a:spcBef>
                          <a:spcPts val="0"/>
                        </a:spcBef>
                        <a:spcAft>
                          <a:spcPts val="0"/>
                        </a:spcAft>
                        <a:defRPr/>
                      </a:pPr>
                      <a:r>
                        <a:rPr lang="en-US" altLang="zh-TW" sz="1800" b="1" kern="1200" dirty="0" err="1" smtClean="0">
                          <a:solidFill>
                            <a:schemeClr val="tx1">
                              <a:lumMod val="75000"/>
                              <a:lumOff val="25000"/>
                            </a:schemeClr>
                          </a:solidFill>
                          <a:latin typeface="Calibri" panose="020F0502020204030204" pitchFamily="34" charset="0"/>
                          <a:ea typeface="+mn-ea"/>
                          <a:cs typeface="Calibri" panose="020F0502020204030204" pitchFamily="34" charset="0"/>
                        </a:rPr>
                        <a:t>CorePower</a:t>
                      </a:r>
                      <a: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 </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46" rtl="0" eaLnBrk="1" fontAlgn="auto" latinLnBrk="0" hangingPunct="1">
                        <a:lnSpc>
                          <a:spcPct val="100000"/>
                        </a:lnSpc>
                        <a:spcBef>
                          <a:spcPts val="0"/>
                        </a:spcBef>
                        <a:spcAft>
                          <a:spcPts val="0"/>
                        </a:spcAft>
                        <a:buClrTx/>
                        <a:buSzTx/>
                        <a:buFontTx/>
                        <a:buNone/>
                        <a:tabLs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l" defTabSz="914446" rtl="0" eaLnBrk="1" fontAlgn="auto" latinLnBrk="0" hangingPunct="1">
                        <a:lnSpc>
                          <a:spcPct val="100000"/>
                        </a:lnSpc>
                        <a:spcBef>
                          <a:spcPts val="0"/>
                        </a:spcBef>
                        <a:spcAft>
                          <a:spcPts val="0"/>
                        </a:spcAft>
                        <a:buClrTx/>
                        <a:buSzTx/>
                        <a:buFontTx/>
                        <a:buNone/>
                        <a:tabLs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l" defTabSz="914446" rtl="0" eaLnBrk="1" fontAlgn="auto" latinLnBrk="0" hangingPunct="1">
                        <a:lnSpc>
                          <a:spcPct val="100000"/>
                        </a:lnSpc>
                        <a:spcBef>
                          <a:spcPts val="0"/>
                        </a:spcBef>
                        <a:spcAft>
                          <a:spcPts val="0"/>
                        </a:spcAft>
                        <a:buClrTx/>
                        <a:buSzTx/>
                        <a:buFontTx/>
                        <a:buNone/>
                        <a:tabLs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025114">
                <a:tc vMerge="1">
                  <a:txBody>
                    <a:bodyPr/>
                    <a:lstStyle/>
                    <a:p>
                      <a:endParaRPr lang="zh-TW" altLang="en-US"/>
                    </a:p>
                  </a:txBody>
                  <a:tcPr/>
                </a:tc>
                <a:tc>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SV250-25</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120GB~1920GB*</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TCG Opal 2.0</a:t>
                      </a:r>
                      <a:endParaRPr lang="en-US" altLang="zh-TW" sz="1800" b="1"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spcBef>
                          <a:spcPts val="0"/>
                        </a:spcBef>
                        <a:spcAft>
                          <a:spcPts val="0"/>
                        </a:spcAft>
                        <a:defRPr/>
                      </a:pP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l" defTabSz="914446" rtl="0" eaLnBrk="1" fontAlgn="auto" latinLnBrk="0" hangingPunct="1">
                        <a:lnSpc>
                          <a:spcPct val="100000"/>
                        </a:lnSpc>
                        <a:spcBef>
                          <a:spcPts val="0"/>
                        </a:spcBef>
                        <a:spcAft>
                          <a:spcPts val="0"/>
                        </a:spcAft>
                        <a:buClrTx/>
                        <a:buSzTx/>
                        <a:buFontTx/>
                        <a:buNone/>
                        <a:tabLst/>
                        <a:defRPr/>
                      </a:pPr>
                      <a:endParaRPr lang="zh-TW" altLang="en-US" sz="1800"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pPr marL="0" marR="0" indent="0" algn="l" defTabSz="914446" rtl="0" eaLnBrk="1" fontAlgn="auto" latinLnBrk="0" hangingPunct="1">
                        <a:lnSpc>
                          <a:spcPct val="100000"/>
                        </a:lnSpc>
                        <a:spcBef>
                          <a:spcPts val="0"/>
                        </a:spcBef>
                        <a:spcAft>
                          <a:spcPts val="0"/>
                        </a:spcAft>
                        <a:buClrTx/>
                        <a:buSzTx/>
                        <a:buFontTx/>
                        <a:buNone/>
                        <a:tabLst/>
                        <a:defRPr/>
                      </a:pPr>
                      <a:endParaRPr lang="zh-TW" altLang="en-US" sz="1800"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025114">
                <a:tc vMerge="1">
                  <a:txBody>
                    <a:bodyPr/>
                    <a:lstStyle/>
                    <a:p>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marL="0" algn="l" defTabSz="914446" rtl="0" eaLnBrk="1" fontAlgn="auto" latinLnBrk="0" hangingPunct="1">
                        <a:spcBef>
                          <a:spcPts val="0"/>
                        </a:spcBef>
                        <a:spcAft>
                          <a:spcPts val="0"/>
                        </a:spcAft>
                        <a:defRPr/>
                      </a:pPr>
                      <a:r>
                        <a:rPr lang="en-US" altLang="zh-TW" sz="1800" b="1" kern="1200" dirty="0" smtClean="0">
                          <a:solidFill>
                            <a:srgbClr val="F49C00"/>
                          </a:solidFill>
                          <a:latin typeface="Calibri" panose="020F0502020204030204" pitchFamily="34" charset="0"/>
                          <a:ea typeface="+mn-ea"/>
                          <a:cs typeface="Calibri" panose="020F0502020204030204" pitchFamily="34" charset="0"/>
                        </a:rPr>
                        <a:t>SV25P-25</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120GB~960GB </a:t>
                      </a:r>
                    </a:p>
                    <a:p>
                      <a:pPr marL="0" algn="l" defTabSz="914446" rtl="0" eaLnBrk="1" fontAlgn="auto" latinLnBrk="0" hangingPunct="1">
                        <a:spcBef>
                          <a:spcPts val="0"/>
                        </a:spcBef>
                        <a:spcAft>
                          <a:spcPts val="0"/>
                        </a:spcAft>
                        <a:defRPr/>
                      </a:pPr>
                      <a:r>
                        <a:rPr lang="en-US" altLang="zh-TW" sz="1800" b="1" kern="1200" dirty="0" err="1" smtClean="0">
                          <a:solidFill>
                            <a:schemeClr val="tx1">
                              <a:lumMod val="75000"/>
                              <a:lumOff val="25000"/>
                            </a:schemeClr>
                          </a:solidFill>
                          <a:latin typeface="Calibri" panose="020F0502020204030204" pitchFamily="34" charset="0"/>
                          <a:ea typeface="+mn-ea"/>
                          <a:cs typeface="Calibri" panose="020F0502020204030204" pitchFamily="34" charset="0"/>
                        </a:rPr>
                        <a:t>CorePower</a:t>
                      </a:r>
                      <a:endPar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sp>
        <p:nvSpPr>
          <p:cNvPr id="65" name="文字方塊 64"/>
          <p:cNvSpPr txBox="1"/>
          <p:nvPr/>
        </p:nvSpPr>
        <p:spPr>
          <a:xfrm>
            <a:off x="13782699" y="6021537"/>
            <a:ext cx="2679493" cy="295423"/>
          </a:xfrm>
          <a:prstGeom prst="rect">
            <a:avLst/>
          </a:prstGeom>
          <a:noFill/>
        </p:spPr>
        <p:txBody>
          <a:bodyPr wrap="none" lIns="79205" tIns="39603" rIns="79205" bIns="39603">
            <a:spAutoFit/>
          </a:bodyPr>
          <a:lstStyle>
            <a:defPPr>
              <a:defRPr lang="en-US"/>
            </a:defPPr>
            <a:lvl1pPr fontAlgn="auto">
              <a:spcBef>
                <a:spcPts val="0"/>
              </a:spcBef>
              <a:spcAft>
                <a:spcPts val="0"/>
              </a:spcAft>
              <a:defRPr kumimoji="0" sz="1400" b="1">
                <a:solidFill>
                  <a:srgbClr val="C00000"/>
                </a:solidFill>
                <a:latin typeface="Calibri" panose="020F0502020204030204" pitchFamily="34" charset="0"/>
                <a:ea typeface="+mn-ea"/>
                <a:cs typeface="Calibri" panose="020F0502020204030204" pitchFamily="34" charset="0"/>
              </a:defRPr>
            </a:lvl1pPr>
          </a:lstStyle>
          <a:p>
            <a:r>
              <a:rPr lang="en-US" altLang="zh-TW" dirty="0"/>
              <a:t>Warranty: </a:t>
            </a:r>
            <a:r>
              <a:rPr lang="en-US" altLang="zh-TW" dirty="0" smtClean="0"/>
              <a:t>3 </a:t>
            </a:r>
            <a:r>
              <a:rPr lang="en-US" altLang="zh-TW" dirty="0"/>
              <a:t>years or 3K P/E cycles</a:t>
            </a:r>
            <a:endParaRPr lang="zh-TW" altLang="en-US" dirty="0"/>
          </a:p>
        </p:txBody>
      </p:sp>
      <p:grpSp>
        <p:nvGrpSpPr>
          <p:cNvPr id="7" name="群組 6"/>
          <p:cNvGrpSpPr/>
          <p:nvPr/>
        </p:nvGrpSpPr>
        <p:grpSpPr>
          <a:xfrm>
            <a:off x="3437522" y="2319782"/>
            <a:ext cx="878552" cy="756818"/>
            <a:chOff x="3425161" y="2334874"/>
            <a:chExt cx="878552" cy="756818"/>
          </a:xfrm>
        </p:grpSpPr>
        <p:sp>
          <p:nvSpPr>
            <p:cNvPr id="71" name="文字方塊 70"/>
            <p:cNvSpPr txBox="1"/>
            <p:nvPr/>
          </p:nvSpPr>
          <p:spPr>
            <a:xfrm>
              <a:off x="3425161" y="2334874"/>
              <a:ext cx="878552" cy="338554"/>
            </a:xfrm>
            <a:prstGeom prst="rect">
              <a:avLst/>
            </a:prstGeom>
            <a:noFill/>
          </p:spPr>
          <p:txBody>
            <a:bodyPr wrap="square" rtlCol="0">
              <a:spAutoFit/>
            </a:bodyPr>
            <a:lstStyle/>
            <a:p>
              <a:pPr algn="ctr"/>
              <a:r>
                <a:rPr lang="en-US" altLang="zh-TW" sz="1600" b="1" dirty="0" smtClean="0">
                  <a:solidFill>
                    <a:srgbClr val="C00000"/>
                  </a:solidFill>
                  <a:latin typeface="Calibri" panose="020F0502020204030204" pitchFamily="34" charset="0"/>
                  <a:cs typeface="Calibri" panose="020F0502020204030204" pitchFamily="34" charset="0"/>
                </a:rPr>
                <a:t>BiCS5</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72" name="圖片 71"/>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626798" y="2641037"/>
              <a:ext cx="475278" cy="450655"/>
            </a:xfrm>
            <a:prstGeom prst="rect">
              <a:avLst/>
            </a:prstGeom>
          </p:spPr>
        </p:pic>
      </p:grpSp>
      <p:sp>
        <p:nvSpPr>
          <p:cNvPr id="80" name="文字方塊 79"/>
          <p:cNvSpPr txBox="1"/>
          <p:nvPr/>
        </p:nvSpPr>
        <p:spPr>
          <a:xfrm>
            <a:off x="511199" y="6452265"/>
            <a:ext cx="7333611" cy="584775"/>
          </a:xfrm>
          <a:prstGeom prst="rect">
            <a:avLst/>
          </a:prstGeom>
          <a:noFill/>
        </p:spPr>
        <p:txBody>
          <a:bodyPr wrap="none" rtlCol="0">
            <a:spAutoFit/>
          </a:bodyPr>
          <a:lstStyle/>
          <a:p>
            <a:pPr defTabSz="914212" eaLnBrk="1" fontAlgn="auto" hangingPunct="1">
              <a:spcBef>
                <a:spcPts val="0"/>
              </a:spcBef>
              <a:spcAft>
                <a:spcPts val="0"/>
              </a:spcAft>
              <a:defRPr/>
            </a:pPr>
            <a:r>
              <a:rPr lang="en-US" altLang="zh-TW" sz="1600" dirty="0" smtClean="0">
                <a:solidFill>
                  <a:schemeClr val="tx1">
                    <a:lumMod val="75000"/>
                    <a:lumOff val="25000"/>
                  </a:schemeClr>
                </a:solidFill>
                <a:latin typeface="Calibri" panose="020F0502020204030204" pitchFamily="34" charset="0"/>
                <a:cs typeface="Calibri" panose="020F0502020204030204" pitchFamily="34" charset="0"/>
              </a:rPr>
              <a:t>Notes</a:t>
            </a:r>
            <a:br>
              <a:rPr lang="en-US" altLang="zh-TW" sz="1600" dirty="0" smtClean="0">
                <a:solidFill>
                  <a:schemeClr val="tx1">
                    <a:lumMod val="75000"/>
                    <a:lumOff val="25000"/>
                  </a:schemeClr>
                </a:solidFill>
                <a:latin typeface="Calibri" panose="020F0502020204030204" pitchFamily="34" charset="0"/>
                <a:cs typeface="Calibri" panose="020F0502020204030204" pitchFamily="34" charset="0"/>
              </a:rPr>
            </a:br>
            <a:r>
              <a:rPr lang="en-US" altLang="zh-TW" sz="1600" dirty="0" smtClean="0">
                <a:solidFill>
                  <a:schemeClr val="tx1">
                    <a:lumMod val="75000"/>
                    <a:lumOff val="25000"/>
                  </a:schemeClr>
                </a:solidFill>
                <a:latin typeface="Calibri" panose="020F0502020204030204" pitchFamily="34" charset="0"/>
                <a:cs typeface="Calibri" panose="020F0502020204030204" pitchFamily="34" charset="0"/>
              </a:rPr>
              <a:t>*</a:t>
            </a:r>
            <a:r>
              <a:rPr lang="en-US" altLang="zh-TW" sz="16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SV250-25 BiCS5 STD support </a:t>
            </a:r>
            <a:r>
              <a:rPr lang="en-US" altLang="zh-TW" sz="1600" dirty="0" smtClean="0">
                <a:solidFill>
                  <a:schemeClr val="tx1">
                    <a:lumMod val="75000"/>
                    <a:lumOff val="25000"/>
                  </a:schemeClr>
                </a:solidFill>
                <a:latin typeface="Calibri" panose="020F0502020204030204" pitchFamily="34" charset="0"/>
                <a:cs typeface="Calibri" panose="020F0502020204030204" pitchFamily="34" charset="0"/>
              </a:rPr>
              <a:t>120GB~1920GB,  </a:t>
            </a:r>
            <a:r>
              <a:rPr lang="en-US" altLang="zh-TW" sz="1600" dirty="0">
                <a:solidFill>
                  <a:schemeClr val="tx1">
                    <a:lumMod val="75000"/>
                    <a:lumOff val="25000"/>
                  </a:schemeClr>
                </a:solidFill>
                <a:latin typeface="Calibri" panose="020F0502020204030204" pitchFamily="34" charset="0"/>
                <a:cs typeface="Calibri" panose="020F0502020204030204" pitchFamily="34" charset="0"/>
              </a:rPr>
              <a:t>TCG Opal 2.0 Supports 120GB~960GB</a:t>
            </a:r>
          </a:p>
        </p:txBody>
      </p:sp>
      <p:sp>
        <p:nvSpPr>
          <p:cNvPr id="91" name="文字方塊 90"/>
          <p:cNvSpPr txBox="1"/>
          <p:nvPr/>
        </p:nvSpPr>
        <p:spPr>
          <a:xfrm>
            <a:off x="6585335" y="5919444"/>
            <a:ext cx="3957004" cy="369332"/>
          </a:xfrm>
          <a:prstGeom prst="rect">
            <a:avLst/>
          </a:prstGeom>
          <a:noFill/>
        </p:spPr>
        <p:txBody>
          <a:bodyPr wrap="square" rtlCol="0">
            <a:spAutoFit/>
          </a:bodyPr>
          <a:lstStyle/>
          <a:p>
            <a:r>
              <a:rPr lang="en-US" altLang="zh-TW" sz="1800" b="1" dirty="0" smtClean="0">
                <a:solidFill>
                  <a:srgbClr val="C00000"/>
                </a:solidFill>
                <a:latin typeface="Calibri" panose="020F0502020204030204" pitchFamily="34" charset="0"/>
                <a:ea typeface="+mn-ea"/>
                <a:cs typeface="Calibri" panose="020F0502020204030204" pitchFamily="34" charset="0"/>
              </a:rPr>
              <a:t>1920GB</a:t>
            </a:r>
            <a:r>
              <a:rPr lang="zh-TW" altLang="en-US" sz="1800" b="1" dirty="0">
                <a:solidFill>
                  <a:srgbClr val="C00000"/>
                </a:solidFill>
                <a:latin typeface="Calibri" panose="020F0502020204030204" pitchFamily="34" charset="0"/>
                <a:ea typeface="+mn-ea"/>
                <a:cs typeface="Calibri" panose="020F0502020204030204" pitchFamily="34" charset="0"/>
              </a:rPr>
              <a:t> </a:t>
            </a:r>
            <a:r>
              <a:rPr lang="en-US" altLang="zh-TW" sz="1800" b="1" dirty="0" smtClean="0">
                <a:solidFill>
                  <a:srgbClr val="C00000"/>
                </a:solidFill>
                <a:latin typeface="Calibri" panose="020F0502020204030204" pitchFamily="34" charset="0"/>
                <a:cs typeface="Calibri" panose="020F0502020204030204" pitchFamily="34" charset="0"/>
              </a:rPr>
              <a:t>CS by E/Nov.</a:t>
            </a:r>
            <a:endParaRPr lang="en-US" altLang="zh-TW" sz="1800" b="1" dirty="0">
              <a:solidFill>
                <a:srgbClr val="C00000"/>
              </a:solidFill>
              <a:latin typeface="Calibri" panose="020F0502020204030204" pitchFamily="34" charset="0"/>
              <a:cs typeface="Calibri" panose="020F0502020204030204" pitchFamily="34" charset="0"/>
            </a:endParaRPr>
          </a:p>
        </p:txBody>
      </p:sp>
      <p:grpSp>
        <p:nvGrpSpPr>
          <p:cNvPr id="92" name="群組 91"/>
          <p:cNvGrpSpPr/>
          <p:nvPr/>
        </p:nvGrpSpPr>
        <p:grpSpPr>
          <a:xfrm>
            <a:off x="3437522" y="3364632"/>
            <a:ext cx="878552" cy="756818"/>
            <a:chOff x="3425161" y="2334874"/>
            <a:chExt cx="878552" cy="756818"/>
          </a:xfrm>
        </p:grpSpPr>
        <p:sp>
          <p:nvSpPr>
            <p:cNvPr id="93" name="文字方塊 92"/>
            <p:cNvSpPr txBox="1"/>
            <p:nvPr/>
          </p:nvSpPr>
          <p:spPr>
            <a:xfrm>
              <a:off x="3425161" y="2334874"/>
              <a:ext cx="878552" cy="338554"/>
            </a:xfrm>
            <a:prstGeom prst="rect">
              <a:avLst/>
            </a:prstGeom>
            <a:noFill/>
          </p:spPr>
          <p:txBody>
            <a:bodyPr wrap="square" rtlCol="0">
              <a:spAutoFit/>
            </a:bodyPr>
            <a:lstStyle/>
            <a:p>
              <a:pPr algn="ctr"/>
              <a:r>
                <a:rPr lang="en-US" altLang="zh-TW" sz="1600" b="1" dirty="0" smtClean="0">
                  <a:solidFill>
                    <a:srgbClr val="C00000"/>
                  </a:solidFill>
                  <a:latin typeface="Calibri" panose="020F0502020204030204" pitchFamily="34" charset="0"/>
                  <a:cs typeface="Calibri" panose="020F0502020204030204" pitchFamily="34" charset="0"/>
                </a:rPr>
                <a:t>BiCS5</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94" name="圖片 93"/>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626798" y="2641037"/>
              <a:ext cx="475278" cy="450655"/>
            </a:xfrm>
            <a:prstGeom prst="rect">
              <a:avLst/>
            </a:prstGeom>
          </p:spPr>
        </p:pic>
      </p:grpSp>
      <p:grpSp>
        <p:nvGrpSpPr>
          <p:cNvPr id="95" name="群組 94"/>
          <p:cNvGrpSpPr/>
          <p:nvPr/>
        </p:nvGrpSpPr>
        <p:grpSpPr>
          <a:xfrm>
            <a:off x="3437522" y="4372744"/>
            <a:ext cx="878552" cy="756818"/>
            <a:chOff x="3425161" y="2334874"/>
            <a:chExt cx="878552" cy="756818"/>
          </a:xfrm>
        </p:grpSpPr>
        <p:sp>
          <p:nvSpPr>
            <p:cNvPr id="96" name="文字方塊 95"/>
            <p:cNvSpPr txBox="1"/>
            <p:nvPr/>
          </p:nvSpPr>
          <p:spPr>
            <a:xfrm>
              <a:off x="3425161" y="2334874"/>
              <a:ext cx="878552" cy="338554"/>
            </a:xfrm>
            <a:prstGeom prst="rect">
              <a:avLst/>
            </a:prstGeom>
            <a:noFill/>
          </p:spPr>
          <p:txBody>
            <a:bodyPr wrap="square" rtlCol="0">
              <a:spAutoFit/>
            </a:bodyPr>
            <a:lstStyle/>
            <a:p>
              <a:pPr algn="ctr"/>
              <a:r>
                <a:rPr lang="en-US" altLang="zh-TW" sz="1600" b="1" dirty="0" smtClean="0">
                  <a:solidFill>
                    <a:srgbClr val="C00000"/>
                  </a:solidFill>
                  <a:latin typeface="Calibri" panose="020F0502020204030204" pitchFamily="34" charset="0"/>
                  <a:cs typeface="Calibri" panose="020F0502020204030204" pitchFamily="34" charset="0"/>
                </a:rPr>
                <a:t>BiCS5</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97" name="圖片 96"/>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626798" y="2641037"/>
              <a:ext cx="475278" cy="450655"/>
            </a:xfrm>
            <a:prstGeom prst="rect">
              <a:avLst/>
            </a:prstGeom>
          </p:spPr>
        </p:pic>
      </p:grpSp>
      <p:grpSp>
        <p:nvGrpSpPr>
          <p:cNvPr id="98" name="群組 97"/>
          <p:cNvGrpSpPr/>
          <p:nvPr/>
        </p:nvGrpSpPr>
        <p:grpSpPr>
          <a:xfrm>
            <a:off x="3437522" y="5416126"/>
            <a:ext cx="878552" cy="756818"/>
            <a:chOff x="3425161" y="2334874"/>
            <a:chExt cx="878552" cy="756818"/>
          </a:xfrm>
        </p:grpSpPr>
        <p:sp>
          <p:nvSpPr>
            <p:cNvPr id="99" name="文字方塊 98"/>
            <p:cNvSpPr txBox="1"/>
            <p:nvPr/>
          </p:nvSpPr>
          <p:spPr>
            <a:xfrm>
              <a:off x="3425161" y="2334874"/>
              <a:ext cx="878552" cy="338554"/>
            </a:xfrm>
            <a:prstGeom prst="rect">
              <a:avLst/>
            </a:prstGeom>
            <a:noFill/>
          </p:spPr>
          <p:txBody>
            <a:bodyPr wrap="square" rtlCol="0">
              <a:spAutoFit/>
            </a:bodyPr>
            <a:lstStyle/>
            <a:p>
              <a:pPr algn="ctr"/>
              <a:r>
                <a:rPr lang="en-US" altLang="zh-TW" sz="1600" b="1" dirty="0" smtClean="0">
                  <a:solidFill>
                    <a:srgbClr val="C00000"/>
                  </a:solidFill>
                  <a:latin typeface="Calibri" panose="020F0502020204030204" pitchFamily="34" charset="0"/>
                  <a:cs typeface="Calibri" panose="020F0502020204030204" pitchFamily="34" charset="0"/>
                </a:rPr>
                <a:t>BiCS5</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100" name="圖片 99"/>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626798" y="2641037"/>
              <a:ext cx="475278" cy="450655"/>
            </a:xfrm>
            <a:prstGeom prst="rect">
              <a:avLst/>
            </a:prstGeom>
          </p:spPr>
        </p:pic>
      </p:grpSp>
      <p:grpSp>
        <p:nvGrpSpPr>
          <p:cNvPr id="51" name="群組 50"/>
          <p:cNvGrpSpPr/>
          <p:nvPr/>
        </p:nvGrpSpPr>
        <p:grpSpPr>
          <a:xfrm>
            <a:off x="15119157" y="8547151"/>
            <a:ext cx="1920141" cy="866153"/>
            <a:chOff x="14526854" y="8045152"/>
            <a:chExt cx="1920141" cy="866153"/>
          </a:xfrm>
        </p:grpSpPr>
        <p:sp>
          <p:nvSpPr>
            <p:cNvPr id="52" name="文字方塊 51"/>
            <p:cNvSpPr txBox="1"/>
            <p:nvPr/>
          </p:nvSpPr>
          <p:spPr>
            <a:xfrm>
              <a:off x="14526854" y="8045152"/>
              <a:ext cx="1920141" cy="830997"/>
            </a:xfrm>
            <a:prstGeom prst="rect">
              <a:avLst/>
            </a:prstGeom>
            <a:noFill/>
          </p:spPr>
          <p:txBody>
            <a:bodyPr wrap="none" rtlCol="0">
              <a:spAutoFit/>
            </a:bodyPr>
            <a:lstStyle/>
            <a:p>
              <a:r>
                <a:rPr lang="en-US" altLang="zh-TW" sz="1600" dirty="0">
                  <a:solidFill>
                    <a:schemeClr val="tx1">
                      <a:lumMod val="65000"/>
                      <a:lumOff val="35000"/>
                    </a:schemeClr>
                  </a:solidFill>
                  <a:latin typeface="Calibri" panose="020F0502020204030204" pitchFamily="34" charset="0"/>
                  <a:cs typeface="Calibri" panose="020F0502020204030204" pitchFamily="34" charset="0"/>
                </a:rPr>
                <a:t>Remarks</a:t>
              </a: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a:t>
              </a:r>
            </a:p>
            <a:p>
              <a:pPr>
                <a:lnSpc>
                  <a:spcPct val="200000"/>
                </a:lnSpc>
              </a:pP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                Wide Temp.</a:t>
              </a:r>
            </a:p>
          </p:txBody>
        </p:sp>
        <p:pic>
          <p:nvPicPr>
            <p:cNvPr id="53" name="圖片 52"/>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14821347" y="8460650"/>
              <a:ext cx="475278" cy="450655"/>
            </a:xfrm>
            <a:prstGeom prst="rect">
              <a:avLst/>
            </a:prstGeom>
          </p:spPr>
        </p:pic>
      </p:grpSp>
    </p:spTree>
    <p:extLst>
      <p:ext uri="{BB962C8B-B14F-4D97-AF65-F5344CB8AC3E}">
        <p14:creationId xmlns:p14="http://schemas.microsoft.com/office/powerpoint/2010/main" val="439061641"/>
      </p:ext>
    </p:extLst>
  </p:cSld>
  <p:clrMapOvr>
    <a:masterClrMapping/>
  </p:clrMapOvr>
  <p:transition/>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文字方塊 24"/>
          <p:cNvSpPr txBox="1">
            <a:spLocks noChangeArrowheads="1"/>
          </p:cNvSpPr>
          <p:nvPr/>
        </p:nvSpPr>
        <p:spPr bwMode="auto">
          <a:xfrm>
            <a:off x="2718135" y="914400"/>
            <a:ext cx="11903255" cy="667746"/>
          </a:xfrm>
          <a:prstGeom prst="rect">
            <a:avLst/>
          </a:prstGeom>
          <a:noFill/>
          <a:ln>
            <a:noFill/>
          </a:ln>
          <a:extLst/>
        </p:spPr>
        <p:txBody>
          <a:bodyPr wrap="square" lIns="112647" tIns="56324" rIns="112647" bIns="56324">
            <a:spAutoFit/>
          </a:bodyPr>
          <a:lstStyle>
            <a:lvl1pPr eaLnBrk="0" hangingPunct="0">
              <a:defRPr kumimoji="1">
                <a:solidFill>
                  <a:schemeClr val="tx1"/>
                </a:solidFill>
                <a:latin typeface="Arial" pitchFamily="34" charset="0"/>
                <a:ea typeface="新細明體" pitchFamily="18" charset="-120"/>
              </a:defRPr>
            </a:lvl1pPr>
            <a:lvl2pPr marL="742950" indent="-285750" eaLnBrk="0" hangingPunct="0">
              <a:defRPr kumimoji="1">
                <a:solidFill>
                  <a:schemeClr val="tx1"/>
                </a:solidFill>
                <a:latin typeface="Arial" pitchFamily="34" charset="0"/>
                <a:ea typeface="新細明體" pitchFamily="18" charset="-120"/>
              </a:defRPr>
            </a:lvl2pPr>
            <a:lvl3pPr marL="1143000" indent="-228600" eaLnBrk="0" hangingPunct="0">
              <a:defRPr kumimoji="1">
                <a:solidFill>
                  <a:schemeClr val="tx1"/>
                </a:solidFill>
                <a:latin typeface="Arial" pitchFamily="34" charset="0"/>
                <a:ea typeface="新細明體" pitchFamily="18" charset="-120"/>
              </a:defRPr>
            </a:lvl3pPr>
            <a:lvl4pPr marL="1600200" indent="-228600" eaLnBrk="0" hangingPunct="0">
              <a:defRPr kumimoji="1">
                <a:solidFill>
                  <a:schemeClr val="tx1"/>
                </a:solidFill>
                <a:latin typeface="Arial" pitchFamily="34" charset="0"/>
                <a:ea typeface="新細明體" pitchFamily="18" charset="-120"/>
              </a:defRPr>
            </a:lvl4pPr>
            <a:lvl5pPr marL="2057400" indent="-228600" eaLnBrk="0" hangingPunct="0">
              <a:defRPr kumimoji="1">
                <a:solidFill>
                  <a:schemeClr val="tx1"/>
                </a:solidFill>
                <a:latin typeface="Arial" pitchFamily="34" charset="0"/>
                <a:ea typeface="新細明體" pitchFamily="18" charset="-120"/>
              </a:defRPr>
            </a:lvl5pPr>
            <a:lvl6pPr marL="25146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fontAlgn="auto" hangingPunct="1">
              <a:spcBef>
                <a:spcPts val="0"/>
              </a:spcBef>
              <a:spcAft>
                <a:spcPts val="0"/>
              </a:spcAft>
              <a:defRPr/>
            </a:pPr>
            <a:r>
              <a:rPr kumimoji="0" lang="en-US" altLang="zh-TW" sz="3600" b="1" dirty="0">
                <a:solidFill>
                  <a:srgbClr val="008080"/>
                </a:solidFill>
                <a:latin typeface="Calibri" panose="020F0502020204030204" pitchFamily="34" charset="0"/>
              </a:rPr>
              <a:t>Industrial 2.5” SSD </a:t>
            </a:r>
            <a:r>
              <a:rPr kumimoji="0" lang="en-US" altLang="zh-TW" sz="3600" b="1" dirty="0" smtClean="0">
                <a:solidFill>
                  <a:srgbClr val="008080"/>
                </a:solidFill>
                <a:latin typeface="Calibri" panose="020F0502020204030204" pitchFamily="34" charset="0"/>
              </a:rPr>
              <a:t>3D </a:t>
            </a:r>
            <a:r>
              <a:rPr kumimoji="0" lang="en-US" altLang="zh-TW" sz="3600" b="1" dirty="0">
                <a:solidFill>
                  <a:srgbClr val="008080"/>
                </a:solidFill>
                <a:latin typeface="Calibri" panose="020F0502020204030204" pitchFamily="34" charset="0"/>
              </a:rPr>
              <a:t>NAND Roadmap</a:t>
            </a:r>
            <a:endParaRPr kumimoji="0" lang="zh-TW" altLang="en-US" sz="3600" b="1" dirty="0">
              <a:solidFill>
                <a:srgbClr val="008080"/>
              </a:solidFill>
              <a:latin typeface="Calibri" panose="020F0502020204030204" pitchFamily="34" charset="0"/>
            </a:endParaRPr>
          </a:p>
        </p:txBody>
      </p:sp>
      <p:grpSp>
        <p:nvGrpSpPr>
          <p:cNvPr id="116" name="群組 115"/>
          <p:cNvGrpSpPr/>
          <p:nvPr/>
        </p:nvGrpSpPr>
        <p:grpSpPr>
          <a:xfrm>
            <a:off x="-4662109" y="2512992"/>
            <a:ext cx="4403248" cy="4271897"/>
            <a:chOff x="-4662109" y="2512992"/>
            <a:chExt cx="4403248" cy="4271897"/>
          </a:xfrm>
        </p:grpSpPr>
        <p:grpSp>
          <p:nvGrpSpPr>
            <p:cNvPr id="117" name="群組 116"/>
            <p:cNvGrpSpPr/>
            <p:nvPr/>
          </p:nvGrpSpPr>
          <p:grpSpPr>
            <a:xfrm>
              <a:off x="-4662109" y="2512992"/>
              <a:ext cx="4403248" cy="4271897"/>
              <a:chOff x="12883876" y="1908742"/>
              <a:chExt cx="4403248" cy="4271897"/>
            </a:xfrm>
          </p:grpSpPr>
          <p:sp>
            <p:nvSpPr>
              <p:cNvPr id="120" name="矩形 119"/>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1" name="矩形 120"/>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2" name="矩形 121"/>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3" name="矩形 122"/>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4" name="文字方塊 123"/>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125" name="文字方塊 124"/>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126" name="矩形 125"/>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7" name="文字方塊 126"/>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128" name="文字方塊 127"/>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129" name="矩形 128"/>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30" name="文字方塊 129"/>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131" name="矩形 130"/>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32" name="矩形 131"/>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33" name="矩形 132"/>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34" name="文字方塊 133"/>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135" name="矩形 134"/>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36" name="矩形 135"/>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37" name="矩形 136"/>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138" name="矩形 137"/>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139" name="矩形 138"/>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40" name="文字方塊 139"/>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141" name="矩形 140"/>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42" name="矩形 141"/>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118" name="文字方塊 117"/>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119" name="矩形 118"/>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59" name="標題 1"/>
          <p:cNvSpPr txBox="1">
            <a:spLocks/>
          </p:cNvSpPr>
          <p:nvPr/>
        </p:nvSpPr>
        <p:spPr>
          <a:xfrm>
            <a:off x="389211" y="126000"/>
            <a:ext cx="14292088" cy="1080121"/>
          </a:xfrm>
          <a:prstGeom prst="rect">
            <a:avLst/>
          </a:prstGeom>
        </p:spPr>
        <p:txBody>
          <a:bodyPr anchor="ctr"/>
          <a:lstStyle>
            <a:lvl1pPr algn="l" rtl="0" eaLnBrk="0" fontAlgn="base" hangingPunct="0">
              <a:spcBef>
                <a:spcPct val="0"/>
              </a:spcBef>
              <a:spcAft>
                <a:spcPct val="0"/>
              </a:spcAft>
              <a:defRPr sz="4000" b="1">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sym typeface="Arial" panose="020B0604020202020204" pitchFamily="34" charset="0"/>
              </a:defRPr>
            </a:lvl1pPr>
            <a:lvl2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2pPr>
            <a:lvl3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3pPr>
            <a:lvl4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4pPr>
            <a:lvl5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5pPr>
            <a:lvl6pPr marL="457223"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6pPr>
            <a:lvl7pPr marL="914446"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7pPr>
            <a:lvl8pPr marL="1371668"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8pPr>
            <a:lvl9pPr marL="1828892"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9pPr>
          </a:lstStyle>
          <a:p>
            <a:r>
              <a:rPr lang="en-US" altLang="zh-TW" kern="0" dirty="0" smtClean="0"/>
              <a:t>3D TLC 2.5”</a:t>
            </a:r>
            <a:endParaRPr lang="zh-TW" altLang="en-US" kern="0" dirty="0"/>
          </a:p>
        </p:txBody>
      </p:sp>
      <p:grpSp>
        <p:nvGrpSpPr>
          <p:cNvPr id="49" name="群組 48"/>
          <p:cNvGrpSpPr/>
          <p:nvPr/>
        </p:nvGrpSpPr>
        <p:grpSpPr>
          <a:xfrm>
            <a:off x="15119157" y="8547151"/>
            <a:ext cx="1920141" cy="866153"/>
            <a:chOff x="14526854" y="8045152"/>
            <a:chExt cx="1920141" cy="866153"/>
          </a:xfrm>
        </p:grpSpPr>
        <p:sp>
          <p:nvSpPr>
            <p:cNvPr id="50" name="文字方塊 49"/>
            <p:cNvSpPr txBox="1"/>
            <p:nvPr/>
          </p:nvSpPr>
          <p:spPr>
            <a:xfrm>
              <a:off x="14526854" y="8045152"/>
              <a:ext cx="1920141" cy="830997"/>
            </a:xfrm>
            <a:prstGeom prst="rect">
              <a:avLst/>
            </a:prstGeom>
            <a:noFill/>
          </p:spPr>
          <p:txBody>
            <a:bodyPr wrap="none" rtlCol="0">
              <a:spAutoFit/>
            </a:bodyPr>
            <a:lstStyle/>
            <a:p>
              <a:r>
                <a:rPr lang="en-US" altLang="zh-TW" sz="1600" dirty="0">
                  <a:solidFill>
                    <a:schemeClr val="tx1">
                      <a:lumMod val="65000"/>
                      <a:lumOff val="35000"/>
                    </a:schemeClr>
                  </a:solidFill>
                  <a:latin typeface="Calibri" panose="020F0502020204030204" pitchFamily="34" charset="0"/>
                  <a:cs typeface="Calibri" panose="020F0502020204030204" pitchFamily="34" charset="0"/>
                </a:rPr>
                <a:t>Remarks</a:t>
              </a: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a:t>
              </a:r>
            </a:p>
            <a:p>
              <a:pPr>
                <a:lnSpc>
                  <a:spcPct val="200000"/>
                </a:lnSpc>
              </a:pP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                Wide Temp.</a:t>
              </a:r>
            </a:p>
          </p:txBody>
        </p:sp>
        <p:pic>
          <p:nvPicPr>
            <p:cNvPr id="51" name="圖片 50"/>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14821347" y="8460650"/>
              <a:ext cx="475278" cy="450655"/>
            </a:xfrm>
            <a:prstGeom prst="rect">
              <a:avLst/>
            </a:prstGeom>
          </p:spPr>
        </p:pic>
      </p:grpSp>
      <p:graphicFrame>
        <p:nvGraphicFramePr>
          <p:cNvPr id="52" name="表格 51"/>
          <p:cNvGraphicFramePr>
            <a:graphicFrameLocks noGrp="1"/>
          </p:cNvGraphicFramePr>
          <p:nvPr>
            <p:extLst>
              <p:ext uri="{D42A27DB-BD31-4B8C-83A1-F6EECF244321}">
                <p14:modId xmlns:p14="http://schemas.microsoft.com/office/powerpoint/2010/main" val="1004741534"/>
              </p:ext>
            </p:extLst>
          </p:nvPr>
        </p:nvGraphicFramePr>
        <p:xfrm>
          <a:off x="461219" y="1752487"/>
          <a:ext cx="16417088" cy="2768085"/>
        </p:xfrm>
        <a:graphic>
          <a:graphicData uri="http://schemas.openxmlformats.org/drawingml/2006/table">
            <a:tbl>
              <a:tblPr firstRow="1" bandRow="1">
                <a:tableStyleId>{5940675A-B579-460E-94D1-54222C63F5DA}</a:tableStyleId>
              </a:tblPr>
              <a:tblGrid>
                <a:gridCol w="864096"/>
                <a:gridCol w="2088232"/>
                <a:gridCol w="1008112"/>
                <a:gridCol w="1038054"/>
                <a:gridCol w="1038054"/>
                <a:gridCol w="1038054"/>
                <a:gridCol w="1038054"/>
                <a:gridCol w="1038054"/>
                <a:gridCol w="1038054"/>
                <a:gridCol w="1038054"/>
                <a:gridCol w="1038054"/>
                <a:gridCol w="1038054"/>
                <a:gridCol w="1038054"/>
                <a:gridCol w="1038054"/>
                <a:gridCol w="1038054"/>
              </a:tblGrid>
              <a:tr h="460017">
                <a:tc>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Flash</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grid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Available</a:t>
                      </a:r>
                      <a:r>
                        <a:rPr lang="en-US" altLang="zh-TW" sz="2000" b="1" baseline="0" dirty="0" smtClean="0">
                          <a:solidFill>
                            <a:schemeClr val="bg1"/>
                          </a:solidFill>
                          <a:latin typeface="Calibri" panose="020F0502020204030204" pitchFamily="34" charset="0"/>
                          <a:cs typeface="Calibri" panose="020F0502020204030204" pitchFamily="34" charset="0"/>
                        </a:rPr>
                        <a:t> Now</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hMerge="1">
                  <a:txBody>
                    <a:bodyPr/>
                    <a:lstStyle/>
                    <a:p>
                      <a:endParaRPr lang="zh-TW" altLang="en-US"/>
                    </a:p>
                  </a:txBody>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Q4’23</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tc>
                <a:tc hMerge="1">
                  <a:txBody>
                    <a:bodyPr/>
                    <a:lstStyle/>
                    <a:p>
                      <a:endParaRPr lang="zh-TW" altLang="en-US"/>
                    </a:p>
                  </a:txBody>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Q1’24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Q2’24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Q3’24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r>
              <a:tr h="1154034">
                <a:tc row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SLC-</a:t>
                      </a:r>
                      <a:r>
                        <a:rPr lang="en-US" altLang="zh-TW" sz="2000" b="1" dirty="0" err="1" smtClean="0">
                          <a:solidFill>
                            <a:schemeClr val="bg1"/>
                          </a:solidFill>
                          <a:latin typeface="Calibri" panose="020F0502020204030204" pitchFamily="34" charset="0"/>
                          <a:cs typeface="Calibri" panose="020F0502020204030204" pitchFamily="34" charset="0"/>
                        </a:rPr>
                        <a:t>liteX</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8C7D"/>
                    </a:solidFill>
                  </a:tcPr>
                </a:tc>
                <a:tc>
                  <a:txBody>
                    <a:bodyPr/>
                    <a:lstStyle/>
                    <a:p>
                      <a:pPr marL="0" algn="l" defTabSz="914446" rtl="0" eaLnBrk="1" fontAlgn="auto" latinLnBrk="0" hangingPunct="1">
                        <a:spcBef>
                          <a:spcPts val="0"/>
                        </a:spcBef>
                        <a:spcAft>
                          <a:spcPts val="0"/>
                        </a:spcAft>
                        <a:defRPr/>
                      </a:pPr>
                      <a:r>
                        <a:rPr lang="en-US" altLang="zh-TW" sz="1800" b="1" kern="1200" dirty="0" smtClean="0">
                          <a:solidFill>
                            <a:srgbClr val="F49C00"/>
                          </a:solidFill>
                          <a:latin typeface="Calibri" panose="020F0502020204030204" pitchFamily="34" charset="0"/>
                          <a:ea typeface="+mn-ea"/>
                          <a:cs typeface="Calibri" panose="020F0502020204030204" pitchFamily="34" charset="0"/>
                        </a:rPr>
                        <a:t>SH250-25</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mn-cs"/>
                        </a:rPr>
                        <a:t>40GB~640GB </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zh-TW" altLang="en-US" sz="18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zh-TW" altLang="en-US" sz="18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zh-TW" altLang="en-US" sz="18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154034">
                <a:tc vMerge="1">
                  <a:txBody>
                    <a:bodyPr/>
                    <a:lstStyle/>
                    <a:p>
                      <a:pPr algn="ct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8C7D"/>
                    </a:solid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tx1">
                            <a:lumMod val="75000"/>
                            <a:lumOff val="25000"/>
                          </a:schemeClr>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tx1">
                            <a:lumMod val="75000"/>
                            <a:lumOff val="25000"/>
                          </a:schemeClr>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gridSpan="2">
                  <a:txBody>
                    <a:bodyPr/>
                    <a:lstStyle/>
                    <a:p>
                      <a:pPr marL="0" algn="l" defTabSz="914446" rtl="0" eaLnBrk="1" fontAlgn="auto" latinLnBrk="0" hangingPunct="1">
                        <a:spcBef>
                          <a:spcPts val="0"/>
                        </a:spcBef>
                        <a:spcAft>
                          <a:spcPts val="0"/>
                        </a:spcAft>
                        <a:defRPr/>
                      </a:pPr>
                      <a:r>
                        <a:rPr lang="en-US" altLang="zh-TW" sz="1800" b="1" kern="1200" dirty="0" smtClean="0">
                          <a:solidFill>
                            <a:srgbClr val="F49C00"/>
                          </a:solidFill>
                          <a:latin typeface="Calibri" panose="020F0502020204030204" pitchFamily="34" charset="0"/>
                          <a:ea typeface="+mn-ea"/>
                          <a:cs typeface="Calibri" panose="020F0502020204030204" pitchFamily="34" charset="0"/>
                        </a:rPr>
                        <a:t>SH25P-25</a:t>
                      </a:r>
                    </a:p>
                    <a:p>
                      <a:pPr marL="0" algn="l" defTabSz="914446" rtl="0" eaLnBrk="1" fontAlgn="auto" latinLnBrk="0" hangingPunct="1">
                        <a:spcBef>
                          <a:spcPts val="0"/>
                        </a:spcBef>
                        <a:spcAft>
                          <a:spcPts val="0"/>
                        </a:spcAft>
                        <a:defRPr/>
                      </a:pPr>
                      <a:r>
                        <a:rPr lang="en-US" altLang="zh-TW" sz="1800" b="1" kern="1200" dirty="0" smtClean="0">
                          <a:solidFill>
                            <a:schemeClr val="bg1"/>
                          </a:solidFill>
                          <a:latin typeface="Calibri" panose="020F0502020204030204" pitchFamily="34" charset="0"/>
                          <a:ea typeface="+mn-ea"/>
                          <a:cs typeface="+mn-cs"/>
                        </a:rPr>
                        <a:t>40GB~640GB</a:t>
                      </a:r>
                      <a:endParaRPr lang="en-US" altLang="zh-TW" sz="1800" b="1" kern="1200" dirty="0" smtClean="0">
                        <a:solidFill>
                          <a:schemeClr val="tx1">
                            <a:lumMod val="75000"/>
                            <a:lumOff val="25000"/>
                          </a:schemeClr>
                        </a:solidFill>
                        <a:latin typeface="Calibri" panose="020F0502020204030204" pitchFamily="34" charset="0"/>
                        <a:ea typeface="+mn-ea"/>
                        <a:cs typeface="+mn-cs"/>
                      </a:endParaRPr>
                    </a:p>
                    <a:p>
                      <a:pPr marL="0" algn="l" defTabSz="914446" rtl="0" eaLnBrk="1" fontAlgn="auto" latinLnBrk="0" hangingPunct="1">
                        <a:spcBef>
                          <a:spcPts val="0"/>
                        </a:spcBef>
                        <a:spcAft>
                          <a:spcPts val="0"/>
                        </a:spcAft>
                        <a:defRPr/>
                      </a:pPr>
                      <a:r>
                        <a:rPr lang="en-US" altLang="zh-TW" sz="1800" b="1" kern="1200" dirty="0" err="1" smtClean="0">
                          <a:solidFill>
                            <a:schemeClr val="bg1"/>
                          </a:solidFill>
                          <a:latin typeface="Calibri" panose="020F0502020204030204" pitchFamily="34" charset="0"/>
                          <a:ea typeface="+mn-ea"/>
                          <a:cs typeface="+mn-cs"/>
                        </a:rPr>
                        <a:t>CorePower</a:t>
                      </a:r>
                      <a:endParaRPr lang="en-US" altLang="zh-TW" sz="1800" b="1" kern="1200" dirty="0" smtClean="0">
                        <a:solidFill>
                          <a:schemeClr val="bg1"/>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8C7D"/>
                    </a:solidFill>
                  </a:tcPr>
                </a:tc>
                <a:tc hMerge="1">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8C7D"/>
                    </a:solid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8C7D"/>
                    </a:solid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zh-TW" altLang="en-US" sz="18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sp>
        <p:nvSpPr>
          <p:cNvPr id="53" name="文字方塊 52"/>
          <p:cNvSpPr txBox="1"/>
          <p:nvPr/>
        </p:nvSpPr>
        <p:spPr>
          <a:xfrm>
            <a:off x="13782699" y="4221337"/>
            <a:ext cx="2862235" cy="295423"/>
          </a:xfrm>
          <a:prstGeom prst="rect">
            <a:avLst/>
          </a:prstGeom>
          <a:noFill/>
          <a:ln w="9525">
            <a:noFill/>
            <a:miter lim="800000"/>
            <a:headEnd/>
            <a:tailEnd/>
          </a:ln>
        </p:spPr>
        <p:txBody>
          <a:bodyPr wrap="none" lIns="79205" tIns="39603" rIns="79205" bIns="39603">
            <a:spAutoFit/>
          </a:bodyPr>
          <a:lstStyle>
            <a:defPPr>
              <a:defRPr lang="en-US"/>
            </a:defPPr>
            <a:lvl1pPr fontAlgn="auto">
              <a:spcBef>
                <a:spcPts val="0"/>
              </a:spcBef>
              <a:spcAft>
                <a:spcPts val="0"/>
              </a:spcAft>
              <a:defRPr kumimoji="0" sz="1400" b="1">
                <a:solidFill>
                  <a:srgbClr val="C00000"/>
                </a:solidFill>
                <a:latin typeface="Calibri" panose="020F0502020204030204" pitchFamily="34" charset="0"/>
                <a:ea typeface="+mn-ea"/>
                <a:cs typeface="Calibri" panose="020F0502020204030204" pitchFamily="34" charset="0"/>
              </a:defRPr>
            </a:lvl1pPr>
          </a:lstStyle>
          <a:p>
            <a:r>
              <a:rPr lang="en-US" altLang="zh-TW" dirty="0"/>
              <a:t>Warranty: 5 years or </a:t>
            </a:r>
            <a:r>
              <a:rPr lang="en-US" altLang="zh-TW" dirty="0" smtClean="0"/>
              <a:t>100K </a:t>
            </a:r>
            <a:r>
              <a:rPr lang="en-US" altLang="zh-TW" dirty="0"/>
              <a:t>P/E cycles</a:t>
            </a:r>
            <a:endParaRPr lang="zh-TW" altLang="en-US" dirty="0"/>
          </a:p>
        </p:txBody>
      </p:sp>
      <p:grpSp>
        <p:nvGrpSpPr>
          <p:cNvPr id="57" name="群組 56"/>
          <p:cNvGrpSpPr/>
          <p:nvPr/>
        </p:nvGrpSpPr>
        <p:grpSpPr>
          <a:xfrm>
            <a:off x="8670131" y="3508648"/>
            <a:ext cx="784529" cy="756712"/>
            <a:chOff x="7902270" y="5042302"/>
            <a:chExt cx="784529" cy="756712"/>
          </a:xfrm>
        </p:grpSpPr>
        <p:pic>
          <p:nvPicPr>
            <p:cNvPr id="58" name="圖片 57"/>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065865" y="5371901"/>
              <a:ext cx="457337" cy="427113"/>
            </a:xfrm>
            <a:prstGeom prst="rect">
              <a:avLst/>
            </a:prstGeom>
          </p:spPr>
        </p:pic>
        <p:sp>
          <p:nvSpPr>
            <p:cNvPr id="60" name="文字方塊 59"/>
            <p:cNvSpPr txBox="1"/>
            <p:nvPr/>
          </p:nvSpPr>
          <p:spPr>
            <a:xfrm>
              <a:off x="7902270" y="5042302"/>
              <a:ext cx="784529" cy="338554"/>
            </a:xfrm>
            <a:prstGeom prst="rect">
              <a:avLst/>
            </a:prstGeom>
            <a:noFill/>
          </p:spPr>
          <p:txBody>
            <a:bodyPr wrap="square" rtlCol="0">
              <a:spAutoFit/>
            </a:bodyPr>
            <a:lstStyle/>
            <a:p>
              <a:pPr algn="ctr"/>
              <a:r>
                <a:rPr lang="en-US" altLang="zh-TW" sz="1600" b="1" dirty="0" smtClean="0">
                  <a:solidFill>
                    <a:srgbClr val="FFFF00"/>
                  </a:solidFill>
                  <a:latin typeface="Calibri" panose="020F0502020204030204" pitchFamily="34" charset="0"/>
                  <a:cs typeface="Calibri" panose="020F0502020204030204" pitchFamily="34" charset="0"/>
                </a:rPr>
                <a:t>BiCS5</a:t>
              </a:r>
              <a:endParaRPr lang="en-US" altLang="zh-TW" sz="1600" b="1" dirty="0">
                <a:solidFill>
                  <a:srgbClr val="FFFF00"/>
                </a:solidFill>
                <a:latin typeface="Calibri" panose="020F0502020204030204" pitchFamily="34" charset="0"/>
                <a:cs typeface="Calibri" panose="020F0502020204030204" pitchFamily="34" charset="0"/>
              </a:endParaRPr>
            </a:p>
          </p:txBody>
        </p:sp>
      </p:grpSp>
      <p:grpSp>
        <p:nvGrpSpPr>
          <p:cNvPr id="44" name="群組 43"/>
          <p:cNvGrpSpPr/>
          <p:nvPr/>
        </p:nvGrpSpPr>
        <p:grpSpPr>
          <a:xfrm>
            <a:off x="3471099" y="2391790"/>
            <a:ext cx="878552" cy="756818"/>
            <a:chOff x="3425161" y="2334874"/>
            <a:chExt cx="878552" cy="756818"/>
          </a:xfrm>
        </p:grpSpPr>
        <p:sp>
          <p:nvSpPr>
            <p:cNvPr id="45" name="文字方塊 44"/>
            <p:cNvSpPr txBox="1"/>
            <p:nvPr/>
          </p:nvSpPr>
          <p:spPr>
            <a:xfrm>
              <a:off x="3425161" y="2334874"/>
              <a:ext cx="878552" cy="338554"/>
            </a:xfrm>
            <a:prstGeom prst="rect">
              <a:avLst/>
            </a:prstGeom>
            <a:noFill/>
          </p:spPr>
          <p:txBody>
            <a:bodyPr wrap="square" rtlCol="0">
              <a:spAutoFit/>
            </a:bodyPr>
            <a:lstStyle/>
            <a:p>
              <a:pPr algn="ctr"/>
              <a:r>
                <a:rPr lang="en-US" altLang="zh-TW" sz="1600" b="1" dirty="0" smtClean="0">
                  <a:solidFill>
                    <a:srgbClr val="C00000"/>
                  </a:solidFill>
                  <a:latin typeface="Calibri" panose="020F0502020204030204" pitchFamily="34" charset="0"/>
                  <a:cs typeface="Calibri" panose="020F0502020204030204" pitchFamily="34" charset="0"/>
                </a:rPr>
                <a:t>BiCS5</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46" name="圖片 45"/>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626798" y="2641037"/>
              <a:ext cx="475278" cy="450655"/>
            </a:xfrm>
            <a:prstGeom prst="rect">
              <a:avLst/>
            </a:prstGeom>
          </p:spPr>
        </p:pic>
      </p:grpSp>
    </p:spTree>
    <p:extLst>
      <p:ext uri="{BB962C8B-B14F-4D97-AF65-F5344CB8AC3E}">
        <p14:creationId xmlns:p14="http://schemas.microsoft.com/office/powerpoint/2010/main" val="3834770718"/>
      </p:ext>
    </p:extLst>
  </p:cSld>
  <p:clrMapOvr>
    <a:masterClrMapping/>
  </p:clrMapOvr>
  <p:transition/>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格 2"/>
          <p:cNvGraphicFramePr>
            <a:graphicFrameLocks noGrp="1"/>
          </p:cNvGraphicFramePr>
          <p:nvPr>
            <p:extLst>
              <p:ext uri="{D42A27DB-BD31-4B8C-83A1-F6EECF244321}">
                <p14:modId xmlns:p14="http://schemas.microsoft.com/office/powerpoint/2010/main" val="1766439704"/>
              </p:ext>
            </p:extLst>
          </p:nvPr>
        </p:nvGraphicFramePr>
        <p:xfrm>
          <a:off x="605235" y="1636440"/>
          <a:ext cx="16307663" cy="3169545"/>
        </p:xfrm>
        <a:graphic>
          <a:graphicData uri="http://schemas.openxmlformats.org/drawingml/2006/table">
            <a:tbl>
              <a:tblPr firstRow="1" bandRow="1">
                <a:tableStyleId>{5940675A-B579-460E-94D1-54222C63F5DA}</a:tableStyleId>
              </a:tblPr>
              <a:tblGrid>
                <a:gridCol w="874976"/>
                <a:gridCol w="2048275"/>
                <a:gridCol w="1094768"/>
                <a:gridCol w="1024137"/>
                <a:gridCol w="1024137"/>
                <a:gridCol w="1024137"/>
                <a:gridCol w="1024137"/>
                <a:gridCol w="1024137"/>
                <a:gridCol w="1024137"/>
                <a:gridCol w="1024137"/>
                <a:gridCol w="1024137"/>
                <a:gridCol w="1024137"/>
                <a:gridCol w="1024137"/>
                <a:gridCol w="1024137"/>
                <a:gridCol w="1024137"/>
              </a:tblGrid>
              <a:tr h="372487">
                <a:tc>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Flash</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grid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Available</a:t>
                      </a:r>
                      <a:r>
                        <a:rPr lang="en-US" altLang="zh-TW" sz="2000" b="1" baseline="0" dirty="0" smtClean="0">
                          <a:solidFill>
                            <a:schemeClr val="bg1"/>
                          </a:solidFill>
                          <a:latin typeface="Calibri" panose="020F0502020204030204" pitchFamily="34" charset="0"/>
                          <a:cs typeface="Calibri" panose="020F0502020204030204" pitchFamily="34" charset="0"/>
                        </a:rPr>
                        <a:t> Now</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hMerge="1">
                  <a:txBody>
                    <a:bodyPr/>
                    <a:lstStyle/>
                    <a:p>
                      <a:endParaRPr lang="zh-TW" altLang="en-US"/>
                    </a:p>
                  </a:txBody>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Q4’23</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Q1’24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Q2’24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Q3’24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924435">
                <a:tc>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SLC</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49C00"/>
                    </a:solidFill>
                  </a:tcPr>
                </a:tc>
                <a:tc>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SS210(P)-25</a:t>
                      </a:r>
                    </a:p>
                    <a:p>
                      <a:pPr fontAlgn="auto">
                        <a:spcBef>
                          <a:spcPts val="0"/>
                        </a:spcBef>
                        <a:spcAft>
                          <a:spcPts val="0"/>
                        </a:spcAft>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8GB~240GB</a:t>
                      </a:r>
                    </a:p>
                    <a:p>
                      <a:pPr fontAlgn="auto">
                        <a:spcBef>
                          <a:spcPts val="0"/>
                        </a:spcBef>
                        <a:spcAft>
                          <a:spcPts val="0"/>
                        </a:spcAft>
                        <a:defRPr/>
                      </a:pPr>
                      <a:r>
                        <a:rPr lang="en-US" altLang="zh-TW" sz="1800" b="1" dirty="0" err="1" smtClean="0">
                          <a:solidFill>
                            <a:schemeClr val="tx1">
                              <a:lumMod val="75000"/>
                              <a:lumOff val="25000"/>
                            </a:schemeClr>
                          </a:solidFill>
                          <a:latin typeface="Calibri" panose="020F0502020204030204" pitchFamily="34" charset="0"/>
                          <a:cs typeface="Calibri" panose="020F0502020204030204" pitchFamily="34" charset="0"/>
                        </a:rPr>
                        <a:t>CorePower</a:t>
                      </a: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924435">
                <a:tc row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MLC</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669900"/>
                    </a:solidFill>
                  </a:tcPr>
                </a:tc>
                <a:tc>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SM210(P)-25</a:t>
                      </a:r>
                    </a:p>
                    <a:p>
                      <a:pPr>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32GB~512GB</a:t>
                      </a:r>
                    </a:p>
                    <a:p>
                      <a:pPr fontAlgn="auto">
                        <a:spcBef>
                          <a:spcPts val="0"/>
                        </a:spcBef>
                        <a:spcAft>
                          <a:spcPts val="0"/>
                        </a:spcAft>
                        <a:defRPr/>
                      </a:pPr>
                      <a:r>
                        <a:rPr lang="en-US" altLang="zh-TW" sz="1800" b="1" dirty="0" err="1" smtClean="0">
                          <a:solidFill>
                            <a:schemeClr val="tx1">
                              <a:lumMod val="75000"/>
                              <a:lumOff val="25000"/>
                            </a:schemeClr>
                          </a:solidFill>
                          <a:latin typeface="Calibri" panose="020F0502020204030204" pitchFamily="34" charset="0"/>
                          <a:cs typeface="Calibri" panose="020F0502020204030204" pitchFamily="34" charset="0"/>
                        </a:rPr>
                        <a:t>CorePower</a:t>
                      </a: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spcBef>
                          <a:spcPts val="0"/>
                        </a:spcBef>
                        <a:spcAft>
                          <a:spcPts val="0"/>
                        </a:spcAft>
                        <a:defRPr/>
                      </a:pP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924435">
                <a:tc vMerge="1">
                  <a:txBody>
                    <a:bodyPr/>
                    <a:lstStyle/>
                    <a:p>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SM230-25</a:t>
                      </a:r>
                    </a:p>
                    <a:p>
                      <a:pPr>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32GB~1024GB*</a:t>
                      </a:r>
                    </a:p>
                    <a:p>
                      <a:pPr>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TCG Opal 2.0</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sp>
        <p:nvSpPr>
          <p:cNvPr id="5" name="文字方塊 38"/>
          <p:cNvSpPr txBox="1">
            <a:spLocks noChangeArrowheads="1"/>
          </p:cNvSpPr>
          <p:nvPr/>
        </p:nvSpPr>
        <p:spPr bwMode="auto">
          <a:xfrm>
            <a:off x="13782699" y="2644552"/>
            <a:ext cx="2810939" cy="295423"/>
          </a:xfrm>
          <a:prstGeom prst="rect">
            <a:avLst/>
          </a:prstGeom>
          <a:noFill/>
          <a:ln w="9525">
            <a:noFill/>
            <a:miter lim="800000"/>
            <a:headEnd/>
            <a:tailEnd/>
          </a:ln>
        </p:spPr>
        <p:txBody>
          <a:bodyPr wrap="none" lIns="79205" tIns="39603" rIns="79205" bIns="39603">
            <a:spAutoFit/>
          </a:bodyPr>
          <a:lstStyle/>
          <a:p>
            <a:pPr fontAlgn="auto">
              <a:spcBef>
                <a:spcPts val="0"/>
              </a:spcBef>
              <a:spcAft>
                <a:spcPts val="0"/>
              </a:spcAft>
              <a:defRPr/>
            </a:pPr>
            <a:r>
              <a:rPr kumimoji="0" lang="en-US" altLang="zh-TW" sz="1400" b="1" dirty="0">
                <a:solidFill>
                  <a:srgbClr val="C00000"/>
                </a:solidFill>
                <a:latin typeface="Calibri" panose="020F0502020204030204" pitchFamily="34" charset="0"/>
                <a:ea typeface="+mn-ea"/>
                <a:cs typeface="Calibri" panose="020F0502020204030204" pitchFamily="34" charset="0"/>
              </a:rPr>
              <a:t> Warranty: </a:t>
            </a:r>
            <a:r>
              <a:rPr kumimoji="0" lang="en-US" altLang="zh-TW" sz="1400" b="1" dirty="0" smtClean="0">
                <a:solidFill>
                  <a:srgbClr val="C00000"/>
                </a:solidFill>
                <a:latin typeface="Calibri" panose="020F0502020204030204" pitchFamily="34" charset="0"/>
                <a:ea typeface="+mn-ea"/>
                <a:cs typeface="Calibri" panose="020F0502020204030204" pitchFamily="34" charset="0"/>
              </a:rPr>
              <a:t>5 </a:t>
            </a:r>
            <a:r>
              <a:rPr kumimoji="0" lang="en-US" altLang="zh-TW" sz="1400" b="1" dirty="0">
                <a:solidFill>
                  <a:srgbClr val="C00000"/>
                </a:solidFill>
                <a:latin typeface="Calibri" panose="020F0502020204030204" pitchFamily="34" charset="0"/>
                <a:ea typeface="+mn-ea"/>
                <a:cs typeface="Calibri" panose="020F0502020204030204" pitchFamily="34" charset="0"/>
              </a:rPr>
              <a:t>years or 60K P/E cycles</a:t>
            </a:r>
            <a:endParaRPr kumimoji="0" lang="zh-TW" altLang="en-US" sz="1400" b="1" dirty="0">
              <a:solidFill>
                <a:srgbClr val="C00000"/>
              </a:solidFill>
              <a:latin typeface="Calibri" panose="020F0502020204030204" pitchFamily="34" charset="0"/>
              <a:ea typeface="+mn-ea"/>
              <a:cs typeface="Calibri" panose="020F0502020204030204" pitchFamily="34" charset="0"/>
            </a:endParaRPr>
          </a:p>
        </p:txBody>
      </p:sp>
      <p:sp>
        <p:nvSpPr>
          <p:cNvPr id="6" name="文字方塊 5"/>
          <p:cNvSpPr txBox="1"/>
          <p:nvPr/>
        </p:nvSpPr>
        <p:spPr>
          <a:xfrm>
            <a:off x="13839510" y="4444752"/>
            <a:ext cx="2679493" cy="295423"/>
          </a:xfrm>
          <a:prstGeom prst="rect">
            <a:avLst/>
          </a:prstGeom>
          <a:noFill/>
        </p:spPr>
        <p:txBody>
          <a:bodyPr wrap="none" lIns="79205" tIns="39603" rIns="79205" bIns="39603">
            <a:spAutoFit/>
          </a:bodyPr>
          <a:lstStyle/>
          <a:p>
            <a:pPr fontAlgn="auto">
              <a:spcBef>
                <a:spcPts val="0"/>
              </a:spcBef>
              <a:spcAft>
                <a:spcPts val="0"/>
              </a:spcAft>
              <a:defRPr/>
            </a:pPr>
            <a:r>
              <a:rPr kumimoji="0" lang="en-US" altLang="zh-TW" sz="1400" b="1" dirty="0">
                <a:solidFill>
                  <a:srgbClr val="C00000"/>
                </a:solidFill>
                <a:latin typeface="Calibri" panose="020F0502020204030204" pitchFamily="34" charset="0"/>
                <a:ea typeface="+mn-ea"/>
                <a:cs typeface="Calibri" panose="020F0502020204030204" pitchFamily="34" charset="0"/>
              </a:rPr>
              <a:t>Warranty: 2 years or 3K P/E cycles</a:t>
            </a:r>
            <a:endParaRPr kumimoji="0" lang="zh-TW" altLang="en-US" sz="1400" b="1" dirty="0">
              <a:solidFill>
                <a:srgbClr val="C00000"/>
              </a:solidFill>
              <a:latin typeface="Calibri" panose="020F0502020204030204" pitchFamily="34" charset="0"/>
              <a:ea typeface="+mn-ea"/>
              <a:cs typeface="Calibri" panose="020F0502020204030204" pitchFamily="34" charset="0"/>
            </a:endParaRPr>
          </a:p>
        </p:txBody>
      </p:sp>
      <p:sp>
        <p:nvSpPr>
          <p:cNvPr id="43" name="文字方塊 24"/>
          <p:cNvSpPr txBox="1">
            <a:spLocks noChangeArrowheads="1"/>
          </p:cNvSpPr>
          <p:nvPr/>
        </p:nvSpPr>
        <p:spPr bwMode="auto">
          <a:xfrm>
            <a:off x="2621459" y="915295"/>
            <a:ext cx="11903255" cy="660949"/>
          </a:xfrm>
          <a:prstGeom prst="rect">
            <a:avLst/>
          </a:prstGeom>
          <a:noFill/>
          <a:ln>
            <a:noFill/>
          </a:ln>
          <a:extLst/>
        </p:spPr>
        <p:txBody>
          <a:bodyPr wrap="square" lIns="112647" tIns="56324" rIns="112647" bIns="56324">
            <a:spAutoFit/>
          </a:bodyPr>
          <a:lstStyle>
            <a:lvl1pPr eaLnBrk="0" hangingPunct="0">
              <a:defRPr kumimoji="1">
                <a:solidFill>
                  <a:schemeClr val="tx1"/>
                </a:solidFill>
                <a:latin typeface="Arial" pitchFamily="34" charset="0"/>
                <a:ea typeface="新細明體" pitchFamily="18" charset="-120"/>
              </a:defRPr>
            </a:lvl1pPr>
            <a:lvl2pPr marL="742950" indent="-285750" eaLnBrk="0" hangingPunct="0">
              <a:defRPr kumimoji="1">
                <a:solidFill>
                  <a:schemeClr val="tx1"/>
                </a:solidFill>
                <a:latin typeface="Arial" pitchFamily="34" charset="0"/>
                <a:ea typeface="新細明體" pitchFamily="18" charset="-120"/>
              </a:defRPr>
            </a:lvl2pPr>
            <a:lvl3pPr marL="1143000" indent="-228600" eaLnBrk="0" hangingPunct="0">
              <a:defRPr kumimoji="1">
                <a:solidFill>
                  <a:schemeClr val="tx1"/>
                </a:solidFill>
                <a:latin typeface="Arial" pitchFamily="34" charset="0"/>
                <a:ea typeface="新細明體" pitchFamily="18" charset="-120"/>
              </a:defRPr>
            </a:lvl3pPr>
            <a:lvl4pPr marL="1600200" indent="-228600" eaLnBrk="0" hangingPunct="0">
              <a:defRPr kumimoji="1">
                <a:solidFill>
                  <a:schemeClr val="tx1"/>
                </a:solidFill>
                <a:latin typeface="Arial" pitchFamily="34" charset="0"/>
                <a:ea typeface="新細明體" pitchFamily="18" charset="-120"/>
              </a:defRPr>
            </a:lvl4pPr>
            <a:lvl5pPr marL="2057400" indent="-228600" eaLnBrk="0" hangingPunct="0">
              <a:defRPr kumimoji="1">
                <a:solidFill>
                  <a:schemeClr val="tx1"/>
                </a:solidFill>
                <a:latin typeface="Arial" pitchFamily="34" charset="0"/>
                <a:ea typeface="新細明體" pitchFamily="18" charset="-120"/>
              </a:defRPr>
            </a:lvl5pPr>
            <a:lvl6pPr marL="25146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fontAlgn="auto" hangingPunct="1">
              <a:spcBef>
                <a:spcPts val="0"/>
              </a:spcBef>
              <a:spcAft>
                <a:spcPts val="0"/>
              </a:spcAft>
              <a:defRPr/>
            </a:pPr>
            <a:r>
              <a:rPr kumimoji="0" lang="en-US" altLang="zh-TW" sz="3556" b="1" dirty="0">
                <a:solidFill>
                  <a:srgbClr val="008080"/>
                </a:solidFill>
                <a:latin typeface="Calibri" panose="020F0502020204030204" pitchFamily="34" charset="0"/>
              </a:rPr>
              <a:t>Industrial 2.5” SSD 2</a:t>
            </a:r>
            <a:r>
              <a:rPr kumimoji="0" lang="en-US" altLang="zh-TW" sz="3556" b="1" dirty="0" smtClean="0">
                <a:solidFill>
                  <a:srgbClr val="008080"/>
                </a:solidFill>
                <a:latin typeface="Calibri" panose="020F0502020204030204" pitchFamily="34" charset="0"/>
              </a:rPr>
              <a:t>D </a:t>
            </a:r>
            <a:r>
              <a:rPr kumimoji="0" lang="en-US" altLang="zh-TW" sz="3556" b="1" dirty="0">
                <a:solidFill>
                  <a:srgbClr val="008080"/>
                </a:solidFill>
                <a:latin typeface="Calibri" panose="020F0502020204030204" pitchFamily="34" charset="0"/>
              </a:rPr>
              <a:t>NAND Roadmap</a:t>
            </a:r>
            <a:endParaRPr kumimoji="0" lang="zh-TW" altLang="en-US" sz="3556" b="1" dirty="0">
              <a:solidFill>
                <a:srgbClr val="008080"/>
              </a:solidFill>
              <a:latin typeface="Calibri" panose="020F0502020204030204" pitchFamily="34" charset="0"/>
            </a:endParaRPr>
          </a:p>
        </p:txBody>
      </p:sp>
      <p:grpSp>
        <p:nvGrpSpPr>
          <p:cNvPr id="116" name="群組 115"/>
          <p:cNvGrpSpPr/>
          <p:nvPr/>
        </p:nvGrpSpPr>
        <p:grpSpPr>
          <a:xfrm>
            <a:off x="-4662109" y="2512992"/>
            <a:ext cx="4403248" cy="4271897"/>
            <a:chOff x="-4662109" y="2512992"/>
            <a:chExt cx="4403248" cy="4271897"/>
          </a:xfrm>
        </p:grpSpPr>
        <p:grpSp>
          <p:nvGrpSpPr>
            <p:cNvPr id="117" name="群組 116"/>
            <p:cNvGrpSpPr/>
            <p:nvPr/>
          </p:nvGrpSpPr>
          <p:grpSpPr>
            <a:xfrm>
              <a:off x="-4662109" y="2512992"/>
              <a:ext cx="4403248" cy="4271897"/>
              <a:chOff x="12883876" y="1908742"/>
              <a:chExt cx="4403248" cy="4271897"/>
            </a:xfrm>
          </p:grpSpPr>
          <p:sp>
            <p:nvSpPr>
              <p:cNvPr id="120" name="矩形 119"/>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1" name="矩形 120"/>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2" name="矩形 121"/>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3" name="矩形 122"/>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4" name="文字方塊 123"/>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125" name="文字方塊 124"/>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126" name="矩形 125"/>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7" name="文字方塊 126"/>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128" name="文字方塊 127"/>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129" name="矩形 128"/>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30" name="文字方塊 129"/>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131" name="矩形 130"/>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32" name="矩形 131"/>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33" name="矩形 132"/>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34" name="文字方塊 133"/>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135" name="矩形 134"/>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36" name="矩形 135"/>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37" name="矩形 136"/>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138" name="矩形 137"/>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139" name="矩形 138"/>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40" name="文字方塊 139"/>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141" name="矩形 140"/>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42" name="矩形 141"/>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118" name="文字方塊 117"/>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119" name="矩形 118"/>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59" name="標題 1"/>
          <p:cNvSpPr txBox="1">
            <a:spLocks/>
          </p:cNvSpPr>
          <p:nvPr/>
        </p:nvSpPr>
        <p:spPr>
          <a:xfrm>
            <a:off x="857888" y="420687"/>
            <a:ext cx="14292088" cy="1080121"/>
          </a:xfrm>
          <a:prstGeom prst="rect">
            <a:avLst/>
          </a:prstGeom>
        </p:spPr>
        <p:txBody>
          <a:bodyPr anchor="ctr"/>
          <a:lstStyle>
            <a:lvl1pPr algn="l" rtl="0" eaLnBrk="0" fontAlgn="base" hangingPunct="0">
              <a:spcBef>
                <a:spcPct val="0"/>
              </a:spcBef>
              <a:spcAft>
                <a:spcPct val="0"/>
              </a:spcAft>
              <a:defRPr sz="4000" b="1">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sym typeface="Arial" panose="020B0604020202020204" pitchFamily="34" charset="0"/>
              </a:defRPr>
            </a:lvl1pPr>
            <a:lvl2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2pPr>
            <a:lvl3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3pPr>
            <a:lvl4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4pPr>
            <a:lvl5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5pPr>
            <a:lvl6pPr marL="457223"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6pPr>
            <a:lvl7pPr marL="914446"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7pPr>
            <a:lvl8pPr marL="1371668"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8pPr>
            <a:lvl9pPr marL="1828892"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9pPr>
          </a:lstStyle>
          <a:p>
            <a:r>
              <a:rPr lang="en-US" altLang="zh-TW" kern="0" dirty="0" smtClean="0"/>
              <a:t>2D 2.5”</a:t>
            </a:r>
            <a:endParaRPr lang="zh-TW" altLang="en-US" kern="0" dirty="0"/>
          </a:p>
        </p:txBody>
      </p:sp>
      <p:sp>
        <p:nvSpPr>
          <p:cNvPr id="2" name="矩形 1"/>
          <p:cNvSpPr/>
          <p:nvPr/>
        </p:nvSpPr>
        <p:spPr>
          <a:xfrm>
            <a:off x="533227" y="4876800"/>
            <a:ext cx="8667750" cy="830997"/>
          </a:xfrm>
          <a:prstGeom prst="rect">
            <a:avLst/>
          </a:prstGeom>
        </p:spPr>
        <p:txBody>
          <a:bodyPr>
            <a:spAutoFit/>
          </a:bodyPr>
          <a:lstStyle/>
          <a:p>
            <a:pPr defTabSz="914212" eaLnBrk="1" fontAlgn="auto" hangingPunct="1">
              <a:spcBef>
                <a:spcPts val="0"/>
              </a:spcBef>
              <a:spcAft>
                <a:spcPts val="0"/>
              </a:spcAft>
              <a:defRPr/>
            </a:pPr>
            <a:r>
              <a:rPr lang="en-US" altLang="zh-TW" sz="1600" dirty="0" smtClean="0">
                <a:solidFill>
                  <a:schemeClr val="tx1">
                    <a:lumMod val="75000"/>
                    <a:lumOff val="25000"/>
                  </a:schemeClr>
                </a:solidFill>
                <a:latin typeface="Calibri" panose="020F0502020204030204" pitchFamily="34" charset="0"/>
                <a:ea typeface="+mn-ea"/>
                <a:cs typeface="Calibri" panose="020F0502020204030204" pitchFamily="34" charset="0"/>
              </a:rPr>
              <a:t>Notes</a:t>
            </a:r>
            <a:endParaRPr lang="en-US" altLang="zh-TW" sz="1600" dirty="0">
              <a:solidFill>
                <a:schemeClr val="tx1">
                  <a:lumMod val="75000"/>
                  <a:lumOff val="25000"/>
                </a:schemeClr>
              </a:solidFill>
              <a:latin typeface="Calibri" panose="020F0502020204030204" pitchFamily="34" charset="0"/>
              <a:ea typeface="+mn-ea"/>
              <a:cs typeface="Calibri" panose="020F0502020204030204" pitchFamily="34" charset="0"/>
            </a:endParaRPr>
          </a:p>
          <a:p>
            <a:pPr defTabSz="914212" eaLnBrk="1" fontAlgn="auto" hangingPunct="1">
              <a:spcBef>
                <a:spcPts val="0"/>
              </a:spcBef>
              <a:spcAft>
                <a:spcPts val="0"/>
              </a:spcAft>
              <a:defRPr/>
            </a:pPr>
            <a:r>
              <a:rPr lang="en-US" altLang="zh-TW" sz="1600" dirty="0" smtClean="0">
                <a:solidFill>
                  <a:schemeClr val="tx1">
                    <a:lumMod val="75000"/>
                    <a:lumOff val="25000"/>
                  </a:schemeClr>
                </a:solidFill>
                <a:latin typeface="Calibri" panose="020F0502020204030204" pitchFamily="34" charset="0"/>
                <a:ea typeface="+mn-ea"/>
                <a:cs typeface="Calibri" panose="020F0502020204030204" pitchFamily="34" charset="0"/>
              </a:rPr>
              <a:t>*SM230-25:TCG </a:t>
            </a:r>
            <a:r>
              <a:rPr lang="en-US" altLang="zh-TW" sz="1600" dirty="0">
                <a:solidFill>
                  <a:schemeClr val="tx1">
                    <a:lumMod val="75000"/>
                    <a:lumOff val="25000"/>
                  </a:schemeClr>
                </a:solidFill>
                <a:latin typeface="Calibri" panose="020F0502020204030204" pitchFamily="34" charset="0"/>
                <a:ea typeface="+mn-ea"/>
                <a:cs typeface="Calibri" panose="020F0502020204030204" pitchFamily="34" charset="0"/>
              </a:rPr>
              <a:t>Opal 2.0 Supports 32GB~512GB                         </a:t>
            </a:r>
          </a:p>
          <a:p>
            <a:pPr defTabSz="914212" eaLnBrk="1" fontAlgn="auto" hangingPunct="1">
              <a:spcBef>
                <a:spcPts val="0"/>
              </a:spcBef>
              <a:spcAft>
                <a:spcPts val="0"/>
              </a:spcAft>
              <a:defRPr/>
            </a:pPr>
            <a:r>
              <a:rPr lang="en-US" altLang="zh-TW" sz="1600" dirty="0">
                <a:solidFill>
                  <a:schemeClr val="tx1">
                    <a:lumMod val="75000"/>
                    <a:lumOff val="25000"/>
                  </a:schemeClr>
                </a:solidFill>
                <a:latin typeface="Calibri" panose="020F0502020204030204" pitchFamily="34" charset="0"/>
                <a:ea typeface="+mn-ea"/>
                <a:cs typeface="Calibri" panose="020F0502020204030204" pitchFamily="34" charset="0"/>
              </a:rPr>
              <a:t>                     </a:t>
            </a:r>
            <a:r>
              <a:rPr lang="en-US" altLang="zh-TW" sz="1600" dirty="0" smtClean="0">
                <a:solidFill>
                  <a:schemeClr val="tx1">
                    <a:lumMod val="75000"/>
                    <a:lumOff val="25000"/>
                  </a:schemeClr>
                </a:solidFill>
                <a:latin typeface="Calibri" panose="020F0502020204030204" pitchFamily="34" charset="0"/>
                <a:ea typeface="+mn-ea"/>
                <a:cs typeface="Calibri" panose="020F0502020204030204" pitchFamily="34" charset="0"/>
              </a:rPr>
              <a:t> AES </a:t>
            </a:r>
            <a:r>
              <a:rPr lang="en-US" altLang="zh-TW" sz="1600" dirty="0">
                <a:solidFill>
                  <a:schemeClr val="tx1">
                    <a:lumMod val="75000"/>
                    <a:lumOff val="25000"/>
                  </a:schemeClr>
                </a:solidFill>
                <a:latin typeface="Calibri" panose="020F0502020204030204" pitchFamily="34" charset="0"/>
                <a:ea typeface="+mn-ea"/>
                <a:cs typeface="Calibri" panose="020F0502020204030204" pitchFamily="34" charset="0"/>
              </a:rPr>
              <a:t>Support </a:t>
            </a:r>
            <a:r>
              <a:rPr lang="en-US" altLang="zh-TW" sz="1600" dirty="0" smtClean="0">
                <a:solidFill>
                  <a:schemeClr val="tx1">
                    <a:lumMod val="75000"/>
                    <a:lumOff val="25000"/>
                  </a:schemeClr>
                </a:solidFill>
                <a:latin typeface="Calibri" panose="020F0502020204030204" pitchFamily="34" charset="0"/>
                <a:ea typeface="+mn-ea"/>
                <a:cs typeface="Calibri" panose="020F0502020204030204" pitchFamily="34" charset="0"/>
              </a:rPr>
              <a:t>32GB~1024GB                                                    </a:t>
            </a:r>
            <a:endParaRPr lang="en-US" altLang="zh-TW" sz="1600" dirty="0">
              <a:solidFill>
                <a:schemeClr val="tx1">
                  <a:lumMod val="75000"/>
                  <a:lumOff val="25000"/>
                </a:schemeClr>
              </a:solidFill>
              <a:latin typeface="Calibri" panose="020F0502020204030204" pitchFamily="34" charset="0"/>
              <a:ea typeface="+mn-ea"/>
              <a:cs typeface="Calibri" panose="020F0502020204030204" pitchFamily="34" charset="0"/>
            </a:endParaRPr>
          </a:p>
        </p:txBody>
      </p:sp>
      <p:grpSp>
        <p:nvGrpSpPr>
          <p:cNvPr id="61" name="群組 60"/>
          <p:cNvGrpSpPr/>
          <p:nvPr/>
        </p:nvGrpSpPr>
        <p:grpSpPr>
          <a:xfrm>
            <a:off x="3773587" y="2068488"/>
            <a:ext cx="734536" cy="827151"/>
            <a:chOff x="3773587" y="2266324"/>
            <a:chExt cx="734536" cy="827151"/>
          </a:xfrm>
        </p:grpSpPr>
        <p:sp>
          <p:nvSpPr>
            <p:cNvPr id="63" name="文字方塊 62"/>
            <p:cNvSpPr txBox="1"/>
            <p:nvPr/>
          </p:nvSpPr>
          <p:spPr>
            <a:xfrm>
              <a:off x="3773587" y="2266324"/>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24nm</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67" name="圖片 66"/>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795114" y="2642820"/>
              <a:ext cx="475278" cy="450655"/>
            </a:xfrm>
            <a:prstGeom prst="rect">
              <a:avLst/>
            </a:prstGeom>
          </p:spPr>
        </p:pic>
      </p:grpSp>
      <p:grpSp>
        <p:nvGrpSpPr>
          <p:cNvPr id="68" name="群組 67"/>
          <p:cNvGrpSpPr/>
          <p:nvPr/>
        </p:nvGrpSpPr>
        <p:grpSpPr>
          <a:xfrm>
            <a:off x="3773587" y="2969529"/>
            <a:ext cx="734536" cy="827151"/>
            <a:chOff x="3773587" y="2266324"/>
            <a:chExt cx="734536" cy="827151"/>
          </a:xfrm>
        </p:grpSpPr>
        <p:sp>
          <p:nvSpPr>
            <p:cNvPr id="69" name="文字方塊 68"/>
            <p:cNvSpPr txBox="1"/>
            <p:nvPr/>
          </p:nvSpPr>
          <p:spPr>
            <a:xfrm>
              <a:off x="3773587" y="2266324"/>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15nm</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70" name="圖片 69"/>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795114" y="2642820"/>
              <a:ext cx="475278" cy="450655"/>
            </a:xfrm>
            <a:prstGeom prst="rect">
              <a:avLst/>
            </a:prstGeom>
          </p:spPr>
        </p:pic>
      </p:grpSp>
      <p:grpSp>
        <p:nvGrpSpPr>
          <p:cNvPr id="75" name="群組 74"/>
          <p:cNvGrpSpPr/>
          <p:nvPr/>
        </p:nvGrpSpPr>
        <p:grpSpPr>
          <a:xfrm>
            <a:off x="3759131" y="3868688"/>
            <a:ext cx="734536" cy="810695"/>
            <a:chOff x="3773587" y="2266324"/>
            <a:chExt cx="734536" cy="810695"/>
          </a:xfrm>
        </p:grpSpPr>
        <p:sp>
          <p:nvSpPr>
            <p:cNvPr id="76" name="文字方塊 75"/>
            <p:cNvSpPr txBox="1"/>
            <p:nvPr/>
          </p:nvSpPr>
          <p:spPr>
            <a:xfrm>
              <a:off x="3773587" y="2266324"/>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15nm</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77" name="圖片 76"/>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860051" y="2626364"/>
              <a:ext cx="475278" cy="450655"/>
            </a:xfrm>
            <a:prstGeom prst="rect">
              <a:avLst/>
            </a:prstGeom>
          </p:spPr>
        </p:pic>
      </p:grpSp>
      <p:grpSp>
        <p:nvGrpSpPr>
          <p:cNvPr id="4" name="群組 3"/>
          <p:cNvGrpSpPr/>
          <p:nvPr/>
        </p:nvGrpSpPr>
        <p:grpSpPr>
          <a:xfrm>
            <a:off x="14526854" y="8045152"/>
            <a:ext cx="1920141" cy="866153"/>
            <a:chOff x="13539708" y="8045152"/>
            <a:chExt cx="1920141" cy="866153"/>
          </a:xfrm>
        </p:grpSpPr>
        <p:sp>
          <p:nvSpPr>
            <p:cNvPr id="79" name="文字方塊 78"/>
            <p:cNvSpPr txBox="1"/>
            <p:nvPr/>
          </p:nvSpPr>
          <p:spPr>
            <a:xfrm>
              <a:off x="13539708" y="8045152"/>
              <a:ext cx="1920141" cy="830997"/>
            </a:xfrm>
            <a:prstGeom prst="rect">
              <a:avLst/>
            </a:prstGeom>
            <a:noFill/>
          </p:spPr>
          <p:txBody>
            <a:bodyPr wrap="none" rtlCol="0">
              <a:spAutoFit/>
            </a:bodyPr>
            <a:lstStyle/>
            <a:p>
              <a:r>
                <a:rPr lang="en-US" altLang="zh-TW" sz="1600" dirty="0">
                  <a:solidFill>
                    <a:schemeClr val="tx1">
                      <a:lumMod val="65000"/>
                      <a:lumOff val="35000"/>
                    </a:schemeClr>
                  </a:solidFill>
                  <a:latin typeface="Calibri" panose="020F0502020204030204" pitchFamily="34" charset="0"/>
                  <a:cs typeface="Calibri" panose="020F0502020204030204" pitchFamily="34" charset="0"/>
                </a:rPr>
                <a:t>Remarks</a:t>
              </a: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a:t>
              </a:r>
            </a:p>
            <a:p>
              <a:pPr>
                <a:lnSpc>
                  <a:spcPct val="200000"/>
                </a:lnSpc>
              </a:pP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                Wide Temp.</a:t>
              </a:r>
            </a:p>
          </p:txBody>
        </p:sp>
        <p:pic>
          <p:nvPicPr>
            <p:cNvPr id="82" name="圖片 81"/>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13834201" y="8460650"/>
              <a:ext cx="475278" cy="450655"/>
            </a:xfrm>
            <a:prstGeom prst="rect">
              <a:avLst/>
            </a:prstGeom>
          </p:spPr>
        </p:pic>
      </p:grpSp>
    </p:spTree>
    <p:extLst>
      <p:ext uri="{BB962C8B-B14F-4D97-AF65-F5344CB8AC3E}">
        <p14:creationId xmlns:p14="http://schemas.microsoft.com/office/powerpoint/2010/main" val="1075396532"/>
      </p:ext>
    </p:extLst>
  </p:cSld>
  <p:clrMapOvr>
    <a:masterClrMapping/>
  </p:clrMapOvr>
  <p:transition/>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文字方塊 24"/>
          <p:cNvSpPr txBox="1">
            <a:spLocks noChangeArrowheads="1"/>
          </p:cNvSpPr>
          <p:nvPr/>
        </p:nvSpPr>
        <p:spPr bwMode="auto">
          <a:xfrm>
            <a:off x="2621459" y="915295"/>
            <a:ext cx="11903255" cy="660949"/>
          </a:xfrm>
          <a:prstGeom prst="rect">
            <a:avLst/>
          </a:prstGeom>
          <a:noFill/>
          <a:ln>
            <a:noFill/>
          </a:ln>
          <a:extLst/>
        </p:spPr>
        <p:txBody>
          <a:bodyPr wrap="square" lIns="112647" tIns="56324" rIns="112647" bIns="56324">
            <a:spAutoFit/>
          </a:bodyPr>
          <a:lstStyle>
            <a:lvl1pPr eaLnBrk="0" hangingPunct="0">
              <a:defRPr kumimoji="1">
                <a:solidFill>
                  <a:schemeClr val="tx1"/>
                </a:solidFill>
                <a:latin typeface="Arial" pitchFamily="34" charset="0"/>
                <a:ea typeface="新細明體" pitchFamily="18" charset="-120"/>
              </a:defRPr>
            </a:lvl1pPr>
            <a:lvl2pPr marL="742950" indent="-285750" eaLnBrk="0" hangingPunct="0">
              <a:defRPr kumimoji="1">
                <a:solidFill>
                  <a:schemeClr val="tx1"/>
                </a:solidFill>
                <a:latin typeface="Arial" pitchFamily="34" charset="0"/>
                <a:ea typeface="新細明體" pitchFamily="18" charset="-120"/>
              </a:defRPr>
            </a:lvl2pPr>
            <a:lvl3pPr marL="1143000" indent="-228600" eaLnBrk="0" hangingPunct="0">
              <a:defRPr kumimoji="1">
                <a:solidFill>
                  <a:schemeClr val="tx1"/>
                </a:solidFill>
                <a:latin typeface="Arial" pitchFamily="34" charset="0"/>
                <a:ea typeface="新細明體" pitchFamily="18" charset="-120"/>
              </a:defRPr>
            </a:lvl3pPr>
            <a:lvl4pPr marL="1600200" indent="-228600" eaLnBrk="0" hangingPunct="0">
              <a:defRPr kumimoji="1">
                <a:solidFill>
                  <a:schemeClr val="tx1"/>
                </a:solidFill>
                <a:latin typeface="Arial" pitchFamily="34" charset="0"/>
                <a:ea typeface="新細明體" pitchFamily="18" charset="-120"/>
              </a:defRPr>
            </a:lvl4pPr>
            <a:lvl5pPr marL="2057400" indent="-228600" eaLnBrk="0" hangingPunct="0">
              <a:defRPr kumimoji="1">
                <a:solidFill>
                  <a:schemeClr val="tx1"/>
                </a:solidFill>
                <a:latin typeface="Arial" pitchFamily="34" charset="0"/>
                <a:ea typeface="新細明體" pitchFamily="18" charset="-120"/>
              </a:defRPr>
            </a:lvl5pPr>
            <a:lvl6pPr marL="25146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fontAlgn="auto" hangingPunct="1">
              <a:spcBef>
                <a:spcPts val="0"/>
              </a:spcBef>
              <a:spcAft>
                <a:spcPts val="0"/>
              </a:spcAft>
              <a:defRPr/>
            </a:pPr>
            <a:r>
              <a:rPr kumimoji="0" lang="en-US" altLang="zh-TW" sz="3556" b="1" dirty="0">
                <a:solidFill>
                  <a:srgbClr val="008080"/>
                </a:solidFill>
                <a:latin typeface="Calibri" panose="020F0502020204030204" pitchFamily="34" charset="0"/>
              </a:rPr>
              <a:t>Industrial 2.5” SSD </a:t>
            </a:r>
            <a:r>
              <a:rPr kumimoji="0" lang="en-US" altLang="zh-TW" sz="3556" b="1" dirty="0" smtClean="0">
                <a:solidFill>
                  <a:srgbClr val="008080"/>
                </a:solidFill>
                <a:latin typeface="Calibri" panose="020F0502020204030204" pitchFamily="34" charset="0"/>
              </a:rPr>
              <a:t>2D </a:t>
            </a:r>
            <a:r>
              <a:rPr kumimoji="0" lang="en-US" altLang="zh-TW" sz="3556" b="1" dirty="0">
                <a:solidFill>
                  <a:srgbClr val="008080"/>
                </a:solidFill>
                <a:latin typeface="Calibri" panose="020F0502020204030204" pitchFamily="34" charset="0"/>
              </a:rPr>
              <a:t>NAND Roadmap</a:t>
            </a:r>
            <a:endParaRPr kumimoji="0" lang="zh-TW" altLang="en-US" sz="3556" b="1" dirty="0">
              <a:solidFill>
                <a:srgbClr val="008080"/>
              </a:solidFill>
              <a:latin typeface="Calibri" panose="020F0502020204030204" pitchFamily="34" charset="0"/>
            </a:endParaRPr>
          </a:p>
        </p:txBody>
      </p:sp>
      <p:sp>
        <p:nvSpPr>
          <p:cNvPr id="2" name="標題 1"/>
          <p:cNvSpPr>
            <a:spLocks noGrp="1"/>
          </p:cNvSpPr>
          <p:nvPr>
            <p:ph type="title"/>
          </p:nvPr>
        </p:nvSpPr>
        <p:spPr/>
        <p:txBody>
          <a:bodyPr/>
          <a:lstStyle/>
          <a:p>
            <a:r>
              <a:rPr lang="en-US" altLang="zh-TW" dirty="0"/>
              <a:t>2</a:t>
            </a:r>
            <a:r>
              <a:rPr lang="en-US" altLang="zh-TW" dirty="0" smtClean="0"/>
              <a:t>D 2.5”</a:t>
            </a:r>
            <a:endParaRPr lang="zh-TW" altLang="en-US" dirty="0"/>
          </a:p>
        </p:txBody>
      </p:sp>
      <p:graphicFrame>
        <p:nvGraphicFramePr>
          <p:cNvPr id="62" name="表格 61"/>
          <p:cNvGraphicFramePr>
            <a:graphicFrameLocks noGrp="1"/>
          </p:cNvGraphicFramePr>
          <p:nvPr>
            <p:extLst>
              <p:ext uri="{D42A27DB-BD31-4B8C-83A1-F6EECF244321}">
                <p14:modId xmlns:p14="http://schemas.microsoft.com/office/powerpoint/2010/main" val="2009401917"/>
              </p:ext>
            </p:extLst>
          </p:nvPr>
        </p:nvGraphicFramePr>
        <p:xfrm>
          <a:off x="399123" y="1701295"/>
          <a:ext cx="16610558" cy="1679052"/>
        </p:xfrm>
        <a:graphic>
          <a:graphicData uri="http://schemas.openxmlformats.org/drawingml/2006/table">
            <a:tbl>
              <a:tblPr firstRow="1" bandRow="1">
                <a:tableStyleId>{5940675A-B579-460E-94D1-54222C63F5DA}</a:tableStyleId>
              </a:tblPr>
              <a:tblGrid>
                <a:gridCol w="1014857"/>
                <a:gridCol w="1924093"/>
                <a:gridCol w="1152128"/>
                <a:gridCol w="1043290"/>
                <a:gridCol w="1043290"/>
                <a:gridCol w="1043290"/>
                <a:gridCol w="1043290"/>
                <a:gridCol w="1043290"/>
                <a:gridCol w="1043290"/>
                <a:gridCol w="1043290"/>
                <a:gridCol w="1043290"/>
                <a:gridCol w="1043290"/>
                <a:gridCol w="1043290"/>
                <a:gridCol w="1043290"/>
                <a:gridCol w="1043290"/>
              </a:tblGrid>
              <a:tr h="511209">
                <a:tc>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Flash</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grid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Available</a:t>
                      </a:r>
                      <a:r>
                        <a:rPr lang="en-US" altLang="zh-TW" sz="2000" b="1" baseline="0" dirty="0" smtClean="0">
                          <a:solidFill>
                            <a:schemeClr val="bg1"/>
                          </a:solidFill>
                          <a:latin typeface="Calibri" panose="020F0502020204030204" pitchFamily="34" charset="0"/>
                          <a:cs typeface="Calibri" panose="020F0502020204030204" pitchFamily="34" charset="0"/>
                        </a:rPr>
                        <a:t> Now</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hMerge="1">
                  <a:txBody>
                    <a:bodyPr/>
                    <a:lstStyle/>
                    <a:p>
                      <a:endParaRPr lang="zh-TW" altLang="en-US"/>
                    </a:p>
                  </a:txBody>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Q4’23</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a:p>
                  </a:txBody>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Q1’24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Q2’24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Q3’24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1167843">
                <a:tc>
                  <a:txBody>
                    <a:bodyPr/>
                    <a:lstStyle/>
                    <a:p>
                      <a:r>
                        <a:rPr lang="en-US" altLang="zh-TW" sz="2000" b="1" dirty="0" smtClean="0">
                          <a:solidFill>
                            <a:schemeClr val="bg1"/>
                          </a:solidFill>
                          <a:latin typeface="Calibri" panose="020F0502020204030204" pitchFamily="34" charset="0"/>
                          <a:cs typeface="Calibri" panose="020F0502020204030204" pitchFamily="34" charset="0"/>
                        </a:rPr>
                        <a:t>SLC-lite</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24517E"/>
                    </a:solidFill>
                  </a:tcPr>
                </a:tc>
                <a:tc>
                  <a:txBody>
                    <a:bodyPr/>
                    <a:lstStyle/>
                    <a:p>
                      <a:pPr marL="0" algn="l" defTabSz="914446" rtl="0" eaLnBrk="1" fontAlgn="auto" latinLnBrk="0" hangingPunct="1">
                        <a:spcBef>
                          <a:spcPts val="0"/>
                        </a:spcBef>
                        <a:spcAft>
                          <a:spcPts val="0"/>
                        </a:spcAft>
                        <a:defRPr/>
                      </a:pPr>
                      <a:r>
                        <a:rPr lang="en-US" altLang="zh-TW" sz="1800" b="1" kern="1200" dirty="0" smtClean="0">
                          <a:solidFill>
                            <a:srgbClr val="F49C00"/>
                          </a:solidFill>
                          <a:latin typeface="Calibri" panose="020F0502020204030204" pitchFamily="34" charset="0"/>
                          <a:ea typeface="+mn-ea"/>
                          <a:cs typeface="Calibri" panose="020F0502020204030204" pitchFamily="34" charset="0"/>
                        </a:rPr>
                        <a:t>SU210-25</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mn-cs"/>
                        </a:rPr>
                        <a:t>16GB~256GB </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tx1"/>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tx1"/>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tx1"/>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tx1"/>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r>
            </a:tbl>
          </a:graphicData>
        </a:graphic>
      </p:graphicFrame>
      <p:grpSp>
        <p:nvGrpSpPr>
          <p:cNvPr id="91" name="群組 90"/>
          <p:cNvGrpSpPr/>
          <p:nvPr/>
        </p:nvGrpSpPr>
        <p:grpSpPr>
          <a:xfrm>
            <a:off x="-4662109" y="2512992"/>
            <a:ext cx="4403248" cy="4271897"/>
            <a:chOff x="-4662109" y="2512992"/>
            <a:chExt cx="4403248" cy="4271897"/>
          </a:xfrm>
        </p:grpSpPr>
        <p:grpSp>
          <p:nvGrpSpPr>
            <p:cNvPr id="92" name="群組 91"/>
            <p:cNvGrpSpPr/>
            <p:nvPr/>
          </p:nvGrpSpPr>
          <p:grpSpPr>
            <a:xfrm>
              <a:off x="-4662109" y="2512992"/>
              <a:ext cx="4403248" cy="4271897"/>
              <a:chOff x="12883876" y="1908742"/>
              <a:chExt cx="4403248" cy="4271897"/>
            </a:xfrm>
          </p:grpSpPr>
          <p:sp>
            <p:nvSpPr>
              <p:cNvPr id="95" name="矩形 94"/>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6" name="矩形 95"/>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0" name="矩形 99"/>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1" name="矩形 100"/>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2" name="文字方塊 101"/>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103" name="文字方塊 102"/>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104" name="矩形 103"/>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5" name="文字方塊 104"/>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106" name="文字方塊 105"/>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107" name="矩形 106"/>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8" name="文字方塊 107"/>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109" name="矩形 108"/>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0" name="矩形 109"/>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1" name="矩形 110"/>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2" name="文字方塊 111"/>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113" name="矩形 112"/>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14" name="矩形 113"/>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5" name="矩形 114"/>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116" name="矩形 115"/>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117" name="矩形 116"/>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18" name="文字方塊 117"/>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119" name="矩形 118"/>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0" name="矩形 119"/>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93" name="文字方塊 92"/>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94" name="矩形 93"/>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41" name="文字方塊 40"/>
          <p:cNvSpPr txBox="1"/>
          <p:nvPr/>
        </p:nvSpPr>
        <p:spPr>
          <a:xfrm>
            <a:off x="13892154" y="3076600"/>
            <a:ext cx="2770865" cy="295423"/>
          </a:xfrm>
          <a:prstGeom prst="rect">
            <a:avLst/>
          </a:prstGeom>
          <a:noFill/>
          <a:ln w="9525">
            <a:noFill/>
            <a:miter lim="800000"/>
            <a:headEnd/>
            <a:tailEnd/>
          </a:ln>
        </p:spPr>
        <p:txBody>
          <a:bodyPr wrap="none" lIns="79205" tIns="39603" rIns="79205" bIns="39603">
            <a:spAutoFit/>
          </a:bodyPr>
          <a:lstStyle>
            <a:defPPr>
              <a:defRPr lang="en-US"/>
            </a:defPPr>
            <a:lvl1pPr fontAlgn="auto">
              <a:spcBef>
                <a:spcPts val="0"/>
              </a:spcBef>
              <a:spcAft>
                <a:spcPts val="0"/>
              </a:spcAft>
              <a:defRPr kumimoji="0" sz="1400" b="1">
                <a:solidFill>
                  <a:srgbClr val="C00000"/>
                </a:solidFill>
                <a:latin typeface="Calibri" panose="020F0502020204030204" pitchFamily="34" charset="0"/>
                <a:ea typeface="+mn-ea"/>
                <a:cs typeface="Calibri" panose="020F0502020204030204" pitchFamily="34" charset="0"/>
              </a:defRPr>
            </a:lvl1pPr>
          </a:lstStyle>
          <a:p>
            <a:r>
              <a:rPr lang="en-US" altLang="zh-TW" dirty="0"/>
              <a:t>Warranty: 3 years or 20K P/E cycles</a:t>
            </a:r>
            <a:endParaRPr lang="zh-TW" altLang="en-US" dirty="0"/>
          </a:p>
        </p:txBody>
      </p:sp>
      <p:grpSp>
        <p:nvGrpSpPr>
          <p:cNvPr id="50" name="群組 49"/>
          <p:cNvGrpSpPr/>
          <p:nvPr/>
        </p:nvGrpSpPr>
        <p:grpSpPr>
          <a:xfrm>
            <a:off x="3550592" y="2379795"/>
            <a:ext cx="734536" cy="827151"/>
            <a:chOff x="3773587" y="2266324"/>
            <a:chExt cx="734536" cy="827151"/>
          </a:xfrm>
        </p:grpSpPr>
        <p:sp>
          <p:nvSpPr>
            <p:cNvPr id="51" name="文字方塊 50"/>
            <p:cNvSpPr txBox="1"/>
            <p:nvPr/>
          </p:nvSpPr>
          <p:spPr>
            <a:xfrm>
              <a:off x="3773587" y="2266324"/>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15nm</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52" name="圖片 51"/>
            <p:cNvPicPr>
              <a:picLocks noChangeAspect="1"/>
            </p:cNvPicPr>
            <p:nvPr/>
          </p:nvPicPr>
          <p:blipFill>
            <a:blip r:embed="rId3" cstate="print">
              <a:extLst>
                <a:ext uri="{BEBA8EAE-BF5A-486C-A8C5-ECC9F3942E4B}">
                  <a14:imgProps xmlns:a14="http://schemas.microsoft.com/office/drawing/2010/main">
                    <a14:imgLayer r:embed="rId4">
                      <a14:imgEffect>
                        <a14:saturation sat="0"/>
                      </a14:imgEffect>
                    </a14:imgLayer>
                  </a14:imgProps>
                </a:ext>
                <a:ext uri="{28A0092B-C50C-407E-A947-70E740481C1C}">
                  <a14:useLocalDpi xmlns:a14="http://schemas.microsoft.com/office/drawing/2010/main" val="0"/>
                </a:ext>
              </a:extLst>
            </a:blip>
            <a:stretch>
              <a:fillRect/>
            </a:stretch>
          </p:blipFill>
          <p:spPr>
            <a:xfrm>
              <a:off x="3795114" y="2642820"/>
              <a:ext cx="475278" cy="450655"/>
            </a:xfrm>
            <a:prstGeom prst="rect">
              <a:avLst/>
            </a:prstGeom>
          </p:spPr>
        </p:pic>
      </p:grpSp>
      <p:grpSp>
        <p:nvGrpSpPr>
          <p:cNvPr id="42" name="群組 41"/>
          <p:cNvGrpSpPr/>
          <p:nvPr/>
        </p:nvGrpSpPr>
        <p:grpSpPr>
          <a:xfrm>
            <a:off x="14526854" y="8045152"/>
            <a:ext cx="1920141" cy="866153"/>
            <a:chOff x="13539708" y="8045152"/>
            <a:chExt cx="1920141" cy="866153"/>
          </a:xfrm>
        </p:grpSpPr>
        <p:sp>
          <p:nvSpPr>
            <p:cNvPr id="43" name="文字方塊 42"/>
            <p:cNvSpPr txBox="1"/>
            <p:nvPr/>
          </p:nvSpPr>
          <p:spPr>
            <a:xfrm>
              <a:off x="13539708" y="8045152"/>
              <a:ext cx="1920141" cy="830997"/>
            </a:xfrm>
            <a:prstGeom prst="rect">
              <a:avLst/>
            </a:prstGeom>
            <a:noFill/>
          </p:spPr>
          <p:txBody>
            <a:bodyPr wrap="none" rtlCol="0">
              <a:spAutoFit/>
            </a:bodyPr>
            <a:lstStyle/>
            <a:p>
              <a:r>
                <a:rPr lang="en-US" altLang="zh-TW" sz="1600" dirty="0">
                  <a:solidFill>
                    <a:schemeClr val="tx1">
                      <a:lumMod val="65000"/>
                      <a:lumOff val="35000"/>
                    </a:schemeClr>
                  </a:solidFill>
                  <a:latin typeface="Calibri" panose="020F0502020204030204" pitchFamily="34" charset="0"/>
                  <a:cs typeface="Calibri" panose="020F0502020204030204" pitchFamily="34" charset="0"/>
                </a:rPr>
                <a:t>Remarks</a:t>
              </a: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a:t>
              </a:r>
            </a:p>
            <a:p>
              <a:pPr>
                <a:lnSpc>
                  <a:spcPct val="200000"/>
                </a:lnSpc>
              </a:pP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                Wide Temp.</a:t>
              </a:r>
            </a:p>
          </p:txBody>
        </p:sp>
        <p:pic>
          <p:nvPicPr>
            <p:cNvPr id="44" name="圖片 43"/>
            <p:cNvPicPr>
              <a:picLocks noChangeAspect="1"/>
            </p:cNvPicPr>
            <p:nvPr/>
          </p:nvPicPr>
          <p:blipFill>
            <a:blip r:embed="rId3" cstate="print">
              <a:extLst>
                <a:ext uri="{BEBA8EAE-BF5A-486C-A8C5-ECC9F3942E4B}">
                  <a14:imgProps xmlns:a14="http://schemas.microsoft.com/office/drawing/2010/main">
                    <a14:imgLayer r:embed="rId4">
                      <a14:imgEffect>
                        <a14:saturation sat="0"/>
                      </a14:imgEffect>
                    </a14:imgLayer>
                  </a14:imgProps>
                </a:ext>
                <a:ext uri="{28A0092B-C50C-407E-A947-70E740481C1C}">
                  <a14:useLocalDpi xmlns:a14="http://schemas.microsoft.com/office/drawing/2010/main" val="0"/>
                </a:ext>
              </a:extLst>
            </a:blip>
            <a:stretch>
              <a:fillRect/>
            </a:stretch>
          </p:blipFill>
          <p:spPr>
            <a:xfrm>
              <a:off x="13834201" y="8460650"/>
              <a:ext cx="475278" cy="450655"/>
            </a:xfrm>
            <a:prstGeom prst="rect">
              <a:avLst/>
            </a:prstGeom>
          </p:spPr>
        </p:pic>
      </p:grpSp>
    </p:spTree>
    <p:extLst>
      <p:ext uri="{BB962C8B-B14F-4D97-AF65-F5344CB8AC3E}">
        <p14:creationId xmlns:p14="http://schemas.microsoft.com/office/powerpoint/2010/main" val="958439514"/>
      </p:ext>
    </p:extLst>
  </p:cSld>
  <p:clrMapOvr>
    <a:masterClrMapping/>
  </p:clrMapOvr>
  <p:transition/>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7" name="表格 36"/>
          <p:cNvGraphicFramePr>
            <a:graphicFrameLocks noGrp="1"/>
          </p:cNvGraphicFramePr>
          <p:nvPr>
            <p:extLst>
              <p:ext uri="{D42A27DB-BD31-4B8C-83A1-F6EECF244321}">
                <p14:modId xmlns:p14="http://schemas.microsoft.com/office/powerpoint/2010/main" val="4037910997"/>
              </p:ext>
            </p:extLst>
          </p:nvPr>
        </p:nvGraphicFramePr>
        <p:xfrm>
          <a:off x="533227" y="1132384"/>
          <a:ext cx="16417826" cy="7270660"/>
        </p:xfrm>
        <a:graphic>
          <a:graphicData uri="http://schemas.openxmlformats.org/drawingml/2006/table">
            <a:tbl>
              <a:tblPr firstRow="1" bandRow="1">
                <a:tableStyleId>{5C22544A-7EE6-4342-B048-85BDC9FD1C3A}</a:tableStyleId>
              </a:tblPr>
              <a:tblGrid>
                <a:gridCol w="1912458"/>
                <a:gridCol w="2265622"/>
                <a:gridCol w="1885685"/>
                <a:gridCol w="1742706"/>
                <a:gridCol w="1722271"/>
                <a:gridCol w="1722271"/>
                <a:gridCol w="1722271"/>
                <a:gridCol w="1722271"/>
                <a:gridCol w="1722271"/>
              </a:tblGrid>
              <a:tr h="672937">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Flash</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Model</a:t>
                      </a: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SR/SW</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2023</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2024</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2025</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r>
              <a:tr h="672937">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altLang="zh-TW"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r>
              <a:tr h="618743">
                <a:tc rowSpan="8">
                  <a:txBody>
                    <a:bodyPr/>
                    <a:lstStyle/>
                    <a:p>
                      <a:pPr algn="ctr"/>
                      <a:r>
                        <a:rPr lang="en-US" altLang="zh-TW" sz="2400" b="1" baseline="0" dirty="0" smtClean="0">
                          <a:solidFill>
                            <a:schemeClr val="bg1"/>
                          </a:solidFill>
                          <a:latin typeface="Calibri" panose="020F0502020204030204" pitchFamily="34" charset="0"/>
                          <a:cs typeface="Calibri" panose="020F0502020204030204" pitchFamily="34" charset="0"/>
                        </a:rPr>
                        <a:t> </a:t>
                      </a:r>
                      <a:r>
                        <a:rPr lang="en-US" altLang="zh-TW" sz="2400" b="1" dirty="0" smtClean="0">
                          <a:solidFill>
                            <a:schemeClr val="bg1"/>
                          </a:solidFill>
                          <a:latin typeface="Calibri" panose="020F0502020204030204" pitchFamily="34" charset="0"/>
                          <a:cs typeface="Calibri" panose="020F0502020204030204" pitchFamily="34" charset="0"/>
                        </a:rPr>
                        <a:t>TLC</a:t>
                      </a: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rowSpan="2">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solidFill>
                          <a:latin typeface="Calibri" panose="020F0502020204030204" pitchFamily="34" charset="0"/>
                          <a:cs typeface="Calibri" panose="020F0502020204030204" pitchFamily="34" charset="0"/>
                        </a:rPr>
                        <a:t>SV240-25</a:t>
                      </a: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560/495</a:t>
                      </a: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491050">
                <a:tc vMerge="1">
                  <a:txBody>
                    <a:bodyPr/>
                    <a:lstStyle/>
                    <a:p>
                      <a:endParaRPr lang="zh-TW" altLang="en-US"/>
                    </a:p>
                  </a:txBody>
                  <a:tcPr/>
                </a:tc>
                <a:tc vMerge="1">
                  <a:txBody>
                    <a:bodyPr/>
                    <a:lstStyle/>
                    <a:p>
                      <a:pPr marL="0" marR="0" indent="0" algn="ctr" defTabSz="914212" rtl="0" eaLnBrk="1" fontAlgn="auto" latinLnBrk="0" hangingPunct="1">
                        <a:lnSpc>
                          <a:spcPct val="100000"/>
                        </a:lnSpc>
                        <a:spcBef>
                          <a:spcPts val="0"/>
                        </a:spcBef>
                        <a:spcAft>
                          <a:spcPts val="0"/>
                        </a:spcAft>
                        <a:buClrTx/>
                        <a:buSzTx/>
                        <a:buFontTx/>
                        <a:buNone/>
                        <a:tabLst/>
                        <a:defRPr/>
                      </a:pPr>
                      <a:endParaRPr lang="en-US" altLang="zh-TW" sz="1800" b="0" i="0" dirty="0" smtClean="0">
                        <a:solidFill>
                          <a:schemeClr val="tx1"/>
                        </a:solidFill>
                        <a:latin typeface="Calibri" panose="020F0502020204030204" pitchFamily="34" charset="0"/>
                        <a:cs typeface="Calibri" panose="020F0502020204030204" pitchFamily="34" charset="0"/>
                      </a:endParaRP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560/500</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72737">
                <a:tc vMerge="1">
                  <a:txBody>
                    <a:bodyPr/>
                    <a:lstStyle/>
                    <a:p>
                      <a:endParaRPr lang="zh-TW" altLang="en-US"/>
                    </a:p>
                  </a:txBody>
                  <a:tcPr/>
                </a:tc>
                <a:tc rowSpan="2">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solidFill>
                          <a:latin typeface="Calibri" panose="020F0502020204030204" pitchFamily="34" charset="0"/>
                          <a:cs typeface="Calibri" panose="020F0502020204030204" pitchFamily="34" charset="0"/>
                        </a:rPr>
                        <a:t>SV24P-25</a:t>
                      </a: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560/495</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491050">
                <a:tc vMerge="1">
                  <a:txBody>
                    <a:bodyPr/>
                    <a:lstStyle/>
                    <a:p>
                      <a:endParaRPr lang="zh-TW" altLang="en-US"/>
                    </a:p>
                  </a:txBody>
                  <a:tcPr/>
                </a:tc>
                <a:tc vMerge="1">
                  <a:txBody>
                    <a:bodyPr/>
                    <a:lstStyle/>
                    <a:p>
                      <a:pPr marL="0" marR="0" indent="0" algn="ctr" defTabSz="914212" rtl="0" eaLnBrk="1" fontAlgn="auto" latinLnBrk="0" hangingPunct="1">
                        <a:lnSpc>
                          <a:spcPct val="100000"/>
                        </a:lnSpc>
                        <a:spcBef>
                          <a:spcPts val="0"/>
                        </a:spcBef>
                        <a:spcAft>
                          <a:spcPts val="0"/>
                        </a:spcAft>
                        <a:buClrTx/>
                        <a:buSzTx/>
                        <a:buFontTx/>
                        <a:buNone/>
                        <a:tabLst/>
                        <a:defRPr/>
                      </a:pPr>
                      <a:endParaRPr lang="en-US" altLang="zh-TW" sz="1800" b="0" i="0" dirty="0" smtClean="0">
                        <a:solidFill>
                          <a:schemeClr val="tx1"/>
                        </a:solidFill>
                        <a:latin typeface="Calibri" panose="020F0502020204030204" pitchFamily="34" charset="0"/>
                        <a:cs typeface="Calibri" panose="020F0502020204030204" pitchFamily="34" charset="0"/>
                      </a:endParaRP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560/510</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kern="1200" dirty="0">
                        <a:solidFill>
                          <a:schemeClr val="bg1"/>
                        </a:solidFill>
                        <a:latin typeface="Calibri" panose="020F0502020204030204" pitchFamily="34" charset="0"/>
                        <a:ea typeface="+mn-ea"/>
                        <a:cs typeface="Calibri" panose="020F0502020204030204" pitchFamily="34" charset="0"/>
                        <a:sym typeface="Gill Sans"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657011">
                <a:tc vMerge="1">
                  <a:txBody>
                    <a:bodyPr/>
                    <a:lstStyle/>
                    <a:p>
                      <a:pPr algn="ctr"/>
                      <a:endParaRPr lang="zh-TW" altLang="en-US" sz="2400" b="1" dirty="0">
                        <a:solidFill>
                          <a:schemeClr val="tx1">
                            <a:lumMod val="75000"/>
                            <a:lumOff val="25000"/>
                          </a:schemeClr>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solidFill>
                          <a:latin typeface="Calibri" panose="020F0502020204030204" pitchFamily="34" charset="0"/>
                          <a:cs typeface="Calibri" panose="020F0502020204030204" pitchFamily="34" charset="0"/>
                        </a:rPr>
                        <a:t>SV170-25</a:t>
                      </a: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560/510</a:t>
                      </a: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491050">
                <a:tc vMerge="1">
                  <a:txBody>
                    <a:bodyPr/>
                    <a:lstStyle/>
                    <a:p>
                      <a:pPr algn="ctr"/>
                      <a:endParaRPr lang="zh-TW" altLang="en-US" sz="2400" b="1" dirty="0">
                        <a:solidFill>
                          <a:schemeClr val="tx1">
                            <a:lumMod val="75000"/>
                            <a:lumOff val="25000"/>
                          </a:schemeClr>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rowSpan="2">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solidFill>
                          <a:latin typeface="Calibri" panose="020F0502020204030204" pitchFamily="34" charset="0"/>
                          <a:cs typeface="Calibri" panose="020F0502020204030204" pitchFamily="34" charset="0"/>
                        </a:rPr>
                        <a:t>SV250-25</a:t>
                      </a: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ctr" defTabSz="914446"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560/520</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491050">
                <a:tc vMerge="1">
                  <a:txBody>
                    <a:bodyPr/>
                    <a:lstStyle/>
                    <a:p>
                      <a:endParaRPr lang="zh-TW" altLang="en-US"/>
                    </a:p>
                  </a:txBody>
                  <a:tcPr/>
                </a:tc>
                <a:tc vMerge="1">
                  <a:txBody>
                    <a:bodyPr/>
                    <a:lstStyle/>
                    <a:p>
                      <a:pPr marL="0" marR="0" indent="0" algn="ctr" defTabSz="914212" rtl="0" eaLnBrk="1" fontAlgn="auto" latinLnBrk="0" hangingPunct="1">
                        <a:lnSpc>
                          <a:spcPct val="100000"/>
                        </a:lnSpc>
                        <a:spcBef>
                          <a:spcPts val="0"/>
                        </a:spcBef>
                        <a:spcAft>
                          <a:spcPts val="0"/>
                        </a:spcAft>
                        <a:buClrTx/>
                        <a:buSzTx/>
                        <a:buFontTx/>
                        <a:buNone/>
                        <a:tabLst/>
                        <a:defRPr/>
                      </a:pPr>
                      <a:endParaRPr lang="en-US" altLang="zh-TW" sz="1800" b="0" i="0" dirty="0" smtClean="0">
                        <a:solidFill>
                          <a:schemeClr val="tx1"/>
                        </a:solidFill>
                        <a:latin typeface="Calibri" panose="020F0502020204030204" pitchFamily="34" charset="0"/>
                        <a:cs typeface="Calibri" panose="020F0502020204030204" pitchFamily="34" charset="0"/>
                      </a:endParaRP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560/500</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52013">
                <a:tc vMerge="1">
                  <a:txBody>
                    <a:bodyPr/>
                    <a:lstStyle/>
                    <a:p>
                      <a:pPr algn="ct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solidFill>
                          <a:latin typeface="Calibri" panose="020F0502020204030204" pitchFamily="34" charset="0"/>
                          <a:cs typeface="Calibri" panose="020F0502020204030204" pitchFamily="34" charset="0"/>
                        </a:rPr>
                        <a:t>SV25P-25</a:t>
                      </a: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555/500</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491050">
                <a:tc rowSpan="3">
                  <a:txBody>
                    <a:bodyPr/>
                    <a:lstStyle/>
                    <a:p>
                      <a:pPr algn="ctr"/>
                      <a:r>
                        <a:rPr lang="en-US" altLang="zh-TW" sz="2400" b="1" dirty="0" smtClean="0">
                          <a:solidFill>
                            <a:schemeClr val="bg1"/>
                          </a:solidFill>
                          <a:latin typeface="Calibri" panose="020F0502020204030204" pitchFamily="34" charset="0"/>
                          <a:cs typeface="Calibri" panose="020F0502020204030204" pitchFamily="34" charset="0"/>
                        </a:rPr>
                        <a:t>SLC-</a:t>
                      </a:r>
                      <a:r>
                        <a:rPr lang="en-US" altLang="zh-TW" sz="2400" b="1" dirty="0" err="1" smtClean="0">
                          <a:solidFill>
                            <a:schemeClr val="bg1"/>
                          </a:solidFill>
                          <a:latin typeface="Calibri" panose="020F0502020204030204" pitchFamily="34" charset="0"/>
                          <a:cs typeface="Calibri" panose="020F0502020204030204" pitchFamily="34" charset="0"/>
                        </a:rPr>
                        <a:t>liteX</a:t>
                      </a: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8C7D"/>
                    </a:solidFill>
                  </a:tcPr>
                </a:tc>
                <a:tc rowSpan="2">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solidFill>
                          <a:latin typeface="Calibri" panose="020F0502020204030204" pitchFamily="34" charset="0"/>
                          <a:cs typeface="Calibri" panose="020F0502020204030204" pitchFamily="34" charset="0"/>
                        </a:rPr>
                        <a:t>SH250-25</a:t>
                      </a: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ctr" defTabSz="914446" rtl="0" eaLnBrk="1" latinLnBrk="0" hangingPunct="1"/>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560/520</a:t>
                      </a: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0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0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34516">
                <a:tc vMerge="1">
                  <a:txBody>
                    <a:bodyPr/>
                    <a:lstStyle/>
                    <a:p>
                      <a:pPr algn="ct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8C7D"/>
                    </a:solidFill>
                  </a:tcPr>
                </a:tc>
                <a:tc vMerge="1">
                  <a:txBody>
                    <a:bodyPr/>
                    <a:lstStyle/>
                    <a:p>
                      <a:pPr marL="0" marR="0" indent="0" algn="ctr" defTabSz="914212" rtl="0" eaLnBrk="1" fontAlgn="auto" latinLnBrk="0" hangingPunct="1">
                        <a:lnSpc>
                          <a:spcPct val="100000"/>
                        </a:lnSpc>
                        <a:spcBef>
                          <a:spcPts val="0"/>
                        </a:spcBef>
                        <a:spcAft>
                          <a:spcPts val="0"/>
                        </a:spcAft>
                        <a:buClrTx/>
                        <a:buSzTx/>
                        <a:buFontTx/>
                        <a:buNone/>
                        <a:tabLst/>
                        <a:defRPr/>
                      </a:pPr>
                      <a:endParaRPr lang="en-US" altLang="zh-TW" sz="1800" b="0" i="0" dirty="0" smtClean="0">
                        <a:solidFill>
                          <a:schemeClr val="tx1"/>
                        </a:solidFill>
                        <a:latin typeface="Calibri" panose="020F0502020204030204" pitchFamily="34" charset="0"/>
                        <a:cs typeface="Calibri" panose="020F0502020204030204" pitchFamily="34" charset="0"/>
                      </a:endParaRP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ctr" defTabSz="914446" rtl="0" eaLnBrk="1" latinLnBrk="0" hangingPunct="1"/>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550/495</a:t>
                      </a: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0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0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34516">
                <a:tc vMerge="1">
                  <a:txBody>
                    <a:bodyPr/>
                    <a:lstStyle/>
                    <a:p>
                      <a:pPr algn="ct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8C7D"/>
                    </a:solidFill>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solidFill>
                          <a:latin typeface="Calibri" panose="020F0502020204030204" pitchFamily="34" charset="0"/>
                          <a:ea typeface="+mn-ea"/>
                          <a:cs typeface="Calibri" panose="020F0502020204030204" pitchFamily="34" charset="0"/>
                        </a:rPr>
                        <a:t>SH25P-25</a:t>
                      </a: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Est. 550/495</a:t>
                      </a: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0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0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sp>
        <p:nvSpPr>
          <p:cNvPr id="20482" name="文字方塊 24"/>
          <p:cNvSpPr txBox="1">
            <a:spLocks noChangeArrowheads="1"/>
          </p:cNvSpPr>
          <p:nvPr/>
        </p:nvSpPr>
        <p:spPr bwMode="auto">
          <a:xfrm>
            <a:off x="3320300" y="556320"/>
            <a:ext cx="11087946" cy="667724"/>
          </a:xfrm>
          <a:prstGeom prst="rect">
            <a:avLst/>
          </a:prstGeom>
          <a:noFill/>
          <a:ln w="9525">
            <a:noFill/>
            <a:miter lim="800000"/>
            <a:headEnd/>
            <a:tailEnd/>
          </a:ln>
        </p:spPr>
        <p:txBody>
          <a:bodyPr lIns="112624" tIns="56313" rIns="112624" bIns="56313">
            <a:spAutoFit/>
          </a:bodyPr>
          <a:lstStyle/>
          <a:p>
            <a:pPr algn="ctr"/>
            <a:r>
              <a:rPr lang="en-US" altLang="zh-TW" sz="3600" b="1" dirty="0">
                <a:solidFill>
                  <a:srgbClr val="008C7D"/>
                </a:solidFill>
                <a:latin typeface="Calibri" pitchFamily="34" charset="0"/>
              </a:rPr>
              <a:t>Industrial 2.5” SSD 3D NAND Roadmap</a:t>
            </a:r>
            <a:endParaRPr lang="zh-TW" altLang="en-US" sz="3600" b="1" dirty="0">
              <a:solidFill>
                <a:srgbClr val="008C7D"/>
              </a:solidFill>
              <a:latin typeface="Calibri" pitchFamily="34" charset="0"/>
            </a:endParaRPr>
          </a:p>
        </p:txBody>
      </p:sp>
      <p:sp>
        <p:nvSpPr>
          <p:cNvPr id="3" name="標題 2"/>
          <p:cNvSpPr>
            <a:spLocks noGrp="1"/>
          </p:cNvSpPr>
          <p:nvPr>
            <p:ph type="title"/>
          </p:nvPr>
        </p:nvSpPr>
        <p:spPr>
          <a:xfrm>
            <a:off x="705488" y="-19744"/>
            <a:ext cx="14292088" cy="1080121"/>
          </a:xfrm>
        </p:spPr>
        <p:txBody>
          <a:bodyPr/>
          <a:lstStyle/>
          <a:p>
            <a:r>
              <a:rPr lang="en-US" altLang="zh-TW" dirty="0" smtClean="0"/>
              <a:t>3D TLC 2.5” SSD</a:t>
            </a:r>
            <a:endParaRPr lang="zh-TW" altLang="en-US" dirty="0"/>
          </a:p>
        </p:txBody>
      </p:sp>
      <p:sp>
        <p:nvSpPr>
          <p:cNvPr id="55" name="向右箭號 20"/>
          <p:cNvSpPr/>
          <p:nvPr/>
        </p:nvSpPr>
        <p:spPr bwMode="auto">
          <a:xfrm>
            <a:off x="6682037" y="2608593"/>
            <a:ext cx="10197006"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pPr>
            <a:r>
              <a:rPr lang="en-US" altLang="zh-TW" sz="1800" dirty="0">
                <a:solidFill>
                  <a:schemeClr val="bg1"/>
                </a:solidFill>
                <a:latin typeface="Calibri" panose="020F0502020204030204" pitchFamily="34" charset="0"/>
                <a:cs typeface="Calibri" panose="020F0502020204030204" pitchFamily="34" charset="0"/>
              </a:rPr>
              <a:t>BiCS3: 120GB~1920GB                  </a:t>
            </a:r>
          </a:p>
        </p:txBody>
      </p:sp>
      <p:sp>
        <p:nvSpPr>
          <p:cNvPr id="57" name="向右箭號 20"/>
          <p:cNvSpPr/>
          <p:nvPr/>
        </p:nvSpPr>
        <p:spPr bwMode="auto">
          <a:xfrm>
            <a:off x="6697366" y="5344897"/>
            <a:ext cx="10181677"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pPr>
            <a:r>
              <a:rPr lang="en-US" altLang="zh-TW" sz="1800" dirty="0">
                <a:solidFill>
                  <a:schemeClr val="bg1"/>
                </a:solidFill>
                <a:latin typeface="Calibri" panose="020F0502020204030204" pitchFamily="34" charset="0"/>
                <a:cs typeface="Calibri" panose="020F0502020204030204" pitchFamily="34" charset="0"/>
              </a:rPr>
              <a:t>BiCS3: </a:t>
            </a:r>
            <a:r>
              <a:rPr lang="en-US" altLang="zh-TW" sz="1800" dirty="0" smtClean="0">
                <a:solidFill>
                  <a:schemeClr val="bg1"/>
                </a:solidFill>
                <a:latin typeface="Calibri" panose="020F0502020204030204" pitchFamily="34" charset="0"/>
                <a:cs typeface="Calibri" panose="020F0502020204030204" pitchFamily="34" charset="0"/>
              </a:rPr>
              <a:t>30GB~960GB</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61" name="向右箭號 20"/>
          <p:cNvSpPr/>
          <p:nvPr/>
        </p:nvSpPr>
        <p:spPr bwMode="auto">
          <a:xfrm>
            <a:off x="6697366" y="6893025"/>
            <a:ext cx="10181677"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pPr>
            <a:r>
              <a:rPr lang="en-US" altLang="zh-TW" sz="1800" dirty="0" smtClean="0">
                <a:solidFill>
                  <a:schemeClr val="bg1"/>
                </a:solidFill>
                <a:latin typeface="Calibri" panose="020F0502020204030204" pitchFamily="34" charset="0"/>
                <a:cs typeface="Calibri" panose="020F0502020204030204" pitchFamily="34" charset="0"/>
              </a:rPr>
              <a:t>BiCS3:10GB~320GB</a:t>
            </a:r>
            <a:endParaRPr lang="en-US" altLang="zh-TW" sz="1800" dirty="0">
              <a:solidFill>
                <a:schemeClr val="bg1"/>
              </a:solidFill>
              <a:latin typeface="Calibri" panose="020F0502020204030204" pitchFamily="34" charset="0"/>
              <a:cs typeface="Calibri" panose="020F0502020204030204" pitchFamily="34" charset="0"/>
            </a:endParaRPr>
          </a:p>
        </p:txBody>
      </p:sp>
      <p:grpSp>
        <p:nvGrpSpPr>
          <p:cNvPr id="50" name="群組 49"/>
          <p:cNvGrpSpPr/>
          <p:nvPr/>
        </p:nvGrpSpPr>
        <p:grpSpPr>
          <a:xfrm>
            <a:off x="-4662109" y="2512992"/>
            <a:ext cx="4403248" cy="4271897"/>
            <a:chOff x="-4662109" y="2512992"/>
            <a:chExt cx="4403248" cy="4271897"/>
          </a:xfrm>
        </p:grpSpPr>
        <p:grpSp>
          <p:nvGrpSpPr>
            <p:cNvPr id="52" name="群組 51"/>
            <p:cNvGrpSpPr/>
            <p:nvPr/>
          </p:nvGrpSpPr>
          <p:grpSpPr>
            <a:xfrm>
              <a:off x="-4662109" y="2512992"/>
              <a:ext cx="4403248" cy="4271897"/>
              <a:chOff x="12883876" y="1908742"/>
              <a:chExt cx="4403248" cy="4271897"/>
            </a:xfrm>
          </p:grpSpPr>
          <p:sp>
            <p:nvSpPr>
              <p:cNvPr id="64" name="矩形 63"/>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65" name="矩形 64"/>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66" name="矩形 65"/>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67" name="矩形 66"/>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68" name="文字方塊 67"/>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72" name="文字方塊 71"/>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73" name="矩形 72"/>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4" name="文字方塊 73"/>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75" name="文字方塊 74"/>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76" name="矩形 75"/>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7" name="文字方塊 76"/>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78" name="矩形 77"/>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9" name="矩形 78"/>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0" name="矩形 79"/>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1" name="文字方塊 80"/>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82" name="矩形 81"/>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83" name="矩形 82"/>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4" name="矩形 83"/>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85" name="矩形 84"/>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87" name="矩形 86"/>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90" name="文字方塊 89"/>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91" name="矩形 90"/>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2" name="矩形 91"/>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62" name="文字方塊 61"/>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63" name="矩形 62"/>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45" name="五邊形 44"/>
          <p:cNvSpPr/>
          <p:nvPr/>
        </p:nvSpPr>
        <p:spPr bwMode="auto">
          <a:xfrm>
            <a:off x="6697366" y="4732785"/>
            <a:ext cx="2188789" cy="432048"/>
          </a:xfrm>
          <a:prstGeom prst="homePlate">
            <a:avLst/>
          </a:prstGeom>
          <a:solidFill>
            <a:srgbClr val="B3B3B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a:defRPr/>
            </a:pPr>
            <a:r>
              <a:rPr lang="en-US" altLang="zh-TW" sz="1800" dirty="0" smtClean="0">
                <a:solidFill>
                  <a:schemeClr val="bg1"/>
                </a:solidFill>
                <a:latin typeface="Calibri" panose="020F0502020204030204" pitchFamily="34" charset="0"/>
                <a:cs typeface="Calibri" panose="020F0502020204030204" pitchFamily="34" charset="0"/>
              </a:rPr>
              <a:t>BiCS3:60GB~960GB</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44" name="向右箭號 20"/>
          <p:cNvSpPr/>
          <p:nvPr/>
        </p:nvSpPr>
        <p:spPr bwMode="auto">
          <a:xfrm>
            <a:off x="7806035" y="4192769"/>
            <a:ext cx="9073008"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pPr>
            <a:r>
              <a:rPr lang="en-US" altLang="zh-TW" sz="1800" dirty="0" smtClean="0">
                <a:solidFill>
                  <a:schemeClr val="bg1"/>
                </a:solidFill>
                <a:latin typeface="Calibri" panose="020F0502020204030204" pitchFamily="34" charset="0"/>
                <a:cs typeface="Calibri" panose="020F0502020204030204" pitchFamily="34" charset="0"/>
              </a:rPr>
              <a:t>       </a:t>
            </a:r>
            <a:r>
              <a:rPr lang="en-US" altLang="zh-TW" sz="1800" dirty="0" smtClean="0">
                <a:solidFill>
                  <a:srgbClr val="FFC000"/>
                </a:solidFill>
                <a:latin typeface="Calibri" panose="020F0502020204030204" pitchFamily="34" charset="0"/>
                <a:cs typeface="Calibri" panose="020F0502020204030204" pitchFamily="34" charset="0"/>
              </a:rPr>
              <a:t>BiCS5:240GB~1920GB</a:t>
            </a:r>
            <a:endParaRPr lang="en-US" altLang="zh-TW" sz="1800" dirty="0">
              <a:solidFill>
                <a:srgbClr val="FFC000"/>
              </a:solidFill>
              <a:latin typeface="Calibri" panose="020F0502020204030204" pitchFamily="34" charset="0"/>
              <a:cs typeface="Calibri" panose="020F0502020204030204" pitchFamily="34" charset="0"/>
            </a:endParaRPr>
          </a:p>
        </p:txBody>
      </p:sp>
      <p:sp>
        <p:nvSpPr>
          <p:cNvPr id="46" name="向右箭號 20"/>
          <p:cNvSpPr/>
          <p:nvPr/>
        </p:nvSpPr>
        <p:spPr bwMode="auto">
          <a:xfrm>
            <a:off x="6676333" y="6388969"/>
            <a:ext cx="10202710" cy="387185"/>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pPr>
            <a:r>
              <a:rPr lang="en-US" altLang="zh-TW" sz="1800" dirty="0">
                <a:solidFill>
                  <a:srgbClr val="FFC000"/>
                </a:solidFill>
                <a:latin typeface="Calibri" panose="020F0502020204030204" pitchFamily="34" charset="0"/>
                <a:cs typeface="Calibri" panose="020F0502020204030204" pitchFamily="34" charset="0"/>
              </a:rPr>
              <a:t>BiCS5:120GB~960GB</a:t>
            </a:r>
          </a:p>
        </p:txBody>
      </p:sp>
      <p:sp>
        <p:nvSpPr>
          <p:cNvPr id="48" name="向右箭號 20"/>
          <p:cNvSpPr/>
          <p:nvPr/>
        </p:nvSpPr>
        <p:spPr bwMode="auto">
          <a:xfrm>
            <a:off x="6682037" y="3112649"/>
            <a:ext cx="10197006"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pPr>
            <a:r>
              <a:rPr lang="en-US" altLang="zh-TW" sz="1800" dirty="0" smtClean="0">
                <a:solidFill>
                  <a:srgbClr val="FFC000"/>
                </a:solidFill>
                <a:latin typeface="Calibri" panose="020F0502020204030204" pitchFamily="34" charset="0"/>
                <a:cs typeface="Calibri" panose="020F0502020204030204" pitchFamily="34" charset="0"/>
              </a:rPr>
              <a:t>BiCS5:240GB~1920GB</a:t>
            </a:r>
            <a:endParaRPr lang="en-US" altLang="zh-TW" sz="1800" dirty="0">
              <a:solidFill>
                <a:srgbClr val="FFC000"/>
              </a:solidFill>
              <a:latin typeface="Calibri" panose="020F0502020204030204" pitchFamily="34" charset="0"/>
              <a:cs typeface="Calibri" panose="020F0502020204030204" pitchFamily="34" charset="0"/>
            </a:endParaRPr>
          </a:p>
        </p:txBody>
      </p:sp>
      <p:sp>
        <p:nvSpPr>
          <p:cNvPr id="49" name="向右箭號 20"/>
          <p:cNvSpPr/>
          <p:nvPr/>
        </p:nvSpPr>
        <p:spPr bwMode="auto">
          <a:xfrm>
            <a:off x="6682037" y="3652665"/>
            <a:ext cx="10197006"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pPr>
            <a:r>
              <a:rPr lang="en-US" altLang="zh-TW" sz="1800" dirty="0">
                <a:solidFill>
                  <a:schemeClr val="bg1"/>
                </a:solidFill>
                <a:latin typeface="Calibri" panose="020F0502020204030204" pitchFamily="34" charset="0"/>
                <a:cs typeface="Calibri" panose="020F0502020204030204" pitchFamily="34" charset="0"/>
              </a:rPr>
              <a:t>BiCS3: 120GB~1920GB                  </a:t>
            </a:r>
          </a:p>
        </p:txBody>
      </p:sp>
      <p:sp>
        <p:nvSpPr>
          <p:cNvPr id="51" name="向右箭號 20"/>
          <p:cNvSpPr/>
          <p:nvPr/>
        </p:nvSpPr>
        <p:spPr bwMode="auto">
          <a:xfrm>
            <a:off x="6697366" y="5848953"/>
            <a:ext cx="10181677"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pPr>
            <a:r>
              <a:rPr lang="en-US" altLang="zh-TW" sz="1800" dirty="0" smtClean="0">
                <a:solidFill>
                  <a:srgbClr val="FFC000"/>
                </a:solidFill>
                <a:latin typeface="Calibri" panose="020F0502020204030204" pitchFamily="34" charset="0"/>
                <a:cs typeface="Calibri" panose="020F0502020204030204" pitchFamily="34" charset="0"/>
              </a:rPr>
              <a:t>BiCS5:120GB~1920GB</a:t>
            </a:r>
            <a:endParaRPr lang="en-US" altLang="zh-TW" sz="1800" dirty="0">
              <a:solidFill>
                <a:srgbClr val="FFC000"/>
              </a:solidFill>
              <a:latin typeface="Calibri" panose="020F0502020204030204" pitchFamily="34" charset="0"/>
              <a:cs typeface="Calibri" panose="020F0502020204030204" pitchFamily="34" charset="0"/>
            </a:endParaRPr>
          </a:p>
        </p:txBody>
      </p:sp>
      <p:sp>
        <p:nvSpPr>
          <p:cNvPr id="53" name="向右箭號 20"/>
          <p:cNvSpPr/>
          <p:nvPr/>
        </p:nvSpPr>
        <p:spPr bwMode="auto">
          <a:xfrm>
            <a:off x="6697366" y="7361121"/>
            <a:ext cx="10181677"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pPr>
            <a:r>
              <a:rPr lang="en-US" altLang="zh-TW" sz="1800" dirty="0" smtClean="0">
                <a:solidFill>
                  <a:srgbClr val="FFC000"/>
                </a:solidFill>
                <a:latin typeface="Calibri" panose="020F0502020204030204" pitchFamily="34" charset="0"/>
                <a:cs typeface="Calibri" panose="020F0502020204030204" pitchFamily="34" charset="0"/>
              </a:rPr>
              <a:t>BiCS5:40GB~640GB</a:t>
            </a:r>
            <a:endParaRPr lang="en-US" altLang="zh-TW" sz="1800" dirty="0">
              <a:solidFill>
                <a:srgbClr val="FFC000"/>
              </a:solidFill>
              <a:latin typeface="Calibri" panose="020F0502020204030204" pitchFamily="34" charset="0"/>
              <a:cs typeface="Calibri" panose="020F0502020204030204" pitchFamily="34" charset="0"/>
            </a:endParaRPr>
          </a:p>
        </p:txBody>
      </p:sp>
      <p:sp>
        <p:nvSpPr>
          <p:cNvPr id="54" name="五邊形 53"/>
          <p:cNvSpPr/>
          <p:nvPr/>
        </p:nvSpPr>
        <p:spPr bwMode="auto">
          <a:xfrm>
            <a:off x="7707516" y="4192681"/>
            <a:ext cx="314543" cy="396088"/>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grpSp>
        <p:nvGrpSpPr>
          <p:cNvPr id="56" name="群組 55"/>
          <p:cNvGrpSpPr/>
          <p:nvPr/>
        </p:nvGrpSpPr>
        <p:grpSpPr>
          <a:xfrm>
            <a:off x="13566675" y="8298541"/>
            <a:ext cx="3456384" cy="1258779"/>
            <a:chOff x="12662498" y="6256231"/>
            <a:chExt cx="3456384" cy="1258779"/>
          </a:xfrm>
        </p:grpSpPr>
        <p:sp>
          <p:nvSpPr>
            <p:cNvPr id="58" name="文字方塊 57"/>
            <p:cNvSpPr txBox="1"/>
            <p:nvPr/>
          </p:nvSpPr>
          <p:spPr>
            <a:xfrm>
              <a:off x="12662498" y="6256231"/>
              <a:ext cx="3257238" cy="830997"/>
            </a:xfrm>
            <a:prstGeom prst="rect">
              <a:avLst/>
            </a:prstGeom>
            <a:noFill/>
          </p:spPr>
          <p:txBody>
            <a:bodyPr wrap="none" rtlCol="0">
              <a:spAutoFit/>
            </a:bodyPr>
            <a:lstStyle/>
            <a:p>
              <a:r>
                <a:rPr lang="en-US" altLang="zh-TW" sz="16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Remarks:</a:t>
              </a:r>
            </a:p>
            <a:p>
              <a:pPr marL="457200" indent="-457200">
                <a:buAutoNum type="arabicPeriod"/>
              </a:pPr>
              <a:r>
                <a:rPr lang="en-US" altLang="zh-TW" sz="1600" dirty="0" smtClean="0">
                  <a:solidFill>
                    <a:schemeClr val="tx1">
                      <a:lumMod val="75000"/>
                      <a:lumOff val="25000"/>
                    </a:schemeClr>
                  </a:solidFill>
                  <a:latin typeface="Calibri" panose="020F0502020204030204" pitchFamily="34" charset="0"/>
                  <a:cs typeface="Calibri" panose="020F0502020204030204" pitchFamily="34" charset="0"/>
                </a:rPr>
                <a:t>SR/SW</a:t>
              </a:r>
              <a:r>
                <a:rPr lang="en-US" altLang="zh-TW" sz="1600" dirty="0">
                  <a:solidFill>
                    <a:schemeClr val="tx1">
                      <a:lumMod val="75000"/>
                      <a:lumOff val="25000"/>
                    </a:schemeClr>
                  </a:solidFill>
                  <a:latin typeface="Calibri" panose="020F0502020204030204" pitchFamily="34" charset="0"/>
                  <a:cs typeface="Calibri" panose="020F0502020204030204" pitchFamily="34" charset="0"/>
                </a:rPr>
                <a:t>: Sequential </a:t>
              </a:r>
              <a:r>
                <a:rPr lang="en-US" altLang="zh-TW" sz="1600" dirty="0" smtClean="0">
                  <a:solidFill>
                    <a:schemeClr val="tx1">
                      <a:lumMod val="75000"/>
                      <a:lumOff val="25000"/>
                    </a:schemeClr>
                  </a:solidFill>
                  <a:latin typeface="Calibri" panose="020F0502020204030204" pitchFamily="34" charset="0"/>
                  <a:cs typeface="Calibri" panose="020F0502020204030204" pitchFamily="34" charset="0"/>
                </a:rPr>
                <a:t>Read/Write</a:t>
              </a:r>
            </a:p>
            <a:p>
              <a:pPr marL="457200" indent="-457200">
                <a:buAutoNum type="arabicPeriod"/>
              </a:pPr>
              <a:r>
                <a:rPr lang="en-US" altLang="zh-TW" sz="1600" dirty="0" smtClean="0">
                  <a:solidFill>
                    <a:schemeClr val="tx1">
                      <a:lumMod val="75000"/>
                      <a:lumOff val="25000"/>
                    </a:schemeClr>
                  </a:solidFill>
                  <a:latin typeface="Calibri" panose="020F0502020204030204" pitchFamily="34" charset="0"/>
                  <a:cs typeface="Calibri" panose="020F0502020204030204" pitchFamily="34" charset="0"/>
                </a:rPr>
                <a:t>ES     CS MP                      EOL LTS</a:t>
              </a:r>
              <a:endParaRPr lang="zh-TW" altLang="en-US" sz="16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grpSp>
          <p:nvGrpSpPr>
            <p:cNvPr id="59" name="群組 58"/>
            <p:cNvGrpSpPr/>
            <p:nvPr/>
          </p:nvGrpSpPr>
          <p:grpSpPr>
            <a:xfrm>
              <a:off x="13238562" y="7119010"/>
              <a:ext cx="2880320" cy="396000"/>
              <a:chOff x="4725193" y="6393830"/>
              <a:chExt cx="2880320" cy="396000"/>
            </a:xfrm>
          </p:grpSpPr>
          <p:sp>
            <p:nvSpPr>
              <p:cNvPr id="60" name="五邊形 59"/>
              <p:cNvSpPr/>
              <p:nvPr/>
            </p:nvSpPr>
            <p:spPr bwMode="auto">
              <a:xfrm>
                <a:off x="6382168" y="6393830"/>
                <a:ext cx="1223345" cy="396000"/>
              </a:xfrm>
              <a:prstGeom prst="homePlate">
                <a:avLst/>
              </a:prstGeom>
              <a:solidFill>
                <a:srgbClr val="B3B3B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69" name="五邊形 68"/>
              <p:cNvSpPr/>
              <p:nvPr/>
            </p:nvSpPr>
            <p:spPr bwMode="auto">
              <a:xfrm>
                <a:off x="4735430" y="6393830"/>
                <a:ext cx="1936357"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71" name="五邊形 70"/>
              <p:cNvSpPr/>
              <p:nvPr/>
            </p:nvSpPr>
            <p:spPr bwMode="auto">
              <a:xfrm>
                <a:off x="4725193" y="6393830"/>
                <a:ext cx="360040" cy="396000"/>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grpSp>
      </p:grpSp>
      <p:grpSp>
        <p:nvGrpSpPr>
          <p:cNvPr id="5" name="群組 4"/>
          <p:cNvGrpSpPr/>
          <p:nvPr/>
        </p:nvGrpSpPr>
        <p:grpSpPr>
          <a:xfrm>
            <a:off x="9441714" y="7899473"/>
            <a:ext cx="7436588" cy="415236"/>
            <a:chOff x="9441736" y="7834261"/>
            <a:chExt cx="7436564" cy="470808"/>
          </a:xfrm>
        </p:grpSpPr>
        <p:sp>
          <p:nvSpPr>
            <p:cNvPr id="86" name="向右箭號 20"/>
            <p:cNvSpPr/>
            <p:nvPr/>
          </p:nvSpPr>
          <p:spPr bwMode="auto">
            <a:xfrm>
              <a:off x="9441736" y="7836140"/>
              <a:ext cx="7436564" cy="468929"/>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pPr>
              <a:r>
                <a:rPr lang="en-US" altLang="zh-TW" sz="1800" dirty="0" smtClean="0">
                  <a:solidFill>
                    <a:schemeClr val="bg1"/>
                  </a:solidFill>
                  <a:latin typeface="Calibri" panose="020F0502020204030204" pitchFamily="34" charset="0"/>
                  <a:cs typeface="Calibri" panose="020F0502020204030204" pitchFamily="34" charset="0"/>
                </a:rPr>
                <a:t>    </a:t>
              </a:r>
              <a:r>
                <a:rPr lang="en-US" altLang="zh-TW" sz="1800" dirty="0" smtClean="0">
                  <a:solidFill>
                    <a:srgbClr val="FFC000"/>
                  </a:solidFill>
                  <a:latin typeface="Calibri" panose="020F0502020204030204" pitchFamily="34" charset="0"/>
                  <a:cs typeface="Calibri" panose="020F0502020204030204" pitchFamily="34" charset="0"/>
                </a:rPr>
                <a:t>BiCS5:40GB~640GB</a:t>
              </a:r>
              <a:endParaRPr lang="en-US" altLang="zh-TW" sz="1800" dirty="0">
                <a:solidFill>
                  <a:srgbClr val="FFC000"/>
                </a:solidFill>
                <a:latin typeface="Calibri" panose="020F0502020204030204" pitchFamily="34" charset="0"/>
                <a:cs typeface="Calibri" panose="020F0502020204030204" pitchFamily="34" charset="0"/>
              </a:endParaRPr>
            </a:p>
          </p:txBody>
        </p:sp>
        <p:sp>
          <p:nvSpPr>
            <p:cNvPr id="88" name="五邊形 87"/>
            <p:cNvSpPr/>
            <p:nvPr/>
          </p:nvSpPr>
          <p:spPr bwMode="auto">
            <a:xfrm>
              <a:off x="9441736" y="7834261"/>
              <a:ext cx="267549" cy="468929"/>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grpSp>
    </p:spTree>
    <p:extLst>
      <p:ext uri="{BB962C8B-B14F-4D97-AF65-F5344CB8AC3E}">
        <p14:creationId xmlns:p14="http://schemas.microsoft.com/office/powerpoint/2010/main" val="378519600"/>
      </p:ext>
    </p:extLst>
  </p:cSld>
  <p:clrMapOvr>
    <a:masterClrMapping/>
  </p:clrMapOvr>
  <p:transition/>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標題 2"/>
          <p:cNvSpPr>
            <a:spLocks noGrp="1"/>
          </p:cNvSpPr>
          <p:nvPr>
            <p:ph type="title"/>
          </p:nvPr>
        </p:nvSpPr>
        <p:spPr/>
        <p:txBody>
          <a:bodyPr/>
          <a:lstStyle/>
          <a:p>
            <a:r>
              <a:rPr lang="en-US" altLang="zh-TW" dirty="0" smtClean="0"/>
              <a:t>2D 2.5” SSD</a:t>
            </a:r>
            <a:endParaRPr lang="zh-TW" altLang="en-US" dirty="0"/>
          </a:p>
        </p:txBody>
      </p:sp>
      <p:graphicFrame>
        <p:nvGraphicFramePr>
          <p:cNvPr id="57" name="表格 56"/>
          <p:cNvGraphicFramePr>
            <a:graphicFrameLocks noGrp="1"/>
          </p:cNvGraphicFramePr>
          <p:nvPr>
            <p:extLst>
              <p:ext uri="{D42A27DB-BD31-4B8C-83A1-F6EECF244321}">
                <p14:modId xmlns:p14="http://schemas.microsoft.com/office/powerpoint/2010/main" val="4105455211"/>
              </p:ext>
            </p:extLst>
          </p:nvPr>
        </p:nvGraphicFramePr>
        <p:xfrm>
          <a:off x="605235" y="1564432"/>
          <a:ext cx="16327176" cy="3780420"/>
        </p:xfrm>
        <a:graphic>
          <a:graphicData uri="http://schemas.openxmlformats.org/drawingml/2006/table">
            <a:tbl>
              <a:tblPr firstRow="1" bandRow="1">
                <a:tableStyleId>{5C22544A-7EE6-4342-B048-85BDC9FD1C3A}</a:tableStyleId>
              </a:tblPr>
              <a:tblGrid>
                <a:gridCol w="1901899"/>
                <a:gridCol w="2505028"/>
                <a:gridCol w="1641745"/>
                <a:gridCol w="1713084"/>
                <a:gridCol w="1713084"/>
                <a:gridCol w="1713084"/>
                <a:gridCol w="1713084"/>
                <a:gridCol w="1713084"/>
                <a:gridCol w="1713084"/>
              </a:tblGrid>
              <a:tr h="540060">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Flash</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Model</a:t>
                      </a: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SR/SW</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2023</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2024</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2025</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r>
              <a:tr h="540060">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altLang="zh-TW"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r>
              <a:tr h="540060">
                <a:tc rowSpan="2">
                  <a:txBody>
                    <a:bodyPr/>
                    <a:lstStyle/>
                    <a:p>
                      <a:pPr algn="ctr"/>
                      <a:r>
                        <a:rPr lang="en-US" altLang="zh-TW" sz="2400" b="1" dirty="0" smtClean="0">
                          <a:solidFill>
                            <a:schemeClr val="bg1"/>
                          </a:solidFill>
                          <a:latin typeface="Calibri" panose="020F0502020204030204" pitchFamily="34" charset="0"/>
                          <a:cs typeface="Calibri" panose="020F0502020204030204" pitchFamily="34" charset="0"/>
                        </a:rPr>
                        <a:t>SLC</a:t>
                      </a: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49C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SS210-25</a:t>
                      </a:r>
                      <a:endParaRPr lang="zh-TW" altLang="en-US" sz="1800" b="0" i="0" dirty="0">
                        <a:solidFill>
                          <a:schemeClr val="tx1">
                            <a:lumMod val="75000"/>
                            <a:lumOff val="25000"/>
                          </a:schemeClr>
                        </a:solidFill>
                        <a:latin typeface="Calibri" panose="020F0502020204030204" pitchFamily="34" charset="0"/>
                        <a:cs typeface="Calibri" panose="020F0502020204030204" pitchFamily="34" charset="0"/>
                      </a:endParaRPr>
                    </a:p>
                  </a:txBody>
                  <a:tcPr marL="112573" marR="112573" marT="56280" marB="5628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530/445</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40060">
                <a:tc vMerge="1">
                  <a:txBody>
                    <a:bodyPr/>
                    <a:lstStyle/>
                    <a:p>
                      <a:pPr algn="ctr"/>
                      <a:endParaRPr lang="zh-TW" altLang="en-US" sz="2400" b="1" dirty="0">
                        <a:solidFill>
                          <a:schemeClr val="tx1">
                            <a:lumMod val="75000"/>
                            <a:lumOff val="25000"/>
                          </a:schemeClr>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SS21P-25</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573" marR="112573" marT="56280" marB="5628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550/440</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40060">
                <a:tc rowSpan="2">
                  <a:txBody>
                    <a:bodyPr/>
                    <a:lstStyle/>
                    <a:p>
                      <a:pPr algn="ctr"/>
                      <a:r>
                        <a:rPr lang="en-US" altLang="zh-TW" sz="2400" b="1" dirty="0" smtClean="0">
                          <a:solidFill>
                            <a:schemeClr val="bg1"/>
                          </a:solidFill>
                          <a:latin typeface="Calibri" panose="020F0502020204030204" pitchFamily="34" charset="0"/>
                          <a:cs typeface="Calibri" panose="020F0502020204030204" pitchFamily="34" charset="0"/>
                        </a:rPr>
                        <a:t>MLC</a:t>
                      </a: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6699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SM210(P)-25</a:t>
                      </a:r>
                      <a:endParaRPr lang="zh-TW" altLang="en-US" sz="1800" b="0" i="0" dirty="0">
                        <a:solidFill>
                          <a:schemeClr val="tx1">
                            <a:lumMod val="75000"/>
                            <a:lumOff val="25000"/>
                          </a:schemeClr>
                        </a:solidFill>
                        <a:latin typeface="Calibri" panose="020F0502020204030204" pitchFamily="34" charset="0"/>
                        <a:cs typeface="Calibri" panose="020F0502020204030204" pitchFamily="34" charset="0"/>
                      </a:endParaRPr>
                    </a:p>
                  </a:txBody>
                  <a:tcPr marL="112573" marR="112573" marT="56280" marB="5628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510/380</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40060">
                <a:tc vMerge="1">
                  <a:txBody>
                    <a:bodyPr/>
                    <a:lstStyle/>
                    <a:p>
                      <a:pPr algn="ctr"/>
                      <a:endParaRPr lang="zh-TW" altLang="en-US" sz="2400" b="1" dirty="0">
                        <a:solidFill>
                          <a:schemeClr val="tx1">
                            <a:lumMod val="75000"/>
                            <a:lumOff val="25000"/>
                          </a:schemeClr>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SM230-25</a:t>
                      </a:r>
                      <a:endParaRPr lang="zh-TW" altLang="en-US" sz="1800" b="0" i="0" dirty="0">
                        <a:solidFill>
                          <a:schemeClr val="tx1">
                            <a:lumMod val="75000"/>
                            <a:lumOff val="25000"/>
                          </a:schemeClr>
                        </a:solidFill>
                        <a:latin typeface="Calibri" panose="020F0502020204030204" pitchFamily="34" charset="0"/>
                        <a:cs typeface="Calibri" panose="020F0502020204030204" pitchFamily="34" charset="0"/>
                      </a:endParaRPr>
                    </a:p>
                  </a:txBody>
                  <a:tcPr marL="112573" marR="112573" marT="56280" marB="5628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560/510</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40060">
                <a:tc>
                  <a:txBody>
                    <a:bodyPr/>
                    <a:lstStyle/>
                    <a:p>
                      <a:pPr algn="ctr"/>
                      <a:r>
                        <a:rPr lang="en-US" altLang="zh-TW" sz="2400" b="1" dirty="0" smtClean="0">
                          <a:solidFill>
                            <a:schemeClr val="bg1"/>
                          </a:solidFill>
                          <a:latin typeface="Calibri" panose="020F0502020204030204" pitchFamily="34" charset="0"/>
                          <a:cs typeface="Calibri" panose="020F0502020204030204" pitchFamily="34" charset="0"/>
                        </a:rPr>
                        <a:t>SLC-lite</a:t>
                      </a: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24517E"/>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SU210-25</a:t>
                      </a:r>
                      <a:endParaRPr lang="zh-TW" altLang="en-US" sz="1800" b="0" i="0" dirty="0">
                        <a:solidFill>
                          <a:schemeClr val="tx1">
                            <a:lumMod val="75000"/>
                            <a:lumOff val="25000"/>
                          </a:schemeClr>
                        </a:solidFill>
                        <a:latin typeface="Calibri" panose="020F0502020204030204" pitchFamily="34" charset="0"/>
                        <a:cs typeface="Calibri" panose="020F0502020204030204" pitchFamily="34" charset="0"/>
                      </a:endParaRPr>
                    </a:p>
                  </a:txBody>
                  <a:tcPr marL="112573" marR="112573" marT="56280" marB="5628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505/390</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0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0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sp>
        <p:nvSpPr>
          <p:cNvPr id="58" name="文字方塊 24"/>
          <p:cNvSpPr txBox="1">
            <a:spLocks noChangeArrowheads="1"/>
          </p:cNvSpPr>
          <p:nvPr/>
        </p:nvSpPr>
        <p:spPr bwMode="auto">
          <a:xfrm>
            <a:off x="3320300" y="959953"/>
            <a:ext cx="11087946" cy="667724"/>
          </a:xfrm>
          <a:prstGeom prst="rect">
            <a:avLst/>
          </a:prstGeom>
          <a:noFill/>
          <a:ln w="9525">
            <a:noFill/>
            <a:miter lim="800000"/>
            <a:headEnd/>
            <a:tailEnd/>
          </a:ln>
        </p:spPr>
        <p:txBody>
          <a:bodyPr lIns="112624" tIns="56313" rIns="112624" bIns="56313">
            <a:spAutoFit/>
          </a:bodyPr>
          <a:lstStyle/>
          <a:p>
            <a:pPr algn="ctr"/>
            <a:r>
              <a:rPr lang="en-US" altLang="zh-TW" sz="3600" b="1" dirty="0" smtClean="0">
                <a:solidFill>
                  <a:srgbClr val="008C7D"/>
                </a:solidFill>
                <a:latin typeface="Calibri" pitchFamily="34" charset="0"/>
              </a:rPr>
              <a:t>Industrial 2.5</a:t>
            </a:r>
            <a:r>
              <a:rPr lang="en-US" altLang="zh-TW" sz="3600" b="1" dirty="0">
                <a:solidFill>
                  <a:srgbClr val="008C7D"/>
                </a:solidFill>
                <a:latin typeface="Calibri" pitchFamily="34" charset="0"/>
              </a:rPr>
              <a:t>” SSD </a:t>
            </a:r>
            <a:r>
              <a:rPr lang="en-US" altLang="zh-TW" sz="3600" b="1" dirty="0" smtClean="0">
                <a:solidFill>
                  <a:srgbClr val="008C7D"/>
                </a:solidFill>
                <a:latin typeface="Calibri" pitchFamily="34" charset="0"/>
              </a:rPr>
              <a:t>2D </a:t>
            </a:r>
            <a:r>
              <a:rPr lang="en-US" altLang="zh-TW" sz="3600" b="1" dirty="0">
                <a:solidFill>
                  <a:srgbClr val="008C7D"/>
                </a:solidFill>
                <a:latin typeface="Calibri" pitchFamily="34" charset="0"/>
              </a:rPr>
              <a:t>NAND Roadmap</a:t>
            </a:r>
            <a:endParaRPr lang="zh-TW" altLang="en-US" sz="3600" b="1" dirty="0">
              <a:solidFill>
                <a:srgbClr val="008C7D"/>
              </a:solidFill>
              <a:latin typeface="Calibri" pitchFamily="34" charset="0"/>
            </a:endParaRPr>
          </a:p>
        </p:txBody>
      </p:sp>
      <p:sp>
        <p:nvSpPr>
          <p:cNvPr id="62" name="向右箭號 20"/>
          <p:cNvSpPr/>
          <p:nvPr/>
        </p:nvSpPr>
        <p:spPr bwMode="auto">
          <a:xfrm>
            <a:off x="6653907" y="2730400"/>
            <a:ext cx="10251341" cy="436545"/>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indent="268288" defTabSz="791890">
              <a:defRPr/>
            </a:pPr>
            <a:r>
              <a:rPr lang="en-US" altLang="zh-TW" sz="1800" dirty="0" smtClean="0">
                <a:solidFill>
                  <a:schemeClr val="bg1"/>
                </a:solidFill>
                <a:latin typeface="Calibri" panose="020F0502020204030204" pitchFamily="34" charset="0"/>
                <a:cs typeface="Calibri" panose="020F0502020204030204" pitchFamily="34" charset="0"/>
              </a:rPr>
              <a:t>8GB~240GB</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70" name="向右箭號 20"/>
          <p:cNvSpPr/>
          <p:nvPr/>
        </p:nvSpPr>
        <p:spPr bwMode="auto">
          <a:xfrm>
            <a:off x="6653908" y="3306311"/>
            <a:ext cx="102240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indent="268288" defTabSz="791890">
              <a:defRPr/>
            </a:pPr>
            <a:r>
              <a:rPr lang="en-US" altLang="zh-TW" sz="1800" dirty="0">
                <a:solidFill>
                  <a:schemeClr val="bg1"/>
                </a:solidFill>
                <a:latin typeface="Calibri" panose="020F0502020204030204" pitchFamily="34" charset="0"/>
                <a:cs typeface="Calibri" panose="020F0502020204030204" pitchFamily="34" charset="0"/>
              </a:rPr>
              <a:t>8GB~240GB</a:t>
            </a:r>
          </a:p>
        </p:txBody>
      </p:sp>
      <p:sp>
        <p:nvSpPr>
          <p:cNvPr id="74" name="向右箭號 20"/>
          <p:cNvSpPr/>
          <p:nvPr/>
        </p:nvSpPr>
        <p:spPr bwMode="auto">
          <a:xfrm>
            <a:off x="6653908" y="3841677"/>
            <a:ext cx="102240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indent="268288" defTabSz="791890">
              <a:defRPr/>
            </a:pPr>
            <a:r>
              <a:rPr lang="en-US" altLang="zh-TW" sz="1800" dirty="0" smtClean="0">
                <a:solidFill>
                  <a:schemeClr val="bg1"/>
                </a:solidFill>
                <a:latin typeface="Calibri" panose="020F0502020204030204" pitchFamily="34" charset="0"/>
                <a:cs typeface="Calibri" panose="020F0502020204030204" pitchFamily="34" charset="0"/>
              </a:rPr>
              <a:t>32GB~512GB</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75" name="向右箭號 20"/>
          <p:cNvSpPr/>
          <p:nvPr/>
        </p:nvSpPr>
        <p:spPr bwMode="auto">
          <a:xfrm>
            <a:off x="6653908" y="4377043"/>
            <a:ext cx="102240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indent="268288" defTabSz="791890">
              <a:defRPr/>
            </a:pPr>
            <a:r>
              <a:rPr lang="en-US" altLang="zh-TW" sz="1800" dirty="0" smtClean="0">
                <a:solidFill>
                  <a:schemeClr val="bg1"/>
                </a:solidFill>
                <a:latin typeface="Calibri" panose="020F0502020204030204" pitchFamily="34" charset="0"/>
                <a:cs typeface="Calibri" panose="020F0502020204030204" pitchFamily="34" charset="0"/>
              </a:rPr>
              <a:t>32GB~1024GB</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77" name="向右箭號 20"/>
          <p:cNvSpPr/>
          <p:nvPr/>
        </p:nvSpPr>
        <p:spPr bwMode="auto">
          <a:xfrm>
            <a:off x="6657642" y="4912409"/>
            <a:ext cx="102240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indent="268288" defTabSz="791890">
              <a:defRPr/>
            </a:pPr>
            <a:r>
              <a:rPr lang="en-US" altLang="zh-TW" sz="1800" dirty="0" smtClean="0">
                <a:solidFill>
                  <a:schemeClr val="bg1"/>
                </a:solidFill>
                <a:latin typeface="Calibri" panose="020F0502020204030204" pitchFamily="34" charset="0"/>
                <a:cs typeface="Calibri" panose="020F0502020204030204" pitchFamily="34" charset="0"/>
              </a:rPr>
              <a:t>16GB~256GB</a:t>
            </a:r>
            <a:endParaRPr lang="en-US" altLang="zh-TW" sz="1800" dirty="0">
              <a:solidFill>
                <a:schemeClr val="bg1"/>
              </a:solidFill>
              <a:latin typeface="Calibri" panose="020F0502020204030204" pitchFamily="34" charset="0"/>
              <a:cs typeface="Calibri" panose="020F0502020204030204" pitchFamily="34" charset="0"/>
            </a:endParaRPr>
          </a:p>
        </p:txBody>
      </p:sp>
      <p:grpSp>
        <p:nvGrpSpPr>
          <p:cNvPr id="46" name="群組 45"/>
          <p:cNvGrpSpPr/>
          <p:nvPr/>
        </p:nvGrpSpPr>
        <p:grpSpPr>
          <a:xfrm>
            <a:off x="-4662109" y="2512992"/>
            <a:ext cx="4403248" cy="4271897"/>
            <a:chOff x="-4662109" y="2512992"/>
            <a:chExt cx="4403248" cy="4271897"/>
          </a:xfrm>
        </p:grpSpPr>
        <p:grpSp>
          <p:nvGrpSpPr>
            <p:cNvPr id="47" name="群組 46"/>
            <p:cNvGrpSpPr/>
            <p:nvPr/>
          </p:nvGrpSpPr>
          <p:grpSpPr>
            <a:xfrm>
              <a:off x="-4662109" y="2512992"/>
              <a:ext cx="4403248" cy="4271897"/>
              <a:chOff x="12883876" y="1908742"/>
              <a:chExt cx="4403248" cy="4271897"/>
            </a:xfrm>
          </p:grpSpPr>
          <p:sp>
            <p:nvSpPr>
              <p:cNvPr id="50" name="矩形 49"/>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51" name="矩形 50"/>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52" name="矩形 51"/>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53" name="矩形 52"/>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54" name="文字方塊 53"/>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55" name="文字方塊 54"/>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56" name="矩形 55"/>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59" name="文字方塊 58"/>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61" name="文字方塊 60"/>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63" name="矩形 62"/>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64" name="文字方塊 63"/>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65" name="矩形 64"/>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66" name="矩形 65"/>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67" name="矩形 66"/>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68" name="文字方塊 67"/>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69" name="矩形 68"/>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72" name="矩形 71"/>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1" name="矩形 80"/>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82" name="矩形 81"/>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83" name="矩形 82"/>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84" name="文字方塊 83"/>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86" name="矩形 85"/>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7" name="矩形 86"/>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48" name="文字方塊 47"/>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49" name="矩形 48"/>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91" name="矩形 90"/>
          <p:cNvSpPr/>
          <p:nvPr/>
        </p:nvSpPr>
        <p:spPr>
          <a:xfrm>
            <a:off x="735819" y="5539219"/>
            <a:ext cx="8667750" cy="584775"/>
          </a:xfrm>
          <a:prstGeom prst="rect">
            <a:avLst/>
          </a:prstGeom>
        </p:spPr>
        <p:txBody>
          <a:bodyPr>
            <a:spAutoFit/>
          </a:bodyPr>
          <a:lstStyle/>
          <a:p>
            <a:pPr defTabSz="914212" eaLnBrk="1" fontAlgn="auto" hangingPunct="1">
              <a:spcBef>
                <a:spcPts val="0"/>
              </a:spcBef>
              <a:spcAft>
                <a:spcPts val="0"/>
              </a:spcAft>
              <a:defRPr/>
            </a:pPr>
            <a:r>
              <a:rPr lang="en-US" altLang="zh-TW" sz="1600" dirty="0">
                <a:solidFill>
                  <a:schemeClr val="tx1">
                    <a:lumMod val="75000"/>
                    <a:lumOff val="25000"/>
                  </a:schemeClr>
                </a:solidFill>
                <a:latin typeface="Calibri" panose="020F0502020204030204" pitchFamily="34" charset="0"/>
                <a:ea typeface="+mn-ea"/>
                <a:cs typeface="Calibri" panose="020F0502020204030204" pitchFamily="34" charset="0"/>
              </a:rPr>
              <a:t>*SM230-25:TCG Opal 2.0 Supports 32GB~512GB                         </a:t>
            </a:r>
          </a:p>
          <a:p>
            <a:pPr defTabSz="914212" eaLnBrk="1" fontAlgn="auto" hangingPunct="1">
              <a:spcBef>
                <a:spcPts val="0"/>
              </a:spcBef>
              <a:spcAft>
                <a:spcPts val="0"/>
              </a:spcAft>
              <a:defRPr/>
            </a:pPr>
            <a:r>
              <a:rPr lang="en-US" altLang="zh-TW" sz="1600" dirty="0">
                <a:solidFill>
                  <a:schemeClr val="tx1">
                    <a:lumMod val="75000"/>
                    <a:lumOff val="25000"/>
                  </a:schemeClr>
                </a:solidFill>
                <a:latin typeface="Calibri" panose="020F0502020204030204" pitchFamily="34" charset="0"/>
                <a:ea typeface="+mn-ea"/>
                <a:cs typeface="Calibri" panose="020F0502020204030204" pitchFamily="34" charset="0"/>
              </a:rPr>
              <a:t>                     </a:t>
            </a:r>
            <a:r>
              <a:rPr lang="en-US" altLang="zh-TW" sz="1600" dirty="0" smtClean="0">
                <a:solidFill>
                  <a:schemeClr val="tx1">
                    <a:lumMod val="75000"/>
                    <a:lumOff val="25000"/>
                  </a:schemeClr>
                </a:solidFill>
                <a:latin typeface="Calibri" panose="020F0502020204030204" pitchFamily="34" charset="0"/>
                <a:ea typeface="+mn-ea"/>
                <a:cs typeface="Calibri" panose="020F0502020204030204" pitchFamily="34" charset="0"/>
              </a:rPr>
              <a:t> AES </a:t>
            </a:r>
            <a:r>
              <a:rPr lang="en-US" altLang="zh-TW" sz="1600" dirty="0">
                <a:solidFill>
                  <a:schemeClr val="tx1">
                    <a:lumMod val="75000"/>
                    <a:lumOff val="25000"/>
                  </a:schemeClr>
                </a:solidFill>
                <a:latin typeface="Calibri" panose="020F0502020204030204" pitchFamily="34" charset="0"/>
                <a:ea typeface="+mn-ea"/>
                <a:cs typeface="Calibri" panose="020F0502020204030204" pitchFamily="34" charset="0"/>
              </a:rPr>
              <a:t>Support </a:t>
            </a:r>
            <a:r>
              <a:rPr lang="en-US" altLang="zh-TW" sz="1600" dirty="0" smtClean="0">
                <a:solidFill>
                  <a:schemeClr val="tx1">
                    <a:lumMod val="75000"/>
                    <a:lumOff val="25000"/>
                  </a:schemeClr>
                </a:solidFill>
                <a:latin typeface="Calibri" panose="020F0502020204030204" pitchFamily="34" charset="0"/>
                <a:ea typeface="+mn-ea"/>
                <a:cs typeface="Calibri" panose="020F0502020204030204" pitchFamily="34" charset="0"/>
              </a:rPr>
              <a:t>32GB~1024GB                                                    </a:t>
            </a:r>
            <a:endParaRPr lang="en-US" altLang="zh-TW" sz="1600" dirty="0">
              <a:solidFill>
                <a:schemeClr val="tx1">
                  <a:lumMod val="75000"/>
                  <a:lumOff val="25000"/>
                </a:schemeClr>
              </a:solidFill>
              <a:latin typeface="Calibri" panose="020F0502020204030204" pitchFamily="34" charset="0"/>
              <a:ea typeface="+mn-ea"/>
              <a:cs typeface="Calibri" panose="020F0502020204030204" pitchFamily="34" charset="0"/>
            </a:endParaRPr>
          </a:p>
        </p:txBody>
      </p:sp>
      <p:grpSp>
        <p:nvGrpSpPr>
          <p:cNvPr id="92" name="群組 91"/>
          <p:cNvGrpSpPr/>
          <p:nvPr/>
        </p:nvGrpSpPr>
        <p:grpSpPr>
          <a:xfrm>
            <a:off x="13566675" y="8154525"/>
            <a:ext cx="3456384" cy="1258779"/>
            <a:chOff x="12662498" y="6256231"/>
            <a:chExt cx="3456384" cy="1258779"/>
          </a:xfrm>
        </p:grpSpPr>
        <p:sp>
          <p:nvSpPr>
            <p:cNvPr id="93" name="文字方塊 92"/>
            <p:cNvSpPr txBox="1"/>
            <p:nvPr/>
          </p:nvSpPr>
          <p:spPr>
            <a:xfrm>
              <a:off x="12662498" y="6256231"/>
              <a:ext cx="3257238" cy="830997"/>
            </a:xfrm>
            <a:prstGeom prst="rect">
              <a:avLst/>
            </a:prstGeom>
            <a:noFill/>
          </p:spPr>
          <p:txBody>
            <a:bodyPr wrap="none" rtlCol="0">
              <a:spAutoFit/>
            </a:bodyPr>
            <a:lstStyle/>
            <a:p>
              <a:r>
                <a:rPr lang="en-US" altLang="zh-TW" sz="16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Remarks:</a:t>
              </a:r>
            </a:p>
            <a:p>
              <a:pPr marL="457200" indent="-457200">
                <a:buAutoNum type="arabicPeriod"/>
              </a:pPr>
              <a:r>
                <a:rPr lang="en-US" altLang="zh-TW" sz="1600" dirty="0" smtClean="0">
                  <a:solidFill>
                    <a:schemeClr val="tx1">
                      <a:lumMod val="75000"/>
                      <a:lumOff val="25000"/>
                    </a:schemeClr>
                  </a:solidFill>
                  <a:latin typeface="Calibri" panose="020F0502020204030204" pitchFamily="34" charset="0"/>
                  <a:cs typeface="Calibri" panose="020F0502020204030204" pitchFamily="34" charset="0"/>
                </a:rPr>
                <a:t>SR/SW</a:t>
              </a:r>
              <a:r>
                <a:rPr lang="en-US" altLang="zh-TW" sz="1600" dirty="0">
                  <a:solidFill>
                    <a:schemeClr val="tx1">
                      <a:lumMod val="75000"/>
                      <a:lumOff val="25000"/>
                    </a:schemeClr>
                  </a:solidFill>
                  <a:latin typeface="Calibri" panose="020F0502020204030204" pitchFamily="34" charset="0"/>
                  <a:cs typeface="Calibri" panose="020F0502020204030204" pitchFamily="34" charset="0"/>
                </a:rPr>
                <a:t>: Sequential </a:t>
              </a:r>
              <a:r>
                <a:rPr lang="en-US" altLang="zh-TW" sz="1600" dirty="0" smtClean="0">
                  <a:solidFill>
                    <a:schemeClr val="tx1">
                      <a:lumMod val="75000"/>
                      <a:lumOff val="25000"/>
                    </a:schemeClr>
                  </a:solidFill>
                  <a:latin typeface="Calibri" panose="020F0502020204030204" pitchFamily="34" charset="0"/>
                  <a:cs typeface="Calibri" panose="020F0502020204030204" pitchFamily="34" charset="0"/>
                </a:rPr>
                <a:t>Read/Write</a:t>
              </a:r>
            </a:p>
            <a:p>
              <a:pPr marL="457200" indent="-457200">
                <a:buAutoNum type="arabicPeriod"/>
              </a:pPr>
              <a:r>
                <a:rPr lang="en-US" altLang="zh-TW" sz="1600" dirty="0" smtClean="0">
                  <a:solidFill>
                    <a:schemeClr val="tx1">
                      <a:lumMod val="75000"/>
                      <a:lumOff val="25000"/>
                    </a:schemeClr>
                  </a:solidFill>
                  <a:latin typeface="Calibri" panose="020F0502020204030204" pitchFamily="34" charset="0"/>
                  <a:cs typeface="Calibri" panose="020F0502020204030204" pitchFamily="34" charset="0"/>
                </a:rPr>
                <a:t>ES     CS MP                      EOL LTS</a:t>
              </a:r>
              <a:endParaRPr lang="zh-TW" altLang="en-US" sz="16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grpSp>
          <p:nvGrpSpPr>
            <p:cNvPr id="95" name="群組 94"/>
            <p:cNvGrpSpPr/>
            <p:nvPr/>
          </p:nvGrpSpPr>
          <p:grpSpPr>
            <a:xfrm>
              <a:off x="13238562" y="7119010"/>
              <a:ext cx="2880320" cy="396000"/>
              <a:chOff x="4725193" y="6393830"/>
              <a:chExt cx="2880320" cy="396000"/>
            </a:xfrm>
          </p:grpSpPr>
          <p:sp>
            <p:nvSpPr>
              <p:cNvPr id="96" name="五邊形 95"/>
              <p:cNvSpPr/>
              <p:nvPr/>
            </p:nvSpPr>
            <p:spPr bwMode="auto">
              <a:xfrm>
                <a:off x="6382168" y="6393830"/>
                <a:ext cx="1223345" cy="396000"/>
              </a:xfrm>
              <a:prstGeom prst="homePlate">
                <a:avLst/>
              </a:prstGeom>
              <a:solidFill>
                <a:srgbClr val="B3B3B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97" name="五邊形 96"/>
              <p:cNvSpPr/>
              <p:nvPr/>
            </p:nvSpPr>
            <p:spPr bwMode="auto">
              <a:xfrm>
                <a:off x="4735430" y="6393830"/>
                <a:ext cx="1936357"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98" name="五邊形 97"/>
              <p:cNvSpPr/>
              <p:nvPr/>
            </p:nvSpPr>
            <p:spPr bwMode="auto">
              <a:xfrm>
                <a:off x="4725193" y="6393830"/>
                <a:ext cx="360040" cy="396000"/>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grpSp>
      </p:grpSp>
    </p:spTree>
    <p:extLst>
      <p:ext uri="{BB962C8B-B14F-4D97-AF65-F5344CB8AC3E}">
        <p14:creationId xmlns:p14="http://schemas.microsoft.com/office/powerpoint/2010/main" val="4206430284"/>
      </p:ext>
    </p:extLst>
  </p:cSld>
  <p:clrMapOvr>
    <a:masterClrMapping/>
  </p:clrMapOvr>
  <p:transition/>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en-US" altLang="zh-TW" dirty="0" smtClean="0"/>
              <a:t>3D TLC 2.5”</a:t>
            </a:r>
            <a:endParaRPr lang="zh-TW" altLang="en-US" dirty="0"/>
          </a:p>
        </p:txBody>
      </p:sp>
      <p:pic>
        <p:nvPicPr>
          <p:cNvPr id="7" name="圖片 6"/>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26140" y="2520000"/>
            <a:ext cx="3190985" cy="3190985"/>
          </a:xfrm>
          <a:prstGeom prst="rect">
            <a:avLst/>
          </a:prstGeom>
        </p:spPr>
      </p:pic>
      <p:sp>
        <p:nvSpPr>
          <p:cNvPr id="11" name="圓角矩形 10"/>
          <p:cNvSpPr/>
          <p:nvPr/>
        </p:nvSpPr>
        <p:spPr>
          <a:xfrm>
            <a:off x="1325563" y="5740896"/>
            <a:ext cx="2016125" cy="616649"/>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2" fontAlgn="auto">
              <a:spcBef>
                <a:spcPts val="0"/>
              </a:spcBef>
              <a:spcAft>
                <a:spcPts val="0"/>
              </a:spcAft>
              <a:defRPr/>
            </a:pPr>
            <a:r>
              <a:rPr lang="en-US" altLang="zh-TW" sz="2400" b="1" dirty="0" smtClean="0">
                <a:solidFill>
                  <a:schemeClr val="bg1"/>
                </a:solidFill>
                <a:latin typeface="Calibri" panose="020F0502020204030204" pitchFamily="34" charset="0"/>
                <a:cs typeface="Calibri" panose="020F0502020204030204" pitchFamily="34" charset="0"/>
                <a:sym typeface="Arial" pitchFamily="34" charset="0"/>
              </a:rPr>
              <a:t>CS: </a:t>
            </a:r>
            <a:r>
              <a:rPr lang="en-US" altLang="zh-TW" sz="2400" b="1" dirty="0" smtClean="0">
                <a:solidFill>
                  <a:schemeClr val="bg1"/>
                </a:solidFill>
                <a:latin typeface="Calibri" panose="020F0502020204030204" pitchFamily="34" charset="0"/>
                <a:cs typeface="Calibri" panose="020F0502020204030204" pitchFamily="34" charset="0"/>
              </a:rPr>
              <a:t>Ready</a:t>
            </a:r>
            <a:endParaRPr lang="en-US" altLang="zh-TW" sz="2400" b="1" dirty="0">
              <a:solidFill>
                <a:schemeClr val="bg1"/>
              </a:solidFill>
              <a:latin typeface="Calibri" panose="020F0502020204030204" pitchFamily="34" charset="0"/>
              <a:cs typeface="Calibri" panose="020F0502020204030204" pitchFamily="34" charset="0"/>
            </a:endParaRPr>
          </a:p>
        </p:txBody>
      </p:sp>
      <p:sp>
        <p:nvSpPr>
          <p:cNvPr id="8" name="矩形 7"/>
          <p:cNvSpPr/>
          <p:nvPr/>
        </p:nvSpPr>
        <p:spPr>
          <a:xfrm>
            <a:off x="7855857" y="1025242"/>
            <a:ext cx="5369868" cy="646331"/>
          </a:xfrm>
          <a:prstGeom prst="rect">
            <a:avLst/>
          </a:prstGeom>
        </p:spPr>
        <p:txBody>
          <a:bodyPr wrap="none">
            <a:spAutoFit/>
          </a:bodyPr>
          <a:lstStyle/>
          <a:p>
            <a:pPr lvl="0" algn="ctr" eaLnBrk="1" hangingPunct="1">
              <a:defRPr/>
            </a:pPr>
            <a:r>
              <a:rPr lang="en-US" altLang="zh-TW" sz="3600" b="1" dirty="0" smtClean="0">
                <a:solidFill>
                  <a:srgbClr val="008080"/>
                </a:solidFill>
                <a:latin typeface="Calibri" panose="020F0502020204030204" pitchFamily="34" charset="0"/>
                <a:cs typeface="Calibri" panose="020F0502020204030204" pitchFamily="34" charset="0"/>
              </a:rPr>
              <a:t>SV240-25 SSD Specification</a:t>
            </a:r>
            <a:endParaRPr lang="en-US" altLang="zh-TW" sz="3600" b="1" dirty="0">
              <a:solidFill>
                <a:srgbClr val="008080"/>
              </a:solidFill>
              <a:latin typeface="Calibri" panose="020F0502020204030204" pitchFamily="34" charset="0"/>
              <a:cs typeface="Calibri" panose="020F0502020204030204" pitchFamily="34" charset="0"/>
            </a:endParaRPr>
          </a:p>
        </p:txBody>
      </p:sp>
      <p:graphicFrame>
        <p:nvGraphicFramePr>
          <p:cNvPr id="10" name="表格 9"/>
          <p:cNvGraphicFramePr>
            <a:graphicFrameLocks noGrp="1"/>
          </p:cNvGraphicFramePr>
          <p:nvPr>
            <p:extLst>
              <p:ext uri="{D42A27DB-BD31-4B8C-83A1-F6EECF244321}">
                <p14:modId xmlns:p14="http://schemas.microsoft.com/office/powerpoint/2010/main" val="2264632669"/>
              </p:ext>
            </p:extLst>
          </p:nvPr>
        </p:nvGraphicFramePr>
        <p:xfrm>
          <a:off x="5285754" y="1780456"/>
          <a:ext cx="10656000" cy="6962056"/>
        </p:xfrm>
        <a:graphic>
          <a:graphicData uri="http://schemas.openxmlformats.org/drawingml/2006/table">
            <a:tbl>
              <a:tblPr firstRow="1" bandRow="1">
                <a:tableStyleId>{5940675A-B579-460E-94D1-54222C63F5DA}</a:tableStyleId>
              </a:tblPr>
              <a:tblGrid>
                <a:gridCol w="5328000"/>
                <a:gridCol w="5328000"/>
              </a:tblGrid>
              <a:tr h="398450">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SV240-25</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SATA 3.2 (6Gb/s)</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240GB~1920GB</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Kioxia</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lang="en-US" altLang="zh-TW" sz="2000" b="0" kern="1200" dirty="0" smtClean="0">
                          <a:solidFill>
                            <a:srgbClr val="C00000"/>
                          </a:solidFill>
                          <a:latin typeface="Calibri" panose="020F0502020204030204" pitchFamily="34" charset="0"/>
                          <a:ea typeface="+mn-ea"/>
                          <a:cs typeface="Calibri" panose="020F0502020204030204" pitchFamily="34" charset="0"/>
                          <a:sym typeface="Arial" pitchFamily="34" charset="0"/>
                        </a:rPr>
                        <a:t>BiCS5</a:t>
                      </a:r>
                      <a:endParaRPr lang="zh-TW" altLang="en-US" sz="2000" b="0" kern="1200" dirty="0" smtClean="0">
                        <a:solidFill>
                          <a:srgbClr val="C00000"/>
                        </a:solidFill>
                        <a:latin typeface="Calibri" panose="020F0502020204030204" pitchFamily="34" charset="0"/>
                        <a:ea typeface="+mn-ea"/>
                        <a:cs typeface="Calibri" panose="020F0502020204030204" pitchFamily="34" charset="0"/>
                        <a:sym typeface="Arial" pitchFamily="34" charset="0"/>
                      </a:endParaRP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External DRAM</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Yes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85546">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R/W 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560/500</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Read)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94K</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Write)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84K</a:t>
                      </a:r>
                    </a:p>
                  </a:txBody>
                  <a:tcPr marL="111600" marR="111600" marT="57600" marB="5760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Wide Temp. (-40</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C~85</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Yes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19300">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2784600">
                <a:tc>
                  <a:txBody>
                    <a:bodyPr/>
                    <a:lstStyle/>
                    <a:p>
                      <a:pPr marL="179388" indent="-179388"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Support LDPC ECC</a:t>
                      </a:r>
                    </a:p>
                    <a:p>
                      <a:pPr marL="179388" indent="-179388"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Global Wear-Leveling Technology</a:t>
                      </a:r>
                    </a:p>
                    <a:p>
                      <a:pPr marL="179388" indent="-179388"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AES256 Support</a:t>
                      </a:r>
                    </a:p>
                    <a:p>
                      <a:pPr marL="179388" indent="-179388"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End-to-End Data Protection </a:t>
                      </a:r>
                    </a:p>
                    <a:p>
                      <a:pPr marL="179388" indent="-179388"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DEVSLP/</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Thermal Sensor</a:t>
                      </a:r>
                    </a:p>
                    <a:p>
                      <a:pPr marL="179388" indent="-179388"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 </a:t>
                      </a: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rPr>
                        <a:t>DataDefender</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a:t>
                      </a:r>
                    </a:p>
                    <a:p>
                      <a:pPr marL="179388" indent="-179388"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S.M.A.R.T. and SSD Widget</a:t>
                      </a:r>
                    </a:p>
                    <a:p>
                      <a:pPr marL="179388" indent="-179388"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 </a:t>
                      </a: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rPr>
                        <a:t>DataRAID</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a:t>
                      </a:r>
                    </a:p>
                    <a:p>
                      <a:pPr marL="179388" indent="-179388"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 TCG Opal 2.0 (Optional)</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spcBef>
                          <a:spcPts val="3413"/>
                        </a:spcBef>
                        <a:buSzPct val="171000"/>
                      </a:pPr>
                      <a:r>
                        <a:rPr lang="fr-FR"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Enterprise Server, Industrial/Military, Surveillance, Digital Signage</a:t>
                      </a:r>
                      <a:endParaRPr lang="en-US" altLang="zh-TW" sz="2000" b="0" kern="1200" dirty="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2633077335"/>
      </p:ext>
    </p:extLst>
  </p:cSld>
  <p:clrMapOvr>
    <a:masterClrMapping/>
  </p:clrMapOvr>
  <p:transition/>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en-US" altLang="zh-TW" dirty="0" smtClean="0"/>
              <a:t>3D TLC 2.5”</a:t>
            </a:r>
            <a:endParaRPr lang="zh-TW" altLang="en-US" dirty="0"/>
          </a:p>
        </p:txBody>
      </p:sp>
      <p:pic>
        <p:nvPicPr>
          <p:cNvPr id="7" name="圖片 6"/>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27200" y="2520000"/>
            <a:ext cx="3190985" cy="3190985"/>
          </a:xfrm>
          <a:prstGeom prst="rect">
            <a:avLst/>
          </a:prstGeom>
        </p:spPr>
      </p:pic>
      <p:sp>
        <p:nvSpPr>
          <p:cNvPr id="8" name="矩形 7"/>
          <p:cNvSpPr/>
          <p:nvPr/>
        </p:nvSpPr>
        <p:spPr>
          <a:xfrm>
            <a:off x="7850246" y="1025242"/>
            <a:ext cx="5381089" cy="646331"/>
          </a:xfrm>
          <a:prstGeom prst="rect">
            <a:avLst/>
          </a:prstGeom>
        </p:spPr>
        <p:txBody>
          <a:bodyPr wrap="none">
            <a:spAutoFit/>
          </a:bodyPr>
          <a:lstStyle/>
          <a:p>
            <a:pPr lvl="0" algn="ctr" eaLnBrk="1" hangingPunct="1">
              <a:defRPr/>
            </a:pPr>
            <a:r>
              <a:rPr lang="en-US" altLang="zh-TW" sz="3600" b="1" dirty="0" smtClean="0">
                <a:solidFill>
                  <a:srgbClr val="008080"/>
                </a:solidFill>
                <a:latin typeface="Calibri" panose="020F0502020204030204" pitchFamily="34" charset="0"/>
                <a:cs typeface="Calibri" panose="020F0502020204030204" pitchFamily="34" charset="0"/>
              </a:rPr>
              <a:t>SV24P-25 SSD Specification</a:t>
            </a:r>
            <a:endParaRPr lang="en-US" altLang="zh-TW" sz="3600" b="1" dirty="0">
              <a:solidFill>
                <a:srgbClr val="008080"/>
              </a:solidFill>
              <a:latin typeface="Calibri" panose="020F0502020204030204" pitchFamily="34" charset="0"/>
              <a:cs typeface="Calibri" panose="020F0502020204030204" pitchFamily="34" charset="0"/>
            </a:endParaRPr>
          </a:p>
        </p:txBody>
      </p:sp>
      <p:graphicFrame>
        <p:nvGraphicFramePr>
          <p:cNvPr id="9" name="表格 8"/>
          <p:cNvGraphicFramePr>
            <a:graphicFrameLocks noGrp="1"/>
          </p:cNvGraphicFramePr>
          <p:nvPr>
            <p:extLst>
              <p:ext uri="{D42A27DB-BD31-4B8C-83A1-F6EECF244321}">
                <p14:modId xmlns:p14="http://schemas.microsoft.com/office/powerpoint/2010/main" val="871626307"/>
              </p:ext>
            </p:extLst>
          </p:nvPr>
        </p:nvGraphicFramePr>
        <p:xfrm>
          <a:off x="5285754" y="1780456"/>
          <a:ext cx="10656000" cy="6947764"/>
        </p:xfrm>
        <a:graphic>
          <a:graphicData uri="http://schemas.openxmlformats.org/drawingml/2006/table">
            <a:tbl>
              <a:tblPr firstRow="1" bandRow="1">
                <a:tableStyleId>{5940675A-B579-460E-94D1-54222C63F5DA}</a:tableStyleId>
              </a:tblPr>
              <a:tblGrid>
                <a:gridCol w="5328000"/>
                <a:gridCol w="5328000"/>
              </a:tblGrid>
              <a:tr h="398450">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SV24P-25</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SATA 3.2 (6Gb/s)</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240GB~1920GB</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Kioxia</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lang="en-US" altLang="zh-TW" sz="2000" b="0" kern="1200" dirty="0" smtClean="0">
                          <a:solidFill>
                            <a:srgbClr val="C00000"/>
                          </a:solidFill>
                          <a:latin typeface="Calibri" panose="020F0502020204030204" pitchFamily="34" charset="0"/>
                          <a:ea typeface="+mn-ea"/>
                          <a:cs typeface="Calibri" panose="020F0502020204030204" pitchFamily="34" charset="0"/>
                          <a:sym typeface="Arial" pitchFamily="34" charset="0"/>
                        </a:rPr>
                        <a:t>BiCS5</a:t>
                      </a:r>
                      <a:endParaRPr lang="zh-TW" altLang="en-US" sz="2000" b="0" kern="1200" dirty="0" smtClean="0">
                        <a:solidFill>
                          <a:srgbClr val="C00000"/>
                        </a:solidFill>
                        <a:latin typeface="Calibri" panose="020F0502020204030204" pitchFamily="34" charset="0"/>
                        <a:ea typeface="+mn-ea"/>
                        <a:cs typeface="Calibri" panose="020F0502020204030204" pitchFamily="34" charset="0"/>
                        <a:sym typeface="Arial" pitchFamily="34" charset="0"/>
                      </a:endParaRP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External DRAM</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Yes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85546">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R/W 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560/510</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Read)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94K</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Write)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80K</a:t>
                      </a:r>
                    </a:p>
                  </a:txBody>
                  <a:tcPr marL="111600" marR="111600" marT="57600" marB="5760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Wide Temp. (-40</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C~85</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Yes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19300">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2784600">
                <a:tc>
                  <a:txBody>
                    <a:bodyPr/>
                    <a:lstStyle/>
                    <a:p>
                      <a:pPr marL="179388" indent="-179388"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Support LDPC ECC</a:t>
                      </a:r>
                    </a:p>
                    <a:p>
                      <a:pPr marL="179388" indent="-179388"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Global Wear-Leveling Technology</a:t>
                      </a:r>
                    </a:p>
                    <a:p>
                      <a:pPr marL="179388" indent="-179388"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AES256 Support</a:t>
                      </a:r>
                    </a:p>
                    <a:p>
                      <a:pPr marL="179388" indent="-179388"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End-to-End Data Protection </a:t>
                      </a:r>
                    </a:p>
                    <a:p>
                      <a:pPr marL="179388" indent="-179388"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DEVSLP/</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Thermal Sensor</a:t>
                      </a:r>
                    </a:p>
                    <a:p>
                      <a:pPr marL="179388" indent="-179388"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S.M.A.R.T. and SSD Widget</a:t>
                      </a:r>
                    </a:p>
                    <a:p>
                      <a:pPr marL="179388" indent="-179388"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 </a:t>
                      </a: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rPr>
                        <a:t>DataRAID</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a:t>
                      </a:r>
                    </a:p>
                    <a:p>
                      <a:pPr marL="179388" marR="0" lvl="0" indent="-179388" algn="l" defTabSz="914446" rtl="0" eaLnBrk="0" fontAlgn="base" latinLnBrk="0" hangingPunct="0">
                        <a:lnSpc>
                          <a:spcPct val="100000"/>
                        </a:lnSpc>
                        <a:spcBef>
                          <a:spcPts val="0"/>
                        </a:spcBef>
                        <a:spcAft>
                          <a:spcPts val="0"/>
                        </a:spcAft>
                        <a:buClr>
                          <a:schemeClr val="tx1">
                            <a:lumMod val="75000"/>
                            <a:lumOff val="25000"/>
                          </a:schemeClr>
                        </a:buClr>
                        <a:buSzPct val="100000"/>
                        <a:buFont typeface="Arial" panose="020B0604020202020204" pitchFamily="34" charset="0"/>
                        <a:buChar char="•"/>
                        <a:tabLst/>
                        <a:defRPr/>
                      </a:pPr>
                      <a:r>
                        <a:rPr lang="en-US" altLang="zh-TW" sz="2000" b="0" dirty="0" smtClean="0">
                          <a:solidFill>
                            <a:srgbClr val="C00000"/>
                          </a:solidFill>
                          <a:latin typeface="Calibri" panose="020F0502020204030204" pitchFamily="34" charset="0"/>
                          <a:cs typeface="Calibri" panose="020F0502020204030204" pitchFamily="34" charset="0"/>
                        </a:rPr>
                        <a:t> </a:t>
                      </a:r>
                      <a:r>
                        <a:rPr lang="en-US" altLang="zh-TW" sz="2000" b="0" dirty="0" err="1" smtClean="0">
                          <a:solidFill>
                            <a:srgbClr val="C00000"/>
                          </a:solidFill>
                          <a:latin typeface="Calibri" panose="020F0502020204030204" pitchFamily="34" charset="0"/>
                          <a:cs typeface="Calibri" panose="020F0502020204030204" pitchFamily="34" charset="0"/>
                        </a:rPr>
                        <a:t>CorePower</a:t>
                      </a:r>
                      <a:endPar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endParaRP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spcBef>
                          <a:spcPts val="3413"/>
                        </a:spcBef>
                        <a:buSzPct val="171000"/>
                      </a:pPr>
                      <a:r>
                        <a:rPr lang="fr-FR"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Enterprise Server, Industrial/Military, Surveillance, Digital Signage</a:t>
                      </a:r>
                      <a:endParaRPr lang="en-US" altLang="zh-TW" sz="2000" b="0" kern="1200" dirty="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10" name="圓角矩形 9"/>
          <p:cNvSpPr/>
          <p:nvPr/>
        </p:nvSpPr>
        <p:spPr>
          <a:xfrm>
            <a:off x="1325563" y="5740896"/>
            <a:ext cx="2016125" cy="616649"/>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2" fontAlgn="auto">
              <a:spcBef>
                <a:spcPts val="0"/>
              </a:spcBef>
              <a:spcAft>
                <a:spcPts val="0"/>
              </a:spcAft>
              <a:defRPr/>
            </a:pPr>
            <a:r>
              <a:rPr lang="en-US" altLang="zh-TW" sz="2400" b="1" dirty="0" smtClean="0">
                <a:solidFill>
                  <a:schemeClr val="bg1"/>
                </a:solidFill>
                <a:latin typeface="Calibri" panose="020F0502020204030204" pitchFamily="34" charset="0"/>
                <a:cs typeface="Calibri" panose="020F0502020204030204" pitchFamily="34" charset="0"/>
                <a:sym typeface="Arial" pitchFamily="34" charset="0"/>
              </a:rPr>
              <a:t>CS: </a:t>
            </a:r>
            <a:r>
              <a:rPr lang="en-US" altLang="zh-TW" sz="2400" b="1" dirty="0" smtClean="0">
                <a:solidFill>
                  <a:schemeClr val="bg1"/>
                </a:solidFill>
                <a:latin typeface="Calibri" panose="020F0502020204030204" pitchFamily="34" charset="0"/>
                <a:cs typeface="Calibri" panose="020F0502020204030204" pitchFamily="34" charset="0"/>
              </a:rPr>
              <a:t>Ready</a:t>
            </a:r>
            <a:endParaRPr lang="en-US" altLang="zh-TW" sz="2400" b="1" dirty="0">
              <a:solidFill>
                <a:schemeClr val="bg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621650349"/>
      </p:ext>
    </p:extLst>
  </p:cSld>
  <p:clrMapOvr>
    <a:masterClrMapping/>
  </p:clrMapOvr>
  <p:transition/>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en-US" altLang="zh-TW" dirty="0" smtClean="0"/>
              <a:t>3D TLC 2.5”</a:t>
            </a:r>
            <a:endParaRPr lang="zh-TW" altLang="en-US" dirty="0"/>
          </a:p>
        </p:txBody>
      </p:sp>
      <p:pic>
        <p:nvPicPr>
          <p:cNvPr id="7" name="圖片 6"/>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27200" y="2520000"/>
            <a:ext cx="3190985" cy="3190985"/>
          </a:xfrm>
          <a:prstGeom prst="rect">
            <a:avLst/>
          </a:prstGeom>
        </p:spPr>
      </p:pic>
      <p:sp>
        <p:nvSpPr>
          <p:cNvPr id="8" name="矩形 7"/>
          <p:cNvSpPr/>
          <p:nvPr/>
        </p:nvSpPr>
        <p:spPr>
          <a:xfrm>
            <a:off x="7855856" y="1025242"/>
            <a:ext cx="5369868" cy="646331"/>
          </a:xfrm>
          <a:prstGeom prst="rect">
            <a:avLst/>
          </a:prstGeom>
        </p:spPr>
        <p:txBody>
          <a:bodyPr wrap="none">
            <a:spAutoFit/>
          </a:bodyPr>
          <a:lstStyle/>
          <a:p>
            <a:pPr lvl="0" algn="ctr" eaLnBrk="1" hangingPunct="1">
              <a:defRPr/>
            </a:pPr>
            <a:r>
              <a:rPr lang="en-US" altLang="zh-TW" sz="3600" b="1" dirty="0" smtClean="0">
                <a:solidFill>
                  <a:srgbClr val="008080"/>
                </a:solidFill>
                <a:latin typeface="Calibri" panose="020F0502020204030204" pitchFamily="34" charset="0"/>
                <a:cs typeface="Calibri" panose="020F0502020204030204" pitchFamily="34" charset="0"/>
              </a:rPr>
              <a:t>SV250-25 SSD Specification</a:t>
            </a:r>
            <a:endParaRPr lang="en-US" altLang="zh-TW" sz="3600" b="1" dirty="0">
              <a:solidFill>
                <a:srgbClr val="008080"/>
              </a:solidFill>
              <a:latin typeface="Calibri" panose="020F0502020204030204" pitchFamily="34" charset="0"/>
              <a:cs typeface="Calibri" panose="020F0502020204030204" pitchFamily="34" charset="0"/>
            </a:endParaRPr>
          </a:p>
        </p:txBody>
      </p:sp>
      <p:graphicFrame>
        <p:nvGraphicFramePr>
          <p:cNvPr id="9" name="表格 8"/>
          <p:cNvGraphicFramePr>
            <a:graphicFrameLocks noGrp="1"/>
          </p:cNvGraphicFramePr>
          <p:nvPr>
            <p:extLst>
              <p:ext uri="{D42A27DB-BD31-4B8C-83A1-F6EECF244321}">
                <p14:modId xmlns:p14="http://schemas.microsoft.com/office/powerpoint/2010/main" val="2194940875"/>
              </p:ext>
            </p:extLst>
          </p:nvPr>
        </p:nvGraphicFramePr>
        <p:xfrm>
          <a:off x="5285754" y="1780456"/>
          <a:ext cx="10656000" cy="6962056"/>
        </p:xfrm>
        <a:graphic>
          <a:graphicData uri="http://schemas.openxmlformats.org/drawingml/2006/table">
            <a:tbl>
              <a:tblPr firstRow="1" bandRow="1">
                <a:tableStyleId>{5940675A-B579-460E-94D1-54222C63F5DA}</a:tableStyleId>
              </a:tblPr>
              <a:tblGrid>
                <a:gridCol w="5328000"/>
                <a:gridCol w="5328000"/>
              </a:tblGrid>
              <a:tr h="398450">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SV250-25</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SATA 3.2 (6Gb/s)</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120GB~1920GB</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Kioxia</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lang="en-US" altLang="zh-TW" sz="2000" b="0" kern="1200" dirty="0" smtClean="0">
                          <a:solidFill>
                            <a:srgbClr val="C00000"/>
                          </a:solidFill>
                          <a:latin typeface="Calibri" panose="020F0502020204030204" pitchFamily="34" charset="0"/>
                          <a:ea typeface="+mn-ea"/>
                          <a:cs typeface="Calibri" panose="020F0502020204030204" pitchFamily="34" charset="0"/>
                          <a:sym typeface="Arial" pitchFamily="34" charset="0"/>
                        </a:rPr>
                        <a:t>BiCS5</a:t>
                      </a:r>
                      <a:endParaRPr lang="zh-TW" altLang="en-US" sz="2000" b="0" kern="1200" dirty="0" smtClean="0">
                        <a:solidFill>
                          <a:srgbClr val="C00000"/>
                        </a:solidFill>
                        <a:latin typeface="Calibri" panose="020F0502020204030204" pitchFamily="34" charset="0"/>
                        <a:ea typeface="+mn-ea"/>
                        <a:cs typeface="Calibri" panose="020F0502020204030204" pitchFamily="34" charset="0"/>
                        <a:sym typeface="Arial" pitchFamily="34" charset="0"/>
                      </a:endParaRP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External DRAM</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No</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85546">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R/W 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560/500</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Read)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52K</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Write)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68K</a:t>
                      </a:r>
                    </a:p>
                  </a:txBody>
                  <a:tcPr marL="111600" marR="111600" marT="57600" marB="5760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Wide Temp. (-40</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C~85</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Yes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19300">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2784600">
                <a:tc>
                  <a:txBody>
                    <a:bodyPr/>
                    <a:lstStyle/>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Support LDPC ECC</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Global Wear-Leveling Technology</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AES256 Support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End-to-End Data Protection </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DEVSLP/</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Thermal Sensor</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 </a:t>
                      </a: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rPr>
                        <a:t>DataDefender</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S.M.A.R.T. and SSD Widget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 </a:t>
                      </a: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rPr>
                        <a:t>DataRAID</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a:t>
                      </a:r>
                    </a:p>
                    <a:p>
                      <a:pPr eaLnBrk="0" fontAlgn="base" hangingPunct="0">
                        <a:buSzPct val="100000"/>
                        <a:buFont typeface="Arial" panose="020B0604020202020204" pitchFamily="34" charset="0"/>
                        <a:buChar char="•"/>
                      </a:pPr>
                      <a:r>
                        <a:rPr lang="en-US" altLang="zh-TW"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rPr>
                        <a:t> TCG Opal 2.0 (Optional)*</a:t>
                      </a:r>
                      <a:endParaRPr lang="zh-TW" altLang="zh-TW"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endParaRP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spcBef>
                          <a:spcPts val="3413"/>
                        </a:spcBef>
                        <a:buSzPct val="171000"/>
                      </a:pPr>
                      <a:r>
                        <a:rPr lang="fr-FR"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Enterprise Server, Industrial/Military, Surveillance, Digital Signage</a:t>
                      </a:r>
                      <a:endParaRPr lang="en-US" altLang="zh-TW" sz="2000" b="0" kern="1200" dirty="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10" name="圓角矩形 9"/>
          <p:cNvSpPr/>
          <p:nvPr/>
        </p:nvSpPr>
        <p:spPr>
          <a:xfrm>
            <a:off x="1325563" y="5740896"/>
            <a:ext cx="2016125" cy="616649"/>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2" fontAlgn="auto">
              <a:spcBef>
                <a:spcPts val="0"/>
              </a:spcBef>
              <a:spcAft>
                <a:spcPts val="0"/>
              </a:spcAft>
              <a:defRPr/>
            </a:pPr>
            <a:r>
              <a:rPr lang="en-US" altLang="zh-TW" sz="2400" b="1" dirty="0" smtClean="0">
                <a:solidFill>
                  <a:schemeClr val="bg1"/>
                </a:solidFill>
                <a:latin typeface="Calibri" panose="020F0502020204030204" pitchFamily="34" charset="0"/>
                <a:cs typeface="Calibri" panose="020F0502020204030204" pitchFamily="34" charset="0"/>
                <a:sym typeface="Arial" pitchFamily="34" charset="0"/>
              </a:rPr>
              <a:t>CS: </a:t>
            </a:r>
            <a:r>
              <a:rPr lang="en-US" altLang="zh-TW" sz="2400" b="1" dirty="0" smtClean="0">
                <a:solidFill>
                  <a:schemeClr val="bg1"/>
                </a:solidFill>
                <a:latin typeface="Calibri" panose="020F0502020204030204" pitchFamily="34" charset="0"/>
                <a:cs typeface="Calibri" panose="020F0502020204030204" pitchFamily="34" charset="0"/>
              </a:rPr>
              <a:t>Ready</a:t>
            </a:r>
            <a:endParaRPr lang="en-US" altLang="zh-TW" sz="2400" b="1" dirty="0">
              <a:solidFill>
                <a:schemeClr val="bg1"/>
              </a:solidFill>
              <a:latin typeface="Calibri" panose="020F0502020204030204" pitchFamily="34" charset="0"/>
              <a:cs typeface="Calibri" panose="020F0502020204030204" pitchFamily="34" charset="0"/>
            </a:endParaRPr>
          </a:p>
        </p:txBody>
      </p:sp>
      <p:sp>
        <p:nvSpPr>
          <p:cNvPr id="11" name="文字方塊 10"/>
          <p:cNvSpPr txBox="1"/>
          <p:nvPr/>
        </p:nvSpPr>
        <p:spPr>
          <a:xfrm>
            <a:off x="5251418" y="8786718"/>
            <a:ext cx="2050561" cy="338554"/>
          </a:xfrm>
          <a:prstGeom prst="rect">
            <a:avLst/>
          </a:prstGeom>
          <a:noFill/>
        </p:spPr>
        <p:txBody>
          <a:bodyPr wrap="none" rtlCol="0">
            <a:spAutoFit/>
          </a:bodyPr>
          <a:lstStyle/>
          <a:p>
            <a:r>
              <a:rPr lang="en-US" altLang="zh-TW" sz="16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*Supports 120~960GB</a:t>
            </a:r>
            <a:endParaRPr lang="zh-TW" altLang="en-US" sz="16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spTree>
    <p:extLst>
      <p:ext uri="{BB962C8B-B14F-4D97-AF65-F5344CB8AC3E}">
        <p14:creationId xmlns:p14="http://schemas.microsoft.com/office/powerpoint/2010/main" val="1842652872"/>
      </p:ext>
    </p:extLst>
  </p:cSld>
  <p:clrMapOvr>
    <a:masterClrMapping/>
  </p:clrMapOvr>
  <p:transition/>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705488" y="484312"/>
            <a:ext cx="14292088" cy="1033823"/>
          </a:xfrm>
        </p:spPr>
        <p:txBody>
          <a:bodyPr/>
          <a:lstStyle/>
          <a:p>
            <a:r>
              <a:rPr lang="en-US" altLang="zh-TW" dirty="0"/>
              <a:t>Defense Series </a:t>
            </a:r>
            <a:r>
              <a:rPr lang="en-US" altLang="zh-TW" dirty="0" smtClean="0"/>
              <a:t>Roadmap</a:t>
            </a:r>
            <a:endParaRPr lang="zh-TW" altLang="en-US" dirty="0"/>
          </a:p>
        </p:txBody>
      </p:sp>
      <p:graphicFrame>
        <p:nvGraphicFramePr>
          <p:cNvPr id="4" name="表格 3"/>
          <p:cNvGraphicFramePr>
            <a:graphicFrameLocks noGrp="1"/>
          </p:cNvGraphicFramePr>
          <p:nvPr>
            <p:extLst>
              <p:ext uri="{D42A27DB-BD31-4B8C-83A1-F6EECF244321}">
                <p14:modId xmlns:p14="http://schemas.microsoft.com/office/powerpoint/2010/main" val="2467858194"/>
              </p:ext>
            </p:extLst>
          </p:nvPr>
        </p:nvGraphicFramePr>
        <p:xfrm>
          <a:off x="705487" y="1348408"/>
          <a:ext cx="16317572" cy="3650256"/>
        </p:xfrm>
        <a:graphic>
          <a:graphicData uri="http://schemas.openxmlformats.org/drawingml/2006/table">
            <a:tbl>
              <a:tblPr firstRow="1" bandRow="1">
                <a:tableStyleId>{5C22544A-7EE6-4342-B048-85BDC9FD1C3A}</a:tableStyleId>
              </a:tblPr>
              <a:tblGrid>
                <a:gridCol w="1900780"/>
                <a:gridCol w="2503555"/>
                <a:gridCol w="1642713"/>
                <a:gridCol w="1711754"/>
                <a:gridCol w="1711754"/>
                <a:gridCol w="1711754"/>
                <a:gridCol w="1711754"/>
                <a:gridCol w="1711754"/>
                <a:gridCol w="1711754"/>
              </a:tblGrid>
              <a:tr h="432000">
                <a:tc rowSpan="2">
                  <a:txBody>
                    <a:bodyPr/>
                    <a:lstStyle/>
                    <a:p>
                      <a:pPr marL="0" marR="0" indent="0" algn="ctr" defTabSz="914446"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Flash</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rowSpan="2">
                  <a:txBody>
                    <a:bodyPr/>
                    <a:lstStyle/>
                    <a:p>
                      <a:pPr marL="0" marR="0" indent="0" algn="ctr" defTabSz="914446"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Model</a:t>
                      </a: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rowSpan="2">
                  <a:txBody>
                    <a:bodyPr/>
                    <a:lstStyle/>
                    <a:p>
                      <a:pPr marL="0" marR="0" indent="0" algn="ctr" defTabSz="914446"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SR/SW</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gridSpan="2">
                  <a:txBody>
                    <a:bodyPr/>
                    <a:lstStyle/>
                    <a:p>
                      <a:pPr marL="0" marR="0" indent="0" algn="ctr" defTabSz="914446"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2023</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gridSpan="2">
                  <a:txBody>
                    <a:bodyPr/>
                    <a:lstStyle/>
                    <a:p>
                      <a:pPr marL="0" marR="0" indent="0" algn="ctr" defTabSz="914446"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2024</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gridSpan="2">
                  <a:txBody>
                    <a:bodyPr/>
                    <a:lstStyle/>
                    <a:p>
                      <a:pPr marL="0" marR="0" indent="0" algn="ctr" defTabSz="914446"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2025</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r>
              <a:tr h="432000">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altLang="zh-TW"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a:txBody>
                    <a:bodyPr/>
                    <a:lstStyle/>
                    <a:p>
                      <a:pPr marL="0" algn="ctr" defTabSz="914446" rtl="0" eaLnBrk="1" latinLnBrk="0" hangingPunct="1"/>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b="1" i="0" kern="1200" dirty="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marL="0" algn="ctr" defTabSz="914446" rtl="0" eaLnBrk="1" latinLnBrk="0" hangingPunct="1"/>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b="1" i="0" kern="1200" dirty="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marL="0" algn="ctr" defTabSz="914446" rtl="0" eaLnBrk="1" latinLnBrk="0" hangingPunct="1"/>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b="1" i="0" kern="1200" dirty="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marL="0" algn="ctr" defTabSz="914446" rtl="0" eaLnBrk="1" latinLnBrk="0" hangingPunct="1"/>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b="1" i="0" kern="1200" dirty="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marL="0" algn="ctr" defTabSz="914446" rtl="0" eaLnBrk="1" latinLnBrk="0" hangingPunct="1"/>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b="1" i="0" kern="1200" dirty="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marL="0" algn="ctr" defTabSz="914446" rtl="0" eaLnBrk="1" latinLnBrk="0" hangingPunct="1"/>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b="1" i="0" kern="1200" dirty="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r>
              <a:tr h="684000">
                <a:tc rowSpan="4">
                  <a:txBody>
                    <a:bodyPr/>
                    <a:lstStyle/>
                    <a:p>
                      <a:pPr algn="ctr"/>
                      <a:r>
                        <a:rPr lang="en-US" altLang="zh-TW" sz="2400" b="1" dirty="0" smtClean="0">
                          <a:solidFill>
                            <a:schemeClr val="bg1"/>
                          </a:solidFill>
                          <a:latin typeface="Calibri" panose="020F0502020204030204" pitchFamily="34" charset="0"/>
                          <a:cs typeface="Calibri" panose="020F0502020204030204" pitchFamily="34" charset="0"/>
                        </a:rPr>
                        <a:t>TLC</a:t>
                      </a: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PV25D-M280</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153" marR="79153" marT="39572" marB="3957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defRPr/>
                      </a:pPr>
                      <a:r>
                        <a:rPr lang="en-US" altLang="zh-TW" sz="18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Est. 3325/3020</a:t>
                      </a: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684000">
                <a:tc vMerge="1">
                  <a:txBody>
                    <a:bodyPr/>
                    <a:lstStyle/>
                    <a:p>
                      <a:pPr algn="ctr"/>
                      <a:endParaRPr lang="zh-TW" altLang="en-US" sz="2400" b="1" dirty="0">
                        <a:solidFill>
                          <a:schemeClr val="tx1">
                            <a:lumMod val="75000"/>
                            <a:lumOff val="25000"/>
                          </a:schemeClr>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PV25D-M242</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153" marR="79153" marT="39572" marB="3957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defRPr/>
                      </a:pPr>
                      <a:r>
                        <a:rPr lang="en-US" altLang="zh-TW" sz="18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Est. 3500/2885</a:t>
                      </a: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684000">
                <a:tc vMerge="1">
                  <a:txBody>
                    <a:bodyPr/>
                    <a:lstStyle/>
                    <a:p>
                      <a:pPr algn="ct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rowSpan="2">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PV22D-M280</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153" marR="79153" marT="39572" marB="3957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1710/1685</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684000">
                <a:tc vMerge="1">
                  <a:txBody>
                    <a:bodyPr/>
                    <a:lstStyle/>
                    <a:p>
                      <a:pPr algn="ct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vMerge="1">
                  <a:txBody>
                    <a:bodyPr/>
                    <a:lstStyle/>
                    <a:p>
                      <a:pPr marL="0" marR="0" indent="0" algn="ctr" defTabSz="914212" rtl="0" eaLnBrk="1" fontAlgn="auto" latinLnBrk="0" hangingPunct="1">
                        <a:lnSpc>
                          <a:spcPct val="100000"/>
                        </a:lnSpc>
                        <a:spcBef>
                          <a:spcPts val="0"/>
                        </a:spcBef>
                        <a:spcAft>
                          <a:spcPts val="0"/>
                        </a:spcAft>
                        <a:buClrTx/>
                        <a:buSzTx/>
                        <a:buFontTx/>
                        <a:buNone/>
                        <a:tabLst/>
                        <a:defRPr/>
                      </a:pP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153" marR="79153" marT="39572" marB="3957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2390/2200</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sp>
        <p:nvSpPr>
          <p:cNvPr id="5" name="五邊形 4"/>
          <p:cNvSpPr/>
          <p:nvPr/>
        </p:nvSpPr>
        <p:spPr bwMode="auto">
          <a:xfrm>
            <a:off x="6761918" y="3795907"/>
            <a:ext cx="10261140" cy="492279"/>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defRPr/>
            </a:pPr>
            <a:r>
              <a:rPr lang="en-US" altLang="zh-TW" sz="1800" dirty="0" smtClean="0">
                <a:solidFill>
                  <a:schemeClr val="bg1"/>
                </a:solidFill>
                <a:latin typeface="Calibri" panose="020F0502020204030204" pitchFamily="34" charset="0"/>
                <a:cs typeface="Calibri" panose="020F0502020204030204" pitchFamily="34" charset="0"/>
              </a:rPr>
              <a:t>             BiCS3  120GB~960GB  </a:t>
            </a:r>
            <a:endParaRPr lang="en-US" altLang="zh-TW" sz="1800" dirty="0">
              <a:solidFill>
                <a:schemeClr val="bg1"/>
              </a:solidFill>
              <a:latin typeface="Calibri" panose="020F0502020204030204" pitchFamily="34" charset="0"/>
              <a:cs typeface="Calibri" panose="020F0502020204030204" pitchFamily="34" charset="0"/>
            </a:endParaRPr>
          </a:p>
        </p:txBody>
      </p:sp>
      <p:grpSp>
        <p:nvGrpSpPr>
          <p:cNvPr id="44" name="群組 43"/>
          <p:cNvGrpSpPr/>
          <p:nvPr/>
        </p:nvGrpSpPr>
        <p:grpSpPr>
          <a:xfrm>
            <a:off x="13077691" y="7541096"/>
            <a:ext cx="3839769" cy="1411663"/>
            <a:chOff x="12518482" y="6103347"/>
            <a:chExt cx="3839769" cy="1411663"/>
          </a:xfrm>
        </p:grpSpPr>
        <p:sp>
          <p:nvSpPr>
            <p:cNvPr id="45" name="文字方塊 44"/>
            <p:cNvSpPr txBox="1"/>
            <p:nvPr/>
          </p:nvSpPr>
          <p:spPr>
            <a:xfrm>
              <a:off x="12518482" y="6103347"/>
              <a:ext cx="3839769" cy="1015663"/>
            </a:xfrm>
            <a:prstGeom prst="rect">
              <a:avLst/>
            </a:prstGeom>
            <a:noFill/>
          </p:spPr>
          <p:txBody>
            <a:bodyPr wrap="none" rtlCol="0">
              <a:spAutoFit/>
            </a:bodyPr>
            <a:lstStyle/>
            <a:p>
              <a:r>
                <a:rPr lang="en-US" altLang="zh-TW" sz="20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Remarks:</a:t>
              </a:r>
            </a:p>
            <a:p>
              <a:pPr marL="457200" indent="-457200">
                <a:buAutoNum type="arabicPeriod"/>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SR/SW</a:t>
              </a:r>
              <a:r>
                <a:rPr lang="en-US" altLang="zh-TW" sz="2000" dirty="0">
                  <a:solidFill>
                    <a:schemeClr val="tx1">
                      <a:lumMod val="75000"/>
                      <a:lumOff val="25000"/>
                    </a:schemeClr>
                  </a:solidFill>
                  <a:latin typeface="Calibri" panose="020F0502020204030204" pitchFamily="34" charset="0"/>
                  <a:cs typeface="Calibri" panose="020F0502020204030204" pitchFamily="34" charset="0"/>
                </a:rPr>
                <a:t>: Sequential </a:t>
              </a: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Read/Write</a:t>
              </a:r>
            </a:p>
            <a:p>
              <a:pPr marL="457200" indent="-457200">
                <a:buAutoNum type="arabicPeriod"/>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ES   CS MP               EOL LTS</a:t>
              </a:r>
              <a:endParaRPr lang="zh-TW" altLang="en-US" sz="20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grpSp>
          <p:nvGrpSpPr>
            <p:cNvPr id="46" name="群組 45"/>
            <p:cNvGrpSpPr/>
            <p:nvPr/>
          </p:nvGrpSpPr>
          <p:grpSpPr>
            <a:xfrm>
              <a:off x="13131980" y="7119010"/>
              <a:ext cx="2866231" cy="396000"/>
              <a:chOff x="4618611" y="6393830"/>
              <a:chExt cx="2866231" cy="396000"/>
            </a:xfrm>
          </p:grpSpPr>
          <p:sp>
            <p:nvSpPr>
              <p:cNvPr id="47" name="五邊形 46"/>
              <p:cNvSpPr/>
              <p:nvPr/>
            </p:nvSpPr>
            <p:spPr bwMode="auto">
              <a:xfrm>
                <a:off x="6360892" y="6393830"/>
                <a:ext cx="1123950" cy="396000"/>
              </a:xfrm>
              <a:prstGeom prst="homePlate">
                <a:avLst/>
              </a:prstGeom>
              <a:solidFill>
                <a:srgbClr val="B3B3B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48" name="五邊形 47"/>
              <p:cNvSpPr/>
              <p:nvPr/>
            </p:nvSpPr>
            <p:spPr bwMode="auto">
              <a:xfrm>
                <a:off x="4690532" y="6393830"/>
                <a:ext cx="1860584"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49" name="五邊形 48"/>
              <p:cNvSpPr/>
              <p:nvPr/>
            </p:nvSpPr>
            <p:spPr bwMode="auto">
              <a:xfrm>
                <a:off x="4618611" y="6393830"/>
                <a:ext cx="345951" cy="396000"/>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grpSp>
      </p:grpSp>
      <p:grpSp>
        <p:nvGrpSpPr>
          <p:cNvPr id="102" name="群組 101"/>
          <p:cNvGrpSpPr/>
          <p:nvPr/>
        </p:nvGrpSpPr>
        <p:grpSpPr>
          <a:xfrm>
            <a:off x="-4662109" y="2512992"/>
            <a:ext cx="4403248" cy="4271897"/>
            <a:chOff x="-4662109" y="2512992"/>
            <a:chExt cx="4403248" cy="4271897"/>
          </a:xfrm>
        </p:grpSpPr>
        <p:grpSp>
          <p:nvGrpSpPr>
            <p:cNvPr id="103" name="群組 102"/>
            <p:cNvGrpSpPr/>
            <p:nvPr/>
          </p:nvGrpSpPr>
          <p:grpSpPr>
            <a:xfrm>
              <a:off x="-4662109" y="2512992"/>
              <a:ext cx="4403248" cy="4271897"/>
              <a:chOff x="12883876" y="1908742"/>
              <a:chExt cx="4403248" cy="4271897"/>
            </a:xfrm>
          </p:grpSpPr>
          <p:sp>
            <p:nvSpPr>
              <p:cNvPr id="106" name="矩形 105"/>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7" name="矩形 106"/>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8" name="矩形 107"/>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9" name="矩形 108"/>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0" name="文字方塊 109"/>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111" name="文字方塊 110"/>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112" name="矩形 111"/>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3" name="文字方塊 112"/>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114" name="文字方塊 113"/>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115" name="矩形 114"/>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6" name="文字方塊 115"/>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117" name="矩形 116"/>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8" name="矩形 117"/>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9" name="矩形 118"/>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0" name="文字方塊 119"/>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121" name="矩形 120"/>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22" name="矩形 121"/>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3" name="矩形 122"/>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124" name="矩形 123"/>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125" name="矩形 124"/>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26" name="文字方塊 125"/>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127" name="矩形 126"/>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8" name="矩形 127"/>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104" name="文字方塊 103"/>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105" name="矩形 104"/>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54" name="五邊形 53"/>
          <p:cNvSpPr/>
          <p:nvPr/>
        </p:nvSpPr>
        <p:spPr bwMode="auto">
          <a:xfrm>
            <a:off x="6765685" y="4428519"/>
            <a:ext cx="10257373" cy="460375"/>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defRPr/>
            </a:pPr>
            <a:r>
              <a:rPr lang="en-US" altLang="zh-TW" sz="1800" dirty="0" smtClean="0">
                <a:solidFill>
                  <a:schemeClr val="bg1"/>
                </a:solidFill>
                <a:latin typeface="Calibri" panose="020F0502020204030204" pitchFamily="34" charset="0"/>
                <a:cs typeface="Calibri" panose="020F0502020204030204" pitchFamily="34" charset="0"/>
              </a:rPr>
              <a:t>             BiCS5  120GB~1920GB  </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55" name="五邊形 54"/>
          <p:cNvSpPr/>
          <p:nvPr/>
        </p:nvSpPr>
        <p:spPr bwMode="auto">
          <a:xfrm>
            <a:off x="11892488" y="2382231"/>
            <a:ext cx="5130570" cy="484632"/>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defRPr/>
            </a:pPr>
            <a:r>
              <a:rPr lang="en-US" altLang="zh-TW" sz="1800" dirty="0" smtClean="0">
                <a:solidFill>
                  <a:srgbClr val="FFC864"/>
                </a:solidFill>
                <a:latin typeface="Calibri" panose="020F0502020204030204" pitchFamily="34" charset="0"/>
                <a:ea typeface="微軟正黑體" panose="020B0604030504040204" pitchFamily="34" charset="-120"/>
                <a:cs typeface="Calibri" panose="020F0502020204030204" pitchFamily="34" charset="0"/>
              </a:rPr>
              <a:t>                BiCS5 240GB~1920GB  </a:t>
            </a:r>
            <a:endParaRPr lang="en-US" altLang="zh-TW" sz="1800" dirty="0">
              <a:solidFill>
                <a:srgbClr val="FFC864"/>
              </a:solidFill>
              <a:latin typeface="Calibri" panose="020F0502020204030204" pitchFamily="34" charset="0"/>
              <a:ea typeface="微軟正黑體" panose="020B0604030504040204" pitchFamily="34" charset="-120"/>
              <a:cs typeface="Calibri" panose="020F0502020204030204" pitchFamily="34" charset="0"/>
            </a:endParaRPr>
          </a:p>
        </p:txBody>
      </p:sp>
      <p:sp>
        <p:nvSpPr>
          <p:cNvPr id="57" name="五邊形 48"/>
          <p:cNvSpPr/>
          <p:nvPr/>
        </p:nvSpPr>
        <p:spPr bwMode="auto">
          <a:xfrm>
            <a:off x="11892487" y="2376708"/>
            <a:ext cx="345951" cy="484632"/>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grpSp>
        <p:nvGrpSpPr>
          <p:cNvPr id="3" name="Group 2"/>
          <p:cNvGrpSpPr/>
          <p:nvPr/>
        </p:nvGrpSpPr>
        <p:grpSpPr>
          <a:xfrm>
            <a:off x="11892487" y="3041122"/>
            <a:ext cx="5130571" cy="490155"/>
            <a:chOff x="11892487" y="4297063"/>
            <a:chExt cx="5130571" cy="490155"/>
          </a:xfrm>
        </p:grpSpPr>
        <p:sp>
          <p:nvSpPr>
            <p:cNvPr id="50" name="五邊形 49"/>
            <p:cNvSpPr/>
            <p:nvPr/>
          </p:nvSpPr>
          <p:spPr bwMode="auto">
            <a:xfrm>
              <a:off x="11892487" y="4302586"/>
              <a:ext cx="5130571" cy="484632"/>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defRPr/>
              </a:pPr>
              <a:r>
                <a:rPr lang="en-US" altLang="zh-TW" sz="1800" dirty="0" smtClean="0">
                  <a:solidFill>
                    <a:srgbClr val="FFC864"/>
                  </a:solidFill>
                  <a:latin typeface="Calibri" panose="020F0502020204030204" pitchFamily="34" charset="0"/>
                  <a:ea typeface="微軟正黑體" panose="020B0604030504040204" pitchFamily="34" charset="-120"/>
                  <a:cs typeface="Calibri" panose="020F0502020204030204" pitchFamily="34" charset="0"/>
                </a:rPr>
                <a:t>                 BiCS5 240GB~1920GB</a:t>
              </a:r>
              <a:endParaRPr lang="en-US" altLang="zh-TW" sz="1800" dirty="0">
                <a:solidFill>
                  <a:srgbClr val="FFC864"/>
                </a:solidFill>
                <a:latin typeface="Calibri" panose="020F0502020204030204" pitchFamily="34" charset="0"/>
                <a:ea typeface="微軟正黑體" panose="020B0604030504040204" pitchFamily="34" charset="-120"/>
                <a:cs typeface="Calibri" panose="020F0502020204030204" pitchFamily="34" charset="0"/>
              </a:endParaRPr>
            </a:p>
          </p:txBody>
        </p:sp>
        <p:sp>
          <p:nvSpPr>
            <p:cNvPr id="58" name="五邊形 48"/>
            <p:cNvSpPr/>
            <p:nvPr/>
          </p:nvSpPr>
          <p:spPr bwMode="auto">
            <a:xfrm>
              <a:off x="11892487" y="4297063"/>
              <a:ext cx="345951" cy="484632"/>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grpSp>
    </p:spTree>
    <p:extLst>
      <p:ext uri="{BB962C8B-B14F-4D97-AF65-F5344CB8AC3E}">
        <p14:creationId xmlns:p14="http://schemas.microsoft.com/office/powerpoint/2010/main" val="1878238022"/>
      </p:ext>
    </p:extLst>
  </p:cSld>
  <p:clrMapOvr>
    <a:masterClrMapping/>
  </p:clrMapOvr>
  <p:transition/>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en-US" altLang="zh-TW" dirty="0" smtClean="0"/>
              <a:t>3D TLC 2.5”</a:t>
            </a:r>
            <a:endParaRPr lang="zh-TW" altLang="en-US" dirty="0"/>
          </a:p>
        </p:txBody>
      </p:sp>
      <p:pic>
        <p:nvPicPr>
          <p:cNvPr id="7" name="圖片 6"/>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27200" y="2520000"/>
            <a:ext cx="3190985" cy="3190985"/>
          </a:xfrm>
          <a:prstGeom prst="rect">
            <a:avLst/>
          </a:prstGeom>
        </p:spPr>
      </p:pic>
      <p:sp>
        <p:nvSpPr>
          <p:cNvPr id="8" name="矩形 7"/>
          <p:cNvSpPr/>
          <p:nvPr/>
        </p:nvSpPr>
        <p:spPr>
          <a:xfrm>
            <a:off x="7850245" y="1025242"/>
            <a:ext cx="5381089" cy="646331"/>
          </a:xfrm>
          <a:prstGeom prst="rect">
            <a:avLst/>
          </a:prstGeom>
        </p:spPr>
        <p:txBody>
          <a:bodyPr wrap="none">
            <a:spAutoFit/>
          </a:bodyPr>
          <a:lstStyle/>
          <a:p>
            <a:pPr lvl="0" algn="ctr" eaLnBrk="1" hangingPunct="1">
              <a:defRPr/>
            </a:pPr>
            <a:r>
              <a:rPr lang="en-US" altLang="zh-TW" sz="3600" b="1" dirty="0" smtClean="0">
                <a:solidFill>
                  <a:srgbClr val="008080"/>
                </a:solidFill>
                <a:latin typeface="Calibri" panose="020F0502020204030204" pitchFamily="34" charset="0"/>
                <a:cs typeface="Calibri" panose="020F0502020204030204" pitchFamily="34" charset="0"/>
              </a:rPr>
              <a:t>SV25P-25 SSD Specification</a:t>
            </a:r>
            <a:endParaRPr lang="en-US" altLang="zh-TW" sz="3600" b="1" dirty="0">
              <a:solidFill>
                <a:srgbClr val="008080"/>
              </a:solidFill>
              <a:latin typeface="Calibri" panose="020F0502020204030204" pitchFamily="34" charset="0"/>
              <a:cs typeface="Calibri" panose="020F0502020204030204" pitchFamily="34" charset="0"/>
            </a:endParaRPr>
          </a:p>
        </p:txBody>
      </p:sp>
      <p:graphicFrame>
        <p:nvGraphicFramePr>
          <p:cNvPr id="9" name="表格 8"/>
          <p:cNvGraphicFramePr>
            <a:graphicFrameLocks noGrp="1"/>
          </p:cNvGraphicFramePr>
          <p:nvPr>
            <p:extLst>
              <p:ext uri="{D42A27DB-BD31-4B8C-83A1-F6EECF244321}">
                <p14:modId xmlns:p14="http://schemas.microsoft.com/office/powerpoint/2010/main" val="3382763976"/>
              </p:ext>
            </p:extLst>
          </p:nvPr>
        </p:nvGraphicFramePr>
        <p:xfrm>
          <a:off x="5285754" y="1780456"/>
          <a:ext cx="10656000" cy="6947764"/>
        </p:xfrm>
        <a:graphic>
          <a:graphicData uri="http://schemas.openxmlformats.org/drawingml/2006/table">
            <a:tbl>
              <a:tblPr firstRow="1" bandRow="1">
                <a:tableStyleId>{5940675A-B579-460E-94D1-54222C63F5DA}</a:tableStyleId>
              </a:tblPr>
              <a:tblGrid>
                <a:gridCol w="5328000"/>
                <a:gridCol w="5328000"/>
              </a:tblGrid>
              <a:tr h="398450">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SV25P-25</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SATA 3.2 (6Gb/s)</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120GB~</a:t>
                      </a:r>
                      <a:r>
                        <a:rPr kumimoji="0" lang="en-US" altLang="zh-TW" sz="2000" b="0" i="0" u="none" strike="noStrike" kern="1200" cap="none" normalizeH="0" baseline="0" dirty="0" smtClean="0">
                          <a:ln>
                            <a:noFill/>
                          </a:ln>
                          <a:solidFill>
                            <a:srgbClr val="C00000"/>
                          </a:solidFill>
                          <a:effectLst/>
                          <a:latin typeface="Calibri" panose="020F0502020204030204" pitchFamily="34" charset="0"/>
                          <a:ea typeface="新細明體" pitchFamily="18" charset="-120"/>
                          <a:cs typeface="Calibri" panose="020F0502020204030204" pitchFamily="34" charset="0"/>
                          <a:sym typeface="Arial" pitchFamily="34" charset="0"/>
                        </a:rPr>
                        <a:t>1920GB</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Kioxia</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lang="en-US" altLang="zh-TW" sz="2000" b="0" kern="1200" dirty="0" smtClean="0">
                          <a:solidFill>
                            <a:srgbClr val="C00000"/>
                          </a:solidFill>
                          <a:latin typeface="Calibri" panose="020F0502020204030204" pitchFamily="34" charset="0"/>
                          <a:ea typeface="+mn-ea"/>
                          <a:cs typeface="Calibri" panose="020F0502020204030204" pitchFamily="34" charset="0"/>
                          <a:sym typeface="Arial" pitchFamily="34" charset="0"/>
                        </a:rPr>
                        <a:t>BiCS5</a:t>
                      </a:r>
                      <a:endParaRPr lang="zh-TW" altLang="en-US" sz="2000" b="0" kern="1200" dirty="0" smtClean="0">
                        <a:solidFill>
                          <a:srgbClr val="C00000"/>
                        </a:solidFill>
                        <a:latin typeface="Calibri" panose="020F0502020204030204" pitchFamily="34" charset="0"/>
                        <a:ea typeface="+mn-ea"/>
                        <a:cs typeface="Calibri" panose="020F0502020204030204" pitchFamily="34" charset="0"/>
                        <a:sym typeface="Arial" pitchFamily="34" charset="0"/>
                      </a:endParaRP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External DRAM</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No</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85546">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R/W 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555/500</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Read)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55K</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Write)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66K</a:t>
                      </a:r>
                    </a:p>
                  </a:txBody>
                  <a:tcPr marL="111600" marR="111600" marT="57600" marB="5760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Wide Temp. (-40</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C~85</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Yes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19300">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2784600">
                <a:tc>
                  <a:txBody>
                    <a:bodyPr/>
                    <a:lstStyle/>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Support LDPC ECC</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Global Wear-Leveling Technology</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AES256 Support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End-to-End Data Protection </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DEVSLP/</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Thermal Sensor</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S.M.A.R.T. and SSD Widget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 </a:t>
                      </a: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rPr>
                        <a:t>DataRAID</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 </a:t>
                      </a:r>
                      <a:r>
                        <a:rPr lang="en-US" altLang="zh-TW" sz="2000" b="0" dirty="0" err="1" smtClean="0">
                          <a:solidFill>
                            <a:srgbClr val="C00000"/>
                          </a:solidFill>
                          <a:latin typeface="Calibri" panose="020F0502020204030204" pitchFamily="34" charset="0"/>
                          <a:cs typeface="Calibri" panose="020F0502020204030204" pitchFamily="34" charset="0"/>
                        </a:rPr>
                        <a:t>CorePower</a:t>
                      </a:r>
                      <a:endParaRPr lang="en-US" altLang="zh-TW" sz="2000" b="0" dirty="0" smtClean="0">
                        <a:solidFill>
                          <a:srgbClr val="C00000"/>
                        </a:solidFill>
                        <a:latin typeface="Calibri" panose="020F0502020204030204" pitchFamily="34" charset="0"/>
                        <a:cs typeface="Calibri" panose="020F0502020204030204" pitchFamily="34" charset="0"/>
                      </a:endParaRP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spcBef>
                          <a:spcPts val="3413"/>
                        </a:spcBef>
                        <a:buSzPct val="171000"/>
                      </a:pPr>
                      <a:r>
                        <a:rPr lang="fr-FR"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Enterprise Server, Industrial/Military, Surveillance, Digital Signage</a:t>
                      </a:r>
                      <a:endParaRPr lang="en-US" altLang="zh-TW" sz="2000" b="0" kern="1200" dirty="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10" name="圓角矩形 9"/>
          <p:cNvSpPr/>
          <p:nvPr/>
        </p:nvSpPr>
        <p:spPr>
          <a:xfrm>
            <a:off x="1325563" y="5740896"/>
            <a:ext cx="2016125" cy="616649"/>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2" fontAlgn="auto">
              <a:spcBef>
                <a:spcPts val="0"/>
              </a:spcBef>
              <a:spcAft>
                <a:spcPts val="0"/>
              </a:spcAft>
              <a:defRPr/>
            </a:pPr>
            <a:r>
              <a:rPr lang="en-US" altLang="zh-TW" sz="2400" b="1" dirty="0" smtClean="0">
                <a:solidFill>
                  <a:schemeClr val="bg1"/>
                </a:solidFill>
                <a:latin typeface="Calibri" panose="020F0502020204030204" pitchFamily="34" charset="0"/>
                <a:cs typeface="Calibri" panose="020F0502020204030204" pitchFamily="34" charset="0"/>
                <a:sym typeface="Arial" pitchFamily="34" charset="0"/>
              </a:rPr>
              <a:t>CS: </a:t>
            </a:r>
            <a:r>
              <a:rPr lang="en-US" altLang="zh-TW" sz="2400" b="1" dirty="0" smtClean="0">
                <a:solidFill>
                  <a:schemeClr val="bg1"/>
                </a:solidFill>
                <a:latin typeface="Calibri" panose="020F0502020204030204" pitchFamily="34" charset="0"/>
                <a:cs typeface="Calibri" panose="020F0502020204030204" pitchFamily="34" charset="0"/>
              </a:rPr>
              <a:t>Ready</a:t>
            </a:r>
            <a:endParaRPr lang="en-US" altLang="zh-TW" sz="2400" b="1" dirty="0">
              <a:solidFill>
                <a:schemeClr val="bg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99449553"/>
      </p:ext>
    </p:extLst>
  </p:cSld>
  <p:clrMapOvr>
    <a:masterClrMapping/>
  </p:clrMapOvr>
  <p:transition/>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en-US" altLang="zh-TW" dirty="0" smtClean="0"/>
              <a:t>3D TLC 2.5”</a:t>
            </a:r>
            <a:endParaRPr lang="zh-TW" altLang="en-US" dirty="0"/>
          </a:p>
        </p:txBody>
      </p:sp>
      <p:pic>
        <p:nvPicPr>
          <p:cNvPr id="7" name="圖片 6"/>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27200" y="2520000"/>
            <a:ext cx="3190985" cy="3190985"/>
          </a:xfrm>
          <a:prstGeom prst="rect">
            <a:avLst/>
          </a:prstGeom>
        </p:spPr>
      </p:pic>
      <p:sp>
        <p:nvSpPr>
          <p:cNvPr id="8" name="矩形 7"/>
          <p:cNvSpPr/>
          <p:nvPr/>
        </p:nvSpPr>
        <p:spPr>
          <a:xfrm>
            <a:off x="7843865" y="1025242"/>
            <a:ext cx="5393849" cy="646331"/>
          </a:xfrm>
          <a:prstGeom prst="rect">
            <a:avLst/>
          </a:prstGeom>
        </p:spPr>
        <p:txBody>
          <a:bodyPr wrap="none">
            <a:spAutoFit/>
          </a:bodyPr>
          <a:lstStyle/>
          <a:p>
            <a:pPr lvl="0" algn="ctr" eaLnBrk="1" hangingPunct="1">
              <a:defRPr/>
            </a:pPr>
            <a:r>
              <a:rPr lang="en-US" altLang="zh-TW" sz="3600" b="1" dirty="0" smtClean="0">
                <a:solidFill>
                  <a:srgbClr val="008080"/>
                </a:solidFill>
                <a:latin typeface="Calibri" panose="020F0502020204030204" pitchFamily="34" charset="0"/>
                <a:cs typeface="Calibri" panose="020F0502020204030204" pitchFamily="34" charset="0"/>
              </a:rPr>
              <a:t>SH250-25 SSD Specification</a:t>
            </a:r>
            <a:endParaRPr lang="en-US" altLang="zh-TW" sz="3600" b="1" dirty="0">
              <a:solidFill>
                <a:srgbClr val="008080"/>
              </a:solidFill>
              <a:latin typeface="Calibri" panose="020F0502020204030204" pitchFamily="34" charset="0"/>
              <a:cs typeface="Calibri" panose="020F0502020204030204" pitchFamily="34" charset="0"/>
            </a:endParaRPr>
          </a:p>
        </p:txBody>
      </p:sp>
      <p:graphicFrame>
        <p:nvGraphicFramePr>
          <p:cNvPr id="9" name="表格 8"/>
          <p:cNvGraphicFramePr>
            <a:graphicFrameLocks noGrp="1"/>
          </p:cNvGraphicFramePr>
          <p:nvPr>
            <p:extLst>
              <p:ext uri="{D42A27DB-BD31-4B8C-83A1-F6EECF244321}">
                <p14:modId xmlns:p14="http://schemas.microsoft.com/office/powerpoint/2010/main" val="3448886983"/>
              </p:ext>
            </p:extLst>
          </p:nvPr>
        </p:nvGraphicFramePr>
        <p:xfrm>
          <a:off x="5285754" y="1780456"/>
          <a:ext cx="10656000" cy="6947764"/>
        </p:xfrm>
        <a:graphic>
          <a:graphicData uri="http://schemas.openxmlformats.org/drawingml/2006/table">
            <a:tbl>
              <a:tblPr firstRow="1" bandRow="1">
                <a:tableStyleId>{5940675A-B579-460E-94D1-54222C63F5DA}</a:tableStyleId>
              </a:tblPr>
              <a:tblGrid>
                <a:gridCol w="5328000"/>
                <a:gridCol w="5328000"/>
              </a:tblGrid>
              <a:tr h="398450">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SH250-25</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SATA 3.2 (6Gb/s)</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40GB~640GB</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Kioxia</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lang="en-US" altLang="zh-TW" sz="2000" b="0" kern="1200" dirty="0" smtClean="0">
                          <a:solidFill>
                            <a:srgbClr val="C00000"/>
                          </a:solidFill>
                          <a:latin typeface="Calibri" panose="020F0502020204030204" pitchFamily="34" charset="0"/>
                          <a:ea typeface="+mn-ea"/>
                          <a:cs typeface="Calibri" panose="020F0502020204030204" pitchFamily="34" charset="0"/>
                          <a:sym typeface="Arial" pitchFamily="34" charset="0"/>
                        </a:rPr>
                        <a:t>BiCS5</a:t>
                      </a:r>
                      <a:endParaRPr lang="zh-TW" altLang="en-US" sz="2000" b="0" kern="1200" dirty="0" smtClean="0">
                        <a:solidFill>
                          <a:srgbClr val="C00000"/>
                        </a:solidFill>
                        <a:latin typeface="Calibri" panose="020F0502020204030204" pitchFamily="34" charset="0"/>
                        <a:ea typeface="+mn-ea"/>
                        <a:cs typeface="Calibri" panose="020F0502020204030204" pitchFamily="34" charset="0"/>
                        <a:sym typeface="Arial" pitchFamily="34" charset="0"/>
                      </a:endParaRP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External DRAM</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No</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85546">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R/W 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550/495</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Read)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55K</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Write)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63K</a:t>
                      </a:r>
                    </a:p>
                  </a:txBody>
                  <a:tcPr marL="111600" marR="111600" marT="57600" marB="5760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Wide Temp. (-40</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C~85</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Yes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19300">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2784600">
                <a:tc>
                  <a:txBody>
                    <a:bodyPr/>
                    <a:lstStyle/>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Support LDPC ECC</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Global Wear-Leveling Technology</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AES256 Support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End-to-End Data Protection </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DEVSLP/</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Thermal Sensor</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 </a:t>
                      </a: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rPr>
                        <a:t>DataDefender</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S.M.A.R.T. and SSD Widget</a:t>
                      </a:r>
                      <a:endPar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endParaRP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 SLC-</a:t>
                      </a: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rPr>
                        <a:t>liteX</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 (P/E</a:t>
                      </a:r>
                      <a:r>
                        <a:rPr lang="en-US" altLang="zh-TW" sz="2000" b="0" baseline="0" dirty="0" smtClean="0">
                          <a:solidFill>
                            <a:schemeClr val="tx1">
                              <a:lumMod val="75000"/>
                              <a:lumOff val="25000"/>
                            </a:schemeClr>
                          </a:solidFill>
                          <a:latin typeface="Calibri" panose="020F0502020204030204" pitchFamily="34" charset="0"/>
                          <a:cs typeface="Calibri" panose="020F0502020204030204" pitchFamily="34" charset="0"/>
                        </a:rPr>
                        <a:t> Cycles up to 100K)</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spcBef>
                          <a:spcPts val="3413"/>
                        </a:spcBef>
                        <a:buSzPct val="171000"/>
                      </a:pPr>
                      <a:r>
                        <a:rPr lang="fr-FR"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Enterprise Server, Industrial/Military, Surveillance, Digital Signage</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Gaming</a:t>
                      </a:r>
                      <a:endParaRPr lang="en-US" altLang="zh-TW" sz="2000" b="0" kern="1200" dirty="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10" name="圓角矩形 9"/>
          <p:cNvSpPr/>
          <p:nvPr/>
        </p:nvSpPr>
        <p:spPr>
          <a:xfrm>
            <a:off x="1325563" y="5740896"/>
            <a:ext cx="2016125" cy="616649"/>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2" fontAlgn="auto">
              <a:spcBef>
                <a:spcPts val="0"/>
              </a:spcBef>
              <a:spcAft>
                <a:spcPts val="0"/>
              </a:spcAft>
              <a:defRPr/>
            </a:pPr>
            <a:r>
              <a:rPr lang="en-US" altLang="zh-TW" sz="2400" b="1" dirty="0" smtClean="0">
                <a:solidFill>
                  <a:schemeClr val="bg1"/>
                </a:solidFill>
                <a:latin typeface="Calibri" panose="020F0502020204030204" pitchFamily="34" charset="0"/>
                <a:cs typeface="Calibri" panose="020F0502020204030204" pitchFamily="34" charset="0"/>
                <a:sym typeface="Arial" pitchFamily="34" charset="0"/>
              </a:rPr>
              <a:t>CS: </a:t>
            </a:r>
            <a:r>
              <a:rPr lang="en-US" altLang="zh-TW" sz="2400" b="1" dirty="0" smtClean="0">
                <a:solidFill>
                  <a:schemeClr val="bg1"/>
                </a:solidFill>
                <a:latin typeface="Calibri" panose="020F0502020204030204" pitchFamily="34" charset="0"/>
                <a:cs typeface="Calibri" panose="020F0502020204030204" pitchFamily="34" charset="0"/>
              </a:rPr>
              <a:t>Ready</a:t>
            </a:r>
            <a:endParaRPr lang="en-US" altLang="zh-TW" sz="2400" b="1" dirty="0">
              <a:solidFill>
                <a:schemeClr val="bg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559142977"/>
      </p:ext>
    </p:extLst>
  </p:cSld>
  <p:clrMapOvr>
    <a:masterClrMapping/>
  </p:clrMapOvr>
  <p:transition/>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en-US" altLang="zh-TW" dirty="0" smtClean="0"/>
              <a:t>3D TLC 2.5”</a:t>
            </a:r>
            <a:endParaRPr lang="zh-TW" altLang="en-US" dirty="0"/>
          </a:p>
        </p:txBody>
      </p:sp>
      <p:pic>
        <p:nvPicPr>
          <p:cNvPr id="7" name="圖片 6"/>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27200" y="2520000"/>
            <a:ext cx="3190985" cy="3190985"/>
          </a:xfrm>
          <a:prstGeom prst="rect">
            <a:avLst/>
          </a:prstGeom>
        </p:spPr>
      </p:pic>
      <p:sp>
        <p:nvSpPr>
          <p:cNvPr id="8" name="矩形 7"/>
          <p:cNvSpPr/>
          <p:nvPr/>
        </p:nvSpPr>
        <p:spPr>
          <a:xfrm>
            <a:off x="7838255" y="1025242"/>
            <a:ext cx="5405069" cy="646331"/>
          </a:xfrm>
          <a:prstGeom prst="rect">
            <a:avLst/>
          </a:prstGeom>
        </p:spPr>
        <p:txBody>
          <a:bodyPr wrap="none">
            <a:spAutoFit/>
          </a:bodyPr>
          <a:lstStyle/>
          <a:p>
            <a:pPr lvl="0" algn="ctr" eaLnBrk="1" hangingPunct="1">
              <a:defRPr/>
            </a:pPr>
            <a:r>
              <a:rPr lang="en-US" altLang="zh-TW" sz="3600" b="1" dirty="0" smtClean="0">
                <a:solidFill>
                  <a:srgbClr val="008080"/>
                </a:solidFill>
                <a:latin typeface="Calibri" panose="020F0502020204030204" pitchFamily="34" charset="0"/>
                <a:cs typeface="Calibri" panose="020F0502020204030204" pitchFamily="34" charset="0"/>
              </a:rPr>
              <a:t>SH25P-25 SSD Specification</a:t>
            </a:r>
            <a:endParaRPr lang="en-US" altLang="zh-TW" sz="3600" b="1" dirty="0">
              <a:solidFill>
                <a:srgbClr val="008080"/>
              </a:solidFill>
              <a:latin typeface="Calibri" panose="020F0502020204030204" pitchFamily="34" charset="0"/>
              <a:cs typeface="Calibri" panose="020F0502020204030204" pitchFamily="34" charset="0"/>
            </a:endParaRPr>
          </a:p>
        </p:txBody>
      </p:sp>
      <p:graphicFrame>
        <p:nvGraphicFramePr>
          <p:cNvPr id="9" name="表格 8"/>
          <p:cNvGraphicFramePr>
            <a:graphicFrameLocks noGrp="1"/>
          </p:cNvGraphicFramePr>
          <p:nvPr>
            <p:extLst>
              <p:ext uri="{D42A27DB-BD31-4B8C-83A1-F6EECF244321}">
                <p14:modId xmlns:p14="http://schemas.microsoft.com/office/powerpoint/2010/main" val="389968066"/>
              </p:ext>
            </p:extLst>
          </p:nvPr>
        </p:nvGraphicFramePr>
        <p:xfrm>
          <a:off x="5285754" y="1780456"/>
          <a:ext cx="10656000" cy="6962056"/>
        </p:xfrm>
        <a:graphic>
          <a:graphicData uri="http://schemas.openxmlformats.org/drawingml/2006/table">
            <a:tbl>
              <a:tblPr firstRow="1" bandRow="1">
                <a:tableStyleId>{5940675A-B579-460E-94D1-54222C63F5DA}</a:tableStyleId>
              </a:tblPr>
              <a:tblGrid>
                <a:gridCol w="5328000"/>
                <a:gridCol w="5328000"/>
              </a:tblGrid>
              <a:tr h="398450">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SH25P-25</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SATA 3.2 (6Gb/s)</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40GB~640GB</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Kioxia</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lang="en-US" altLang="zh-TW" sz="2000" b="0" kern="1200" dirty="0" smtClean="0">
                          <a:solidFill>
                            <a:srgbClr val="C00000"/>
                          </a:solidFill>
                          <a:latin typeface="Calibri" panose="020F0502020204030204" pitchFamily="34" charset="0"/>
                          <a:ea typeface="+mn-ea"/>
                          <a:cs typeface="Calibri" panose="020F0502020204030204" pitchFamily="34" charset="0"/>
                          <a:sym typeface="Arial" pitchFamily="34" charset="0"/>
                        </a:rPr>
                        <a:t>BiCS5</a:t>
                      </a:r>
                      <a:endParaRPr lang="zh-TW" altLang="en-US" sz="2000" b="0" kern="1200" dirty="0" smtClean="0">
                        <a:solidFill>
                          <a:srgbClr val="C00000"/>
                        </a:solidFill>
                        <a:latin typeface="Calibri" panose="020F0502020204030204" pitchFamily="34" charset="0"/>
                        <a:ea typeface="+mn-ea"/>
                        <a:cs typeface="Calibri" panose="020F0502020204030204" pitchFamily="34" charset="0"/>
                        <a:sym typeface="Arial" pitchFamily="34" charset="0"/>
                      </a:endParaRP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External DRAM</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No</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85546">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R/W 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Est. 550/495</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Read)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Est. </a:t>
                      </a: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55K</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Write)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Est. </a:t>
                      </a: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63K</a:t>
                      </a:r>
                    </a:p>
                  </a:txBody>
                  <a:tcPr marL="111600" marR="111600" marT="57600" marB="5760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Wide Temp. (-40</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C~85</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Yes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19300">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2784600">
                <a:tc>
                  <a:txBody>
                    <a:bodyPr/>
                    <a:lstStyle/>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Support LDPC ECC</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Global Wear-Leveling Technology</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AES256 Support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End-to-End Data Protection </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DEVSLP/</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Thermal Sensor</a:t>
                      </a:r>
                    </a:p>
                    <a:p>
                      <a:pPr eaLnBrk="0" fontAlgn="base" hangingPunct="0">
                        <a:buSzPct val="100000"/>
                        <a:buFont typeface="Arial" panose="020B0604020202020204" pitchFamily="34" charset="0"/>
                        <a:buChar char="•"/>
                      </a:pPr>
                      <a:r>
                        <a:rPr lang="zh-TW" altLang="en-US"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S.M.A.R.T. and SSD Widget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 </a:t>
                      </a: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rPr>
                        <a:t>DataRAID</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 SLC-</a:t>
                      </a: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rPr>
                        <a:t>liteX</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 (P/E</a:t>
                      </a:r>
                      <a:r>
                        <a:rPr lang="en-US" altLang="zh-TW" sz="2000" b="0" baseline="0" dirty="0" smtClean="0">
                          <a:solidFill>
                            <a:schemeClr val="tx1">
                              <a:lumMod val="75000"/>
                              <a:lumOff val="25000"/>
                            </a:schemeClr>
                          </a:solidFill>
                          <a:latin typeface="Calibri" panose="020F0502020204030204" pitchFamily="34" charset="0"/>
                          <a:cs typeface="Calibri" panose="020F0502020204030204" pitchFamily="34" charset="0"/>
                        </a:rPr>
                        <a:t> Cycles up to 100K)</a:t>
                      </a:r>
                      <a:endPar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endParaRPr>
                    </a:p>
                    <a:p>
                      <a:pPr eaLnBrk="0" fontAlgn="base" hangingPunct="0">
                        <a:buSzPct val="100000"/>
                        <a:buFont typeface="Arial" panose="020B0604020202020204" pitchFamily="34" charset="0"/>
                        <a:buChar char="•"/>
                      </a:pPr>
                      <a:r>
                        <a:rPr lang="en-US" altLang="zh-TW" sz="2000" b="0" dirty="0" smtClean="0">
                          <a:solidFill>
                            <a:srgbClr val="C00000"/>
                          </a:solidFill>
                          <a:latin typeface="Calibri" panose="020F0502020204030204" pitchFamily="34" charset="0"/>
                          <a:cs typeface="Calibri" panose="020F0502020204030204" pitchFamily="34" charset="0"/>
                        </a:rPr>
                        <a:t> </a:t>
                      </a:r>
                      <a:r>
                        <a:rPr lang="en-US" altLang="zh-TW" sz="2000" b="0" dirty="0" err="1" smtClean="0">
                          <a:solidFill>
                            <a:srgbClr val="C00000"/>
                          </a:solidFill>
                          <a:latin typeface="Calibri" panose="020F0502020204030204" pitchFamily="34" charset="0"/>
                          <a:cs typeface="Calibri" panose="020F0502020204030204" pitchFamily="34" charset="0"/>
                        </a:rPr>
                        <a:t>CorePower</a:t>
                      </a:r>
                      <a:endParaRPr lang="en-US" altLang="zh-TW" sz="2000" b="0" dirty="0" smtClean="0">
                        <a:solidFill>
                          <a:srgbClr val="C00000"/>
                        </a:solidFill>
                        <a:latin typeface="Calibri" panose="020F0502020204030204" pitchFamily="34" charset="0"/>
                        <a:cs typeface="Calibri" panose="020F0502020204030204" pitchFamily="34" charset="0"/>
                      </a:endParaRP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spcBef>
                          <a:spcPts val="3413"/>
                        </a:spcBef>
                        <a:buSzPct val="171000"/>
                      </a:pPr>
                      <a:r>
                        <a:rPr lang="fr-FR"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Enterprise Server, Industrial/Military, Surveillance, Digital Signage</a:t>
                      </a: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11" name="圓角矩形 10"/>
          <p:cNvSpPr/>
          <p:nvPr/>
        </p:nvSpPr>
        <p:spPr>
          <a:xfrm>
            <a:off x="1325563" y="5740896"/>
            <a:ext cx="2016125" cy="616649"/>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2" fontAlgn="auto">
              <a:spcBef>
                <a:spcPts val="0"/>
              </a:spcBef>
              <a:spcAft>
                <a:spcPts val="0"/>
              </a:spcAft>
              <a:defRPr/>
            </a:pPr>
            <a:r>
              <a:rPr lang="en-US" altLang="zh-TW" sz="2400" b="1" dirty="0" smtClean="0">
                <a:solidFill>
                  <a:schemeClr val="bg1"/>
                </a:solidFill>
                <a:latin typeface="Calibri" panose="020F0502020204030204" pitchFamily="34" charset="0"/>
                <a:cs typeface="Calibri" panose="020F0502020204030204" pitchFamily="34" charset="0"/>
                <a:sym typeface="Arial" pitchFamily="34" charset="0"/>
              </a:rPr>
              <a:t>CS: </a:t>
            </a:r>
            <a:r>
              <a:rPr lang="en-US" altLang="zh-TW" sz="2400" b="1" dirty="0" smtClean="0">
                <a:solidFill>
                  <a:schemeClr val="bg1"/>
                </a:solidFill>
                <a:latin typeface="Calibri" panose="020F0502020204030204" pitchFamily="34" charset="0"/>
                <a:cs typeface="Calibri" panose="020F0502020204030204" pitchFamily="34" charset="0"/>
              </a:rPr>
              <a:t>E/Nov.</a:t>
            </a:r>
            <a:endParaRPr lang="en-US" altLang="zh-TW" sz="2400" b="1" dirty="0">
              <a:solidFill>
                <a:schemeClr val="bg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045451802"/>
      </p:ext>
    </p:extLst>
  </p:cSld>
  <p:clrMapOvr>
    <a:masterClrMapping/>
  </p:clrMapOvr>
  <p:transition/>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文字方塊 43"/>
          <p:cNvSpPr txBox="1">
            <a:spLocks noChangeArrowheads="1"/>
          </p:cNvSpPr>
          <p:nvPr/>
        </p:nvSpPr>
        <p:spPr bwMode="auto">
          <a:xfrm>
            <a:off x="5146893" y="474474"/>
            <a:ext cx="6758444" cy="667746"/>
          </a:xfrm>
          <a:prstGeom prst="rect">
            <a:avLst/>
          </a:prstGeom>
          <a:noFill/>
          <a:ln>
            <a:noFill/>
          </a:ln>
          <a:extLst/>
        </p:spPr>
        <p:txBody>
          <a:bodyPr wrap="square" lIns="112647" tIns="56324" rIns="112647" bIns="56324">
            <a:spAutoFit/>
          </a:bodyPr>
          <a:lstStyle>
            <a:lvl1pPr eaLnBrk="0" hangingPunct="0">
              <a:defRPr kumimoji="1">
                <a:solidFill>
                  <a:schemeClr val="tx1"/>
                </a:solidFill>
                <a:latin typeface="Arial" pitchFamily="34" charset="0"/>
                <a:ea typeface="新細明體" pitchFamily="18" charset="-120"/>
              </a:defRPr>
            </a:lvl1pPr>
            <a:lvl2pPr marL="742950" indent="-285750" eaLnBrk="0" hangingPunct="0">
              <a:defRPr kumimoji="1">
                <a:solidFill>
                  <a:schemeClr val="tx1"/>
                </a:solidFill>
                <a:latin typeface="Arial" pitchFamily="34" charset="0"/>
                <a:ea typeface="新細明體" pitchFamily="18" charset="-120"/>
              </a:defRPr>
            </a:lvl2pPr>
            <a:lvl3pPr marL="1143000" indent="-228600" eaLnBrk="0" hangingPunct="0">
              <a:defRPr kumimoji="1">
                <a:solidFill>
                  <a:schemeClr val="tx1"/>
                </a:solidFill>
                <a:latin typeface="Arial" pitchFamily="34" charset="0"/>
                <a:ea typeface="新細明體" pitchFamily="18" charset="-120"/>
              </a:defRPr>
            </a:lvl3pPr>
            <a:lvl4pPr marL="1600200" indent="-228600" eaLnBrk="0" hangingPunct="0">
              <a:defRPr kumimoji="1">
                <a:solidFill>
                  <a:schemeClr val="tx1"/>
                </a:solidFill>
                <a:latin typeface="Arial" pitchFamily="34" charset="0"/>
                <a:ea typeface="新細明體" pitchFamily="18" charset="-120"/>
              </a:defRPr>
            </a:lvl4pPr>
            <a:lvl5pPr marL="2057400" indent="-228600" eaLnBrk="0" hangingPunct="0">
              <a:defRPr kumimoji="1">
                <a:solidFill>
                  <a:schemeClr val="tx1"/>
                </a:solidFill>
                <a:latin typeface="Arial" pitchFamily="34" charset="0"/>
                <a:ea typeface="新細明體" pitchFamily="18" charset="-120"/>
              </a:defRPr>
            </a:lvl5pPr>
            <a:lvl6pPr marL="25146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hangingPunct="1">
              <a:defRPr/>
            </a:pPr>
            <a:r>
              <a:rPr kumimoji="0" lang="en-US" altLang="zh-TW" sz="3600" b="1" dirty="0">
                <a:solidFill>
                  <a:srgbClr val="008C7D"/>
                </a:solidFill>
                <a:latin typeface="Calibri" panose="020F0502020204030204" pitchFamily="34" charset="0"/>
                <a:cs typeface="Calibri" panose="020F0502020204030204" pitchFamily="34" charset="0"/>
              </a:rPr>
              <a:t>2.5” SSD Comparison Table</a:t>
            </a:r>
            <a:endParaRPr kumimoji="0" lang="zh-TW" altLang="en-US" sz="3600" b="1" dirty="0">
              <a:solidFill>
                <a:srgbClr val="008C7D"/>
              </a:solidFill>
              <a:latin typeface="Calibri" panose="020F0502020204030204" pitchFamily="34" charset="0"/>
              <a:cs typeface="Calibri" panose="020F0502020204030204" pitchFamily="34" charset="0"/>
            </a:endParaRPr>
          </a:p>
        </p:txBody>
      </p:sp>
      <p:graphicFrame>
        <p:nvGraphicFramePr>
          <p:cNvPr id="15" name="表格 14"/>
          <p:cNvGraphicFramePr>
            <a:graphicFrameLocks noGrp="1"/>
          </p:cNvGraphicFramePr>
          <p:nvPr>
            <p:extLst>
              <p:ext uri="{D42A27DB-BD31-4B8C-83A1-F6EECF244321}">
                <p14:modId xmlns:p14="http://schemas.microsoft.com/office/powerpoint/2010/main" val="1597586111"/>
              </p:ext>
            </p:extLst>
          </p:nvPr>
        </p:nvGraphicFramePr>
        <p:xfrm>
          <a:off x="830829" y="1283418"/>
          <a:ext cx="15328133" cy="6849095"/>
        </p:xfrm>
        <a:graphic>
          <a:graphicData uri="http://schemas.openxmlformats.org/drawingml/2006/table">
            <a:tbl>
              <a:tblPr>
                <a:tableStyleId>{5940675A-B579-460E-94D1-54222C63F5DA}</a:tableStyleId>
              </a:tblPr>
              <a:tblGrid>
                <a:gridCol w="2641283"/>
                <a:gridCol w="2537370"/>
                <a:gridCol w="2537370"/>
                <a:gridCol w="2537370"/>
                <a:gridCol w="2537370"/>
                <a:gridCol w="2537370"/>
              </a:tblGrid>
              <a:tr h="767695">
                <a:tc>
                  <a:txBody>
                    <a:bodyPr/>
                    <a:lstStyle/>
                    <a:p>
                      <a:pPr algn="ctr" rtl="0" fontAlgn="ctr"/>
                      <a:r>
                        <a:rPr lang="en-US" sz="2400" b="1" u="none" strike="noStrike" dirty="0">
                          <a:solidFill>
                            <a:schemeClr val="bg1"/>
                          </a:solidFill>
                          <a:latin typeface="Calibri" panose="020F0502020204030204" pitchFamily="34" charset="0"/>
                          <a:cs typeface="Calibri" panose="020F0502020204030204" pitchFamily="34" charset="0"/>
                        </a:rPr>
                        <a:t>Model Name</a:t>
                      </a:r>
                      <a:endParaRPr lang="en-US" sz="2400" b="1" i="0" u="none" strike="noStrike" dirty="0">
                        <a:solidFill>
                          <a:schemeClr val="bg1"/>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c>
                  <a:txBody>
                    <a:bodyPr/>
                    <a:lstStyle/>
                    <a:p>
                      <a:pPr algn="ctr" rtl="0" fontAlgn="ctr"/>
                      <a:r>
                        <a:rPr lang="en-US" sz="2400" b="1" u="none" strike="noStrike" dirty="0" smtClean="0">
                          <a:solidFill>
                            <a:schemeClr val="bg1"/>
                          </a:solidFill>
                          <a:latin typeface="Calibri" panose="020F0502020204030204" pitchFamily="34" charset="0"/>
                          <a:cs typeface="Calibri" panose="020F0502020204030204" pitchFamily="34" charset="0"/>
                        </a:rPr>
                        <a:t>SV240-25</a:t>
                      </a: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c>
                  <a:txBody>
                    <a:bodyPr/>
                    <a:lstStyle/>
                    <a:p>
                      <a:pPr algn="ctr" rtl="0" fontAlgn="ctr"/>
                      <a:r>
                        <a:rPr lang="en-US" sz="2400" b="1" u="none" strike="noStrike" dirty="0" smtClean="0">
                          <a:solidFill>
                            <a:schemeClr val="bg1"/>
                          </a:solidFill>
                          <a:effectLst/>
                          <a:latin typeface="Calibri" panose="020F0502020204030204" pitchFamily="34" charset="0"/>
                          <a:cs typeface="Calibri" panose="020F0502020204030204" pitchFamily="34" charset="0"/>
                        </a:rPr>
                        <a:t>SV250-25</a:t>
                      </a: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c>
                  <a:txBody>
                    <a:bodyPr/>
                    <a:lstStyle/>
                    <a:p>
                      <a:pPr algn="ctr" rtl="0" fontAlgn="ctr"/>
                      <a:r>
                        <a:rPr lang="en-US" sz="2400" b="1" u="none" strike="noStrike" dirty="0" smtClean="0">
                          <a:solidFill>
                            <a:schemeClr val="bg1"/>
                          </a:solidFill>
                          <a:effectLst/>
                          <a:latin typeface="Calibri" panose="020F0502020204030204" pitchFamily="34" charset="0"/>
                          <a:cs typeface="Calibri" panose="020F0502020204030204" pitchFamily="34" charset="0"/>
                        </a:rPr>
                        <a:t>SH250-25</a:t>
                      </a:r>
                      <a:endParaRPr lang="en-US" sz="2400" b="1" i="0" u="none" strike="noStrike" dirty="0">
                        <a:solidFill>
                          <a:schemeClr val="bg1"/>
                        </a:solidFill>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c>
                  <a:txBody>
                    <a:bodyPr/>
                    <a:lstStyle/>
                    <a:p>
                      <a:pPr algn="ctr" rtl="0" fontAlgn="ctr"/>
                      <a:r>
                        <a:rPr lang="en-US" sz="2400" b="1" u="none" strike="noStrike" dirty="0" smtClean="0">
                          <a:solidFill>
                            <a:schemeClr val="bg1"/>
                          </a:solidFill>
                          <a:latin typeface="Calibri" panose="020F0502020204030204" pitchFamily="34" charset="0"/>
                          <a:cs typeface="Calibri" panose="020F0502020204030204" pitchFamily="34" charset="0"/>
                        </a:rPr>
                        <a:t>SM230-25</a:t>
                      </a:r>
                      <a:endParaRPr lang="en-US" sz="2400" b="1" i="0" u="none" strike="noStrike" dirty="0">
                        <a:solidFill>
                          <a:schemeClr val="bg1"/>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c>
                  <a:txBody>
                    <a:bodyPr/>
                    <a:lstStyle/>
                    <a:p>
                      <a:pPr algn="ctr" rtl="0" fontAlgn="ctr"/>
                      <a:r>
                        <a:rPr lang="en-US" sz="2400" b="1" u="none" strike="noStrike" dirty="0" smtClean="0">
                          <a:solidFill>
                            <a:schemeClr val="bg1"/>
                          </a:solidFill>
                          <a:latin typeface="Calibri" panose="020F0502020204030204" pitchFamily="34" charset="0"/>
                          <a:cs typeface="Calibri" panose="020F0502020204030204" pitchFamily="34" charset="0"/>
                        </a:rPr>
                        <a:t>SM210-25</a:t>
                      </a:r>
                    </a:p>
                    <a:p>
                      <a:pPr algn="ctr" rtl="0" fontAlgn="ctr"/>
                      <a:r>
                        <a:rPr lang="en-US" sz="2400" b="1" u="none" strike="noStrike" dirty="0" smtClean="0">
                          <a:solidFill>
                            <a:schemeClr val="bg1"/>
                          </a:solidFill>
                          <a:latin typeface="Calibri" panose="020F0502020204030204" pitchFamily="34" charset="0"/>
                          <a:cs typeface="Calibri" panose="020F0502020204030204" pitchFamily="34" charset="0"/>
                        </a:rPr>
                        <a:t>SS210-25</a:t>
                      </a:r>
                      <a:endParaRPr lang="en-US" sz="2400" b="1" i="0" u="none" strike="noStrike" dirty="0">
                        <a:solidFill>
                          <a:schemeClr val="bg1"/>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r>
              <a:tr h="609600">
                <a:tc>
                  <a:txBody>
                    <a:bodyPr/>
                    <a:lstStyle/>
                    <a:p>
                      <a:pPr algn="l" rtl="0" fontAlgn="ct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Interface</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algn="ctr" defTabSz="914446" rtl="0" eaLnBrk="1" fontAlgn="ctr" latinLnBrk="0" hangingPunct="1"/>
                      <a:r>
                        <a:rPr lang="en-US" sz="2000" u="none" strike="noStrike" kern="1200" dirty="0">
                          <a:solidFill>
                            <a:schemeClr val="tx1">
                              <a:lumMod val="75000"/>
                              <a:lumOff val="25000"/>
                            </a:schemeClr>
                          </a:solidFill>
                          <a:latin typeface="Calibri" panose="020F0502020204030204" pitchFamily="34" charset="0"/>
                          <a:ea typeface="+mn-ea"/>
                          <a:cs typeface="Calibri" panose="020F0502020204030204" pitchFamily="34" charset="0"/>
                        </a:rPr>
                        <a:t>SATA </a:t>
                      </a:r>
                      <a:r>
                        <a:rPr lang="en-US" sz="200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rPr>
                        <a:t>3.2 </a:t>
                      </a:r>
                      <a:r>
                        <a:rPr lang="en-US" sz="2000" u="none" strike="noStrike" kern="1200" dirty="0">
                          <a:solidFill>
                            <a:schemeClr val="tx1">
                              <a:lumMod val="75000"/>
                              <a:lumOff val="25000"/>
                            </a:schemeClr>
                          </a:solidFill>
                          <a:latin typeface="Calibri" panose="020F0502020204030204" pitchFamily="34" charset="0"/>
                          <a:ea typeface="+mn-ea"/>
                          <a:cs typeface="Calibri" panose="020F0502020204030204" pitchFamily="34" charset="0"/>
                        </a:rPr>
                        <a:t>(6Gb/s)</a:t>
                      </a: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b="1" u="none" strike="noStrike" dirty="0">
                          <a:solidFill>
                            <a:schemeClr val="tx1">
                              <a:lumMod val="75000"/>
                              <a:lumOff val="25000"/>
                            </a:schemeClr>
                          </a:solidFill>
                          <a:effectLst/>
                          <a:latin typeface="Calibri" panose="020F0502020204030204" pitchFamily="34" charset="0"/>
                          <a:cs typeface="Calibri" panose="020F0502020204030204" pitchFamily="34" charset="0"/>
                        </a:rPr>
                        <a:t>SATA </a:t>
                      </a:r>
                      <a:r>
                        <a:rPr lang="en-US"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3.2 </a:t>
                      </a:r>
                      <a:r>
                        <a:rPr lang="en-US" sz="2000" b="1" u="none" strike="noStrike" dirty="0">
                          <a:solidFill>
                            <a:schemeClr val="tx1">
                              <a:lumMod val="75000"/>
                              <a:lumOff val="25000"/>
                            </a:schemeClr>
                          </a:solidFill>
                          <a:effectLst/>
                          <a:latin typeface="Calibri" panose="020F0502020204030204" pitchFamily="34" charset="0"/>
                          <a:cs typeface="Calibri" panose="020F0502020204030204" pitchFamily="34" charset="0"/>
                        </a:rPr>
                        <a:t>(6Gb/s)</a:t>
                      </a:r>
                      <a:endParaRPr lang="en-US" sz="2000" b="1" i="0" u="none" strike="noStrike" dirty="0">
                        <a:solidFill>
                          <a:schemeClr val="tx1">
                            <a:lumMod val="75000"/>
                            <a:lumOff val="25000"/>
                          </a:schemeClr>
                        </a:solidFill>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b="1" u="none" strike="noStrike" dirty="0">
                          <a:solidFill>
                            <a:schemeClr val="tx1">
                              <a:lumMod val="75000"/>
                              <a:lumOff val="25000"/>
                            </a:schemeClr>
                          </a:solidFill>
                          <a:effectLst/>
                          <a:latin typeface="Calibri" panose="020F0502020204030204" pitchFamily="34" charset="0"/>
                          <a:cs typeface="Calibri" panose="020F0502020204030204" pitchFamily="34" charset="0"/>
                        </a:rPr>
                        <a:t>SATA </a:t>
                      </a:r>
                      <a:r>
                        <a:rPr lang="en-US"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3.2</a:t>
                      </a:r>
                      <a:r>
                        <a:rPr lang="en-US" sz="2000" b="1" u="none" strike="noStrike" baseline="0" dirty="0" smtClean="0">
                          <a:solidFill>
                            <a:schemeClr val="tx1">
                              <a:lumMod val="75000"/>
                              <a:lumOff val="25000"/>
                            </a:schemeClr>
                          </a:solidFill>
                          <a:effectLst/>
                          <a:latin typeface="Calibri" panose="020F0502020204030204" pitchFamily="34" charset="0"/>
                          <a:cs typeface="Calibri" panose="020F0502020204030204" pitchFamily="34" charset="0"/>
                        </a:rPr>
                        <a:t> </a:t>
                      </a:r>
                      <a:r>
                        <a:rPr lang="en-US"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(6Gb/s</a:t>
                      </a:r>
                      <a:r>
                        <a:rPr lang="en-US" sz="2000" b="1" u="none" strike="noStrike" dirty="0">
                          <a:solidFill>
                            <a:schemeClr val="tx1">
                              <a:lumMod val="75000"/>
                              <a:lumOff val="25000"/>
                            </a:schemeClr>
                          </a:solidFill>
                          <a:effectLst/>
                          <a:latin typeface="Calibri" panose="020F0502020204030204" pitchFamily="34" charset="0"/>
                          <a:cs typeface="Calibri" panose="020F0502020204030204" pitchFamily="34" charset="0"/>
                        </a:rPr>
                        <a:t>)</a:t>
                      </a:r>
                      <a:endParaRPr lang="en-US" sz="2000" b="1" i="0" u="none" strike="noStrike" dirty="0">
                        <a:solidFill>
                          <a:schemeClr val="tx1">
                            <a:lumMod val="75000"/>
                            <a:lumOff val="25000"/>
                          </a:schemeClr>
                        </a:solidFill>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SATA 3.2 (6Gb/s)</a:t>
                      </a:r>
                      <a:endParaRPr lang="en-US"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SATA </a:t>
                      </a: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3.0 </a:t>
                      </a: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(6Gb/s)</a:t>
                      </a:r>
                      <a:endParaRPr lang="en-US"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609600">
                <a:tc>
                  <a:txBody>
                    <a:bodyPr/>
                    <a:lstStyle/>
                    <a:p>
                      <a:pPr algn="l" rtl="0" fontAlgn="ct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External DRAM</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algn="ctr" defTabSz="914446" rtl="0" eaLnBrk="1" fontAlgn="ctr" latinLnBrk="0" hangingPunct="1"/>
                      <a:r>
                        <a:rPr lang="en-US" sz="200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rPr>
                        <a:t>Yes</a:t>
                      </a:r>
                      <a:endParaRPr lang="en-US" sz="2000" u="none" strike="noStrike"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b="1" u="none" strike="noStrike" dirty="0">
                          <a:solidFill>
                            <a:schemeClr val="tx1">
                              <a:lumMod val="75000"/>
                              <a:lumOff val="25000"/>
                            </a:schemeClr>
                          </a:solidFill>
                          <a:effectLst/>
                          <a:latin typeface="Calibri" panose="020F0502020204030204" pitchFamily="34" charset="0"/>
                          <a:cs typeface="Calibri" panose="020F0502020204030204" pitchFamily="34" charset="0"/>
                        </a:rPr>
                        <a:t>No</a:t>
                      </a:r>
                      <a:endParaRPr lang="en-US" sz="2000" b="1" i="0" u="none" strike="noStrike" dirty="0">
                        <a:solidFill>
                          <a:schemeClr val="tx1">
                            <a:lumMod val="75000"/>
                            <a:lumOff val="25000"/>
                          </a:schemeClr>
                        </a:solidFill>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b="1" u="none" strike="noStrike" dirty="0">
                          <a:solidFill>
                            <a:schemeClr val="tx1">
                              <a:lumMod val="75000"/>
                              <a:lumOff val="25000"/>
                            </a:schemeClr>
                          </a:solidFill>
                          <a:effectLst/>
                          <a:latin typeface="Calibri" panose="020F0502020204030204" pitchFamily="34" charset="0"/>
                          <a:cs typeface="Calibri" panose="020F0502020204030204" pitchFamily="34" charset="0"/>
                        </a:rPr>
                        <a:t>No</a:t>
                      </a:r>
                      <a:endParaRPr lang="en-US" sz="2000" b="1" i="0" u="none" strike="noStrike" dirty="0">
                        <a:solidFill>
                          <a:schemeClr val="tx1">
                            <a:lumMod val="75000"/>
                            <a:lumOff val="25000"/>
                          </a:schemeClr>
                        </a:solidFill>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No</a:t>
                      </a:r>
                      <a:endParaRPr lang="en-US"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Yes</a:t>
                      </a:r>
                      <a:endParaRPr lang="en-US"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609600">
                <a:tc>
                  <a:txBody>
                    <a:bodyPr/>
                    <a:lstStyle/>
                    <a:p>
                      <a:pPr algn="l" rtl="0" fontAlgn="ct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Channel</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algn="ctr" defTabSz="914446" rtl="0" eaLnBrk="1" fontAlgn="ctr" latinLnBrk="0" hangingPunct="1"/>
                      <a:r>
                        <a:rPr lang="en-US" altLang="zh-TW" sz="200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rPr>
                        <a:t>4</a:t>
                      </a:r>
                      <a:endParaRPr lang="en-US" altLang="zh-TW" sz="2000" u="none" strike="noStrike"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altLang="zh-TW"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4</a:t>
                      </a:r>
                      <a:endParaRPr lang="en-US" altLang="zh-TW" sz="2000" b="1" i="0" u="none" strike="noStrike" dirty="0">
                        <a:solidFill>
                          <a:schemeClr val="tx1">
                            <a:lumMod val="75000"/>
                            <a:lumOff val="25000"/>
                          </a:schemeClr>
                        </a:solidFill>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altLang="zh-TW"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4</a:t>
                      </a:r>
                      <a:endParaRPr lang="en-US" altLang="zh-TW" sz="2000" b="1" i="0" u="none" strike="noStrike" dirty="0">
                        <a:solidFill>
                          <a:schemeClr val="tx1">
                            <a:lumMod val="75000"/>
                            <a:lumOff val="25000"/>
                          </a:schemeClr>
                        </a:solidFill>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altLang="zh-TW"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4</a:t>
                      </a:r>
                      <a:endParaRPr lang="en-US" altLang="zh-TW"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altLang="zh-TW" sz="2000" u="none" strike="noStrike" dirty="0">
                          <a:solidFill>
                            <a:schemeClr val="tx1">
                              <a:lumMod val="75000"/>
                              <a:lumOff val="25000"/>
                            </a:schemeClr>
                          </a:solidFill>
                          <a:latin typeface="Calibri" panose="020F0502020204030204" pitchFamily="34" charset="0"/>
                          <a:cs typeface="Calibri" panose="020F0502020204030204" pitchFamily="34" charset="0"/>
                        </a:rPr>
                        <a:t>4</a:t>
                      </a:r>
                      <a:endParaRPr lang="en-US" altLang="zh-TW"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609600">
                <a:tc>
                  <a:txBody>
                    <a:bodyPr/>
                    <a:lstStyle/>
                    <a:p>
                      <a:pPr algn="l" rtl="0" fontAlgn="ct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Flash Type</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46" rtl="0" eaLnBrk="1" fontAlgn="ctr" latinLnBrk="0" hangingPunct="1">
                        <a:lnSpc>
                          <a:spcPct val="100000"/>
                        </a:lnSpc>
                        <a:spcBef>
                          <a:spcPts val="0"/>
                        </a:spcBef>
                        <a:spcAft>
                          <a:spcPts val="0"/>
                        </a:spcAft>
                        <a:buClrTx/>
                        <a:buSzTx/>
                        <a:buFontTx/>
                        <a:buNone/>
                        <a:tabLst/>
                        <a:defRPr/>
                      </a:pPr>
                      <a:r>
                        <a:rPr lang="en-US" altLang="zh-TW" sz="2000" u="none" strike="noStrike" kern="1200" dirty="0" err="1" smtClean="0">
                          <a:solidFill>
                            <a:schemeClr val="tx1">
                              <a:lumMod val="75000"/>
                              <a:lumOff val="25000"/>
                            </a:schemeClr>
                          </a:solidFill>
                          <a:latin typeface="Calibri" panose="020F0502020204030204" pitchFamily="34" charset="0"/>
                          <a:ea typeface="+mn-ea"/>
                          <a:cs typeface="Calibri" panose="020F0502020204030204" pitchFamily="34" charset="0"/>
                        </a:rPr>
                        <a:t>Kioxia</a:t>
                      </a:r>
                      <a:r>
                        <a:rPr lang="en-US" altLang="zh-TW" sz="200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rPr>
                        <a:t> BiCS5</a:t>
                      </a: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46" rtl="0" eaLnBrk="1" fontAlgn="ctr" latinLnBrk="0" hangingPunct="1">
                        <a:lnSpc>
                          <a:spcPct val="100000"/>
                        </a:lnSpc>
                        <a:spcBef>
                          <a:spcPts val="0"/>
                        </a:spcBef>
                        <a:spcAft>
                          <a:spcPts val="0"/>
                        </a:spcAft>
                        <a:buClrTx/>
                        <a:buSzTx/>
                        <a:buFontTx/>
                        <a:buNone/>
                        <a:tabLst/>
                        <a:defRPr/>
                      </a:pPr>
                      <a:r>
                        <a:rPr lang="en-US" altLang="zh-TW" sz="2000" b="1" u="none" strike="noStrike" kern="1200" dirty="0" err="1" smtClean="0">
                          <a:solidFill>
                            <a:schemeClr val="tx1">
                              <a:lumMod val="75000"/>
                              <a:lumOff val="25000"/>
                            </a:schemeClr>
                          </a:solidFill>
                          <a:effectLst/>
                          <a:latin typeface="Calibri" panose="020F0502020204030204" pitchFamily="34" charset="0"/>
                          <a:ea typeface="+mn-ea"/>
                          <a:cs typeface="Calibri" panose="020F0502020204030204" pitchFamily="34" charset="0"/>
                        </a:rPr>
                        <a:t>Kioxia</a:t>
                      </a:r>
                      <a:r>
                        <a:rPr lang="en-US" altLang="zh-TW"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 BiCS5</a:t>
                      </a:r>
                      <a:endParaRPr lang="en-US" altLang="zh-TW" sz="2000" b="1" i="0" u="none" strike="noStrike" dirty="0" smtClean="0">
                        <a:solidFill>
                          <a:schemeClr val="tx1">
                            <a:lumMod val="75000"/>
                            <a:lumOff val="25000"/>
                          </a:schemeClr>
                        </a:solidFill>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altLang="zh-TW" sz="2000" b="1" u="none" strike="noStrike" dirty="0" err="1" smtClean="0">
                          <a:solidFill>
                            <a:schemeClr val="tx1">
                              <a:lumMod val="75000"/>
                              <a:lumOff val="25000"/>
                            </a:schemeClr>
                          </a:solidFill>
                          <a:effectLst/>
                          <a:latin typeface="Calibri" panose="020F0502020204030204" pitchFamily="34" charset="0"/>
                          <a:cs typeface="Calibri" panose="020F0502020204030204" pitchFamily="34" charset="0"/>
                        </a:rPr>
                        <a:t>Kioxia</a:t>
                      </a:r>
                      <a:r>
                        <a:rPr lang="en-US" altLang="zh-TW"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 BiCS5</a:t>
                      </a:r>
                      <a:endParaRPr lang="en-US" altLang="zh-TW" sz="2000" b="1" i="0" u="none" strike="noStrike" dirty="0">
                        <a:solidFill>
                          <a:schemeClr val="tx1">
                            <a:lumMod val="75000"/>
                            <a:lumOff val="25000"/>
                          </a:schemeClr>
                        </a:solidFill>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u="none" strike="noStrike" dirty="0" err="1" smtClean="0">
                          <a:solidFill>
                            <a:schemeClr val="tx1">
                              <a:lumMod val="75000"/>
                              <a:lumOff val="25000"/>
                            </a:schemeClr>
                          </a:solidFill>
                          <a:latin typeface="Calibri" panose="020F0502020204030204" pitchFamily="34" charset="0"/>
                          <a:cs typeface="Calibri" panose="020F0502020204030204" pitchFamily="34" charset="0"/>
                        </a:rPr>
                        <a:t>Kioxia</a:t>
                      </a: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 15nm </a:t>
                      </a:r>
                      <a:endParaRPr lang="en-US"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u="none" strike="noStrike" dirty="0" err="1" smtClean="0">
                          <a:solidFill>
                            <a:schemeClr val="tx1">
                              <a:lumMod val="75000"/>
                              <a:lumOff val="25000"/>
                            </a:schemeClr>
                          </a:solidFill>
                          <a:latin typeface="Calibri" panose="020F0502020204030204" pitchFamily="34" charset="0"/>
                          <a:cs typeface="Calibri" panose="020F0502020204030204" pitchFamily="34" charset="0"/>
                        </a:rPr>
                        <a:t>Kioxia</a:t>
                      </a: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 15nm</a:t>
                      </a:r>
                    </a:p>
                    <a:p>
                      <a:pPr algn="ctr" rtl="0" fontAlgn="ctr"/>
                      <a:r>
                        <a:rPr lang="en-US" sz="2000" u="none" strike="noStrike" dirty="0" err="1" smtClean="0">
                          <a:solidFill>
                            <a:schemeClr val="tx1">
                              <a:lumMod val="75000"/>
                              <a:lumOff val="25000"/>
                            </a:schemeClr>
                          </a:solidFill>
                          <a:latin typeface="Calibri" panose="020F0502020204030204" pitchFamily="34" charset="0"/>
                          <a:cs typeface="Calibri" panose="020F0502020204030204" pitchFamily="34" charset="0"/>
                        </a:rPr>
                        <a:t>Kioxia</a:t>
                      </a:r>
                      <a:r>
                        <a:rPr lang="en-US" sz="2000" u="none" strike="noStrike" baseline="0" dirty="0" smtClean="0">
                          <a:solidFill>
                            <a:schemeClr val="tx1">
                              <a:lumMod val="75000"/>
                              <a:lumOff val="25000"/>
                            </a:schemeClr>
                          </a:solidFill>
                          <a:latin typeface="Calibri" panose="020F0502020204030204" pitchFamily="34" charset="0"/>
                          <a:cs typeface="Calibri" panose="020F0502020204030204" pitchFamily="34" charset="0"/>
                        </a:rPr>
                        <a:t> 24nm</a:t>
                      </a:r>
                      <a:endParaRPr lang="en-US"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609600">
                <a:tc>
                  <a:txBody>
                    <a:bodyPr/>
                    <a:lstStyle/>
                    <a:p>
                      <a:pPr algn="l" rtl="0" fontAlgn="ct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Available Capacity</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46" rtl="0" eaLnBrk="1" fontAlgn="ctr" latinLnBrk="0" hangingPunct="1">
                        <a:lnSpc>
                          <a:spcPct val="100000"/>
                        </a:lnSpc>
                        <a:spcBef>
                          <a:spcPts val="0"/>
                        </a:spcBef>
                        <a:spcAft>
                          <a:spcPts val="0"/>
                        </a:spcAft>
                        <a:buClrTx/>
                        <a:buSzTx/>
                        <a:buFontTx/>
                        <a:buNone/>
                        <a:tabLst/>
                        <a:defRPr/>
                      </a:pPr>
                      <a:r>
                        <a:rPr lang="en-US" altLang="zh-TW" sz="200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rPr>
                        <a:t>240GB~3840GB</a:t>
                      </a: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b="1"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120GB~1920GB</a:t>
                      </a:r>
                      <a:endParaRPr lang="en-US" altLang="zh-TW" sz="2000" b="1"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b="1"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rPr>
                        <a:t>40GB~640GB</a:t>
                      </a: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32GB~1024GB</a:t>
                      </a:r>
                      <a:endParaRPr lang="en-US"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16GB~512GB</a:t>
                      </a:r>
                    </a:p>
                    <a:p>
                      <a:pPr algn="ctr" rtl="0" fontAlgn="ct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8GB~240GB</a:t>
                      </a:r>
                      <a:endParaRPr lang="en-US"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598570">
                <a:tc>
                  <a:txBody>
                    <a:bodyPr/>
                    <a:lstStyle/>
                    <a:p>
                      <a:pPr algn="l" rtl="0" fontAlgn="ct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R/W Speed (</a:t>
                      </a: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MB/sec)</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46" rtl="0" eaLnBrk="1" fontAlgn="ctr" latinLnBrk="0" hangingPunct="1">
                        <a:lnSpc>
                          <a:spcPct val="100000"/>
                        </a:lnSpc>
                        <a:spcBef>
                          <a:spcPts val="0"/>
                        </a:spcBef>
                        <a:spcAft>
                          <a:spcPts val="0"/>
                        </a:spcAft>
                        <a:buClrTx/>
                        <a:buSzTx/>
                        <a:buFontTx/>
                        <a:buNone/>
                        <a:tabLst/>
                        <a:defRPr/>
                      </a:pPr>
                      <a:r>
                        <a:rPr lang="en-US" altLang="zh-TW" sz="200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560/500</a:t>
                      </a: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46" rtl="0" eaLnBrk="1" fontAlgn="ctr" latinLnBrk="0" hangingPunct="1">
                        <a:lnSpc>
                          <a:spcPct val="100000"/>
                        </a:lnSpc>
                        <a:spcBef>
                          <a:spcPts val="0"/>
                        </a:spcBef>
                        <a:spcAft>
                          <a:spcPts val="0"/>
                        </a:spcAft>
                        <a:buClrTx/>
                        <a:buSzTx/>
                        <a:buFontTx/>
                        <a:buNone/>
                        <a:tabLst/>
                        <a:defRPr/>
                      </a:pPr>
                      <a:r>
                        <a:rPr lang="en-US" altLang="zh-TW" sz="2000" b="1"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rPr>
                        <a:t>560/500</a:t>
                      </a: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altLang="zh-TW"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550/495</a:t>
                      </a:r>
                      <a:endParaRPr lang="en-US" altLang="zh-TW" sz="2000" b="1" i="0" u="none" strike="noStrike" dirty="0" smtClean="0">
                        <a:solidFill>
                          <a:schemeClr val="tx1">
                            <a:lumMod val="75000"/>
                            <a:lumOff val="25000"/>
                          </a:schemeClr>
                        </a:solidFill>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altLang="zh-TW"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560/495</a:t>
                      </a:r>
                      <a:endParaRPr lang="en-US" altLang="zh-TW"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altLang="zh-TW"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510/470</a:t>
                      </a:r>
                    </a:p>
                    <a:p>
                      <a:pPr algn="ctr" rtl="0" fontAlgn="ctr"/>
                      <a:r>
                        <a:rPr lang="en-US" altLang="zh-TW"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530/445</a:t>
                      </a:r>
                      <a:endParaRPr lang="en-US" altLang="zh-TW"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748116">
                <a:tc>
                  <a:txBody>
                    <a:bodyPr/>
                    <a:lstStyle/>
                    <a:p>
                      <a:pPr algn="l" rtl="0" fontAlgn="ct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IOPS</a:t>
                      </a:r>
                    </a:p>
                    <a:p>
                      <a:pPr marL="0" marR="0" lvl="0" indent="0" algn="l" defTabSz="914400" rtl="0" eaLnBrk="1" fontAlgn="ctr" latinLnBrk="0" hangingPunct="1">
                        <a:lnSpc>
                          <a:spcPct val="100000"/>
                        </a:lnSpc>
                        <a:spcBef>
                          <a:spcPts val="0"/>
                        </a:spcBef>
                        <a:spcAft>
                          <a:spcPts val="0"/>
                        </a:spcAft>
                        <a:buClrTx/>
                        <a:buSzTx/>
                        <a:buFontTx/>
                        <a:buNone/>
                        <a:tabLst/>
                        <a:defRPr/>
                      </a:pPr>
                      <a:r>
                        <a:rPr lang="en-US" altLang="zh-TW"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(4K Random Read</a:t>
                      </a:r>
                      <a:r>
                        <a:rPr lang="en-US" altLang="zh-TW" sz="2000" u="none" strike="noStrike" baseline="0" dirty="0" smtClean="0">
                          <a:solidFill>
                            <a:schemeClr val="tx1">
                              <a:lumMod val="75000"/>
                              <a:lumOff val="25000"/>
                            </a:schemeClr>
                          </a:solidFill>
                          <a:latin typeface="Calibri" panose="020F0502020204030204" pitchFamily="34" charset="0"/>
                          <a:cs typeface="Calibri" panose="020F0502020204030204" pitchFamily="34" charset="0"/>
                        </a:rPr>
                        <a:t>/W</a:t>
                      </a:r>
                      <a:r>
                        <a:rPr lang="en-US" altLang="zh-TW"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rite)</a:t>
                      </a:r>
                      <a:endParaRPr lang="en-US" altLang="zh-TW" sz="2000" b="1" i="0" u="none" strike="noStrike" dirty="0" smtClean="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46" rtl="0" eaLnBrk="1" fontAlgn="ctr" latinLnBrk="0" hangingPunct="1">
                        <a:lnSpc>
                          <a:spcPct val="100000"/>
                        </a:lnSpc>
                        <a:spcBef>
                          <a:spcPts val="0"/>
                        </a:spcBef>
                        <a:spcAft>
                          <a:spcPts val="0"/>
                        </a:spcAft>
                        <a:buClrTx/>
                        <a:buSzTx/>
                        <a:buFontTx/>
                        <a:buNone/>
                        <a:tabLst/>
                        <a:defRPr/>
                      </a:pPr>
                      <a:r>
                        <a:rPr lang="en-US" altLang="zh-TW" sz="200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94K/84K</a:t>
                      </a: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indent="0" algn="ctr" defTabSz="914446" rtl="0" eaLnBrk="1" fontAlgn="ctr" latinLnBrk="0" hangingPunct="1">
                        <a:lnSpc>
                          <a:spcPct val="100000"/>
                        </a:lnSpc>
                        <a:spcBef>
                          <a:spcPts val="0"/>
                        </a:spcBef>
                        <a:spcAft>
                          <a:spcPts val="0"/>
                        </a:spcAft>
                        <a:buClrTx/>
                        <a:buSzTx/>
                        <a:buFontTx/>
                        <a:buNone/>
                        <a:tabLst/>
                        <a:defRPr/>
                      </a:pPr>
                      <a:r>
                        <a:rPr lang="en-US" altLang="zh-TW" sz="2000" b="1"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rPr>
                        <a:t>51K/71K</a:t>
                      </a:r>
                      <a:endParaRPr lang="en-US" altLang="zh-TW" sz="2000" b="1" u="none" strike="noStrike" kern="1200" dirty="0">
                        <a:solidFill>
                          <a:schemeClr val="tx1">
                            <a:lumMod val="75000"/>
                            <a:lumOff val="25000"/>
                          </a:schemeClr>
                        </a:solidFill>
                        <a:effectLst/>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46" rtl="0" eaLnBrk="1" fontAlgn="ctr" latinLnBrk="0" hangingPunct="1">
                        <a:lnSpc>
                          <a:spcPct val="100000"/>
                        </a:lnSpc>
                        <a:spcBef>
                          <a:spcPts val="0"/>
                        </a:spcBef>
                        <a:spcAft>
                          <a:spcPts val="0"/>
                        </a:spcAft>
                        <a:buClrTx/>
                        <a:buSzTx/>
                        <a:buFontTx/>
                        <a:buNone/>
                        <a:tabLst/>
                        <a:defRPr/>
                      </a:pPr>
                      <a:r>
                        <a:rPr lang="en-US" altLang="zh-TW" sz="2000" b="1" i="0"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55K/63K</a:t>
                      </a: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b="0" i="0" u="none" strike="noStrike" dirty="0" smtClean="0">
                          <a:solidFill>
                            <a:schemeClr val="tx1">
                              <a:lumMod val="75000"/>
                              <a:lumOff val="25000"/>
                            </a:schemeClr>
                          </a:solidFill>
                          <a:latin typeface="Calibri" panose="020F0502020204030204" pitchFamily="34" charset="0"/>
                          <a:cs typeface="Calibri" panose="020F0502020204030204" pitchFamily="34" charset="0"/>
                        </a:rPr>
                        <a:t>41K/71K</a:t>
                      </a:r>
                      <a:endParaRPr lang="en-US"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83K/79K</a:t>
                      </a:r>
                    </a:p>
                    <a:p>
                      <a:pPr algn="ctr" rtl="0" fontAlgn="ct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82K/76K</a:t>
                      </a:r>
                      <a:endParaRPr lang="en-US"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299285">
                <a:tc>
                  <a:txBody>
                    <a:bodyPr/>
                    <a:lstStyle/>
                    <a:p>
                      <a:pPr algn="l" rtl="0" fontAlgn="ct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Wide </a:t>
                      </a: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Temp</a:t>
                      </a: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 </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algn="ctr" defTabSz="914446" rtl="0" eaLnBrk="1" fontAlgn="ctr" latinLnBrk="0" hangingPunct="1"/>
                      <a:r>
                        <a:rPr lang="en-US" altLang="zh-TW" sz="200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rPr>
                        <a:t>Yes</a:t>
                      </a:r>
                      <a:endParaRPr lang="en-US" altLang="zh-TW" sz="2000" u="none" strike="noStrike"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altLang="zh-TW"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Yes</a:t>
                      </a:r>
                      <a:endParaRPr lang="en-US" altLang="zh-TW" sz="2000" b="1" i="0" u="none" strike="noStrike" dirty="0">
                        <a:solidFill>
                          <a:schemeClr val="tx1">
                            <a:lumMod val="75000"/>
                            <a:lumOff val="25000"/>
                          </a:schemeClr>
                        </a:solidFill>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altLang="zh-TW" sz="2000" b="1" i="0"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Yes</a:t>
                      </a:r>
                      <a:endParaRPr lang="en-US" altLang="zh-TW" sz="2000" b="1" i="0" u="none" strike="noStrike" dirty="0">
                        <a:solidFill>
                          <a:schemeClr val="tx1">
                            <a:lumMod val="75000"/>
                            <a:lumOff val="25000"/>
                          </a:schemeClr>
                        </a:solidFill>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Yes</a:t>
                      </a:r>
                      <a:endParaRPr lang="en-US"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Yes</a:t>
                      </a:r>
                      <a:endParaRPr lang="en-US"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1370884">
                <a:tc>
                  <a:txBody>
                    <a:bodyPr/>
                    <a:lstStyle/>
                    <a:p>
                      <a:pPr algn="l" rtl="0" fontAlgn="ct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Special  Features</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TCG Opal 2.0</a:t>
                      </a:r>
                    </a:p>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(Optional)</a:t>
                      </a: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b="1"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rPr>
                        <a:t>TCG Opal 2.0*</a:t>
                      </a:r>
                    </a:p>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TW" sz="2000" b="1"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(optional)</a:t>
                      </a:r>
                    </a:p>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b="1" u="none" strike="noStrike" kern="1200" dirty="0" err="1" smtClean="0">
                          <a:solidFill>
                            <a:schemeClr val="tx1">
                              <a:lumMod val="75000"/>
                              <a:lumOff val="25000"/>
                            </a:schemeClr>
                          </a:solidFill>
                          <a:effectLst/>
                          <a:latin typeface="Calibri" panose="020F0502020204030204" pitchFamily="34" charset="0"/>
                          <a:ea typeface="+mn-ea"/>
                          <a:cs typeface="Calibri" panose="020F0502020204030204" pitchFamily="34" charset="0"/>
                        </a:rPr>
                        <a:t>CoreSnapshot</a:t>
                      </a:r>
                      <a:r>
                        <a:rPr lang="en-US" altLang="zh-TW" sz="2000" b="1"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rPr>
                        <a:t>  2**</a:t>
                      </a:r>
                    </a:p>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TW" sz="2000" b="1"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(optional)</a:t>
                      </a: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indent="0" algn="ctr" defTabSz="914446" rtl="0" eaLnBrk="1" fontAlgn="ctr" latinLnBrk="0" hangingPunct="1">
                        <a:lnSpc>
                          <a:spcPct val="100000"/>
                        </a:lnSpc>
                        <a:spcBef>
                          <a:spcPts val="0"/>
                        </a:spcBef>
                        <a:spcAft>
                          <a:spcPts val="0"/>
                        </a:spcAft>
                        <a:buClrTx/>
                        <a:buSzTx/>
                        <a:buFontTx/>
                        <a:buNone/>
                        <a:tabLst/>
                        <a:defRPr/>
                      </a:pPr>
                      <a:r>
                        <a:rPr lang="en-US" altLang="zh-TW" sz="2000" b="1" i="0"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rPr>
                        <a:t>SLC-</a:t>
                      </a:r>
                      <a:r>
                        <a:rPr lang="en-US" altLang="zh-TW" sz="2000" b="1" i="0" u="none" strike="noStrike" kern="1200" dirty="0" err="1" smtClean="0">
                          <a:solidFill>
                            <a:schemeClr val="tx1">
                              <a:lumMod val="75000"/>
                              <a:lumOff val="25000"/>
                            </a:schemeClr>
                          </a:solidFill>
                          <a:effectLst/>
                          <a:latin typeface="Calibri" panose="020F0502020204030204" pitchFamily="34" charset="0"/>
                          <a:ea typeface="+mn-ea"/>
                          <a:cs typeface="Calibri" panose="020F0502020204030204" pitchFamily="34" charset="0"/>
                        </a:rPr>
                        <a:t>liteX</a:t>
                      </a:r>
                      <a:endParaRPr lang="en-US" altLang="zh-TW" sz="2000" b="1" i="0"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endParaRPr>
                    </a:p>
                    <a:p>
                      <a:pPr marL="0" marR="0" indent="0" algn="ctr" defTabSz="914446" rtl="0" eaLnBrk="1" fontAlgn="ctr" latinLnBrk="0" hangingPunct="1">
                        <a:lnSpc>
                          <a:spcPct val="100000"/>
                        </a:lnSpc>
                        <a:spcBef>
                          <a:spcPts val="0"/>
                        </a:spcBef>
                        <a:spcAft>
                          <a:spcPts val="0"/>
                        </a:spcAft>
                        <a:buClrTx/>
                        <a:buSzTx/>
                        <a:buFontTx/>
                        <a:buNone/>
                        <a:tabLst/>
                        <a:defRPr/>
                      </a:pPr>
                      <a:r>
                        <a:rPr lang="en-US" altLang="zh-TW" sz="2000" b="1" i="0"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rPr>
                        <a:t>(P/E cycles up to 100K)</a:t>
                      </a: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algn="ctr" defTabSz="914446" rtl="0" eaLnBrk="1" fontAlgn="ctr" latinLnBrk="0" hangingPunct="1"/>
                      <a:r>
                        <a:rPr lang="en-US" sz="2000" b="0" i="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rPr>
                        <a:t>TCG Opal 2.0</a:t>
                      </a:r>
                      <a:endParaRPr lang="en-US" sz="2000" b="0" i="0" u="none" strike="noStrike" kern="1200" dirty="0">
                        <a:solidFill>
                          <a:schemeClr val="tx1">
                            <a:lumMod val="75000"/>
                            <a:lumOff val="25000"/>
                          </a:schemeClr>
                        </a:solidFill>
                        <a:latin typeface="Calibri" panose="020F0502020204030204" pitchFamily="34" charset="0"/>
                        <a:ea typeface="+mn-ea"/>
                        <a:cs typeface="Calibri" panose="020F0502020204030204" pitchFamily="34" charset="0"/>
                      </a:endParaRPr>
                    </a:p>
                    <a:p>
                      <a:pPr marL="0" algn="ctr" defTabSz="914446" rtl="0" eaLnBrk="1" fontAlgn="ctr" latinLnBrk="0" hangingPunct="1"/>
                      <a:r>
                        <a:rPr lang="en-US" sz="2000" b="0" i="0" u="none" strike="noStrike" kern="1200" dirty="0" err="1" smtClean="0">
                          <a:solidFill>
                            <a:schemeClr val="tx1">
                              <a:lumMod val="75000"/>
                              <a:lumOff val="25000"/>
                            </a:schemeClr>
                          </a:solidFill>
                          <a:latin typeface="Calibri" panose="020F0502020204030204" pitchFamily="34" charset="0"/>
                          <a:ea typeface="+mn-ea"/>
                          <a:cs typeface="Calibri" panose="020F0502020204030204" pitchFamily="34" charset="0"/>
                        </a:rPr>
                        <a:t>CoreEraser</a:t>
                      </a:r>
                      <a:r>
                        <a:rPr lang="en-US" sz="2000" b="0" i="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rPr>
                        <a:t> </a:t>
                      </a:r>
                      <a:endParaRPr lang="en-US" sz="2000" b="0" i="0" u="none" strike="noStrike" kern="1200" dirty="0">
                        <a:solidFill>
                          <a:schemeClr val="tx1">
                            <a:lumMod val="75000"/>
                            <a:lumOff val="25000"/>
                          </a:schemeClr>
                        </a:solidFill>
                        <a:latin typeface="Calibri" panose="020F0502020204030204" pitchFamily="34" charset="0"/>
                        <a:ea typeface="+mn-ea"/>
                        <a:cs typeface="Calibri" panose="020F0502020204030204" pitchFamily="34" charset="0"/>
                      </a:endParaRPr>
                    </a:p>
                    <a:p>
                      <a:pPr marL="0" algn="ctr" defTabSz="914446" rtl="0" eaLnBrk="1" fontAlgn="ctr" latinLnBrk="0" hangingPunct="1"/>
                      <a:r>
                        <a:rPr lang="en-US" sz="2000" b="0" i="0" u="none" strike="noStrike" kern="1200" dirty="0" err="1" smtClean="0">
                          <a:solidFill>
                            <a:schemeClr val="tx1">
                              <a:lumMod val="75000"/>
                              <a:lumOff val="25000"/>
                            </a:schemeClr>
                          </a:solidFill>
                          <a:latin typeface="Calibri" panose="020F0502020204030204" pitchFamily="34" charset="0"/>
                          <a:ea typeface="+mn-ea"/>
                          <a:cs typeface="Calibri" panose="020F0502020204030204" pitchFamily="34" charset="0"/>
                        </a:rPr>
                        <a:t>CoreDestroyer</a:t>
                      </a:r>
                      <a:r>
                        <a:rPr lang="en-US" sz="2000" b="0" i="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rPr>
                        <a:t> </a:t>
                      </a:r>
                      <a:endParaRPr lang="en-US" sz="2000" b="0" i="0" u="none" strike="noStrike"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endParaRPr lang="en-US"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bl>
          </a:graphicData>
        </a:graphic>
      </p:graphicFrame>
      <p:sp>
        <p:nvSpPr>
          <p:cNvPr id="24" name="圓角矩形 23"/>
          <p:cNvSpPr/>
          <p:nvPr/>
        </p:nvSpPr>
        <p:spPr>
          <a:xfrm>
            <a:off x="13782698" y="8430337"/>
            <a:ext cx="2376263" cy="622927"/>
          </a:xfrm>
          <a:prstGeom prst="round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1600" b="1" dirty="0" smtClean="0">
                <a:latin typeface="Calibri" panose="020F0502020204030204" pitchFamily="34" charset="0"/>
                <a:cs typeface="Calibri" panose="020F0502020204030204" pitchFamily="34" charset="0"/>
              </a:rPr>
              <a:t>SLC/MLC</a:t>
            </a:r>
            <a:endParaRPr lang="en-US" altLang="zh-TW" sz="1600" b="1" dirty="0">
              <a:latin typeface="Calibri" panose="020F0502020204030204" pitchFamily="34" charset="0"/>
              <a:cs typeface="Calibri" panose="020F0502020204030204" pitchFamily="34" charset="0"/>
            </a:endParaRPr>
          </a:p>
        </p:txBody>
      </p:sp>
      <p:sp>
        <p:nvSpPr>
          <p:cNvPr id="13" name="圓角矩形 12"/>
          <p:cNvSpPr/>
          <p:nvPr/>
        </p:nvSpPr>
        <p:spPr>
          <a:xfrm>
            <a:off x="11190411" y="8430337"/>
            <a:ext cx="2304256" cy="601073"/>
          </a:xfrm>
          <a:prstGeom prst="round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1600" b="1" dirty="0" smtClean="0">
                <a:latin typeface="Calibri" panose="020F0502020204030204" pitchFamily="34" charset="0"/>
                <a:cs typeface="Calibri" panose="020F0502020204030204" pitchFamily="34" charset="0"/>
              </a:rPr>
              <a:t>MLC</a:t>
            </a:r>
          </a:p>
          <a:p>
            <a:pPr algn="ctr"/>
            <a:r>
              <a:rPr lang="en-US" altLang="zh-TW" sz="1600" b="1" dirty="0" smtClean="0">
                <a:latin typeface="Calibri" panose="020F0502020204030204" pitchFamily="34" charset="0"/>
                <a:cs typeface="Calibri" panose="020F0502020204030204" pitchFamily="34" charset="0"/>
              </a:rPr>
              <a:t>VA</a:t>
            </a:r>
            <a:endParaRPr lang="en-US" altLang="zh-TW" sz="1600" b="1" dirty="0">
              <a:latin typeface="Calibri" panose="020F0502020204030204" pitchFamily="34" charset="0"/>
              <a:cs typeface="Calibri" panose="020F0502020204030204" pitchFamily="34" charset="0"/>
            </a:endParaRPr>
          </a:p>
        </p:txBody>
      </p:sp>
      <p:sp>
        <p:nvSpPr>
          <p:cNvPr id="20" name="圓角矩形 19"/>
          <p:cNvSpPr/>
          <p:nvPr/>
        </p:nvSpPr>
        <p:spPr>
          <a:xfrm>
            <a:off x="6077843" y="8441264"/>
            <a:ext cx="4896544" cy="612000"/>
          </a:xfrm>
          <a:prstGeom prst="roundRect">
            <a:avLst/>
          </a:prstGeom>
          <a:solidFill>
            <a:srgbClr val="008C7D"/>
          </a:solidFill>
          <a:ln/>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112647" tIns="56324" rIns="112647" bIns="56324" anchor="ctr"/>
          <a:lstStyle/>
          <a:p>
            <a:pPr algn="ctr" defTabSz="1126226">
              <a:defRPr/>
            </a:pPr>
            <a:r>
              <a:rPr lang="en-US" altLang="zh-TW" sz="1600" b="1" dirty="0">
                <a:solidFill>
                  <a:schemeClr val="bg1"/>
                </a:solidFill>
                <a:latin typeface="Calibri" panose="020F0502020204030204" pitchFamily="34" charset="0"/>
                <a:cs typeface="Calibri" panose="020F0502020204030204" pitchFamily="34" charset="0"/>
              </a:rPr>
              <a:t>3D TLC</a:t>
            </a:r>
          </a:p>
          <a:p>
            <a:pPr algn="ctr" defTabSz="1126226">
              <a:defRPr/>
            </a:pPr>
            <a:r>
              <a:rPr lang="en-US" altLang="zh-TW" sz="1600" b="1" dirty="0">
                <a:solidFill>
                  <a:schemeClr val="bg1"/>
                </a:solidFill>
                <a:latin typeface="Calibri" panose="020F0502020204030204" pitchFamily="34" charset="0"/>
                <a:cs typeface="Calibri" panose="020F0502020204030204" pitchFamily="34" charset="0"/>
              </a:rPr>
              <a:t>VA</a:t>
            </a:r>
          </a:p>
        </p:txBody>
      </p:sp>
      <p:sp>
        <p:nvSpPr>
          <p:cNvPr id="21" name="圓角矩形 20"/>
          <p:cNvSpPr/>
          <p:nvPr/>
        </p:nvSpPr>
        <p:spPr>
          <a:xfrm>
            <a:off x="3485555" y="8441264"/>
            <a:ext cx="2448272" cy="612000"/>
          </a:xfrm>
          <a:prstGeom prst="roundRect">
            <a:avLst>
              <a:gd name="adj" fmla="val 14174"/>
            </a:avLst>
          </a:prstGeom>
          <a:solidFill>
            <a:srgbClr val="008C7D"/>
          </a:solidFill>
          <a:ln/>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112647" tIns="56324" rIns="112647" bIns="56324" anchor="ctr"/>
          <a:lstStyle/>
          <a:p>
            <a:pPr algn="ctr" defTabSz="1126226">
              <a:defRPr/>
            </a:pPr>
            <a:r>
              <a:rPr lang="en-US" altLang="zh-TW" sz="1600" b="1" dirty="0">
                <a:solidFill>
                  <a:schemeClr val="bg1"/>
                </a:solidFill>
                <a:latin typeface="Calibri" panose="020F0502020204030204" pitchFamily="34" charset="0"/>
                <a:cs typeface="Calibri" panose="020F0502020204030204" pitchFamily="34" charset="0"/>
              </a:rPr>
              <a:t>3D TLC</a:t>
            </a:r>
          </a:p>
          <a:p>
            <a:pPr algn="ctr" defTabSz="1126226" fontAlgn="auto">
              <a:spcBef>
                <a:spcPts val="0"/>
              </a:spcBef>
              <a:spcAft>
                <a:spcPts val="0"/>
              </a:spcAft>
              <a:defRPr/>
            </a:pPr>
            <a:r>
              <a:rPr lang="en-US" altLang="zh-TW" sz="1600" b="1" dirty="0">
                <a:solidFill>
                  <a:schemeClr val="bg1"/>
                </a:solidFill>
                <a:latin typeface="Calibri" panose="020F0502020204030204" pitchFamily="34" charset="0"/>
                <a:cs typeface="Calibri" panose="020F0502020204030204" pitchFamily="34" charset="0"/>
              </a:rPr>
              <a:t>High Capacity</a:t>
            </a:r>
          </a:p>
        </p:txBody>
      </p:sp>
      <p:sp>
        <p:nvSpPr>
          <p:cNvPr id="2" name="標題 1"/>
          <p:cNvSpPr>
            <a:spLocks noGrp="1"/>
          </p:cNvSpPr>
          <p:nvPr>
            <p:ph type="title"/>
          </p:nvPr>
        </p:nvSpPr>
        <p:spPr/>
        <p:txBody>
          <a:bodyPr/>
          <a:lstStyle/>
          <a:p>
            <a:r>
              <a:rPr lang="en-US" altLang="zh-TW" dirty="0" smtClean="0"/>
              <a:t>2.5” SSD</a:t>
            </a:r>
            <a:endParaRPr lang="zh-TW" altLang="en-US" dirty="0"/>
          </a:p>
        </p:txBody>
      </p:sp>
      <p:grpSp>
        <p:nvGrpSpPr>
          <p:cNvPr id="37" name="群組 36"/>
          <p:cNvGrpSpPr/>
          <p:nvPr/>
        </p:nvGrpSpPr>
        <p:grpSpPr>
          <a:xfrm>
            <a:off x="-4662109" y="2512992"/>
            <a:ext cx="4403248" cy="4271897"/>
            <a:chOff x="-4662109" y="2512992"/>
            <a:chExt cx="4403248" cy="4271897"/>
          </a:xfrm>
        </p:grpSpPr>
        <p:grpSp>
          <p:nvGrpSpPr>
            <p:cNvPr id="38" name="群組 37"/>
            <p:cNvGrpSpPr/>
            <p:nvPr/>
          </p:nvGrpSpPr>
          <p:grpSpPr>
            <a:xfrm>
              <a:off x="-4662109" y="2512992"/>
              <a:ext cx="4403248" cy="4271897"/>
              <a:chOff x="12883876" y="1908742"/>
              <a:chExt cx="4403248" cy="4271897"/>
            </a:xfrm>
          </p:grpSpPr>
          <p:sp>
            <p:nvSpPr>
              <p:cNvPr id="41" name="矩形 40"/>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42" name="矩形 41"/>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0" name="矩形 69"/>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1" name="矩形 70"/>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2" name="文字方塊 71"/>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73" name="文字方塊 72"/>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74" name="矩形 73"/>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5" name="文字方塊 74"/>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76" name="文字方塊 75"/>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77" name="矩形 76"/>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8" name="文字方塊 77"/>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79" name="矩形 78"/>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0" name="矩形 79"/>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1" name="矩形 80"/>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2" name="文字方塊 81"/>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83" name="矩形 82"/>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84" name="矩形 83"/>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5" name="矩形 84"/>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86" name="矩形 85"/>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87" name="矩形 86"/>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88" name="文字方塊 87"/>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89" name="矩形 88"/>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0" name="矩形 89"/>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39" name="文字方塊 38"/>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40" name="矩形 39"/>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5" name="文字方塊 4"/>
          <p:cNvSpPr txBox="1"/>
          <p:nvPr/>
        </p:nvSpPr>
        <p:spPr>
          <a:xfrm>
            <a:off x="-3807581" y="1254359"/>
            <a:ext cx="3308791" cy="1200329"/>
          </a:xfrm>
          <a:prstGeom prst="rect">
            <a:avLst/>
          </a:prstGeom>
          <a:noFill/>
        </p:spPr>
        <p:txBody>
          <a:bodyPr wrap="none" rtlCol="0">
            <a:spAutoFit/>
          </a:bodyPr>
          <a:lstStyle/>
          <a:p>
            <a:pPr fontAlgn="ctr"/>
            <a:r>
              <a:rPr lang="en-US" altLang="zh-TW" sz="2400" dirty="0">
                <a:solidFill>
                  <a:schemeClr val="tx1">
                    <a:lumMod val="75000"/>
                    <a:lumOff val="25000"/>
                  </a:schemeClr>
                </a:solidFill>
                <a:latin typeface="Calibri" panose="020F0502020204030204" pitchFamily="34" charset="0"/>
                <a:cs typeface="Calibri" panose="020F0502020204030204" pitchFamily="34" charset="0"/>
              </a:rPr>
              <a:t>IOPS</a:t>
            </a:r>
          </a:p>
          <a:p>
            <a:pPr lvl="0" eaLnBrk="1" fontAlgn="ctr" hangingPunct="1">
              <a:spcBef>
                <a:spcPts val="0"/>
              </a:spcBef>
              <a:spcAft>
                <a:spcPts val="0"/>
              </a:spcAft>
              <a:defRPr/>
            </a:pPr>
            <a:r>
              <a:rPr lang="en-US" altLang="zh-TW" sz="2400" dirty="0">
                <a:solidFill>
                  <a:schemeClr val="tx1">
                    <a:lumMod val="75000"/>
                    <a:lumOff val="25000"/>
                  </a:schemeClr>
                </a:solidFill>
                <a:latin typeface="Calibri" panose="020F0502020204030204" pitchFamily="34" charset="0"/>
                <a:cs typeface="Calibri" panose="020F0502020204030204" pitchFamily="34" charset="0"/>
              </a:rPr>
              <a:t>(4K Random </a:t>
            </a:r>
            <a:r>
              <a:rPr lang="en-US" altLang="zh-TW" sz="2400" dirty="0" smtClean="0">
                <a:solidFill>
                  <a:schemeClr val="tx1">
                    <a:lumMod val="75000"/>
                    <a:lumOff val="25000"/>
                  </a:schemeClr>
                </a:solidFill>
                <a:latin typeface="Calibri" panose="020F0502020204030204" pitchFamily="34" charset="0"/>
                <a:cs typeface="Calibri" panose="020F0502020204030204" pitchFamily="34" charset="0"/>
              </a:rPr>
              <a:t>Read/Write</a:t>
            </a:r>
            <a:r>
              <a:rPr lang="en-US" altLang="zh-TW" sz="2400" dirty="0">
                <a:solidFill>
                  <a:schemeClr val="tx1">
                    <a:lumMod val="75000"/>
                    <a:lumOff val="25000"/>
                  </a:schemeClr>
                </a:solidFill>
                <a:latin typeface="Calibri" panose="020F0502020204030204" pitchFamily="34" charset="0"/>
                <a:cs typeface="Calibri" panose="020F0502020204030204" pitchFamily="34" charset="0"/>
              </a:rPr>
              <a:t>)</a:t>
            </a:r>
            <a:endParaRPr lang="en-US" altLang="zh-TW" sz="2400" b="1" dirty="0">
              <a:solidFill>
                <a:schemeClr val="tx1">
                  <a:lumMod val="75000"/>
                  <a:lumOff val="25000"/>
                </a:schemeClr>
              </a:solidFill>
              <a:latin typeface="Calibri" panose="020F0502020204030204" pitchFamily="34" charset="0"/>
              <a:cs typeface="Calibri" panose="020F0502020204030204" pitchFamily="34" charset="0"/>
            </a:endParaRPr>
          </a:p>
          <a:p>
            <a:endParaRPr lang="zh-TW" altLang="en-US" sz="24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sp>
        <p:nvSpPr>
          <p:cNvPr id="43" name="文字方塊 42"/>
          <p:cNvSpPr txBox="1"/>
          <p:nvPr/>
        </p:nvSpPr>
        <p:spPr>
          <a:xfrm>
            <a:off x="730551" y="8252465"/>
            <a:ext cx="2095445" cy="584775"/>
          </a:xfrm>
          <a:prstGeom prst="rect">
            <a:avLst/>
          </a:prstGeom>
          <a:noFill/>
        </p:spPr>
        <p:txBody>
          <a:bodyPr wrap="none" rtlCol="0">
            <a:spAutoFit/>
          </a:bodyPr>
          <a:lstStyle/>
          <a:p>
            <a:r>
              <a:rPr lang="en-US" altLang="zh-TW" sz="16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*Supports 120~960GB</a:t>
            </a:r>
          </a:p>
          <a:p>
            <a:r>
              <a:rPr lang="en-US" altLang="zh-TW" sz="16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**Supports 60~480GB</a:t>
            </a:r>
            <a:endParaRPr lang="zh-TW" altLang="en-US" sz="16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spTree>
    <p:extLst>
      <p:ext uri="{BB962C8B-B14F-4D97-AF65-F5344CB8AC3E}">
        <p14:creationId xmlns:p14="http://schemas.microsoft.com/office/powerpoint/2010/main" val="1858891853"/>
      </p:ext>
    </p:extLst>
  </p:cSld>
  <p:clrMapOvr>
    <a:masterClrMapping/>
  </p:clrMapOvr>
  <p:transition/>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文字方塊 43"/>
          <p:cNvSpPr txBox="1">
            <a:spLocks noChangeArrowheads="1"/>
          </p:cNvSpPr>
          <p:nvPr/>
        </p:nvSpPr>
        <p:spPr bwMode="auto">
          <a:xfrm>
            <a:off x="5606987" y="1348408"/>
            <a:ext cx="6758444" cy="1221744"/>
          </a:xfrm>
          <a:prstGeom prst="rect">
            <a:avLst/>
          </a:prstGeom>
          <a:noFill/>
          <a:ln>
            <a:noFill/>
          </a:ln>
          <a:extLst/>
        </p:spPr>
        <p:txBody>
          <a:bodyPr wrap="square" lIns="112647" tIns="56324" rIns="112647" bIns="56324">
            <a:spAutoFit/>
          </a:bodyPr>
          <a:lstStyle>
            <a:lvl1pPr eaLnBrk="0" hangingPunct="0">
              <a:defRPr kumimoji="1">
                <a:solidFill>
                  <a:schemeClr val="tx1"/>
                </a:solidFill>
                <a:latin typeface="Arial" pitchFamily="34" charset="0"/>
                <a:ea typeface="新細明體" pitchFamily="18" charset="-120"/>
              </a:defRPr>
            </a:lvl1pPr>
            <a:lvl2pPr marL="742950" indent="-285750" eaLnBrk="0" hangingPunct="0">
              <a:defRPr kumimoji="1">
                <a:solidFill>
                  <a:schemeClr val="tx1"/>
                </a:solidFill>
                <a:latin typeface="Arial" pitchFamily="34" charset="0"/>
                <a:ea typeface="新細明體" pitchFamily="18" charset="-120"/>
              </a:defRPr>
            </a:lvl2pPr>
            <a:lvl3pPr marL="1143000" indent="-228600" eaLnBrk="0" hangingPunct="0">
              <a:defRPr kumimoji="1">
                <a:solidFill>
                  <a:schemeClr val="tx1"/>
                </a:solidFill>
                <a:latin typeface="Arial" pitchFamily="34" charset="0"/>
                <a:ea typeface="新細明體" pitchFamily="18" charset="-120"/>
              </a:defRPr>
            </a:lvl3pPr>
            <a:lvl4pPr marL="1600200" indent="-228600" eaLnBrk="0" hangingPunct="0">
              <a:defRPr kumimoji="1">
                <a:solidFill>
                  <a:schemeClr val="tx1"/>
                </a:solidFill>
                <a:latin typeface="Arial" pitchFamily="34" charset="0"/>
                <a:ea typeface="新細明體" pitchFamily="18" charset="-120"/>
              </a:defRPr>
            </a:lvl4pPr>
            <a:lvl5pPr marL="2057400" indent="-228600" eaLnBrk="0" hangingPunct="0">
              <a:defRPr kumimoji="1">
                <a:solidFill>
                  <a:schemeClr val="tx1"/>
                </a:solidFill>
                <a:latin typeface="Arial" pitchFamily="34" charset="0"/>
                <a:ea typeface="新細明體" pitchFamily="18" charset="-120"/>
              </a:defRPr>
            </a:lvl5pPr>
            <a:lvl6pPr marL="25146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hangingPunct="1">
              <a:defRPr/>
            </a:pPr>
            <a:r>
              <a:rPr kumimoji="0" lang="en-US" altLang="zh-TW" sz="3600" b="1" dirty="0">
                <a:solidFill>
                  <a:srgbClr val="008C7D"/>
                </a:solidFill>
                <a:latin typeface="Calibri" panose="020F0502020204030204" pitchFamily="34" charset="0"/>
                <a:cs typeface="Calibri" panose="020F0502020204030204" pitchFamily="34" charset="0"/>
              </a:rPr>
              <a:t>2.5” </a:t>
            </a:r>
            <a:r>
              <a:rPr kumimoji="0" lang="en-US" altLang="zh-TW" sz="3600" b="1" dirty="0" err="1">
                <a:solidFill>
                  <a:srgbClr val="008C7D"/>
                </a:solidFill>
                <a:latin typeface="Calibri" panose="020F0502020204030204" pitchFamily="34" charset="0"/>
                <a:cs typeface="Calibri" panose="020F0502020204030204" pitchFamily="34" charset="0"/>
              </a:rPr>
              <a:t>CorePower</a:t>
            </a:r>
            <a:r>
              <a:rPr kumimoji="0" lang="en-US" altLang="zh-TW" sz="3600" b="1" dirty="0">
                <a:solidFill>
                  <a:srgbClr val="008C7D"/>
                </a:solidFill>
                <a:latin typeface="Calibri" panose="020F0502020204030204" pitchFamily="34" charset="0"/>
                <a:cs typeface="Calibri" panose="020F0502020204030204" pitchFamily="34" charset="0"/>
              </a:rPr>
              <a:t> SSD Comparison Table</a:t>
            </a:r>
            <a:endParaRPr kumimoji="0" lang="zh-TW" altLang="en-US" sz="3600" b="1" dirty="0">
              <a:solidFill>
                <a:srgbClr val="008C7D"/>
              </a:solidFill>
              <a:latin typeface="Calibri" panose="020F0502020204030204" pitchFamily="34" charset="0"/>
              <a:cs typeface="Calibri" panose="020F0502020204030204" pitchFamily="34" charset="0"/>
            </a:endParaRPr>
          </a:p>
        </p:txBody>
      </p:sp>
      <p:graphicFrame>
        <p:nvGraphicFramePr>
          <p:cNvPr id="15" name="表格 14"/>
          <p:cNvGraphicFramePr>
            <a:graphicFrameLocks noGrp="1"/>
          </p:cNvGraphicFramePr>
          <p:nvPr>
            <p:extLst>
              <p:ext uri="{D42A27DB-BD31-4B8C-83A1-F6EECF244321}">
                <p14:modId xmlns:p14="http://schemas.microsoft.com/office/powerpoint/2010/main" val="3557145170"/>
              </p:ext>
            </p:extLst>
          </p:nvPr>
        </p:nvGraphicFramePr>
        <p:xfrm>
          <a:off x="893267" y="2008870"/>
          <a:ext cx="15625735" cy="7500262"/>
        </p:xfrm>
        <a:graphic>
          <a:graphicData uri="http://schemas.openxmlformats.org/drawingml/2006/table">
            <a:tbl>
              <a:tblPr>
                <a:tableStyleId>{5940675A-B579-460E-94D1-54222C63F5DA}</a:tableStyleId>
              </a:tblPr>
              <a:tblGrid>
                <a:gridCol w="2815147"/>
                <a:gridCol w="3202647"/>
                <a:gridCol w="3202647"/>
                <a:gridCol w="3202647"/>
                <a:gridCol w="3202647"/>
              </a:tblGrid>
              <a:tr h="920359">
                <a:tc>
                  <a:txBody>
                    <a:bodyPr/>
                    <a:lstStyle/>
                    <a:p>
                      <a:pPr algn="ctr" rtl="0" fontAlgn="ctr"/>
                      <a:r>
                        <a:rPr lang="en-US" sz="2400" b="1" u="none" strike="noStrike" dirty="0">
                          <a:solidFill>
                            <a:schemeClr val="bg1"/>
                          </a:solidFill>
                          <a:latin typeface="Calibri" panose="020F0502020204030204" pitchFamily="34" charset="0"/>
                          <a:cs typeface="Calibri" panose="020F0502020204030204" pitchFamily="34" charset="0"/>
                        </a:rPr>
                        <a:t>Model Name</a:t>
                      </a:r>
                      <a:endParaRPr lang="en-US" sz="2400" b="1" i="0" u="none" strike="noStrike" dirty="0">
                        <a:solidFill>
                          <a:schemeClr val="bg1"/>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c>
                  <a:txBody>
                    <a:bodyPr/>
                    <a:lstStyle/>
                    <a:p>
                      <a:pPr algn="ctr" rtl="0" fontAlgn="ctr"/>
                      <a:r>
                        <a:rPr lang="en-US" sz="2400" b="1" u="none" strike="noStrike" dirty="0" smtClean="0">
                          <a:solidFill>
                            <a:schemeClr val="bg1"/>
                          </a:solidFill>
                          <a:latin typeface="Calibri" panose="020F0502020204030204" pitchFamily="34" charset="0"/>
                          <a:cs typeface="Calibri" panose="020F0502020204030204" pitchFamily="34" charset="0"/>
                        </a:rPr>
                        <a:t>SV24P-25</a:t>
                      </a:r>
                      <a:endParaRPr lang="en-US" sz="2400" b="1" i="0" u="none" strike="noStrike" dirty="0">
                        <a:solidFill>
                          <a:schemeClr val="bg1"/>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c>
                  <a:txBody>
                    <a:bodyPr/>
                    <a:lstStyle/>
                    <a:p>
                      <a:pPr algn="ctr" rtl="0" fontAlgn="ctr"/>
                      <a:r>
                        <a:rPr lang="en-US" sz="2400" b="1" i="0" u="none" strike="noStrike" dirty="0" smtClean="0">
                          <a:solidFill>
                            <a:schemeClr val="bg1"/>
                          </a:solidFill>
                          <a:effectLst/>
                          <a:latin typeface="Calibri" panose="020F0502020204030204" pitchFamily="34" charset="0"/>
                          <a:cs typeface="Calibri" panose="020F0502020204030204" pitchFamily="34" charset="0"/>
                        </a:rPr>
                        <a:t>SV25P-25</a:t>
                      </a: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c>
                  <a:txBody>
                    <a:bodyPr/>
                    <a:lstStyle/>
                    <a:p>
                      <a:pPr algn="ctr" rtl="0" fontAlgn="ctr"/>
                      <a:r>
                        <a:rPr lang="en-US" sz="2400" b="1" i="0" u="none" strike="noStrike" dirty="0" smtClean="0">
                          <a:solidFill>
                            <a:schemeClr val="bg1"/>
                          </a:solidFill>
                          <a:latin typeface="Calibri" panose="020F0502020204030204" pitchFamily="34" charset="0"/>
                          <a:cs typeface="Calibri" panose="020F0502020204030204" pitchFamily="34" charset="0"/>
                        </a:rPr>
                        <a:t>SH25P-25</a:t>
                      </a:r>
                      <a:endParaRPr lang="en-US" sz="2400" b="1" i="0" u="none" strike="noStrike" dirty="0">
                        <a:solidFill>
                          <a:schemeClr val="bg1"/>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c>
                  <a:txBody>
                    <a:bodyPr/>
                    <a:lstStyle/>
                    <a:p>
                      <a:pPr algn="ctr" rtl="0" fontAlgn="ctr"/>
                      <a:r>
                        <a:rPr lang="en-US" sz="2400" b="1" u="none" strike="noStrike" dirty="0" smtClean="0">
                          <a:solidFill>
                            <a:schemeClr val="bg1"/>
                          </a:solidFill>
                          <a:latin typeface="Calibri" panose="020F0502020204030204" pitchFamily="34" charset="0"/>
                          <a:cs typeface="Calibri" panose="020F0502020204030204" pitchFamily="34" charset="0"/>
                        </a:rPr>
                        <a:t>SM21P-25</a:t>
                      </a:r>
                    </a:p>
                    <a:p>
                      <a:pPr algn="ctr" rtl="0" fontAlgn="ctr"/>
                      <a:r>
                        <a:rPr lang="en-US" sz="2400" b="1" u="none" strike="noStrike" dirty="0" smtClean="0">
                          <a:solidFill>
                            <a:schemeClr val="bg1"/>
                          </a:solidFill>
                          <a:latin typeface="Calibri" panose="020F0502020204030204" pitchFamily="34" charset="0"/>
                          <a:cs typeface="Calibri" panose="020F0502020204030204" pitchFamily="34" charset="0"/>
                        </a:rPr>
                        <a:t>SS21P-25</a:t>
                      </a:r>
                      <a:endParaRPr lang="en-US" sz="2400" b="1" i="0" u="none" strike="noStrike" dirty="0">
                        <a:solidFill>
                          <a:schemeClr val="bg1"/>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r>
              <a:tr h="505174">
                <a:tc>
                  <a:txBody>
                    <a:bodyPr/>
                    <a:lstStyle/>
                    <a:p>
                      <a:pPr algn="l" rtl="0" fontAlgn="ct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Interface</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SATA </a:t>
                      </a: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3.2 </a:t>
                      </a: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(6Gb/s)</a:t>
                      </a:r>
                      <a:endParaRPr lang="en-US"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SATA 3.2 (6Gb/s)</a:t>
                      </a:r>
                      <a:endParaRPr lang="en-US" sz="2000" b="1" i="0" u="none" strike="noStrike" dirty="0">
                        <a:solidFill>
                          <a:schemeClr val="tx1">
                            <a:lumMod val="75000"/>
                            <a:lumOff val="25000"/>
                          </a:schemeClr>
                        </a:solidFill>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SATA 3.2 (6Gb/s)</a:t>
                      </a:r>
                      <a:endParaRPr lang="en-US" sz="2000" b="1" i="0" u="none" strike="noStrike" dirty="0">
                        <a:solidFill>
                          <a:schemeClr val="tx1">
                            <a:lumMod val="75000"/>
                            <a:lumOff val="25000"/>
                          </a:schemeClr>
                        </a:solidFill>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SATA </a:t>
                      </a: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3.0 </a:t>
                      </a: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(6Gb/s)</a:t>
                      </a:r>
                      <a:endParaRPr lang="en-US"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505174">
                <a:tc>
                  <a:txBody>
                    <a:bodyPr/>
                    <a:lstStyle/>
                    <a:p>
                      <a:pPr algn="l" rtl="0" fontAlgn="ct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External DRAM</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Yes</a:t>
                      </a:r>
                      <a:endParaRPr lang="en-US"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b="1" u="none" strike="noStrike" dirty="0">
                          <a:solidFill>
                            <a:schemeClr val="tx1">
                              <a:lumMod val="75000"/>
                              <a:lumOff val="25000"/>
                            </a:schemeClr>
                          </a:solidFill>
                          <a:effectLst/>
                          <a:latin typeface="Calibri" panose="020F0502020204030204" pitchFamily="34" charset="0"/>
                          <a:cs typeface="Calibri" panose="020F0502020204030204" pitchFamily="34" charset="0"/>
                        </a:rPr>
                        <a:t>No</a:t>
                      </a:r>
                      <a:endParaRPr lang="en-US" sz="2000" b="1" i="0" u="none" strike="noStrike" dirty="0">
                        <a:solidFill>
                          <a:schemeClr val="tx1">
                            <a:lumMod val="75000"/>
                            <a:lumOff val="25000"/>
                          </a:schemeClr>
                        </a:solidFill>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b="1" u="none" strike="noStrike" dirty="0">
                          <a:solidFill>
                            <a:schemeClr val="tx1">
                              <a:lumMod val="75000"/>
                              <a:lumOff val="25000"/>
                            </a:schemeClr>
                          </a:solidFill>
                          <a:effectLst/>
                          <a:latin typeface="Calibri" panose="020F0502020204030204" pitchFamily="34" charset="0"/>
                          <a:cs typeface="Calibri" panose="020F0502020204030204" pitchFamily="34" charset="0"/>
                        </a:rPr>
                        <a:t>No</a:t>
                      </a:r>
                      <a:endParaRPr lang="en-US" sz="2000" b="1" i="0" u="none" strike="noStrike" dirty="0">
                        <a:solidFill>
                          <a:schemeClr val="tx1">
                            <a:lumMod val="75000"/>
                            <a:lumOff val="25000"/>
                          </a:schemeClr>
                        </a:solidFill>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Yes</a:t>
                      </a:r>
                      <a:endParaRPr lang="en-US"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505174">
                <a:tc>
                  <a:txBody>
                    <a:bodyPr/>
                    <a:lstStyle/>
                    <a:p>
                      <a:pPr algn="l" rtl="0" fontAlgn="ct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Channel</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altLang="zh-TW"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4</a:t>
                      </a:r>
                      <a:endParaRPr lang="en-US" altLang="zh-TW"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altLang="zh-TW"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4</a:t>
                      </a:r>
                      <a:endParaRPr lang="en-US" altLang="zh-TW" sz="2000" b="1" i="0" u="none" strike="noStrike" dirty="0">
                        <a:solidFill>
                          <a:schemeClr val="tx1">
                            <a:lumMod val="75000"/>
                            <a:lumOff val="25000"/>
                          </a:schemeClr>
                        </a:solidFill>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altLang="zh-TW"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4</a:t>
                      </a:r>
                      <a:endParaRPr lang="en-US" altLang="zh-TW" sz="2000" b="1" i="0" u="none" strike="noStrike" dirty="0">
                        <a:solidFill>
                          <a:schemeClr val="tx1">
                            <a:lumMod val="75000"/>
                            <a:lumOff val="25000"/>
                          </a:schemeClr>
                        </a:solidFill>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altLang="zh-TW" sz="2000" u="none" strike="noStrike" dirty="0">
                          <a:solidFill>
                            <a:schemeClr val="tx1">
                              <a:lumMod val="75000"/>
                              <a:lumOff val="25000"/>
                            </a:schemeClr>
                          </a:solidFill>
                          <a:latin typeface="Calibri" panose="020F0502020204030204" pitchFamily="34" charset="0"/>
                          <a:cs typeface="Calibri" panose="020F0502020204030204" pitchFamily="34" charset="0"/>
                        </a:rPr>
                        <a:t>4</a:t>
                      </a:r>
                      <a:endParaRPr lang="en-US" altLang="zh-TW"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658603">
                <a:tc>
                  <a:txBody>
                    <a:bodyPr/>
                    <a:lstStyle/>
                    <a:p>
                      <a:pPr algn="l" rtl="0" fontAlgn="ct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Flash Type</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46" rtl="0" eaLnBrk="1" fontAlgn="ctr" latinLnBrk="0" hangingPunct="1">
                        <a:lnSpc>
                          <a:spcPct val="100000"/>
                        </a:lnSpc>
                        <a:spcBef>
                          <a:spcPts val="0"/>
                        </a:spcBef>
                        <a:spcAft>
                          <a:spcPts val="0"/>
                        </a:spcAft>
                        <a:buClrTx/>
                        <a:buSzTx/>
                        <a:buFontTx/>
                        <a:buNone/>
                        <a:tabLst/>
                        <a:defRPr/>
                      </a:pPr>
                      <a:r>
                        <a:rPr lang="en-US" altLang="zh-TW" sz="2000" u="none" strike="noStrike" kern="1200" dirty="0" err="1" smtClean="0">
                          <a:solidFill>
                            <a:schemeClr val="tx1">
                              <a:lumMod val="75000"/>
                              <a:lumOff val="25000"/>
                            </a:schemeClr>
                          </a:solidFill>
                          <a:latin typeface="Calibri" panose="020F0502020204030204" pitchFamily="34" charset="0"/>
                          <a:ea typeface="+mn-ea"/>
                          <a:cs typeface="Calibri" panose="020F0502020204030204" pitchFamily="34" charset="0"/>
                        </a:rPr>
                        <a:t>Kioxia</a:t>
                      </a:r>
                      <a:r>
                        <a:rPr lang="en-US" altLang="zh-TW"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 </a:t>
                      </a:r>
                      <a:r>
                        <a:rPr lang="en-US" altLang="zh-TW" sz="200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rPr>
                        <a:t>BiCS5</a:t>
                      </a: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b="1" u="none" strike="noStrike" kern="1200" dirty="0" err="1" smtClean="0">
                          <a:solidFill>
                            <a:schemeClr val="tx1">
                              <a:lumMod val="75000"/>
                              <a:lumOff val="25000"/>
                            </a:schemeClr>
                          </a:solidFill>
                          <a:effectLst/>
                          <a:latin typeface="Calibri" panose="020F0502020204030204" pitchFamily="34" charset="0"/>
                          <a:ea typeface="+mn-ea"/>
                          <a:cs typeface="Calibri" panose="020F0502020204030204" pitchFamily="34" charset="0"/>
                        </a:rPr>
                        <a:t>Kioxia</a:t>
                      </a:r>
                      <a:r>
                        <a:rPr lang="en-US"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 BiCS5</a:t>
                      </a:r>
                      <a:endParaRPr lang="en-US" sz="2000" b="1" i="0" u="none" strike="noStrike" dirty="0">
                        <a:solidFill>
                          <a:schemeClr val="tx1">
                            <a:lumMod val="75000"/>
                            <a:lumOff val="25000"/>
                          </a:schemeClr>
                        </a:solidFill>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b="1" u="none" strike="noStrike" kern="1200" dirty="0" err="1" smtClean="0">
                          <a:solidFill>
                            <a:schemeClr val="tx1">
                              <a:lumMod val="75000"/>
                              <a:lumOff val="25000"/>
                            </a:schemeClr>
                          </a:solidFill>
                          <a:effectLst/>
                          <a:latin typeface="Calibri" panose="020F0502020204030204" pitchFamily="34" charset="0"/>
                          <a:ea typeface="+mn-ea"/>
                          <a:cs typeface="Calibri" panose="020F0502020204030204" pitchFamily="34" charset="0"/>
                        </a:rPr>
                        <a:t>Kioxia</a:t>
                      </a:r>
                      <a:r>
                        <a:rPr lang="en-US"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 BiCS5</a:t>
                      </a:r>
                      <a:endParaRPr lang="en-US" sz="2000" b="1" i="0" u="none" strike="noStrike" dirty="0">
                        <a:solidFill>
                          <a:schemeClr val="tx1">
                            <a:lumMod val="75000"/>
                            <a:lumOff val="25000"/>
                          </a:schemeClr>
                        </a:solidFill>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u="none" strike="noStrike" dirty="0" err="1" smtClean="0">
                          <a:solidFill>
                            <a:schemeClr val="tx1">
                              <a:lumMod val="75000"/>
                              <a:lumOff val="25000"/>
                            </a:schemeClr>
                          </a:solidFill>
                          <a:latin typeface="Calibri" panose="020F0502020204030204" pitchFamily="34" charset="0"/>
                          <a:cs typeface="Calibri" panose="020F0502020204030204" pitchFamily="34" charset="0"/>
                        </a:rPr>
                        <a:t>Kioxia</a:t>
                      </a: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 15nm</a:t>
                      </a:r>
                    </a:p>
                    <a:p>
                      <a:pPr algn="ctr" rtl="0" fontAlgn="ctr"/>
                      <a:r>
                        <a:rPr lang="en-US" sz="2000" u="none" strike="noStrike" dirty="0" err="1" smtClean="0">
                          <a:solidFill>
                            <a:schemeClr val="tx1">
                              <a:lumMod val="75000"/>
                              <a:lumOff val="25000"/>
                            </a:schemeClr>
                          </a:solidFill>
                          <a:latin typeface="Calibri" panose="020F0502020204030204" pitchFamily="34" charset="0"/>
                          <a:cs typeface="Calibri" panose="020F0502020204030204" pitchFamily="34" charset="0"/>
                        </a:rPr>
                        <a:t>Kioxia</a:t>
                      </a:r>
                      <a:r>
                        <a:rPr lang="en-US" sz="2000" u="none" strike="noStrike" baseline="0" dirty="0" smtClean="0">
                          <a:solidFill>
                            <a:schemeClr val="tx1">
                              <a:lumMod val="75000"/>
                              <a:lumOff val="25000"/>
                            </a:schemeClr>
                          </a:solidFill>
                          <a:latin typeface="Calibri" panose="020F0502020204030204" pitchFamily="34" charset="0"/>
                          <a:cs typeface="Calibri" panose="020F0502020204030204" pitchFamily="34" charset="0"/>
                        </a:rPr>
                        <a:t> 24nm</a:t>
                      </a:r>
                      <a:endParaRPr lang="en-US"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658603">
                <a:tc>
                  <a:txBody>
                    <a:bodyPr/>
                    <a:lstStyle/>
                    <a:p>
                      <a:pPr algn="l" rtl="0" fontAlgn="ct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Available Capacity</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46" rtl="0" eaLnBrk="1" fontAlgn="ctr" latinLnBrk="0" hangingPunct="1">
                        <a:lnSpc>
                          <a:spcPct val="100000"/>
                        </a:lnSpc>
                        <a:spcBef>
                          <a:spcPts val="0"/>
                        </a:spcBef>
                        <a:spcAft>
                          <a:spcPts val="0"/>
                        </a:spcAft>
                        <a:buClrTx/>
                        <a:buSzTx/>
                        <a:buFontTx/>
                        <a:buNone/>
                        <a:tabLst/>
                        <a:defRPr/>
                      </a:pPr>
                      <a:r>
                        <a:rPr lang="en-US" altLang="zh-TW" sz="2000" b="0" i="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rPr>
                        <a:t>240GB~1920GB</a:t>
                      </a: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algn="ctr" defTabSz="914446" rtl="0" eaLnBrk="1" fontAlgn="ctr" latinLnBrk="0" hangingPunct="1"/>
                      <a:r>
                        <a:rPr lang="en-US" altLang="zh-TW" sz="2000" b="1" i="0"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120GB~960GB</a:t>
                      </a:r>
                      <a:endParaRPr lang="en-US" altLang="zh-TW" sz="2000" b="1" i="0"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algn="ctr" defTabSz="914446" rtl="0" eaLnBrk="1" fontAlgn="ctr" latinLnBrk="0" hangingPunct="1"/>
                      <a:r>
                        <a:rPr lang="en-US" altLang="zh-TW" sz="2000" b="1" i="0"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40GB~640GB</a:t>
                      </a:r>
                      <a:endParaRPr lang="en-US" altLang="zh-TW" sz="2000" b="1" i="0"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32GB~512GB</a:t>
                      </a:r>
                    </a:p>
                    <a:p>
                      <a:pPr algn="ctr" rtl="0" fontAlgn="ct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32GB~240GB</a:t>
                      </a:r>
                      <a:endParaRPr lang="en-US"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658430">
                <a:tc>
                  <a:txBody>
                    <a:bodyPr/>
                    <a:lstStyle/>
                    <a:p>
                      <a:pPr algn="l" rtl="0" fontAlgn="ct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R/W Speed (MB/s)</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i="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560/510</a:t>
                      </a: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algn="ctr" defTabSz="914446" rtl="0" eaLnBrk="1" fontAlgn="ctr" latinLnBrk="0" hangingPunct="1"/>
                      <a:r>
                        <a:rPr lang="en-US" altLang="zh-TW" sz="2000" b="1" i="0"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rPr>
                        <a:t>555/500</a:t>
                      </a: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altLang="zh-TW"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Est. 550/495</a:t>
                      </a:r>
                      <a:endParaRPr lang="en-US" altLang="zh-TW" sz="2000" b="1" i="0" u="none" strike="noStrike" dirty="0" smtClean="0">
                        <a:solidFill>
                          <a:schemeClr val="tx1">
                            <a:lumMod val="75000"/>
                            <a:lumOff val="25000"/>
                          </a:schemeClr>
                        </a:solidFill>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altLang="zh-TW"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505/470</a:t>
                      </a:r>
                    </a:p>
                    <a:p>
                      <a:pPr algn="ctr" rtl="0" fontAlgn="ctr"/>
                      <a:r>
                        <a:rPr lang="en-US" altLang="zh-TW"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550/430</a:t>
                      </a:r>
                      <a:endParaRPr lang="en-US" altLang="zh-TW"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987645">
                <a:tc>
                  <a:txBody>
                    <a:bodyPr/>
                    <a:lstStyle/>
                    <a:p>
                      <a:pPr fontAlgn="ct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IOPS</a:t>
                      </a:r>
                    </a:p>
                    <a:p>
                      <a:pPr lvl="0" eaLnBrk="1" fontAlgn="ctr" hangingPunct="1">
                        <a:spcBef>
                          <a:spcPts val="0"/>
                        </a:spcBef>
                        <a:spcAft>
                          <a:spcPts val="0"/>
                        </a:spcAft>
                        <a:defRPr/>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(4K Random Read/Write)</a:t>
                      </a:r>
                      <a:endParaRPr lang="en-US" altLang="zh-TW" sz="20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46" rtl="0" eaLnBrk="1" fontAlgn="ctr" latinLnBrk="0" hangingPunct="1">
                        <a:lnSpc>
                          <a:spcPct val="100000"/>
                        </a:lnSpc>
                        <a:spcBef>
                          <a:spcPts val="0"/>
                        </a:spcBef>
                        <a:spcAft>
                          <a:spcPts val="0"/>
                        </a:spcAft>
                        <a:buClrTx/>
                        <a:buSzTx/>
                        <a:buFontTx/>
                        <a:buNone/>
                        <a:tabLst/>
                        <a:defRPr/>
                      </a:pPr>
                      <a:r>
                        <a:rPr lang="en-US" altLang="zh-TW" sz="2000" b="0" i="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rPr>
                        <a:t>94K/80K</a:t>
                      </a: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46" rtl="0" eaLnBrk="1" fontAlgn="ctr" latinLnBrk="0" hangingPunct="1">
                        <a:lnSpc>
                          <a:spcPct val="100000"/>
                        </a:lnSpc>
                        <a:spcBef>
                          <a:spcPts val="0"/>
                        </a:spcBef>
                        <a:spcAft>
                          <a:spcPts val="0"/>
                        </a:spcAft>
                        <a:buClrTx/>
                        <a:buSzTx/>
                        <a:buFontTx/>
                        <a:buNone/>
                        <a:tabLst/>
                        <a:defRPr/>
                      </a:pPr>
                      <a:r>
                        <a:rPr lang="en-US" altLang="zh-TW" sz="2000" b="1" i="0"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rPr>
                        <a:t>55K/66K</a:t>
                      </a: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46" rtl="0" eaLnBrk="1" fontAlgn="ctr" latinLnBrk="0" hangingPunct="1">
                        <a:lnSpc>
                          <a:spcPct val="100000"/>
                        </a:lnSpc>
                        <a:spcBef>
                          <a:spcPts val="0"/>
                        </a:spcBef>
                        <a:spcAft>
                          <a:spcPts val="0"/>
                        </a:spcAft>
                        <a:buClrTx/>
                        <a:buSzTx/>
                        <a:buFontTx/>
                        <a:buNone/>
                        <a:tabLst/>
                        <a:defRPr/>
                      </a:pPr>
                      <a:r>
                        <a:rPr lang="en-US" altLang="zh-TW" sz="2000" b="1" i="0"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Est. 55K/63K</a:t>
                      </a: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83K/81K</a:t>
                      </a:r>
                    </a:p>
                    <a:p>
                      <a:pPr algn="ctr" rtl="0" fontAlgn="ct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82K/76K</a:t>
                      </a:r>
                      <a:endParaRPr lang="en-US"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457601">
                <a:tc>
                  <a:txBody>
                    <a:bodyPr/>
                    <a:lstStyle/>
                    <a:p>
                      <a:pPr algn="l" rtl="0" fontAlgn="ct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Wide </a:t>
                      </a: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Temp</a:t>
                      </a: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 </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46" rtl="0" eaLnBrk="1" fontAlgn="ctr" latinLnBrk="0" hangingPunct="1">
                        <a:lnSpc>
                          <a:spcPct val="100000"/>
                        </a:lnSpc>
                        <a:spcBef>
                          <a:spcPts val="0"/>
                        </a:spcBef>
                        <a:spcAft>
                          <a:spcPts val="0"/>
                        </a:spcAft>
                        <a:buClrTx/>
                        <a:buSzTx/>
                        <a:buFontTx/>
                        <a:buNone/>
                        <a:tabLst/>
                        <a:defRPr/>
                      </a:pPr>
                      <a:r>
                        <a:rPr lang="en-US" altLang="zh-TW" sz="2000" b="0" i="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rPr>
                        <a:t>Yes</a:t>
                      </a: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altLang="zh-TW"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Yes</a:t>
                      </a:r>
                      <a:endParaRPr lang="en-US" altLang="zh-TW" sz="2000" b="1" i="0" u="none" strike="noStrike" dirty="0">
                        <a:solidFill>
                          <a:schemeClr val="tx1">
                            <a:lumMod val="75000"/>
                            <a:lumOff val="25000"/>
                          </a:schemeClr>
                        </a:solidFill>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altLang="zh-TW"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Yes</a:t>
                      </a:r>
                      <a:endParaRPr lang="en-US" altLang="zh-TW" sz="2000" b="1" i="0" u="none" strike="noStrike" dirty="0">
                        <a:solidFill>
                          <a:schemeClr val="tx1">
                            <a:lumMod val="75000"/>
                            <a:lumOff val="25000"/>
                          </a:schemeClr>
                        </a:solidFill>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Yes</a:t>
                      </a:r>
                      <a:endParaRPr lang="en-US"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1643499">
                <a:tc>
                  <a:txBody>
                    <a:bodyPr/>
                    <a:lstStyle/>
                    <a:p>
                      <a:pPr algn="l" rtl="0" fontAlgn="ct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Special  Features</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46" rtl="0" eaLnBrk="1" fontAlgn="ctr" latinLnBrk="0" hangingPunct="1">
                        <a:lnSpc>
                          <a:spcPct val="100000"/>
                        </a:lnSpc>
                        <a:spcBef>
                          <a:spcPts val="0"/>
                        </a:spcBef>
                        <a:spcAft>
                          <a:spcPts val="0"/>
                        </a:spcAft>
                        <a:buClrTx/>
                        <a:buSzTx/>
                        <a:buFontTx/>
                        <a:buNone/>
                        <a:tabLst/>
                        <a:defRPr/>
                      </a:pPr>
                      <a:r>
                        <a:rPr lang="en-US" altLang="zh-TW" sz="2000" u="none" strike="noStrike" dirty="0" err="1" smtClean="0">
                          <a:solidFill>
                            <a:schemeClr val="tx1">
                              <a:lumMod val="75000"/>
                              <a:lumOff val="25000"/>
                            </a:schemeClr>
                          </a:solidFill>
                          <a:latin typeface="Calibri" panose="020F0502020204030204" pitchFamily="34" charset="0"/>
                          <a:cs typeface="Calibri" panose="020F0502020204030204" pitchFamily="34" charset="0"/>
                        </a:rPr>
                        <a:t>CorePower</a:t>
                      </a:r>
                      <a:endParaRPr lang="en-US" altLang="zh-TW" sz="2000" u="none" strike="noStrike" dirty="0" smtClean="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b="1" u="none" strike="noStrike" dirty="0" err="1" smtClean="0">
                          <a:solidFill>
                            <a:schemeClr val="tx1">
                              <a:lumMod val="75000"/>
                              <a:lumOff val="25000"/>
                            </a:schemeClr>
                          </a:solidFill>
                          <a:effectLst/>
                          <a:latin typeface="Calibri" panose="020F0502020204030204" pitchFamily="34" charset="0"/>
                          <a:cs typeface="Calibri" panose="020F0502020204030204" pitchFamily="34" charset="0"/>
                        </a:rPr>
                        <a:t>CorePower</a:t>
                      </a:r>
                      <a:endParaRPr lang="en-US" altLang="zh-TW"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b="1" u="none" strike="noStrike" dirty="0" err="1" smtClean="0">
                          <a:solidFill>
                            <a:schemeClr val="tx1">
                              <a:lumMod val="75000"/>
                              <a:lumOff val="25000"/>
                            </a:schemeClr>
                          </a:solidFill>
                          <a:effectLst/>
                          <a:latin typeface="Calibri" panose="020F0502020204030204" pitchFamily="34" charset="0"/>
                          <a:cs typeface="Calibri" panose="020F0502020204030204" pitchFamily="34" charset="0"/>
                        </a:rPr>
                        <a:t>CorePower</a:t>
                      </a:r>
                      <a:endParaRPr lang="en-US" altLang="zh-TW"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altLang="zh-TW" sz="2000" u="none" strike="noStrike" dirty="0" err="1" smtClean="0">
                          <a:solidFill>
                            <a:schemeClr val="tx1">
                              <a:lumMod val="75000"/>
                              <a:lumOff val="25000"/>
                            </a:schemeClr>
                          </a:solidFill>
                          <a:latin typeface="Calibri" panose="020F0502020204030204" pitchFamily="34" charset="0"/>
                          <a:cs typeface="Calibri" panose="020F0502020204030204" pitchFamily="34" charset="0"/>
                        </a:rPr>
                        <a:t>CorePower</a:t>
                      </a:r>
                      <a:endParaRPr lang="en-US" altLang="zh-TW" sz="2000" u="none" strike="noStrike" dirty="0" smtClean="0">
                        <a:solidFill>
                          <a:schemeClr val="tx1">
                            <a:lumMod val="75000"/>
                            <a:lumOff val="25000"/>
                          </a:schemeClr>
                        </a:solidFill>
                        <a:latin typeface="Calibri" panose="020F0502020204030204" pitchFamily="34" charset="0"/>
                        <a:cs typeface="Calibri" panose="020F0502020204030204" pitchFamily="34" charset="0"/>
                      </a:endParaRPr>
                    </a:p>
                    <a:p>
                      <a:pPr algn="ctr" rtl="0" fontAlgn="ctr"/>
                      <a:r>
                        <a:rPr lang="en-US" sz="2000" u="none" strike="noStrike" dirty="0" err="1" smtClean="0">
                          <a:solidFill>
                            <a:schemeClr val="tx1">
                              <a:lumMod val="75000"/>
                              <a:lumOff val="25000"/>
                            </a:schemeClr>
                          </a:solidFill>
                          <a:latin typeface="Calibri" panose="020F0502020204030204" pitchFamily="34" charset="0"/>
                          <a:cs typeface="Calibri" panose="020F0502020204030204" pitchFamily="34" charset="0"/>
                        </a:rPr>
                        <a:t>CoreEraser</a:t>
                      </a: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 </a:t>
                      </a:r>
                      <a:endParaRPr lang="en-US" sz="2000" u="none" strike="noStrike" dirty="0">
                        <a:solidFill>
                          <a:schemeClr val="tx1">
                            <a:lumMod val="75000"/>
                            <a:lumOff val="25000"/>
                          </a:schemeClr>
                        </a:solidFill>
                        <a:latin typeface="Calibri" panose="020F0502020204030204" pitchFamily="34" charset="0"/>
                        <a:cs typeface="Calibri" panose="020F0502020204030204" pitchFamily="34" charset="0"/>
                      </a:endParaRPr>
                    </a:p>
                    <a:p>
                      <a:pPr algn="ctr" rtl="0" fontAlgn="ctr"/>
                      <a:r>
                        <a:rPr lang="en-US" sz="2000" u="none" strike="noStrike" dirty="0" err="1" smtClean="0">
                          <a:solidFill>
                            <a:schemeClr val="tx1">
                              <a:lumMod val="75000"/>
                              <a:lumOff val="25000"/>
                            </a:schemeClr>
                          </a:solidFill>
                          <a:latin typeface="Calibri" panose="020F0502020204030204" pitchFamily="34" charset="0"/>
                          <a:cs typeface="Calibri" panose="020F0502020204030204" pitchFamily="34" charset="0"/>
                        </a:rPr>
                        <a:t>CoreDestroyer</a:t>
                      </a:r>
                      <a:endParaRPr lang="en-US"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bl>
          </a:graphicData>
        </a:graphic>
      </p:graphicFrame>
      <p:sp>
        <p:nvSpPr>
          <p:cNvPr id="2" name="標題 1"/>
          <p:cNvSpPr>
            <a:spLocks noGrp="1"/>
          </p:cNvSpPr>
          <p:nvPr>
            <p:ph type="title"/>
          </p:nvPr>
        </p:nvSpPr>
        <p:spPr/>
        <p:txBody>
          <a:bodyPr/>
          <a:lstStyle/>
          <a:p>
            <a:r>
              <a:rPr lang="en-US" altLang="zh-TW" dirty="0" smtClean="0"/>
              <a:t>2.5” SSD</a:t>
            </a:r>
            <a:endParaRPr lang="zh-TW" altLang="en-US" dirty="0"/>
          </a:p>
        </p:txBody>
      </p:sp>
      <p:grpSp>
        <p:nvGrpSpPr>
          <p:cNvPr id="37" name="群組 36"/>
          <p:cNvGrpSpPr/>
          <p:nvPr/>
        </p:nvGrpSpPr>
        <p:grpSpPr>
          <a:xfrm>
            <a:off x="-4662109" y="2512992"/>
            <a:ext cx="4403248" cy="4271897"/>
            <a:chOff x="-4662109" y="2512992"/>
            <a:chExt cx="4403248" cy="4271897"/>
          </a:xfrm>
        </p:grpSpPr>
        <p:grpSp>
          <p:nvGrpSpPr>
            <p:cNvPr id="38" name="群組 37"/>
            <p:cNvGrpSpPr/>
            <p:nvPr/>
          </p:nvGrpSpPr>
          <p:grpSpPr>
            <a:xfrm>
              <a:off x="-4662109" y="2512992"/>
              <a:ext cx="4403248" cy="4271897"/>
              <a:chOff x="12883876" y="1908742"/>
              <a:chExt cx="4403248" cy="4271897"/>
            </a:xfrm>
          </p:grpSpPr>
          <p:sp>
            <p:nvSpPr>
              <p:cNvPr id="41" name="矩形 40"/>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42" name="矩形 41"/>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0" name="矩形 69"/>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1" name="矩形 70"/>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2" name="文字方塊 71"/>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73" name="文字方塊 72"/>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74" name="矩形 73"/>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5" name="文字方塊 74"/>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76" name="文字方塊 75"/>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77" name="矩形 76"/>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8" name="文字方塊 77"/>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79" name="矩形 78"/>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0" name="矩形 79"/>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1" name="矩形 80"/>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2" name="文字方塊 81"/>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83" name="矩形 82"/>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84" name="矩形 83"/>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5" name="矩形 84"/>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86" name="矩形 85"/>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87" name="矩形 86"/>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88" name="文字方塊 87"/>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89" name="矩形 88"/>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0" name="矩形 89"/>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39" name="文字方塊 38"/>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40" name="矩形 39"/>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Tree>
    <p:extLst>
      <p:ext uri="{BB962C8B-B14F-4D97-AF65-F5344CB8AC3E}">
        <p14:creationId xmlns:p14="http://schemas.microsoft.com/office/powerpoint/2010/main" val="2859773142"/>
      </p:ext>
    </p:extLst>
  </p:cSld>
  <p:clrMapOvr>
    <a:masterClrMapping/>
  </p:clrMapOvr>
  <p:transition/>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內容版面配置區 2"/>
          <p:cNvSpPr>
            <a:spLocks noGrp="1"/>
          </p:cNvSpPr>
          <p:nvPr>
            <p:ph idx="1"/>
          </p:nvPr>
        </p:nvSpPr>
        <p:spPr/>
        <p:txBody>
          <a:bodyPr/>
          <a:lstStyle/>
          <a:p>
            <a:r>
              <a:rPr lang="en-US" altLang="zh-TW" sz="3200" b="1" dirty="0" smtClean="0">
                <a:solidFill>
                  <a:schemeClr val="bg1">
                    <a:lumMod val="75000"/>
                  </a:schemeClr>
                </a:solidFill>
              </a:rPr>
              <a:t>2.5</a:t>
            </a:r>
            <a:r>
              <a:rPr lang="en-US" altLang="zh-TW" sz="3200" b="1" dirty="0">
                <a:solidFill>
                  <a:schemeClr val="bg1">
                    <a:lumMod val="75000"/>
                  </a:schemeClr>
                </a:solidFill>
              </a:rPr>
              <a:t>”</a:t>
            </a:r>
          </a:p>
          <a:p>
            <a:r>
              <a:rPr lang="en-US" altLang="zh-TW" sz="3200" b="1" dirty="0" smtClean="0">
                <a:solidFill>
                  <a:schemeClr val="tx1"/>
                </a:solidFill>
              </a:rPr>
              <a:t>2.5</a:t>
            </a:r>
            <a:r>
              <a:rPr lang="en-US" altLang="zh-TW" sz="3200" b="1" dirty="0">
                <a:solidFill>
                  <a:schemeClr val="tx1"/>
                </a:solidFill>
              </a:rPr>
              <a:t>” Mini</a:t>
            </a:r>
          </a:p>
          <a:p>
            <a:r>
              <a:rPr lang="en-US" altLang="zh-TW" sz="3200" b="1" dirty="0" smtClean="0">
                <a:solidFill>
                  <a:schemeClr val="bg1">
                    <a:lumMod val="75000"/>
                  </a:schemeClr>
                </a:solidFill>
              </a:rPr>
              <a:t>M.2 </a:t>
            </a:r>
            <a:endParaRPr lang="en-US" altLang="zh-TW" sz="3200" b="1" dirty="0">
              <a:solidFill>
                <a:schemeClr val="bg1">
                  <a:lumMod val="75000"/>
                </a:schemeClr>
              </a:solidFill>
            </a:endParaRPr>
          </a:p>
          <a:p>
            <a:r>
              <a:rPr lang="en-US" altLang="zh-TW" sz="3200" b="1" dirty="0" err="1" smtClean="0">
                <a:solidFill>
                  <a:schemeClr val="bg1">
                    <a:lumMod val="75000"/>
                  </a:schemeClr>
                </a:solidFill>
              </a:rPr>
              <a:t>mSATA</a:t>
            </a:r>
            <a:r>
              <a:rPr lang="en-US" altLang="zh-TW" sz="3200" b="1" dirty="0" smtClean="0">
                <a:solidFill>
                  <a:schemeClr val="bg1">
                    <a:lumMod val="75000"/>
                  </a:schemeClr>
                </a:solidFill>
              </a:rPr>
              <a:t> </a:t>
            </a:r>
            <a:r>
              <a:rPr lang="en-US" altLang="zh-TW" sz="3200" b="1" dirty="0">
                <a:solidFill>
                  <a:schemeClr val="bg1">
                    <a:lumMod val="75000"/>
                  </a:schemeClr>
                </a:solidFill>
              </a:rPr>
              <a:t>(MO-300)</a:t>
            </a:r>
          </a:p>
          <a:p>
            <a:r>
              <a:rPr lang="en-US" altLang="zh-TW" sz="3200" b="1" dirty="0" err="1" smtClean="0">
                <a:solidFill>
                  <a:schemeClr val="bg1">
                    <a:lumMod val="75000"/>
                  </a:schemeClr>
                </a:solidFill>
              </a:rPr>
              <a:t>mSATA</a:t>
            </a:r>
            <a:r>
              <a:rPr lang="en-US" altLang="zh-TW" sz="3200" b="1" dirty="0" smtClean="0">
                <a:solidFill>
                  <a:schemeClr val="bg1">
                    <a:lumMod val="75000"/>
                  </a:schemeClr>
                </a:solidFill>
              </a:rPr>
              <a:t> </a:t>
            </a:r>
            <a:r>
              <a:rPr lang="en-US" altLang="zh-TW" sz="3200" b="1" dirty="0">
                <a:solidFill>
                  <a:schemeClr val="bg1">
                    <a:lumMod val="75000"/>
                  </a:schemeClr>
                </a:solidFill>
              </a:rPr>
              <a:t>mini (MO-300B)</a:t>
            </a:r>
          </a:p>
          <a:p>
            <a:r>
              <a:rPr lang="en-US" altLang="zh-TW" sz="3200" b="1" dirty="0" err="1" smtClean="0">
                <a:solidFill>
                  <a:schemeClr val="bg1">
                    <a:lumMod val="75000"/>
                  </a:schemeClr>
                </a:solidFill>
              </a:rPr>
              <a:t>HalfSlim</a:t>
            </a:r>
            <a:r>
              <a:rPr lang="en-US" altLang="zh-TW" sz="3200" b="1" dirty="0" smtClean="0">
                <a:solidFill>
                  <a:schemeClr val="bg1">
                    <a:lumMod val="75000"/>
                  </a:schemeClr>
                </a:solidFill>
              </a:rPr>
              <a:t> </a:t>
            </a:r>
            <a:r>
              <a:rPr lang="en-US" altLang="zh-TW" sz="3200" b="1" dirty="0">
                <a:solidFill>
                  <a:schemeClr val="bg1">
                    <a:lumMod val="75000"/>
                  </a:schemeClr>
                </a:solidFill>
              </a:rPr>
              <a:t>(MO-297)</a:t>
            </a:r>
          </a:p>
          <a:p>
            <a:r>
              <a:rPr lang="en-US" altLang="zh-TW" sz="3200" b="1" dirty="0" err="1" smtClean="0">
                <a:solidFill>
                  <a:schemeClr val="bg1">
                    <a:lumMod val="75000"/>
                  </a:schemeClr>
                </a:solidFill>
              </a:rPr>
              <a:t>CFast</a:t>
            </a:r>
            <a:endParaRPr lang="en-US" altLang="zh-TW" sz="3200" b="1" dirty="0">
              <a:solidFill>
                <a:schemeClr val="bg1">
                  <a:lumMod val="75000"/>
                </a:schemeClr>
              </a:solidFill>
            </a:endParaRPr>
          </a:p>
          <a:p>
            <a:r>
              <a:rPr lang="en-US" altLang="zh-TW" sz="3200" b="1" dirty="0" err="1" smtClean="0">
                <a:solidFill>
                  <a:schemeClr val="bg1">
                    <a:lumMod val="75000"/>
                  </a:schemeClr>
                </a:solidFill>
              </a:rPr>
              <a:t>uSSD</a:t>
            </a:r>
            <a:r>
              <a:rPr lang="en-US" altLang="zh-TW" sz="3200" b="1" dirty="0" smtClean="0">
                <a:solidFill>
                  <a:schemeClr val="bg1">
                    <a:lumMod val="75000"/>
                  </a:schemeClr>
                </a:solidFill>
              </a:rPr>
              <a:t> </a:t>
            </a:r>
            <a:r>
              <a:rPr lang="en-US" altLang="zh-TW" sz="3200" b="1" dirty="0">
                <a:solidFill>
                  <a:schemeClr val="bg1">
                    <a:lumMod val="75000"/>
                  </a:schemeClr>
                </a:solidFill>
              </a:rPr>
              <a:t>(MO-276)</a:t>
            </a:r>
          </a:p>
          <a:p>
            <a:r>
              <a:rPr lang="en-US" altLang="zh-TW" sz="3200" b="1" dirty="0" smtClean="0">
                <a:solidFill>
                  <a:schemeClr val="bg1">
                    <a:lumMod val="75000"/>
                  </a:schemeClr>
                </a:solidFill>
              </a:rPr>
              <a:t>1.8</a:t>
            </a:r>
            <a:r>
              <a:rPr lang="en-US" altLang="zh-TW" sz="3200" b="1" dirty="0">
                <a:solidFill>
                  <a:schemeClr val="bg1">
                    <a:lumMod val="75000"/>
                  </a:schemeClr>
                </a:solidFill>
              </a:rPr>
              <a:t>”</a:t>
            </a:r>
          </a:p>
          <a:p>
            <a:r>
              <a:rPr lang="en-US" altLang="zh-TW" sz="3200" b="1" dirty="0" smtClean="0">
                <a:solidFill>
                  <a:schemeClr val="bg1">
                    <a:lumMod val="75000"/>
                  </a:schemeClr>
                </a:solidFill>
              </a:rPr>
              <a:t>SDM</a:t>
            </a:r>
            <a:endParaRPr lang="en-US" altLang="zh-TW" sz="3200" b="1" dirty="0">
              <a:solidFill>
                <a:schemeClr val="bg1">
                  <a:lumMod val="75000"/>
                </a:schemeClr>
              </a:solidFill>
            </a:endParaRPr>
          </a:p>
          <a:p>
            <a:endParaRPr lang="zh-TW" altLang="en-US" dirty="0"/>
          </a:p>
        </p:txBody>
      </p:sp>
      <p:sp>
        <p:nvSpPr>
          <p:cNvPr id="2" name="標題 1"/>
          <p:cNvSpPr>
            <a:spLocks noGrp="1"/>
          </p:cNvSpPr>
          <p:nvPr>
            <p:ph type="title"/>
          </p:nvPr>
        </p:nvSpPr>
        <p:spPr/>
        <p:txBody>
          <a:bodyPr/>
          <a:lstStyle/>
          <a:p>
            <a:r>
              <a:rPr lang="en-US" altLang="zh-TW" dirty="0" smtClean="0"/>
              <a:t>SATA SSD Series</a:t>
            </a:r>
            <a:endParaRPr lang="zh-TW" altLang="en-US" dirty="0"/>
          </a:p>
        </p:txBody>
      </p:sp>
    </p:spTree>
    <p:extLst>
      <p:ext uri="{BB962C8B-B14F-4D97-AF65-F5344CB8AC3E}">
        <p14:creationId xmlns:p14="http://schemas.microsoft.com/office/powerpoint/2010/main" val="2906027687"/>
      </p:ext>
    </p:extLst>
  </p:cSld>
  <p:clrMapOvr>
    <a:masterClrMapping/>
  </p:clrMapOvr>
  <p:transition/>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en-US" altLang="zh-TW" dirty="0" smtClean="0"/>
              <a:t>2D 2.5” Mini</a:t>
            </a:r>
            <a:endParaRPr lang="zh-TW" altLang="en-US" dirty="0"/>
          </a:p>
        </p:txBody>
      </p:sp>
      <p:graphicFrame>
        <p:nvGraphicFramePr>
          <p:cNvPr id="3" name="表格 2"/>
          <p:cNvGraphicFramePr>
            <a:graphicFrameLocks noGrp="1"/>
          </p:cNvGraphicFramePr>
          <p:nvPr>
            <p:extLst>
              <p:ext uri="{D42A27DB-BD31-4B8C-83A1-F6EECF244321}">
                <p14:modId xmlns:p14="http://schemas.microsoft.com/office/powerpoint/2010/main" val="1622704579"/>
              </p:ext>
            </p:extLst>
          </p:nvPr>
        </p:nvGraphicFramePr>
        <p:xfrm>
          <a:off x="705487" y="1767535"/>
          <a:ext cx="16307663" cy="1608737"/>
        </p:xfrm>
        <a:graphic>
          <a:graphicData uri="http://schemas.openxmlformats.org/drawingml/2006/table">
            <a:tbl>
              <a:tblPr firstRow="1" bandRow="1">
                <a:tableStyleId>{5940675A-B579-460E-94D1-54222C63F5DA}</a:tableStyleId>
              </a:tblPr>
              <a:tblGrid>
                <a:gridCol w="874976"/>
                <a:gridCol w="2048275"/>
                <a:gridCol w="1094768"/>
                <a:gridCol w="1024137"/>
                <a:gridCol w="1024137"/>
                <a:gridCol w="1024137"/>
                <a:gridCol w="1024137"/>
                <a:gridCol w="1024137"/>
                <a:gridCol w="1024137"/>
                <a:gridCol w="1024137"/>
                <a:gridCol w="1024137"/>
                <a:gridCol w="1024137"/>
                <a:gridCol w="1024137"/>
                <a:gridCol w="1024137"/>
                <a:gridCol w="1024137"/>
              </a:tblGrid>
              <a:tr h="372487">
                <a:tc>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Flash</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grid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Available</a:t>
                      </a:r>
                      <a:r>
                        <a:rPr lang="en-US" altLang="zh-TW" sz="2000" b="1" baseline="0" dirty="0" smtClean="0">
                          <a:solidFill>
                            <a:schemeClr val="bg1"/>
                          </a:solidFill>
                          <a:latin typeface="Calibri" panose="020F0502020204030204" pitchFamily="34" charset="0"/>
                          <a:cs typeface="Calibri" panose="020F0502020204030204" pitchFamily="34" charset="0"/>
                        </a:rPr>
                        <a:t> Now</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hMerge="1">
                  <a:txBody>
                    <a:bodyPr/>
                    <a:lstStyle/>
                    <a:p>
                      <a:endParaRPr lang="zh-TW" altLang="en-US"/>
                    </a:p>
                  </a:txBody>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Q4’23</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Q1’24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Q2’24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Q3’24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1212497">
                <a:tc>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MLC</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669900"/>
                    </a:solidFill>
                  </a:tcPr>
                </a:tc>
                <a:tc>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SM210-25M</a:t>
                      </a:r>
                    </a:p>
                    <a:p>
                      <a:pPr>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8GB~256GB</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spcBef>
                          <a:spcPts val="0"/>
                        </a:spcBef>
                        <a:spcAft>
                          <a:spcPts val="0"/>
                        </a:spcAft>
                        <a:defRPr/>
                      </a:pP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sp>
        <p:nvSpPr>
          <p:cNvPr id="6" name="文字方塊 5"/>
          <p:cNvSpPr txBox="1"/>
          <p:nvPr/>
        </p:nvSpPr>
        <p:spPr>
          <a:xfrm>
            <a:off x="13972533" y="2983011"/>
            <a:ext cx="2679493" cy="295423"/>
          </a:xfrm>
          <a:prstGeom prst="rect">
            <a:avLst/>
          </a:prstGeom>
          <a:noFill/>
        </p:spPr>
        <p:txBody>
          <a:bodyPr wrap="none" lIns="79205" tIns="39603" rIns="79205" bIns="39603">
            <a:spAutoFit/>
          </a:bodyPr>
          <a:lstStyle/>
          <a:p>
            <a:pPr fontAlgn="auto">
              <a:spcBef>
                <a:spcPts val="0"/>
              </a:spcBef>
              <a:spcAft>
                <a:spcPts val="0"/>
              </a:spcAft>
              <a:defRPr/>
            </a:pPr>
            <a:r>
              <a:rPr kumimoji="0" lang="en-US" altLang="zh-TW" sz="1400" b="1" dirty="0">
                <a:solidFill>
                  <a:srgbClr val="C00000"/>
                </a:solidFill>
                <a:latin typeface="Calibri" panose="020F0502020204030204" pitchFamily="34" charset="0"/>
                <a:ea typeface="+mn-ea"/>
                <a:cs typeface="Calibri" panose="020F0502020204030204" pitchFamily="34" charset="0"/>
              </a:rPr>
              <a:t>Warranty: 2 years or 3K P/E cycles</a:t>
            </a:r>
            <a:endParaRPr kumimoji="0" lang="zh-TW" altLang="en-US" sz="1400" b="1" dirty="0">
              <a:solidFill>
                <a:srgbClr val="C00000"/>
              </a:solidFill>
              <a:latin typeface="Calibri" panose="020F0502020204030204" pitchFamily="34" charset="0"/>
              <a:ea typeface="+mn-ea"/>
              <a:cs typeface="Calibri" panose="020F0502020204030204" pitchFamily="34" charset="0"/>
            </a:endParaRPr>
          </a:p>
        </p:txBody>
      </p:sp>
      <p:sp>
        <p:nvSpPr>
          <p:cNvPr id="43" name="文字方塊 24"/>
          <p:cNvSpPr txBox="1">
            <a:spLocks noChangeArrowheads="1"/>
          </p:cNvSpPr>
          <p:nvPr/>
        </p:nvSpPr>
        <p:spPr bwMode="auto">
          <a:xfrm>
            <a:off x="2621459" y="915295"/>
            <a:ext cx="11903255" cy="660949"/>
          </a:xfrm>
          <a:prstGeom prst="rect">
            <a:avLst/>
          </a:prstGeom>
          <a:noFill/>
          <a:ln>
            <a:noFill/>
          </a:ln>
          <a:extLst/>
        </p:spPr>
        <p:txBody>
          <a:bodyPr wrap="square" lIns="112647" tIns="56324" rIns="112647" bIns="56324">
            <a:spAutoFit/>
          </a:bodyPr>
          <a:lstStyle>
            <a:lvl1pPr eaLnBrk="0" hangingPunct="0">
              <a:defRPr kumimoji="1">
                <a:solidFill>
                  <a:schemeClr val="tx1"/>
                </a:solidFill>
                <a:latin typeface="Arial" pitchFamily="34" charset="0"/>
                <a:ea typeface="新細明體" pitchFamily="18" charset="-120"/>
              </a:defRPr>
            </a:lvl1pPr>
            <a:lvl2pPr marL="742950" indent="-285750" eaLnBrk="0" hangingPunct="0">
              <a:defRPr kumimoji="1">
                <a:solidFill>
                  <a:schemeClr val="tx1"/>
                </a:solidFill>
                <a:latin typeface="Arial" pitchFamily="34" charset="0"/>
                <a:ea typeface="新細明體" pitchFamily="18" charset="-120"/>
              </a:defRPr>
            </a:lvl2pPr>
            <a:lvl3pPr marL="1143000" indent="-228600" eaLnBrk="0" hangingPunct="0">
              <a:defRPr kumimoji="1">
                <a:solidFill>
                  <a:schemeClr val="tx1"/>
                </a:solidFill>
                <a:latin typeface="Arial" pitchFamily="34" charset="0"/>
                <a:ea typeface="新細明體" pitchFamily="18" charset="-120"/>
              </a:defRPr>
            </a:lvl3pPr>
            <a:lvl4pPr marL="1600200" indent="-228600" eaLnBrk="0" hangingPunct="0">
              <a:defRPr kumimoji="1">
                <a:solidFill>
                  <a:schemeClr val="tx1"/>
                </a:solidFill>
                <a:latin typeface="Arial" pitchFamily="34" charset="0"/>
                <a:ea typeface="新細明體" pitchFamily="18" charset="-120"/>
              </a:defRPr>
            </a:lvl4pPr>
            <a:lvl5pPr marL="2057400" indent="-228600" eaLnBrk="0" hangingPunct="0">
              <a:defRPr kumimoji="1">
                <a:solidFill>
                  <a:schemeClr val="tx1"/>
                </a:solidFill>
                <a:latin typeface="Arial" pitchFamily="34" charset="0"/>
                <a:ea typeface="新細明體" pitchFamily="18" charset="-120"/>
              </a:defRPr>
            </a:lvl5pPr>
            <a:lvl6pPr marL="25146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fontAlgn="auto" hangingPunct="1">
              <a:spcBef>
                <a:spcPts val="0"/>
              </a:spcBef>
              <a:spcAft>
                <a:spcPts val="0"/>
              </a:spcAft>
              <a:defRPr/>
            </a:pPr>
            <a:r>
              <a:rPr kumimoji="0" lang="en-US" altLang="zh-TW" sz="3556" b="1" dirty="0">
                <a:solidFill>
                  <a:srgbClr val="008080"/>
                </a:solidFill>
                <a:latin typeface="Calibri" panose="020F0502020204030204" pitchFamily="34" charset="0"/>
              </a:rPr>
              <a:t>Industrial 2.5” </a:t>
            </a:r>
            <a:r>
              <a:rPr kumimoji="0" lang="en-US" altLang="zh-TW" sz="3556" b="1" dirty="0" smtClean="0">
                <a:solidFill>
                  <a:srgbClr val="008080"/>
                </a:solidFill>
                <a:latin typeface="Calibri" panose="020F0502020204030204" pitchFamily="34" charset="0"/>
              </a:rPr>
              <a:t>Mini SSD </a:t>
            </a:r>
            <a:r>
              <a:rPr kumimoji="0" lang="en-US" altLang="zh-TW" sz="3556" b="1" dirty="0">
                <a:solidFill>
                  <a:srgbClr val="008080"/>
                </a:solidFill>
                <a:latin typeface="Calibri" panose="020F0502020204030204" pitchFamily="34" charset="0"/>
              </a:rPr>
              <a:t>2</a:t>
            </a:r>
            <a:r>
              <a:rPr kumimoji="0" lang="en-US" altLang="zh-TW" sz="3556" b="1" dirty="0" smtClean="0">
                <a:solidFill>
                  <a:srgbClr val="008080"/>
                </a:solidFill>
                <a:latin typeface="Calibri" panose="020F0502020204030204" pitchFamily="34" charset="0"/>
              </a:rPr>
              <a:t>D </a:t>
            </a:r>
            <a:r>
              <a:rPr kumimoji="0" lang="en-US" altLang="zh-TW" sz="3556" b="1" dirty="0">
                <a:solidFill>
                  <a:srgbClr val="008080"/>
                </a:solidFill>
                <a:latin typeface="Calibri" panose="020F0502020204030204" pitchFamily="34" charset="0"/>
              </a:rPr>
              <a:t>NAND Roadmap</a:t>
            </a:r>
            <a:endParaRPr kumimoji="0" lang="zh-TW" altLang="en-US" sz="3556" b="1" dirty="0">
              <a:solidFill>
                <a:srgbClr val="008080"/>
              </a:solidFill>
              <a:latin typeface="Calibri" panose="020F0502020204030204" pitchFamily="34" charset="0"/>
            </a:endParaRPr>
          </a:p>
        </p:txBody>
      </p:sp>
      <p:grpSp>
        <p:nvGrpSpPr>
          <p:cNvPr id="45" name="群組 44"/>
          <p:cNvGrpSpPr/>
          <p:nvPr/>
        </p:nvGrpSpPr>
        <p:grpSpPr>
          <a:xfrm>
            <a:off x="-4662109" y="2512992"/>
            <a:ext cx="4403248" cy="4271897"/>
            <a:chOff x="-4662109" y="2512992"/>
            <a:chExt cx="4403248" cy="4271897"/>
          </a:xfrm>
        </p:grpSpPr>
        <p:grpSp>
          <p:nvGrpSpPr>
            <p:cNvPr id="46" name="群組 45"/>
            <p:cNvGrpSpPr/>
            <p:nvPr/>
          </p:nvGrpSpPr>
          <p:grpSpPr>
            <a:xfrm>
              <a:off x="-4662109" y="2512992"/>
              <a:ext cx="4403248" cy="4271897"/>
              <a:chOff x="12883876" y="1908742"/>
              <a:chExt cx="4403248" cy="4271897"/>
            </a:xfrm>
          </p:grpSpPr>
          <p:sp>
            <p:nvSpPr>
              <p:cNvPr id="49" name="矩形 48"/>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50" name="矩形 49"/>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51" name="矩形 50"/>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52" name="矩形 51"/>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53" name="文字方塊 52"/>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54" name="文字方塊 53"/>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55" name="矩形 54"/>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56" name="文字方塊 55"/>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57" name="文字方塊 56"/>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58" name="矩形 57"/>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59" name="文字方塊 58"/>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60" name="矩形 59"/>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1" name="矩形 80"/>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2" name="矩形 81"/>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3" name="文字方塊 82"/>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84" name="矩形 83"/>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85" name="矩形 84"/>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6" name="矩形 85"/>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87" name="矩形 86"/>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88" name="矩形 87"/>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89" name="文字方塊 88"/>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90" name="矩形 89"/>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1" name="矩形 90"/>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47" name="文字方塊 46"/>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48" name="矩形 47"/>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grpSp>
        <p:nvGrpSpPr>
          <p:cNvPr id="64" name="群組 63"/>
          <p:cNvGrpSpPr/>
          <p:nvPr/>
        </p:nvGrpSpPr>
        <p:grpSpPr>
          <a:xfrm>
            <a:off x="3845595" y="2428528"/>
            <a:ext cx="734536" cy="827151"/>
            <a:chOff x="3773587" y="2266324"/>
            <a:chExt cx="734536" cy="827151"/>
          </a:xfrm>
        </p:grpSpPr>
        <p:sp>
          <p:nvSpPr>
            <p:cNvPr id="65" name="文字方塊 64"/>
            <p:cNvSpPr txBox="1"/>
            <p:nvPr/>
          </p:nvSpPr>
          <p:spPr>
            <a:xfrm>
              <a:off x="3773587" y="2266324"/>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15nm</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66" name="圖片 65"/>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795114" y="2642820"/>
              <a:ext cx="475278" cy="450655"/>
            </a:xfrm>
            <a:prstGeom prst="rect">
              <a:avLst/>
            </a:prstGeom>
          </p:spPr>
        </p:pic>
      </p:grpSp>
      <p:grpSp>
        <p:nvGrpSpPr>
          <p:cNvPr id="42" name="群組 41"/>
          <p:cNvGrpSpPr/>
          <p:nvPr/>
        </p:nvGrpSpPr>
        <p:grpSpPr>
          <a:xfrm>
            <a:off x="14526854" y="8045152"/>
            <a:ext cx="1920141" cy="866153"/>
            <a:chOff x="13539708" y="8045152"/>
            <a:chExt cx="1920141" cy="866153"/>
          </a:xfrm>
        </p:grpSpPr>
        <p:sp>
          <p:nvSpPr>
            <p:cNvPr id="44" name="文字方塊 43"/>
            <p:cNvSpPr txBox="1"/>
            <p:nvPr/>
          </p:nvSpPr>
          <p:spPr>
            <a:xfrm>
              <a:off x="13539708" y="8045152"/>
              <a:ext cx="1920141" cy="830997"/>
            </a:xfrm>
            <a:prstGeom prst="rect">
              <a:avLst/>
            </a:prstGeom>
            <a:noFill/>
          </p:spPr>
          <p:txBody>
            <a:bodyPr wrap="none" rtlCol="0">
              <a:spAutoFit/>
            </a:bodyPr>
            <a:lstStyle/>
            <a:p>
              <a:r>
                <a:rPr lang="en-US" altLang="zh-TW" sz="1600" dirty="0">
                  <a:solidFill>
                    <a:schemeClr val="tx1">
                      <a:lumMod val="65000"/>
                      <a:lumOff val="35000"/>
                    </a:schemeClr>
                  </a:solidFill>
                  <a:latin typeface="Calibri" panose="020F0502020204030204" pitchFamily="34" charset="0"/>
                  <a:cs typeface="Calibri" panose="020F0502020204030204" pitchFamily="34" charset="0"/>
                </a:rPr>
                <a:t>Remarks</a:t>
              </a: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a:t>
              </a:r>
            </a:p>
            <a:p>
              <a:pPr>
                <a:lnSpc>
                  <a:spcPct val="200000"/>
                </a:lnSpc>
              </a:pP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                Wide Temp.</a:t>
              </a:r>
            </a:p>
          </p:txBody>
        </p:sp>
        <p:pic>
          <p:nvPicPr>
            <p:cNvPr id="61" name="圖片 60"/>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13834201" y="8460650"/>
              <a:ext cx="475278" cy="450655"/>
            </a:xfrm>
            <a:prstGeom prst="rect">
              <a:avLst/>
            </a:prstGeom>
          </p:spPr>
        </p:pic>
      </p:grpSp>
    </p:spTree>
    <p:extLst>
      <p:ext uri="{BB962C8B-B14F-4D97-AF65-F5344CB8AC3E}">
        <p14:creationId xmlns:p14="http://schemas.microsoft.com/office/powerpoint/2010/main" val="2318676317"/>
      </p:ext>
    </p:extLst>
  </p:cSld>
  <p:clrMapOvr>
    <a:masterClrMapping/>
  </p:clrMapOvr>
  <p:transition/>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 name="Picture 2"/>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14098798" y="5776748"/>
            <a:ext cx="2302933" cy="1566898"/>
          </a:xfrm>
          <a:prstGeom prst="rect">
            <a:avLst/>
          </a:prstGeom>
          <a:noFill/>
          <a:ln w="9525">
            <a:noFill/>
            <a:miter lim="800000"/>
            <a:headEnd/>
            <a:tailEnd/>
          </a:ln>
        </p:spPr>
      </p:pic>
      <p:sp>
        <p:nvSpPr>
          <p:cNvPr id="5" name="標題 4"/>
          <p:cNvSpPr>
            <a:spLocks noGrp="1"/>
          </p:cNvSpPr>
          <p:nvPr>
            <p:ph type="title"/>
          </p:nvPr>
        </p:nvSpPr>
        <p:spPr/>
        <p:txBody>
          <a:bodyPr/>
          <a:lstStyle/>
          <a:p>
            <a:r>
              <a:rPr lang="en-US" altLang="zh-TW" dirty="0" smtClean="0"/>
              <a:t>2D</a:t>
            </a:r>
            <a:r>
              <a:rPr lang="zh-TW" altLang="en-US" dirty="0" smtClean="0"/>
              <a:t> </a:t>
            </a:r>
            <a:r>
              <a:rPr lang="en-US" altLang="zh-TW" dirty="0" smtClean="0"/>
              <a:t>2.5” Mini</a:t>
            </a:r>
            <a:endParaRPr lang="zh-TW" altLang="en-US" dirty="0"/>
          </a:p>
        </p:txBody>
      </p:sp>
      <p:graphicFrame>
        <p:nvGraphicFramePr>
          <p:cNvPr id="62" name="表格 61"/>
          <p:cNvGraphicFramePr>
            <a:graphicFrameLocks noGrp="1"/>
          </p:cNvGraphicFramePr>
          <p:nvPr>
            <p:extLst>
              <p:ext uri="{D42A27DB-BD31-4B8C-83A1-F6EECF244321}">
                <p14:modId xmlns:p14="http://schemas.microsoft.com/office/powerpoint/2010/main" val="3869800489"/>
              </p:ext>
            </p:extLst>
          </p:nvPr>
        </p:nvGraphicFramePr>
        <p:xfrm>
          <a:off x="705487" y="1841573"/>
          <a:ext cx="16317572" cy="1479456"/>
        </p:xfrm>
        <a:graphic>
          <a:graphicData uri="http://schemas.openxmlformats.org/drawingml/2006/table">
            <a:tbl>
              <a:tblPr firstRow="1" bandRow="1">
                <a:tableStyleId>{5C22544A-7EE6-4342-B048-85BDC9FD1C3A}</a:tableStyleId>
              </a:tblPr>
              <a:tblGrid>
                <a:gridCol w="1900780"/>
                <a:gridCol w="2503555"/>
                <a:gridCol w="1642713"/>
                <a:gridCol w="1711754"/>
                <a:gridCol w="1711754"/>
                <a:gridCol w="1711754"/>
                <a:gridCol w="1711754"/>
                <a:gridCol w="1711754"/>
                <a:gridCol w="1711754"/>
              </a:tblGrid>
              <a:tr h="454057">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Flash</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Model</a:t>
                      </a: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SR/SW</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2023</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2024</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2025</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r>
              <a:tr h="454057">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altLang="zh-TW"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r>
              <a:tr h="565200">
                <a:tc>
                  <a:txBody>
                    <a:bodyPr/>
                    <a:lstStyle/>
                    <a:p>
                      <a:pPr algn="ctr"/>
                      <a:r>
                        <a:rPr lang="en-US" altLang="zh-TW" sz="2400" b="1" dirty="0" smtClean="0">
                          <a:solidFill>
                            <a:schemeClr val="bg1"/>
                          </a:solidFill>
                          <a:latin typeface="Calibri" panose="020F0502020204030204" pitchFamily="34" charset="0"/>
                          <a:cs typeface="Calibri" panose="020F0502020204030204" pitchFamily="34" charset="0"/>
                        </a:rPr>
                        <a:t>MLC</a:t>
                      </a: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669900"/>
                    </a:solidFill>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SM210-25M</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573" marR="112573" marT="56280" marB="5628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545/355</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sp>
        <p:nvSpPr>
          <p:cNvPr id="70" name="文字方塊 24"/>
          <p:cNvSpPr txBox="1">
            <a:spLocks noChangeArrowheads="1"/>
          </p:cNvSpPr>
          <p:nvPr/>
        </p:nvSpPr>
        <p:spPr bwMode="auto">
          <a:xfrm>
            <a:off x="3320300" y="959953"/>
            <a:ext cx="11087946" cy="667724"/>
          </a:xfrm>
          <a:prstGeom prst="rect">
            <a:avLst/>
          </a:prstGeom>
          <a:noFill/>
          <a:ln w="9525">
            <a:noFill/>
            <a:miter lim="800000"/>
            <a:headEnd/>
            <a:tailEnd/>
          </a:ln>
        </p:spPr>
        <p:txBody>
          <a:bodyPr lIns="112624" tIns="56313" rIns="112624" bIns="56313">
            <a:spAutoFit/>
          </a:bodyPr>
          <a:lstStyle/>
          <a:p>
            <a:pPr algn="ctr"/>
            <a:r>
              <a:rPr lang="en-US" altLang="zh-TW" sz="3600" b="1" dirty="0">
                <a:solidFill>
                  <a:srgbClr val="008C7D"/>
                </a:solidFill>
                <a:latin typeface="Calibri" pitchFamily="34" charset="0"/>
              </a:rPr>
              <a:t>Industrial </a:t>
            </a:r>
            <a:r>
              <a:rPr lang="en-US" altLang="zh-TW" sz="3600" b="1" dirty="0" smtClean="0">
                <a:solidFill>
                  <a:srgbClr val="008C7D"/>
                </a:solidFill>
                <a:latin typeface="Calibri" pitchFamily="34" charset="0"/>
              </a:rPr>
              <a:t>2.5” Mini SSD 2D NAND</a:t>
            </a:r>
            <a:endParaRPr lang="zh-TW" altLang="en-US" sz="3600" b="1" dirty="0">
              <a:solidFill>
                <a:srgbClr val="008C7D"/>
              </a:solidFill>
              <a:latin typeface="Calibri" pitchFamily="34" charset="0"/>
            </a:endParaRPr>
          </a:p>
        </p:txBody>
      </p:sp>
      <p:sp>
        <p:nvSpPr>
          <p:cNvPr id="75" name="向右箭號 20"/>
          <p:cNvSpPr/>
          <p:nvPr/>
        </p:nvSpPr>
        <p:spPr bwMode="auto">
          <a:xfrm>
            <a:off x="6799059" y="2823905"/>
            <a:ext cx="102240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indent="268288" defTabSz="791890">
              <a:defRPr/>
            </a:pPr>
            <a:r>
              <a:rPr lang="en-US" altLang="zh-TW" sz="1800" dirty="0" smtClean="0">
                <a:solidFill>
                  <a:schemeClr val="bg1"/>
                </a:solidFill>
                <a:latin typeface="Calibri" panose="020F0502020204030204" pitchFamily="34" charset="0"/>
                <a:cs typeface="Calibri" panose="020F0502020204030204" pitchFamily="34" charset="0"/>
              </a:rPr>
              <a:t>8GB~256GB</a:t>
            </a:r>
            <a:endParaRPr lang="en-US" altLang="zh-TW" sz="1800" dirty="0">
              <a:solidFill>
                <a:schemeClr val="bg1"/>
              </a:solidFill>
              <a:latin typeface="Calibri" panose="020F0502020204030204" pitchFamily="34" charset="0"/>
              <a:cs typeface="Calibri" panose="020F0502020204030204" pitchFamily="34" charset="0"/>
            </a:endParaRPr>
          </a:p>
        </p:txBody>
      </p:sp>
      <p:grpSp>
        <p:nvGrpSpPr>
          <p:cNvPr id="58" name="群組 57"/>
          <p:cNvGrpSpPr/>
          <p:nvPr/>
        </p:nvGrpSpPr>
        <p:grpSpPr>
          <a:xfrm>
            <a:off x="-4662109" y="2512992"/>
            <a:ext cx="4403248" cy="4271897"/>
            <a:chOff x="-4662109" y="2512992"/>
            <a:chExt cx="4403248" cy="4271897"/>
          </a:xfrm>
        </p:grpSpPr>
        <p:grpSp>
          <p:nvGrpSpPr>
            <p:cNvPr id="59" name="群組 58"/>
            <p:cNvGrpSpPr/>
            <p:nvPr/>
          </p:nvGrpSpPr>
          <p:grpSpPr>
            <a:xfrm>
              <a:off x="-4662109" y="2512992"/>
              <a:ext cx="4403248" cy="4271897"/>
              <a:chOff x="12883876" y="1908742"/>
              <a:chExt cx="4403248" cy="4271897"/>
            </a:xfrm>
          </p:grpSpPr>
          <p:sp>
            <p:nvSpPr>
              <p:cNvPr id="63" name="矩形 62"/>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64" name="矩形 63"/>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65" name="矩形 64"/>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66" name="矩形 65"/>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67" name="文字方塊 66"/>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68" name="文字方塊 67"/>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69" name="矩形 68"/>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2" name="文字方塊 71"/>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81" name="文字方塊 80"/>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82" name="矩形 81"/>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3" name="文字方塊 82"/>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84" name="矩形 83"/>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6" name="矩形 85"/>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7" name="矩形 86"/>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8" name="文字方塊 87"/>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89" name="矩形 88"/>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90" name="矩形 89"/>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1" name="矩形 90"/>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92" name="矩形 91"/>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93" name="矩形 92"/>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94" name="文字方塊 93"/>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95" name="矩形 94"/>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6" name="矩形 95"/>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60" name="文字方塊 59"/>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61" name="矩形 60"/>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grpSp>
        <p:nvGrpSpPr>
          <p:cNvPr id="48" name="群組 47"/>
          <p:cNvGrpSpPr/>
          <p:nvPr/>
        </p:nvGrpSpPr>
        <p:grpSpPr>
          <a:xfrm>
            <a:off x="13566675" y="8154525"/>
            <a:ext cx="3456384" cy="1258779"/>
            <a:chOff x="12662498" y="6256231"/>
            <a:chExt cx="3456384" cy="1258779"/>
          </a:xfrm>
        </p:grpSpPr>
        <p:sp>
          <p:nvSpPr>
            <p:cNvPr id="49" name="文字方塊 48"/>
            <p:cNvSpPr txBox="1"/>
            <p:nvPr/>
          </p:nvSpPr>
          <p:spPr>
            <a:xfrm>
              <a:off x="12662498" y="6256231"/>
              <a:ext cx="3257238" cy="830997"/>
            </a:xfrm>
            <a:prstGeom prst="rect">
              <a:avLst/>
            </a:prstGeom>
            <a:noFill/>
          </p:spPr>
          <p:txBody>
            <a:bodyPr wrap="none" rtlCol="0">
              <a:spAutoFit/>
            </a:bodyPr>
            <a:lstStyle/>
            <a:p>
              <a:r>
                <a:rPr lang="en-US" altLang="zh-TW" sz="16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Remarks:</a:t>
              </a:r>
            </a:p>
            <a:p>
              <a:pPr marL="457200" indent="-457200">
                <a:buAutoNum type="arabicPeriod"/>
              </a:pPr>
              <a:r>
                <a:rPr lang="en-US" altLang="zh-TW" sz="1600" dirty="0" smtClean="0">
                  <a:solidFill>
                    <a:schemeClr val="tx1">
                      <a:lumMod val="75000"/>
                      <a:lumOff val="25000"/>
                    </a:schemeClr>
                  </a:solidFill>
                  <a:latin typeface="Calibri" panose="020F0502020204030204" pitchFamily="34" charset="0"/>
                  <a:cs typeface="Calibri" panose="020F0502020204030204" pitchFamily="34" charset="0"/>
                </a:rPr>
                <a:t>SR/SW</a:t>
              </a:r>
              <a:r>
                <a:rPr lang="en-US" altLang="zh-TW" sz="1600" dirty="0">
                  <a:solidFill>
                    <a:schemeClr val="tx1">
                      <a:lumMod val="75000"/>
                      <a:lumOff val="25000"/>
                    </a:schemeClr>
                  </a:solidFill>
                  <a:latin typeface="Calibri" panose="020F0502020204030204" pitchFamily="34" charset="0"/>
                  <a:cs typeface="Calibri" panose="020F0502020204030204" pitchFamily="34" charset="0"/>
                </a:rPr>
                <a:t>: Sequential </a:t>
              </a:r>
              <a:r>
                <a:rPr lang="en-US" altLang="zh-TW" sz="1600" dirty="0" smtClean="0">
                  <a:solidFill>
                    <a:schemeClr val="tx1">
                      <a:lumMod val="75000"/>
                      <a:lumOff val="25000"/>
                    </a:schemeClr>
                  </a:solidFill>
                  <a:latin typeface="Calibri" panose="020F0502020204030204" pitchFamily="34" charset="0"/>
                  <a:cs typeface="Calibri" panose="020F0502020204030204" pitchFamily="34" charset="0"/>
                </a:rPr>
                <a:t>Read/Write</a:t>
              </a:r>
            </a:p>
            <a:p>
              <a:pPr marL="457200" indent="-457200">
                <a:buAutoNum type="arabicPeriod"/>
              </a:pPr>
              <a:r>
                <a:rPr lang="en-US" altLang="zh-TW" sz="1600" dirty="0" smtClean="0">
                  <a:solidFill>
                    <a:schemeClr val="tx1">
                      <a:lumMod val="75000"/>
                      <a:lumOff val="25000"/>
                    </a:schemeClr>
                  </a:solidFill>
                  <a:latin typeface="Calibri" panose="020F0502020204030204" pitchFamily="34" charset="0"/>
                  <a:cs typeface="Calibri" panose="020F0502020204030204" pitchFamily="34" charset="0"/>
                </a:rPr>
                <a:t>ES     CS MP                      EOL LTS</a:t>
              </a:r>
              <a:endParaRPr lang="zh-TW" altLang="en-US" sz="16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grpSp>
          <p:nvGrpSpPr>
            <p:cNvPr id="50" name="群組 49"/>
            <p:cNvGrpSpPr/>
            <p:nvPr/>
          </p:nvGrpSpPr>
          <p:grpSpPr>
            <a:xfrm>
              <a:off x="13238562" y="7119010"/>
              <a:ext cx="2880320" cy="396000"/>
              <a:chOff x="4725193" y="6393830"/>
              <a:chExt cx="2880320" cy="396000"/>
            </a:xfrm>
          </p:grpSpPr>
          <p:sp>
            <p:nvSpPr>
              <p:cNvPr id="51" name="五邊形 50"/>
              <p:cNvSpPr/>
              <p:nvPr/>
            </p:nvSpPr>
            <p:spPr bwMode="auto">
              <a:xfrm>
                <a:off x="6382168" y="6393830"/>
                <a:ext cx="1223345" cy="396000"/>
              </a:xfrm>
              <a:prstGeom prst="homePlate">
                <a:avLst/>
              </a:prstGeom>
              <a:solidFill>
                <a:srgbClr val="B3B3B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52" name="五邊形 51"/>
              <p:cNvSpPr/>
              <p:nvPr/>
            </p:nvSpPr>
            <p:spPr bwMode="auto">
              <a:xfrm>
                <a:off x="4735430" y="6393830"/>
                <a:ext cx="1936357"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53" name="五邊形 52"/>
              <p:cNvSpPr/>
              <p:nvPr/>
            </p:nvSpPr>
            <p:spPr bwMode="auto">
              <a:xfrm>
                <a:off x="4725193" y="6393830"/>
                <a:ext cx="360040" cy="396000"/>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grpSp>
      </p:grpSp>
    </p:spTree>
    <p:extLst>
      <p:ext uri="{BB962C8B-B14F-4D97-AF65-F5344CB8AC3E}">
        <p14:creationId xmlns:p14="http://schemas.microsoft.com/office/powerpoint/2010/main" val="984453601"/>
      </p:ext>
    </p:extLst>
  </p:cSld>
  <p:clrMapOvr>
    <a:masterClrMapping/>
  </p:clrMapOvr>
  <p:transition/>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內容版面配置區 2"/>
          <p:cNvSpPr>
            <a:spLocks noGrp="1"/>
          </p:cNvSpPr>
          <p:nvPr>
            <p:ph idx="1"/>
          </p:nvPr>
        </p:nvSpPr>
        <p:spPr/>
        <p:txBody>
          <a:bodyPr/>
          <a:lstStyle/>
          <a:p>
            <a:r>
              <a:rPr lang="en-US" altLang="zh-TW" sz="3200" b="1" dirty="0" smtClean="0">
                <a:solidFill>
                  <a:schemeClr val="bg1">
                    <a:lumMod val="75000"/>
                  </a:schemeClr>
                </a:solidFill>
              </a:rPr>
              <a:t>2.5</a:t>
            </a:r>
            <a:r>
              <a:rPr lang="en-US" altLang="zh-TW" sz="3200" b="1" dirty="0">
                <a:solidFill>
                  <a:schemeClr val="bg1">
                    <a:lumMod val="75000"/>
                  </a:schemeClr>
                </a:solidFill>
              </a:rPr>
              <a:t>”</a:t>
            </a:r>
          </a:p>
          <a:p>
            <a:r>
              <a:rPr lang="en-US" altLang="zh-TW" sz="3200" b="1" dirty="0" smtClean="0">
                <a:solidFill>
                  <a:schemeClr val="bg1">
                    <a:lumMod val="75000"/>
                  </a:schemeClr>
                </a:solidFill>
              </a:rPr>
              <a:t>2.5</a:t>
            </a:r>
            <a:r>
              <a:rPr lang="en-US" altLang="zh-TW" sz="3200" b="1" dirty="0">
                <a:solidFill>
                  <a:schemeClr val="bg1">
                    <a:lumMod val="75000"/>
                  </a:schemeClr>
                </a:solidFill>
              </a:rPr>
              <a:t>” Mini</a:t>
            </a:r>
          </a:p>
          <a:p>
            <a:r>
              <a:rPr lang="en-US" altLang="zh-TW" sz="3200" b="1" dirty="0" smtClean="0">
                <a:solidFill>
                  <a:schemeClr val="tx1"/>
                </a:solidFill>
              </a:rPr>
              <a:t>M.2 </a:t>
            </a:r>
            <a:endParaRPr lang="en-US" altLang="zh-TW" sz="3200" b="1" dirty="0">
              <a:solidFill>
                <a:schemeClr val="tx1"/>
              </a:solidFill>
            </a:endParaRPr>
          </a:p>
          <a:p>
            <a:r>
              <a:rPr lang="en-US" altLang="zh-TW" sz="3200" b="1" dirty="0" err="1" smtClean="0">
                <a:solidFill>
                  <a:schemeClr val="bg1">
                    <a:lumMod val="75000"/>
                  </a:schemeClr>
                </a:solidFill>
              </a:rPr>
              <a:t>mSATA</a:t>
            </a:r>
            <a:r>
              <a:rPr lang="en-US" altLang="zh-TW" sz="3200" b="1" dirty="0" smtClean="0">
                <a:solidFill>
                  <a:schemeClr val="bg1">
                    <a:lumMod val="75000"/>
                  </a:schemeClr>
                </a:solidFill>
              </a:rPr>
              <a:t> </a:t>
            </a:r>
            <a:r>
              <a:rPr lang="en-US" altLang="zh-TW" sz="3200" b="1" dirty="0">
                <a:solidFill>
                  <a:schemeClr val="bg1">
                    <a:lumMod val="75000"/>
                  </a:schemeClr>
                </a:solidFill>
              </a:rPr>
              <a:t>(MO-300)</a:t>
            </a:r>
          </a:p>
          <a:p>
            <a:r>
              <a:rPr lang="en-US" altLang="zh-TW" sz="3200" b="1" dirty="0" err="1" smtClean="0">
                <a:solidFill>
                  <a:schemeClr val="bg1">
                    <a:lumMod val="75000"/>
                  </a:schemeClr>
                </a:solidFill>
              </a:rPr>
              <a:t>mSATA</a:t>
            </a:r>
            <a:r>
              <a:rPr lang="en-US" altLang="zh-TW" sz="3200" b="1" dirty="0" smtClean="0">
                <a:solidFill>
                  <a:schemeClr val="bg1">
                    <a:lumMod val="75000"/>
                  </a:schemeClr>
                </a:solidFill>
              </a:rPr>
              <a:t> </a:t>
            </a:r>
            <a:r>
              <a:rPr lang="en-US" altLang="zh-TW" sz="3200" b="1" dirty="0">
                <a:solidFill>
                  <a:schemeClr val="bg1">
                    <a:lumMod val="75000"/>
                  </a:schemeClr>
                </a:solidFill>
              </a:rPr>
              <a:t>mini (MO-300B)</a:t>
            </a:r>
          </a:p>
          <a:p>
            <a:r>
              <a:rPr lang="en-US" altLang="zh-TW" sz="3200" b="1" dirty="0" err="1" smtClean="0">
                <a:solidFill>
                  <a:schemeClr val="bg1">
                    <a:lumMod val="75000"/>
                  </a:schemeClr>
                </a:solidFill>
              </a:rPr>
              <a:t>HalfSlim</a:t>
            </a:r>
            <a:r>
              <a:rPr lang="en-US" altLang="zh-TW" sz="3200" b="1" dirty="0" smtClean="0">
                <a:solidFill>
                  <a:schemeClr val="bg1">
                    <a:lumMod val="75000"/>
                  </a:schemeClr>
                </a:solidFill>
              </a:rPr>
              <a:t> </a:t>
            </a:r>
            <a:r>
              <a:rPr lang="en-US" altLang="zh-TW" sz="3200" b="1" dirty="0">
                <a:solidFill>
                  <a:schemeClr val="bg1">
                    <a:lumMod val="75000"/>
                  </a:schemeClr>
                </a:solidFill>
              </a:rPr>
              <a:t>(MO-297)</a:t>
            </a:r>
          </a:p>
          <a:p>
            <a:r>
              <a:rPr lang="en-US" altLang="zh-TW" sz="3200" b="1" dirty="0" err="1" smtClean="0">
                <a:solidFill>
                  <a:schemeClr val="bg1">
                    <a:lumMod val="75000"/>
                  </a:schemeClr>
                </a:solidFill>
              </a:rPr>
              <a:t>CFast</a:t>
            </a:r>
            <a:endParaRPr lang="en-US" altLang="zh-TW" sz="3200" b="1" dirty="0">
              <a:solidFill>
                <a:schemeClr val="bg1">
                  <a:lumMod val="75000"/>
                </a:schemeClr>
              </a:solidFill>
            </a:endParaRPr>
          </a:p>
          <a:p>
            <a:r>
              <a:rPr lang="en-US" altLang="zh-TW" sz="3200" b="1" dirty="0" err="1" smtClean="0">
                <a:solidFill>
                  <a:schemeClr val="bg1">
                    <a:lumMod val="75000"/>
                  </a:schemeClr>
                </a:solidFill>
              </a:rPr>
              <a:t>uSSD</a:t>
            </a:r>
            <a:r>
              <a:rPr lang="en-US" altLang="zh-TW" sz="3200" b="1" dirty="0" smtClean="0">
                <a:solidFill>
                  <a:schemeClr val="bg1">
                    <a:lumMod val="75000"/>
                  </a:schemeClr>
                </a:solidFill>
              </a:rPr>
              <a:t> </a:t>
            </a:r>
            <a:r>
              <a:rPr lang="en-US" altLang="zh-TW" sz="3200" b="1" dirty="0">
                <a:solidFill>
                  <a:schemeClr val="bg1">
                    <a:lumMod val="75000"/>
                  </a:schemeClr>
                </a:solidFill>
              </a:rPr>
              <a:t>(MO-276)</a:t>
            </a:r>
          </a:p>
          <a:p>
            <a:r>
              <a:rPr lang="en-US" altLang="zh-TW" sz="3200" b="1" dirty="0" smtClean="0">
                <a:solidFill>
                  <a:schemeClr val="bg1">
                    <a:lumMod val="75000"/>
                  </a:schemeClr>
                </a:solidFill>
              </a:rPr>
              <a:t>1.8</a:t>
            </a:r>
            <a:r>
              <a:rPr lang="en-US" altLang="zh-TW" sz="3200" b="1" dirty="0">
                <a:solidFill>
                  <a:schemeClr val="bg1">
                    <a:lumMod val="75000"/>
                  </a:schemeClr>
                </a:solidFill>
              </a:rPr>
              <a:t>”</a:t>
            </a:r>
          </a:p>
          <a:p>
            <a:r>
              <a:rPr lang="en-US" altLang="zh-TW" sz="3200" b="1" dirty="0" smtClean="0">
                <a:solidFill>
                  <a:schemeClr val="bg1">
                    <a:lumMod val="75000"/>
                  </a:schemeClr>
                </a:solidFill>
              </a:rPr>
              <a:t>SDM</a:t>
            </a:r>
            <a:endParaRPr lang="en-US" altLang="zh-TW" sz="3200" b="1" dirty="0">
              <a:solidFill>
                <a:schemeClr val="bg1">
                  <a:lumMod val="75000"/>
                </a:schemeClr>
              </a:solidFill>
            </a:endParaRPr>
          </a:p>
          <a:p>
            <a:endParaRPr lang="zh-TW" altLang="en-US" dirty="0"/>
          </a:p>
        </p:txBody>
      </p:sp>
      <p:sp>
        <p:nvSpPr>
          <p:cNvPr id="2" name="標題 1"/>
          <p:cNvSpPr>
            <a:spLocks noGrp="1"/>
          </p:cNvSpPr>
          <p:nvPr>
            <p:ph type="title"/>
          </p:nvPr>
        </p:nvSpPr>
        <p:spPr/>
        <p:txBody>
          <a:bodyPr/>
          <a:lstStyle/>
          <a:p>
            <a:r>
              <a:rPr lang="en-US" altLang="zh-TW" dirty="0" smtClean="0"/>
              <a:t>SATA SSD Series</a:t>
            </a:r>
            <a:endParaRPr lang="zh-TW" altLang="en-US" dirty="0"/>
          </a:p>
        </p:txBody>
      </p:sp>
    </p:spTree>
    <p:extLst>
      <p:ext uri="{BB962C8B-B14F-4D97-AF65-F5344CB8AC3E}">
        <p14:creationId xmlns:p14="http://schemas.microsoft.com/office/powerpoint/2010/main" val="3369084748"/>
      </p:ext>
    </p:extLst>
  </p:cSld>
  <p:clrMapOvr>
    <a:masterClrMapping/>
  </p:clrMapOvr>
  <p:transition/>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文字方塊 24"/>
          <p:cNvSpPr txBox="1">
            <a:spLocks noChangeArrowheads="1"/>
          </p:cNvSpPr>
          <p:nvPr/>
        </p:nvSpPr>
        <p:spPr bwMode="auto">
          <a:xfrm>
            <a:off x="2718000" y="915295"/>
            <a:ext cx="11903255" cy="667746"/>
          </a:xfrm>
          <a:prstGeom prst="rect">
            <a:avLst/>
          </a:prstGeom>
          <a:noFill/>
          <a:ln>
            <a:noFill/>
          </a:ln>
          <a:extLst/>
        </p:spPr>
        <p:txBody>
          <a:bodyPr wrap="square" lIns="112647" tIns="56324" rIns="112647" bIns="56324">
            <a:spAutoFit/>
          </a:bodyPr>
          <a:lstStyle>
            <a:lvl1pPr eaLnBrk="0" hangingPunct="0">
              <a:defRPr kumimoji="1">
                <a:solidFill>
                  <a:schemeClr val="tx1"/>
                </a:solidFill>
                <a:latin typeface="Arial" pitchFamily="34" charset="0"/>
                <a:ea typeface="新細明體" pitchFamily="18" charset="-120"/>
              </a:defRPr>
            </a:lvl1pPr>
            <a:lvl2pPr marL="742950" indent="-285750" eaLnBrk="0" hangingPunct="0">
              <a:defRPr kumimoji="1">
                <a:solidFill>
                  <a:schemeClr val="tx1"/>
                </a:solidFill>
                <a:latin typeface="Arial" pitchFamily="34" charset="0"/>
                <a:ea typeface="新細明體" pitchFamily="18" charset="-120"/>
              </a:defRPr>
            </a:lvl2pPr>
            <a:lvl3pPr marL="1143000" indent="-228600" eaLnBrk="0" hangingPunct="0">
              <a:defRPr kumimoji="1">
                <a:solidFill>
                  <a:schemeClr val="tx1"/>
                </a:solidFill>
                <a:latin typeface="Arial" pitchFamily="34" charset="0"/>
                <a:ea typeface="新細明體" pitchFamily="18" charset="-120"/>
              </a:defRPr>
            </a:lvl3pPr>
            <a:lvl4pPr marL="1600200" indent="-228600" eaLnBrk="0" hangingPunct="0">
              <a:defRPr kumimoji="1">
                <a:solidFill>
                  <a:schemeClr val="tx1"/>
                </a:solidFill>
                <a:latin typeface="Arial" pitchFamily="34" charset="0"/>
                <a:ea typeface="新細明體" pitchFamily="18" charset="-120"/>
              </a:defRPr>
            </a:lvl4pPr>
            <a:lvl5pPr marL="2057400" indent="-228600" eaLnBrk="0" hangingPunct="0">
              <a:defRPr kumimoji="1">
                <a:solidFill>
                  <a:schemeClr val="tx1"/>
                </a:solidFill>
                <a:latin typeface="Arial" pitchFamily="34" charset="0"/>
                <a:ea typeface="新細明體" pitchFamily="18" charset="-120"/>
              </a:defRPr>
            </a:lvl5pPr>
            <a:lvl6pPr marL="25146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fontAlgn="auto" hangingPunct="1">
              <a:spcBef>
                <a:spcPts val="0"/>
              </a:spcBef>
              <a:spcAft>
                <a:spcPts val="0"/>
              </a:spcAft>
              <a:defRPr/>
            </a:pPr>
            <a:r>
              <a:rPr kumimoji="0" lang="en-US" altLang="zh-TW" sz="3600" b="1" dirty="0">
                <a:solidFill>
                  <a:srgbClr val="008080"/>
                </a:solidFill>
                <a:latin typeface="Calibri" panose="020F0502020204030204" pitchFamily="34" charset="0"/>
              </a:rPr>
              <a:t>Industrial </a:t>
            </a:r>
            <a:r>
              <a:rPr kumimoji="0" lang="en-US" altLang="zh-TW" sz="3600" b="1" dirty="0" smtClean="0">
                <a:solidFill>
                  <a:srgbClr val="008080"/>
                </a:solidFill>
                <a:latin typeface="Calibri" panose="020F0502020204030204" pitchFamily="34" charset="0"/>
              </a:rPr>
              <a:t>M.2 2280 3D </a:t>
            </a:r>
            <a:r>
              <a:rPr kumimoji="0" lang="en-US" altLang="zh-TW" sz="3600" b="1" dirty="0">
                <a:solidFill>
                  <a:srgbClr val="008080"/>
                </a:solidFill>
                <a:latin typeface="Calibri" panose="020F0502020204030204" pitchFamily="34" charset="0"/>
              </a:rPr>
              <a:t>NAND Roadmap</a:t>
            </a:r>
            <a:endParaRPr kumimoji="0" lang="zh-TW" altLang="en-US" sz="3600" b="1" dirty="0">
              <a:solidFill>
                <a:srgbClr val="008080"/>
              </a:solidFill>
              <a:latin typeface="Calibri" panose="020F0502020204030204" pitchFamily="34" charset="0"/>
            </a:endParaRPr>
          </a:p>
        </p:txBody>
      </p:sp>
      <p:grpSp>
        <p:nvGrpSpPr>
          <p:cNvPr id="116" name="群組 115"/>
          <p:cNvGrpSpPr/>
          <p:nvPr/>
        </p:nvGrpSpPr>
        <p:grpSpPr>
          <a:xfrm>
            <a:off x="-4662109" y="2512992"/>
            <a:ext cx="4403248" cy="4271897"/>
            <a:chOff x="-4662109" y="2512992"/>
            <a:chExt cx="4403248" cy="4271897"/>
          </a:xfrm>
        </p:grpSpPr>
        <p:grpSp>
          <p:nvGrpSpPr>
            <p:cNvPr id="117" name="群組 116"/>
            <p:cNvGrpSpPr/>
            <p:nvPr/>
          </p:nvGrpSpPr>
          <p:grpSpPr>
            <a:xfrm>
              <a:off x="-4662109" y="2512992"/>
              <a:ext cx="4403248" cy="4271897"/>
              <a:chOff x="12883876" y="1908742"/>
              <a:chExt cx="4403248" cy="4271897"/>
            </a:xfrm>
          </p:grpSpPr>
          <p:sp>
            <p:nvSpPr>
              <p:cNvPr id="120" name="矩形 119"/>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1" name="矩形 120"/>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2" name="矩形 121"/>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3" name="矩形 122"/>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4" name="文字方塊 123"/>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125" name="文字方塊 124"/>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126" name="矩形 125"/>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7" name="文字方塊 126"/>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128" name="文字方塊 127"/>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129" name="矩形 128"/>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30" name="文字方塊 129"/>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131" name="矩形 130"/>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32" name="矩形 131"/>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33" name="矩形 132"/>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34" name="文字方塊 133"/>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135" name="矩形 134"/>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36" name="矩形 135"/>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37" name="矩形 136"/>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138" name="矩形 137"/>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139" name="矩形 138"/>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40" name="文字方塊 139"/>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141" name="矩形 140"/>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42" name="矩形 141"/>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118" name="文字方塊 117"/>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119" name="矩形 118"/>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59" name="標題 1"/>
          <p:cNvSpPr txBox="1">
            <a:spLocks/>
          </p:cNvSpPr>
          <p:nvPr/>
        </p:nvSpPr>
        <p:spPr>
          <a:xfrm>
            <a:off x="389211" y="124272"/>
            <a:ext cx="14292088" cy="1080121"/>
          </a:xfrm>
          <a:prstGeom prst="rect">
            <a:avLst/>
          </a:prstGeom>
        </p:spPr>
        <p:txBody>
          <a:bodyPr anchor="ctr"/>
          <a:lstStyle>
            <a:lvl1pPr algn="l" rtl="0" eaLnBrk="0" fontAlgn="base" hangingPunct="0">
              <a:spcBef>
                <a:spcPct val="0"/>
              </a:spcBef>
              <a:spcAft>
                <a:spcPct val="0"/>
              </a:spcAft>
              <a:defRPr sz="4000" b="1">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sym typeface="Arial" panose="020B0604020202020204" pitchFamily="34" charset="0"/>
              </a:defRPr>
            </a:lvl1pPr>
            <a:lvl2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2pPr>
            <a:lvl3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3pPr>
            <a:lvl4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4pPr>
            <a:lvl5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5pPr>
            <a:lvl6pPr marL="457223"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6pPr>
            <a:lvl7pPr marL="914446"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7pPr>
            <a:lvl8pPr marL="1371668"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8pPr>
            <a:lvl9pPr marL="1828892"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9pPr>
          </a:lstStyle>
          <a:p>
            <a:r>
              <a:rPr lang="en-US" altLang="zh-TW" kern="0" dirty="0" smtClean="0"/>
              <a:t>3D TLC M.2</a:t>
            </a:r>
            <a:endParaRPr lang="zh-TW" altLang="en-US" kern="0" dirty="0"/>
          </a:p>
        </p:txBody>
      </p:sp>
      <p:graphicFrame>
        <p:nvGraphicFramePr>
          <p:cNvPr id="64" name="表格 63"/>
          <p:cNvGraphicFramePr>
            <a:graphicFrameLocks noGrp="1"/>
          </p:cNvGraphicFramePr>
          <p:nvPr>
            <p:extLst>
              <p:ext uri="{D42A27DB-BD31-4B8C-83A1-F6EECF244321}">
                <p14:modId xmlns:p14="http://schemas.microsoft.com/office/powerpoint/2010/main" val="2691115401"/>
              </p:ext>
            </p:extLst>
          </p:nvPr>
        </p:nvGraphicFramePr>
        <p:xfrm>
          <a:off x="461965" y="1753200"/>
          <a:ext cx="16416329" cy="4559760"/>
        </p:xfrm>
        <a:graphic>
          <a:graphicData uri="http://schemas.openxmlformats.org/drawingml/2006/table">
            <a:tbl>
              <a:tblPr firstRow="1" bandRow="1">
                <a:tableStyleId>{5940675A-B579-460E-94D1-54222C63F5DA}</a:tableStyleId>
              </a:tblPr>
              <a:tblGrid>
                <a:gridCol w="873564"/>
                <a:gridCol w="2035890"/>
                <a:gridCol w="1050240"/>
                <a:gridCol w="1118726"/>
                <a:gridCol w="1030719"/>
                <a:gridCol w="1030719"/>
                <a:gridCol w="1030719"/>
                <a:gridCol w="1030719"/>
                <a:gridCol w="1030719"/>
                <a:gridCol w="1030719"/>
                <a:gridCol w="1030719"/>
                <a:gridCol w="1030719"/>
                <a:gridCol w="1030719"/>
                <a:gridCol w="1030719"/>
                <a:gridCol w="1030719"/>
              </a:tblGrid>
              <a:tr h="459304">
                <a:tc>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Flash</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grid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Available</a:t>
                      </a:r>
                      <a:r>
                        <a:rPr lang="en-US" altLang="zh-TW" sz="2000" b="1" baseline="0" dirty="0" smtClean="0">
                          <a:solidFill>
                            <a:schemeClr val="bg1"/>
                          </a:solidFill>
                          <a:latin typeface="Calibri" panose="020F0502020204030204" pitchFamily="34" charset="0"/>
                          <a:cs typeface="Calibri" panose="020F0502020204030204" pitchFamily="34" charset="0"/>
                        </a:rPr>
                        <a:t> Now</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hMerge="1">
                  <a:txBody>
                    <a:bodyPr/>
                    <a:lstStyle/>
                    <a:p>
                      <a:endParaRPr lang="zh-TW" altLang="en-US"/>
                    </a:p>
                  </a:txBody>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Q4’23</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Q1’24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Q2’24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Q3’24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r>
              <a:tr h="1025114">
                <a:tc rowSpan="4">
                  <a:txBody>
                    <a:bodyPr/>
                    <a:lstStyle/>
                    <a:p>
                      <a:r>
                        <a:rPr lang="en-US" altLang="zh-TW" sz="2000" b="1" dirty="0" smtClean="0">
                          <a:solidFill>
                            <a:schemeClr val="bg1"/>
                          </a:solidFill>
                          <a:latin typeface="Calibri" panose="020F0502020204030204" pitchFamily="34" charset="0"/>
                          <a:cs typeface="Calibri" panose="020F0502020204030204" pitchFamily="34" charset="0"/>
                        </a:rPr>
                        <a:t>   TLC</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marL="0" algn="l" defTabSz="914446" rtl="0" eaLnBrk="1" fontAlgn="auto" latinLnBrk="0" hangingPunct="1">
                        <a:spcBef>
                          <a:spcPts val="0"/>
                        </a:spcBef>
                        <a:spcAft>
                          <a:spcPts val="0"/>
                        </a:spcAft>
                        <a:defRPr/>
                      </a:pPr>
                      <a:r>
                        <a:rPr lang="en-US" altLang="zh-TW" sz="1800" b="1" kern="1200" dirty="0" smtClean="0">
                          <a:solidFill>
                            <a:srgbClr val="F49C00"/>
                          </a:solidFill>
                          <a:latin typeface="Calibri" panose="020F0502020204030204" pitchFamily="34" charset="0"/>
                          <a:ea typeface="+mn-ea"/>
                          <a:cs typeface="Calibri" panose="020F0502020204030204" pitchFamily="34" charset="0"/>
                        </a:rPr>
                        <a:t>SV240-M280</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240GB~1920GB</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TCG Opal 2.0</a:t>
                      </a:r>
                      <a:endParaRPr lang="en-US" altLang="zh-TW" sz="1800" b="1"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46" rtl="0" eaLnBrk="1" fontAlgn="auto" latinLnBrk="0" hangingPunct="1">
                        <a:lnSpc>
                          <a:spcPct val="100000"/>
                        </a:lnSpc>
                        <a:spcBef>
                          <a:spcPts val="0"/>
                        </a:spcBef>
                        <a:spcAft>
                          <a:spcPts val="0"/>
                        </a:spcAft>
                        <a:buClrTx/>
                        <a:buSzTx/>
                        <a:buFontTx/>
                        <a:buNone/>
                        <a:tabLs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l" defTabSz="914446" rtl="0" eaLnBrk="1" fontAlgn="auto" latinLnBrk="0" hangingPunct="1">
                        <a:lnSpc>
                          <a:spcPct val="100000"/>
                        </a:lnSpc>
                        <a:spcBef>
                          <a:spcPts val="0"/>
                        </a:spcBef>
                        <a:spcAft>
                          <a:spcPts val="0"/>
                        </a:spcAft>
                        <a:buClrTx/>
                        <a:buSzTx/>
                        <a:buFontTx/>
                        <a:buNone/>
                        <a:tabLs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l" defTabSz="914446" rtl="0" eaLnBrk="1" fontAlgn="auto" latinLnBrk="0" hangingPunct="1">
                        <a:lnSpc>
                          <a:spcPct val="100000"/>
                        </a:lnSpc>
                        <a:spcBef>
                          <a:spcPts val="0"/>
                        </a:spcBef>
                        <a:spcAft>
                          <a:spcPts val="0"/>
                        </a:spcAft>
                        <a:buClrTx/>
                        <a:buSzTx/>
                        <a:buFontTx/>
                        <a:buNone/>
                        <a:tabLs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025114">
                <a:tc vMerge="1">
                  <a:txBody>
                    <a:bodyPr/>
                    <a:lstStyle/>
                    <a:p>
                      <a:endParaRPr lang="zh-TW" altLang="en-US"/>
                    </a:p>
                  </a:txBody>
                  <a:tcPr/>
                </a:tc>
                <a:tc>
                  <a:txBody>
                    <a:bodyPr/>
                    <a:lstStyle/>
                    <a:p>
                      <a:pPr marL="0" algn="l" defTabSz="914446" rtl="0" eaLnBrk="1" fontAlgn="auto" latinLnBrk="0" hangingPunct="1">
                        <a:spcBef>
                          <a:spcPts val="0"/>
                        </a:spcBef>
                        <a:spcAft>
                          <a:spcPts val="0"/>
                        </a:spcAft>
                        <a:defRPr/>
                      </a:pPr>
                      <a:r>
                        <a:rPr lang="en-US" altLang="zh-TW" sz="1800" b="1" kern="1200" dirty="0" smtClean="0">
                          <a:solidFill>
                            <a:srgbClr val="F49C00"/>
                          </a:solidFill>
                          <a:latin typeface="Calibri" panose="020F0502020204030204" pitchFamily="34" charset="0"/>
                          <a:ea typeface="+mn-ea"/>
                          <a:cs typeface="Calibri" panose="020F0502020204030204" pitchFamily="34" charset="0"/>
                        </a:rPr>
                        <a:t>SV24P-M280</a:t>
                      </a:r>
                    </a:p>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240GB~1920GB</a:t>
                      </a:r>
                    </a:p>
                    <a:p>
                      <a:pPr marL="0" algn="l" defTabSz="914446" rtl="0" eaLnBrk="1" fontAlgn="auto" latinLnBrk="0" hangingPunct="1">
                        <a:spcBef>
                          <a:spcPts val="0"/>
                        </a:spcBef>
                        <a:spcAft>
                          <a:spcPts val="0"/>
                        </a:spcAft>
                        <a:defRPr/>
                      </a:pPr>
                      <a:r>
                        <a:rPr lang="en-US" altLang="zh-TW" sz="1800" b="1" kern="1200" dirty="0" err="1" smtClean="0">
                          <a:solidFill>
                            <a:schemeClr val="tx1">
                              <a:lumMod val="75000"/>
                              <a:lumOff val="25000"/>
                            </a:schemeClr>
                          </a:solidFill>
                          <a:latin typeface="Calibri" panose="020F0502020204030204" pitchFamily="34" charset="0"/>
                          <a:ea typeface="+mn-ea"/>
                          <a:cs typeface="Calibri" panose="020F0502020204030204" pitchFamily="34" charset="0"/>
                        </a:rPr>
                        <a:t>CorePower</a:t>
                      </a:r>
                      <a:endPar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46" rtl="0" eaLnBrk="1" fontAlgn="auto" latinLnBrk="0" hangingPunct="1">
                        <a:lnSpc>
                          <a:spcPct val="100000"/>
                        </a:lnSpc>
                        <a:spcBef>
                          <a:spcPts val="0"/>
                        </a:spcBef>
                        <a:spcAft>
                          <a:spcPts val="0"/>
                        </a:spcAft>
                        <a:buClrTx/>
                        <a:buSzTx/>
                        <a:buFontTx/>
                        <a:buNone/>
                        <a:tabLs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l" defTabSz="914446" rtl="0" eaLnBrk="1" fontAlgn="auto" latinLnBrk="0" hangingPunct="1">
                        <a:lnSpc>
                          <a:spcPct val="100000"/>
                        </a:lnSpc>
                        <a:spcBef>
                          <a:spcPts val="0"/>
                        </a:spcBef>
                        <a:spcAft>
                          <a:spcPts val="0"/>
                        </a:spcAft>
                        <a:buClrTx/>
                        <a:buSzTx/>
                        <a:buFontTx/>
                        <a:buNone/>
                        <a:tabLs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l" defTabSz="914446" rtl="0" eaLnBrk="1" fontAlgn="auto" latinLnBrk="0" hangingPunct="1">
                        <a:lnSpc>
                          <a:spcPct val="100000"/>
                        </a:lnSpc>
                        <a:spcBef>
                          <a:spcPts val="0"/>
                        </a:spcBef>
                        <a:spcAft>
                          <a:spcPts val="0"/>
                        </a:spcAft>
                        <a:buClrTx/>
                        <a:buSzTx/>
                        <a:buFontTx/>
                        <a:buNone/>
                        <a:tabLs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025114">
                <a:tc vMerge="1">
                  <a:txBody>
                    <a:bodyPr/>
                    <a:lstStyle/>
                    <a:p>
                      <a:endParaRPr lang="zh-TW" altLang="en-US"/>
                    </a:p>
                  </a:txBody>
                  <a:tcPr/>
                </a:tc>
                <a:tc>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SV250-M280</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120GB~1920GB*</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TCG Opal 2.0</a:t>
                      </a:r>
                      <a:endParaRPr lang="en-US" altLang="zh-TW" sz="1800" b="1"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spcBef>
                          <a:spcPts val="0"/>
                        </a:spcBef>
                        <a:spcAft>
                          <a:spcPts val="0"/>
                        </a:spcAft>
                        <a:defRPr/>
                      </a:pP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l" defTabSz="914446" rtl="0" eaLnBrk="1" fontAlgn="auto" latinLnBrk="0" hangingPunct="1">
                        <a:lnSpc>
                          <a:spcPct val="100000"/>
                        </a:lnSpc>
                        <a:spcBef>
                          <a:spcPts val="0"/>
                        </a:spcBef>
                        <a:spcAft>
                          <a:spcPts val="0"/>
                        </a:spcAft>
                        <a:buClrTx/>
                        <a:buSzTx/>
                        <a:buFontTx/>
                        <a:buNone/>
                        <a:tabLst/>
                        <a:defRPr/>
                      </a:pPr>
                      <a:endParaRPr lang="zh-TW" altLang="en-US" sz="1800"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pPr marL="0" marR="0" indent="0" algn="l" defTabSz="914446" rtl="0" eaLnBrk="1" fontAlgn="auto" latinLnBrk="0" hangingPunct="1">
                        <a:lnSpc>
                          <a:spcPct val="100000"/>
                        </a:lnSpc>
                        <a:spcBef>
                          <a:spcPts val="0"/>
                        </a:spcBef>
                        <a:spcAft>
                          <a:spcPts val="0"/>
                        </a:spcAft>
                        <a:buClrTx/>
                        <a:buSzTx/>
                        <a:buFontTx/>
                        <a:buNone/>
                        <a:tabLst/>
                        <a:defRPr/>
                      </a:pPr>
                      <a:endParaRPr lang="zh-TW" altLang="en-US" sz="1800"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025114">
                <a:tc vMerge="1">
                  <a:txBody>
                    <a:bodyPr/>
                    <a:lstStyle/>
                    <a:p>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marL="0" algn="l" defTabSz="914446" rtl="0" eaLnBrk="1" fontAlgn="auto" latinLnBrk="0" hangingPunct="1">
                        <a:spcBef>
                          <a:spcPts val="0"/>
                        </a:spcBef>
                        <a:spcAft>
                          <a:spcPts val="0"/>
                        </a:spcAft>
                        <a:defRPr/>
                      </a:pPr>
                      <a:r>
                        <a:rPr lang="en-US" altLang="zh-TW" sz="1800" b="1" kern="1200" dirty="0" smtClean="0">
                          <a:solidFill>
                            <a:srgbClr val="F49C00"/>
                          </a:solidFill>
                          <a:latin typeface="Calibri" panose="020F0502020204030204" pitchFamily="34" charset="0"/>
                          <a:ea typeface="+mn-ea"/>
                          <a:cs typeface="Calibri" panose="020F0502020204030204" pitchFamily="34" charset="0"/>
                        </a:rPr>
                        <a:t>SV25P-M280</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120GB~960GB </a:t>
                      </a:r>
                    </a:p>
                    <a:p>
                      <a:pPr marL="0" algn="l" defTabSz="914446" rtl="0" eaLnBrk="1" fontAlgn="auto" latinLnBrk="0" hangingPunct="1">
                        <a:spcBef>
                          <a:spcPts val="0"/>
                        </a:spcBef>
                        <a:spcAft>
                          <a:spcPts val="0"/>
                        </a:spcAft>
                        <a:defRPr/>
                      </a:pPr>
                      <a:r>
                        <a:rPr lang="en-US" altLang="zh-TW" sz="1800" b="1" kern="1200" dirty="0" err="1" smtClean="0">
                          <a:solidFill>
                            <a:schemeClr val="tx1">
                              <a:lumMod val="75000"/>
                              <a:lumOff val="25000"/>
                            </a:schemeClr>
                          </a:solidFill>
                          <a:latin typeface="Calibri" panose="020F0502020204030204" pitchFamily="34" charset="0"/>
                          <a:ea typeface="+mn-ea"/>
                          <a:cs typeface="Calibri" panose="020F0502020204030204" pitchFamily="34" charset="0"/>
                        </a:rPr>
                        <a:t>CorePower</a:t>
                      </a:r>
                      <a:endPar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sp>
        <p:nvSpPr>
          <p:cNvPr id="65" name="文字方塊 64"/>
          <p:cNvSpPr txBox="1"/>
          <p:nvPr/>
        </p:nvSpPr>
        <p:spPr>
          <a:xfrm>
            <a:off x="13767502" y="6039644"/>
            <a:ext cx="2679493" cy="295423"/>
          </a:xfrm>
          <a:prstGeom prst="rect">
            <a:avLst/>
          </a:prstGeom>
          <a:noFill/>
        </p:spPr>
        <p:txBody>
          <a:bodyPr wrap="none" lIns="79205" tIns="39603" rIns="79205" bIns="39603">
            <a:spAutoFit/>
          </a:bodyPr>
          <a:lstStyle>
            <a:defPPr>
              <a:defRPr lang="en-US"/>
            </a:defPPr>
            <a:lvl1pPr fontAlgn="auto">
              <a:spcBef>
                <a:spcPts val="0"/>
              </a:spcBef>
              <a:spcAft>
                <a:spcPts val="0"/>
              </a:spcAft>
              <a:defRPr kumimoji="0" sz="1400" b="1">
                <a:solidFill>
                  <a:srgbClr val="C00000"/>
                </a:solidFill>
                <a:latin typeface="Calibri" panose="020F0502020204030204" pitchFamily="34" charset="0"/>
                <a:ea typeface="+mn-ea"/>
                <a:cs typeface="Calibri" panose="020F0502020204030204" pitchFamily="34" charset="0"/>
              </a:defRPr>
            </a:lvl1pPr>
          </a:lstStyle>
          <a:p>
            <a:r>
              <a:rPr lang="en-US" altLang="zh-TW" dirty="0"/>
              <a:t>Warranty: </a:t>
            </a:r>
            <a:r>
              <a:rPr lang="en-US" altLang="zh-TW" dirty="0" smtClean="0"/>
              <a:t>3 </a:t>
            </a:r>
            <a:r>
              <a:rPr lang="en-US" altLang="zh-TW" dirty="0"/>
              <a:t>years or 3K P/E cycles</a:t>
            </a:r>
            <a:endParaRPr lang="zh-TW" altLang="en-US" dirty="0"/>
          </a:p>
        </p:txBody>
      </p:sp>
      <p:grpSp>
        <p:nvGrpSpPr>
          <p:cNvPr id="7" name="群組 6"/>
          <p:cNvGrpSpPr/>
          <p:nvPr/>
        </p:nvGrpSpPr>
        <p:grpSpPr>
          <a:xfrm>
            <a:off x="3437522" y="2356520"/>
            <a:ext cx="878552" cy="756818"/>
            <a:chOff x="3425161" y="2334874"/>
            <a:chExt cx="878552" cy="756818"/>
          </a:xfrm>
        </p:grpSpPr>
        <p:sp>
          <p:nvSpPr>
            <p:cNvPr id="71" name="文字方塊 70"/>
            <p:cNvSpPr txBox="1"/>
            <p:nvPr/>
          </p:nvSpPr>
          <p:spPr>
            <a:xfrm>
              <a:off x="3425161" y="2334874"/>
              <a:ext cx="878552" cy="338554"/>
            </a:xfrm>
            <a:prstGeom prst="rect">
              <a:avLst/>
            </a:prstGeom>
            <a:noFill/>
          </p:spPr>
          <p:txBody>
            <a:bodyPr wrap="square" rtlCol="0">
              <a:spAutoFit/>
            </a:bodyPr>
            <a:lstStyle/>
            <a:p>
              <a:pPr algn="ctr"/>
              <a:r>
                <a:rPr lang="en-US" altLang="zh-TW" sz="1600" b="1" dirty="0" smtClean="0">
                  <a:solidFill>
                    <a:srgbClr val="C00000"/>
                  </a:solidFill>
                  <a:latin typeface="Calibri" panose="020F0502020204030204" pitchFamily="34" charset="0"/>
                  <a:cs typeface="Calibri" panose="020F0502020204030204" pitchFamily="34" charset="0"/>
                </a:rPr>
                <a:t>BiCS5</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72" name="圖片 71"/>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626798" y="2641037"/>
              <a:ext cx="475278" cy="450655"/>
            </a:xfrm>
            <a:prstGeom prst="rect">
              <a:avLst/>
            </a:prstGeom>
          </p:spPr>
        </p:pic>
      </p:grpSp>
      <p:sp>
        <p:nvSpPr>
          <p:cNvPr id="80" name="文字方塊 79"/>
          <p:cNvSpPr txBox="1"/>
          <p:nvPr/>
        </p:nvSpPr>
        <p:spPr>
          <a:xfrm>
            <a:off x="511199" y="6452265"/>
            <a:ext cx="7612533" cy="584775"/>
          </a:xfrm>
          <a:prstGeom prst="rect">
            <a:avLst/>
          </a:prstGeom>
          <a:noFill/>
        </p:spPr>
        <p:txBody>
          <a:bodyPr wrap="none" rtlCol="0">
            <a:spAutoFit/>
          </a:bodyPr>
          <a:lstStyle/>
          <a:p>
            <a:pPr defTabSz="914212" eaLnBrk="1" fontAlgn="auto" hangingPunct="1">
              <a:spcBef>
                <a:spcPts val="0"/>
              </a:spcBef>
              <a:spcAft>
                <a:spcPts val="0"/>
              </a:spcAft>
              <a:defRPr/>
            </a:pPr>
            <a:r>
              <a:rPr lang="en-US" altLang="zh-TW" sz="1600" dirty="0" smtClean="0">
                <a:solidFill>
                  <a:schemeClr val="tx1">
                    <a:lumMod val="75000"/>
                    <a:lumOff val="25000"/>
                  </a:schemeClr>
                </a:solidFill>
                <a:latin typeface="Calibri" panose="020F0502020204030204" pitchFamily="34" charset="0"/>
                <a:cs typeface="Calibri" panose="020F0502020204030204" pitchFamily="34" charset="0"/>
              </a:rPr>
              <a:t>Notes</a:t>
            </a:r>
            <a:br>
              <a:rPr lang="en-US" altLang="zh-TW" sz="1600" dirty="0" smtClean="0">
                <a:solidFill>
                  <a:schemeClr val="tx1">
                    <a:lumMod val="75000"/>
                    <a:lumOff val="25000"/>
                  </a:schemeClr>
                </a:solidFill>
                <a:latin typeface="Calibri" panose="020F0502020204030204" pitchFamily="34" charset="0"/>
                <a:cs typeface="Calibri" panose="020F0502020204030204" pitchFamily="34" charset="0"/>
              </a:rPr>
            </a:br>
            <a:r>
              <a:rPr lang="en-US" altLang="zh-TW" sz="1600" dirty="0" smtClean="0">
                <a:solidFill>
                  <a:schemeClr val="tx1">
                    <a:lumMod val="75000"/>
                    <a:lumOff val="25000"/>
                  </a:schemeClr>
                </a:solidFill>
                <a:latin typeface="Calibri" panose="020F0502020204030204" pitchFamily="34" charset="0"/>
                <a:cs typeface="Calibri" panose="020F0502020204030204" pitchFamily="34" charset="0"/>
              </a:rPr>
              <a:t>*</a:t>
            </a:r>
            <a:r>
              <a:rPr lang="en-US" altLang="zh-TW" sz="16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SV250-M280 BiCS5 STD support </a:t>
            </a:r>
            <a:r>
              <a:rPr lang="en-US" altLang="zh-TW" sz="1600" dirty="0" smtClean="0">
                <a:solidFill>
                  <a:schemeClr val="tx1">
                    <a:lumMod val="75000"/>
                    <a:lumOff val="25000"/>
                  </a:schemeClr>
                </a:solidFill>
                <a:latin typeface="Calibri" panose="020F0502020204030204" pitchFamily="34" charset="0"/>
                <a:cs typeface="Calibri" panose="020F0502020204030204" pitchFamily="34" charset="0"/>
              </a:rPr>
              <a:t>120GB~1920GB,  </a:t>
            </a:r>
            <a:r>
              <a:rPr lang="en-US" altLang="zh-TW" sz="1600" dirty="0">
                <a:solidFill>
                  <a:schemeClr val="tx1">
                    <a:lumMod val="75000"/>
                    <a:lumOff val="25000"/>
                  </a:schemeClr>
                </a:solidFill>
                <a:latin typeface="Calibri" panose="020F0502020204030204" pitchFamily="34" charset="0"/>
                <a:cs typeface="Calibri" panose="020F0502020204030204" pitchFamily="34" charset="0"/>
              </a:rPr>
              <a:t>TCG Opal 2.0 Supports 120GB~960GB</a:t>
            </a:r>
          </a:p>
        </p:txBody>
      </p:sp>
      <p:sp>
        <p:nvSpPr>
          <p:cNvPr id="91" name="文字方塊 90"/>
          <p:cNvSpPr txBox="1"/>
          <p:nvPr/>
        </p:nvSpPr>
        <p:spPr>
          <a:xfrm>
            <a:off x="6585335" y="5919444"/>
            <a:ext cx="3957004" cy="369332"/>
          </a:xfrm>
          <a:prstGeom prst="rect">
            <a:avLst/>
          </a:prstGeom>
          <a:noFill/>
        </p:spPr>
        <p:txBody>
          <a:bodyPr wrap="square" rtlCol="0">
            <a:spAutoFit/>
          </a:bodyPr>
          <a:lstStyle/>
          <a:p>
            <a:r>
              <a:rPr lang="en-US" altLang="zh-TW" sz="1800" b="1" dirty="0" smtClean="0">
                <a:solidFill>
                  <a:srgbClr val="C00000"/>
                </a:solidFill>
                <a:latin typeface="Calibri" panose="020F0502020204030204" pitchFamily="34" charset="0"/>
                <a:ea typeface="+mn-ea"/>
                <a:cs typeface="Calibri" panose="020F0502020204030204" pitchFamily="34" charset="0"/>
              </a:rPr>
              <a:t>1920GB</a:t>
            </a:r>
            <a:r>
              <a:rPr lang="zh-TW" altLang="en-US" sz="1800" b="1" dirty="0">
                <a:solidFill>
                  <a:srgbClr val="C00000"/>
                </a:solidFill>
                <a:latin typeface="Calibri" panose="020F0502020204030204" pitchFamily="34" charset="0"/>
                <a:ea typeface="+mn-ea"/>
                <a:cs typeface="Calibri" panose="020F0502020204030204" pitchFamily="34" charset="0"/>
              </a:rPr>
              <a:t> </a:t>
            </a:r>
            <a:r>
              <a:rPr lang="en-US" altLang="zh-TW" sz="1800" b="1" dirty="0" smtClean="0">
                <a:solidFill>
                  <a:srgbClr val="C00000"/>
                </a:solidFill>
                <a:latin typeface="Calibri" panose="020F0502020204030204" pitchFamily="34" charset="0"/>
                <a:cs typeface="Calibri" panose="020F0502020204030204" pitchFamily="34" charset="0"/>
              </a:rPr>
              <a:t>CS by E/Nov.</a:t>
            </a:r>
            <a:endParaRPr lang="en-US" altLang="zh-TW" sz="1800" b="1" dirty="0">
              <a:solidFill>
                <a:srgbClr val="C00000"/>
              </a:solidFill>
              <a:latin typeface="Calibri" panose="020F0502020204030204" pitchFamily="34" charset="0"/>
              <a:cs typeface="Calibri" panose="020F0502020204030204" pitchFamily="34" charset="0"/>
            </a:endParaRPr>
          </a:p>
        </p:txBody>
      </p:sp>
      <p:grpSp>
        <p:nvGrpSpPr>
          <p:cNvPr id="92" name="群組 91"/>
          <p:cNvGrpSpPr/>
          <p:nvPr/>
        </p:nvGrpSpPr>
        <p:grpSpPr>
          <a:xfrm>
            <a:off x="3437522" y="3358442"/>
            <a:ext cx="878552" cy="756818"/>
            <a:chOff x="3425161" y="2334874"/>
            <a:chExt cx="878552" cy="756818"/>
          </a:xfrm>
        </p:grpSpPr>
        <p:sp>
          <p:nvSpPr>
            <p:cNvPr id="93" name="文字方塊 92"/>
            <p:cNvSpPr txBox="1"/>
            <p:nvPr/>
          </p:nvSpPr>
          <p:spPr>
            <a:xfrm>
              <a:off x="3425161" y="2334874"/>
              <a:ext cx="878552" cy="338554"/>
            </a:xfrm>
            <a:prstGeom prst="rect">
              <a:avLst/>
            </a:prstGeom>
            <a:noFill/>
          </p:spPr>
          <p:txBody>
            <a:bodyPr wrap="square" rtlCol="0">
              <a:spAutoFit/>
            </a:bodyPr>
            <a:lstStyle/>
            <a:p>
              <a:pPr algn="ctr"/>
              <a:r>
                <a:rPr lang="en-US" altLang="zh-TW" sz="1600" b="1" dirty="0" smtClean="0">
                  <a:solidFill>
                    <a:srgbClr val="C00000"/>
                  </a:solidFill>
                  <a:latin typeface="Calibri" panose="020F0502020204030204" pitchFamily="34" charset="0"/>
                  <a:cs typeface="Calibri" panose="020F0502020204030204" pitchFamily="34" charset="0"/>
                </a:rPr>
                <a:t>BiCS5</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94" name="圖片 93"/>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626798" y="2641037"/>
              <a:ext cx="475278" cy="450655"/>
            </a:xfrm>
            <a:prstGeom prst="rect">
              <a:avLst/>
            </a:prstGeom>
          </p:spPr>
        </p:pic>
      </p:grpSp>
      <p:grpSp>
        <p:nvGrpSpPr>
          <p:cNvPr id="95" name="群組 94"/>
          <p:cNvGrpSpPr/>
          <p:nvPr/>
        </p:nvGrpSpPr>
        <p:grpSpPr>
          <a:xfrm>
            <a:off x="3437522" y="4402709"/>
            <a:ext cx="878552" cy="756818"/>
            <a:chOff x="3425161" y="2334874"/>
            <a:chExt cx="878552" cy="756818"/>
          </a:xfrm>
        </p:grpSpPr>
        <p:sp>
          <p:nvSpPr>
            <p:cNvPr id="96" name="文字方塊 95"/>
            <p:cNvSpPr txBox="1"/>
            <p:nvPr/>
          </p:nvSpPr>
          <p:spPr>
            <a:xfrm>
              <a:off x="3425161" y="2334874"/>
              <a:ext cx="878552" cy="338554"/>
            </a:xfrm>
            <a:prstGeom prst="rect">
              <a:avLst/>
            </a:prstGeom>
            <a:noFill/>
          </p:spPr>
          <p:txBody>
            <a:bodyPr wrap="square" rtlCol="0">
              <a:spAutoFit/>
            </a:bodyPr>
            <a:lstStyle/>
            <a:p>
              <a:pPr algn="ctr"/>
              <a:r>
                <a:rPr lang="en-US" altLang="zh-TW" sz="1600" b="1" dirty="0" smtClean="0">
                  <a:solidFill>
                    <a:srgbClr val="C00000"/>
                  </a:solidFill>
                  <a:latin typeface="Calibri" panose="020F0502020204030204" pitchFamily="34" charset="0"/>
                  <a:cs typeface="Calibri" panose="020F0502020204030204" pitchFamily="34" charset="0"/>
                </a:rPr>
                <a:t>BiCS5</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97" name="圖片 96"/>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626798" y="2641037"/>
              <a:ext cx="475278" cy="450655"/>
            </a:xfrm>
            <a:prstGeom prst="rect">
              <a:avLst/>
            </a:prstGeom>
          </p:spPr>
        </p:pic>
      </p:grpSp>
      <p:grpSp>
        <p:nvGrpSpPr>
          <p:cNvPr id="98" name="群組 97"/>
          <p:cNvGrpSpPr/>
          <p:nvPr/>
        </p:nvGrpSpPr>
        <p:grpSpPr>
          <a:xfrm>
            <a:off x="3437522" y="5430203"/>
            <a:ext cx="878552" cy="756818"/>
            <a:chOff x="3425161" y="2334874"/>
            <a:chExt cx="878552" cy="756818"/>
          </a:xfrm>
        </p:grpSpPr>
        <p:sp>
          <p:nvSpPr>
            <p:cNvPr id="99" name="文字方塊 98"/>
            <p:cNvSpPr txBox="1"/>
            <p:nvPr/>
          </p:nvSpPr>
          <p:spPr>
            <a:xfrm>
              <a:off x="3425161" y="2334874"/>
              <a:ext cx="878552" cy="338554"/>
            </a:xfrm>
            <a:prstGeom prst="rect">
              <a:avLst/>
            </a:prstGeom>
            <a:noFill/>
          </p:spPr>
          <p:txBody>
            <a:bodyPr wrap="square" rtlCol="0">
              <a:spAutoFit/>
            </a:bodyPr>
            <a:lstStyle/>
            <a:p>
              <a:pPr algn="ctr"/>
              <a:r>
                <a:rPr lang="en-US" altLang="zh-TW" sz="1600" b="1" dirty="0" smtClean="0">
                  <a:solidFill>
                    <a:srgbClr val="C00000"/>
                  </a:solidFill>
                  <a:latin typeface="Calibri" panose="020F0502020204030204" pitchFamily="34" charset="0"/>
                  <a:cs typeface="Calibri" panose="020F0502020204030204" pitchFamily="34" charset="0"/>
                </a:rPr>
                <a:t>BiCS5</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100" name="圖片 99"/>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626798" y="2641037"/>
              <a:ext cx="475278" cy="450655"/>
            </a:xfrm>
            <a:prstGeom prst="rect">
              <a:avLst/>
            </a:prstGeom>
          </p:spPr>
        </p:pic>
      </p:grpSp>
      <p:grpSp>
        <p:nvGrpSpPr>
          <p:cNvPr id="51" name="群組 50"/>
          <p:cNvGrpSpPr/>
          <p:nvPr/>
        </p:nvGrpSpPr>
        <p:grpSpPr>
          <a:xfrm>
            <a:off x="15119157" y="8547151"/>
            <a:ext cx="1920141" cy="866153"/>
            <a:chOff x="14526854" y="8045152"/>
            <a:chExt cx="1920141" cy="866153"/>
          </a:xfrm>
        </p:grpSpPr>
        <p:sp>
          <p:nvSpPr>
            <p:cNvPr id="52" name="文字方塊 51"/>
            <p:cNvSpPr txBox="1"/>
            <p:nvPr/>
          </p:nvSpPr>
          <p:spPr>
            <a:xfrm>
              <a:off x="14526854" y="8045152"/>
              <a:ext cx="1920141" cy="830997"/>
            </a:xfrm>
            <a:prstGeom prst="rect">
              <a:avLst/>
            </a:prstGeom>
            <a:noFill/>
          </p:spPr>
          <p:txBody>
            <a:bodyPr wrap="none" rtlCol="0">
              <a:spAutoFit/>
            </a:bodyPr>
            <a:lstStyle/>
            <a:p>
              <a:r>
                <a:rPr lang="en-US" altLang="zh-TW" sz="1600" dirty="0">
                  <a:solidFill>
                    <a:schemeClr val="tx1">
                      <a:lumMod val="65000"/>
                      <a:lumOff val="35000"/>
                    </a:schemeClr>
                  </a:solidFill>
                  <a:latin typeface="Calibri" panose="020F0502020204030204" pitchFamily="34" charset="0"/>
                  <a:cs typeface="Calibri" panose="020F0502020204030204" pitchFamily="34" charset="0"/>
                </a:rPr>
                <a:t>Remarks</a:t>
              </a: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a:t>
              </a:r>
            </a:p>
            <a:p>
              <a:pPr>
                <a:lnSpc>
                  <a:spcPct val="200000"/>
                </a:lnSpc>
              </a:pP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                Wide Temp.</a:t>
              </a:r>
            </a:p>
          </p:txBody>
        </p:sp>
        <p:pic>
          <p:nvPicPr>
            <p:cNvPr id="53" name="圖片 52"/>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14821347" y="8460650"/>
              <a:ext cx="475278" cy="450655"/>
            </a:xfrm>
            <a:prstGeom prst="rect">
              <a:avLst/>
            </a:prstGeom>
          </p:spPr>
        </p:pic>
      </p:grpSp>
    </p:spTree>
    <p:extLst>
      <p:ext uri="{BB962C8B-B14F-4D97-AF65-F5344CB8AC3E}">
        <p14:creationId xmlns:p14="http://schemas.microsoft.com/office/powerpoint/2010/main" val="247331935"/>
      </p:ext>
    </p:extLst>
  </p:cSld>
  <p:clrMapOvr>
    <a:masterClrMapping/>
  </p:clrMapOvr>
  <p:transition/>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705488" y="484312"/>
            <a:ext cx="14292088" cy="1033823"/>
          </a:xfrm>
        </p:spPr>
        <p:txBody>
          <a:bodyPr/>
          <a:lstStyle/>
          <a:p>
            <a:r>
              <a:rPr lang="en-US" altLang="zh-TW" dirty="0"/>
              <a:t>Defense Series </a:t>
            </a:r>
            <a:r>
              <a:rPr lang="en-US" altLang="zh-TW" dirty="0" smtClean="0"/>
              <a:t>Roadmap</a:t>
            </a:r>
            <a:endParaRPr lang="zh-TW" altLang="en-US" dirty="0"/>
          </a:p>
        </p:txBody>
      </p:sp>
      <p:graphicFrame>
        <p:nvGraphicFramePr>
          <p:cNvPr id="4" name="表格 3"/>
          <p:cNvGraphicFramePr>
            <a:graphicFrameLocks noGrp="1"/>
          </p:cNvGraphicFramePr>
          <p:nvPr>
            <p:extLst>
              <p:ext uri="{D42A27DB-BD31-4B8C-83A1-F6EECF244321}">
                <p14:modId xmlns:p14="http://schemas.microsoft.com/office/powerpoint/2010/main" val="3693048489"/>
              </p:ext>
            </p:extLst>
          </p:nvPr>
        </p:nvGraphicFramePr>
        <p:xfrm>
          <a:off x="705487" y="1841573"/>
          <a:ext cx="16317572" cy="5018256"/>
        </p:xfrm>
        <a:graphic>
          <a:graphicData uri="http://schemas.openxmlformats.org/drawingml/2006/table">
            <a:tbl>
              <a:tblPr firstRow="1" bandRow="1">
                <a:tableStyleId>{5C22544A-7EE6-4342-B048-85BDC9FD1C3A}</a:tableStyleId>
              </a:tblPr>
              <a:tblGrid>
                <a:gridCol w="1900780"/>
                <a:gridCol w="2503555"/>
                <a:gridCol w="1642713"/>
                <a:gridCol w="1711754"/>
                <a:gridCol w="1711754"/>
                <a:gridCol w="1806456"/>
                <a:gridCol w="1617052"/>
                <a:gridCol w="1711754"/>
                <a:gridCol w="1711754"/>
              </a:tblGrid>
              <a:tr h="432000">
                <a:tc rowSpan="2">
                  <a:txBody>
                    <a:bodyPr/>
                    <a:lstStyle/>
                    <a:p>
                      <a:pPr marL="0" marR="0" indent="0" algn="ctr" defTabSz="914446"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Flash</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rowSpan="2">
                  <a:txBody>
                    <a:bodyPr/>
                    <a:lstStyle/>
                    <a:p>
                      <a:pPr marL="0" marR="0" indent="0" algn="ctr" defTabSz="914446"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Model</a:t>
                      </a: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rowSpan="2">
                  <a:txBody>
                    <a:bodyPr/>
                    <a:lstStyle/>
                    <a:p>
                      <a:pPr marL="0" marR="0" indent="0" algn="ctr" defTabSz="914446"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SR/SW</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gridSpan="2">
                  <a:txBody>
                    <a:bodyPr/>
                    <a:lstStyle/>
                    <a:p>
                      <a:pPr marL="0" marR="0" indent="0" algn="ctr" defTabSz="914446"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2023</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gridSpan="2">
                  <a:txBody>
                    <a:bodyPr/>
                    <a:lstStyle/>
                    <a:p>
                      <a:pPr marL="0" marR="0" indent="0" algn="ctr" defTabSz="914446"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2024</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gridSpan="2">
                  <a:txBody>
                    <a:bodyPr/>
                    <a:lstStyle/>
                    <a:p>
                      <a:pPr marL="0" marR="0" indent="0" algn="ctr" defTabSz="914446"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2025</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r>
              <a:tr h="432000">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altLang="zh-TW"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a:txBody>
                    <a:bodyPr/>
                    <a:lstStyle/>
                    <a:p>
                      <a:pPr marL="0" algn="ctr" defTabSz="914446" rtl="0" eaLnBrk="1" latinLnBrk="0" hangingPunct="1"/>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b="1" i="0" kern="1200" dirty="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marL="0" algn="ctr" defTabSz="914446" rtl="0" eaLnBrk="1" latinLnBrk="0" hangingPunct="1"/>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b="1" i="0" kern="1200" dirty="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marL="0" algn="ctr" defTabSz="914446" rtl="0" eaLnBrk="1" latinLnBrk="0" hangingPunct="1"/>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b="1" i="0" kern="1200" dirty="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marL="0" algn="ctr" defTabSz="914446" rtl="0" eaLnBrk="1" latinLnBrk="0" hangingPunct="1"/>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b="1" i="0" kern="1200" dirty="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marL="0" algn="ctr" defTabSz="914446" rtl="0" eaLnBrk="1" latinLnBrk="0" hangingPunct="1"/>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b="1" i="0" kern="1200" dirty="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marL="0" algn="ctr" defTabSz="914446" rtl="0" eaLnBrk="1" latinLnBrk="0" hangingPunct="1"/>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b="1" i="0" kern="1200" dirty="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r>
              <a:tr h="684000">
                <a:tc rowSpan="6">
                  <a:txBody>
                    <a:bodyPr/>
                    <a:lstStyle/>
                    <a:p>
                      <a:pPr algn="ctr"/>
                      <a:r>
                        <a:rPr lang="en-US" altLang="zh-TW" sz="2400" b="1" dirty="0" smtClean="0">
                          <a:solidFill>
                            <a:schemeClr val="bg1"/>
                          </a:solidFill>
                          <a:latin typeface="Calibri" panose="020F0502020204030204" pitchFamily="34" charset="0"/>
                          <a:cs typeface="Calibri" panose="020F0502020204030204" pitchFamily="34" charset="0"/>
                        </a:rPr>
                        <a:t>SLC-</a:t>
                      </a:r>
                      <a:r>
                        <a:rPr lang="en-US" altLang="zh-TW" sz="2400" b="1" dirty="0" err="1" smtClean="0">
                          <a:solidFill>
                            <a:schemeClr val="bg1"/>
                          </a:solidFill>
                          <a:latin typeface="Calibri" panose="020F0502020204030204" pitchFamily="34" charset="0"/>
                          <a:cs typeface="Calibri" panose="020F0502020204030204" pitchFamily="34" charset="0"/>
                        </a:rPr>
                        <a:t>liteX</a:t>
                      </a: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8C7D"/>
                    </a:solidFill>
                  </a:tcPr>
                </a:tc>
                <a:tc rowSpan="2">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SH24D-25</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153" marR="79153" marT="39572" marB="39572"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spc="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560/490</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0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0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684000">
                <a:tc vMerge="1">
                  <a:txBody>
                    <a:bodyPr/>
                    <a:lstStyle/>
                    <a:p>
                      <a:endParaRPr lang="en-US"/>
                    </a:p>
                  </a:txBody>
                  <a:tcPr/>
                </a:tc>
                <a:tc vMerge="1">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153" marR="79153" marT="39572" marB="39572"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560/500</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0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0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684000">
                <a:tc vMerge="1">
                  <a:txBody>
                    <a:bodyPr/>
                    <a:lstStyle/>
                    <a:p>
                      <a:pPr algn="ct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8C7D"/>
                    </a:solidFill>
                  </a:tcPr>
                </a:tc>
                <a:tc rowSpan="2">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SH24D-M280</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153" marR="79153" marT="39572" marB="39572"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spc="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560/490</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0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0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684000">
                <a:tc vMerge="1">
                  <a:txBody>
                    <a:bodyPr/>
                    <a:lstStyle/>
                    <a:p>
                      <a:endParaRPr lang="en-US"/>
                    </a:p>
                  </a:txBody>
                  <a:tcPr/>
                </a:tc>
                <a:tc vMerge="1">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153" marR="79153" marT="39572" marB="39572"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560/500</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0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0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684000">
                <a:tc vMerge="1">
                  <a:txBody>
                    <a:bodyPr/>
                    <a:lstStyle/>
                    <a:p>
                      <a:pPr algn="ct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8C7D"/>
                    </a:solidFill>
                  </a:tcPr>
                </a:tc>
                <a:tc rowSpan="2">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SH24D-300</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153" marR="79153" marT="39572" marB="39572"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spc="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560/490</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0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0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684000">
                <a:tc vMerge="1">
                  <a:txBody>
                    <a:bodyPr/>
                    <a:lstStyle/>
                    <a:p>
                      <a:pPr algn="ct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8C7D"/>
                    </a:solidFill>
                  </a:tcPr>
                </a:tc>
                <a:tc vMerge="1">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153" marR="79153" marT="39572" marB="39572"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560/500</a:t>
                      </a: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0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0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grpSp>
        <p:nvGrpSpPr>
          <p:cNvPr id="44" name="群組 43"/>
          <p:cNvGrpSpPr/>
          <p:nvPr/>
        </p:nvGrpSpPr>
        <p:grpSpPr>
          <a:xfrm>
            <a:off x="13111282" y="7613104"/>
            <a:ext cx="3839769" cy="1411663"/>
            <a:chOff x="12518482" y="6103347"/>
            <a:chExt cx="3839769" cy="1411663"/>
          </a:xfrm>
        </p:grpSpPr>
        <p:sp>
          <p:nvSpPr>
            <p:cNvPr id="45" name="文字方塊 44"/>
            <p:cNvSpPr txBox="1"/>
            <p:nvPr/>
          </p:nvSpPr>
          <p:spPr>
            <a:xfrm>
              <a:off x="12518482" y="6103347"/>
              <a:ext cx="3839769" cy="1015663"/>
            </a:xfrm>
            <a:prstGeom prst="rect">
              <a:avLst/>
            </a:prstGeom>
            <a:noFill/>
          </p:spPr>
          <p:txBody>
            <a:bodyPr wrap="none" rtlCol="0">
              <a:spAutoFit/>
            </a:bodyPr>
            <a:lstStyle/>
            <a:p>
              <a:r>
                <a:rPr lang="en-US" altLang="zh-TW" sz="20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Remarks:</a:t>
              </a:r>
            </a:p>
            <a:p>
              <a:pPr marL="457200" indent="-457200">
                <a:buAutoNum type="arabicPeriod"/>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SR/SW</a:t>
              </a:r>
              <a:r>
                <a:rPr lang="en-US" altLang="zh-TW" sz="2000" dirty="0">
                  <a:solidFill>
                    <a:schemeClr val="tx1">
                      <a:lumMod val="75000"/>
                      <a:lumOff val="25000"/>
                    </a:schemeClr>
                  </a:solidFill>
                  <a:latin typeface="Calibri" panose="020F0502020204030204" pitchFamily="34" charset="0"/>
                  <a:cs typeface="Calibri" panose="020F0502020204030204" pitchFamily="34" charset="0"/>
                </a:rPr>
                <a:t>: Sequential </a:t>
              </a: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Read/Write</a:t>
              </a:r>
            </a:p>
            <a:p>
              <a:pPr marL="457200" indent="-457200">
                <a:buAutoNum type="arabicPeriod"/>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ES   CS MP               EOL LTS</a:t>
              </a:r>
              <a:endParaRPr lang="zh-TW" altLang="en-US" sz="20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grpSp>
          <p:nvGrpSpPr>
            <p:cNvPr id="46" name="群組 45"/>
            <p:cNvGrpSpPr/>
            <p:nvPr/>
          </p:nvGrpSpPr>
          <p:grpSpPr>
            <a:xfrm>
              <a:off x="13131980" y="7119010"/>
              <a:ext cx="2866231" cy="396000"/>
              <a:chOff x="4618611" y="6393830"/>
              <a:chExt cx="2866231" cy="396000"/>
            </a:xfrm>
          </p:grpSpPr>
          <p:sp>
            <p:nvSpPr>
              <p:cNvPr id="47" name="五邊形 46"/>
              <p:cNvSpPr/>
              <p:nvPr/>
            </p:nvSpPr>
            <p:spPr bwMode="auto">
              <a:xfrm>
                <a:off x="6360892" y="6393830"/>
                <a:ext cx="1123950" cy="396000"/>
              </a:xfrm>
              <a:prstGeom prst="homePlate">
                <a:avLst/>
              </a:prstGeom>
              <a:solidFill>
                <a:srgbClr val="B3B3B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48" name="五邊形 47"/>
              <p:cNvSpPr/>
              <p:nvPr/>
            </p:nvSpPr>
            <p:spPr bwMode="auto">
              <a:xfrm>
                <a:off x="4690532" y="6393830"/>
                <a:ext cx="1860584"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49" name="五邊形 48"/>
              <p:cNvSpPr/>
              <p:nvPr/>
            </p:nvSpPr>
            <p:spPr bwMode="auto">
              <a:xfrm>
                <a:off x="4618611" y="6393830"/>
                <a:ext cx="345951" cy="396000"/>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grpSp>
      </p:grpSp>
      <p:grpSp>
        <p:nvGrpSpPr>
          <p:cNvPr id="102" name="群組 101"/>
          <p:cNvGrpSpPr/>
          <p:nvPr/>
        </p:nvGrpSpPr>
        <p:grpSpPr>
          <a:xfrm>
            <a:off x="-4662109" y="2512992"/>
            <a:ext cx="4403248" cy="4271897"/>
            <a:chOff x="-4662109" y="2512992"/>
            <a:chExt cx="4403248" cy="4271897"/>
          </a:xfrm>
        </p:grpSpPr>
        <p:grpSp>
          <p:nvGrpSpPr>
            <p:cNvPr id="103" name="群組 102"/>
            <p:cNvGrpSpPr/>
            <p:nvPr/>
          </p:nvGrpSpPr>
          <p:grpSpPr>
            <a:xfrm>
              <a:off x="-4662109" y="2512992"/>
              <a:ext cx="4403248" cy="4271897"/>
              <a:chOff x="12883876" y="1908742"/>
              <a:chExt cx="4403248" cy="4271897"/>
            </a:xfrm>
          </p:grpSpPr>
          <p:sp>
            <p:nvSpPr>
              <p:cNvPr id="106" name="矩形 105"/>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7" name="矩形 106"/>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8" name="矩形 107"/>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9" name="矩形 108"/>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0" name="文字方塊 109"/>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111" name="文字方塊 110"/>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112" name="矩形 111"/>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3" name="文字方塊 112"/>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114" name="文字方塊 113"/>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115" name="矩形 114"/>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6" name="文字方塊 115"/>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117" name="矩形 116"/>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8" name="矩形 117"/>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9" name="矩形 118"/>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0" name="文字方塊 119"/>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121" name="矩形 120"/>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22" name="矩形 121"/>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3" name="矩形 122"/>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124" name="矩形 123"/>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125" name="矩形 124"/>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26" name="文字方塊 125"/>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127" name="矩形 126"/>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8" name="矩形 127"/>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104" name="文字方塊 103"/>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105" name="矩形 104"/>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58" name="五邊形 57"/>
          <p:cNvSpPr/>
          <p:nvPr/>
        </p:nvSpPr>
        <p:spPr bwMode="auto">
          <a:xfrm>
            <a:off x="6761918" y="2860576"/>
            <a:ext cx="10233063" cy="480415"/>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r>
              <a:rPr lang="en-US" altLang="zh-TW" sz="1800" dirty="0" smtClean="0">
                <a:solidFill>
                  <a:schemeClr val="bg1"/>
                </a:solidFill>
                <a:latin typeface="Calibri" panose="020F0502020204030204" pitchFamily="34" charset="0"/>
                <a:ea typeface="微軟正黑體" panose="020B0604030504040204" pitchFamily="34" charset="-120"/>
                <a:cs typeface="Calibri" panose="020F0502020204030204" pitchFamily="34" charset="0"/>
              </a:rPr>
              <a:t>               BiCS3 </a:t>
            </a:r>
            <a:r>
              <a:rPr lang="en-US" altLang="zh-TW" sz="1800" dirty="0">
                <a:solidFill>
                  <a:schemeClr val="bg1"/>
                </a:solidFill>
                <a:latin typeface="Calibri" panose="020F0502020204030204" pitchFamily="34" charset="0"/>
                <a:ea typeface="微軟正黑體" panose="020B0604030504040204" pitchFamily="34" charset="-120"/>
                <a:cs typeface="Calibri" panose="020F0502020204030204" pitchFamily="34" charset="0"/>
              </a:rPr>
              <a:t>160GB~640GB</a:t>
            </a:r>
            <a:endParaRPr lang="zh-TW" altLang="en-US" sz="1800" dirty="0">
              <a:solidFill>
                <a:schemeClr val="bg1"/>
              </a:solidFill>
              <a:latin typeface="Calibri" panose="020F0502020204030204" pitchFamily="34" charset="0"/>
              <a:ea typeface="微軟正黑體" panose="020B0604030504040204" pitchFamily="34" charset="-120"/>
              <a:cs typeface="Calibri" panose="020F0502020204030204" pitchFamily="34" charset="0"/>
            </a:endParaRPr>
          </a:p>
        </p:txBody>
      </p:sp>
      <p:sp>
        <p:nvSpPr>
          <p:cNvPr id="64" name="五邊形 63"/>
          <p:cNvSpPr/>
          <p:nvPr/>
        </p:nvSpPr>
        <p:spPr bwMode="auto">
          <a:xfrm>
            <a:off x="6748449" y="4229220"/>
            <a:ext cx="10260000" cy="480415"/>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r>
              <a:rPr lang="en-US" altLang="zh-TW" sz="1800" dirty="0" smtClean="0">
                <a:solidFill>
                  <a:schemeClr val="bg1"/>
                </a:solidFill>
                <a:latin typeface="Calibri" panose="020F0502020204030204" pitchFamily="34" charset="0"/>
                <a:cs typeface="Calibri" panose="020F0502020204030204" pitchFamily="34" charset="0"/>
              </a:rPr>
              <a:t>                </a:t>
            </a:r>
            <a:r>
              <a:rPr lang="en-US" altLang="zh-TW" sz="1800" dirty="0" smtClean="0">
                <a:solidFill>
                  <a:schemeClr val="bg1"/>
                </a:solidFill>
                <a:latin typeface="Calibri" panose="020F0502020204030204" pitchFamily="34" charset="0"/>
                <a:ea typeface="微軟正黑體" panose="020B0604030504040204" pitchFamily="34" charset="-120"/>
                <a:cs typeface="Calibri" panose="020F0502020204030204" pitchFamily="34" charset="0"/>
              </a:rPr>
              <a:t>BiCS3 160GB~640GB</a:t>
            </a:r>
            <a:endParaRPr lang="zh-TW" altLang="en-US" sz="1800" dirty="0">
              <a:solidFill>
                <a:schemeClr val="bg1"/>
              </a:solidFill>
              <a:latin typeface="Calibri" panose="020F0502020204030204" pitchFamily="34" charset="0"/>
              <a:ea typeface="微軟正黑體" panose="020B0604030504040204" pitchFamily="34" charset="-120"/>
              <a:cs typeface="Calibri" panose="020F0502020204030204" pitchFamily="34" charset="0"/>
            </a:endParaRPr>
          </a:p>
        </p:txBody>
      </p:sp>
      <p:sp>
        <p:nvSpPr>
          <p:cNvPr id="52" name="五邊形 51"/>
          <p:cNvSpPr/>
          <p:nvPr/>
        </p:nvSpPr>
        <p:spPr bwMode="auto">
          <a:xfrm>
            <a:off x="8454107" y="3508648"/>
            <a:ext cx="8568952" cy="480415"/>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r>
              <a:rPr lang="en-US" altLang="zh-TW" sz="1800" dirty="0" smtClean="0">
                <a:solidFill>
                  <a:srgbClr val="FFC864"/>
                </a:solidFill>
                <a:latin typeface="Calibri" panose="020F0502020204030204" pitchFamily="34" charset="0"/>
                <a:ea typeface="微軟正黑體" panose="020B0604030504040204" pitchFamily="34" charset="-120"/>
                <a:cs typeface="Calibri" panose="020F0502020204030204" pitchFamily="34" charset="0"/>
              </a:rPr>
              <a:t>                </a:t>
            </a:r>
            <a:r>
              <a:rPr lang="en-US" altLang="zh-TW" sz="1800" dirty="0" smtClean="0">
                <a:solidFill>
                  <a:schemeClr val="bg1"/>
                </a:solidFill>
                <a:latin typeface="Calibri" panose="020F0502020204030204" pitchFamily="34" charset="0"/>
                <a:ea typeface="微軟正黑體" panose="020B0604030504040204" pitchFamily="34" charset="-120"/>
                <a:cs typeface="Calibri" panose="020F0502020204030204" pitchFamily="34" charset="0"/>
              </a:rPr>
              <a:t>BiCS5 </a:t>
            </a:r>
            <a:r>
              <a:rPr lang="en-US" altLang="zh-TW" sz="1800" dirty="0">
                <a:solidFill>
                  <a:schemeClr val="bg1"/>
                </a:solidFill>
                <a:latin typeface="Calibri" panose="020F0502020204030204" pitchFamily="34" charset="0"/>
                <a:ea typeface="微軟正黑體" panose="020B0604030504040204" pitchFamily="34" charset="-120"/>
                <a:cs typeface="Calibri" panose="020F0502020204030204" pitchFamily="34" charset="0"/>
              </a:rPr>
              <a:t>160GB~640GB</a:t>
            </a:r>
            <a:endParaRPr lang="zh-TW" altLang="en-US" sz="1800" dirty="0">
              <a:solidFill>
                <a:schemeClr val="bg1"/>
              </a:solidFill>
              <a:latin typeface="Calibri" panose="020F0502020204030204" pitchFamily="34" charset="0"/>
              <a:ea typeface="微軟正黑體" panose="020B0604030504040204" pitchFamily="34" charset="-120"/>
              <a:cs typeface="Calibri" panose="020F0502020204030204" pitchFamily="34" charset="0"/>
            </a:endParaRPr>
          </a:p>
        </p:txBody>
      </p:sp>
      <p:sp>
        <p:nvSpPr>
          <p:cNvPr id="41" name="五邊形 63"/>
          <p:cNvSpPr/>
          <p:nvPr/>
        </p:nvSpPr>
        <p:spPr bwMode="auto">
          <a:xfrm>
            <a:off x="8454107" y="4870201"/>
            <a:ext cx="8568952" cy="480415"/>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r>
              <a:rPr lang="en-US" altLang="zh-TW" sz="1800" dirty="0" smtClean="0">
                <a:solidFill>
                  <a:schemeClr val="bg1"/>
                </a:solidFill>
                <a:latin typeface="Calibri" panose="020F0502020204030204" pitchFamily="34" charset="0"/>
                <a:cs typeface="Calibri" panose="020F0502020204030204" pitchFamily="34" charset="0"/>
              </a:rPr>
              <a:t>                </a:t>
            </a:r>
            <a:r>
              <a:rPr lang="en-US" altLang="zh-TW" sz="1800" dirty="0">
                <a:solidFill>
                  <a:schemeClr val="bg1"/>
                </a:solidFill>
                <a:latin typeface="Calibri" panose="020F0502020204030204" pitchFamily="34" charset="0"/>
                <a:ea typeface="微軟正黑體" panose="020B0604030504040204" pitchFamily="34" charset="-120"/>
                <a:cs typeface="Calibri" panose="020F0502020204030204" pitchFamily="34" charset="0"/>
              </a:rPr>
              <a:t>BiCS5 </a:t>
            </a:r>
            <a:r>
              <a:rPr lang="en-US" altLang="zh-TW" sz="1800" dirty="0" smtClean="0">
                <a:solidFill>
                  <a:schemeClr val="bg1"/>
                </a:solidFill>
                <a:latin typeface="Calibri" panose="020F0502020204030204" pitchFamily="34" charset="0"/>
                <a:ea typeface="微軟正黑體" panose="020B0604030504040204" pitchFamily="34" charset="-120"/>
                <a:cs typeface="Calibri" panose="020F0502020204030204" pitchFamily="34" charset="0"/>
              </a:rPr>
              <a:t>160GB~640GB</a:t>
            </a:r>
            <a:endParaRPr lang="zh-TW" altLang="en-US" sz="1800" dirty="0">
              <a:solidFill>
                <a:schemeClr val="bg1"/>
              </a:solidFill>
              <a:latin typeface="Calibri" panose="020F0502020204030204" pitchFamily="34" charset="0"/>
              <a:ea typeface="微軟正黑體" panose="020B0604030504040204" pitchFamily="34" charset="-120"/>
              <a:cs typeface="Calibri" panose="020F0502020204030204" pitchFamily="34" charset="0"/>
            </a:endParaRPr>
          </a:p>
        </p:txBody>
      </p:sp>
      <p:sp>
        <p:nvSpPr>
          <p:cNvPr id="42" name="五邊形 63"/>
          <p:cNvSpPr/>
          <p:nvPr/>
        </p:nvSpPr>
        <p:spPr bwMode="auto">
          <a:xfrm>
            <a:off x="8444741" y="6283831"/>
            <a:ext cx="8567928" cy="480415"/>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r>
              <a:rPr lang="en-US" altLang="zh-TW" sz="1800" dirty="0" smtClean="0">
                <a:solidFill>
                  <a:schemeClr val="bg1"/>
                </a:solidFill>
                <a:latin typeface="Calibri" panose="020F0502020204030204" pitchFamily="34" charset="0"/>
                <a:cs typeface="Calibri" panose="020F0502020204030204" pitchFamily="34" charset="0"/>
              </a:rPr>
              <a:t>                </a:t>
            </a:r>
            <a:r>
              <a:rPr lang="en-US" altLang="zh-TW" sz="1800" dirty="0">
                <a:solidFill>
                  <a:schemeClr val="bg1"/>
                </a:solidFill>
                <a:latin typeface="Calibri" panose="020F0502020204030204" pitchFamily="34" charset="0"/>
                <a:ea typeface="微軟正黑體" panose="020B0604030504040204" pitchFamily="34" charset="-120"/>
                <a:cs typeface="Calibri" panose="020F0502020204030204" pitchFamily="34" charset="0"/>
              </a:rPr>
              <a:t>BiCS5 </a:t>
            </a:r>
            <a:r>
              <a:rPr lang="en-US" altLang="zh-TW" sz="1800" dirty="0" smtClean="0">
                <a:solidFill>
                  <a:schemeClr val="bg1"/>
                </a:solidFill>
                <a:latin typeface="Calibri" panose="020F0502020204030204" pitchFamily="34" charset="0"/>
                <a:ea typeface="微軟正黑體" panose="020B0604030504040204" pitchFamily="34" charset="-120"/>
                <a:cs typeface="Calibri" panose="020F0502020204030204" pitchFamily="34" charset="0"/>
              </a:rPr>
              <a:t>160GB~640GB</a:t>
            </a:r>
            <a:endParaRPr lang="zh-TW" altLang="en-US" sz="1800" dirty="0">
              <a:solidFill>
                <a:schemeClr val="bg1"/>
              </a:solidFill>
              <a:latin typeface="Calibri" panose="020F0502020204030204" pitchFamily="34" charset="0"/>
              <a:ea typeface="微軟正黑體" panose="020B0604030504040204" pitchFamily="34" charset="-120"/>
              <a:cs typeface="Calibri" panose="020F0502020204030204" pitchFamily="34" charset="0"/>
            </a:endParaRPr>
          </a:p>
        </p:txBody>
      </p:sp>
      <p:sp>
        <p:nvSpPr>
          <p:cNvPr id="43" name="五邊形 63"/>
          <p:cNvSpPr/>
          <p:nvPr/>
        </p:nvSpPr>
        <p:spPr bwMode="auto">
          <a:xfrm>
            <a:off x="6773995" y="5533809"/>
            <a:ext cx="10260000" cy="480415"/>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r>
              <a:rPr lang="en-US" altLang="zh-TW" sz="1800" dirty="0" smtClean="0">
                <a:solidFill>
                  <a:schemeClr val="bg1"/>
                </a:solidFill>
                <a:latin typeface="Calibri" panose="020F0502020204030204" pitchFamily="34" charset="0"/>
                <a:cs typeface="Calibri" panose="020F0502020204030204" pitchFamily="34" charset="0"/>
              </a:rPr>
              <a:t>                </a:t>
            </a:r>
            <a:r>
              <a:rPr lang="en-US" altLang="zh-TW" sz="1800" dirty="0">
                <a:solidFill>
                  <a:schemeClr val="bg1"/>
                </a:solidFill>
                <a:latin typeface="Calibri" panose="020F0502020204030204" pitchFamily="34" charset="0"/>
                <a:ea typeface="微軟正黑體" panose="020B0604030504040204" pitchFamily="34" charset="-120"/>
                <a:cs typeface="Calibri" panose="020F0502020204030204" pitchFamily="34" charset="0"/>
              </a:rPr>
              <a:t>BiCS5 </a:t>
            </a:r>
            <a:r>
              <a:rPr lang="en-US" altLang="zh-TW" sz="1800" dirty="0" smtClean="0">
                <a:solidFill>
                  <a:schemeClr val="bg1"/>
                </a:solidFill>
                <a:latin typeface="Calibri" panose="020F0502020204030204" pitchFamily="34" charset="0"/>
                <a:ea typeface="微軟正黑體" panose="020B0604030504040204" pitchFamily="34" charset="-120"/>
                <a:cs typeface="Calibri" panose="020F0502020204030204" pitchFamily="34" charset="0"/>
              </a:rPr>
              <a:t>160GB~640GB</a:t>
            </a:r>
            <a:endParaRPr lang="zh-TW" altLang="en-US" sz="1800" dirty="0">
              <a:solidFill>
                <a:schemeClr val="bg1"/>
              </a:solidFill>
              <a:latin typeface="Calibri" panose="020F0502020204030204" pitchFamily="34" charset="0"/>
              <a:ea typeface="微軟正黑體" panose="020B0604030504040204" pitchFamily="34" charset="-120"/>
              <a:cs typeface="Calibri" panose="020F0502020204030204" pitchFamily="34" charset="0"/>
            </a:endParaRPr>
          </a:p>
        </p:txBody>
      </p:sp>
    </p:spTree>
    <p:extLst>
      <p:ext uri="{BB962C8B-B14F-4D97-AF65-F5344CB8AC3E}">
        <p14:creationId xmlns:p14="http://schemas.microsoft.com/office/powerpoint/2010/main" val="610042302"/>
      </p:ext>
    </p:extLst>
  </p:cSld>
  <p:clrMapOvr>
    <a:masterClrMapping/>
  </p:clrMapOvr>
  <p:transition/>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文字方塊 24"/>
          <p:cNvSpPr txBox="1">
            <a:spLocks noChangeArrowheads="1"/>
          </p:cNvSpPr>
          <p:nvPr/>
        </p:nvSpPr>
        <p:spPr bwMode="auto">
          <a:xfrm>
            <a:off x="2718000" y="915295"/>
            <a:ext cx="11903255" cy="667746"/>
          </a:xfrm>
          <a:prstGeom prst="rect">
            <a:avLst/>
          </a:prstGeom>
          <a:noFill/>
          <a:ln>
            <a:noFill/>
          </a:ln>
          <a:extLst/>
        </p:spPr>
        <p:txBody>
          <a:bodyPr wrap="square" lIns="112647" tIns="56324" rIns="112647" bIns="56324">
            <a:spAutoFit/>
          </a:bodyPr>
          <a:lstStyle>
            <a:lvl1pPr eaLnBrk="0" hangingPunct="0">
              <a:defRPr kumimoji="1">
                <a:solidFill>
                  <a:schemeClr val="tx1"/>
                </a:solidFill>
                <a:latin typeface="Arial" pitchFamily="34" charset="0"/>
                <a:ea typeface="新細明體" pitchFamily="18" charset="-120"/>
              </a:defRPr>
            </a:lvl1pPr>
            <a:lvl2pPr marL="742950" indent="-285750" eaLnBrk="0" hangingPunct="0">
              <a:defRPr kumimoji="1">
                <a:solidFill>
                  <a:schemeClr val="tx1"/>
                </a:solidFill>
                <a:latin typeface="Arial" pitchFamily="34" charset="0"/>
                <a:ea typeface="新細明體" pitchFamily="18" charset="-120"/>
              </a:defRPr>
            </a:lvl2pPr>
            <a:lvl3pPr marL="1143000" indent="-228600" eaLnBrk="0" hangingPunct="0">
              <a:defRPr kumimoji="1">
                <a:solidFill>
                  <a:schemeClr val="tx1"/>
                </a:solidFill>
                <a:latin typeface="Arial" pitchFamily="34" charset="0"/>
                <a:ea typeface="新細明體" pitchFamily="18" charset="-120"/>
              </a:defRPr>
            </a:lvl3pPr>
            <a:lvl4pPr marL="1600200" indent="-228600" eaLnBrk="0" hangingPunct="0">
              <a:defRPr kumimoji="1">
                <a:solidFill>
                  <a:schemeClr val="tx1"/>
                </a:solidFill>
                <a:latin typeface="Arial" pitchFamily="34" charset="0"/>
                <a:ea typeface="新細明體" pitchFamily="18" charset="-120"/>
              </a:defRPr>
            </a:lvl4pPr>
            <a:lvl5pPr marL="2057400" indent="-228600" eaLnBrk="0" hangingPunct="0">
              <a:defRPr kumimoji="1">
                <a:solidFill>
                  <a:schemeClr val="tx1"/>
                </a:solidFill>
                <a:latin typeface="Arial" pitchFamily="34" charset="0"/>
                <a:ea typeface="新細明體" pitchFamily="18" charset="-120"/>
              </a:defRPr>
            </a:lvl5pPr>
            <a:lvl6pPr marL="25146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fontAlgn="auto" hangingPunct="1">
              <a:spcBef>
                <a:spcPts val="0"/>
              </a:spcBef>
              <a:spcAft>
                <a:spcPts val="0"/>
              </a:spcAft>
              <a:defRPr/>
            </a:pPr>
            <a:r>
              <a:rPr kumimoji="0" lang="en-US" altLang="zh-TW" sz="3600" b="1" dirty="0">
                <a:solidFill>
                  <a:srgbClr val="008080"/>
                </a:solidFill>
                <a:latin typeface="Calibri" panose="020F0502020204030204" pitchFamily="34" charset="0"/>
              </a:rPr>
              <a:t>Industrial </a:t>
            </a:r>
            <a:r>
              <a:rPr kumimoji="0" lang="en-US" altLang="zh-TW" sz="3600" b="1" dirty="0" smtClean="0">
                <a:solidFill>
                  <a:srgbClr val="008080"/>
                </a:solidFill>
                <a:latin typeface="Calibri" panose="020F0502020204030204" pitchFamily="34" charset="0"/>
              </a:rPr>
              <a:t>M.2 2280 3D </a:t>
            </a:r>
            <a:r>
              <a:rPr kumimoji="0" lang="en-US" altLang="zh-TW" sz="3600" b="1" dirty="0">
                <a:solidFill>
                  <a:srgbClr val="008080"/>
                </a:solidFill>
                <a:latin typeface="Calibri" panose="020F0502020204030204" pitchFamily="34" charset="0"/>
              </a:rPr>
              <a:t>NAND Roadmap</a:t>
            </a:r>
            <a:endParaRPr kumimoji="0" lang="zh-TW" altLang="en-US" sz="3600" b="1" dirty="0">
              <a:solidFill>
                <a:srgbClr val="008080"/>
              </a:solidFill>
              <a:latin typeface="Calibri" panose="020F0502020204030204" pitchFamily="34" charset="0"/>
            </a:endParaRPr>
          </a:p>
        </p:txBody>
      </p:sp>
      <p:grpSp>
        <p:nvGrpSpPr>
          <p:cNvPr id="116" name="群組 115"/>
          <p:cNvGrpSpPr/>
          <p:nvPr/>
        </p:nvGrpSpPr>
        <p:grpSpPr>
          <a:xfrm>
            <a:off x="-4662109" y="2512992"/>
            <a:ext cx="4403248" cy="4271897"/>
            <a:chOff x="-4662109" y="2512992"/>
            <a:chExt cx="4403248" cy="4271897"/>
          </a:xfrm>
        </p:grpSpPr>
        <p:grpSp>
          <p:nvGrpSpPr>
            <p:cNvPr id="117" name="群組 116"/>
            <p:cNvGrpSpPr/>
            <p:nvPr/>
          </p:nvGrpSpPr>
          <p:grpSpPr>
            <a:xfrm>
              <a:off x="-4662109" y="2512992"/>
              <a:ext cx="4403248" cy="4271897"/>
              <a:chOff x="12883876" y="1908742"/>
              <a:chExt cx="4403248" cy="4271897"/>
            </a:xfrm>
          </p:grpSpPr>
          <p:sp>
            <p:nvSpPr>
              <p:cNvPr id="120" name="矩形 119"/>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1" name="矩形 120"/>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2" name="矩形 121"/>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3" name="矩形 122"/>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4" name="文字方塊 123"/>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125" name="文字方塊 124"/>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126" name="矩形 125"/>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7" name="文字方塊 126"/>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128" name="文字方塊 127"/>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129" name="矩形 128"/>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30" name="文字方塊 129"/>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131" name="矩形 130"/>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32" name="矩形 131"/>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33" name="矩形 132"/>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34" name="文字方塊 133"/>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135" name="矩形 134"/>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36" name="矩形 135"/>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37" name="矩形 136"/>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138" name="矩形 137"/>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139" name="矩形 138"/>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40" name="文字方塊 139"/>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141" name="矩形 140"/>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42" name="矩形 141"/>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118" name="文字方塊 117"/>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119" name="矩形 118"/>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59" name="標題 1"/>
          <p:cNvSpPr txBox="1">
            <a:spLocks/>
          </p:cNvSpPr>
          <p:nvPr/>
        </p:nvSpPr>
        <p:spPr>
          <a:xfrm>
            <a:off x="389211" y="124272"/>
            <a:ext cx="14292088" cy="1080121"/>
          </a:xfrm>
          <a:prstGeom prst="rect">
            <a:avLst/>
          </a:prstGeom>
        </p:spPr>
        <p:txBody>
          <a:bodyPr anchor="ctr"/>
          <a:lstStyle>
            <a:lvl1pPr algn="l" rtl="0" eaLnBrk="0" fontAlgn="base" hangingPunct="0">
              <a:spcBef>
                <a:spcPct val="0"/>
              </a:spcBef>
              <a:spcAft>
                <a:spcPct val="0"/>
              </a:spcAft>
              <a:defRPr sz="4000" b="1">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sym typeface="Arial" panose="020B0604020202020204" pitchFamily="34" charset="0"/>
              </a:defRPr>
            </a:lvl1pPr>
            <a:lvl2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2pPr>
            <a:lvl3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3pPr>
            <a:lvl4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4pPr>
            <a:lvl5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5pPr>
            <a:lvl6pPr marL="457223"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6pPr>
            <a:lvl7pPr marL="914446"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7pPr>
            <a:lvl8pPr marL="1371668"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8pPr>
            <a:lvl9pPr marL="1828892"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9pPr>
          </a:lstStyle>
          <a:p>
            <a:r>
              <a:rPr lang="en-US" altLang="zh-TW" kern="0" dirty="0" smtClean="0"/>
              <a:t>3D TLC M.2</a:t>
            </a:r>
            <a:endParaRPr lang="zh-TW" altLang="en-US" kern="0" dirty="0"/>
          </a:p>
        </p:txBody>
      </p:sp>
      <p:grpSp>
        <p:nvGrpSpPr>
          <p:cNvPr id="51" name="群組 50"/>
          <p:cNvGrpSpPr/>
          <p:nvPr/>
        </p:nvGrpSpPr>
        <p:grpSpPr>
          <a:xfrm>
            <a:off x="15119157" y="8547151"/>
            <a:ext cx="1920141" cy="866153"/>
            <a:chOff x="14526854" y="8045152"/>
            <a:chExt cx="1920141" cy="866153"/>
          </a:xfrm>
        </p:grpSpPr>
        <p:sp>
          <p:nvSpPr>
            <p:cNvPr id="52" name="文字方塊 51"/>
            <p:cNvSpPr txBox="1"/>
            <p:nvPr/>
          </p:nvSpPr>
          <p:spPr>
            <a:xfrm>
              <a:off x="14526854" y="8045152"/>
              <a:ext cx="1920141" cy="830997"/>
            </a:xfrm>
            <a:prstGeom prst="rect">
              <a:avLst/>
            </a:prstGeom>
            <a:noFill/>
          </p:spPr>
          <p:txBody>
            <a:bodyPr wrap="none" rtlCol="0">
              <a:spAutoFit/>
            </a:bodyPr>
            <a:lstStyle/>
            <a:p>
              <a:r>
                <a:rPr lang="en-US" altLang="zh-TW" sz="1600" dirty="0">
                  <a:solidFill>
                    <a:schemeClr val="tx1">
                      <a:lumMod val="65000"/>
                      <a:lumOff val="35000"/>
                    </a:schemeClr>
                  </a:solidFill>
                  <a:latin typeface="Calibri" panose="020F0502020204030204" pitchFamily="34" charset="0"/>
                  <a:cs typeface="Calibri" panose="020F0502020204030204" pitchFamily="34" charset="0"/>
                </a:rPr>
                <a:t>Remarks</a:t>
              </a: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a:t>
              </a:r>
            </a:p>
            <a:p>
              <a:pPr>
                <a:lnSpc>
                  <a:spcPct val="200000"/>
                </a:lnSpc>
              </a:pP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                Wide Temp.</a:t>
              </a:r>
            </a:p>
          </p:txBody>
        </p:sp>
        <p:pic>
          <p:nvPicPr>
            <p:cNvPr id="53" name="圖片 52"/>
            <p:cNvPicPr>
              <a:picLocks noChangeAspect="1"/>
            </p:cNvPicPr>
            <p:nvPr/>
          </p:nvPicPr>
          <p:blipFill>
            <a:blip r:embed="rId3" cstate="print">
              <a:extLst>
                <a:ext uri="{BEBA8EAE-BF5A-486C-A8C5-ECC9F3942E4B}">
                  <a14:imgProps xmlns:a14="http://schemas.microsoft.com/office/drawing/2010/main">
                    <a14:imgLayer r:embed="rId4">
                      <a14:imgEffect>
                        <a14:saturation sat="0"/>
                      </a14:imgEffect>
                    </a14:imgLayer>
                  </a14:imgProps>
                </a:ext>
                <a:ext uri="{28A0092B-C50C-407E-A947-70E740481C1C}">
                  <a14:useLocalDpi xmlns:a14="http://schemas.microsoft.com/office/drawing/2010/main" val="0"/>
                </a:ext>
              </a:extLst>
            </a:blip>
            <a:stretch>
              <a:fillRect/>
            </a:stretch>
          </p:blipFill>
          <p:spPr>
            <a:xfrm>
              <a:off x="14821347" y="8460650"/>
              <a:ext cx="475278" cy="450655"/>
            </a:xfrm>
            <a:prstGeom prst="rect">
              <a:avLst/>
            </a:prstGeom>
          </p:spPr>
        </p:pic>
      </p:grpSp>
      <p:graphicFrame>
        <p:nvGraphicFramePr>
          <p:cNvPr id="42" name="表格 41"/>
          <p:cNvGraphicFramePr>
            <a:graphicFrameLocks noGrp="1"/>
          </p:cNvGraphicFramePr>
          <p:nvPr>
            <p:extLst>
              <p:ext uri="{D42A27DB-BD31-4B8C-83A1-F6EECF244321}">
                <p14:modId xmlns:p14="http://schemas.microsoft.com/office/powerpoint/2010/main" val="2418646612"/>
              </p:ext>
            </p:extLst>
          </p:nvPr>
        </p:nvGraphicFramePr>
        <p:xfrm>
          <a:off x="461219" y="1752487"/>
          <a:ext cx="16417088" cy="2768085"/>
        </p:xfrm>
        <a:graphic>
          <a:graphicData uri="http://schemas.openxmlformats.org/drawingml/2006/table">
            <a:tbl>
              <a:tblPr firstRow="1" bandRow="1">
                <a:tableStyleId>{5940675A-B579-460E-94D1-54222C63F5DA}</a:tableStyleId>
              </a:tblPr>
              <a:tblGrid>
                <a:gridCol w="864096"/>
                <a:gridCol w="2088232"/>
                <a:gridCol w="1008112"/>
                <a:gridCol w="1038054"/>
                <a:gridCol w="1038054"/>
                <a:gridCol w="1038054"/>
                <a:gridCol w="1038054"/>
                <a:gridCol w="1038054"/>
                <a:gridCol w="1038054"/>
                <a:gridCol w="1038054"/>
                <a:gridCol w="1038054"/>
                <a:gridCol w="1038054"/>
                <a:gridCol w="1038054"/>
                <a:gridCol w="1038054"/>
                <a:gridCol w="1038054"/>
              </a:tblGrid>
              <a:tr h="460017">
                <a:tc>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Flash</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grid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Available</a:t>
                      </a:r>
                      <a:r>
                        <a:rPr lang="en-US" altLang="zh-TW" sz="2000" b="1" baseline="0" dirty="0" smtClean="0">
                          <a:solidFill>
                            <a:schemeClr val="bg1"/>
                          </a:solidFill>
                          <a:latin typeface="Calibri" panose="020F0502020204030204" pitchFamily="34" charset="0"/>
                          <a:cs typeface="Calibri" panose="020F0502020204030204" pitchFamily="34" charset="0"/>
                        </a:rPr>
                        <a:t> Now</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hMerge="1">
                  <a:txBody>
                    <a:bodyPr/>
                    <a:lstStyle/>
                    <a:p>
                      <a:endParaRPr lang="zh-TW" altLang="en-US"/>
                    </a:p>
                  </a:txBody>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Q4’23</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tc>
                <a:tc hMerge="1">
                  <a:txBody>
                    <a:bodyPr/>
                    <a:lstStyle/>
                    <a:p>
                      <a:endParaRPr lang="zh-TW" altLang="en-US"/>
                    </a:p>
                  </a:txBody>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Q1’24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Q2’24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Q3’24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r>
              <a:tr h="1154034">
                <a:tc row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SLC-</a:t>
                      </a:r>
                      <a:r>
                        <a:rPr lang="en-US" altLang="zh-TW" sz="2000" b="1" dirty="0" err="1" smtClean="0">
                          <a:solidFill>
                            <a:schemeClr val="bg1"/>
                          </a:solidFill>
                          <a:latin typeface="Calibri" panose="020F0502020204030204" pitchFamily="34" charset="0"/>
                          <a:cs typeface="Calibri" panose="020F0502020204030204" pitchFamily="34" charset="0"/>
                        </a:rPr>
                        <a:t>liteX</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8C7D"/>
                    </a:solidFill>
                  </a:tcPr>
                </a:tc>
                <a:tc>
                  <a:txBody>
                    <a:bodyPr/>
                    <a:lstStyle/>
                    <a:p>
                      <a:pPr marL="0" algn="l" defTabSz="914446" rtl="0" eaLnBrk="1" fontAlgn="auto" latinLnBrk="0" hangingPunct="1">
                        <a:spcBef>
                          <a:spcPts val="0"/>
                        </a:spcBef>
                        <a:spcAft>
                          <a:spcPts val="0"/>
                        </a:spcAft>
                        <a:defRPr/>
                      </a:pPr>
                      <a:r>
                        <a:rPr lang="en-US" altLang="zh-TW" sz="1800" b="1" kern="1200" dirty="0" smtClean="0">
                          <a:solidFill>
                            <a:srgbClr val="F49C00"/>
                          </a:solidFill>
                          <a:latin typeface="Calibri" panose="020F0502020204030204" pitchFamily="34" charset="0"/>
                          <a:ea typeface="+mn-ea"/>
                          <a:cs typeface="Calibri" panose="020F0502020204030204" pitchFamily="34" charset="0"/>
                        </a:rPr>
                        <a:t>SH250-M280</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mn-cs"/>
                        </a:rPr>
                        <a:t>40GB~640GB </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zh-TW" altLang="en-US" sz="18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zh-TW" altLang="en-US" sz="18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zh-TW" altLang="en-US" sz="18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154034">
                <a:tc vMerge="1">
                  <a:txBody>
                    <a:bodyPr/>
                    <a:lstStyle/>
                    <a:p>
                      <a:pPr algn="ct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8C7D"/>
                    </a:solid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tx1">
                            <a:lumMod val="75000"/>
                            <a:lumOff val="25000"/>
                          </a:schemeClr>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tx1">
                            <a:lumMod val="75000"/>
                            <a:lumOff val="25000"/>
                          </a:schemeClr>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gridSpan="2">
                  <a:txBody>
                    <a:bodyPr/>
                    <a:lstStyle/>
                    <a:p>
                      <a:pPr marL="0" algn="l" defTabSz="914446" rtl="0" eaLnBrk="1" fontAlgn="auto" latinLnBrk="0" hangingPunct="1">
                        <a:spcBef>
                          <a:spcPts val="0"/>
                        </a:spcBef>
                        <a:spcAft>
                          <a:spcPts val="0"/>
                        </a:spcAft>
                        <a:defRPr/>
                      </a:pPr>
                      <a:r>
                        <a:rPr lang="en-US" altLang="zh-TW" sz="1800" b="1" kern="1200" dirty="0" smtClean="0">
                          <a:solidFill>
                            <a:srgbClr val="F49C00"/>
                          </a:solidFill>
                          <a:latin typeface="Calibri" panose="020F0502020204030204" pitchFamily="34" charset="0"/>
                          <a:ea typeface="+mn-ea"/>
                          <a:cs typeface="Calibri" panose="020F0502020204030204" pitchFamily="34" charset="0"/>
                        </a:rPr>
                        <a:t>SH25P-M280</a:t>
                      </a:r>
                    </a:p>
                    <a:p>
                      <a:pPr marL="0" algn="l" defTabSz="914446" rtl="0" eaLnBrk="1" fontAlgn="auto" latinLnBrk="0" hangingPunct="1">
                        <a:spcBef>
                          <a:spcPts val="0"/>
                        </a:spcBef>
                        <a:spcAft>
                          <a:spcPts val="0"/>
                        </a:spcAft>
                        <a:defRPr/>
                      </a:pPr>
                      <a:r>
                        <a:rPr lang="en-US" altLang="zh-TW" sz="1800" b="1" kern="1200" dirty="0" smtClean="0">
                          <a:solidFill>
                            <a:schemeClr val="bg1"/>
                          </a:solidFill>
                          <a:latin typeface="Calibri" panose="020F0502020204030204" pitchFamily="34" charset="0"/>
                          <a:ea typeface="+mn-ea"/>
                          <a:cs typeface="+mn-cs"/>
                        </a:rPr>
                        <a:t>40GB~640GB</a:t>
                      </a:r>
                    </a:p>
                    <a:p>
                      <a:pPr marL="0" algn="l" defTabSz="914446" rtl="0" eaLnBrk="1" fontAlgn="auto" latinLnBrk="0" hangingPunct="1">
                        <a:spcBef>
                          <a:spcPts val="0"/>
                        </a:spcBef>
                        <a:spcAft>
                          <a:spcPts val="0"/>
                        </a:spcAft>
                        <a:defRPr/>
                      </a:pPr>
                      <a:r>
                        <a:rPr lang="en-US" altLang="zh-TW" sz="1800" b="1" kern="1200" dirty="0" err="1" smtClean="0">
                          <a:solidFill>
                            <a:schemeClr val="bg1"/>
                          </a:solidFill>
                          <a:latin typeface="Calibri" panose="020F0502020204030204" pitchFamily="34" charset="0"/>
                          <a:ea typeface="+mn-ea"/>
                          <a:cs typeface="+mn-cs"/>
                        </a:rPr>
                        <a:t>CorePower</a:t>
                      </a:r>
                      <a:endParaRPr lang="en-US" altLang="zh-TW" sz="1800" b="1" kern="1200" dirty="0" smtClean="0">
                        <a:solidFill>
                          <a:schemeClr val="tx1">
                            <a:lumMod val="75000"/>
                            <a:lumOff val="25000"/>
                          </a:schemeClr>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8C7D"/>
                    </a:solidFill>
                  </a:tcPr>
                </a:tc>
                <a:tc hMerge="1">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8C7D"/>
                    </a:solid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8C7D"/>
                    </a:solid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zh-TW" altLang="en-US" sz="18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grpSp>
        <p:nvGrpSpPr>
          <p:cNvPr id="44" name="群組 43"/>
          <p:cNvGrpSpPr/>
          <p:nvPr/>
        </p:nvGrpSpPr>
        <p:grpSpPr>
          <a:xfrm>
            <a:off x="3471099" y="2428528"/>
            <a:ext cx="878552" cy="756818"/>
            <a:chOff x="3425161" y="2334874"/>
            <a:chExt cx="878552" cy="756818"/>
          </a:xfrm>
        </p:grpSpPr>
        <p:sp>
          <p:nvSpPr>
            <p:cNvPr id="45" name="文字方塊 44"/>
            <p:cNvSpPr txBox="1"/>
            <p:nvPr/>
          </p:nvSpPr>
          <p:spPr>
            <a:xfrm>
              <a:off x="3425161" y="2334874"/>
              <a:ext cx="878552" cy="338554"/>
            </a:xfrm>
            <a:prstGeom prst="rect">
              <a:avLst/>
            </a:prstGeom>
            <a:noFill/>
          </p:spPr>
          <p:txBody>
            <a:bodyPr wrap="square" rtlCol="0">
              <a:spAutoFit/>
            </a:bodyPr>
            <a:lstStyle/>
            <a:p>
              <a:pPr algn="ctr"/>
              <a:r>
                <a:rPr lang="en-US" altLang="zh-TW" sz="1600" b="1" dirty="0" smtClean="0">
                  <a:solidFill>
                    <a:srgbClr val="C00000"/>
                  </a:solidFill>
                  <a:latin typeface="Calibri" panose="020F0502020204030204" pitchFamily="34" charset="0"/>
                  <a:cs typeface="Calibri" panose="020F0502020204030204" pitchFamily="34" charset="0"/>
                </a:rPr>
                <a:t>BiCS5</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46" name="圖片 45"/>
            <p:cNvPicPr>
              <a:picLocks noChangeAspect="1"/>
            </p:cNvPicPr>
            <p:nvPr/>
          </p:nvPicPr>
          <p:blipFill>
            <a:blip r:embed="rId3" cstate="print">
              <a:extLst>
                <a:ext uri="{BEBA8EAE-BF5A-486C-A8C5-ECC9F3942E4B}">
                  <a14:imgProps xmlns:a14="http://schemas.microsoft.com/office/drawing/2010/main">
                    <a14:imgLayer r:embed="rId4">
                      <a14:imgEffect>
                        <a14:saturation sat="0"/>
                      </a14:imgEffect>
                    </a14:imgLayer>
                  </a14:imgProps>
                </a:ext>
                <a:ext uri="{28A0092B-C50C-407E-A947-70E740481C1C}">
                  <a14:useLocalDpi xmlns:a14="http://schemas.microsoft.com/office/drawing/2010/main" val="0"/>
                </a:ext>
              </a:extLst>
            </a:blip>
            <a:stretch>
              <a:fillRect/>
            </a:stretch>
          </p:blipFill>
          <p:spPr>
            <a:xfrm>
              <a:off x="3626798" y="2641037"/>
              <a:ext cx="475278" cy="450655"/>
            </a:xfrm>
            <a:prstGeom prst="rect">
              <a:avLst/>
            </a:prstGeom>
          </p:spPr>
        </p:pic>
      </p:grpSp>
      <p:grpSp>
        <p:nvGrpSpPr>
          <p:cNvPr id="47" name="群組 46"/>
          <p:cNvGrpSpPr/>
          <p:nvPr/>
        </p:nvGrpSpPr>
        <p:grpSpPr>
          <a:xfrm>
            <a:off x="8669627" y="3524529"/>
            <a:ext cx="784529" cy="756712"/>
            <a:chOff x="7902270" y="5042302"/>
            <a:chExt cx="784529" cy="756712"/>
          </a:xfrm>
        </p:grpSpPr>
        <p:pic>
          <p:nvPicPr>
            <p:cNvPr id="48" name="圖片 47"/>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8065865" y="5371901"/>
              <a:ext cx="457337" cy="427113"/>
            </a:xfrm>
            <a:prstGeom prst="rect">
              <a:avLst/>
            </a:prstGeom>
          </p:spPr>
        </p:pic>
        <p:sp>
          <p:nvSpPr>
            <p:cNvPr id="49" name="文字方塊 48"/>
            <p:cNvSpPr txBox="1"/>
            <p:nvPr/>
          </p:nvSpPr>
          <p:spPr>
            <a:xfrm>
              <a:off x="7902270" y="5042302"/>
              <a:ext cx="784529" cy="338554"/>
            </a:xfrm>
            <a:prstGeom prst="rect">
              <a:avLst/>
            </a:prstGeom>
            <a:noFill/>
          </p:spPr>
          <p:txBody>
            <a:bodyPr wrap="square" rtlCol="0">
              <a:spAutoFit/>
            </a:bodyPr>
            <a:lstStyle/>
            <a:p>
              <a:pPr algn="ctr"/>
              <a:r>
                <a:rPr lang="en-US" altLang="zh-TW" sz="1600" b="1" dirty="0" smtClean="0">
                  <a:solidFill>
                    <a:srgbClr val="FFFF00"/>
                  </a:solidFill>
                  <a:latin typeface="Calibri" panose="020F0502020204030204" pitchFamily="34" charset="0"/>
                  <a:cs typeface="Calibri" panose="020F0502020204030204" pitchFamily="34" charset="0"/>
                </a:rPr>
                <a:t>BiCS5</a:t>
              </a:r>
              <a:endParaRPr lang="en-US" altLang="zh-TW" sz="1600" b="1" dirty="0">
                <a:solidFill>
                  <a:srgbClr val="FFFF00"/>
                </a:solidFill>
                <a:latin typeface="Calibri" panose="020F0502020204030204" pitchFamily="34" charset="0"/>
                <a:cs typeface="Calibri" panose="020F0502020204030204" pitchFamily="34" charset="0"/>
              </a:endParaRPr>
            </a:p>
          </p:txBody>
        </p:sp>
      </p:grpSp>
      <p:sp>
        <p:nvSpPr>
          <p:cNvPr id="54" name="文字方塊 53"/>
          <p:cNvSpPr txBox="1"/>
          <p:nvPr/>
        </p:nvSpPr>
        <p:spPr>
          <a:xfrm>
            <a:off x="13745717" y="4221838"/>
            <a:ext cx="2862235" cy="295423"/>
          </a:xfrm>
          <a:prstGeom prst="rect">
            <a:avLst/>
          </a:prstGeom>
          <a:noFill/>
        </p:spPr>
        <p:txBody>
          <a:bodyPr wrap="none" lIns="79205" tIns="39603" rIns="79205" bIns="39603">
            <a:spAutoFit/>
          </a:bodyPr>
          <a:lstStyle>
            <a:defPPr>
              <a:defRPr lang="en-US"/>
            </a:defPPr>
            <a:lvl1pPr fontAlgn="auto">
              <a:spcBef>
                <a:spcPts val="0"/>
              </a:spcBef>
              <a:spcAft>
                <a:spcPts val="0"/>
              </a:spcAft>
              <a:defRPr kumimoji="0" sz="1400" b="1">
                <a:solidFill>
                  <a:srgbClr val="C00000"/>
                </a:solidFill>
                <a:latin typeface="Calibri" panose="020F0502020204030204" pitchFamily="34" charset="0"/>
                <a:ea typeface="+mn-ea"/>
                <a:cs typeface="Calibri" panose="020F0502020204030204" pitchFamily="34" charset="0"/>
              </a:defRPr>
            </a:lvl1pPr>
          </a:lstStyle>
          <a:p>
            <a:r>
              <a:rPr lang="en-US" altLang="zh-TW" dirty="0"/>
              <a:t>Warranty: </a:t>
            </a:r>
            <a:r>
              <a:rPr lang="en-US" altLang="zh-TW" dirty="0" smtClean="0"/>
              <a:t>5 </a:t>
            </a:r>
            <a:r>
              <a:rPr lang="en-US" altLang="zh-TW" dirty="0"/>
              <a:t>years </a:t>
            </a:r>
            <a:r>
              <a:rPr lang="en-US" altLang="zh-TW" dirty="0" smtClean="0"/>
              <a:t>or 100K </a:t>
            </a:r>
            <a:r>
              <a:rPr lang="en-US" altLang="zh-TW" dirty="0"/>
              <a:t>P/E cycles</a:t>
            </a:r>
            <a:endParaRPr lang="zh-TW" altLang="en-US" dirty="0"/>
          </a:p>
        </p:txBody>
      </p:sp>
    </p:spTree>
    <p:extLst>
      <p:ext uri="{BB962C8B-B14F-4D97-AF65-F5344CB8AC3E}">
        <p14:creationId xmlns:p14="http://schemas.microsoft.com/office/powerpoint/2010/main" val="4008311843"/>
      </p:ext>
    </p:extLst>
  </p:cSld>
  <p:clrMapOvr>
    <a:masterClrMapping/>
  </p:clrMapOvr>
  <p:transition/>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格 2"/>
          <p:cNvGraphicFramePr>
            <a:graphicFrameLocks noGrp="1"/>
          </p:cNvGraphicFramePr>
          <p:nvPr>
            <p:extLst>
              <p:ext uri="{D42A27DB-BD31-4B8C-83A1-F6EECF244321}">
                <p14:modId xmlns:p14="http://schemas.microsoft.com/office/powerpoint/2010/main" val="666646138"/>
              </p:ext>
            </p:extLst>
          </p:nvPr>
        </p:nvGraphicFramePr>
        <p:xfrm>
          <a:off x="705487" y="1767535"/>
          <a:ext cx="16307663" cy="5144298"/>
        </p:xfrm>
        <a:graphic>
          <a:graphicData uri="http://schemas.openxmlformats.org/drawingml/2006/table">
            <a:tbl>
              <a:tblPr firstRow="1" bandRow="1">
                <a:tableStyleId>{5940675A-B579-460E-94D1-54222C63F5DA}</a:tableStyleId>
              </a:tblPr>
              <a:tblGrid>
                <a:gridCol w="874976"/>
                <a:gridCol w="2048275"/>
                <a:gridCol w="1094768"/>
                <a:gridCol w="1024137"/>
                <a:gridCol w="1024137"/>
                <a:gridCol w="1024137"/>
                <a:gridCol w="1024137"/>
                <a:gridCol w="1024137"/>
                <a:gridCol w="1024137"/>
                <a:gridCol w="1024137"/>
                <a:gridCol w="1024137"/>
                <a:gridCol w="1024137"/>
                <a:gridCol w="1024137"/>
                <a:gridCol w="1024137"/>
                <a:gridCol w="1024137"/>
              </a:tblGrid>
              <a:tr h="372487">
                <a:tc>
                  <a:txBody>
                    <a:bodyPr/>
                    <a:lstStyle/>
                    <a:p>
                      <a:r>
                        <a:rPr lang="en-US" altLang="zh-TW" sz="2000" b="1" dirty="0" smtClean="0">
                          <a:solidFill>
                            <a:schemeClr val="bg1"/>
                          </a:solidFill>
                          <a:latin typeface="Calibri" panose="020F0502020204030204" pitchFamily="34" charset="0"/>
                          <a:cs typeface="Calibri" panose="020F0502020204030204" pitchFamily="34" charset="0"/>
                        </a:rPr>
                        <a:t>Flash</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grid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Available</a:t>
                      </a:r>
                      <a:r>
                        <a:rPr lang="en-US" altLang="zh-TW" sz="2000" b="1" baseline="0" dirty="0" smtClean="0">
                          <a:solidFill>
                            <a:schemeClr val="bg1"/>
                          </a:solidFill>
                          <a:latin typeface="Calibri" panose="020F0502020204030204" pitchFamily="34" charset="0"/>
                          <a:cs typeface="Calibri" panose="020F0502020204030204" pitchFamily="34" charset="0"/>
                        </a:rPr>
                        <a:t> Now</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hMerge="1">
                  <a:txBody>
                    <a:bodyPr/>
                    <a:lstStyle/>
                    <a:p>
                      <a:endParaRPr lang="zh-TW" altLang="en-US"/>
                    </a:p>
                  </a:txBody>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Q4’23</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Q1’24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Q2’24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Q3’24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869038">
                <a:tc>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SLC</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49C00"/>
                    </a:solidFill>
                  </a:tcPr>
                </a:tc>
                <a:tc>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SS210-M280</a:t>
                      </a:r>
                    </a:p>
                    <a:p>
                      <a:pPr fontAlgn="auto">
                        <a:spcBef>
                          <a:spcPts val="0"/>
                        </a:spcBef>
                        <a:spcAft>
                          <a:spcPts val="0"/>
                        </a:spcAft>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16GB~128GB</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935619">
                <a:tc rowSpan="4">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MLC</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669900"/>
                    </a:solidFill>
                  </a:tcPr>
                </a:tc>
                <a:tc>
                  <a:txBody>
                    <a:bodyPr/>
                    <a:lstStyle/>
                    <a:p>
                      <a:pPr fontAlgn="auto">
                        <a:spcBef>
                          <a:spcPts val="0"/>
                        </a:spcBef>
                        <a:spcAft>
                          <a:spcPts val="0"/>
                        </a:spcAft>
                        <a:defRPr/>
                      </a:pPr>
                      <a:r>
                        <a:rPr lang="en-US" altLang="zh-TW" sz="1800" b="1" smtClean="0">
                          <a:solidFill>
                            <a:srgbClr val="F49C00"/>
                          </a:solidFill>
                          <a:latin typeface="Calibri" panose="020F0502020204030204" pitchFamily="34" charset="0"/>
                          <a:cs typeface="Calibri" panose="020F0502020204030204" pitchFamily="34" charset="0"/>
                        </a:rPr>
                        <a:t>SM210-M280</a:t>
                      </a:r>
                    </a:p>
                    <a:p>
                      <a:pPr>
                        <a:defRPr/>
                      </a:pPr>
                      <a:r>
                        <a:rPr lang="en-US" altLang="zh-TW" sz="1800" b="1" smtClean="0">
                          <a:solidFill>
                            <a:schemeClr val="tx1">
                              <a:lumMod val="75000"/>
                              <a:lumOff val="25000"/>
                            </a:schemeClr>
                          </a:solidFill>
                          <a:latin typeface="Calibri" panose="020F0502020204030204" pitchFamily="34" charset="0"/>
                          <a:cs typeface="Calibri" panose="020F0502020204030204" pitchFamily="34" charset="0"/>
                        </a:rPr>
                        <a:t>32GB~512GB</a:t>
                      </a:r>
                    </a:p>
                    <a:p>
                      <a:pPr fontAlgn="auto">
                        <a:spcBef>
                          <a:spcPts val="0"/>
                        </a:spcBef>
                        <a:spcAft>
                          <a:spcPts val="0"/>
                        </a:spcAft>
                        <a:defRPr/>
                      </a:pP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spcBef>
                          <a:spcPts val="0"/>
                        </a:spcBef>
                        <a:spcAft>
                          <a:spcPts val="0"/>
                        </a:spcAft>
                        <a:defRPr/>
                      </a:pP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935619">
                <a:tc vMerge="1">
                  <a:txBody>
                    <a:bodyPr/>
                    <a:lstStyle/>
                    <a:p>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fontAlgn="auto">
                        <a:spcBef>
                          <a:spcPts val="0"/>
                        </a:spcBef>
                        <a:spcAft>
                          <a:spcPts val="0"/>
                        </a:spcAft>
                        <a:defRPr/>
                      </a:pPr>
                      <a:r>
                        <a:rPr lang="en-US" altLang="zh-TW" sz="1800" b="1" smtClean="0">
                          <a:solidFill>
                            <a:srgbClr val="F49C00"/>
                          </a:solidFill>
                          <a:latin typeface="Calibri" panose="020F0502020204030204" pitchFamily="34" charset="0"/>
                          <a:cs typeface="Calibri" panose="020F0502020204030204" pitchFamily="34" charset="0"/>
                        </a:rPr>
                        <a:t>SM21P-M280</a:t>
                      </a:r>
                    </a:p>
                    <a:p>
                      <a:pPr>
                        <a:defRPr/>
                      </a:pPr>
                      <a:r>
                        <a:rPr lang="en-US" altLang="zh-TW" sz="1800" b="1" smtClean="0">
                          <a:solidFill>
                            <a:schemeClr val="tx1">
                              <a:lumMod val="75000"/>
                              <a:lumOff val="25000"/>
                            </a:schemeClr>
                          </a:solidFill>
                          <a:latin typeface="Calibri" panose="020F0502020204030204" pitchFamily="34" charset="0"/>
                          <a:cs typeface="Calibri" panose="020F0502020204030204" pitchFamily="34" charset="0"/>
                        </a:rPr>
                        <a:t>32GB~512GB</a:t>
                      </a:r>
                    </a:p>
                    <a:p>
                      <a:pPr>
                        <a:defRPr/>
                      </a:pPr>
                      <a:r>
                        <a:rPr lang="en-US" altLang="zh-TW" sz="1800" b="1" smtClean="0">
                          <a:solidFill>
                            <a:schemeClr val="tx1">
                              <a:lumMod val="75000"/>
                              <a:lumOff val="25000"/>
                            </a:schemeClr>
                          </a:solidFill>
                          <a:latin typeface="Calibri" panose="020F0502020204030204" pitchFamily="34" charset="0"/>
                          <a:cs typeface="Calibri" panose="020F0502020204030204" pitchFamily="34" charset="0"/>
                        </a:rPr>
                        <a:t>CorePower</a:t>
                      </a: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935619">
                <a:tc vMerge="1">
                  <a:txBody>
                    <a:bodyPr/>
                    <a:lstStyle/>
                    <a:p>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SM230-M280</a:t>
                      </a:r>
                    </a:p>
                    <a:p>
                      <a:pPr>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32GB~1024GB</a:t>
                      </a:r>
                      <a:r>
                        <a:rPr lang="zh-TW" altLang="en-US" sz="1800" b="1" dirty="0" smtClean="0">
                          <a:solidFill>
                            <a:schemeClr val="tx1">
                              <a:lumMod val="75000"/>
                              <a:lumOff val="25000"/>
                            </a:schemeClr>
                          </a:solidFill>
                          <a:latin typeface="Calibri" panose="020F0502020204030204" pitchFamily="34" charset="0"/>
                          <a:cs typeface="Calibri" panose="020F0502020204030204" pitchFamily="34" charset="0"/>
                        </a:rPr>
                        <a:t>*</a:t>
                      </a: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TCG Opal 2.0</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072163">
                <a:tc vMerge="1">
                  <a:txBody>
                    <a:bodyPr/>
                    <a:lstStyle/>
                    <a:p>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669900"/>
                    </a:solidFill>
                  </a:tcPr>
                </a:tc>
                <a:tc>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SM23P-M280</a:t>
                      </a:r>
                    </a:p>
                    <a:p>
                      <a:pPr>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32GB~1024GB</a:t>
                      </a:r>
                    </a:p>
                    <a:p>
                      <a:pPr>
                        <a:defRPr/>
                      </a:pPr>
                      <a:r>
                        <a:rPr lang="en-US" altLang="zh-TW" sz="1800" b="1" dirty="0" err="1" smtClean="0">
                          <a:solidFill>
                            <a:schemeClr val="tx1">
                              <a:lumMod val="75000"/>
                              <a:lumOff val="25000"/>
                            </a:schemeClr>
                          </a:solidFill>
                          <a:latin typeface="Calibri" panose="020F0502020204030204" pitchFamily="34" charset="0"/>
                          <a:cs typeface="Calibri" panose="020F0502020204030204" pitchFamily="34" charset="0"/>
                        </a:rPr>
                        <a:t>CorePower</a:t>
                      </a: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sp>
        <p:nvSpPr>
          <p:cNvPr id="5" name="文字方塊 38"/>
          <p:cNvSpPr txBox="1">
            <a:spLocks noChangeArrowheads="1"/>
          </p:cNvSpPr>
          <p:nvPr/>
        </p:nvSpPr>
        <p:spPr bwMode="auto">
          <a:xfrm>
            <a:off x="13924088" y="2716560"/>
            <a:ext cx="2810939" cy="295423"/>
          </a:xfrm>
          <a:prstGeom prst="rect">
            <a:avLst/>
          </a:prstGeom>
          <a:noFill/>
          <a:ln w="9525">
            <a:noFill/>
            <a:miter lim="800000"/>
            <a:headEnd/>
            <a:tailEnd/>
          </a:ln>
        </p:spPr>
        <p:txBody>
          <a:bodyPr wrap="none" lIns="79205" tIns="39603" rIns="79205" bIns="39603">
            <a:spAutoFit/>
          </a:bodyPr>
          <a:lstStyle/>
          <a:p>
            <a:pPr fontAlgn="auto">
              <a:spcBef>
                <a:spcPts val="0"/>
              </a:spcBef>
              <a:spcAft>
                <a:spcPts val="0"/>
              </a:spcAft>
              <a:defRPr/>
            </a:pPr>
            <a:r>
              <a:rPr kumimoji="0" lang="en-US" altLang="zh-TW" sz="1400" b="1" dirty="0">
                <a:solidFill>
                  <a:srgbClr val="C00000"/>
                </a:solidFill>
                <a:latin typeface="Calibri" panose="020F0502020204030204" pitchFamily="34" charset="0"/>
                <a:ea typeface="+mn-ea"/>
                <a:cs typeface="Calibri" panose="020F0502020204030204" pitchFamily="34" charset="0"/>
              </a:rPr>
              <a:t> Warranty: </a:t>
            </a:r>
            <a:r>
              <a:rPr kumimoji="0" lang="en-US" altLang="zh-TW" sz="1400" b="1" dirty="0" smtClean="0">
                <a:solidFill>
                  <a:srgbClr val="C00000"/>
                </a:solidFill>
                <a:latin typeface="Calibri" panose="020F0502020204030204" pitchFamily="34" charset="0"/>
                <a:ea typeface="+mn-ea"/>
                <a:cs typeface="Calibri" panose="020F0502020204030204" pitchFamily="34" charset="0"/>
              </a:rPr>
              <a:t>5 </a:t>
            </a:r>
            <a:r>
              <a:rPr kumimoji="0" lang="en-US" altLang="zh-TW" sz="1400" b="1" dirty="0">
                <a:solidFill>
                  <a:srgbClr val="C00000"/>
                </a:solidFill>
                <a:latin typeface="Calibri" panose="020F0502020204030204" pitchFamily="34" charset="0"/>
                <a:ea typeface="+mn-ea"/>
                <a:cs typeface="Calibri" panose="020F0502020204030204" pitchFamily="34" charset="0"/>
              </a:rPr>
              <a:t>years or 60K P/E cycles</a:t>
            </a:r>
            <a:endParaRPr kumimoji="0" lang="zh-TW" altLang="en-US" sz="1400" b="1" dirty="0">
              <a:solidFill>
                <a:srgbClr val="C00000"/>
              </a:solidFill>
              <a:latin typeface="Calibri" panose="020F0502020204030204" pitchFamily="34" charset="0"/>
              <a:ea typeface="+mn-ea"/>
              <a:cs typeface="Calibri" panose="020F0502020204030204" pitchFamily="34" charset="0"/>
            </a:endParaRPr>
          </a:p>
        </p:txBody>
      </p:sp>
      <p:sp>
        <p:nvSpPr>
          <p:cNvPr id="6" name="文字方塊 5"/>
          <p:cNvSpPr txBox="1"/>
          <p:nvPr/>
        </p:nvSpPr>
        <p:spPr>
          <a:xfrm>
            <a:off x="13926715" y="6597601"/>
            <a:ext cx="2679493" cy="295423"/>
          </a:xfrm>
          <a:prstGeom prst="rect">
            <a:avLst/>
          </a:prstGeom>
          <a:noFill/>
        </p:spPr>
        <p:txBody>
          <a:bodyPr wrap="none" lIns="79205" tIns="39603" rIns="79205" bIns="39603">
            <a:spAutoFit/>
          </a:bodyPr>
          <a:lstStyle/>
          <a:p>
            <a:pPr fontAlgn="auto">
              <a:spcBef>
                <a:spcPts val="0"/>
              </a:spcBef>
              <a:spcAft>
                <a:spcPts val="0"/>
              </a:spcAft>
              <a:defRPr/>
            </a:pPr>
            <a:r>
              <a:rPr kumimoji="0" lang="en-US" altLang="zh-TW" sz="1400" b="1" dirty="0">
                <a:solidFill>
                  <a:srgbClr val="C00000"/>
                </a:solidFill>
                <a:latin typeface="Calibri" panose="020F0502020204030204" pitchFamily="34" charset="0"/>
                <a:ea typeface="+mn-ea"/>
                <a:cs typeface="Calibri" panose="020F0502020204030204" pitchFamily="34" charset="0"/>
              </a:rPr>
              <a:t>Warranty: 2 years or 3K P/E cycles</a:t>
            </a:r>
            <a:endParaRPr kumimoji="0" lang="zh-TW" altLang="en-US" sz="1400" b="1" dirty="0">
              <a:solidFill>
                <a:srgbClr val="C00000"/>
              </a:solidFill>
              <a:latin typeface="Calibri" panose="020F0502020204030204" pitchFamily="34" charset="0"/>
              <a:ea typeface="+mn-ea"/>
              <a:cs typeface="Calibri" panose="020F0502020204030204" pitchFamily="34" charset="0"/>
            </a:endParaRPr>
          </a:p>
        </p:txBody>
      </p:sp>
      <p:sp>
        <p:nvSpPr>
          <p:cNvPr id="67" name="文字方塊 24"/>
          <p:cNvSpPr txBox="1">
            <a:spLocks noChangeArrowheads="1"/>
          </p:cNvSpPr>
          <p:nvPr/>
        </p:nvSpPr>
        <p:spPr bwMode="auto">
          <a:xfrm>
            <a:off x="2621459" y="1187612"/>
            <a:ext cx="11903255" cy="660949"/>
          </a:xfrm>
          <a:prstGeom prst="rect">
            <a:avLst/>
          </a:prstGeom>
          <a:noFill/>
          <a:ln>
            <a:noFill/>
          </a:ln>
          <a:extLst/>
        </p:spPr>
        <p:txBody>
          <a:bodyPr wrap="square" lIns="112647" tIns="56324" rIns="112647" bIns="56324">
            <a:spAutoFit/>
          </a:bodyPr>
          <a:lstStyle>
            <a:lvl1pPr eaLnBrk="0" hangingPunct="0">
              <a:defRPr kumimoji="1">
                <a:solidFill>
                  <a:schemeClr val="tx1"/>
                </a:solidFill>
                <a:latin typeface="Arial" pitchFamily="34" charset="0"/>
                <a:ea typeface="新細明體" pitchFamily="18" charset="-120"/>
              </a:defRPr>
            </a:lvl1pPr>
            <a:lvl2pPr marL="742950" indent="-285750" eaLnBrk="0" hangingPunct="0">
              <a:defRPr kumimoji="1">
                <a:solidFill>
                  <a:schemeClr val="tx1"/>
                </a:solidFill>
                <a:latin typeface="Arial" pitchFamily="34" charset="0"/>
                <a:ea typeface="新細明體" pitchFamily="18" charset="-120"/>
              </a:defRPr>
            </a:lvl2pPr>
            <a:lvl3pPr marL="1143000" indent="-228600" eaLnBrk="0" hangingPunct="0">
              <a:defRPr kumimoji="1">
                <a:solidFill>
                  <a:schemeClr val="tx1"/>
                </a:solidFill>
                <a:latin typeface="Arial" pitchFamily="34" charset="0"/>
                <a:ea typeface="新細明體" pitchFamily="18" charset="-120"/>
              </a:defRPr>
            </a:lvl3pPr>
            <a:lvl4pPr marL="1600200" indent="-228600" eaLnBrk="0" hangingPunct="0">
              <a:defRPr kumimoji="1">
                <a:solidFill>
                  <a:schemeClr val="tx1"/>
                </a:solidFill>
                <a:latin typeface="Arial" pitchFamily="34" charset="0"/>
                <a:ea typeface="新細明體" pitchFamily="18" charset="-120"/>
              </a:defRPr>
            </a:lvl4pPr>
            <a:lvl5pPr marL="2057400" indent="-228600" eaLnBrk="0" hangingPunct="0">
              <a:defRPr kumimoji="1">
                <a:solidFill>
                  <a:schemeClr val="tx1"/>
                </a:solidFill>
                <a:latin typeface="Arial" pitchFamily="34" charset="0"/>
                <a:ea typeface="新細明體" pitchFamily="18" charset="-120"/>
              </a:defRPr>
            </a:lvl5pPr>
            <a:lvl6pPr marL="25146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fontAlgn="auto" hangingPunct="1">
              <a:spcBef>
                <a:spcPts val="0"/>
              </a:spcBef>
              <a:spcAft>
                <a:spcPts val="0"/>
              </a:spcAft>
              <a:defRPr/>
            </a:pPr>
            <a:r>
              <a:rPr kumimoji="0" lang="en-US" altLang="zh-TW" sz="3556" b="1" dirty="0">
                <a:solidFill>
                  <a:srgbClr val="008080"/>
                </a:solidFill>
                <a:latin typeface="Calibri" panose="020F0502020204030204" pitchFamily="34" charset="0"/>
              </a:rPr>
              <a:t>Industrial </a:t>
            </a:r>
            <a:r>
              <a:rPr kumimoji="0" lang="en-US" altLang="zh-TW" sz="3556" b="1" dirty="0" smtClean="0">
                <a:solidFill>
                  <a:srgbClr val="008080"/>
                </a:solidFill>
                <a:latin typeface="Calibri" panose="020F0502020204030204" pitchFamily="34" charset="0"/>
              </a:rPr>
              <a:t>M.2 </a:t>
            </a:r>
            <a:r>
              <a:rPr kumimoji="0" lang="en-US" altLang="zh-TW" sz="3556" b="1" dirty="0">
                <a:solidFill>
                  <a:srgbClr val="008080"/>
                </a:solidFill>
                <a:latin typeface="Calibri" panose="020F0502020204030204" pitchFamily="34" charset="0"/>
              </a:rPr>
              <a:t>2280 </a:t>
            </a:r>
            <a:r>
              <a:rPr kumimoji="0" lang="en-US" altLang="zh-TW" sz="3556" b="1" dirty="0" smtClean="0">
                <a:solidFill>
                  <a:srgbClr val="008080"/>
                </a:solidFill>
                <a:latin typeface="Calibri" panose="020F0502020204030204" pitchFamily="34" charset="0"/>
              </a:rPr>
              <a:t>2D </a:t>
            </a:r>
            <a:r>
              <a:rPr kumimoji="0" lang="en-US" altLang="zh-TW" sz="3556" b="1" dirty="0">
                <a:solidFill>
                  <a:srgbClr val="008080"/>
                </a:solidFill>
                <a:latin typeface="Calibri" panose="020F0502020204030204" pitchFamily="34" charset="0"/>
              </a:rPr>
              <a:t>NAND Roadmap</a:t>
            </a:r>
            <a:endParaRPr kumimoji="0" lang="zh-TW" altLang="en-US" sz="3556" b="1" dirty="0">
              <a:solidFill>
                <a:srgbClr val="008080"/>
              </a:solidFill>
              <a:latin typeface="Calibri" panose="020F0502020204030204" pitchFamily="34" charset="0"/>
            </a:endParaRPr>
          </a:p>
        </p:txBody>
      </p:sp>
      <p:sp>
        <p:nvSpPr>
          <p:cNvPr id="68" name="標題 1"/>
          <p:cNvSpPr>
            <a:spLocks noGrp="1"/>
          </p:cNvSpPr>
          <p:nvPr>
            <p:ph type="title"/>
          </p:nvPr>
        </p:nvSpPr>
        <p:spPr>
          <a:xfrm>
            <a:off x="705488" y="268287"/>
            <a:ext cx="14292088" cy="1080121"/>
          </a:xfrm>
        </p:spPr>
        <p:txBody>
          <a:bodyPr/>
          <a:lstStyle/>
          <a:p>
            <a:r>
              <a:rPr lang="en-US" altLang="zh-TW" dirty="0" smtClean="0"/>
              <a:t>2D M.2 </a:t>
            </a:r>
            <a:endParaRPr lang="zh-TW" altLang="en-US" sz="3556" kern="1200" dirty="0">
              <a:solidFill>
                <a:srgbClr val="008080"/>
              </a:solidFill>
              <a:ea typeface="新細明體" pitchFamily="18" charset="-120"/>
              <a:cs typeface="Heiti TC Light" charset="0"/>
              <a:sym typeface="Gill Sans" charset="0"/>
            </a:endParaRPr>
          </a:p>
        </p:txBody>
      </p:sp>
      <p:grpSp>
        <p:nvGrpSpPr>
          <p:cNvPr id="54" name="群組 53"/>
          <p:cNvGrpSpPr/>
          <p:nvPr/>
        </p:nvGrpSpPr>
        <p:grpSpPr>
          <a:xfrm>
            <a:off x="-4662109" y="2512992"/>
            <a:ext cx="4403248" cy="4271897"/>
            <a:chOff x="-4662109" y="2512992"/>
            <a:chExt cx="4403248" cy="4271897"/>
          </a:xfrm>
        </p:grpSpPr>
        <p:grpSp>
          <p:nvGrpSpPr>
            <p:cNvPr id="55" name="群組 54"/>
            <p:cNvGrpSpPr/>
            <p:nvPr/>
          </p:nvGrpSpPr>
          <p:grpSpPr>
            <a:xfrm>
              <a:off x="-4662109" y="2512992"/>
              <a:ext cx="4403248" cy="4271897"/>
              <a:chOff x="12883876" y="1908742"/>
              <a:chExt cx="4403248" cy="4271897"/>
            </a:xfrm>
          </p:grpSpPr>
          <p:sp>
            <p:nvSpPr>
              <p:cNvPr id="58" name="矩形 57"/>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59" name="矩形 58"/>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60" name="矩形 59"/>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5" name="矩形 94"/>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6" name="文字方塊 95"/>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97" name="文字方塊 96"/>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98" name="矩形 97"/>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9" name="文字方塊 98"/>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100" name="文字方塊 99"/>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101" name="矩形 100"/>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2" name="文字方塊 101"/>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103" name="矩形 102"/>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4" name="矩形 103"/>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5" name="矩形 104"/>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6" name="文字方塊 105"/>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107" name="矩形 106"/>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08" name="矩形 107"/>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9" name="矩形 108"/>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110" name="矩形 109"/>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111" name="矩形 110"/>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12" name="文字方塊 111"/>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113" name="矩形 112"/>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4" name="矩形 113"/>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56" name="文字方塊 55"/>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57" name="矩形 56"/>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10" name="文字方塊 9"/>
          <p:cNvSpPr txBox="1"/>
          <p:nvPr/>
        </p:nvSpPr>
        <p:spPr>
          <a:xfrm>
            <a:off x="705488" y="6913822"/>
            <a:ext cx="5475858" cy="1077218"/>
          </a:xfrm>
          <a:prstGeom prst="rect">
            <a:avLst/>
          </a:prstGeom>
          <a:noFill/>
        </p:spPr>
        <p:txBody>
          <a:bodyPr wrap="square">
            <a:spAutoFit/>
          </a:bodyPr>
          <a:lstStyle>
            <a:defPPr>
              <a:defRPr lang="en-US"/>
            </a:defPPr>
            <a:lvl1pPr defTabSz="914212" fontAlgn="auto">
              <a:spcBef>
                <a:spcPts val="0"/>
              </a:spcBef>
              <a:spcAft>
                <a:spcPts val="0"/>
              </a:spcAft>
              <a:defRPr sz="1600">
                <a:solidFill>
                  <a:schemeClr val="tx1">
                    <a:lumMod val="75000"/>
                    <a:lumOff val="25000"/>
                  </a:schemeClr>
                </a:solidFill>
                <a:latin typeface="Calibri" panose="020F0502020204030204" pitchFamily="34" charset="0"/>
                <a:ea typeface="+mn-ea"/>
                <a:cs typeface="Calibri" panose="020F0502020204030204" pitchFamily="34" charset="0"/>
              </a:defRPr>
            </a:lvl1pPr>
          </a:lstStyle>
          <a:p>
            <a:r>
              <a:rPr lang="en-US" altLang="zh-TW" dirty="0" smtClean="0"/>
              <a:t>Notes</a:t>
            </a:r>
          </a:p>
          <a:p>
            <a:r>
              <a:rPr lang="zh-TW" altLang="en-US" dirty="0"/>
              <a:t>*</a:t>
            </a:r>
            <a:r>
              <a:rPr lang="en-US" altLang="zh-TW" dirty="0" smtClean="0"/>
              <a:t>SM230-M280</a:t>
            </a:r>
            <a:r>
              <a:rPr lang="en-US" altLang="zh-TW" dirty="0"/>
              <a:t>: TCG-OPAL2.0 supports 32GB~512GB                    </a:t>
            </a:r>
          </a:p>
          <a:p>
            <a:r>
              <a:rPr lang="en-US" altLang="zh-TW" dirty="0"/>
              <a:t>                             AES256 supports </a:t>
            </a:r>
            <a:r>
              <a:rPr lang="en-US" altLang="zh-TW" dirty="0" smtClean="0"/>
              <a:t>32GB~1024GB</a:t>
            </a:r>
            <a:endParaRPr lang="en-US" altLang="zh-TW" dirty="0"/>
          </a:p>
          <a:p>
            <a:endParaRPr lang="zh-TW" altLang="en-US" dirty="0"/>
          </a:p>
        </p:txBody>
      </p:sp>
      <p:grpSp>
        <p:nvGrpSpPr>
          <p:cNvPr id="69" name="群組 68"/>
          <p:cNvGrpSpPr/>
          <p:nvPr/>
        </p:nvGrpSpPr>
        <p:grpSpPr>
          <a:xfrm>
            <a:off x="3831139" y="2177441"/>
            <a:ext cx="734536" cy="827151"/>
            <a:chOff x="3773587" y="2266324"/>
            <a:chExt cx="734536" cy="827151"/>
          </a:xfrm>
        </p:grpSpPr>
        <p:sp>
          <p:nvSpPr>
            <p:cNvPr id="70" name="文字方塊 69"/>
            <p:cNvSpPr txBox="1"/>
            <p:nvPr/>
          </p:nvSpPr>
          <p:spPr>
            <a:xfrm>
              <a:off x="3773587" y="2266324"/>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24nm</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71" name="圖片 70"/>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795114" y="2642820"/>
              <a:ext cx="475278" cy="450655"/>
            </a:xfrm>
            <a:prstGeom prst="rect">
              <a:avLst/>
            </a:prstGeom>
          </p:spPr>
        </p:pic>
      </p:grpSp>
      <p:grpSp>
        <p:nvGrpSpPr>
          <p:cNvPr id="72" name="群組 71"/>
          <p:cNvGrpSpPr/>
          <p:nvPr/>
        </p:nvGrpSpPr>
        <p:grpSpPr>
          <a:xfrm>
            <a:off x="3831139" y="4012704"/>
            <a:ext cx="734536" cy="827151"/>
            <a:chOff x="3773587" y="2266324"/>
            <a:chExt cx="734536" cy="827151"/>
          </a:xfrm>
        </p:grpSpPr>
        <p:sp>
          <p:nvSpPr>
            <p:cNvPr id="73" name="文字方塊 72"/>
            <p:cNvSpPr txBox="1"/>
            <p:nvPr/>
          </p:nvSpPr>
          <p:spPr>
            <a:xfrm>
              <a:off x="3773587" y="2266324"/>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15nm</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74" name="圖片 73"/>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795114" y="2642820"/>
              <a:ext cx="475278" cy="450655"/>
            </a:xfrm>
            <a:prstGeom prst="rect">
              <a:avLst/>
            </a:prstGeom>
          </p:spPr>
        </p:pic>
      </p:grpSp>
      <p:grpSp>
        <p:nvGrpSpPr>
          <p:cNvPr id="75" name="群組 74"/>
          <p:cNvGrpSpPr/>
          <p:nvPr/>
        </p:nvGrpSpPr>
        <p:grpSpPr>
          <a:xfrm>
            <a:off x="3761649" y="5921857"/>
            <a:ext cx="734536" cy="827151"/>
            <a:chOff x="3773587" y="2266324"/>
            <a:chExt cx="734536" cy="827151"/>
          </a:xfrm>
        </p:grpSpPr>
        <p:sp>
          <p:nvSpPr>
            <p:cNvPr id="76" name="文字方塊 75"/>
            <p:cNvSpPr txBox="1"/>
            <p:nvPr/>
          </p:nvSpPr>
          <p:spPr>
            <a:xfrm>
              <a:off x="3773587" y="2266324"/>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15nm</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77" name="圖片 76"/>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795114" y="2642820"/>
              <a:ext cx="475278" cy="450655"/>
            </a:xfrm>
            <a:prstGeom prst="rect">
              <a:avLst/>
            </a:prstGeom>
          </p:spPr>
        </p:pic>
      </p:grpSp>
      <p:grpSp>
        <p:nvGrpSpPr>
          <p:cNvPr id="78" name="群組 77"/>
          <p:cNvGrpSpPr/>
          <p:nvPr/>
        </p:nvGrpSpPr>
        <p:grpSpPr>
          <a:xfrm>
            <a:off x="3773587" y="4913745"/>
            <a:ext cx="734536" cy="827151"/>
            <a:chOff x="3773587" y="2266324"/>
            <a:chExt cx="734536" cy="827151"/>
          </a:xfrm>
        </p:grpSpPr>
        <p:sp>
          <p:nvSpPr>
            <p:cNvPr id="79" name="文字方塊 78"/>
            <p:cNvSpPr txBox="1"/>
            <p:nvPr/>
          </p:nvSpPr>
          <p:spPr>
            <a:xfrm>
              <a:off x="3773587" y="2266324"/>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15nm</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80" name="圖片 79"/>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795114" y="2642820"/>
              <a:ext cx="475278" cy="450655"/>
            </a:xfrm>
            <a:prstGeom prst="rect">
              <a:avLst/>
            </a:prstGeom>
          </p:spPr>
        </p:pic>
      </p:grpSp>
      <p:grpSp>
        <p:nvGrpSpPr>
          <p:cNvPr id="81" name="群組 80"/>
          <p:cNvGrpSpPr/>
          <p:nvPr/>
        </p:nvGrpSpPr>
        <p:grpSpPr>
          <a:xfrm>
            <a:off x="3810066" y="3095072"/>
            <a:ext cx="734536" cy="827151"/>
            <a:chOff x="3773587" y="2266324"/>
            <a:chExt cx="734536" cy="827151"/>
          </a:xfrm>
        </p:grpSpPr>
        <p:sp>
          <p:nvSpPr>
            <p:cNvPr id="82" name="文字方塊 81"/>
            <p:cNvSpPr txBox="1"/>
            <p:nvPr/>
          </p:nvSpPr>
          <p:spPr>
            <a:xfrm>
              <a:off x="3773587" y="2266324"/>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15nm</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83" name="圖片 82"/>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795114" y="2642820"/>
              <a:ext cx="475278" cy="450655"/>
            </a:xfrm>
            <a:prstGeom prst="rect">
              <a:avLst/>
            </a:prstGeom>
          </p:spPr>
        </p:pic>
      </p:grpSp>
      <p:grpSp>
        <p:nvGrpSpPr>
          <p:cNvPr id="61" name="群組 60"/>
          <p:cNvGrpSpPr/>
          <p:nvPr/>
        </p:nvGrpSpPr>
        <p:grpSpPr>
          <a:xfrm>
            <a:off x="14526854" y="8045152"/>
            <a:ext cx="1920141" cy="866153"/>
            <a:chOff x="13539708" y="8045152"/>
            <a:chExt cx="1920141" cy="866153"/>
          </a:xfrm>
        </p:grpSpPr>
        <p:sp>
          <p:nvSpPr>
            <p:cNvPr id="62" name="文字方塊 61"/>
            <p:cNvSpPr txBox="1"/>
            <p:nvPr/>
          </p:nvSpPr>
          <p:spPr>
            <a:xfrm>
              <a:off x="13539708" y="8045152"/>
              <a:ext cx="1920141" cy="830997"/>
            </a:xfrm>
            <a:prstGeom prst="rect">
              <a:avLst/>
            </a:prstGeom>
            <a:noFill/>
          </p:spPr>
          <p:txBody>
            <a:bodyPr wrap="none" rtlCol="0">
              <a:spAutoFit/>
            </a:bodyPr>
            <a:lstStyle/>
            <a:p>
              <a:r>
                <a:rPr lang="en-US" altLang="zh-TW" sz="1600" dirty="0">
                  <a:solidFill>
                    <a:schemeClr val="tx1">
                      <a:lumMod val="65000"/>
                      <a:lumOff val="35000"/>
                    </a:schemeClr>
                  </a:solidFill>
                  <a:latin typeface="Calibri" panose="020F0502020204030204" pitchFamily="34" charset="0"/>
                  <a:cs typeface="Calibri" panose="020F0502020204030204" pitchFamily="34" charset="0"/>
                </a:rPr>
                <a:t>Remarks</a:t>
              </a: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a:t>
              </a:r>
            </a:p>
            <a:p>
              <a:pPr>
                <a:lnSpc>
                  <a:spcPct val="200000"/>
                </a:lnSpc>
              </a:pP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                Wide Temp.</a:t>
              </a:r>
            </a:p>
          </p:txBody>
        </p:sp>
        <p:pic>
          <p:nvPicPr>
            <p:cNvPr id="63" name="圖片 62"/>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13834201" y="8460650"/>
              <a:ext cx="475278" cy="450655"/>
            </a:xfrm>
            <a:prstGeom prst="rect">
              <a:avLst/>
            </a:prstGeom>
          </p:spPr>
        </p:pic>
      </p:grpSp>
    </p:spTree>
    <p:extLst>
      <p:ext uri="{BB962C8B-B14F-4D97-AF65-F5344CB8AC3E}">
        <p14:creationId xmlns:p14="http://schemas.microsoft.com/office/powerpoint/2010/main" val="2313408925"/>
      </p:ext>
    </p:extLst>
  </p:cSld>
  <p:clrMapOvr>
    <a:masterClrMapping/>
  </p:clrMapOvr>
  <p:transition/>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格 2"/>
          <p:cNvGraphicFramePr>
            <a:graphicFrameLocks noGrp="1"/>
          </p:cNvGraphicFramePr>
          <p:nvPr>
            <p:extLst>
              <p:ext uri="{D42A27DB-BD31-4B8C-83A1-F6EECF244321}">
                <p14:modId xmlns:p14="http://schemas.microsoft.com/office/powerpoint/2010/main" val="2651623384"/>
              </p:ext>
            </p:extLst>
          </p:nvPr>
        </p:nvGraphicFramePr>
        <p:xfrm>
          <a:off x="705487" y="1767535"/>
          <a:ext cx="16307663" cy="2267478"/>
        </p:xfrm>
        <a:graphic>
          <a:graphicData uri="http://schemas.openxmlformats.org/drawingml/2006/table">
            <a:tbl>
              <a:tblPr firstRow="1" bandRow="1">
                <a:tableStyleId>{5940675A-B579-460E-94D1-54222C63F5DA}</a:tableStyleId>
              </a:tblPr>
              <a:tblGrid>
                <a:gridCol w="874976"/>
                <a:gridCol w="2048275"/>
                <a:gridCol w="1094768"/>
                <a:gridCol w="1024137"/>
                <a:gridCol w="1024137"/>
                <a:gridCol w="1024137"/>
                <a:gridCol w="1024137"/>
                <a:gridCol w="1024137"/>
                <a:gridCol w="1024137"/>
                <a:gridCol w="1024137"/>
                <a:gridCol w="1024137"/>
                <a:gridCol w="1024137"/>
                <a:gridCol w="1024137"/>
                <a:gridCol w="1024137"/>
                <a:gridCol w="1024137"/>
              </a:tblGrid>
              <a:tr h="372487">
                <a:tc>
                  <a:txBody>
                    <a:bodyPr/>
                    <a:lstStyle/>
                    <a:p>
                      <a:r>
                        <a:rPr lang="en-US" altLang="zh-TW" sz="2000" b="1" dirty="0" smtClean="0">
                          <a:solidFill>
                            <a:schemeClr val="bg1"/>
                          </a:solidFill>
                          <a:latin typeface="Calibri" panose="020F0502020204030204" pitchFamily="34" charset="0"/>
                          <a:cs typeface="Calibri" panose="020F0502020204030204" pitchFamily="34" charset="0"/>
                        </a:rPr>
                        <a:t>Flash</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grid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Available</a:t>
                      </a:r>
                      <a:r>
                        <a:rPr lang="en-US" altLang="zh-TW" sz="2000" b="1" baseline="0" dirty="0" smtClean="0">
                          <a:solidFill>
                            <a:schemeClr val="bg1"/>
                          </a:solidFill>
                          <a:latin typeface="Calibri" panose="020F0502020204030204" pitchFamily="34" charset="0"/>
                          <a:cs typeface="Calibri" panose="020F0502020204030204" pitchFamily="34" charset="0"/>
                        </a:rPr>
                        <a:t> Now</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hMerge="1">
                  <a:txBody>
                    <a:bodyPr/>
                    <a:lstStyle/>
                    <a:p>
                      <a:endParaRPr lang="zh-TW" altLang="en-US"/>
                    </a:p>
                  </a:txBody>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Q4’23</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Q1’24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Q2’24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Q3’24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935619">
                <a:tc row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SLC-lite</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24517E"/>
                    </a:solidFill>
                  </a:tcPr>
                </a:tc>
                <a:tc>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SU210-M280</a:t>
                      </a:r>
                    </a:p>
                    <a:p>
                      <a:pPr>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32GB~256GB</a:t>
                      </a:r>
                    </a:p>
                    <a:p>
                      <a:pPr fontAlgn="auto">
                        <a:spcBef>
                          <a:spcPts val="0"/>
                        </a:spcBef>
                        <a:spcAft>
                          <a:spcPts val="0"/>
                        </a:spcAft>
                        <a:defRPr/>
                      </a:pP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spcBef>
                          <a:spcPts val="0"/>
                        </a:spcBef>
                        <a:spcAft>
                          <a:spcPts val="0"/>
                        </a:spcAft>
                        <a:defRPr/>
                      </a:pP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935619">
                <a:tc vMerge="1">
                  <a:txBody>
                    <a:bodyPr/>
                    <a:lstStyle/>
                    <a:p>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SU230-M280</a:t>
                      </a:r>
                    </a:p>
                    <a:p>
                      <a:pPr>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32GB~128GB*</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sp>
        <p:nvSpPr>
          <p:cNvPr id="6" name="文字方塊 5"/>
          <p:cNvSpPr txBox="1"/>
          <p:nvPr/>
        </p:nvSpPr>
        <p:spPr>
          <a:xfrm>
            <a:off x="13926715" y="3717281"/>
            <a:ext cx="2770865" cy="295423"/>
          </a:xfrm>
          <a:prstGeom prst="rect">
            <a:avLst/>
          </a:prstGeom>
          <a:noFill/>
        </p:spPr>
        <p:txBody>
          <a:bodyPr wrap="none" lIns="79205" tIns="39603" rIns="79205" bIns="39603">
            <a:spAutoFit/>
          </a:bodyPr>
          <a:lstStyle/>
          <a:p>
            <a:pPr fontAlgn="auto">
              <a:spcBef>
                <a:spcPts val="0"/>
              </a:spcBef>
              <a:spcAft>
                <a:spcPts val="0"/>
              </a:spcAft>
              <a:defRPr/>
            </a:pPr>
            <a:r>
              <a:rPr kumimoji="0" lang="en-US" altLang="zh-TW" sz="1400" b="1" dirty="0">
                <a:solidFill>
                  <a:srgbClr val="C00000"/>
                </a:solidFill>
                <a:latin typeface="Calibri" panose="020F0502020204030204" pitchFamily="34" charset="0"/>
                <a:ea typeface="+mn-ea"/>
                <a:cs typeface="Calibri" panose="020F0502020204030204" pitchFamily="34" charset="0"/>
              </a:rPr>
              <a:t>Warranty: </a:t>
            </a:r>
            <a:r>
              <a:rPr kumimoji="0" lang="en-US" altLang="zh-TW" sz="1400" b="1" dirty="0" smtClean="0">
                <a:solidFill>
                  <a:srgbClr val="C00000"/>
                </a:solidFill>
                <a:latin typeface="Calibri" panose="020F0502020204030204" pitchFamily="34" charset="0"/>
                <a:ea typeface="+mn-ea"/>
                <a:cs typeface="Calibri" panose="020F0502020204030204" pitchFamily="34" charset="0"/>
              </a:rPr>
              <a:t>3 </a:t>
            </a:r>
            <a:r>
              <a:rPr kumimoji="0" lang="en-US" altLang="zh-TW" sz="1400" b="1" dirty="0">
                <a:solidFill>
                  <a:srgbClr val="C00000"/>
                </a:solidFill>
                <a:latin typeface="Calibri" panose="020F0502020204030204" pitchFamily="34" charset="0"/>
                <a:ea typeface="+mn-ea"/>
                <a:cs typeface="Calibri" panose="020F0502020204030204" pitchFamily="34" charset="0"/>
              </a:rPr>
              <a:t>years or </a:t>
            </a:r>
            <a:r>
              <a:rPr kumimoji="0" lang="en-US" altLang="zh-TW" sz="1400" b="1" dirty="0" smtClean="0">
                <a:solidFill>
                  <a:srgbClr val="C00000"/>
                </a:solidFill>
                <a:latin typeface="Calibri" panose="020F0502020204030204" pitchFamily="34" charset="0"/>
                <a:ea typeface="+mn-ea"/>
                <a:cs typeface="Calibri" panose="020F0502020204030204" pitchFamily="34" charset="0"/>
              </a:rPr>
              <a:t>20K </a:t>
            </a:r>
            <a:r>
              <a:rPr kumimoji="0" lang="en-US" altLang="zh-TW" sz="1400" b="1" dirty="0">
                <a:solidFill>
                  <a:srgbClr val="C00000"/>
                </a:solidFill>
                <a:latin typeface="Calibri" panose="020F0502020204030204" pitchFamily="34" charset="0"/>
                <a:ea typeface="+mn-ea"/>
                <a:cs typeface="Calibri" panose="020F0502020204030204" pitchFamily="34" charset="0"/>
              </a:rPr>
              <a:t>P/E cycles</a:t>
            </a:r>
            <a:endParaRPr kumimoji="0" lang="zh-TW" altLang="en-US" sz="1400" b="1" dirty="0">
              <a:solidFill>
                <a:srgbClr val="C00000"/>
              </a:solidFill>
              <a:latin typeface="Calibri" panose="020F0502020204030204" pitchFamily="34" charset="0"/>
              <a:ea typeface="+mn-ea"/>
              <a:cs typeface="Calibri" panose="020F0502020204030204" pitchFamily="34" charset="0"/>
            </a:endParaRPr>
          </a:p>
        </p:txBody>
      </p:sp>
      <p:sp>
        <p:nvSpPr>
          <p:cNvPr id="67" name="文字方塊 24"/>
          <p:cNvSpPr txBox="1">
            <a:spLocks noChangeArrowheads="1"/>
          </p:cNvSpPr>
          <p:nvPr/>
        </p:nvSpPr>
        <p:spPr bwMode="auto">
          <a:xfrm>
            <a:off x="2621459" y="1187612"/>
            <a:ext cx="11903255" cy="660949"/>
          </a:xfrm>
          <a:prstGeom prst="rect">
            <a:avLst/>
          </a:prstGeom>
          <a:noFill/>
          <a:ln>
            <a:noFill/>
          </a:ln>
          <a:extLst/>
        </p:spPr>
        <p:txBody>
          <a:bodyPr wrap="square" lIns="112647" tIns="56324" rIns="112647" bIns="56324">
            <a:spAutoFit/>
          </a:bodyPr>
          <a:lstStyle>
            <a:lvl1pPr eaLnBrk="0" hangingPunct="0">
              <a:defRPr kumimoji="1">
                <a:solidFill>
                  <a:schemeClr val="tx1"/>
                </a:solidFill>
                <a:latin typeface="Arial" pitchFamily="34" charset="0"/>
                <a:ea typeface="新細明體" pitchFamily="18" charset="-120"/>
              </a:defRPr>
            </a:lvl1pPr>
            <a:lvl2pPr marL="742950" indent="-285750" eaLnBrk="0" hangingPunct="0">
              <a:defRPr kumimoji="1">
                <a:solidFill>
                  <a:schemeClr val="tx1"/>
                </a:solidFill>
                <a:latin typeface="Arial" pitchFamily="34" charset="0"/>
                <a:ea typeface="新細明體" pitchFamily="18" charset="-120"/>
              </a:defRPr>
            </a:lvl2pPr>
            <a:lvl3pPr marL="1143000" indent="-228600" eaLnBrk="0" hangingPunct="0">
              <a:defRPr kumimoji="1">
                <a:solidFill>
                  <a:schemeClr val="tx1"/>
                </a:solidFill>
                <a:latin typeface="Arial" pitchFamily="34" charset="0"/>
                <a:ea typeface="新細明體" pitchFamily="18" charset="-120"/>
              </a:defRPr>
            </a:lvl3pPr>
            <a:lvl4pPr marL="1600200" indent="-228600" eaLnBrk="0" hangingPunct="0">
              <a:defRPr kumimoji="1">
                <a:solidFill>
                  <a:schemeClr val="tx1"/>
                </a:solidFill>
                <a:latin typeface="Arial" pitchFamily="34" charset="0"/>
                <a:ea typeface="新細明體" pitchFamily="18" charset="-120"/>
              </a:defRPr>
            </a:lvl4pPr>
            <a:lvl5pPr marL="2057400" indent="-228600" eaLnBrk="0" hangingPunct="0">
              <a:defRPr kumimoji="1">
                <a:solidFill>
                  <a:schemeClr val="tx1"/>
                </a:solidFill>
                <a:latin typeface="Arial" pitchFamily="34" charset="0"/>
                <a:ea typeface="新細明體" pitchFamily="18" charset="-120"/>
              </a:defRPr>
            </a:lvl5pPr>
            <a:lvl6pPr marL="25146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fontAlgn="auto" hangingPunct="1">
              <a:spcBef>
                <a:spcPts val="0"/>
              </a:spcBef>
              <a:spcAft>
                <a:spcPts val="0"/>
              </a:spcAft>
              <a:defRPr/>
            </a:pPr>
            <a:r>
              <a:rPr kumimoji="0" lang="en-US" altLang="zh-TW" sz="3556" b="1" dirty="0">
                <a:solidFill>
                  <a:srgbClr val="008080"/>
                </a:solidFill>
                <a:latin typeface="Calibri" panose="020F0502020204030204" pitchFamily="34" charset="0"/>
              </a:rPr>
              <a:t>Industrial </a:t>
            </a:r>
            <a:r>
              <a:rPr kumimoji="0" lang="en-US" altLang="zh-TW" sz="3556" b="1" dirty="0" smtClean="0">
                <a:solidFill>
                  <a:srgbClr val="008080"/>
                </a:solidFill>
                <a:latin typeface="Calibri" panose="020F0502020204030204" pitchFamily="34" charset="0"/>
              </a:rPr>
              <a:t>M.2 </a:t>
            </a:r>
            <a:r>
              <a:rPr kumimoji="0" lang="en-US" altLang="zh-TW" sz="3556" b="1" dirty="0">
                <a:solidFill>
                  <a:srgbClr val="008080"/>
                </a:solidFill>
                <a:latin typeface="Calibri" panose="020F0502020204030204" pitchFamily="34" charset="0"/>
              </a:rPr>
              <a:t>2280 </a:t>
            </a:r>
            <a:r>
              <a:rPr kumimoji="0" lang="en-US" altLang="zh-TW" sz="3556" b="1" dirty="0" smtClean="0">
                <a:solidFill>
                  <a:srgbClr val="008080"/>
                </a:solidFill>
                <a:latin typeface="Calibri" panose="020F0502020204030204" pitchFamily="34" charset="0"/>
              </a:rPr>
              <a:t>2D </a:t>
            </a:r>
            <a:r>
              <a:rPr kumimoji="0" lang="en-US" altLang="zh-TW" sz="3556" b="1" dirty="0">
                <a:solidFill>
                  <a:srgbClr val="008080"/>
                </a:solidFill>
                <a:latin typeface="Calibri" panose="020F0502020204030204" pitchFamily="34" charset="0"/>
              </a:rPr>
              <a:t>NAND Roadmap</a:t>
            </a:r>
            <a:endParaRPr kumimoji="0" lang="zh-TW" altLang="en-US" sz="3556" b="1" dirty="0">
              <a:solidFill>
                <a:srgbClr val="008080"/>
              </a:solidFill>
              <a:latin typeface="Calibri" panose="020F0502020204030204" pitchFamily="34" charset="0"/>
            </a:endParaRPr>
          </a:p>
        </p:txBody>
      </p:sp>
      <p:sp>
        <p:nvSpPr>
          <p:cNvPr id="68" name="標題 1"/>
          <p:cNvSpPr>
            <a:spLocks noGrp="1"/>
          </p:cNvSpPr>
          <p:nvPr>
            <p:ph type="title"/>
          </p:nvPr>
        </p:nvSpPr>
        <p:spPr>
          <a:xfrm>
            <a:off x="705488" y="268287"/>
            <a:ext cx="14292088" cy="1080121"/>
          </a:xfrm>
        </p:spPr>
        <p:txBody>
          <a:bodyPr/>
          <a:lstStyle/>
          <a:p>
            <a:r>
              <a:rPr lang="en-US" altLang="zh-TW" dirty="0" smtClean="0"/>
              <a:t>2D M.2 </a:t>
            </a:r>
            <a:endParaRPr lang="zh-TW" altLang="en-US" sz="3556" kern="1200" dirty="0">
              <a:solidFill>
                <a:srgbClr val="008080"/>
              </a:solidFill>
              <a:ea typeface="新細明體" pitchFamily="18" charset="-120"/>
              <a:cs typeface="Heiti TC Light" charset="0"/>
              <a:sym typeface="Gill Sans" charset="0"/>
            </a:endParaRPr>
          </a:p>
        </p:txBody>
      </p:sp>
      <p:sp>
        <p:nvSpPr>
          <p:cNvPr id="69" name="文字方塊 68"/>
          <p:cNvSpPr txBox="1"/>
          <p:nvPr/>
        </p:nvSpPr>
        <p:spPr>
          <a:xfrm>
            <a:off x="677243" y="4012704"/>
            <a:ext cx="6552728" cy="584775"/>
          </a:xfrm>
          <a:prstGeom prst="rect">
            <a:avLst/>
          </a:prstGeom>
          <a:noFill/>
        </p:spPr>
        <p:txBody>
          <a:bodyPr wrap="square">
            <a:spAutoFit/>
          </a:bodyPr>
          <a:lstStyle/>
          <a:p>
            <a:pPr defTabSz="914212" fontAlgn="auto">
              <a:spcBef>
                <a:spcPts val="0"/>
              </a:spcBef>
              <a:spcAft>
                <a:spcPts val="0"/>
              </a:spcAft>
              <a:defRPr/>
            </a:pPr>
            <a:r>
              <a:rPr lang="en-US" altLang="zh-TW" sz="1600" dirty="0" smtClean="0">
                <a:solidFill>
                  <a:schemeClr val="tx1">
                    <a:lumMod val="75000"/>
                    <a:lumOff val="25000"/>
                  </a:schemeClr>
                </a:solidFill>
                <a:latin typeface="Calibri" panose="020F0502020204030204" pitchFamily="34" charset="0"/>
                <a:ea typeface="+mn-ea"/>
                <a:cs typeface="Calibri" panose="020F0502020204030204" pitchFamily="34" charset="0"/>
              </a:rPr>
              <a:t>Notes</a:t>
            </a:r>
            <a:endParaRPr lang="en-US" altLang="zh-TW" sz="1600" dirty="0">
              <a:solidFill>
                <a:schemeClr val="tx1">
                  <a:lumMod val="75000"/>
                  <a:lumOff val="25000"/>
                </a:schemeClr>
              </a:solidFill>
              <a:latin typeface="Calibri" panose="020F0502020204030204" pitchFamily="34" charset="0"/>
              <a:ea typeface="+mn-ea"/>
              <a:cs typeface="Calibri" panose="020F0502020204030204" pitchFamily="34" charset="0"/>
            </a:endParaRPr>
          </a:p>
          <a:p>
            <a:pPr defTabSz="914212" fontAlgn="auto">
              <a:spcBef>
                <a:spcPts val="0"/>
              </a:spcBef>
              <a:spcAft>
                <a:spcPts val="0"/>
              </a:spcAft>
              <a:defRPr/>
            </a:pPr>
            <a:r>
              <a:rPr lang="en-US" altLang="zh-TW" sz="1600" dirty="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1600" dirty="0" smtClean="0">
                <a:solidFill>
                  <a:schemeClr val="tx1">
                    <a:lumMod val="75000"/>
                    <a:lumOff val="25000"/>
                  </a:schemeClr>
                </a:solidFill>
                <a:latin typeface="Calibri" panose="020F0502020204030204" pitchFamily="34" charset="0"/>
                <a:ea typeface="+mn-ea"/>
                <a:cs typeface="Calibri" panose="020F0502020204030204" pitchFamily="34" charset="0"/>
              </a:rPr>
              <a:t>SU230-M280</a:t>
            </a:r>
            <a:r>
              <a:rPr lang="en-US" altLang="zh-TW" sz="1600" dirty="0">
                <a:solidFill>
                  <a:schemeClr val="tx1">
                    <a:lumMod val="75000"/>
                    <a:lumOff val="25000"/>
                  </a:schemeClr>
                </a:solidFill>
                <a:latin typeface="Calibri" panose="020F0502020204030204" pitchFamily="34" charset="0"/>
                <a:ea typeface="+mn-ea"/>
                <a:cs typeface="Calibri" panose="020F0502020204030204" pitchFamily="34" charset="0"/>
              </a:rPr>
              <a:t>: TCG Opal 2.0 supports 32GB~128GB</a:t>
            </a:r>
          </a:p>
        </p:txBody>
      </p:sp>
      <p:grpSp>
        <p:nvGrpSpPr>
          <p:cNvPr id="45" name="群組 44"/>
          <p:cNvGrpSpPr/>
          <p:nvPr/>
        </p:nvGrpSpPr>
        <p:grpSpPr>
          <a:xfrm>
            <a:off x="-4662109" y="2512992"/>
            <a:ext cx="4403248" cy="4271897"/>
            <a:chOff x="-4662109" y="2512992"/>
            <a:chExt cx="4403248" cy="4271897"/>
          </a:xfrm>
        </p:grpSpPr>
        <p:grpSp>
          <p:nvGrpSpPr>
            <p:cNvPr id="46" name="群組 45"/>
            <p:cNvGrpSpPr/>
            <p:nvPr/>
          </p:nvGrpSpPr>
          <p:grpSpPr>
            <a:xfrm>
              <a:off x="-4662109" y="2512992"/>
              <a:ext cx="4403248" cy="4271897"/>
              <a:chOff x="12883876" y="1908742"/>
              <a:chExt cx="4403248" cy="4271897"/>
            </a:xfrm>
          </p:grpSpPr>
          <p:sp>
            <p:nvSpPr>
              <p:cNvPr id="49" name="矩形 48"/>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50" name="矩形 49"/>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51" name="矩形 50"/>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52" name="矩形 51"/>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53" name="文字方塊 52"/>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54" name="文字方塊 53"/>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55" name="矩形 54"/>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56" name="文字方塊 55"/>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57" name="文字方塊 56"/>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58" name="矩形 57"/>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59" name="文字方塊 58"/>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60" name="矩形 59"/>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9" name="矩形 88"/>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0" name="矩形 89"/>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1" name="文字方塊 90"/>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92" name="矩形 91"/>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93" name="矩形 92"/>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4" name="矩形 93"/>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95" name="矩形 94"/>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96" name="矩形 95"/>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97" name="文字方塊 96"/>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98" name="矩形 97"/>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9" name="矩形 98"/>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47" name="文字方塊 46"/>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48" name="矩形 47"/>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grpSp>
        <p:nvGrpSpPr>
          <p:cNvPr id="76" name="群組 75"/>
          <p:cNvGrpSpPr/>
          <p:nvPr/>
        </p:nvGrpSpPr>
        <p:grpSpPr>
          <a:xfrm>
            <a:off x="3810066" y="2212504"/>
            <a:ext cx="734536" cy="827151"/>
            <a:chOff x="3773587" y="2266324"/>
            <a:chExt cx="734536" cy="827151"/>
          </a:xfrm>
        </p:grpSpPr>
        <p:sp>
          <p:nvSpPr>
            <p:cNvPr id="77" name="文字方塊 76"/>
            <p:cNvSpPr txBox="1"/>
            <p:nvPr/>
          </p:nvSpPr>
          <p:spPr>
            <a:xfrm>
              <a:off x="3773587" y="2266324"/>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15nm</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78" name="圖片 77"/>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795114" y="2642820"/>
              <a:ext cx="475278" cy="450655"/>
            </a:xfrm>
            <a:prstGeom prst="rect">
              <a:avLst/>
            </a:prstGeom>
          </p:spPr>
        </p:pic>
      </p:grpSp>
      <p:grpSp>
        <p:nvGrpSpPr>
          <p:cNvPr id="79" name="群組 78"/>
          <p:cNvGrpSpPr/>
          <p:nvPr/>
        </p:nvGrpSpPr>
        <p:grpSpPr>
          <a:xfrm>
            <a:off x="3810066" y="3095072"/>
            <a:ext cx="734536" cy="827151"/>
            <a:chOff x="3773587" y="2266324"/>
            <a:chExt cx="734536" cy="827151"/>
          </a:xfrm>
        </p:grpSpPr>
        <p:sp>
          <p:nvSpPr>
            <p:cNvPr id="80" name="文字方塊 79"/>
            <p:cNvSpPr txBox="1"/>
            <p:nvPr/>
          </p:nvSpPr>
          <p:spPr>
            <a:xfrm>
              <a:off x="3773587" y="2266324"/>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15nm</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81" name="圖片 80"/>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795114" y="2642820"/>
              <a:ext cx="475278" cy="450655"/>
            </a:xfrm>
            <a:prstGeom prst="rect">
              <a:avLst/>
            </a:prstGeom>
          </p:spPr>
        </p:pic>
      </p:grpSp>
      <p:grpSp>
        <p:nvGrpSpPr>
          <p:cNvPr id="61" name="群組 60"/>
          <p:cNvGrpSpPr/>
          <p:nvPr/>
        </p:nvGrpSpPr>
        <p:grpSpPr>
          <a:xfrm>
            <a:off x="14526854" y="8045152"/>
            <a:ext cx="1920141" cy="866153"/>
            <a:chOff x="13539708" y="8045152"/>
            <a:chExt cx="1920141" cy="866153"/>
          </a:xfrm>
        </p:grpSpPr>
        <p:sp>
          <p:nvSpPr>
            <p:cNvPr id="62" name="文字方塊 61"/>
            <p:cNvSpPr txBox="1"/>
            <p:nvPr/>
          </p:nvSpPr>
          <p:spPr>
            <a:xfrm>
              <a:off x="13539708" y="8045152"/>
              <a:ext cx="1920141" cy="830997"/>
            </a:xfrm>
            <a:prstGeom prst="rect">
              <a:avLst/>
            </a:prstGeom>
            <a:noFill/>
          </p:spPr>
          <p:txBody>
            <a:bodyPr wrap="none" rtlCol="0">
              <a:spAutoFit/>
            </a:bodyPr>
            <a:lstStyle/>
            <a:p>
              <a:r>
                <a:rPr lang="en-US" altLang="zh-TW" sz="1600" dirty="0">
                  <a:solidFill>
                    <a:schemeClr val="tx1">
                      <a:lumMod val="65000"/>
                      <a:lumOff val="35000"/>
                    </a:schemeClr>
                  </a:solidFill>
                  <a:latin typeface="Calibri" panose="020F0502020204030204" pitchFamily="34" charset="0"/>
                  <a:cs typeface="Calibri" panose="020F0502020204030204" pitchFamily="34" charset="0"/>
                </a:rPr>
                <a:t>Remarks</a:t>
              </a: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a:t>
              </a:r>
            </a:p>
            <a:p>
              <a:pPr>
                <a:lnSpc>
                  <a:spcPct val="200000"/>
                </a:lnSpc>
              </a:pP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                Wide Temp.</a:t>
              </a:r>
            </a:p>
          </p:txBody>
        </p:sp>
        <p:pic>
          <p:nvPicPr>
            <p:cNvPr id="63" name="圖片 62"/>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13834201" y="8460650"/>
              <a:ext cx="475278" cy="450655"/>
            </a:xfrm>
            <a:prstGeom prst="rect">
              <a:avLst/>
            </a:prstGeom>
          </p:spPr>
        </p:pic>
      </p:grpSp>
    </p:spTree>
    <p:extLst>
      <p:ext uri="{BB962C8B-B14F-4D97-AF65-F5344CB8AC3E}">
        <p14:creationId xmlns:p14="http://schemas.microsoft.com/office/powerpoint/2010/main" val="4067457672"/>
      </p:ext>
    </p:extLst>
  </p:cSld>
  <p:clrMapOvr>
    <a:masterClrMapping/>
  </p:clrMapOvr>
  <p:transition/>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1" name="表格 60"/>
          <p:cNvGraphicFramePr>
            <a:graphicFrameLocks noGrp="1"/>
          </p:cNvGraphicFramePr>
          <p:nvPr>
            <p:extLst>
              <p:ext uri="{D42A27DB-BD31-4B8C-83A1-F6EECF244321}">
                <p14:modId xmlns:p14="http://schemas.microsoft.com/office/powerpoint/2010/main" val="353035832"/>
              </p:ext>
            </p:extLst>
          </p:nvPr>
        </p:nvGraphicFramePr>
        <p:xfrm>
          <a:off x="533227" y="1204393"/>
          <a:ext cx="16273808" cy="7233888"/>
        </p:xfrm>
        <a:graphic>
          <a:graphicData uri="http://schemas.openxmlformats.org/drawingml/2006/table">
            <a:tbl>
              <a:tblPr firstRow="1" bandRow="1">
                <a:tableStyleId>{5C22544A-7EE6-4342-B048-85BDC9FD1C3A}</a:tableStyleId>
              </a:tblPr>
              <a:tblGrid>
                <a:gridCol w="1900780"/>
                <a:gridCol w="2503555"/>
                <a:gridCol w="1572329"/>
                <a:gridCol w="1774844"/>
                <a:gridCol w="1704460"/>
                <a:gridCol w="1704460"/>
                <a:gridCol w="1704460"/>
                <a:gridCol w="1704460"/>
                <a:gridCol w="1704460"/>
              </a:tblGrid>
              <a:tr h="564730">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Flash</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Model</a:t>
                      </a: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SR/SW</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2023</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2024</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2025</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r>
              <a:tr h="564730">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altLang="zh-TW"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r>
              <a:tr h="554948">
                <a:tc rowSpan="8">
                  <a:txBody>
                    <a:bodyPr/>
                    <a:lstStyle/>
                    <a:p>
                      <a:pPr algn="ctr"/>
                      <a:r>
                        <a:rPr lang="en-US" altLang="zh-TW" sz="2400" b="1" dirty="0" smtClean="0">
                          <a:solidFill>
                            <a:schemeClr val="bg1"/>
                          </a:solidFill>
                          <a:latin typeface="Calibri" panose="020F0502020204030204" pitchFamily="34" charset="0"/>
                          <a:cs typeface="Calibri" panose="020F0502020204030204" pitchFamily="34" charset="0"/>
                        </a:rPr>
                        <a:t>TLC</a:t>
                      </a: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rowSpan="2">
                  <a:txBody>
                    <a:bodyPr/>
                    <a:lstStyle/>
                    <a:p>
                      <a:pPr algn="ct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SV240-M280</a:t>
                      </a:r>
                    </a:p>
                  </a:txBody>
                  <a:tcPr marL="112573" marR="112573" marT="56280" marB="5628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560/495</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54948">
                <a:tc vMerge="1">
                  <a:txBody>
                    <a:bodyPr/>
                    <a:lstStyle/>
                    <a:p>
                      <a:endParaRPr lang="zh-TW" altLang="en-US"/>
                    </a:p>
                  </a:txBody>
                  <a:tcPr/>
                </a:tc>
                <a:tc vMerge="1">
                  <a:txBody>
                    <a:bodyPr/>
                    <a:lstStyle/>
                    <a:p>
                      <a:pPr algn="ctr"/>
                      <a:endParaRPr lang="zh-TW" altLang="en-US" sz="1800" b="0" i="0" dirty="0">
                        <a:solidFill>
                          <a:schemeClr val="tx1">
                            <a:lumMod val="75000"/>
                            <a:lumOff val="25000"/>
                          </a:schemeClr>
                        </a:solidFill>
                        <a:latin typeface="Calibri" panose="020F0502020204030204" pitchFamily="34" charset="0"/>
                        <a:cs typeface="Calibri" panose="020F0502020204030204" pitchFamily="34" charset="0"/>
                      </a:endParaRPr>
                    </a:p>
                  </a:txBody>
                  <a:tcPr marL="112573" marR="112573" marT="56280" marB="5628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560/500</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54948">
                <a:tc vMerge="1">
                  <a:txBody>
                    <a:bodyPr/>
                    <a:lstStyle/>
                    <a:p>
                      <a:pPr algn="ctr"/>
                      <a:endParaRPr lang="zh-TW" altLang="en-US" sz="2400" b="1" dirty="0">
                        <a:solidFill>
                          <a:schemeClr val="tx1">
                            <a:lumMod val="75000"/>
                            <a:lumOff val="25000"/>
                          </a:schemeClr>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SV170-M280</a:t>
                      </a:r>
                      <a:endParaRPr lang="zh-TW" altLang="en-US" sz="1800" b="0" i="0" dirty="0">
                        <a:solidFill>
                          <a:schemeClr val="tx1">
                            <a:lumMod val="75000"/>
                            <a:lumOff val="25000"/>
                          </a:schemeClr>
                        </a:solidFill>
                        <a:latin typeface="Calibri" panose="020F0502020204030204" pitchFamily="34" charset="0"/>
                        <a:cs typeface="Calibri" panose="020F0502020204030204" pitchFamily="34" charset="0"/>
                      </a:endParaRPr>
                    </a:p>
                  </a:txBody>
                  <a:tcPr marL="112573" marR="112573" marT="56280" marB="5628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560/510</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54948">
                <a:tc vMerge="1">
                  <a:txBody>
                    <a:bodyPr/>
                    <a:lstStyle/>
                    <a:p>
                      <a:pPr algn="ctr"/>
                      <a:endParaRPr lang="zh-TW" altLang="en-US" sz="2400" b="1" dirty="0">
                        <a:solidFill>
                          <a:schemeClr val="tx1">
                            <a:lumMod val="75000"/>
                            <a:lumOff val="25000"/>
                          </a:schemeClr>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SV250-M280</a:t>
                      </a:r>
                      <a:endParaRPr lang="zh-TW" altLang="en-US" sz="1800" b="0" i="0" dirty="0" smtClean="0">
                        <a:solidFill>
                          <a:schemeClr val="tx1">
                            <a:lumMod val="75000"/>
                            <a:lumOff val="25000"/>
                          </a:schemeClr>
                        </a:solidFill>
                        <a:latin typeface="Calibri" panose="020F0502020204030204" pitchFamily="34" charset="0"/>
                        <a:cs typeface="Calibri" panose="020F0502020204030204" pitchFamily="34" charset="0"/>
                      </a:endParaRPr>
                    </a:p>
                  </a:txBody>
                  <a:tcPr marL="112573" marR="112573" marT="56280" marB="5628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560/520</a:t>
                      </a: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54948">
                <a:tc vMerge="1">
                  <a:txBody>
                    <a:bodyPr/>
                    <a:lstStyle/>
                    <a:p>
                      <a:endParaRPr lang="zh-TW" altLang="en-US" dirty="0"/>
                    </a:p>
                  </a:txBody>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573" marR="112573" marT="56280" marB="5628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560/470</a:t>
                      </a: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54948">
                <a:tc vMerge="1">
                  <a:txBody>
                    <a:bodyPr/>
                    <a:lstStyle/>
                    <a:p>
                      <a:endParaRPr lang="zh-TW" altLang="en-US"/>
                    </a:p>
                  </a:txBody>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SV24P-M280</a:t>
                      </a:r>
                    </a:p>
                  </a:txBody>
                  <a:tcPr marL="112573" marR="112573" marT="56280" marB="5628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560/495</a:t>
                      </a: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54948">
                <a:tc vMerge="1">
                  <a:txBody>
                    <a:bodyPr/>
                    <a:lstStyle/>
                    <a:p>
                      <a:endParaRPr lang="zh-TW" altLang="en-US" dirty="0"/>
                    </a:p>
                  </a:txBody>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573" marR="112573" marT="56280" marB="5628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560/510</a:t>
                      </a: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54948">
                <a:tc vMerge="1">
                  <a:txBody>
                    <a:bodyPr/>
                    <a:lstStyle/>
                    <a:p>
                      <a:pPr algn="ctr"/>
                      <a:endParaRPr lang="zh-TW" altLang="en-US" sz="2400" b="1" dirty="0">
                        <a:solidFill>
                          <a:schemeClr val="bg1"/>
                        </a:solidFill>
                        <a:latin typeface="Calibri" panose="020F0502020204030204" pitchFamily="34" charset="0"/>
                        <a:cs typeface="Calibri" panose="020F0502020204030204" pitchFamily="34" charset="0"/>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SV25P-M280</a:t>
                      </a:r>
                    </a:p>
                  </a:txBody>
                  <a:tcPr marL="112573" marR="112573" marT="56280" marB="5628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555/490</a:t>
                      </a: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54948">
                <a:tc rowSpan="3">
                  <a:txBody>
                    <a:bodyPr/>
                    <a:lstStyle/>
                    <a:p>
                      <a:pPr algn="ctr"/>
                      <a:r>
                        <a:rPr lang="en-US" altLang="zh-TW" sz="2400" b="1" dirty="0" smtClean="0">
                          <a:solidFill>
                            <a:schemeClr val="bg1"/>
                          </a:solidFill>
                          <a:latin typeface="Calibri" panose="020F0502020204030204" pitchFamily="34" charset="0"/>
                          <a:cs typeface="Calibri" panose="020F0502020204030204" pitchFamily="34" charset="0"/>
                        </a:rPr>
                        <a:t>SLC-</a:t>
                      </a:r>
                      <a:r>
                        <a:rPr lang="en-US" altLang="zh-TW" sz="2400" b="1" dirty="0" err="1" smtClean="0">
                          <a:solidFill>
                            <a:schemeClr val="bg1"/>
                          </a:solidFill>
                          <a:latin typeface="Calibri" panose="020F0502020204030204" pitchFamily="34" charset="0"/>
                          <a:cs typeface="Calibri" panose="020F0502020204030204" pitchFamily="34" charset="0"/>
                        </a:rPr>
                        <a:t>liteX</a:t>
                      </a: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8C7D"/>
                    </a:solidFill>
                  </a:tcPr>
                </a:tc>
                <a:tc rowSpan="2">
                  <a:txBody>
                    <a:bodyPr/>
                    <a:lstStyle/>
                    <a:p>
                      <a:pPr algn="ct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SH250-M280</a:t>
                      </a:r>
                    </a:p>
                  </a:txBody>
                  <a:tcPr marL="112573" marR="112573" marT="56280" marB="5628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560/510</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0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0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54948">
                <a:tc vMerge="1">
                  <a:txBody>
                    <a:bodyPr/>
                    <a:lstStyle/>
                    <a:p>
                      <a:pPr algn="ct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8C7D"/>
                    </a:solidFill>
                  </a:tcPr>
                </a:tc>
                <a:tc vMerge="1">
                  <a:txBody>
                    <a:bodyPr/>
                    <a:lstStyle/>
                    <a:p>
                      <a:pPr algn="ctr"/>
                      <a:endPar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endParaRPr>
                    </a:p>
                  </a:txBody>
                  <a:tcPr marL="112573" marR="112573" marT="56280" marB="5628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550/485</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0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0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54948">
                <a:tc vMerge="1">
                  <a:txBody>
                    <a:bodyPr/>
                    <a:lstStyle/>
                    <a:p>
                      <a:pPr algn="ct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8C7D"/>
                    </a:solidFill>
                  </a:tcPr>
                </a:tc>
                <a:tc>
                  <a:txBody>
                    <a:bodyPr/>
                    <a:lstStyle/>
                    <a:p>
                      <a:pPr algn="ct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SH25P-M280</a:t>
                      </a:r>
                    </a:p>
                  </a:txBody>
                  <a:tcPr marL="112573" marR="112573" marT="56280" marB="5628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Est. 550/485</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0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0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sp>
        <p:nvSpPr>
          <p:cNvPr id="62" name="文字方塊 24"/>
          <p:cNvSpPr txBox="1">
            <a:spLocks noChangeArrowheads="1"/>
          </p:cNvSpPr>
          <p:nvPr/>
        </p:nvSpPr>
        <p:spPr bwMode="auto">
          <a:xfrm>
            <a:off x="3320300" y="527906"/>
            <a:ext cx="11087946" cy="667724"/>
          </a:xfrm>
          <a:prstGeom prst="rect">
            <a:avLst/>
          </a:prstGeom>
          <a:noFill/>
          <a:ln w="9525">
            <a:noFill/>
            <a:miter lim="800000"/>
            <a:headEnd/>
            <a:tailEnd/>
          </a:ln>
        </p:spPr>
        <p:txBody>
          <a:bodyPr lIns="112624" tIns="56313" rIns="112624" bIns="56313">
            <a:spAutoFit/>
          </a:bodyPr>
          <a:lstStyle/>
          <a:p>
            <a:pPr algn="ctr"/>
            <a:r>
              <a:rPr lang="en-US" altLang="zh-TW" sz="3600" b="1" dirty="0">
                <a:solidFill>
                  <a:srgbClr val="008C7D"/>
                </a:solidFill>
                <a:latin typeface="Calibri" pitchFamily="34" charset="0"/>
              </a:rPr>
              <a:t>Industrial M.2 2280 3D </a:t>
            </a:r>
            <a:r>
              <a:rPr lang="en-US" altLang="zh-TW" sz="3600" b="1" dirty="0" smtClean="0">
                <a:solidFill>
                  <a:srgbClr val="008C7D"/>
                </a:solidFill>
                <a:latin typeface="Calibri" pitchFamily="34" charset="0"/>
              </a:rPr>
              <a:t>NAND Roadmap</a:t>
            </a:r>
            <a:endParaRPr lang="zh-TW" altLang="en-US" sz="3600" b="1" dirty="0">
              <a:solidFill>
                <a:srgbClr val="008C7D"/>
              </a:solidFill>
              <a:latin typeface="Calibri" pitchFamily="34" charset="0"/>
            </a:endParaRPr>
          </a:p>
        </p:txBody>
      </p:sp>
      <p:sp>
        <p:nvSpPr>
          <p:cNvPr id="64" name="向右箭號 20"/>
          <p:cNvSpPr/>
          <p:nvPr/>
        </p:nvSpPr>
        <p:spPr bwMode="auto">
          <a:xfrm>
            <a:off x="6511035" y="2419543"/>
            <a:ext cx="102960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pPr>
            <a:r>
              <a:rPr lang="en-US" altLang="zh-TW" sz="1800" dirty="0" smtClean="0">
                <a:solidFill>
                  <a:schemeClr val="bg1"/>
                </a:solidFill>
                <a:latin typeface="Calibri" panose="020F0502020204030204" pitchFamily="34" charset="0"/>
                <a:cs typeface="Calibri" panose="020F0502020204030204" pitchFamily="34" charset="0"/>
              </a:rPr>
              <a:t>BiCS3:120GB~960GB</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66" name="向右箭號 20"/>
          <p:cNvSpPr/>
          <p:nvPr/>
        </p:nvSpPr>
        <p:spPr bwMode="auto">
          <a:xfrm>
            <a:off x="6509893" y="4081587"/>
            <a:ext cx="10297142"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pPr>
            <a:r>
              <a:rPr lang="en-US" altLang="zh-TW" sz="1800" dirty="0">
                <a:solidFill>
                  <a:schemeClr val="bg1"/>
                </a:solidFill>
                <a:latin typeface="Calibri" panose="020F0502020204030204" pitchFamily="34" charset="0"/>
                <a:cs typeface="Calibri" panose="020F0502020204030204" pitchFamily="34" charset="0"/>
              </a:rPr>
              <a:t>BiCS3:</a:t>
            </a:r>
            <a:r>
              <a:rPr lang="en-US" altLang="zh-TW" sz="1800" dirty="0" smtClean="0">
                <a:solidFill>
                  <a:schemeClr val="bg1"/>
                </a:solidFill>
                <a:latin typeface="Calibri" panose="020F0502020204030204" pitchFamily="34" charset="0"/>
                <a:cs typeface="Calibri" panose="020F0502020204030204" pitchFamily="34" charset="0"/>
              </a:rPr>
              <a:t>30GB~960GB </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7" name="標題 6"/>
          <p:cNvSpPr>
            <a:spLocks noGrp="1"/>
          </p:cNvSpPr>
          <p:nvPr>
            <p:ph type="title"/>
          </p:nvPr>
        </p:nvSpPr>
        <p:spPr>
          <a:xfrm>
            <a:off x="705488" y="-19745"/>
            <a:ext cx="14292088" cy="1080121"/>
          </a:xfrm>
        </p:spPr>
        <p:txBody>
          <a:bodyPr/>
          <a:lstStyle/>
          <a:p>
            <a:r>
              <a:rPr lang="en-US" altLang="zh-TW" dirty="0" smtClean="0"/>
              <a:t>3D TLC M.2</a:t>
            </a:r>
            <a:endParaRPr lang="zh-TW" altLang="en-US" dirty="0"/>
          </a:p>
        </p:txBody>
      </p:sp>
      <p:grpSp>
        <p:nvGrpSpPr>
          <p:cNvPr id="79" name="群組 78"/>
          <p:cNvGrpSpPr/>
          <p:nvPr/>
        </p:nvGrpSpPr>
        <p:grpSpPr>
          <a:xfrm>
            <a:off x="13062619" y="8467197"/>
            <a:ext cx="3442295" cy="1251149"/>
            <a:chOff x="12469819" y="6352879"/>
            <a:chExt cx="3442295" cy="1251149"/>
          </a:xfrm>
        </p:grpSpPr>
        <p:sp>
          <p:nvSpPr>
            <p:cNvPr id="80" name="文字方塊 79"/>
            <p:cNvSpPr txBox="1"/>
            <p:nvPr/>
          </p:nvSpPr>
          <p:spPr>
            <a:xfrm>
              <a:off x="12469819" y="6352879"/>
              <a:ext cx="3194336" cy="830997"/>
            </a:xfrm>
            <a:prstGeom prst="rect">
              <a:avLst/>
            </a:prstGeom>
            <a:noFill/>
          </p:spPr>
          <p:txBody>
            <a:bodyPr wrap="none" rtlCol="0">
              <a:spAutoFit/>
            </a:bodyPr>
            <a:lstStyle/>
            <a:p>
              <a:r>
                <a:rPr lang="en-US" altLang="zh-TW" sz="16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Remarks:</a:t>
              </a:r>
            </a:p>
            <a:p>
              <a:pPr marL="457200" indent="-457200">
                <a:buAutoNum type="arabicPeriod"/>
              </a:pPr>
              <a:r>
                <a:rPr lang="en-US" altLang="zh-TW" sz="1600" dirty="0" smtClean="0">
                  <a:solidFill>
                    <a:schemeClr val="tx1">
                      <a:lumMod val="75000"/>
                      <a:lumOff val="25000"/>
                    </a:schemeClr>
                  </a:solidFill>
                  <a:latin typeface="Calibri" panose="020F0502020204030204" pitchFamily="34" charset="0"/>
                  <a:cs typeface="Calibri" panose="020F0502020204030204" pitchFamily="34" charset="0"/>
                </a:rPr>
                <a:t>SR/SW</a:t>
              </a:r>
              <a:r>
                <a:rPr lang="en-US" altLang="zh-TW" sz="1600" dirty="0">
                  <a:solidFill>
                    <a:schemeClr val="tx1">
                      <a:lumMod val="75000"/>
                      <a:lumOff val="25000"/>
                    </a:schemeClr>
                  </a:solidFill>
                  <a:latin typeface="Calibri" panose="020F0502020204030204" pitchFamily="34" charset="0"/>
                  <a:cs typeface="Calibri" panose="020F0502020204030204" pitchFamily="34" charset="0"/>
                </a:rPr>
                <a:t>: Sequential </a:t>
              </a:r>
              <a:r>
                <a:rPr lang="en-US" altLang="zh-TW" sz="1600" dirty="0" smtClean="0">
                  <a:solidFill>
                    <a:schemeClr val="tx1">
                      <a:lumMod val="75000"/>
                      <a:lumOff val="25000"/>
                    </a:schemeClr>
                  </a:solidFill>
                  <a:latin typeface="Calibri" panose="020F0502020204030204" pitchFamily="34" charset="0"/>
                  <a:cs typeface="Calibri" panose="020F0502020204030204" pitchFamily="34" charset="0"/>
                </a:rPr>
                <a:t>Read/Write</a:t>
              </a:r>
            </a:p>
            <a:p>
              <a:pPr marL="457200" indent="-457200">
                <a:buAutoNum type="arabicPeriod"/>
              </a:pPr>
              <a:r>
                <a:rPr lang="en-US" altLang="zh-TW" sz="1600" dirty="0" smtClean="0">
                  <a:solidFill>
                    <a:schemeClr val="tx1">
                      <a:lumMod val="75000"/>
                      <a:lumOff val="25000"/>
                    </a:schemeClr>
                  </a:solidFill>
                  <a:latin typeface="Calibri" panose="020F0502020204030204" pitchFamily="34" charset="0"/>
                  <a:cs typeface="Calibri" panose="020F0502020204030204" pitchFamily="34" charset="0"/>
                </a:rPr>
                <a:t>ES   CS MP               EOL LTS</a:t>
              </a:r>
              <a:endParaRPr lang="zh-TW" altLang="en-US" sz="16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grpSp>
          <p:nvGrpSpPr>
            <p:cNvPr id="81" name="群組 80"/>
            <p:cNvGrpSpPr/>
            <p:nvPr/>
          </p:nvGrpSpPr>
          <p:grpSpPr>
            <a:xfrm>
              <a:off x="13045883" y="7208028"/>
              <a:ext cx="2866231" cy="396000"/>
              <a:chOff x="4532514" y="6482848"/>
              <a:chExt cx="2866231" cy="396000"/>
            </a:xfrm>
          </p:grpSpPr>
          <p:sp>
            <p:nvSpPr>
              <p:cNvPr id="86" name="五邊形 85"/>
              <p:cNvSpPr/>
              <p:nvPr/>
            </p:nvSpPr>
            <p:spPr bwMode="auto">
              <a:xfrm>
                <a:off x="6274795" y="6482848"/>
                <a:ext cx="1123950" cy="396000"/>
              </a:xfrm>
              <a:prstGeom prst="homePlate">
                <a:avLst/>
              </a:prstGeom>
              <a:solidFill>
                <a:srgbClr val="B3B3B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88" name="五邊形 87"/>
              <p:cNvSpPr/>
              <p:nvPr/>
            </p:nvSpPr>
            <p:spPr bwMode="auto">
              <a:xfrm>
                <a:off x="4604435" y="6482848"/>
                <a:ext cx="1860584"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89" name="五邊形 88"/>
              <p:cNvSpPr/>
              <p:nvPr/>
            </p:nvSpPr>
            <p:spPr bwMode="auto">
              <a:xfrm>
                <a:off x="4532514" y="6482848"/>
                <a:ext cx="345951" cy="396000"/>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grpSp>
      </p:grpSp>
      <p:grpSp>
        <p:nvGrpSpPr>
          <p:cNvPr id="71" name="群組 70"/>
          <p:cNvGrpSpPr/>
          <p:nvPr/>
        </p:nvGrpSpPr>
        <p:grpSpPr>
          <a:xfrm>
            <a:off x="-4662109" y="2512992"/>
            <a:ext cx="4403248" cy="4271897"/>
            <a:chOff x="-4662109" y="2512992"/>
            <a:chExt cx="4403248" cy="4271897"/>
          </a:xfrm>
        </p:grpSpPr>
        <p:grpSp>
          <p:nvGrpSpPr>
            <p:cNvPr id="73" name="群組 72"/>
            <p:cNvGrpSpPr/>
            <p:nvPr/>
          </p:nvGrpSpPr>
          <p:grpSpPr>
            <a:xfrm>
              <a:off x="-4662109" y="2512992"/>
              <a:ext cx="4403248" cy="4271897"/>
              <a:chOff x="12883876" y="1908742"/>
              <a:chExt cx="4403248" cy="4271897"/>
            </a:xfrm>
          </p:grpSpPr>
          <p:sp>
            <p:nvSpPr>
              <p:cNvPr id="76" name="矩形 75"/>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7" name="矩形 76"/>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8" name="矩形 77"/>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2" name="矩形 81"/>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3" name="文字方塊 82"/>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84" name="文字方塊 83"/>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85" name="矩形 84"/>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7" name="文字方塊 86"/>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90" name="文字方塊 89"/>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91" name="矩形 90"/>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2" name="文字方塊 91"/>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93" name="矩形 92"/>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4" name="矩形 93"/>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5" name="矩形 94"/>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6" name="文字方塊 95"/>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97" name="矩形 96"/>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98" name="矩形 97"/>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9" name="矩形 98"/>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100" name="矩形 99"/>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101" name="矩形 100"/>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02" name="文字方塊 101"/>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103" name="矩形 102"/>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4" name="矩形 103"/>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74" name="文字方塊 73"/>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75" name="矩形 74"/>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46" name="向右箭號 20"/>
          <p:cNvSpPr/>
          <p:nvPr/>
        </p:nvSpPr>
        <p:spPr bwMode="auto">
          <a:xfrm>
            <a:off x="6509893" y="5192577"/>
            <a:ext cx="10297142"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pPr>
            <a:r>
              <a:rPr lang="en-US" altLang="zh-TW" sz="1800" dirty="0" smtClean="0">
                <a:solidFill>
                  <a:schemeClr val="bg1"/>
                </a:solidFill>
                <a:latin typeface="Calibri" panose="020F0502020204030204" pitchFamily="34" charset="0"/>
                <a:cs typeface="Calibri" panose="020F0502020204030204" pitchFamily="34" charset="0"/>
              </a:rPr>
              <a:t>BiCS3:120GB~960GB  </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47" name="五邊形 46"/>
          <p:cNvSpPr/>
          <p:nvPr/>
        </p:nvSpPr>
        <p:spPr bwMode="auto">
          <a:xfrm>
            <a:off x="6511035" y="3497348"/>
            <a:ext cx="2211602" cy="438191"/>
          </a:xfrm>
          <a:prstGeom prst="homePlate">
            <a:avLst/>
          </a:prstGeom>
          <a:solidFill>
            <a:srgbClr val="B3B3B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a:defRPr/>
            </a:pPr>
            <a:r>
              <a:rPr lang="en-US" altLang="zh-TW" sz="1800" dirty="0" smtClean="0">
                <a:solidFill>
                  <a:schemeClr val="bg1"/>
                </a:solidFill>
                <a:latin typeface="Calibri" panose="020F0502020204030204" pitchFamily="34" charset="0"/>
                <a:cs typeface="Calibri" panose="020F0502020204030204" pitchFamily="34" charset="0"/>
              </a:rPr>
              <a:t>BiCS3:30GB~960GB</a:t>
            </a:r>
            <a:endParaRPr lang="en-US" altLang="zh-TW" sz="1600" dirty="0">
              <a:solidFill>
                <a:schemeClr val="bg1"/>
              </a:solidFill>
              <a:latin typeface="Calibri" panose="020F0502020204030204" pitchFamily="34" charset="0"/>
              <a:cs typeface="Calibri" panose="020F0502020204030204" pitchFamily="34" charset="0"/>
            </a:endParaRPr>
          </a:p>
        </p:txBody>
      </p:sp>
      <p:sp>
        <p:nvSpPr>
          <p:cNvPr id="50" name="向右箭號 20"/>
          <p:cNvSpPr/>
          <p:nvPr/>
        </p:nvSpPr>
        <p:spPr bwMode="auto">
          <a:xfrm>
            <a:off x="6509890" y="6857952"/>
            <a:ext cx="10297145"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pPr>
            <a:r>
              <a:rPr lang="en-US" altLang="zh-TW" sz="1800" dirty="0">
                <a:solidFill>
                  <a:schemeClr val="bg1"/>
                </a:solidFill>
                <a:latin typeface="Calibri" panose="020F0502020204030204" pitchFamily="34" charset="0"/>
                <a:cs typeface="Calibri" panose="020F0502020204030204" pitchFamily="34" charset="0"/>
              </a:rPr>
              <a:t>BiCS3:</a:t>
            </a:r>
            <a:r>
              <a:rPr lang="en-US" altLang="zh-TW" sz="1800" dirty="0" smtClean="0">
                <a:solidFill>
                  <a:schemeClr val="bg1"/>
                </a:solidFill>
                <a:latin typeface="Calibri" panose="020F0502020204030204" pitchFamily="34" charset="0"/>
                <a:cs typeface="Calibri" panose="020F0502020204030204" pitchFamily="34" charset="0"/>
              </a:rPr>
              <a:t>10GB~320GB</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54" name="向右箭號 20"/>
          <p:cNvSpPr/>
          <p:nvPr/>
        </p:nvSpPr>
        <p:spPr bwMode="auto">
          <a:xfrm>
            <a:off x="6511035" y="2972794"/>
            <a:ext cx="102960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pPr>
            <a:r>
              <a:rPr lang="en-US" altLang="zh-TW" sz="1800" dirty="0" smtClean="0">
                <a:solidFill>
                  <a:schemeClr val="bg1"/>
                </a:solidFill>
                <a:latin typeface="Calibri" panose="020F0502020204030204" pitchFamily="34" charset="0"/>
                <a:cs typeface="Calibri" panose="020F0502020204030204" pitchFamily="34" charset="0"/>
              </a:rPr>
              <a:t>BiCS5:240GB~1920GB</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55" name="向右箭號 20"/>
          <p:cNvSpPr/>
          <p:nvPr/>
        </p:nvSpPr>
        <p:spPr bwMode="auto">
          <a:xfrm>
            <a:off x="6509893" y="4632854"/>
            <a:ext cx="10297142"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pPr>
            <a:r>
              <a:rPr lang="en-US" altLang="zh-TW" sz="1800" dirty="0" smtClean="0">
                <a:solidFill>
                  <a:schemeClr val="bg1"/>
                </a:solidFill>
                <a:latin typeface="Calibri" panose="020F0502020204030204" pitchFamily="34" charset="0"/>
                <a:cs typeface="Calibri" panose="020F0502020204030204" pitchFamily="34" charset="0"/>
              </a:rPr>
              <a:t>BiCS5:120GB~1920GB</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58" name="向右箭號 20"/>
          <p:cNvSpPr/>
          <p:nvPr/>
        </p:nvSpPr>
        <p:spPr bwMode="auto">
          <a:xfrm>
            <a:off x="6511035" y="7411554"/>
            <a:ext cx="102960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pPr>
            <a:r>
              <a:rPr lang="en-US" altLang="zh-TW" sz="1800" dirty="0" smtClean="0">
                <a:solidFill>
                  <a:schemeClr val="bg1"/>
                </a:solidFill>
                <a:latin typeface="Calibri" panose="020F0502020204030204" pitchFamily="34" charset="0"/>
                <a:cs typeface="Calibri" panose="020F0502020204030204" pitchFamily="34" charset="0"/>
              </a:rPr>
              <a:t>BiCS5:40GB~640GB</a:t>
            </a:r>
            <a:endParaRPr lang="en-US" altLang="zh-TW" sz="1800" dirty="0">
              <a:solidFill>
                <a:schemeClr val="bg1"/>
              </a:solidFill>
              <a:latin typeface="Calibri" panose="020F0502020204030204" pitchFamily="34" charset="0"/>
              <a:cs typeface="Calibri" panose="020F0502020204030204" pitchFamily="34" charset="0"/>
            </a:endParaRPr>
          </a:p>
        </p:txBody>
      </p:sp>
      <p:grpSp>
        <p:nvGrpSpPr>
          <p:cNvPr id="3" name="群組 2"/>
          <p:cNvGrpSpPr/>
          <p:nvPr/>
        </p:nvGrpSpPr>
        <p:grpSpPr>
          <a:xfrm>
            <a:off x="7734027" y="5743844"/>
            <a:ext cx="9073008" cy="396000"/>
            <a:chOff x="7734027" y="5700360"/>
            <a:chExt cx="9073008" cy="396000"/>
          </a:xfrm>
        </p:grpSpPr>
        <p:sp>
          <p:nvSpPr>
            <p:cNvPr id="57" name="向右箭號 20"/>
            <p:cNvSpPr/>
            <p:nvPr/>
          </p:nvSpPr>
          <p:spPr bwMode="auto">
            <a:xfrm>
              <a:off x="7734027" y="5700360"/>
              <a:ext cx="9073008"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pPr>
              <a:r>
                <a:rPr lang="en-US" altLang="zh-TW" sz="1800" dirty="0" smtClean="0">
                  <a:solidFill>
                    <a:schemeClr val="bg1"/>
                  </a:solidFill>
                  <a:latin typeface="Calibri" panose="020F0502020204030204" pitchFamily="34" charset="0"/>
                  <a:cs typeface="Calibri" panose="020F0502020204030204" pitchFamily="34" charset="0"/>
                </a:rPr>
                <a:t>        BiCS5:240GB~1920GB   </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51" name="五邊形 50"/>
            <p:cNvSpPr/>
            <p:nvPr/>
          </p:nvSpPr>
          <p:spPr bwMode="auto">
            <a:xfrm>
              <a:off x="7734027" y="5700360"/>
              <a:ext cx="360000" cy="396000"/>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grpSp>
      <p:grpSp>
        <p:nvGrpSpPr>
          <p:cNvPr id="2" name="群組 1"/>
          <p:cNvGrpSpPr/>
          <p:nvPr/>
        </p:nvGrpSpPr>
        <p:grpSpPr>
          <a:xfrm>
            <a:off x="6510061" y="6306685"/>
            <a:ext cx="10296974" cy="396000"/>
            <a:chOff x="6557962" y="6727646"/>
            <a:chExt cx="10224000" cy="396000"/>
          </a:xfrm>
        </p:grpSpPr>
        <p:sp>
          <p:nvSpPr>
            <p:cNvPr id="49" name="向右箭號 20"/>
            <p:cNvSpPr/>
            <p:nvPr/>
          </p:nvSpPr>
          <p:spPr bwMode="auto">
            <a:xfrm>
              <a:off x="6557962" y="6727646"/>
              <a:ext cx="102240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pPr>
              <a:r>
                <a:rPr lang="en-US" altLang="zh-TW" sz="1800" dirty="0" smtClean="0">
                  <a:solidFill>
                    <a:schemeClr val="bg1"/>
                  </a:solidFill>
                  <a:latin typeface="Calibri" panose="020F0502020204030204" pitchFamily="34" charset="0"/>
                  <a:cs typeface="Calibri" panose="020F0502020204030204" pitchFamily="34" charset="0"/>
                </a:rPr>
                <a:t>BiCS5:120GB~960GB</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52" name="矩形 51"/>
            <p:cNvSpPr/>
            <p:nvPr/>
          </p:nvSpPr>
          <p:spPr>
            <a:xfrm>
              <a:off x="8873335" y="6728426"/>
              <a:ext cx="3525818" cy="369332"/>
            </a:xfrm>
            <a:prstGeom prst="rect">
              <a:avLst/>
            </a:prstGeom>
          </p:spPr>
          <p:txBody>
            <a:bodyPr wrap="square">
              <a:spAutoFit/>
            </a:bodyPr>
            <a:lstStyle/>
            <a:p>
              <a:r>
                <a:rPr lang="en-US" altLang="zh-TW" sz="1800" dirty="0" smtClean="0">
                  <a:solidFill>
                    <a:schemeClr val="bg1"/>
                  </a:solidFill>
                  <a:latin typeface="Calibri" panose="020F0502020204030204" pitchFamily="34" charset="0"/>
                  <a:ea typeface="微軟正黑體" panose="020B0604030504040204" pitchFamily="34" charset="-120"/>
                  <a:cs typeface="Calibri" panose="020F0502020204030204" pitchFamily="34" charset="0"/>
                </a:rPr>
                <a:t>1920GB CS by E/Aug. </a:t>
              </a:r>
              <a:endParaRPr lang="zh-TW" altLang="en-US" sz="1800" dirty="0">
                <a:solidFill>
                  <a:schemeClr val="bg1"/>
                </a:solidFill>
                <a:latin typeface="Calibri" panose="020F0502020204030204" pitchFamily="34" charset="0"/>
                <a:ea typeface="微軟正黑體" panose="020B0604030504040204" pitchFamily="34" charset="-120"/>
                <a:cs typeface="Calibri" panose="020F0502020204030204" pitchFamily="34" charset="0"/>
              </a:endParaRPr>
            </a:p>
          </p:txBody>
        </p:sp>
      </p:grpSp>
      <p:grpSp>
        <p:nvGrpSpPr>
          <p:cNvPr id="4" name="群組 3"/>
          <p:cNvGrpSpPr/>
          <p:nvPr/>
        </p:nvGrpSpPr>
        <p:grpSpPr>
          <a:xfrm>
            <a:off x="9461500" y="7972060"/>
            <a:ext cx="7345535" cy="389096"/>
            <a:chOff x="8362637" y="7965156"/>
            <a:chExt cx="8516406" cy="396000"/>
          </a:xfrm>
        </p:grpSpPr>
        <p:sp>
          <p:nvSpPr>
            <p:cNvPr id="53" name="向右箭號 20"/>
            <p:cNvSpPr/>
            <p:nvPr/>
          </p:nvSpPr>
          <p:spPr bwMode="auto">
            <a:xfrm>
              <a:off x="8362809" y="7965156"/>
              <a:ext cx="8516234"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pPr>
              <a:r>
                <a:rPr lang="zh-TW" altLang="en-US" sz="1800" dirty="0" smtClean="0">
                  <a:solidFill>
                    <a:schemeClr val="bg1"/>
                  </a:solidFill>
                  <a:latin typeface="Calibri" panose="020F0502020204030204" pitchFamily="34" charset="0"/>
                  <a:cs typeface="Calibri" panose="020F0502020204030204" pitchFamily="34" charset="0"/>
                </a:rPr>
                <a:t>        </a:t>
              </a:r>
              <a:r>
                <a:rPr lang="en-US" altLang="zh-TW" sz="1800" dirty="0" smtClean="0">
                  <a:solidFill>
                    <a:schemeClr val="bg1"/>
                  </a:solidFill>
                  <a:latin typeface="Calibri" panose="020F0502020204030204" pitchFamily="34" charset="0"/>
                  <a:cs typeface="Calibri" panose="020F0502020204030204" pitchFamily="34" charset="0"/>
                </a:rPr>
                <a:t>BiCS5:40GB~640GB</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59" name="五邊形 58"/>
            <p:cNvSpPr/>
            <p:nvPr/>
          </p:nvSpPr>
          <p:spPr bwMode="auto">
            <a:xfrm>
              <a:off x="8362637" y="7965156"/>
              <a:ext cx="360000" cy="396000"/>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grpSp>
    </p:spTree>
    <p:extLst>
      <p:ext uri="{BB962C8B-B14F-4D97-AF65-F5344CB8AC3E}">
        <p14:creationId xmlns:p14="http://schemas.microsoft.com/office/powerpoint/2010/main" val="2710201332"/>
      </p:ext>
    </p:extLst>
  </p:cSld>
  <p:clrMapOvr>
    <a:masterClrMapping/>
  </p:clrMapOvr>
  <p:transition/>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標題 4"/>
          <p:cNvSpPr>
            <a:spLocks noGrp="1"/>
          </p:cNvSpPr>
          <p:nvPr>
            <p:ph type="title"/>
          </p:nvPr>
        </p:nvSpPr>
        <p:spPr/>
        <p:txBody>
          <a:bodyPr/>
          <a:lstStyle/>
          <a:p>
            <a:r>
              <a:rPr lang="en-US" altLang="zh-TW" dirty="0" smtClean="0"/>
              <a:t>2D M.2</a:t>
            </a:r>
            <a:endParaRPr lang="zh-TW" altLang="en-US" dirty="0"/>
          </a:p>
        </p:txBody>
      </p:sp>
      <p:graphicFrame>
        <p:nvGraphicFramePr>
          <p:cNvPr id="62" name="表格 61"/>
          <p:cNvGraphicFramePr>
            <a:graphicFrameLocks noGrp="1"/>
          </p:cNvGraphicFramePr>
          <p:nvPr>
            <p:extLst>
              <p:ext uri="{D42A27DB-BD31-4B8C-83A1-F6EECF244321}">
                <p14:modId xmlns:p14="http://schemas.microsoft.com/office/powerpoint/2010/main" val="1284382833"/>
              </p:ext>
            </p:extLst>
          </p:nvPr>
        </p:nvGraphicFramePr>
        <p:xfrm>
          <a:off x="705487" y="1841573"/>
          <a:ext cx="16317572" cy="4870656"/>
        </p:xfrm>
        <a:graphic>
          <a:graphicData uri="http://schemas.openxmlformats.org/drawingml/2006/table">
            <a:tbl>
              <a:tblPr firstRow="1" bandRow="1">
                <a:tableStyleId>{5C22544A-7EE6-4342-B048-85BDC9FD1C3A}</a:tableStyleId>
              </a:tblPr>
              <a:tblGrid>
                <a:gridCol w="1900780"/>
                <a:gridCol w="2503555"/>
                <a:gridCol w="1642713"/>
                <a:gridCol w="1711754"/>
                <a:gridCol w="1711754"/>
                <a:gridCol w="1711754"/>
                <a:gridCol w="1711754"/>
                <a:gridCol w="1711754"/>
                <a:gridCol w="1711754"/>
              </a:tblGrid>
              <a:tr h="454057">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Flash</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Model</a:t>
                      </a: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SR/SW</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2023</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2024</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2025</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r>
              <a:tr h="454057">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altLang="zh-TW"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r>
              <a:tr h="565200">
                <a:tc>
                  <a:txBody>
                    <a:bodyPr/>
                    <a:lstStyle/>
                    <a:p>
                      <a:pPr algn="ctr"/>
                      <a:r>
                        <a:rPr lang="en-US" altLang="zh-TW" sz="2400" b="1" dirty="0" smtClean="0">
                          <a:solidFill>
                            <a:schemeClr val="bg1"/>
                          </a:solidFill>
                          <a:latin typeface="Calibri" panose="020F0502020204030204" pitchFamily="34" charset="0"/>
                          <a:cs typeface="Calibri" panose="020F0502020204030204" pitchFamily="34" charset="0"/>
                        </a:rPr>
                        <a:t>SLC</a:t>
                      </a: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49C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SS210-M280</a:t>
                      </a:r>
                    </a:p>
                  </a:txBody>
                  <a:tcPr marL="129944" marR="129944" marT="64973" marB="6497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555/445</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29944" marR="129944" marT="64973" marB="6497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r>
              <a:tr h="565200">
                <a:tc rowSpan="4">
                  <a:txBody>
                    <a:bodyPr/>
                    <a:lstStyle/>
                    <a:p>
                      <a:pPr algn="ctr"/>
                      <a:r>
                        <a:rPr lang="en-US" altLang="zh-TW" sz="2400" b="1" dirty="0" smtClean="0">
                          <a:solidFill>
                            <a:schemeClr val="bg1"/>
                          </a:solidFill>
                          <a:latin typeface="Calibri" panose="020F0502020204030204" pitchFamily="34" charset="0"/>
                          <a:cs typeface="Calibri" panose="020F0502020204030204" pitchFamily="34" charset="0"/>
                        </a:rPr>
                        <a:t>MLC</a:t>
                      </a: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669900"/>
                    </a:solidFill>
                  </a:tcPr>
                </a:tc>
                <a:tc>
                  <a:txBody>
                    <a:bodyPr/>
                    <a:lstStyle/>
                    <a:p>
                      <a:pPr algn="ct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SM210-M280</a:t>
                      </a:r>
                      <a:endParaRPr lang="zh-TW" altLang="en-US" sz="1800" b="0" i="0" dirty="0">
                        <a:solidFill>
                          <a:schemeClr val="tx1">
                            <a:lumMod val="75000"/>
                            <a:lumOff val="25000"/>
                          </a:schemeClr>
                        </a:solidFill>
                        <a:latin typeface="Calibri" panose="020F0502020204030204" pitchFamily="34" charset="0"/>
                        <a:cs typeface="Calibri" panose="020F0502020204030204" pitchFamily="34" charset="0"/>
                      </a:endParaRPr>
                    </a:p>
                  </a:txBody>
                  <a:tcPr marL="112573" marR="112573" marT="56280" marB="5628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540/490</a:t>
                      </a:r>
                      <a:endParaRPr lang="zh-TW" altLang="en-US" sz="1800" b="0" i="0" dirty="0" smtClean="0">
                        <a:solidFill>
                          <a:schemeClr val="tx1">
                            <a:lumMod val="75000"/>
                            <a:lumOff val="25000"/>
                          </a:schemeClr>
                        </a:solidFill>
                        <a:latin typeface="Calibri" panose="020F0502020204030204" pitchFamily="34" charset="0"/>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65200">
                <a:tc vMerge="1">
                  <a:txBody>
                    <a:bodyPr/>
                    <a:lstStyle/>
                    <a:p>
                      <a:pPr algn="ctr"/>
                      <a:endParaRPr lang="zh-TW" altLang="en-US" sz="2400" b="1" dirty="0">
                        <a:solidFill>
                          <a:schemeClr val="tx1">
                            <a:lumMod val="75000"/>
                            <a:lumOff val="25000"/>
                          </a:schemeClr>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SM21P-M280</a:t>
                      </a:r>
                      <a:endParaRPr lang="zh-TW" altLang="en-US" sz="1800" b="0" i="0" dirty="0">
                        <a:solidFill>
                          <a:schemeClr val="tx1">
                            <a:lumMod val="75000"/>
                            <a:lumOff val="25000"/>
                          </a:schemeClr>
                        </a:solidFill>
                        <a:latin typeface="Calibri" panose="020F0502020204030204" pitchFamily="34" charset="0"/>
                        <a:cs typeface="Calibri" panose="020F0502020204030204" pitchFamily="34" charset="0"/>
                      </a:endParaRPr>
                    </a:p>
                  </a:txBody>
                  <a:tcPr marL="112573" marR="112573" marT="56280" marB="5628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535/155</a:t>
                      </a:r>
                      <a:endParaRPr lang="zh-TW" altLang="en-US" sz="1800" b="0" i="0" dirty="0" smtClean="0">
                        <a:solidFill>
                          <a:schemeClr val="tx1">
                            <a:lumMod val="75000"/>
                            <a:lumOff val="25000"/>
                          </a:schemeClr>
                        </a:solidFill>
                        <a:latin typeface="Calibri" panose="020F0502020204030204" pitchFamily="34" charset="0"/>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65200">
                <a:tc vMerge="1">
                  <a:txBody>
                    <a:bodyPr/>
                    <a:lstStyle/>
                    <a:p>
                      <a:pPr algn="ctr"/>
                      <a:endParaRPr lang="zh-TW" altLang="en-US" sz="2400" b="1" dirty="0">
                        <a:solidFill>
                          <a:schemeClr val="tx1">
                            <a:lumMod val="75000"/>
                            <a:lumOff val="25000"/>
                          </a:schemeClr>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SM230-M280</a:t>
                      </a:r>
                      <a:endParaRPr lang="zh-TW" altLang="en-US" sz="1800" b="0" i="0" dirty="0" smtClean="0">
                        <a:solidFill>
                          <a:schemeClr val="tx1">
                            <a:lumMod val="75000"/>
                            <a:lumOff val="25000"/>
                          </a:schemeClr>
                        </a:solidFill>
                        <a:latin typeface="Calibri" panose="020F0502020204030204" pitchFamily="34" charset="0"/>
                        <a:cs typeface="Calibri" panose="020F0502020204030204" pitchFamily="34" charset="0"/>
                      </a:endParaRPr>
                    </a:p>
                  </a:txBody>
                  <a:tcPr marL="112573" marR="112573" marT="56280" marB="5628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560/510</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65200">
                <a:tc vMerge="1">
                  <a:txBody>
                    <a:bodyPr/>
                    <a:lstStyle/>
                    <a:p>
                      <a:pPr algn="ctr"/>
                      <a:endParaRPr lang="zh-TW" altLang="en-US" sz="2400" b="1" dirty="0">
                        <a:solidFill>
                          <a:schemeClr val="tx1">
                            <a:lumMod val="75000"/>
                            <a:lumOff val="25000"/>
                          </a:schemeClr>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SM23P-M280</a:t>
                      </a:r>
                    </a:p>
                  </a:txBody>
                  <a:tcPr marL="112573" marR="112573" marT="56280" marB="5628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560/490</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65200">
                <a:tc rowSpan="2">
                  <a:txBody>
                    <a:bodyPr/>
                    <a:lstStyle/>
                    <a:p>
                      <a:pPr algn="ctr"/>
                      <a:r>
                        <a:rPr lang="en-US" altLang="zh-TW" sz="2400" b="1" i="0" kern="1200" dirty="0" smtClean="0">
                          <a:solidFill>
                            <a:schemeClr val="bg1"/>
                          </a:solidFill>
                          <a:latin typeface="Calibri" panose="020F0502020204030204" pitchFamily="34" charset="0"/>
                          <a:ea typeface="+mn-ea"/>
                          <a:cs typeface="Calibri" panose="020F0502020204030204" pitchFamily="34" charset="0"/>
                        </a:rPr>
                        <a:t>SLC-lite</a:t>
                      </a: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24517E"/>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SU210-M280</a:t>
                      </a:r>
                      <a:endParaRPr lang="zh-TW" altLang="en-US" sz="1800" b="0" i="0" dirty="0">
                        <a:solidFill>
                          <a:schemeClr val="tx1">
                            <a:lumMod val="75000"/>
                            <a:lumOff val="25000"/>
                          </a:schemeClr>
                        </a:solidFill>
                        <a:latin typeface="Calibri" panose="020F0502020204030204" pitchFamily="34" charset="0"/>
                        <a:cs typeface="Calibri" panose="020F0502020204030204" pitchFamily="34" charset="0"/>
                      </a:endParaRPr>
                    </a:p>
                  </a:txBody>
                  <a:tcPr marL="112573" marR="112573" marT="56280" marB="5628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540/490</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65200">
                <a:tc vMerge="1">
                  <a:txBody>
                    <a:bodyPr/>
                    <a:lstStyle/>
                    <a:p>
                      <a:pPr algn="ctr"/>
                      <a:endParaRPr lang="zh-TW" altLang="en-US" sz="2400" b="1" dirty="0">
                        <a:solidFill>
                          <a:schemeClr val="tx1">
                            <a:lumMod val="75000"/>
                            <a:lumOff val="25000"/>
                          </a:schemeClr>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SU230-M280</a:t>
                      </a:r>
                      <a:endParaRPr lang="zh-TW" altLang="en-US" sz="1800" b="0" i="0" dirty="0">
                        <a:solidFill>
                          <a:schemeClr val="tx1">
                            <a:lumMod val="75000"/>
                            <a:lumOff val="25000"/>
                          </a:schemeClr>
                        </a:solidFill>
                        <a:latin typeface="Calibri" panose="020F0502020204030204" pitchFamily="34" charset="0"/>
                        <a:cs typeface="Calibri" panose="020F0502020204030204" pitchFamily="34" charset="0"/>
                      </a:endParaRPr>
                    </a:p>
                  </a:txBody>
                  <a:tcPr marL="112573" marR="112573" marT="56280" marB="5628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560/470</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sp>
        <p:nvSpPr>
          <p:cNvPr id="70" name="文字方塊 24"/>
          <p:cNvSpPr txBox="1">
            <a:spLocks noChangeArrowheads="1"/>
          </p:cNvSpPr>
          <p:nvPr/>
        </p:nvSpPr>
        <p:spPr bwMode="auto">
          <a:xfrm>
            <a:off x="3320300" y="959953"/>
            <a:ext cx="11087946" cy="667724"/>
          </a:xfrm>
          <a:prstGeom prst="rect">
            <a:avLst/>
          </a:prstGeom>
          <a:noFill/>
          <a:ln w="9525">
            <a:noFill/>
            <a:miter lim="800000"/>
            <a:headEnd/>
            <a:tailEnd/>
          </a:ln>
        </p:spPr>
        <p:txBody>
          <a:bodyPr lIns="112624" tIns="56313" rIns="112624" bIns="56313">
            <a:spAutoFit/>
          </a:bodyPr>
          <a:lstStyle/>
          <a:p>
            <a:pPr algn="ctr"/>
            <a:r>
              <a:rPr lang="en-US" altLang="zh-TW" sz="3600" b="1" dirty="0">
                <a:solidFill>
                  <a:srgbClr val="008C7D"/>
                </a:solidFill>
                <a:latin typeface="Calibri" pitchFamily="34" charset="0"/>
              </a:rPr>
              <a:t>Industrial M.2 2280 3D </a:t>
            </a:r>
            <a:r>
              <a:rPr lang="en-US" altLang="zh-TW" sz="3600" b="1" dirty="0" smtClean="0">
                <a:solidFill>
                  <a:srgbClr val="008C7D"/>
                </a:solidFill>
                <a:latin typeface="Calibri" pitchFamily="34" charset="0"/>
              </a:rPr>
              <a:t>NAND Roadmap</a:t>
            </a:r>
            <a:endParaRPr lang="zh-TW" altLang="en-US" sz="3600" b="1" dirty="0">
              <a:solidFill>
                <a:srgbClr val="008C7D"/>
              </a:solidFill>
              <a:latin typeface="Calibri" pitchFamily="34" charset="0"/>
            </a:endParaRPr>
          </a:p>
        </p:txBody>
      </p:sp>
      <p:sp>
        <p:nvSpPr>
          <p:cNvPr id="73" name="向右箭號 20"/>
          <p:cNvSpPr/>
          <p:nvPr/>
        </p:nvSpPr>
        <p:spPr bwMode="auto">
          <a:xfrm>
            <a:off x="6788321" y="2838957"/>
            <a:ext cx="102240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indent="268288" defTabSz="791890">
              <a:defRPr/>
            </a:pPr>
            <a:r>
              <a:rPr lang="en-US" altLang="zh-TW" sz="1800" dirty="0" smtClean="0">
                <a:solidFill>
                  <a:schemeClr val="bg1"/>
                </a:solidFill>
                <a:latin typeface="Calibri" panose="020F0502020204030204" pitchFamily="34" charset="0"/>
                <a:cs typeface="Calibri" panose="020F0502020204030204" pitchFamily="34" charset="0"/>
              </a:rPr>
              <a:t>16GB~128GB</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74" name="向右箭號 20"/>
          <p:cNvSpPr/>
          <p:nvPr/>
        </p:nvSpPr>
        <p:spPr bwMode="auto">
          <a:xfrm>
            <a:off x="6788321" y="3400680"/>
            <a:ext cx="102240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indent="268288" defTabSz="791890">
              <a:defRPr/>
            </a:pPr>
            <a:r>
              <a:rPr lang="en-US" altLang="zh-TW" sz="1800" dirty="0" smtClean="0">
                <a:solidFill>
                  <a:schemeClr val="bg1"/>
                </a:solidFill>
                <a:latin typeface="Calibri" panose="020F0502020204030204" pitchFamily="34" charset="0"/>
                <a:cs typeface="Calibri" panose="020F0502020204030204" pitchFamily="34" charset="0"/>
              </a:rPr>
              <a:t>32GB~512GB</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75" name="向右箭號 20"/>
          <p:cNvSpPr/>
          <p:nvPr/>
        </p:nvSpPr>
        <p:spPr bwMode="auto">
          <a:xfrm>
            <a:off x="6788321" y="3940696"/>
            <a:ext cx="102240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indent="268288" defTabSz="791890">
              <a:defRPr/>
            </a:pPr>
            <a:r>
              <a:rPr lang="en-US" altLang="zh-TW" sz="1800" dirty="0" smtClean="0">
                <a:solidFill>
                  <a:schemeClr val="bg1"/>
                </a:solidFill>
                <a:latin typeface="Calibri" panose="020F0502020204030204" pitchFamily="34" charset="0"/>
                <a:cs typeface="Calibri" panose="020F0502020204030204" pitchFamily="34" charset="0"/>
              </a:rPr>
              <a:t>32GB~512GB</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77" name="向右箭號 20"/>
          <p:cNvSpPr/>
          <p:nvPr/>
        </p:nvSpPr>
        <p:spPr bwMode="auto">
          <a:xfrm>
            <a:off x="6788321" y="5092824"/>
            <a:ext cx="102240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indent="268288" defTabSz="791890">
              <a:defRPr/>
            </a:pPr>
            <a:r>
              <a:rPr lang="en-US" altLang="zh-TW" sz="1800" dirty="0" smtClean="0">
                <a:solidFill>
                  <a:schemeClr val="bg1"/>
                </a:solidFill>
                <a:latin typeface="Calibri" panose="020F0502020204030204" pitchFamily="34" charset="0"/>
                <a:cs typeface="Calibri" panose="020F0502020204030204" pitchFamily="34" charset="0"/>
              </a:rPr>
              <a:t>32GB~512GB</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80" name="向右箭號 20"/>
          <p:cNvSpPr/>
          <p:nvPr/>
        </p:nvSpPr>
        <p:spPr bwMode="auto">
          <a:xfrm>
            <a:off x="6788321" y="6244952"/>
            <a:ext cx="102240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indent="268288" defTabSz="791890">
              <a:defRPr/>
            </a:pPr>
            <a:r>
              <a:rPr lang="en-US" altLang="zh-TW" sz="1800" dirty="0" smtClean="0">
                <a:solidFill>
                  <a:schemeClr val="bg1"/>
                </a:solidFill>
                <a:latin typeface="Calibri" panose="020F0502020204030204" pitchFamily="34" charset="0"/>
                <a:cs typeface="Calibri" panose="020F0502020204030204" pitchFamily="34" charset="0"/>
              </a:rPr>
              <a:t>32GB~128GB</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85" name="向右箭號 20"/>
          <p:cNvSpPr/>
          <p:nvPr/>
        </p:nvSpPr>
        <p:spPr bwMode="auto">
          <a:xfrm>
            <a:off x="6788321" y="5668888"/>
            <a:ext cx="102240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indent="268288" defTabSz="791890">
              <a:defRPr/>
            </a:pPr>
            <a:r>
              <a:rPr lang="en-US" altLang="zh-TW" sz="1800" dirty="0" smtClean="0">
                <a:solidFill>
                  <a:schemeClr val="bg1"/>
                </a:solidFill>
                <a:latin typeface="Calibri" panose="020F0502020204030204" pitchFamily="34" charset="0"/>
                <a:cs typeface="Calibri" panose="020F0502020204030204" pitchFamily="34" charset="0"/>
              </a:rPr>
              <a:t>32GB~256GB</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88" name="向右箭號 20"/>
          <p:cNvSpPr/>
          <p:nvPr/>
        </p:nvSpPr>
        <p:spPr bwMode="auto">
          <a:xfrm>
            <a:off x="6788321" y="4552808"/>
            <a:ext cx="102240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indent="268288" defTabSz="791890">
              <a:defRPr/>
            </a:pPr>
            <a:r>
              <a:rPr lang="en-US" altLang="zh-TW" sz="1800" dirty="0" smtClean="0">
                <a:solidFill>
                  <a:schemeClr val="bg1"/>
                </a:solidFill>
                <a:latin typeface="Calibri" panose="020F0502020204030204" pitchFamily="34" charset="0"/>
                <a:cs typeface="Calibri" panose="020F0502020204030204" pitchFamily="34" charset="0"/>
              </a:rPr>
              <a:t>32GB~1024GB</a:t>
            </a:r>
            <a:endParaRPr lang="en-US" altLang="zh-TW" sz="1800" dirty="0">
              <a:solidFill>
                <a:schemeClr val="bg1"/>
              </a:solidFill>
              <a:latin typeface="Calibri" panose="020F0502020204030204" pitchFamily="34" charset="0"/>
              <a:cs typeface="Calibri" panose="020F0502020204030204" pitchFamily="34" charset="0"/>
            </a:endParaRPr>
          </a:p>
        </p:txBody>
      </p:sp>
      <p:grpSp>
        <p:nvGrpSpPr>
          <p:cNvPr id="102" name="群組 101"/>
          <p:cNvGrpSpPr/>
          <p:nvPr/>
        </p:nvGrpSpPr>
        <p:grpSpPr>
          <a:xfrm>
            <a:off x="13111282" y="7613104"/>
            <a:ext cx="3839769" cy="1411663"/>
            <a:chOff x="12518482" y="6103347"/>
            <a:chExt cx="3839769" cy="1411663"/>
          </a:xfrm>
        </p:grpSpPr>
        <p:sp>
          <p:nvSpPr>
            <p:cNvPr id="103" name="文字方塊 102"/>
            <p:cNvSpPr txBox="1"/>
            <p:nvPr/>
          </p:nvSpPr>
          <p:spPr>
            <a:xfrm>
              <a:off x="12518482" y="6103347"/>
              <a:ext cx="3839769" cy="1015663"/>
            </a:xfrm>
            <a:prstGeom prst="rect">
              <a:avLst/>
            </a:prstGeom>
            <a:noFill/>
          </p:spPr>
          <p:txBody>
            <a:bodyPr wrap="none" rtlCol="0">
              <a:spAutoFit/>
            </a:bodyPr>
            <a:lstStyle/>
            <a:p>
              <a:r>
                <a:rPr lang="en-US" altLang="zh-TW" sz="20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Remarks:</a:t>
              </a:r>
            </a:p>
            <a:p>
              <a:pPr marL="457200" indent="-457200">
                <a:buAutoNum type="arabicPeriod"/>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SR/SW</a:t>
              </a:r>
              <a:r>
                <a:rPr lang="en-US" altLang="zh-TW" sz="2000" dirty="0">
                  <a:solidFill>
                    <a:schemeClr val="tx1">
                      <a:lumMod val="75000"/>
                      <a:lumOff val="25000"/>
                    </a:schemeClr>
                  </a:solidFill>
                  <a:latin typeface="Calibri" panose="020F0502020204030204" pitchFamily="34" charset="0"/>
                  <a:cs typeface="Calibri" panose="020F0502020204030204" pitchFamily="34" charset="0"/>
                </a:rPr>
                <a:t>: Sequential </a:t>
              </a: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Read/Write</a:t>
              </a:r>
            </a:p>
            <a:p>
              <a:pPr marL="457200" indent="-457200">
                <a:buAutoNum type="arabicPeriod"/>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ES   CS MP               EOL LTS</a:t>
              </a:r>
              <a:endParaRPr lang="zh-TW" altLang="en-US" sz="20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grpSp>
          <p:nvGrpSpPr>
            <p:cNvPr id="106" name="群組 105"/>
            <p:cNvGrpSpPr/>
            <p:nvPr/>
          </p:nvGrpSpPr>
          <p:grpSpPr>
            <a:xfrm>
              <a:off x="13131980" y="7119010"/>
              <a:ext cx="2866231" cy="396000"/>
              <a:chOff x="4618611" y="6393830"/>
              <a:chExt cx="2866231" cy="396000"/>
            </a:xfrm>
          </p:grpSpPr>
          <p:sp>
            <p:nvSpPr>
              <p:cNvPr id="108" name="五邊形 107"/>
              <p:cNvSpPr/>
              <p:nvPr/>
            </p:nvSpPr>
            <p:spPr bwMode="auto">
              <a:xfrm>
                <a:off x="6360892" y="6393830"/>
                <a:ext cx="1123950" cy="396000"/>
              </a:xfrm>
              <a:prstGeom prst="homePlate">
                <a:avLst/>
              </a:prstGeom>
              <a:solidFill>
                <a:srgbClr val="B3B3B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111" name="五邊形 110"/>
              <p:cNvSpPr/>
              <p:nvPr/>
            </p:nvSpPr>
            <p:spPr bwMode="auto">
              <a:xfrm>
                <a:off x="4690532" y="6393830"/>
                <a:ext cx="1860584"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112" name="五邊形 111"/>
              <p:cNvSpPr/>
              <p:nvPr/>
            </p:nvSpPr>
            <p:spPr bwMode="auto">
              <a:xfrm>
                <a:off x="4618611" y="6393830"/>
                <a:ext cx="345951" cy="396000"/>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grpSp>
      </p:grpSp>
      <p:grpSp>
        <p:nvGrpSpPr>
          <p:cNvPr id="65" name="群組 64"/>
          <p:cNvGrpSpPr/>
          <p:nvPr/>
        </p:nvGrpSpPr>
        <p:grpSpPr>
          <a:xfrm>
            <a:off x="-4662109" y="2512992"/>
            <a:ext cx="4403248" cy="4271897"/>
            <a:chOff x="-4662109" y="2512992"/>
            <a:chExt cx="4403248" cy="4271897"/>
          </a:xfrm>
        </p:grpSpPr>
        <p:grpSp>
          <p:nvGrpSpPr>
            <p:cNvPr id="66" name="群組 65"/>
            <p:cNvGrpSpPr/>
            <p:nvPr/>
          </p:nvGrpSpPr>
          <p:grpSpPr>
            <a:xfrm>
              <a:off x="-4662109" y="2512992"/>
              <a:ext cx="4403248" cy="4271897"/>
              <a:chOff x="12883876" y="1908742"/>
              <a:chExt cx="4403248" cy="4271897"/>
            </a:xfrm>
          </p:grpSpPr>
          <p:sp>
            <p:nvSpPr>
              <p:cNvPr id="69" name="矩形 68"/>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2" name="矩形 71"/>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6" name="矩形 75"/>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8" name="矩形 77"/>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9" name="文字方塊 78"/>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81" name="文字方塊 80"/>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82" name="矩形 81"/>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3" name="文字方塊 82"/>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84" name="文字方塊 83"/>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86" name="矩形 85"/>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7" name="文字方塊 86"/>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89" name="矩形 88"/>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0" name="矩形 89"/>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1" name="矩形 90"/>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2" name="文字方塊 91"/>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93" name="矩形 92"/>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94" name="矩形 93"/>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5" name="矩形 94"/>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96" name="矩形 95"/>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97" name="矩形 96"/>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98" name="文字方塊 97"/>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99" name="矩形 98"/>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0" name="矩形 99"/>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67" name="文字方塊 66"/>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68" name="矩形 67"/>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Tree>
    <p:extLst>
      <p:ext uri="{BB962C8B-B14F-4D97-AF65-F5344CB8AC3E}">
        <p14:creationId xmlns:p14="http://schemas.microsoft.com/office/powerpoint/2010/main" val="640918704"/>
      </p:ext>
    </p:extLst>
  </p:cSld>
  <p:clrMapOvr>
    <a:masterClrMapping/>
  </p:clrMapOvr>
  <p:transition/>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矩形 23"/>
          <p:cNvSpPr/>
          <p:nvPr/>
        </p:nvSpPr>
        <p:spPr>
          <a:xfrm>
            <a:off x="3313792" y="5840001"/>
            <a:ext cx="1462260" cy="398699"/>
          </a:xfrm>
          <a:prstGeom prst="rect">
            <a:avLst/>
          </a:prstGeom>
        </p:spPr>
        <p:txBody>
          <a:bodyPr wrap="none">
            <a:spAutoFit/>
          </a:bodyPr>
          <a:lstStyle/>
          <a:p>
            <a:pPr algn="ctr" defTabSz="1300192">
              <a:defRPr/>
            </a:pPr>
            <a:r>
              <a:rPr lang="en-US" altLang="zh-TW" sz="1991" b="1" dirty="0">
                <a:solidFill>
                  <a:schemeClr val="bg1"/>
                </a:solidFill>
              </a:rPr>
              <a:t>CS: Ready</a:t>
            </a:r>
          </a:p>
        </p:txBody>
      </p:sp>
      <p:sp>
        <p:nvSpPr>
          <p:cNvPr id="4" name="標題 3"/>
          <p:cNvSpPr>
            <a:spLocks noGrp="1"/>
          </p:cNvSpPr>
          <p:nvPr>
            <p:ph type="title"/>
          </p:nvPr>
        </p:nvSpPr>
        <p:spPr/>
        <p:txBody>
          <a:bodyPr/>
          <a:lstStyle/>
          <a:p>
            <a:r>
              <a:rPr lang="en-US" altLang="zh-TW" dirty="0" smtClean="0"/>
              <a:t>3D TLC M.2</a:t>
            </a:r>
            <a:endParaRPr lang="zh-TW" altLang="en-US" dirty="0"/>
          </a:p>
        </p:txBody>
      </p:sp>
      <p:graphicFrame>
        <p:nvGraphicFramePr>
          <p:cNvPr id="16" name="表格 15"/>
          <p:cNvGraphicFramePr>
            <a:graphicFrameLocks noGrp="1"/>
          </p:cNvGraphicFramePr>
          <p:nvPr>
            <p:extLst>
              <p:ext uri="{D42A27DB-BD31-4B8C-83A1-F6EECF244321}">
                <p14:modId xmlns:p14="http://schemas.microsoft.com/office/powerpoint/2010/main" val="1071140566"/>
              </p:ext>
            </p:extLst>
          </p:nvPr>
        </p:nvGraphicFramePr>
        <p:xfrm>
          <a:off x="5285754" y="1780456"/>
          <a:ext cx="10656000" cy="7266856"/>
        </p:xfrm>
        <a:graphic>
          <a:graphicData uri="http://schemas.openxmlformats.org/drawingml/2006/table">
            <a:tbl>
              <a:tblPr firstRow="1" bandRow="1">
                <a:tableStyleId>{5940675A-B579-460E-94D1-54222C63F5DA}</a:tableStyleId>
              </a:tblPr>
              <a:tblGrid>
                <a:gridCol w="5328000"/>
                <a:gridCol w="5328000"/>
              </a:tblGrid>
              <a:tr h="398450">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SV240-M280</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SATA 3.2 (6Gb/s)</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Double side: 240GB~1920GB</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Kioxia</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lang="en-US" altLang="zh-TW" sz="2000" b="0" kern="1200" dirty="0" smtClean="0">
                          <a:solidFill>
                            <a:srgbClr val="C00000"/>
                          </a:solidFill>
                          <a:latin typeface="Calibri" panose="020F0502020204030204" pitchFamily="34" charset="0"/>
                          <a:ea typeface="+mn-ea"/>
                          <a:cs typeface="Calibri" panose="020F0502020204030204" pitchFamily="34" charset="0"/>
                          <a:sym typeface="Arial" pitchFamily="34" charset="0"/>
                        </a:rPr>
                        <a:t>BiCS5</a:t>
                      </a:r>
                      <a:endParaRPr lang="zh-TW" altLang="en-US" sz="2000" b="0" kern="1200" dirty="0" smtClean="0">
                        <a:solidFill>
                          <a:srgbClr val="C00000"/>
                        </a:solidFill>
                        <a:latin typeface="Calibri" panose="020F0502020204030204" pitchFamily="34" charset="0"/>
                        <a:ea typeface="+mn-ea"/>
                        <a:cs typeface="Calibri" panose="020F0502020204030204" pitchFamily="34" charset="0"/>
                        <a:sym typeface="Arial" pitchFamily="34" charset="0"/>
                      </a:endParaRP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External DRAM</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Yes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85546">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R/W 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560/500</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Read)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95K</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Write)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84K</a:t>
                      </a:r>
                      <a:endPar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111600" marR="111600" marT="57600" marB="5760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Wide Temp. (-40</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C~85</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Yes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19300">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2784600">
                <a:tc>
                  <a:txBody>
                    <a:bodyPr/>
                    <a:lstStyle/>
                    <a:p>
                      <a:pPr marL="0" indent="176213"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Support LDPC ECC</a:t>
                      </a:r>
                    </a:p>
                    <a:p>
                      <a:pPr marL="0" indent="176213"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Global Wear-Leveling Technology</a:t>
                      </a:r>
                    </a:p>
                    <a:p>
                      <a:pPr marL="0" indent="176213"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AES256 support</a:t>
                      </a:r>
                    </a:p>
                    <a:p>
                      <a:pPr marL="0" indent="176213"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End-to-End Data Protection </a:t>
                      </a:r>
                    </a:p>
                    <a:p>
                      <a:pPr marL="0" indent="176213"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DEVSLP/</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Thermal Sensor</a:t>
                      </a:r>
                    </a:p>
                    <a:p>
                      <a:pPr marL="0" indent="176213" eaLnBrk="0" fontAlgn="base" hangingPunct="0">
                        <a:buSzPct val="100000"/>
                        <a:buFont typeface="Arial" panose="020B0604020202020204" pitchFamily="34" charset="0"/>
                        <a:buChar char="•"/>
                      </a:pP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rPr>
                        <a:t>DataDefender</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a:t>
                      </a:r>
                    </a:p>
                    <a:p>
                      <a:pPr marL="0" indent="176213"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S.M.A.R.T. and SSD Widget</a:t>
                      </a:r>
                    </a:p>
                    <a:p>
                      <a:pPr marL="0" indent="176213" eaLnBrk="0" fontAlgn="base" hangingPunct="0">
                        <a:buSzPct val="100000"/>
                        <a:buFont typeface="Arial" panose="020B0604020202020204" pitchFamily="34" charset="0"/>
                        <a:buChar char="•"/>
                      </a:pP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rPr>
                        <a:t>DataRAID</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a:t>
                      </a:r>
                    </a:p>
                    <a:p>
                      <a:pPr marL="0" indent="176213" algn="l" defTabSz="914446" rtl="0" eaLnBrk="0" fontAlgn="base" latinLnBrk="0" hangingPunct="0">
                        <a:buSzPct val="100000"/>
                        <a:buFont typeface="Arial" panose="020B0604020202020204" pitchFamily="34" charset="0"/>
                        <a:buChar cha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TCG Opal 2.0 (Optional)</a:t>
                      </a:r>
                    </a:p>
                    <a:p>
                      <a:pPr marL="0" indent="176213" algn="l" defTabSz="914446" rtl="0" eaLnBrk="0" fontAlgn="base" latinLnBrk="0" hangingPunct="0">
                        <a:buSzPct val="100000"/>
                        <a:buFont typeface="Arial" panose="020B0604020202020204" pitchFamily="34" charset="0"/>
                        <a:buChar char="•"/>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rPr>
                        <a:t>Sidefill</a:t>
                      </a:r>
                      <a:endParaRPr lang="zh-TW" altLang="zh-TW" sz="2000" b="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spcBef>
                          <a:spcPts val="3413"/>
                        </a:spcBef>
                        <a:buSzPct val="171000"/>
                      </a:pPr>
                      <a:r>
                        <a:rPr lang="fr-FR"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Enterprise Server, Industrial/Military, Surveillance, Digital Signage,</a:t>
                      </a:r>
                      <a:r>
                        <a:rPr lang="fr-FR"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POS</a:t>
                      </a:r>
                      <a:endParaRPr lang="en-US" altLang="zh-TW" sz="2000" b="0" kern="1200" dirty="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pic>
        <p:nvPicPr>
          <p:cNvPr id="5" name="圖片 4"/>
          <p:cNvPicPr>
            <a:picLocks noChangeAspect="1"/>
          </p:cNvPicPr>
          <p:nvPr/>
        </p:nvPicPr>
        <p:blipFill rotWithShape="1">
          <a:blip r:embed="rId3">
            <a:extLst>
              <a:ext uri="{28A0092B-C50C-407E-A947-70E740481C1C}">
                <a14:useLocalDpi xmlns:a14="http://schemas.microsoft.com/office/drawing/2010/main" val="0"/>
              </a:ext>
            </a:extLst>
          </a:blip>
          <a:srcRect l="37011" t="9106" r="37020" b="8116"/>
          <a:stretch/>
        </p:blipFill>
        <p:spPr>
          <a:xfrm>
            <a:off x="1757363" y="2140496"/>
            <a:ext cx="1152128" cy="3672408"/>
          </a:xfrm>
          <a:prstGeom prst="rect">
            <a:avLst/>
          </a:prstGeom>
        </p:spPr>
      </p:pic>
      <p:sp>
        <p:nvSpPr>
          <p:cNvPr id="10" name="圓角矩形 9"/>
          <p:cNvSpPr/>
          <p:nvPr/>
        </p:nvSpPr>
        <p:spPr>
          <a:xfrm>
            <a:off x="1325563" y="6060351"/>
            <a:ext cx="2016125" cy="616649"/>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2" fontAlgn="auto">
              <a:spcBef>
                <a:spcPts val="0"/>
              </a:spcBef>
              <a:spcAft>
                <a:spcPts val="0"/>
              </a:spcAft>
              <a:defRPr/>
            </a:pPr>
            <a:r>
              <a:rPr lang="en-US" altLang="zh-TW" sz="2400" b="1" dirty="0" smtClean="0">
                <a:solidFill>
                  <a:schemeClr val="bg1"/>
                </a:solidFill>
                <a:latin typeface="Calibri" panose="020F0502020204030204" pitchFamily="34" charset="0"/>
                <a:cs typeface="Calibri" panose="020F0502020204030204" pitchFamily="34" charset="0"/>
                <a:sym typeface="Arial" pitchFamily="34" charset="0"/>
              </a:rPr>
              <a:t>CS: </a:t>
            </a:r>
            <a:r>
              <a:rPr lang="en-US" altLang="zh-TW" sz="2400" b="1" dirty="0" smtClean="0">
                <a:solidFill>
                  <a:schemeClr val="bg1"/>
                </a:solidFill>
                <a:latin typeface="Calibri" panose="020F0502020204030204" pitchFamily="34" charset="0"/>
                <a:cs typeface="Calibri" panose="020F0502020204030204" pitchFamily="34" charset="0"/>
              </a:rPr>
              <a:t>Ready</a:t>
            </a:r>
            <a:endParaRPr lang="en-US" altLang="zh-TW" sz="2400" b="1" dirty="0">
              <a:solidFill>
                <a:schemeClr val="bg1"/>
              </a:solidFill>
              <a:latin typeface="Calibri" panose="020F0502020204030204" pitchFamily="34" charset="0"/>
              <a:cs typeface="Calibri" panose="020F0502020204030204" pitchFamily="34" charset="0"/>
            </a:endParaRPr>
          </a:p>
        </p:txBody>
      </p:sp>
      <p:sp>
        <p:nvSpPr>
          <p:cNvPr id="12" name="矩形 11"/>
          <p:cNvSpPr/>
          <p:nvPr/>
        </p:nvSpPr>
        <p:spPr>
          <a:xfrm>
            <a:off x="7952839" y="1025242"/>
            <a:ext cx="5175904" cy="646331"/>
          </a:xfrm>
          <a:prstGeom prst="rect">
            <a:avLst/>
          </a:prstGeom>
        </p:spPr>
        <p:txBody>
          <a:bodyPr wrap="none">
            <a:spAutoFit/>
          </a:bodyPr>
          <a:lstStyle/>
          <a:p>
            <a:pPr lvl="0" algn="ctr" eaLnBrk="1" hangingPunct="1">
              <a:defRPr/>
            </a:pPr>
            <a:r>
              <a:rPr lang="en-US" altLang="zh-TW" sz="3600" b="1" dirty="0" smtClean="0">
                <a:solidFill>
                  <a:srgbClr val="008080"/>
                </a:solidFill>
                <a:latin typeface="Calibri" panose="020F0502020204030204" pitchFamily="34" charset="0"/>
                <a:cs typeface="Calibri" panose="020F0502020204030204" pitchFamily="34" charset="0"/>
              </a:rPr>
              <a:t>SV240-M280 Specification</a:t>
            </a:r>
            <a:endParaRPr lang="en-US" altLang="zh-TW" sz="3600" b="1" dirty="0">
              <a:solidFill>
                <a:srgbClr val="008080"/>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955240715"/>
      </p:ext>
    </p:extLst>
  </p:cSld>
  <p:clrMapOvr>
    <a:masterClrMapping/>
  </p:clrMapOvr>
  <p:transition/>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格 3"/>
          <p:cNvGraphicFramePr>
            <a:graphicFrameLocks noGrp="1"/>
          </p:cNvGraphicFramePr>
          <p:nvPr>
            <p:extLst>
              <p:ext uri="{D42A27DB-BD31-4B8C-83A1-F6EECF244321}">
                <p14:modId xmlns:p14="http://schemas.microsoft.com/office/powerpoint/2010/main" val="2850162128"/>
              </p:ext>
            </p:extLst>
          </p:nvPr>
        </p:nvGraphicFramePr>
        <p:xfrm>
          <a:off x="5285754" y="1782000"/>
          <a:ext cx="10656000" cy="6959482"/>
        </p:xfrm>
        <a:graphic>
          <a:graphicData uri="http://schemas.openxmlformats.org/drawingml/2006/table">
            <a:tbl>
              <a:tblPr firstRow="1" bandRow="1">
                <a:tableStyleId>{5940675A-B579-460E-94D1-54222C63F5DA}</a:tableStyleId>
              </a:tblPr>
              <a:tblGrid>
                <a:gridCol w="5328000"/>
                <a:gridCol w="5328000"/>
              </a:tblGrid>
              <a:tr h="398450">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SV24P-M280</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Interface</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SATA 3.2 (6Gb/s)</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Capacity</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Double side: 240GB~1920GB</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NAND Support</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Kioxia</a:t>
                      </a:r>
                      <a:r>
                        <a:rPr lang="en-US" altLang="zh-TW"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kern="1200" dirty="0" smtClean="0">
                          <a:solidFill>
                            <a:srgbClr val="C00000"/>
                          </a:solidFill>
                          <a:latin typeface="Calibri" panose="020F0502020204030204" pitchFamily="34" charset="0"/>
                          <a:ea typeface="新細明體" charset="-120"/>
                          <a:cs typeface="Calibri" panose="020F0502020204030204" pitchFamily="34" charset="0"/>
                          <a:sym typeface="Arial" pitchFamily="34" charset="0"/>
                        </a:rPr>
                        <a:t>BiCS5</a:t>
                      </a:r>
                      <a:endParaRPr lang="zh-TW" altLang="en-US" sz="2000" b="0" kern="1200" dirty="0" smtClean="0">
                        <a:solidFill>
                          <a:srgbClr val="C00000"/>
                        </a:solidFill>
                        <a:latin typeface="Calibri" panose="020F0502020204030204" pitchFamily="34" charset="0"/>
                        <a:ea typeface="新細明體" charset="-120"/>
                        <a:cs typeface="Calibri" panose="020F0502020204030204" pitchFamily="34" charset="0"/>
                        <a:sym typeface="Arial" pitchFamily="34" charset="0"/>
                      </a:endParaRP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External DRAM</a:t>
                      </a:r>
                      <a:endParaRPr lang="zh-TW" altLang="en-US"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Yes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85546">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R/W 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rPr>
                        <a:t>560/510</a:t>
                      </a:r>
                      <a:endParaRPr lang="zh-TW" altLang="en-US"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endParaRP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Read)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rPr>
                        <a:t>95K</a:t>
                      </a:r>
                      <a:endParaRPr lang="zh-TW" altLang="en-US"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endParaRP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Write)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rPr>
                        <a:t>80K</a:t>
                      </a:r>
                      <a:endParaRPr lang="zh-TW" altLang="en-US"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endParaRP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Wide Temp. (-40</a:t>
                      </a:r>
                      <a:r>
                        <a:rPr lang="en-US" altLang="zh-TW"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C~85</a:t>
                      </a:r>
                      <a:r>
                        <a:rPr lang="en-US" altLang="zh-TW"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C)</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Yes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19300">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2784600">
                <a:tc>
                  <a:txBody>
                    <a:bodyPr/>
                    <a:lstStyle/>
                    <a:p>
                      <a:pPr marL="0" indent="176213"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Support LDPC ECC</a:t>
                      </a:r>
                    </a:p>
                    <a:p>
                      <a:pPr marL="0" indent="176213"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Global Wear-Leveling Technology</a:t>
                      </a:r>
                    </a:p>
                    <a:p>
                      <a:pPr marL="0" indent="176213"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AES256 support</a:t>
                      </a:r>
                    </a:p>
                    <a:p>
                      <a:pPr marL="0" indent="176213"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End-to-End Data Protection </a:t>
                      </a:r>
                    </a:p>
                    <a:p>
                      <a:pPr marL="0" indent="176213"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DEVSLP/</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Thermal Sensor</a:t>
                      </a:r>
                    </a:p>
                    <a:p>
                      <a:pPr marL="0" indent="176213"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S.M.A.R.T. and SSD Widget</a:t>
                      </a:r>
                    </a:p>
                    <a:p>
                      <a:pPr marL="0" indent="176213" eaLnBrk="0" fontAlgn="base" hangingPunct="0">
                        <a:buSzPct val="100000"/>
                        <a:buFont typeface="Arial" panose="020B0604020202020204" pitchFamily="34" charset="0"/>
                        <a:buChar char="•"/>
                      </a:pP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rPr>
                        <a:t>DataRAID</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a:t>
                      </a:r>
                    </a:p>
                    <a:p>
                      <a:pPr marL="0" indent="176213" eaLnBrk="0" fontAlgn="base" hangingPunct="0">
                        <a:buSzPct val="100000"/>
                        <a:buFont typeface="Arial" panose="020B0604020202020204" pitchFamily="34" charset="0"/>
                        <a:buChar char="•"/>
                      </a:pP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rPr>
                        <a:t>Sidefill</a:t>
                      </a:r>
                      <a:endPar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endParaRPr>
                    </a:p>
                    <a:p>
                      <a:pPr marL="0" indent="176213" eaLnBrk="0" fontAlgn="base" hangingPunct="0">
                        <a:buClr>
                          <a:schemeClr val="tx1">
                            <a:lumMod val="75000"/>
                            <a:lumOff val="25000"/>
                          </a:schemeClr>
                        </a:buClr>
                        <a:buSzPct val="100000"/>
                        <a:buFont typeface="Arial" panose="020B0604020202020204" pitchFamily="34" charset="0"/>
                        <a:buChar char="•"/>
                      </a:pPr>
                      <a:r>
                        <a:rPr lang="en-US" altLang="zh-TW" sz="2000" b="0" dirty="0" err="1" smtClean="0">
                          <a:solidFill>
                            <a:srgbClr val="C00000"/>
                          </a:solidFill>
                          <a:latin typeface="Calibri" panose="020F0502020204030204" pitchFamily="34" charset="0"/>
                          <a:cs typeface="Calibri" panose="020F0502020204030204" pitchFamily="34" charset="0"/>
                        </a:rPr>
                        <a:t>CorePower</a:t>
                      </a:r>
                      <a:endPar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endParaRP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spcBef>
                          <a:spcPts val="3413"/>
                        </a:spcBef>
                        <a:buSzPct val="171000"/>
                      </a:pPr>
                      <a:r>
                        <a:rPr lang="fr-FR"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Enterprise Server, Industrial/Military, Surveillance, Digital Signage,</a:t>
                      </a:r>
                      <a:r>
                        <a:rPr lang="fr-FR"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POS</a:t>
                      </a:r>
                      <a:endParaRPr lang="en-US" altLang="zh-TW" sz="2000" b="0" kern="1200" dirty="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6" name="標題 3"/>
          <p:cNvSpPr txBox="1">
            <a:spLocks/>
          </p:cNvSpPr>
          <p:nvPr/>
        </p:nvSpPr>
        <p:spPr>
          <a:xfrm>
            <a:off x="705488" y="268287"/>
            <a:ext cx="14292088" cy="1080121"/>
          </a:xfrm>
          <a:prstGeom prst="rect">
            <a:avLst/>
          </a:prstGeom>
        </p:spPr>
        <p:txBody>
          <a:bodyPr anchor="ctr"/>
          <a:lstStyle>
            <a:lvl1pPr>
              <a:defRPr sz="4000" b="1">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sym typeface="Arial" panose="020B0604020202020204" pitchFamily="34" charset="0"/>
              </a:defRPr>
            </a:lvl1pPr>
            <a:lvl2pPr>
              <a:defRPr>
                <a:solidFill>
                  <a:schemeClr val="tx1"/>
                </a:solidFill>
                <a:latin typeface="Arial" charset="0"/>
                <a:sym typeface="Arial" panose="020B0604020202020204" pitchFamily="34" charset="0"/>
              </a:defRPr>
            </a:lvl2pPr>
            <a:lvl3pPr>
              <a:defRPr>
                <a:solidFill>
                  <a:schemeClr val="tx1"/>
                </a:solidFill>
                <a:latin typeface="Arial" charset="0"/>
                <a:sym typeface="Arial" panose="020B0604020202020204" pitchFamily="34" charset="0"/>
              </a:defRPr>
            </a:lvl3pPr>
            <a:lvl4pPr>
              <a:defRPr>
                <a:solidFill>
                  <a:schemeClr val="tx1"/>
                </a:solidFill>
                <a:latin typeface="Arial" charset="0"/>
                <a:sym typeface="Arial" panose="020B0604020202020204" pitchFamily="34" charset="0"/>
              </a:defRPr>
            </a:lvl4pPr>
            <a:lvl5pPr>
              <a:defRPr>
                <a:solidFill>
                  <a:schemeClr val="tx1"/>
                </a:solidFill>
                <a:latin typeface="Arial" charset="0"/>
                <a:sym typeface="Arial" panose="020B0604020202020204" pitchFamily="34" charset="0"/>
              </a:defRPr>
            </a:lvl5pPr>
            <a:lvl6pPr marL="457223" fontAlgn="base">
              <a:spcBef>
                <a:spcPct val="0"/>
              </a:spcBef>
              <a:spcAft>
                <a:spcPct val="0"/>
              </a:spcAft>
              <a:defRPr>
                <a:solidFill>
                  <a:schemeClr val="tx1"/>
                </a:solidFill>
                <a:latin typeface="Arial" charset="0"/>
                <a:sym typeface="Arial" charset="0"/>
              </a:defRPr>
            </a:lvl6pPr>
            <a:lvl7pPr marL="914446" fontAlgn="base">
              <a:spcBef>
                <a:spcPct val="0"/>
              </a:spcBef>
              <a:spcAft>
                <a:spcPct val="0"/>
              </a:spcAft>
              <a:defRPr>
                <a:solidFill>
                  <a:schemeClr val="tx1"/>
                </a:solidFill>
                <a:latin typeface="Arial" charset="0"/>
                <a:sym typeface="Arial" charset="0"/>
              </a:defRPr>
            </a:lvl7pPr>
            <a:lvl8pPr marL="1371668" fontAlgn="base">
              <a:spcBef>
                <a:spcPct val="0"/>
              </a:spcBef>
              <a:spcAft>
                <a:spcPct val="0"/>
              </a:spcAft>
              <a:defRPr>
                <a:solidFill>
                  <a:schemeClr val="tx1"/>
                </a:solidFill>
                <a:latin typeface="Arial" charset="0"/>
                <a:sym typeface="Arial" charset="0"/>
              </a:defRPr>
            </a:lvl8pPr>
            <a:lvl9pPr marL="1828892" fontAlgn="base">
              <a:spcBef>
                <a:spcPct val="0"/>
              </a:spcBef>
              <a:spcAft>
                <a:spcPct val="0"/>
              </a:spcAft>
              <a:defRPr>
                <a:solidFill>
                  <a:schemeClr val="tx1"/>
                </a:solidFill>
                <a:latin typeface="Arial" charset="0"/>
                <a:sym typeface="Arial" charset="0"/>
              </a:defRPr>
            </a:lvl9pPr>
          </a:lstStyle>
          <a:p>
            <a:r>
              <a:rPr lang="en-US" altLang="zh-TW" dirty="0"/>
              <a:t>3D TLC M.2</a:t>
            </a:r>
            <a:endParaRPr lang="zh-TW" altLang="en-US" dirty="0"/>
          </a:p>
        </p:txBody>
      </p:sp>
      <p:sp>
        <p:nvSpPr>
          <p:cNvPr id="7" name="圓角矩形 6"/>
          <p:cNvSpPr/>
          <p:nvPr/>
        </p:nvSpPr>
        <p:spPr>
          <a:xfrm>
            <a:off x="1325563" y="6060351"/>
            <a:ext cx="2016125" cy="616649"/>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2" fontAlgn="auto">
              <a:spcBef>
                <a:spcPts val="0"/>
              </a:spcBef>
              <a:spcAft>
                <a:spcPts val="0"/>
              </a:spcAft>
              <a:defRPr/>
            </a:pPr>
            <a:r>
              <a:rPr lang="en-US" altLang="zh-TW" sz="2400" b="1" dirty="0" smtClean="0">
                <a:solidFill>
                  <a:schemeClr val="bg1"/>
                </a:solidFill>
                <a:latin typeface="Calibri" panose="020F0502020204030204" pitchFamily="34" charset="0"/>
                <a:cs typeface="Calibri" panose="020F0502020204030204" pitchFamily="34" charset="0"/>
                <a:sym typeface="Arial" pitchFamily="34" charset="0"/>
              </a:rPr>
              <a:t>CS: </a:t>
            </a:r>
            <a:r>
              <a:rPr lang="en-US" altLang="zh-TW" sz="2400" b="1" dirty="0" smtClean="0">
                <a:solidFill>
                  <a:schemeClr val="bg1"/>
                </a:solidFill>
                <a:latin typeface="Calibri" panose="020F0502020204030204" pitchFamily="34" charset="0"/>
                <a:cs typeface="Calibri" panose="020F0502020204030204" pitchFamily="34" charset="0"/>
              </a:rPr>
              <a:t>Ready</a:t>
            </a:r>
            <a:endParaRPr lang="en-US" altLang="zh-TW" sz="2400" b="1" dirty="0">
              <a:solidFill>
                <a:schemeClr val="bg1"/>
              </a:solidFill>
              <a:latin typeface="Calibri" panose="020F0502020204030204" pitchFamily="34" charset="0"/>
              <a:cs typeface="Calibri" panose="020F0502020204030204" pitchFamily="34" charset="0"/>
            </a:endParaRPr>
          </a:p>
        </p:txBody>
      </p:sp>
      <p:pic>
        <p:nvPicPr>
          <p:cNvPr id="9" name="圖片 8"/>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flipH="1">
            <a:off x="1757363" y="2106464"/>
            <a:ext cx="1224136" cy="3758531"/>
          </a:xfrm>
          <a:prstGeom prst="rect">
            <a:avLst/>
          </a:prstGeom>
        </p:spPr>
      </p:pic>
      <p:sp>
        <p:nvSpPr>
          <p:cNvPr id="10" name="矩形 9"/>
          <p:cNvSpPr/>
          <p:nvPr/>
        </p:nvSpPr>
        <p:spPr>
          <a:xfrm>
            <a:off x="7947228" y="1025242"/>
            <a:ext cx="5187126" cy="646331"/>
          </a:xfrm>
          <a:prstGeom prst="rect">
            <a:avLst/>
          </a:prstGeom>
        </p:spPr>
        <p:txBody>
          <a:bodyPr wrap="none">
            <a:spAutoFit/>
          </a:bodyPr>
          <a:lstStyle/>
          <a:p>
            <a:pPr lvl="0" algn="ctr" eaLnBrk="1" hangingPunct="1">
              <a:defRPr/>
            </a:pPr>
            <a:r>
              <a:rPr lang="en-US" altLang="zh-TW" sz="3600" b="1" dirty="0" smtClean="0">
                <a:solidFill>
                  <a:srgbClr val="008080"/>
                </a:solidFill>
                <a:latin typeface="Calibri" panose="020F0502020204030204" pitchFamily="34" charset="0"/>
                <a:cs typeface="Calibri" panose="020F0502020204030204" pitchFamily="34" charset="0"/>
              </a:rPr>
              <a:t>SV24P-M280 Specification</a:t>
            </a:r>
            <a:endParaRPr lang="en-US" altLang="zh-TW" sz="3600" b="1" dirty="0">
              <a:solidFill>
                <a:srgbClr val="008080"/>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067832564"/>
      </p:ext>
    </p:extLst>
  </p:cSld>
  <p:clrMapOvr>
    <a:masterClrMapping/>
  </p:clrMapOvr>
  <p:transition/>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標題 3"/>
          <p:cNvSpPr>
            <a:spLocks noGrp="1"/>
          </p:cNvSpPr>
          <p:nvPr>
            <p:ph type="title"/>
          </p:nvPr>
        </p:nvSpPr>
        <p:spPr/>
        <p:txBody>
          <a:bodyPr/>
          <a:lstStyle/>
          <a:p>
            <a:r>
              <a:rPr lang="en-US" altLang="zh-TW" dirty="0" smtClean="0"/>
              <a:t>3D TLC M.2</a:t>
            </a:r>
            <a:endParaRPr lang="zh-TW" altLang="en-US" dirty="0"/>
          </a:p>
        </p:txBody>
      </p:sp>
      <p:graphicFrame>
        <p:nvGraphicFramePr>
          <p:cNvPr id="22" name="表格 21"/>
          <p:cNvGraphicFramePr>
            <a:graphicFrameLocks noGrp="1"/>
          </p:cNvGraphicFramePr>
          <p:nvPr>
            <p:extLst>
              <p:ext uri="{D42A27DB-BD31-4B8C-83A1-F6EECF244321}">
                <p14:modId xmlns:p14="http://schemas.microsoft.com/office/powerpoint/2010/main" val="1032514705"/>
              </p:ext>
            </p:extLst>
          </p:nvPr>
        </p:nvGraphicFramePr>
        <p:xfrm>
          <a:off x="5285754" y="1782000"/>
          <a:ext cx="10656000" cy="7498752"/>
        </p:xfrm>
        <a:graphic>
          <a:graphicData uri="http://schemas.openxmlformats.org/drawingml/2006/table">
            <a:tbl>
              <a:tblPr firstRow="1" bandRow="1">
                <a:tableStyleId>{5940675A-B579-460E-94D1-54222C63F5DA}</a:tableStyleId>
              </a:tblPr>
              <a:tblGrid>
                <a:gridCol w="5328000"/>
                <a:gridCol w="5328000"/>
              </a:tblGrid>
              <a:tr h="385367">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SV250-M280</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401658">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Heiti TC Light"/>
                          <a:cs typeface="Calibri" panose="020F0502020204030204" pitchFamily="34" charset="0"/>
                          <a:sym typeface="Arial" pitchFamily="34" charset="0"/>
                        </a:rPr>
                        <a:t>Interface</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Heiti TC Light"/>
                          <a:cs typeface="Calibri" panose="020F0502020204030204" pitchFamily="34" charset="0"/>
                          <a:sym typeface="Arial" pitchFamily="34" charset="0"/>
                        </a:rPr>
                        <a:t>SATA 3.2 (6Gb/s)</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01658">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Heiti TC Light"/>
                          <a:cs typeface="Calibri" panose="020F0502020204030204" pitchFamily="34" charset="0"/>
                          <a:sym typeface="Arial" pitchFamily="34" charset="0"/>
                        </a:rPr>
                        <a:t>Capacity</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Single side: 120GB~480GB</a:t>
                      </a:r>
                    </a:p>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Double side: 960GB~1920GB</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01658">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Heiti TC Light"/>
                          <a:cs typeface="Calibri" panose="020F0502020204030204" pitchFamily="34" charset="0"/>
                          <a:sym typeface="Arial" pitchFamily="34" charset="0"/>
                        </a:rPr>
                        <a:t>NAND Support</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Kioxia</a:t>
                      </a:r>
                      <a:r>
                        <a:rPr lang="en-US" altLang="zh-TW"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kern="1200" dirty="0" smtClean="0">
                          <a:solidFill>
                            <a:srgbClr val="C00000"/>
                          </a:solidFill>
                          <a:latin typeface="Calibri" panose="020F0502020204030204" pitchFamily="34" charset="0"/>
                          <a:ea typeface="新細明體" charset="-120"/>
                          <a:cs typeface="Calibri" panose="020F0502020204030204" pitchFamily="34" charset="0"/>
                          <a:sym typeface="Arial" pitchFamily="34" charset="0"/>
                        </a:rPr>
                        <a:t>BiCS5</a:t>
                      </a:r>
                      <a:endParaRPr lang="zh-TW" altLang="en-US" sz="2000" b="0" kern="1200" dirty="0" smtClean="0">
                        <a:solidFill>
                          <a:srgbClr val="C00000"/>
                        </a:solidFill>
                        <a:latin typeface="Calibri" panose="020F0502020204030204" pitchFamily="34" charset="0"/>
                        <a:ea typeface="新細明體" charset="-120"/>
                        <a:cs typeface="Calibri" panose="020F0502020204030204" pitchFamily="34" charset="0"/>
                        <a:sym typeface="Arial" pitchFamily="34" charset="0"/>
                      </a:endParaRP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01658">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External DRAM</a:t>
                      </a:r>
                      <a:endParaRPr lang="zh-TW" altLang="en-US"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Heiti TC Light"/>
                          <a:cs typeface="Calibri" panose="020F0502020204030204" pitchFamily="34" charset="0"/>
                          <a:sym typeface="Arial" pitchFamily="34" charset="0"/>
                        </a:rPr>
                        <a:t>No</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01658">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R/W 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Heiti TC Light"/>
                          <a:cs typeface="Calibri" panose="020F0502020204030204" pitchFamily="34" charset="0"/>
                          <a:sym typeface="Arial" pitchFamily="34" charset="0"/>
                        </a:rPr>
                        <a:t>560/470</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238311">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Heiti TC Light"/>
                          <a:cs typeface="Calibri" panose="020F0502020204030204" pitchFamily="34" charset="0"/>
                          <a:sym typeface="Arial" pitchFamily="34" charset="0"/>
                        </a:rPr>
                        <a:t> IOPS (4K Random Read)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Heiti TC Light"/>
                          <a:cs typeface="Calibri" panose="020F0502020204030204" pitchFamily="34" charset="0"/>
                          <a:sym typeface="Arial" pitchFamily="34" charset="0"/>
                        </a:rPr>
                        <a:t>52K</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238311">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Heiti TC Light"/>
                          <a:cs typeface="Calibri" panose="020F0502020204030204" pitchFamily="34" charset="0"/>
                          <a:sym typeface="Arial" pitchFamily="34" charset="0"/>
                        </a:rPr>
                        <a:t> IOPS (4K Random Write)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Heiti TC Light"/>
                          <a:cs typeface="Calibri" panose="020F0502020204030204" pitchFamily="34" charset="0"/>
                          <a:sym typeface="Arial" pitchFamily="34" charset="0"/>
                        </a:rPr>
                        <a:t>68K</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69501">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Heiti TC Light"/>
                          <a:cs typeface="Calibri" panose="020F0502020204030204" pitchFamily="34" charset="0"/>
                          <a:sym typeface="Arial" pitchFamily="34" charset="0"/>
                        </a:rPr>
                        <a:t>Wide Temp. (-40</a:t>
                      </a: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Heiti TC Light"/>
                          <a:cs typeface="Calibri" panose="020F0502020204030204" pitchFamily="34" charset="0"/>
                        </a:rPr>
                        <a:t>°</a:t>
                      </a: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Heiti TC Light"/>
                          <a:cs typeface="Calibri" panose="020F0502020204030204" pitchFamily="34" charset="0"/>
                          <a:sym typeface="Arial" pitchFamily="34" charset="0"/>
                        </a:rPr>
                        <a:t>C~85</a:t>
                      </a: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Heiti TC Light"/>
                          <a:cs typeface="Calibri" panose="020F0502020204030204" pitchFamily="34" charset="0"/>
                        </a:rPr>
                        <a:t>°</a:t>
                      </a: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Heiti TC Light"/>
                          <a:cs typeface="Calibri" panose="020F0502020204030204" pitchFamily="34" charset="0"/>
                          <a:sym typeface="Arial" pitchFamily="34" charset="0"/>
                        </a:rPr>
                        <a:t>C)</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Yes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04257">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2766353">
                <a:tc>
                  <a:txBody>
                    <a:bodyPr/>
                    <a:lstStyle/>
                    <a:p>
                      <a:pPr eaLnBrk="0" fontAlgn="base" hangingPunct="0">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Support LDPC ECC</a:t>
                      </a:r>
                    </a:p>
                    <a:p>
                      <a:pPr eaLnBrk="0" fontAlgn="base" hangingPunct="0">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Global Wear-Leveling Technology</a:t>
                      </a:r>
                    </a:p>
                    <a:p>
                      <a:pPr lvl="0" eaLnBrk="0" fontAlgn="base" hangingPunct="0">
                        <a:spcBef>
                          <a:spcPct val="0"/>
                        </a:spcBef>
                        <a:spcAft>
                          <a:spcPct val="0"/>
                        </a:spcAft>
                        <a:buSzPct val="100000"/>
                        <a:buFont typeface="Arial" charset="0"/>
                        <a:buChar char="•"/>
                        <a:defRPr/>
                      </a:pPr>
                      <a:r>
                        <a:rPr lang="en-US" altLang="zh-TW" sz="20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AES256 Support </a:t>
                      </a:r>
                    </a:p>
                    <a:p>
                      <a:pPr lvl="0" eaLnBrk="0" fontAlgn="base" hangingPunct="0">
                        <a:spcBef>
                          <a:spcPct val="0"/>
                        </a:spcBef>
                        <a:spcAft>
                          <a:spcPct val="0"/>
                        </a:spcAft>
                        <a:buSzPct val="100000"/>
                        <a:buFont typeface="Arial" charset="0"/>
                        <a:buChar char="•"/>
                        <a:defRPr/>
                      </a:pPr>
                      <a:r>
                        <a:rPr lang="en-US" altLang="zh-TW" sz="20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End-to-End Data Protection </a:t>
                      </a:r>
                    </a:p>
                    <a:p>
                      <a:pPr eaLnBrk="0" fontAlgn="base" hangingPunct="0">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DEVSLP/</a:t>
                      </a: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Thermal Sensor</a:t>
                      </a:r>
                    </a:p>
                    <a:p>
                      <a:pPr eaLnBrk="0" fontAlgn="base" hangingPunct="0">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 </a:t>
                      </a:r>
                      <a:r>
                        <a:rPr lang="en-US" altLang="zh-TW" sz="2000" dirty="0" err="1" smtClean="0">
                          <a:solidFill>
                            <a:schemeClr val="tx1">
                              <a:lumMod val="75000"/>
                              <a:lumOff val="25000"/>
                            </a:schemeClr>
                          </a:solidFill>
                          <a:latin typeface="Calibri" panose="020F0502020204030204" pitchFamily="34" charset="0"/>
                          <a:cs typeface="Calibri" panose="020F0502020204030204" pitchFamily="34" charset="0"/>
                        </a:rPr>
                        <a:t>DataDefender</a:t>
                      </a: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a:t>
                      </a:r>
                    </a:p>
                    <a:p>
                      <a:pPr eaLnBrk="0" fontAlgn="base" hangingPunct="0">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S.M.A.R.T. and SSD Widget</a:t>
                      </a:r>
                    </a:p>
                    <a:p>
                      <a:pPr eaLnBrk="0" fontAlgn="base" hangingPunct="0">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 </a:t>
                      </a:r>
                      <a:r>
                        <a:rPr lang="en-US" altLang="zh-TW" sz="2000" kern="120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rPr>
                        <a:t>DataRAID</a:t>
                      </a:r>
                      <a:r>
                        <a:rPr lang="en-US" altLang="zh-TW" sz="200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rPr>
                        <a:t>™</a:t>
                      </a:r>
                    </a:p>
                    <a:p>
                      <a:pPr marL="0" marR="0" lvl="0" indent="176213" algn="l" defTabSz="914446" rtl="0" eaLnBrk="0" fontAlgn="base" latinLnBrk="0" hangingPunct="0">
                        <a:lnSpc>
                          <a:spcPct val="100000"/>
                        </a:lnSpc>
                        <a:spcBef>
                          <a:spcPts val="0"/>
                        </a:spcBef>
                        <a:spcAft>
                          <a:spcPts val="0"/>
                        </a:spcAft>
                        <a:buClrTx/>
                        <a:buSzPct val="100000"/>
                        <a:buFont typeface="Arial" panose="020B0604020202020204" pitchFamily="34" charset="0"/>
                        <a:buChar char="•"/>
                        <a:tabLst/>
                        <a:defRPr/>
                      </a:pPr>
                      <a:r>
                        <a:rPr lang="en-US" altLang="zh-TW" sz="200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rPr>
                        <a:t>TCG Opal 2.0 (Optional)</a:t>
                      </a:r>
                      <a:r>
                        <a:rPr lang="zh-TW" altLang="en-US" sz="200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rPr>
                        <a:t>*</a:t>
                      </a:r>
                      <a:endParaRPr lang="en-US" altLang="zh-TW" sz="200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endParaRPr>
                    </a:p>
                    <a:p>
                      <a:pPr marL="0" marR="0" lvl="0" indent="176213" algn="l" defTabSz="914446" rtl="0" eaLnBrk="0" fontAlgn="base" latinLnBrk="0" hangingPunct="0">
                        <a:lnSpc>
                          <a:spcPct val="100000"/>
                        </a:lnSpc>
                        <a:spcBef>
                          <a:spcPts val="0"/>
                        </a:spcBef>
                        <a:spcAft>
                          <a:spcPts val="0"/>
                        </a:spcAft>
                        <a:buClrTx/>
                        <a:buSzPct val="100000"/>
                        <a:buFont typeface="Arial" panose="020B0604020202020204" pitchFamily="34" charset="0"/>
                        <a:buChar char="•"/>
                        <a:tabLst/>
                        <a:defRPr/>
                      </a:pPr>
                      <a:r>
                        <a:rPr lang="en-US" altLang="zh-TW" sz="2000" kern="120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rPr>
                        <a:t>Sidefill</a:t>
                      </a:r>
                      <a:endParaRPr lang="en-US" altLang="zh-TW" sz="20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spcBef>
                          <a:spcPts val="3413"/>
                        </a:spcBef>
                        <a:buSzPct val="171000"/>
                      </a:pPr>
                      <a:r>
                        <a:rPr lang="fr-FR" altLang="zh-TW" sz="200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Enterprise Server, Industrial/Military, Surveillance, Digital Signage, POS</a:t>
                      </a:r>
                      <a:endParaRPr lang="en-US" altLang="zh-TW" sz="2000" kern="1200" dirty="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8" name="文字方塊 7"/>
          <p:cNvSpPr txBox="1"/>
          <p:nvPr/>
        </p:nvSpPr>
        <p:spPr>
          <a:xfrm>
            <a:off x="5141739" y="9362832"/>
            <a:ext cx="2050561" cy="338554"/>
          </a:xfrm>
          <a:prstGeom prst="rect">
            <a:avLst/>
          </a:prstGeom>
          <a:noFill/>
        </p:spPr>
        <p:txBody>
          <a:bodyPr wrap="none" rtlCol="0">
            <a:spAutoFit/>
          </a:bodyPr>
          <a:lstStyle/>
          <a:p>
            <a:r>
              <a:rPr lang="en-US" altLang="zh-TW" sz="16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*Supports 120~960GB</a:t>
            </a:r>
            <a:endParaRPr lang="zh-TW" altLang="en-US" sz="16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sp>
        <p:nvSpPr>
          <p:cNvPr id="9" name="圓角矩形 8"/>
          <p:cNvSpPr/>
          <p:nvPr/>
        </p:nvSpPr>
        <p:spPr>
          <a:xfrm>
            <a:off x="1325563" y="6060351"/>
            <a:ext cx="2016125" cy="616649"/>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2" fontAlgn="auto">
              <a:spcBef>
                <a:spcPts val="0"/>
              </a:spcBef>
              <a:spcAft>
                <a:spcPts val="0"/>
              </a:spcAft>
              <a:defRPr/>
            </a:pPr>
            <a:r>
              <a:rPr lang="en-US" altLang="zh-TW" sz="2400" b="1" dirty="0" smtClean="0">
                <a:solidFill>
                  <a:schemeClr val="bg1"/>
                </a:solidFill>
                <a:latin typeface="Calibri" panose="020F0502020204030204" pitchFamily="34" charset="0"/>
                <a:cs typeface="Calibri" panose="020F0502020204030204" pitchFamily="34" charset="0"/>
                <a:sym typeface="Arial" pitchFamily="34" charset="0"/>
              </a:rPr>
              <a:t>CS: </a:t>
            </a:r>
            <a:r>
              <a:rPr lang="en-US" altLang="zh-TW" sz="2400" b="1" dirty="0" smtClean="0">
                <a:solidFill>
                  <a:schemeClr val="bg1"/>
                </a:solidFill>
                <a:latin typeface="Calibri" panose="020F0502020204030204" pitchFamily="34" charset="0"/>
                <a:cs typeface="Calibri" panose="020F0502020204030204" pitchFamily="34" charset="0"/>
              </a:rPr>
              <a:t>Ready</a:t>
            </a:r>
            <a:endParaRPr lang="en-US" altLang="zh-TW" sz="2400" b="1" dirty="0">
              <a:solidFill>
                <a:schemeClr val="bg1"/>
              </a:solidFill>
              <a:latin typeface="Calibri" panose="020F0502020204030204" pitchFamily="34" charset="0"/>
              <a:cs typeface="Calibri" panose="020F0502020204030204" pitchFamily="34" charset="0"/>
            </a:endParaRPr>
          </a:p>
        </p:txBody>
      </p:sp>
      <p:pic>
        <p:nvPicPr>
          <p:cNvPr id="11" name="圖片 10"/>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1179" y="1744452"/>
            <a:ext cx="4428492" cy="4428492"/>
          </a:xfrm>
          <a:prstGeom prst="rect">
            <a:avLst/>
          </a:prstGeom>
        </p:spPr>
      </p:pic>
      <p:sp>
        <p:nvSpPr>
          <p:cNvPr id="14" name="矩形 13"/>
          <p:cNvSpPr/>
          <p:nvPr/>
        </p:nvSpPr>
        <p:spPr>
          <a:xfrm>
            <a:off x="7952838" y="1025242"/>
            <a:ext cx="5175905" cy="646331"/>
          </a:xfrm>
          <a:prstGeom prst="rect">
            <a:avLst/>
          </a:prstGeom>
        </p:spPr>
        <p:txBody>
          <a:bodyPr wrap="none">
            <a:spAutoFit/>
          </a:bodyPr>
          <a:lstStyle/>
          <a:p>
            <a:pPr lvl="0" algn="ctr" eaLnBrk="1" hangingPunct="1">
              <a:defRPr/>
            </a:pPr>
            <a:r>
              <a:rPr lang="en-US" altLang="zh-TW" sz="3600" b="1" dirty="0" smtClean="0">
                <a:solidFill>
                  <a:srgbClr val="008080"/>
                </a:solidFill>
                <a:latin typeface="Calibri" panose="020F0502020204030204" pitchFamily="34" charset="0"/>
                <a:cs typeface="Calibri" panose="020F0502020204030204" pitchFamily="34" charset="0"/>
              </a:rPr>
              <a:t>SV250-M280 Specification</a:t>
            </a:r>
            <a:endParaRPr lang="en-US" altLang="zh-TW" sz="3600" b="1" dirty="0">
              <a:solidFill>
                <a:srgbClr val="008080"/>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508912043"/>
      </p:ext>
    </p:extLst>
  </p:cSld>
  <p:clrMapOvr>
    <a:masterClrMapping/>
  </p:clrMapOvr>
  <p:transition/>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標題 3"/>
          <p:cNvSpPr>
            <a:spLocks noGrp="1"/>
          </p:cNvSpPr>
          <p:nvPr>
            <p:ph type="title"/>
          </p:nvPr>
        </p:nvSpPr>
        <p:spPr/>
        <p:txBody>
          <a:bodyPr/>
          <a:lstStyle/>
          <a:p>
            <a:r>
              <a:rPr lang="en-US" altLang="zh-TW" dirty="0" smtClean="0"/>
              <a:t>3D TLC M.2</a:t>
            </a:r>
            <a:endParaRPr lang="zh-TW" altLang="en-US" dirty="0"/>
          </a:p>
        </p:txBody>
      </p:sp>
      <p:graphicFrame>
        <p:nvGraphicFramePr>
          <p:cNvPr id="22" name="表格 21"/>
          <p:cNvGraphicFramePr>
            <a:graphicFrameLocks noGrp="1"/>
          </p:cNvGraphicFramePr>
          <p:nvPr>
            <p:extLst>
              <p:ext uri="{D42A27DB-BD31-4B8C-83A1-F6EECF244321}">
                <p14:modId xmlns:p14="http://schemas.microsoft.com/office/powerpoint/2010/main" val="2413394240"/>
              </p:ext>
            </p:extLst>
          </p:nvPr>
        </p:nvGraphicFramePr>
        <p:xfrm>
          <a:off x="5285754" y="1782000"/>
          <a:ext cx="10656000" cy="7218269"/>
        </p:xfrm>
        <a:graphic>
          <a:graphicData uri="http://schemas.openxmlformats.org/drawingml/2006/table">
            <a:tbl>
              <a:tblPr firstRow="1" bandRow="1">
                <a:tableStyleId>{5940675A-B579-460E-94D1-54222C63F5DA}</a:tableStyleId>
              </a:tblPr>
              <a:tblGrid>
                <a:gridCol w="5328000"/>
                <a:gridCol w="5328000"/>
              </a:tblGrid>
              <a:tr h="385367">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SV25P-M280</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401658">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Heiti TC Light"/>
                          <a:cs typeface="Calibri" panose="020F0502020204030204" pitchFamily="34" charset="0"/>
                          <a:sym typeface="Arial" pitchFamily="34" charset="0"/>
                        </a:rPr>
                        <a:t>Interface</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Heiti TC Light"/>
                          <a:cs typeface="Calibri" panose="020F0502020204030204" pitchFamily="34" charset="0"/>
                          <a:sym typeface="Arial" pitchFamily="34" charset="0"/>
                        </a:rPr>
                        <a:t>SATA 3.2 (6Gb/s)</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01658">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Single side: 120GB~480GB</a:t>
                      </a:r>
                    </a:p>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Double side: 960GB~</a:t>
                      </a:r>
                      <a:r>
                        <a:rPr kumimoji="0" lang="en-US" altLang="zh-TW" sz="2000" b="0" i="0" u="none" strike="noStrike" kern="1200" cap="none" normalizeH="0" baseline="0" dirty="0" smtClean="0">
                          <a:ln>
                            <a:noFill/>
                          </a:ln>
                          <a:solidFill>
                            <a:srgbClr val="C00000"/>
                          </a:solidFill>
                          <a:effectLst/>
                          <a:latin typeface="Calibri" panose="020F0502020204030204" pitchFamily="34" charset="0"/>
                          <a:ea typeface="新細明體" pitchFamily="18" charset="-120"/>
                          <a:cs typeface="Calibri" panose="020F0502020204030204" pitchFamily="34" charset="0"/>
                          <a:sym typeface="Arial" pitchFamily="34" charset="0"/>
                        </a:rPr>
                        <a:t>1920GB</a:t>
                      </a:r>
                      <a:endParaRPr kumimoji="0" lang="en-US" altLang="zh-TW" sz="2000" b="0" i="0" u="none" strike="noStrike" kern="1200" cap="none" normalizeH="0" baseline="0" dirty="0" smtClean="0">
                        <a:ln>
                          <a:noFill/>
                        </a:ln>
                        <a:solidFill>
                          <a:srgbClr val="C00000"/>
                        </a:solidFill>
                        <a:effectLst/>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41743">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Heiti TC Light"/>
                          <a:cs typeface="Calibri" panose="020F0502020204030204" pitchFamily="34" charset="0"/>
                          <a:sym typeface="Arial" pitchFamily="34" charset="0"/>
                        </a:rPr>
                        <a:t>NAND Support</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err="1" smtClean="0">
                          <a:ln>
                            <a:noFill/>
                          </a:ln>
                          <a:solidFill>
                            <a:schemeClr val="tx1">
                              <a:lumMod val="75000"/>
                              <a:lumOff val="25000"/>
                            </a:schemeClr>
                          </a:solidFill>
                          <a:effectLst/>
                          <a:latin typeface="Calibri" panose="020F0502020204030204" pitchFamily="34" charset="0"/>
                          <a:ea typeface="Heiti TC Light"/>
                          <a:cs typeface="Calibri" panose="020F0502020204030204" pitchFamily="34" charset="0"/>
                          <a:sym typeface="Arial" pitchFamily="34" charset="0"/>
                        </a:rPr>
                        <a:t>Kioxia</a:t>
                      </a: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Heiti TC Light"/>
                          <a:cs typeface="Calibri" panose="020F0502020204030204" pitchFamily="34" charset="0"/>
                          <a:sym typeface="Arial" pitchFamily="34" charset="0"/>
                        </a:rPr>
                        <a:t> </a:t>
                      </a:r>
                      <a:r>
                        <a:rPr kumimoji="0" lang="en-US" altLang="zh-TW" sz="2000" b="0" i="0" u="none" strike="noStrike" kern="1200" cap="none" normalizeH="0" baseline="0" dirty="0" smtClean="0">
                          <a:ln>
                            <a:noFill/>
                          </a:ln>
                          <a:solidFill>
                            <a:srgbClr val="C00000"/>
                          </a:solidFill>
                          <a:effectLst/>
                          <a:latin typeface="Calibri" panose="020F0502020204030204" pitchFamily="34" charset="0"/>
                          <a:ea typeface="Heiti TC Light"/>
                          <a:cs typeface="Calibri" panose="020F0502020204030204" pitchFamily="34" charset="0"/>
                          <a:sym typeface="Arial" pitchFamily="34" charset="0"/>
                        </a:rPr>
                        <a:t>BiCS5</a:t>
                      </a:r>
                      <a:endParaRPr kumimoji="0" lang="zh-TW" altLang="en-US" sz="2000" b="0" i="0" u="none" strike="noStrike" kern="1200" cap="none" normalizeH="0" baseline="0" dirty="0" smtClean="0">
                        <a:ln>
                          <a:noFill/>
                        </a:ln>
                        <a:solidFill>
                          <a:srgbClr val="C00000"/>
                        </a:solidFill>
                        <a:effectLst/>
                        <a:latin typeface="Calibri" panose="020F0502020204030204" pitchFamily="34" charset="0"/>
                        <a:ea typeface="Heiti TC Light"/>
                        <a:cs typeface="Calibri" panose="020F0502020204030204" pitchFamily="34" charset="0"/>
                        <a:sym typeface="Arial" pitchFamily="34" charset="0"/>
                      </a:endParaRP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01658">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External DRAM</a:t>
                      </a:r>
                      <a:endParaRPr lang="zh-TW" altLang="en-US"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Heiti TC Light"/>
                          <a:cs typeface="Calibri" panose="020F0502020204030204" pitchFamily="34" charset="0"/>
                          <a:sym typeface="Arial" pitchFamily="34" charset="0"/>
                        </a:rPr>
                        <a:t>No</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01658">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R/W 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Heiti TC Light"/>
                          <a:cs typeface="Calibri" panose="020F0502020204030204" pitchFamily="34" charset="0"/>
                          <a:sym typeface="Arial" pitchFamily="34" charset="0"/>
                        </a:rPr>
                        <a:t>555/490</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238311">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Read) </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Heiti TC Light"/>
                          <a:cs typeface="Calibri" panose="020F0502020204030204" pitchFamily="34" charset="0"/>
                          <a:sym typeface="Arial" pitchFamily="34" charset="0"/>
                        </a:rPr>
                        <a:t>51K</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01658">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Write) </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Heiti TC Light"/>
                          <a:cs typeface="Calibri" panose="020F0502020204030204" pitchFamily="34" charset="0"/>
                          <a:sym typeface="Arial" pitchFamily="34" charset="0"/>
                        </a:rPr>
                        <a:t>69K</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69501">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Wide Temp.</a:t>
                      </a:r>
                      <a:r>
                        <a:rPr lang="en-US"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(-40</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C~85</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Yes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05532">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2766353">
                <a:tc>
                  <a:txBody>
                    <a:bodyPr/>
                    <a:lstStyle/>
                    <a:p>
                      <a:pPr eaLnBrk="0" fontAlgn="base" hangingPunct="0">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Support LDPC ECC</a:t>
                      </a:r>
                    </a:p>
                    <a:p>
                      <a:pPr eaLnBrk="0" fontAlgn="base" hangingPunct="0">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Global Wear-Leveling Technology</a:t>
                      </a:r>
                    </a:p>
                    <a:p>
                      <a:pPr lvl="0" eaLnBrk="0" fontAlgn="base" hangingPunct="0">
                        <a:spcBef>
                          <a:spcPct val="0"/>
                        </a:spcBef>
                        <a:spcAft>
                          <a:spcPct val="0"/>
                        </a:spcAft>
                        <a:buSzPct val="100000"/>
                        <a:buFont typeface="Arial" charset="0"/>
                        <a:buChar char="•"/>
                        <a:defRPr/>
                      </a:pPr>
                      <a:r>
                        <a:rPr lang="en-US" altLang="zh-TW" sz="20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AES256 Support </a:t>
                      </a:r>
                    </a:p>
                    <a:p>
                      <a:pPr lvl="0" eaLnBrk="0" fontAlgn="base" hangingPunct="0">
                        <a:spcBef>
                          <a:spcPct val="0"/>
                        </a:spcBef>
                        <a:spcAft>
                          <a:spcPct val="0"/>
                        </a:spcAft>
                        <a:buSzPct val="100000"/>
                        <a:buFont typeface="Arial" charset="0"/>
                        <a:buChar char="•"/>
                        <a:defRPr/>
                      </a:pPr>
                      <a:r>
                        <a:rPr lang="en-US" altLang="zh-TW" sz="20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End-to-End Data Protection </a:t>
                      </a:r>
                    </a:p>
                    <a:p>
                      <a:pPr eaLnBrk="0" fontAlgn="base" hangingPunct="0">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DEVSLP/</a:t>
                      </a: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Thermal Sensor</a:t>
                      </a:r>
                    </a:p>
                    <a:p>
                      <a:pPr eaLnBrk="0" fontAlgn="base" hangingPunct="0">
                        <a:buSzPct val="100000"/>
                        <a:buFont typeface="Arial" panose="020B0604020202020204" pitchFamily="34" charset="0"/>
                        <a:buChar char="•"/>
                      </a:pPr>
                      <a:r>
                        <a:rPr lang="zh-TW" altLang="en-US" sz="200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S.M.A.R.T. and SSD Widget</a:t>
                      </a:r>
                    </a:p>
                    <a:p>
                      <a:pPr eaLnBrk="0" fontAlgn="base" hangingPunct="0">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 </a:t>
                      </a:r>
                      <a:r>
                        <a:rPr lang="en-US" altLang="zh-TW" sz="2000" dirty="0" err="1" smtClean="0">
                          <a:solidFill>
                            <a:schemeClr val="tx1">
                              <a:lumMod val="75000"/>
                              <a:lumOff val="25000"/>
                            </a:schemeClr>
                          </a:solidFill>
                          <a:latin typeface="Calibri" panose="020F0502020204030204" pitchFamily="34" charset="0"/>
                          <a:cs typeface="Calibri" panose="020F0502020204030204" pitchFamily="34" charset="0"/>
                        </a:rPr>
                        <a:t>DataRAID</a:t>
                      </a: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a:t>
                      </a:r>
                    </a:p>
                    <a:p>
                      <a:pPr marL="0" marR="0" lvl="0" indent="0" algn="l" defTabSz="914446" rtl="0" eaLnBrk="0" fontAlgn="base" latinLnBrk="0" hangingPunct="0">
                        <a:lnSpc>
                          <a:spcPct val="100000"/>
                        </a:lnSpc>
                        <a:spcBef>
                          <a:spcPts val="0"/>
                        </a:spcBef>
                        <a:spcAft>
                          <a:spcPts val="0"/>
                        </a:spcAft>
                        <a:buClrTx/>
                        <a:buSzPct val="100000"/>
                        <a:buFont typeface="Arial" panose="020B0604020202020204" pitchFamily="34" charset="0"/>
                        <a:buChar char="•"/>
                        <a:tabLst/>
                        <a:defRPr/>
                      </a:pPr>
                      <a:r>
                        <a:rPr lang="en-US" altLang="zh-TW" sz="2000" b="0" baseline="0" dirty="0" smtClean="0">
                          <a:solidFill>
                            <a:schemeClr val="tx1">
                              <a:lumMod val="75000"/>
                              <a:lumOff val="25000"/>
                            </a:schemeClr>
                          </a:solidFill>
                          <a:latin typeface="Calibri" panose="020F0502020204030204" pitchFamily="34" charset="0"/>
                          <a:cs typeface="Calibri" panose="020F0502020204030204" pitchFamily="34" charset="0"/>
                        </a:rPr>
                        <a:t> </a:t>
                      </a:r>
                      <a:r>
                        <a:rPr lang="en-US" altLang="zh-TW" sz="2000" b="0" baseline="0" dirty="0" err="1" smtClean="0">
                          <a:solidFill>
                            <a:schemeClr val="tx1">
                              <a:lumMod val="75000"/>
                              <a:lumOff val="25000"/>
                            </a:schemeClr>
                          </a:solidFill>
                          <a:latin typeface="Calibri" panose="020F0502020204030204" pitchFamily="34" charset="0"/>
                          <a:cs typeface="Calibri" panose="020F0502020204030204" pitchFamily="34" charset="0"/>
                        </a:rPr>
                        <a:t>Sidefill</a:t>
                      </a:r>
                      <a:r>
                        <a:rPr lang="en-US" altLang="zh-TW" sz="2000" b="0" dirty="0" smtClean="0">
                          <a:solidFill>
                            <a:srgbClr val="C00000"/>
                          </a:solidFill>
                          <a:latin typeface="Calibri" panose="020F0502020204030204" pitchFamily="34" charset="0"/>
                          <a:cs typeface="Calibri" panose="020F0502020204030204" pitchFamily="34" charset="0"/>
                        </a:rPr>
                        <a:t> </a:t>
                      </a:r>
                    </a:p>
                    <a:p>
                      <a:pPr marL="0" marR="0" lvl="0" indent="0" algn="l" defTabSz="914446" rtl="0" eaLnBrk="0" fontAlgn="base" latinLnBrk="0" hangingPunct="0">
                        <a:lnSpc>
                          <a:spcPct val="100000"/>
                        </a:lnSpc>
                        <a:spcBef>
                          <a:spcPts val="0"/>
                        </a:spcBef>
                        <a:spcAft>
                          <a:spcPts val="0"/>
                        </a:spcAft>
                        <a:buClrTx/>
                        <a:buSzPct val="100000"/>
                        <a:buFont typeface="Arial" panose="020B0604020202020204" pitchFamily="34" charset="0"/>
                        <a:buChar char="•"/>
                        <a:tabLst/>
                        <a:defRP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 </a:t>
                      </a:r>
                      <a:r>
                        <a:rPr lang="en-US" altLang="zh-TW" sz="2000" b="0" dirty="0" err="1" smtClean="0">
                          <a:solidFill>
                            <a:srgbClr val="C00000"/>
                          </a:solidFill>
                          <a:latin typeface="Calibri" panose="020F0502020204030204" pitchFamily="34" charset="0"/>
                          <a:cs typeface="Calibri" panose="020F0502020204030204" pitchFamily="34" charset="0"/>
                        </a:rPr>
                        <a:t>CorePower</a:t>
                      </a:r>
                      <a:endParaRPr lang="en-US" altLang="zh-TW" sz="2000" b="0" dirty="0" smtClean="0">
                        <a:solidFill>
                          <a:srgbClr val="C00000"/>
                        </a:solidFill>
                        <a:latin typeface="Calibri" panose="020F0502020204030204" pitchFamily="34" charset="0"/>
                        <a:cs typeface="Calibri" panose="020F0502020204030204"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spcBef>
                          <a:spcPts val="3413"/>
                        </a:spcBef>
                        <a:buSzPct val="171000"/>
                      </a:pPr>
                      <a:r>
                        <a:rPr lang="fr-FR"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Enterprise Server, Industrial/Military, Surveillance, Digital Signage,</a:t>
                      </a:r>
                      <a:r>
                        <a:rPr lang="fr-FR"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POS</a:t>
                      </a:r>
                      <a:endParaRPr lang="en-US" altLang="zh-TW" sz="2000" b="0" kern="1200" dirty="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7" name="圓角矩形 6"/>
          <p:cNvSpPr/>
          <p:nvPr/>
        </p:nvSpPr>
        <p:spPr>
          <a:xfrm>
            <a:off x="1325563" y="6060351"/>
            <a:ext cx="2016125" cy="616649"/>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2" fontAlgn="auto">
              <a:spcBef>
                <a:spcPts val="0"/>
              </a:spcBef>
              <a:spcAft>
                <a:spcPts val="0"/>
              </a:spcAft>
              <a:defRPr/>
            </a:pPr>
            <a:r>
              <a:rPr lang="en-US" altLang="zh-TW" sz="2400" b="1" dirty="0" smtClean="0">
                <a:solidFill>
                  <a:schemeClr val="bg1"/>
                </a:solidFill>
                <a:latin typeface="Calibri" panose="020F0502020204030204" pitchFamily="34" charset="0"/>
                <a:cs typeface="Calibri" panose="020F0502020204030204" pitchFamily="34" charset="0"/>
                <a:sym typeface="Arial" pitchFamily="34" charset="0"/>
              </a:rPr>
              <a:t>CS: </a:t>
            </a:r>
            <a:r>
              <a:rPr lang="en-US" altLang="zh-TW" sz="2400" b="1" dirty="0" smtClean="0">
                <a:solidFill>
                  <a:schemeClr val="bg1"/>
                </a:solidFill>
                <a:latin typeface="Calibri" panose="020F0502020204030204" pitchFamily="34" charset="0"/>
                <a:cs typeface="Calibri" panose="020F0502020204030204" pitchFamily="34" charset="0"/>
              </a:rPr>
              <a:t>Ready</a:t>
            </a:r>
            <a:endParaRPr lang="en-US" altLang="zh-TW" sz="2400" b="1" dirty="0">
              <a:solidFill>
                <a:schemeClr val="bg1"/>
              </a:solidFill>
              <a:latin typeface="Calibri" panose="020F0502020204030204" pitchFamily="34" charset="0"/>
              <a:cs typeface="Calibri" panose="020F0502020204030204" pitchFamily="34" charset="0"/>
            </a:endParaRPr>
          </a:p>
        </p:txBody>
      </p:sp>
      <p:pic>
        <p:nvPicPr>
          <p:cNvPr id="9" name="圖片 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11554" y="1711958"/>
            <a:ext cx="4464434" cy="4464434"/>
          </a:xfrm>
          <a:prstGeom prst="rect">
            <a:avLst/>
          </a:prstGeom>
        </p:spPr>
      </p:pic>
      <p:sp>
        <p:nvSpPr>
          <p:cNvPr id="11" name="矩形 10"/>
          <p:cNvSpPr/>
          <p:nvPr/>
        </p:nvSpPr>
        <p:spPr>
          <a:xfrm>
            <a:off x="7947228" y="1025242"/>
            <a:ext cx="5187126" cy="646331"/>
          </a:xfrm>
          <a:prstGeom prst="rect">
            <a:avLst/>
          </a:prstGeom>
        </p:spPr>
        <p:txBody>
          <a:bodyPr wrap="none">
            <a:spAutoFit/>
          </a:bodyPr>
          <a:lstStyle/>
          <a:p>
            <a:pPr lvl="0" algn="ctr" eaLnBrk="1" hangingPunct="1">
              <a:defRPr/>
            </a:pPr>
            <a:r>
              <a:rPr lang="en-US" altLang="zh-TW" sz="3600" b="1" dirty="0" smtClean="0">
                <a:solidFill>
                  <a:srgbClr val="008080"/>
                </a:solidFill>
                <a:latin typeface="Calibri" panose="020F0502020204030204" pitchFamily="34" charset="0"/>
                <a:cs typeface="Calibri" panose="020F0502020204030204" pitchFamily="34" charset="0"/>
              </a:rPr>
              <a:t>SV25P-M280 Specification</a:t>
            </a:r>
            <a:endParaRPr lang="en-US" altLang="zh-TW" sz="3600" b="1" dirty="0">
              <a:solidFill>
                <a:srgbClr val="008080"/>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691870055"/>
      </p:ext>
    </p:extLst>
  </p:cSld>
  <p:clrMapOvr>
    <a:masterClrMapping/>
  </p:clrMapOvr>
  <p:transition/>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標題 2"/>
          <p:cNvSpPr>
            <a:spLocks noGrp="1"/>
          </p:cNvSpPr>
          <p:nvPr>
            <p:ph type="title"/>
          </p:nvPr>
        </p:nvSpPr>
        <p:spPr/>
        <p:txBody>
          <a:bodyPr/>
          <a:lstStyle/>
          <a:p>
            <a:r>
              <a:rPr lang="en-US" altLang="zh-TW" dirty="0"/>
              <a:t>3D </a:t>
            </a:r>
            <a:r>
              <a:rPr lang="en-US" altLang="zh-TW" dirty="0" smtClean="0"/>
              <a:t>TLC </a:t>
            </a:r>
            <a:r>
              <a:rPr lang="en-US" altLang="zh-TW" dirty="0"/>
              <a:t>M.2</a:t>
            </a:r>
            <a:endParaRPr lang="zh-TW" altLang="en-US" dirty="0"/>
          </a:p>
        </p:txBody>
      </p:sp>
      <p:graphicFrame>
        <p:nvGraphicFramePr>
          <p:cNvPr id="17" name="表格 16"/>
          <p:cNvGraphicFramePr>
            <a:graphicFrameLocks noGrp="1"/>
          </p:cNvGraphicFramePr>
          <p:nvPr>
            <p:extLst>
              <p:ext uri="{D42A27DB-BD31-4B8C-83A1-F6EECF244321}">
                <p14:modId xmlns:p14="http://schemas.microsoft.com/office/powerpoint/2010/main" val="2135141796"/>
              </p:ext>
            </p:extLst>
          </p:nvPr>
        </p:nvGraphicFramePr>
        <p:xfrm>
          <a:off x="5284799" y="1782000"/>
          <a:ext cx="10658139" cy="7227372"/>
        </p:xfrm>
        <a:graphic>
          <a:graphicData uri="http://schemas.openxmlformats.org/drawingml/2006/table">
            <a:tbl>
              <a:tblPr firstRow="1" bandRow="1">
                <a:tableStyleId>{5940675A-B579-460E-94D1-54222C63F5DA}</a:tableStyleId>
              </a:tblPr>
              <a:tblGrid>
                <a:gridCol w="5329548"/>
                <a:gridCol w="5328591"/>
              </a:tblGrid>
              <a:tr h="387338">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SH250-M280</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403713">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Heiti TC Light"/>
                          <a:cs typeface="Calibri" panose="020F0502020204030204" pitchFamily="34" charset="0"/>
                          <a:sym typeface="Arial" pitchFamily="34" charset="0"/>
                        </a:rPr>
                        <a:t>Interface</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Heiti TC Light"/>
                          <a:cs typeface="Calibri" panose="020F0502020204030204" pitchFamily="34" charset="0"/>
                          <a:sym typeface="Arial" pitchFamily="34" charset="0"/>
                        </a:rPr>
                        <a:t>SATA 3.2 (6Gb/s)</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03713">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Heiti TC Light"/>
                          <a:cs typeface="Calibri" panose="020F0502020204030204" pitchFamily="34" charset="0"/>
                          <a:sym typeface="Arial" pitchFamily="34" charset="0"/>
                        </a:rPr>
                        <a:t>Capacity</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Single side: 40GB~160GB</a:t>
                      </a:r>
                    </a:p>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Double side: 320GB~640GB</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03713">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Heiti TC Light"/>
                          <a:cs typeface="Calibri" panose="020F0502020204030204" pitchFamily="34" charset="0"/>
                          <a:sym typeface="Arial" pitchFamily="34" charset="0"/>
                        </a:rPr>
                        <a:t>NAND Support</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err="1" smtClean="0">
                          <a:ln>
                            <a:noFill/>
                          </a:ln>
                          <a:solidFill>
                            <a:schemeClr val="tx1">
                              <a:lumMod val="75000"/>
                              <a:lumOff val="25000"/>
                            </a:schemeClr>
                          </a:solidFill>
                          <a:effectLst/>
                          <a:latin typeface="Calibri" panose="020F0502020204030204" pitchFamily="34" charset="0"/>
                          <a:ea typeface="Heiti TC Light"/>
                          <a:cs typeface="Calibri" panose="020F0502020204030204" pitchFamily="34" charset="0"/>
                          <a:sym typeface="Arial" pitchFamily="34" charset="0"/>
                        </a:rPr>
                        <a:t>Kioxia</a:t>
                      </a: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Heiti TC Light"/>
                          <a:cs typeface="Calibri" panose="020F0502020204030204" pitchFamily="34" charset="0"/>
                          <a:sym typeface="Arial" pitchFamily="34" charset="0"/>
                        </a:rPr>
                        <a:t> </a:t>
                      </a:r>
                      <a:r>
                        <a:rPr kumimoji="0" lang="en-US" altLang="zh-TW" sz="2000" b="0" i="0" u="none" strike="noStrike" kern="1200" cap="none" normalizeH="0" baseline="0" dirty="0" smtClean="0">
                          <a:ln>
                            <a:noFill/>
                          </a:ln>
                          <a:solidFill>
                            <a:srgbClr val="C00000"/>
                          </a:solidFill>
                          <a:effectLst/>
                          <a:latin typeface="Calibri" panose="020F0502020204030204" pitchFamily="34" charset="0"/>
                          <a:ea typeface="Heiti TC Light"/>
                          <a:cs typeface="Calibri" panose="020F0502020204030204" pitchFamily="34" charset="0"/>
                          <a:sym typeface="Arial" pitchFamily="34" charset="0"/>
                        </a:rPr>
                        <a:t>BiCS5</a:t>
                      </a:r>
                      <a:endParaRPr kumimoji="0" lang="zh-TW" altLang="en-US" sz="2000" b="0" i="0" u="none" strike="noStrike" kern="1200" cap="none" normalizeH="0" baseline="0" dirty="0" smtClean="0">
                        <a:ln>
                          <a:noFill/>
                        </a:ln>
                        <a:solidFill>
                          <a:srgbClr val="C00000"/>
                        </a:solidFill>
                        <a:effectLst/>
                        <a:latin typeface="Calibri" panose="020F0502020204030204" pitchFamily="34" charset="0"/>
                        <a:ea typeface="Heiti TC Light"/>
                        <a:cs typeface="Calibri" panose="020F0502020204030204" pitchFamily="34" charset="0"/>
                        <a:sym typeface="Arial" pitchFamily="34" charset="0"/>
                      </a:endParaRP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03713">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External DRAM</a:t>
                      </a:r>
                      <a:endParaRPr lang="zh-TW" altLang="en-US"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Heiti TC Light"/>
                          <a:cs typeface="Calibri" panose="020F0502020204030204" pitchFamily="34" charset="0"/>
                          <a:sym typeface="Arial" pitchFamily="34" charset="0"/>
                        </a:rPr>
                        <a:t>No</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03713">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R/W 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550/485</a:t>
                      </a:r>
                      <a:endParaRPr lang="zh-TW" altLang="en-US"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03713">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IOPS (4K Random Read) </a:t>
                      </a:r>
                      <a:endPar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Heiti TC Light"/>
                        <a:cs typeface="Calibri" panose="020F0502020204030204" pitchFamily="34" charset="0"/>
                        <a:sym typeface="Arial" pitchFamily="34" charset="0"/>
                      </a:endParaRP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56K</a:t>
                      </a:r>
                      <a:endParaRPr lang="zh-TW" altLang="en-US"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03713">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IOPS (4K Random Write) </a:t>
                      </a:r>
                      <a:endPar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Heiti TC Light"/>
                        <a:cs typeface="Calibri" panose="020F0502020204030204" pitchFamily="34" charset="0"/>
                        <a:sym typeface="Arial" pitchFamily="34" charset="0"/>
                      </a:endParaRP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63K</a:t>
                      </a:r>
                      <a:endParaRPr lang="zh-TW" altLang="en-US"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71391">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Wide Temp.</a:t>
                      </a:r>
                      <a:r>
                        <a:rPr lang="en-US"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(-40</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C~85</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Yes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07607">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2748092">
                <a:tc>
                  <a:txBody>
                    <a:bodyPr/>
                    <a:lstStyle/>
                    <a:p>
                      <a:pPr eaLnBrk="0" fontAlgn="base" hangingPunct="0">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Support LDPC ECC</a:t>
                      </a:r>
                    </a:p>
                    <a:p>
                      <a:pPr eaLnBrk="0" fontAlgn="base" hangingPunct="0">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Global Wear-Leveling Technology</a:t>
                      </a:r>
                    </a:p>
                    <a:p>
                      <a:pPr eaLnBrk="0" fontAlgn="base" hangingPunct="0">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AES256 Support </a:t>
                      </a:r>
                    </a:p>
                    <a:p>
                      <a:pPr eaLnBrk="0" fontAlgn="base" hangingPunct="0">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End-to-End Data Protection </a:t>
                      </a:r>
                    </a:p>
                    <a:p>
                      <a:pPr eaLnBrk="0" fontAlgn="base" hangingPunct="0">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DEVSLP/Thermal Sensor</a:t>
                      </a:r>
                    </a:p>
                    <a:p>
                      <a:pPr eaLnBrk="0" fontAlgn="base" hangingPunct="0">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DataDefender</a:t>
                      </a:r>
                      <a:r>
                        <a:rPr lang="en-US" altLang="zh-TW" sz="20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a:t>
                      </a:r>
                    </a:p>
                    <a:p>
                      <a:pPr eaLnBrk="0" fontAlgn="base" hangingPunct="0">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S.M.A.R.T. and SSD Widget</a:t>
                      </a:r>
                    </a:p>
                    <a:p>
                      <a:pPr eaLnBrk="0" fontAlgn="base" hangingPunct="0">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SLC-</a:t>
                      </a:r>
                      <a:r>
                        <a:rPr lang="en-US" altLang="zh-TW" sz="2000" kern="120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liteX</a:t>
                      </a:r>
                      <a:r>
                        <a:rPr lang="en-US" altLang="zh-TW" sz="200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(P/E cycles up to 100K</a:t>
                      </a:r>
                      <a:r>
                        <a:rPr lang="en-US" altLang="zh-TW" sz="2000" kern="120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a:t>
                      </a:r>
                    </a:p>
                    <a:p>
                      <a:pPr eaLnBrk="0" fontAlgn="base" hangingPunct="0">
                        <a:buSzPct val="100000"/>
                        <a:buFont typeface="Arial" panose="020B0604020202020204" pitchFamily="34" charset="0"/>
                        <a:buChar char="•"/>
                      </a:pPr>
                      <a:r>
                        <a:rPr lang="en-US" altLang="zh-TW" sz="2000" kern="120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kern="1200" baseline="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Sidefill</a:t>
                      </a:r>
                      <a:endParaRPr lang="en-US" altLang="zh-TW" sz="200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spcBef>
                          <a:spcPts val="3413"/>
                        </a:spcBef>
                        <a:buSzPct val="171000"/>
                      </a:pPr>
                      <a:r>
                        <a:rPr lang="fr-FR"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Enterprise Server, Industrial/Military, Surveillance, Digital Signage,</a:t>
                      </a:r>
                      <a:r>
                        <a:rPr lang="fr-FR"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POS</a:t>
                      </a:r>
                      <a:endParaRPr lang="en-US" altLang="zh-TW" sz="2000" b="0" kern="1200" dirty="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7" name="圓角矩形 6"/>
          <p:cNvSpPr/>
          <p:nvPr/>
        </p:nvSpPr>
        <p:spPr>
          <a:xfrm>
            <a:off x="1325563" y="6060351"/>
            <a:ext cx="2016125" cy="616649"/>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2" fontAlgn="auto">
              <a:spcBef>
                <a:spcPts val="0"/>
              </a:spcBef>
              <a:spcAft>
                <a:spcPts val="0"/>
              </a:spcAft>
              <a:defRPr/>
            </a:pPr>
            <a:r>
              <a:rPr lang="en-US" altLang="zh-TW" sz="2400" b="1" dirty="0" smtClean="0">
                <a:solidFill>
                  <a:schemeClr val="bg1"/>
                </a:solidFill>
                <a:latin typeface="Calibri" panose="020F0502020204030204" pitchFamily="34" charset="0"/>
                <a:cs typeface="Calibri" panose="020F0502020204030204" pitchFamily="34" charset="0"/>
                <a:sym typeface="Arial" pitchFamily="34" charset="0"/>
              </a:rPr>
              <a:t>CS: </a:t>
            </a:r>
            <a:r>
              <a:rPr lang="en-US" altLang="zh-TW" sz="2400" b="1" dirty="0" smtClean="0">
                <a:solidFill>
                  <a:schemeClr val="bg1"/>
                </a:solidFill>
                <a:latin typeface="Calibri" panose="020F0502020204030204" pitchFamily="34" charset="0"/>
                <a:cs typeface="Calibri" panose="020F0502020204030204" pitchFamily="34" charset="0"/>
              </a:rPr>
              <a:t>Ready</a:t>
            </a:r>
            <a:endParaRPr lang="en-US" altLang="zh-TW" sz="2400" b="1" dirty="0">
              <a:solidFill>
                <a:schemeClr val="bg1"/>
              </a:solidFill>
              <a:latin typeface="Calibri" panose="020F0502020204030204" pitchFamily="34" charset="0"/>
              <a:cs typeface="Calibri" panose="020F0502020204030204" pitchFamily="34" charset="0"/>
            </a:endParaRPr>
          </a:p>
        </p:txBody>
      </p:sp>
      <p:pic>
        <p:nvPicPr>
          <p:cNvPr id="9" name="圖片 8"/>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1179" y="1744452"/>
            <a:ext cx="4428492" cy="4428492"/>
          </a:xfrm>
          <a:prstGeom prst="rect">
            <a:avLst/>
          </a:prstGeom>
        </p:spPr>
      </p:pic>
      <p:sp>
        <p:nvSpPr>
          <p:cNvPr id="10" name="矩形 9"/>
          <p:cNvSpPr/>
          <p:nvPr/>
        </p:nvSpPr>
        <p:spPr>
          <a:xfrm>
            <a:off x="7940848" y="1025242"/>
            <a:ext cx="5199885" cy="646331"/>
          </a:xfrm>
          <a:prstGeom prst="rect">
            <a:avLst/>
          </a:prstGeom>
        </p:spPr>
        <p:txBody>
          <a:bodyPr wrap="none">
            <a:spAutoFit/>
          </a:bodyPr>
          <a:lstStyle/>
          <a:p>
            <a:pPr lvl="0" algn="ctr" eaLnBrk="1" hangingPunct="1">
              <a:defRPr/>
            </a:pPr>
            <a:r>
              <a:rPr lang="en-US" altLang="zh-TW" sz="3600" b="1" dirty="0" smtClean="0">
                <a:solidFill>
                  <a:srgbClr val="008080"/>
                </a:solidFill>
                <a:latin typeface="Calibri" panose="020F0502020204030204" pitchFamily="34" charset="0"/>
                <a:cs typeface="Calibri" panose="020F0502020204030204" pitchFamily="34" charset="0"/>
              </a:rPr>
              <a:t>SH250-M280 Specification</a:t>
            </a:r>
            <a:endParaRPr lang="en-US" altLang="zh-TW" sz="3600" b="1" dirty="0">
              <a:solidFill>
                <a:srgbClr val="008080"/>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265848723"/>
      </p:ext>
    </p:extLst>
  </p:cSld>
  <p:clrMapOvr>
    <a:masterClrMapping/>
  </p:clrMapOvr>
  <p:transition/>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格 2"/>
          <p:cNvGraphicFramePr>
            <a:graphicFrameLocks noGrp="1"/>
          </p:cNvGraphicFramePr>
          <p:nvPr>
            <p:extLst>
              <p:ext uri="{D42A27DB-BD31-4B8C-83A1-F6EECF244321}">
                <p14:modId xmlns:p14="http://schemas.microsoft.com/office/powerpoint/2010/main" val="4264680909"/>
              </p:ext>
            </p:extLst>
          </p:nvPr>
        </p:nvGraphicFramePr>
        <p:xfrm>
          <a:off x="688768" y="1745675"/>
          <a:ext cx="16324382" cy="4469997"/>
        </p:xfrm>
        <a:graphic>
          <a:graphicData uri="http://schemas.openxmlformats.org/drawingml/2006/table">
            <a:tbl>
              <a:tblPr firstRow="1" bandRow="1">
                <a:tableStyleId>{5940675A-B579-460E-94D1-54222C63F5DA}</a:tableStyleId>
              </a:tblPr>
              <a:tblGrid>
                <a:gridCol w="875873"/>
                <a:gridCol w="2050375"/>
                <a:gridCol w="1095890"/>
                <a:gridCol w="1025187"/>
                <a:gridCol w="1025187"/>
                <a:gridCol w="1025187"/>
                <a:gridCol w="1025187"/>
                <a:gridCol w="1025187"/>
                <a:gridCol w="1025187"/>
                <a:gridCol w="1025187"/>
                <a:gridCol w="1025187"/>
                <a:gridCol w="1025187"/>
                <a:gridCol w="1025187"/>
                <a:gridCol w="1025187"/>
                <a:gridCol w="1025187"/>
              </a:tblGrid>
              <a:tr h="437997">
                <a:tc>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Flash</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grid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Available</a:t>
                      </a:r>
                      <a:r>
                        <a:rPr lang="en-US" altLang="zh-TW" sz="2000" b="1" baseline="0" dirty="0" smtClean="0">
                          <a:solidFill>
                            <a:schemeClr val="bg1"/>
                          </a:solidFill>
                          <a:latin typeface="Calibri" panose="020F0502020204030204" pitchFamily="34" charset="0"/>
                          <a:cs typeface="Calibri" panose="020F0502020204030204" pitchFamily="34" charset="0"/>
                        </a:rPr>
                        <a:t> Now</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hMerge="1">
                  <a:txBody>
                    <a:bodyPr/>
                    <a:lstStyle/>
                    <a:p>
                      <a:endParaRPr lang="zh-TW" altLang="en-US"/>
                    </a:p>
                  </a:txBody>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Q4’23</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Q1’24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Q2’24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Q3’24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1008000">
                <a:tc>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SLC</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49C00"/>
                    </a:solidFill>
                  </a:tcPr>
                </a:tc>
                <a:tc>
                  <a:txBody>
                    <a:bodyPr/>
                    <a:lstStyle/>
                    <a:p>
                      <a:pPr fontAlgn="auto">
                        <a:spcBef>
                          <a:spcPts val="0"/>
                        </a:spcBef>
                        <a:spcAft>
                          <a:spcPts val="0"/>
                        </a:spcAft>
                        <a:defRPr/>
                      </a:pPr>
                      <a:r>
                        <a:rPr lang="en-US" altLang="zh-TW" sz="1800" b="1" dirty="0" smtClean="0">
                          <a:solidFill>
                            <a:srgbClr val="FFC000"/>
                          </a:solidFill>
                          <a:latin typeface="Calibri" panose="020F0502020204030204" pitchFamily="34" charset="0"/>
                          <a:cs typeface="Calibri" panose="020F0502020204030204" pitchFamily="34" charset="0"/>
                        </a:rPr>
                        <a:t>SS21D-25</a:t>
                      </a:r>
                    </a:p>
                    <a:p>
                      <a:pPr fontAlgn="auto">
                        <a:spcBef>
                          <a:spcPts val="0"/>
                        </a:spcBef>
                        <a:spcAft>
                          <a:spcPts val="0"/>
                        </a:spcAft>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32GB~240GB</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008000">
                <a:tc rowSpan="3">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MLC</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669900"/>
                    </a:solidFill>
                  </a:tcPr>
                </a:tc>
                <a:tc>
                  <a:txBody>
                    <a:bodyPr/>
                    <a:lstStyle/>
                    <a:p>
                      <a:pPr fontAlgn="auto">
                        <a:spcBef>
                          <a:spcPts val="0"/>
                        </a:spcBef>
                        <a:spcAft>
                          <a:spcPts val="0"/>
                        </a:spcAft>
                        <a:defRPr/>
                      </a:pPr>
                      <a:r>
                        <a:rPr lang="en-US" altLang="zh-TW" sz="1800" b="1" dirty="0" smtClean="0">
                          <a:solidFill>
                            <a:srgbClr val="FFC000"/>
                          </a:solidFill>
                          <a:latin typeface="Calibri" panose="020F0502020204030204" pitchFamily="34" charset="0"/>
                          <a:cs typeface="Calibri" panose="020F0502020204030204" pitchFamily="34" charset="0"/>
                        </a:rPr>
                        <a:t>SM23D-25</a:t>
                      </a:r>
                    </a:p>
                    <a:p>
                      <a:pPr>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32GB~1024GB</a:t>
                      </a:r>
                    </a:p>
                    <a:p>
                      <a:pPr>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TCG Opal 2.0 </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spcBef>
                          <a:spcPts val="0"/>
                        </a:spcBef>
                        <a:spcAft>
                          <a:spcPts val="0"/>
                        </a:spcAft>
                        <a:defRPr/>
                      </a:pP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008000">
                <a:tc vMerge="1">
                  <a:txBody>
                    <a:bodyPr/>
                    <a:lstStyle/>
                    <a:p>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fontAlgn="auto">
                        <a:spcBef>
                          <a:spcPts val="0"/>
                        </a:spcBef>
                        <a:spcAft>
                          <a:spcPts val="0"/>
                        </a:spcAft>
                        <a:defRPr/>
                      </a:pPr>
                      <a:r>
                        <a:rPr lang="en-US" altLang="zh-TW" sz="1800" b="1" dirty="0" smtClean="0">
                          <a:solidFill>
                            <a:srgbClr val="FFC000"/>
                          </a:solidFill>
                          <a:latin typeface="Calibri" panose="020F0502020204030204" pitchFamily="34" charset="0"/>
                          <a:cs typeface="Calibri" panose="020F0502020204030204" pitchFamily="34" charset="0"/>
                        </a:rPr>
                        <a:t>SM23D-M280</a:t>
                      </a:r>
                    </a:p>
                    <a:p>
                      <a:pPr>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32GB~1024GB</a:t>
                      </a:r>
                    </a:p>
                    <a:p>
                      <a:pPr>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TCG Opal 2.0</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008000">
                <a:tc vMerge="1">
                  <a:txBody>
                    <a:bodyPr/>
                    <a:lstStyle/>
                    <a:p>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fontAlgn="auto">
                        <a:spcBef>
                          <a:spcPts val="0"/>
                        </a:spcBef>
                        <a:spcAft>
                          <a:spcPts val="0"/>
                        </a:spcAft>
                        <a:defRPr/>
                      </a:pPr>
                      <a:r>
                        <a:rPr lang="en-US" altLang="zh-TW" sz="1800" b="1" kern="1200" dirty="0" smtClean="0">
                          <a:solidFill>
                            <a:srgbClr val="FFC000"/>
                          </a:solidFill>
                          <a:latin typeface="Calibri" panose="020F0502020204030204" pitchFamily="34" charset="0"/>
                          <a:ea typeface="+mn-ea"/>
                          <a:cs typeface="Calibri" panose="020F0502020204030204" pitchFamily="34" charset="0"/>
                        </a:rPr>
                        <a:t>SM23D-300</a:t>
                      </a:r>
                    </a:p>
                    <a:p>
                      <a:pPr>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32GB~512GB</a:t>
                      </a:r>
                    </a:p>
                    <a:p>
                      <a:pPr>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TCG Opal 2.0</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grpSp>
        <p:nvGrpSpPr>
          <p:cNvPr id="78" name="群組 77"/>
          <p:cNvGrpSpPr/>
          <p:nvPr/>
        </p:nvGrpSpPr>
        <p:grpSpPr>
          <a:xfrm>
            <a:off x="-4662109" y="2512992"/>
            <a:ext cx="4403248" cy="4271897"/>
            <a:chOff x="-4662109" y="2512992"/>
            <a:chExt cx="4403248" cy="4271897"/>
          </a:xfrm>
        </p:grpSpPr>
        <p:grpSp>
          <p:nvGrpSpPr>
            <p:cNvPr id="79" name="群組 78"/>
            <p:cNvGrpSpPr/>
            <p:nvPr/>
          </p:nvGrpSpPr>
          <p:grpSpPr>
            <a:xfrm>
              <a:off x="-4662109" y="2512992"/>
              <a:ext cx="4403248" cy="4271897"/>
              <a:chOff x="12883876" y="1908742"/>
              <a:chExt cx="4403248" cy="4271897"/>
            </a:xfrm>
          </p:grpSpPr>
          <p:sp>
            <p:nvSpPr>
              <p:cNvPr id="82" name="矩形 81"/>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3" name="矩形 82"/>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4" name="矩形 83"/>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5" name="矩形 84"/>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6" name="文字方塊 85"/>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87" name="文字方塊 86"/>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88" name="矩形 87"/>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9" name="文字方塊 88"/>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90" name="文字方塊 89"/>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91" name="矩形 90"/>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2" name="文字方塊 91"/>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93" name="矩形 92"/>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4" name="矩形 93"/>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5" name="矩形 94"/>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6" name="文字方塊 95"/>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97" name="矩形 96"/>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98" name="矩形 97"/>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9" name="矩形 98"/>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100" name="矩形 99"/>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101" name="矩形 100"/>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02" name="文字方塊 101"/>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103" name="矩形 102"/>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4" name="矩形 103"/>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80" name="文字方塊 79"/>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81" name="矩形 80"/>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52" name="文字方塊 38"/>
          <p:cNvSpPr txBox="1">
            <a:spLocks noChangeArrowheads="1"/>
          </p:cNvSpPr>
          <p:nvPr/>
        </p:nvSpPr>
        <p:spPr bwMode="auto">
          <a:xfrm>
            <a:off x="13842996" y="2913102"/>
            <a:ext cx="2820023" cy="295423"/>
          </a:xfrm>
          <a:prstGeom prst="rect">
            <a:avLst/>
          </a:prstGeom>
          <a:noFill/>
          <a:ln w="9525">
            <a:noFill/>
            <a:miter lim="800000"/>
            <a:headEnd/>
            <a:tailEnd/>
          </a:ln>
        </p:spPr>
        <p:txBody>
          <a:bodyPr wrap="square" lIns="79205" tIns="39603" rIns="79205" bIns="39603">
            <a:spAutoFit/>
          </a:bodyPr>
          <a:lstStyle/>
          <a:p>
            <a:pPr fontAlgn="auto">
              <a:spcBef>
                <a:spcPts val="0"/>
              </a:spcBef>
              <a:spcAft>
                <a:spcPts val="0"/>
              </a:spcAft>
              <a:defRPr/>
            </a:pPr>
            <a:r>
              <a:rPr kumimoji="0" lang="en-US" altLang="zh-TW" sz="1400" b="1" dirty="0" smtClean="0">
                <a:solidFill>
                  <a:srgbClr val="C00000"/>
                </a:solidFill>
                <a:latin typeface="Calibri" panose="020F0502020204030204" pitchFamily="34" charset="0"/>
                <a:ea typeface="+mn-ea"/>
                <a:cs typeface="Calibri" panose="020F0502020204030204" pitchFamily="34" charset="0"/>
              </a:rPr>
              <a:t> Warranty: </a:t>
            </a:r>
            <a:r>
              <a:rPr lang="en-US" altLang="zh-TW" sz="1400" b="1" dirty="0">
                <a:solidFill>
                  <a:srgbClr val="C00000"/>
                </a:solidFill>
                <a:latin typeface="Calibri" panose="020F0502020204030204" pitchFamily="34" charset="0"/>
                <a:ea typeface="+mn-ea"/>
                <a:cs typeface="Calibri" panose="020F0502020204030204" pitchFamily="34" charset="0"/>
              </a:rPr>
              <a:t>5</a:t>
            </a:r>
            <a:r>
              <a:rPr kumimoji="0" lang="en-US" altLang="zh-TW" sz="1400" b="1" dirty="0" smtClean="0">
                <a:solidFill>
                  <a:srgbClr val="C00000"/>
                </a:solidFill>
                <a:latin typeface="Calibri" panose="020F0502020204030204" pitchFamily="34" charset="0"/>
                <a:ea typeface="+mn-ea"/>
                <a:cs typeface="Calibri" panose="020F0502020204030204" pitchFamily="34" charset="0"/>
              </a:rPr>
              <a:t> years or 60K P/E cycles</a:t>
            </a:r>
            <a:endParaRPr kumimoji="0" lang="zh-TW" altLang="en-US" sz="1400" b="1" dirty="0">
              <a:solidFill>
                <a:srgbClr val="C00000"/>
              </a:solidFill>
              <a:latin typeface="Calibri" panose="020F0502020204030204" pitchFamily="34" charset="0"/>
              <a:ea typeface="+mn-ea"/>
              <a:cs typeface="Calibri" panose="020F0502020204030204" pitchFamily="34" charset="0"/>
            </a:endParaRPr>
          </a:p>
        </p:txBody>
      </p:sp>
      <p:sp>
        <p:nvSpPr>
          <p:cNvPr id="53" name="文字方塊 38"/>
          <p:cNvSpPr txBox="1">
            <a:spLocks noChangeArrowheads="1"/>
          </p:cNvSpPr>
          <p:nvPr/>
        </p:nvSpPr>
        <p:spPr bwMode="auto">
          <a:xfrm>
            <a:off x="13842996" y="5949529"/>
            <a:ext cx="2820023" cy="295423"/>
          </a:xfrm>
          <a:prstGeom prst="rect">
            <a:avLst/>
          </a:prstGeom>
          <a:noFill/>
          <a:ln w="9525">
            <a:noFill/>
            <a:miter lim="800000"/>
            <a:headEnd/>
            <a:tailEnd/>
          </a:ln>
        </p:spPr>
        <p:txBody>
          <a:bodyPr wrap="square" lIns="79205" tIns="39603" rIns="79205" bIns="39603">
            <a:spAutoFit/>
          </a:bodyPr>
          <a:lstStyle/>
          <a:p>
            <a:pPr fontAlgn="auto">
              <a:spcBef>
                <a:spcPts val="0"/>
              </a:spcBef>
              <a:spcAft>
                <a:spcPts val="0"/>
              </a:spcAft>
              <a:defRPr/>
            </a:pPr>
            <a:r>
              <a:rPr kumimoji="0" lang="en-US" altLang="zh-TW" sz="1400" b="1" dirty="0" smtClean="0">
                <a:solidFill>
                  <a:srgbClr val="C00000"/>
                </a:solidFill>
                <a:latin typeface="Calibri" panose="020F0502020204030204" pitchFamily="34" charset="0"/>
                <a:ea typeface="+mn-ea"/>
                <a:cs typeface="Calibri" panose="020F0502020204030204" pitchFamily="34" charset="0"/>
              </a:rPr>
              <a:t> Warranty: </a:t>
            </a:r>
            <a:r>
              <a:rPr lang="en-US" altLang="zh-TW" sz="1400" b="1" dirty="0">
                <a:solidFill>
                  <a:srgbClr val="C00000"/>
                </a:solidFill>
                <a:latin typeface="Calibri" panose="020F0502020204030204" pitchFamily="34" charset="0"/>
                <a:ea typeface="+mn-ea"/>
                <a:cs typeface="Calibri" panose="020F0502020204030204" pitchFamily="34" charset="0"/>
              </a:rPr>
              <a:t>2</a:t>
            </a:r>
            <a:r>
              <a:rPr kumimoji="0" lang="en-US" altLang="zh-TW" sz="1400" b="1" dirty="0" smtClean="0">
                <a:solidFill>
                  <a:srgbClr val="C00000"/>
                </a:solidFill>
                <a:latin typeface="Calibri" panose="020F0502020204030204" pitchFamily="34" charset="0"/>
                <a:ea typeface="+mn-ea"/>
                <a:cs typeface="Calibri" panose="020F0502020204030204" pitchFamily="34" charset="0"/>
              </a:rPr>
              <a:t> years or </a:t>
            </a:r>
            <a:r>
              <a:rPr lang="en-US" altLang="zh-TW" sz="1400" b="1" dirty="0">
                <a:solidFill>
                  <a:srgbClr val="C00000"/>
                </a:solidFill>
                <a:latin typeface="Calibri" panose="020F0502020204030204" pitchFamily="34" charset="0"/>
                <a:ea typeface="+mn-ea"/>
                <a:cs typeface="Calibri" panose="020F0502020204030204" pitchFamily="34" charset="0"/>
              </a:rPr>
              <a:t>3</a:t>
            </a:r>
            <a:r>
              <a:rPr kumimoji="0" lang="en-US" altLang="zh-TW" sz="1400" b="1" dirty="0" smtClean="0">
                <a:solidFill>
                  <a:srgbClr val="C00000"/>
                </a:solidFill>
                <a:latin typeface="Calibri" panose="020F0502020204030204" pitchFamily="34" charset="0"/>
                <a:ea typeface="+mn-ea"/>
                <a:cs typeface="Calibri" panose="020F0502020204030204" pitchFamily="34" charset="0"/>
              </a:rPr>
              <a:t>K P/E cycles</a:t>
            </a:r>
            <a:endParaRPr kumimoji="0" lang="zh-TW" altLang="en-US" sz="1400" b="1" dirty="0">
              <a:solidFill>
                <a:srgbClr val="C00000"/>
              </a:solidFill>
              <a:latin typeface="Calibri" panose="020F0502020204030204" pitchFamily="34" charset="0"/>
              <a:ea typeface="+mn-ea"/>
              <a:cs typeface="Calibri" panose="020F0502020204030204" pitchFamily="34" charset="0"/>
            </a:endParaRPr>
          </a:p>
        </p:txBody>
      </p:sp>
      <p:grpSp>
        <p:nvGrpSpPr>
          <p:cNvPr id="54" name="群組 53"/>
          <p:cNvGrpSpPr/>
          <p:nvPr/>
        </p:nvGrpSpPr>
        <p:grpSpPr>
          <a:xfrm>
            <a:off x="3773587" y="2303269"/>
            <a:ext cx="733099" cy="827151"/>
            <a:chOff x="3773587" y="2266324"/>
            <a:chExt cx="733099" cy="827151"/>
          </a:xfrm>
        </p:grpSpPr>
        <p:sp>
          <p:nvSpPr>
            <p:cNvPr id="55" name="文字方塊 54"/>
            <p:cNvSpPr txBox="1"/>
            <p:nvPr/>
          </p:nvSpPr>
          <p:spPr>
            <a:xfrm>
              <a:off x="3773587" y="2266324"/>
              <a:ext cx="733099" cy="335428"/>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24nm</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56" name="圖片 55"/>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874373" y="2642820"/>
              <a:ext cx="475278" cy="450655"/>
            </a:xfrm>
            <a:prstGeom prst="rect">
              <a:avLst/>
            </a:prstGeom>
          </p:spPr>
        </p:pic>
      </p:grpSp>
      <p:grpSp>
        <p:nvGrpSpPr>
          <p:cNvPr id="57" name="群組 56"/>
          <p:cNvGrpSpPr/>
          <p:nvPr/>
        </p:nvGrpSpPr>
        <p:grpSpPr>
          <a:xfrm>
            <a:off x="3773587" y="3292624"/>
            <a:ext cx="734536" cy="827151"/>
            <a:chOff x="3773587" y="2266324"/>
            <a:chExt cx="734536" cy="827151"/>
          </a:xfrm>
        </p:grpSpPr>
        <p:sp>
          <p:nvSpPr>
            <p:cNvPr id="58" name="文字方塊 57"/>
            <p:cNvSpPr txBox="1"/>
            <p:nvPr/>
          </p:nvSpPr>
          <p:spPr>
            <a:xfrm>
              <a:off x="3773587" y="2266324"/>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15nm</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59" name="圖片 58"/>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874373" y="2642820"/>
              <a:ext cx="475278" cy="450655"/>
            </a:xfrm>
            <a:prstGeom prst="rect">
              <a:avLst/>
            </a:prstGeom>
          </p:spPr>
        </p:pic>
      </p:grpSp>
      <p:grpSp>
        <p:nvGrpSpPr>
          <p:cNvPr id="60" name="群組 59"/>
          <p:cNvGrpSpPr/>
          <p:nvPr/>
        </p:nvGrpSpPr>
        <p:grpSpPr>
          <a:xfrm>
            <a:off x="3759131" y="4300736"/>
            <a:ext cx="734536" cy="827151"/>
            <a:chOff x="3773587" y="2266324"/>
            <a:chExt cx="734536" cy="827151"/>
          </a:xfrm>
        </p:grpSpPr>
        <p:sp>
          <p:nvSpPr>
            <p:cNvPr id="61" name="文字方塊 60"/>
            <p:cNvSpPr txBox="1"/>
            <p:nvPr/>
          </p:nvSpPr>
          <p:spPr>
            <a:xfrm>
              <a:off x="3773587" y="2266324"/>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15nm</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62" name="圖片 61"/>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874373" y="2642820"/>
              <a:ext cx="475278" cy="450655"/>
            </a:xfrm>
            <a:prstGeom prst="rect">
              <a:avLst/>
            </a:prstGeom>
          </p:spPr>
        </p:pic>
      </p:grpSp>
      <p:grpSp>
        <p:nvGrpSpPr>
          <p:cNvPr id="63" name="群組 62"/>
          <p:cNvGrpSpPr/>
          <p:nvPr/>
        </p:nvGrpSpPr>
        <p:grpSpPr>
          <a:xfrm>
            <a:off x="3773587" y="5273785"/>
            <a:ext cx="734536" cy="827151"/>
            <a:chOff x="3773587" y="2266324"/>
            <a:chExt cx="734536" cy="827151"/>
          </a:xfrm>
        </p:grpSpPr>
        <p:sp>
          <p:nvSpPr>
            <p:cNvPr id="64" name="文字方塊 63"/>
            <p:cNvSpPr txBox="1"/>
            <p:nvPr/>
          </p:nvSpPr>
          <p:spPr>
            <a:xfrm>
              <a:off x="3773587" y="2266324"/>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15nm</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65" name="圖片 64"/>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886311" y="2642820"/>
              <a:ext cx="475278" cy="450655"/>
            </a:xfrm>
            <a:prstGeom prst="rect">
              <a:avLst/>
            </a:prstGeom>
          </p:spPr>
        </p:pic>
      </p:grpSp>
      <p:sp>
        <p:nvSpPr>
          <p:cNvPr id="4" name="標題 3"/>
          <p:cNvSpPr>
            <a:spLocks noGrp="1"/>
          </p:cNvSpPr>
          <p:nvPr>
            <p:ph type="title"/>
          </p:nvPr>
        </p:nvSpPr>
        <p:spPr>
          <a:xfrm>
            <a:off x="705488" y="484312"/>
            <a:ext cx="14292088" cy="1081325"/>
          </a:xfrm>
        </p:spPr>
        <p:txBody>
          <a:bodyPr/>
          <a:lstStyle/>
          <a:p>
            <a:r>
              <a:rPr lang="en-US" altLang="zh-TW" dirty="0"/>
              <a:t>Defense Series </a:t>
            </a:r>
            <a:r>
              <a:rPr lang="en-US" altLang="zh-TW" dirty="0" smtClean="0"/>
              <a:t>Roadmap</a:t>
            </a:r>
            <a:endParaRPr lang="zh-TW" altLang="en-US" dirty="0"/>
          </a:p>
        </p:txBody>
      </p:sp>
      <p:grpSp>
        <p:nvGrpSpPr>
          <p:cNvPr id="51" name="群組 50"/>
          <p:cNvGrpSpPr/>
          <p:nvPr/>
        </p:nvGrpSpPr>
        <p:grpSpPr>
          <a:xfrm>
            <a:off x="14292936" y="8096445"/>
            <a:ext cx="1920141" cy="856995"/>
            <a:chOff x="14526854" y="8726323"/>
            <a:chExt cx="1920141" cy="856995"/>
          </a:xfrm>
        </p:grpSpPr>
        <p:sp>
          <p:nvSpPr>
            <p:cNvPr id="71" name="文字方塊 70"/>
            <p:cNvSpPr txBox="1"/>
            <p:nvPr/>
          </p:nvSpPr>
          <p:spPr>
            <a:xfrm>
              <a:off x="14526854" y="8726323"/>
              <a:ext cx="1920141" cy="830997"/>
            </a:xfrm>
            <a:prstGeom prst="rect">
              <a:avLst/>
            </a:prstGeom>
            <a:noFill/>
          </p:spPr>
          <p:txBody>
            <a:bodyPr wrap="none" rtlCol="0">
              <a:spAutoFit/>
            </a:bodyPr>
            <a:lstStyle/>
            <a:p>
              <a:r>
                <a:rPr lang="en-US" altLang="zh-TW" sz="1600" dirty="0">
                  <a:solidFill>
                    <a:schemeClr val="tx1">
                      <a:lumMod val="65000"/>
                      <a:lumOff val="35000"/>
                    </a:schemeClr>
                  </a:solidFill>
                  <a:latin typeface="Calibri" panose="020F0502020204030204" pitchFamily="34" charset="0"/>
                  <a:cs typeface="Calibri" panose="020F0502020204030204" pitchFamily="34" charset="0"/>
                </a:rPr>
                <a:t>Remarks</a:t>
              </a: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a:t>
              </a:r>
            </a:p>
            <a:p>
              <a:pPr>
                <a:lnSpc>
                  <a:spcPct val="200000"/>
                </a:lnSpc>
              </a:pP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                Wide Temp.</a:t>
              </a:r>
            </a:p>
          </p:txBody>
        </p:sp>
        <p:pic>
          <p:nvPicPr>
            <p:cNvPr id="72" name="圖片 71"/>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14646795" y="9132663"/>
              <a:ext cx="540228" cy="450655"/>
            </a:xfrm>
            <a:prstGeom prst="rect">
              <a:avLst/>
            </a:prstGeom>
          </p:spPr>
        </p:pic>
      </p:grpSp>
    </p:spTree>
    <p:extLst>
      <p:ext uri="{BB962C8B-B14F-4D97-AF65-F5344CB8AC3E}">
        <p14:creationId xmlns:p14="http://schemas.microsoft.com/office/powerpoint/2010/main" val="233397510"/>
      </p:ext>
    </p:extLst>
  </p:cSld>
  <p:clrMapOvr>
    <a:masterClrMapping/>
  </p:clrMapOvr>
  <p:transition/>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標題 2"/>
          <p:cNvSpPr>
            <a:spLocks noGrp="1"/>
          </p:cNvSpPr>
          <p:nvPr>
            <p:ph type="title"/>
          </p:nvPr>
        </p:nvSpPr>
        <p:spPr/>
        <p:txBody>
          <a:bodyPr/>
          <a:lstStyle/>
          <a:p>
            <a:r>
              <a:rPr lang="en-US" altLang="zh-TW" dirty="0"/>
              <a:t>3D </a:t>
            </a:r>
            <a:r>
              <a:rPr lang="en-US" altLang="zh-TW" dirty="0" smtClean="0"/>
              <a:t>TLC </a:t>
            </a:r>
            <a:r>
              <a:rPr lang="en-US" altLang="zh-TW" dirty="0"/>
              <a:t>M.2</a:t>
            </a:r>
            <a:endParaRPr lang="zh-TW" altLang="en-US" dirty="0"/>
          </a:p>
        </p:txBody>
      </p:sp>
      <p:graphicFrame>
        <p:nvGraphicFramePr>
          <p:cNvPr id="17" name="表格 16"/>
          <p:cNvGraphicFramePr>
            <a:graphicFrameLocks noGrp="1"/>
          </p:cNvGraphicFramePr>
          <p:nvPr>
            <p:extLst>
              <p:ext uri="{D42A27DB-BD31-4B8C-83A1-F6EECF244321}">
                <p14:modId xmlns:p14="http://schemas.microsoft.com/office/powerpoint/2010/main" val="2953383330"/>
              </p:ext>
            </p:extLst>
          </p:nvPr>
        </p:nvGraphicFramePr>
        <p:xfrm>
          <a:off x="5284799" y="1782000"/>
          <a:ext cx="10658140" cy="7227372"/>
        </p:xfrm>
        <a:graphic>
          <a:graphicData uri="http://schemas.openxmlformats.org/drawingml/2006/table">
            <a:tbl>
              <a:tblPr firstRow="1" bandRow="1">
                <a:tableStyleId>{5940675A-B579-460E-94D1-54222C63F5DA}</a:tableStyleId>
              </a:tblPr>
              <a:tblGrid>
                <a:gridCol w="5329548"/>
                <a:gridCol w="5328592"/>
              </a:tblGrid>
              <a:tr h="387338">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SH25P-M280</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403713">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Heiti TC Light"/>
                          <a:cs typeface="Calibri" panose="020F0502020204030204" pitchFamily="34" charset="0"/>
                          <a:sym typeface="Arial" pitchFamily="34" charset="0"/>
                        </a:rPr>
                        <a:t>Interface</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Heiti TC Light"/>
                          <a:cs typeface="Calibri" panose="020F0502020204030204" pitchFamily="34" charset="0"/>
                          <a:sym typeface="Arial" pitchFamily="34" charset="0"/>
                        </a:rPr>
                        <a:t>SATA 3.2 (6Gb/s)</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03713">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Heiti TC Light"/>
                          <a:cs typeface="Calibri" panose="020F0502020204030204" pitchFamily="34" charset="0"/>
                          <a:sym typeface="Arial" pitchFamily="34" charset="0"/>
                        </a:rPr>
                        <a:t>Capacity</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Single side: 40GB~160GB</a:t>
                      </a:r>
                    </a:p>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Double side: 320GB~640GB</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03713">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Heiti TC Light"/>
                          <a:cs typeface="Calibri" panose="020F0502020204030204" pitchFamily="34" charset="0"/>
                          <a:sym typeface="Arial" pitchFamily="34" charset="0"/>
                        </a:rPr>
                        <a:t>NAND Support</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err="1" smtClean="0">
                          <a:ln>
                            <a:noFill/>
                          </a:ln>
                          <a:solidFill>
                            <a:schemeClr val="tx1">
                              <a:lumMod val="75000"/>
                              <a:lumOff val="25000"/>
                            </a:schemeClr>
                          </a:solidFill>
                          <a:effectLst/>
                          <a:latin typeface="Calibri" panose="020F0502020204030204" pitchFamily="34" charset="0"/>
                          <a:ea typeface="Heiti TC Light"/>
                          <a:cs typeface="Calibri" panose="020F0502020204030204" pitchFamily="34" charset="0"/>
                          <a:sym typeface="Arial" pitchFamily="34" charset="0"/>
                        </a:rPr>
                        <a:t>Kioxia</a:t>
                      </a: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Heiti TC Light"/>
                          <a:cs typeface="Calibri" panose="020F0502020204030204" pitchFamily="34" charset="0"/>
                          <a:sym typeface="Arial" pitchFamily="34" charset="0"/>
                        </a:rPr>
                        <a:t> </a:t>
                      </a:r>
                      <a:r>
                        <a:rPr kumimoji="0" lang="en-US" altLang="zh-TW" sz="2000" b="0" i="0" u="none" strike="noStrike" kern="1200" cap="none" normalizeH="0" baseline="0" dirty="0" smtClean="0">
                          <a:ln>
                            <a:noFill/>
                          </a:ln>
                          <a:solidFill>
                            <a:srgbClr val="C00000"/>
                          </a:solidFill>
                          <a:effectLst/>
                          <a:latin typeface="Calibri" panose="020F0502020204030204" pitchFamily="34" charset="0"/>
                          <a:ea typeface="Heiti TC Light"/>
                          <a:cs typeface="Calibri" panose="020F0502020204030204" pitchFamily="34" charset="0"/>
                          <a:sym typeface="Arial" pitchFamily="34" charset="0"/>
                        </a:rPr>
                        <a:t>BiCS5</a:t>
                      </a:r>
                      <a:endParaRPr kumimoji="0" lang="zh-TW" altLang="en-US" sz="2000" b="0" i="0" u="none" strike="noStrike" kern="1200" cap="none" normalizeH="0" baseline="0" dirty="0" smtClean="0">
                        <a:ln>
                          <a:noFill/>
                        </a:ln>
                        <a:solidFill>
                          <a:srgbClr val="C00000"/>
                        </a:solidFill>
                        <a:effectLst/>
                        <a:latin typeface="Calibri" panose="020F0502020204030204" pitchFamily="34" charset="0"/>
                        <a:ea typeface="Heiti TC Light"/>
                        <a:cs typeface="Calibri" panose="020F0502020204030204" pitchFamily="34" charset="0"/>
                        <a:sym typeface="Arial" pitchFamily="34" charset="0"/>
                      </a:endParaRP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03713">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External DRAM</a:t>
                      </a:r>
                      <a:endParaRPr lang="zh-TW" altLang="en-US"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Heiti TC Light"/>
                          <a:cs typeface="Calibri" panose="020F0502020204030204" pitchFamily="34" charset="0"/>
                          <a:sym typeface="Arial" pitchFamily="34" charset="0"/>
                        </a:rPr>
                        <a:t>No</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03713">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R/W 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Est. 550/485</a:t>
                      </a:r>
                      <a:endParaRPr lang="zh-TW" altLang="en-US"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03713">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IOPS (4K Random Read) </a:t>
                      </a:r>
                      <a:endPar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Heiti TC Light"/>
                        <a:cs typeface="Calibri" panose="020F0502020204030204" pitchFamily="34" charset="0"/>
                        <a:sym typeface="Arial" pitchFamily="34" charset="0"/>
                      </a:endParaRP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Est. 56K</a:t>
                      </a:r>
                      <a:endParaRPr lang="zh-TW" altLang="en-US"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03713">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IOPS (4K Random Write) </a:t>
                      </a:r>
                      <a:endPar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Heiti TC Light"/>
                        <a:cs typeface="Calibri" panose="020F0502020204030204" pitchFamily="34" charset="0"/>
                        <a:sym typeface="Arial" pitchFamily="34" charset="0"/>
                      </a:endParaRP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Est. 63K</a:t>
                      </a:r>
                      <a:endParaRPr lang="zh-TW" altLang="en-US"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71391">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Wide Temp.</a:t>
                      </a:r>
                      <a:r>
                        <a:rPr lang="en-US"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(-40</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C~85</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Yes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07607">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2748092">
                <a:tc>
                  <a:txBody>
                    <a:bodyPr/>
                    <a:lstStyle/>
                    <a:p>
                      <a:pPr eaLnBrk="0" fontAlgn="base" hangingPunct="0">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Support LDPC ECC</a:t>
                      </a:r>
                    </a:p>
                    <a:p>
                      <a:pPr eaLnBrk="0" fontAlgn="base" hangingPunct="0">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Global Wear-Leveling Technology</a:t>
                      </a:r>
                    </a:p>
                    <a:p>
                      <a:pPr eaLnBrk="0" fontAlgn="base" hangingPunct="0">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AES256 Support </a:t>
                      </a:r>
                    </a:p>
                    <a:p>
                      <a:pPr eaLnBrk="0" fontAlgn="base" hangingPunct="0">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End-to-End Data Protection </a:t>
                      </a:r>
                    </a:p>
                    <a:p>
                      <a:pPr eaLnBrk="0" fontAlgn="base" hangingPunct="0">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DEVSLP/Thermal Sensor</a:t>
                      </a:r>
                    </a:p>
                    <a:p>
                      <a:pPr eaLnBrk="0" fontAlgn="base" hangingPunct="0">
                        <a:buSzPct val="100000"/>
                        <a:buFont typeface="Arial" panose="020B0604020202020204" pitchFamily="34" charset="0"/>
                        <a:buChar char="•"/>
                      </a:pPr>
                      <a:r>
                        <a:rPr lang="zh-TW" altLang="en-US" sz="20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S.M.A.R.T. and SSD Widget</a:t>
                      </a:r>
                    </a:p>
                    <a:p>
                      <a:pPr eaLnBrk="0" fontAlgn="base" hangingPunct="0">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SLC-</a:t>
                      </a:r>
                      <a:r>
                        <a:rPr lang="en-US" altLang="zh-TW" sz="2000" kern="120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liteX</a:t>
                      </a:r>
                      <a:r>
                        <a:rPr lang="en-US" altLang="zh-TW" sz="200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(P/E cycles up to 100K</a:t>
                      </a:r>
                      <a:r>
                        <a:rPr lang="en-US" altLang="zh-TW" sz="2000" kern="120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a:t>
                      </a:r>
                    </a:p>
                    <a:p>
                      <a:pPr marL="0" marR="0" lvl="0" indent="0" algn="l" defTabSz="914446" rtl="0" eaLnBrk="0" fontAlgn="base" latinLnBrk="0" hangingPunct="0">
                        <a:lnSpc>
                          <a:spcPct val="100000"/>
                        </a:lnSpc>
                        <a:spcBef>
                          <a:spcPts val="0"/>
                        </a:spcBef>
                        <a:spcAft>
                          <a:spcPts val="0"/>
                        </a:spcAft>
                        <a:buClrTx/>
                        <a:buSzPct val="100000"/>
                        <a:buFont typeface="Arial" panose="020B0604020202020204" pitchFamily="34" charset="0"/>
                        <a:buChar char="•"/>
                        <a:tabLst/>
                        <a:defRPr/>
                      </a:pPr>
                      <a:r>
                        <a:rPr lang="en-US" altLang="zh-TW" sz="2000" kern="120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kern="1200" baseline="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Sidefill</a:t>
                      </a:r>
                      <a:endParaRPr lang="en-US" altLang="zh-TW" sz="2000" kern="120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p>
                      <a:pPr marL="0" marR="0" lvl="0" indent="0" algn="l" defTabSz="914446" rtl="0" eaLnBrk="0" fontAlgn="base" latinLnBrk="0" hangingPunct="0">
                        <a:lnSpc>
                          <a:spcPct val="100000"/>
                        </a:lnSpc>
                        <a:spcBef>
                          <a:spcPts val="0"/>
                        </a:spcBef>
                        <a:spcAft>
                          <a:spcPts val="0"/>
                        </a:spcAft>
                        <a:buClrTx/>
                        <a:buSzPct val="100000"/>
                        <a:buFont typeface="Arial" panose="020B0604020202020204" pitchFamily="34" charset="0"/>
                        <a:buChar char="•"/>
                        <a:tabLst/>
                        <a:defRPr/>
                      </a:pPr>
                      <a:r>
                        <a:rPr lang="en-US" altLang="zh-TW" sz="2000" b="0" dirty="0" smtClean="0">
                          <a:solidFill>
                            <a:srgbClr val="C00000"/>
                          </a:solidFill>
                          <a:latin typeface="Calibri" panose="020F0502020204030204" pitchFamily="34" charset="0"/>
                          <a:cs typeface="Calibri" panose="020F0502020204030204" pitchFamily="34" charset="0"/>
                        </a:rPr>
                        <a:t> </a:t>
                      </a:r>
                      <a:r>
                        <a:rPr lang="en-US" altLang="zh-TW" sz="2000" b="0" dirty="0" err="1" smtClean="0">
                          <a:solidFill>
                            <a:srgbClr val="C00000"/>
                          </a:solidFill>
                          <a:latin typeface="Calibri" panose="020F0502020204030204" pitchFamily="34" charset="0"/>
                          <a:cs typeface="Calibri" panose="020F0502020204030204" pitchFamily="34" charset="0"/>
                        </a:rPr>
                        <a:t>CorePower</a:t>
                      </a:r>
                      <a:endParaRPr lang="en-US" altLang="zh-TW" sz="2000" kern="120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spcBef>
                          <a:spcPts val="3413"/>
                        </a:spcBef>
                        <a:buSzPct val="171000"/>
                      </a:pPr>
                      <a:r>
                        <a:rPr lang="fr-FR"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Enterprise Server, Industrial/Military, Surveillance, Digital Signage,</a:t>
                      </a:r>
                      <a:r>
                        <a:rPr lang="fr-FR"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POS</a:t>
                      </a:r>
                      <a:endParaRPr lang="en-US" altLang="zh-TW" sz="2000" b="0" kern="1200" dirty="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18" name="矩形 17"/>
          <p:cNvSpPr/>
          <p:nvPr/>
        </p:nvSpPr>
        <p:spPr>
          <a:xfrm>
            <a:off x="7935237" y="1025242"/>
            <a:ext cx="5211107" cy="646331"/>
          </a:xfrm>
          <a:prstGeom prst="rect">
            <a:avLst/>
          </a:prstGeom>
        </p:spPr>
        <p:txBody>
          <a:bodyPr wrap="none">
            <a:spAutoFit/>
          </a:bodyPr>
          <a:lstStyle/>
          <a:p>
            <a:pPr lvl="0" algn="ctr" eaLnBrk="1" hangingPunct="1">
              <a:defRPr/>
            </a:pPr>
            <a:r>
              <a:rPr lang="en-US" altLang="zh-TW" sz="3600" b="1" dirty="0" smtClean="0">
                <a:solidFill>
                  <a:srgbClr val="008080"/>
                </a:solidFill>
                <a:latin typeface="Calibri" panose="020F0502020204030204" pitchFamily="34" charset="0"/>
                <a:cs typeface="Calibri" panose="020F0502020204030204" pitchFamily="34" charset="0"/>
              </a:rPr>
              <a:t>SH25P-M280 Specification</a:t>
            </a:r>
            <a:endParaRPr lang="en-US" altLang="zh-TW" sz="3600" b="1" dirty="0">
              <a:solidFill>
                <a:srgbClr val="008080"/>
              </a:solidFill>
              <a:latin typeface="Calibri" panose="020F0502020204030204" pitchFamily="34" charset="0"/>
              <a:cs typeface="Calibri" panose="020F0502020204030204" pitchFamily="34" charset="0"/>
            </a:endParaRPr>
          </a:p>
        </p:txBody>
      </p:sp>
      <p:sp>
        <p:nvSpPr>
          <p:cNvPr id="7" name="圓角矩形 6"/>
          <p:cNvSpPr/>
          <p:nvPr/>
        </p:nvSpPr>
        <p:spPr>
          <a:xfrm>
            <a:off x="1325563" y="6060351"/>
            <a:ext cx="2016125" cy="616649"/>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2" fontAlgn="auto">
              <a:spcBef>
                <a:spcPts val="0"/>
              </a:spcBef>
              <a:spcAft>
                <a:spcPts val="0"/>
              </a:spcAft>
              <a:defRPr/>
            </a:pPr>
            <a:r>
              <a:rPr lang="en-US" altLang="zh-TW" sz="2400" b="1" dirty="0" smtClean="0">
                <a:solidFill>
                  <a:schemeClr val="bg1"/>
                </a:solidFill>
                <a:latin typeface="Calibri" panose="020F0502020204030204" pitchFamily="34" charset="0"/>
                <a:cs typeface="Calibri" panose="020F0502020204030204" pitchFamily="34" charset="0"/>
                <a:sym typeface="Arial" pitchFamily="34" charset="0"/>
              </a:rPr>
              <a:t>CS: </a:t>
            </a:r>
            <a:r>
              <a:rPr lang="en-US" altLang="zh-TW" sz="2400" b="1" dirty="0" smtClean="0">
                <a:solidFill>
                  <a:schemeClr val="bg1"/>
                </a:solidFill>
                <a:latin typeface="Calibri" panose="020F0502020204030204" pitchFamily="34" charset="0"/>
                <a:cs typeface="Calibri" panose="020F0502020204030204" pitchFamily="34" charset="0"/>
              </a:rPr>
              <a:t>E/Nov.</a:t>
            </a:r>
            <a:endParaRPr lang="en-US" altLang="zh-TW" sz="2400" b="1" dirty="0">
              <a:solidFill>
                <a:schemeClr val="bg1"/>
              </a:solidFill>
              <a:latin typeface="Calibri" panose="020F0502020204030204" pitchFamily="34" charset="0"/>
              <a:cs typeface="Calibri" panose="020F0502020204030204" pitchFamily="34" charset="0"/>
            </a:endParaRPr>
          </a:p>
        </p:txBody>
      </p:sp>
      <p:pic>
        <p:nvPicPr>
          <p:cNvPr id="10" name="圖片 9"/>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11554" y="1711958"/>
            <a:ext cx="4464434" cy="4464434"/>
          </a:xfrm>
          <a:prstGeom prst="rect">
            <a:avLst/>
          </a:prstGeom>
        </p:spPr>
      </p:pic>
    </p:spTree>
    <p:extLst>
      <p:ext uri="{BB962C8B-B14F-4D97-AF65-F5344CB8AC3E}">
        <p14:creationId xmlns:p14="http://schemas.microsoft.com/office/powerpoint/2010/main" val="3846450535"/>
      </p:ext>
    </p:extLst>
  </p:cSld>
  <p:clrMapOvr>
    <a:masterClrMapping/>
  </p:clrMapOvr>
  <p:transition/>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標題 1"/>
          <p:cNvSpPr>
            <a:spLocks/>
          </p:cNvSpPr>
          <p:nvPr/>
        </p:nvSpPr>
        <p:spPr bwMode="auto">
          <a:xfrm>
            <a:off x="3308176" y="1087580"/>
            <a:ext cx="10687347" cy="418519"/>
          </a:xfrm>
          <a:prstGeom prst="rect">
            <a:avLst/>
          </a:prstGeom>
          <a:noFill/>
          <a:ln w="12700">
            <a:noFill/>
            <a:miter lim="800000"/>
            <a:headEnd/>
            <a:tailEnd/>
          </a:ln>
        </p:spPr>
        <p:txBody>
          <a:bodyPr lIns="44001" tIns="44001" rIns="44001" bIns="44001" anchor="ctr"/>
          <a:lstStyle/>
          <a:p>
            <a:pPr>
              <a:lnSpc>
                <a:spcPct val="250000"/>
              </a:lnSpc>
              <a:tabLst>
                <a:tab pos="3342218" algn="l"/>
              </a:tabLst>
            </a:pPr>
            <a:endParaRPr lang="zh-TW" altLang="en-US" sz="3840" dirty="0">
              <a:solidFill>
                <a:srgbClr val="FF9900"/>
              </a:solidFill>
              <a:latin typeface="Calibri" pitchFamily="34" charset="0"/>
              <a:ea typeface="微軟正黑體" pitchFamily="34" charset="-120"/>
              <a:sym typeface="Arial" pitchFamily="34" charset="0"/>
            </a:endParaRPr>
          </a:p>
        </p:txBody>
      </p:sp>
      <p:sp>
        <p:nvSpPr>
          <p:cNvPr id="46" name="文字方塊 45"/>
          <p:cNvSpPr txBox="1">
            <a:spLocks noChangeArrowheads="1"/>
          </p:cNvSpPr>
          <p:nvPr/>
        </p:nvSpPr>
        <p:spPr bwMode="auto">
          <a:xfrm>
            <a:off x="6195600" y="475200"/>
            <a:ext cx="6758444" cy="667746"/>
          </a:xfrm>
          <a:prstGeom prst="rect">
            <a:avLst/>
          </a:prstGeom>
          <a:noFill/>
          <a:ln>
            <a:noFill/>
          </a:ln>
          <a:extLst/>
        </p:spPr>
        <p:txBody>
          <a:bodyPr wrap="square" lIns="112647" tIns="56324" rIns="112647" bIns="56324">
            <a:spAutoFit/>
          </a:bodyPr>
          <a:lstStyle>
            <a:lvl1pPr eaLnBrk="0" hangingPunct="0">
              <a:defRPr kumimoji="1">
                <a:solidFill>
                  <a:schemeClr val="tx1"/>
                </a:solidFill>
                <a:latin typeface="Arial" pitchFamily="34" charset="0"/>
                <a:ea typeface="新細明體" pitchFamily="18" charset="-120"/>
              </a:defRPr>
            </a:lvl1pPr>
            <a:lvl2pPr marL="742950" indent="-285750" eaLnBrk="0" hangingPunct="0">
              <a:defRPr kumimoji="1">
                <a:solidFill>
                  <a:schemeClr val="tx1"/>
                </a:solidFill>
                <a:latin typeface="Arial" pitchFamily="34" charset="0"/>
                <a:ea typeface="新細明體" pitchFamily="18" charset="-120"/>
              </a:defRPr>
            </a:lvl2pPr>
            <a:lvl3pPr marL="1143000" indent="-228600" eaLnBrk="0" hangingPunct="0">
              <a:defRPr kumimoji="1">
                <a:solidFill>
                  <a:schemeClr val="tx1"/>
                </a:solidFill>
                <a:latin typeface="Arial" pitchFamily="34" charset="0"/>
                <a:ea typeface="新細明體" pitchFamily="18" charset="-120"/>
              </a:defRPr>
            </a:lvl3pPr>
            <a:lvl4pPr marL="1600200" indent="-228600" eaLnBrk="0" hangingPunct="0">
              <a:defRPr kumimoji="1">
                <a:solidFill>
                  <a:schemeClr val="tx1"/>
                </a:solidFill>
                <a:latin typeface="Arial" pitchFamily="34" charset="0"/>
                <a:ea typeface="新細明體" pitchFamily="18" charset="-120"/>
              </a:defRPr>
            </a:lvl4pPr>
            <a:lvl5pPr marL="2057400" indent="-228600" eaLnBrk="0" hangingPunct="0">
              <a:defRPr kumimoji="1">
                <a:solidFill>
                  <a:schemeClr val="tx1"/>
                </a:solidFill>
                <a:latin typeface="Arial" pitchFamily="34" charset="0"/>
                <a:ea typeface="新細明體" pitchFamily="18" charset="-120"/>
              </a:defRPr>
            </a:lvl5pPr>
            <a:lvl6pPr marL="25146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hangingPunct="1">
              <a:defRPr/>
            </a:pPr>
            <a:r>
              <a:rPr kumimoji="0" lang="en-US" altLang="zh-TW" sz="3600" b="1" dirty="0">
                <a:solidFill>
                  <a:srgbClr val="008C7D"/>
                </a:solidFill>
                <a:latin typeface="Calibri" panose="020F0502020204030204" pitchFamily="34" charset="0"/>
                <a:cs typeface="Calibri" panose="020F0502020204030204" pitchFamily="34" charset="0"/>
              </a:rPr>
              <a:t>M.2 2280 SSD Comparison </a:t>
            </a:r>
            <a:endParaRPr kumimoji="0" lang="zh-TW" altLang="en-US" sz="3600" b="1" dirty="0">
              <a:solidFill>
                <a:srgbClr val="008C7D"/>
              </a:solidFill>
              <a:latin typeface="Calibri" panose="020F0502020204030204" pitchFamily="34" charset="0"/>
              <a:cs typeface="Calibri" panose="020F0502020204030204" pitchFamily="34" charset="0"/>
            </a:endParaRPr>
          </a:p>
        </p:txBody>
      </p:sp>
      <p:graphicFrame>
        <p:nvGraphicFramePr>
          <p:cNvPr id="48" name="表格 47"/>
          <p:cNvGraphicFramePr>
            <a:graphicFrameLocks noGrp="1"/>
          </p:cNvGraphicFramePr>
          <p:nvPr>
            <p:extLst>
              <p:ext uri="{D42A27DB-BD31-4B8C-83A1-F6EECF244321}">
                <p14:modId xmlns:p14="http://schemas.microsoft.com/office/powerpoint/2010/main" val="1719021133"/>
              </p:ext>
            </p:extLst>
          </p:nvPr>
        </p:nvGraphicFramePr>
        <p:xfrm>
          <a:off x="484232" y="1257452"/>
          <a:ext cx="16106778" cy="7468259"/>
        </p:xfrm>
        <a:graphic>
          <a:graphicData uri="http://schemas.openxmlformats.org/drawingml/2006/table">
            <a:tbl>
              <a:tblPr>
                <a:tableStyleId>{5940675A-B579-460E-94D1-54222C63F5DA}</a:tableStyleId>
              </a:tblPr>
              <a:tblGrid>
                <a:gridCol w="2641283"/>
                <a:gridCol w="2693099"/>
                <a:gridCol w="2693099"/>
                <a:gridCol w="2693099"/>
                <a:gridCol w="2693099"/>
                <a:gridCol w="2693099"/>
              </a:tblGrid>
              <a:tr h="638683">
                <a:tc>
                  <a:txBody>
                    <a:bodyPr/>
                    <a:lstStyle/>
                    <a:p>
                      <a:pPr algn="ctr" rtl="0" fontAlgn="ctr">
                        <a:lnSpc>
                          <a:spcPts val="2400"/>
                        </a:lnSpc>
                      </a:pPr>
                      <a:r>
                        <a:rPr lang="en-US" sz="2400" b="1" u="none" strike="noStrike" dirty="0">
                          <a:solidFill>
                            <a:schemeClr val="bg1"/>
                          </a:solidFill>
                          <a:latin typeface="Calibri" panose="020F0502020204030204" pitchFamily="34" charset="0"/>
                          <a:cs typeface="Calibri" panose="020F0502020204030204" pitchFamily="34" charset="0"/>
                        </a:rPr>
                        <a:t>Model Name</a:t>
                      </a:r>
                      <a:endParaRPr lang="en-US" sz="2400" b="1" i="0" u="none" strike="noStrike" dirty="0">
                        <a:solidFill>
                          <a:schemeClr val="bg1"/>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c>
                  <a:txBody>
                    <a:bodyPr/>
                    <a:lstStyle/>
                    <a:p>
                      <a:pPr algn="ctr" rtl="0" fontAlgn="ctr">
                        <a:lnSpc>
                          <a:spcPts val="2400"/>
                        </a:lnSpc>
                      </a:pPr>
                      <a:r>
                        <a:rPr lang="en-US" altLang="zh-TW" sz="2400" b="1" u="none" strike="noStrike" dirty="0" smtClean="0">
                          <a:solidFill>
                            <a:schemeClr val="bg1"/>
                          </a:solidFill>
                          <a:latin typeface="Calibri" panose="020F0502020204030204" pitchFamily="34" charset="0"/>
                          <a:cs typeface="Calibri" panose="020F0502020204030204" pitchFamily="34" charset="0"/>
                        </a:rPr>
                        <a:t>SV240-M280</a:t>
                      </a: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c>
                  <a:txBody>
                    <a:bodyPr/>
                    <a:lstStyle/>
                    <a:p>
                      <a:pPr algn="ctr" rtl="0" fontAlgn="ctr">
                        <a:lnSpc>
                          <a:spcPts val="2400"/>
                        </a:lnSpc>
                      </a:pPr>
                      <a:r>
                        <a:rPr lang="en-US" sz="2400" b="1" u="none" strike="noStrike" dirty="0" smtClean="0">
                          <a:solidFill>
                            <a:schemeClr val="bg1"/>
                          </a:solidFill>
                          <a:effectLst/>
                          <a:latin typeface="Calibri" panose="020F0502020204030204" pitchFamily="34" charset="0"/>
                          <a:cs typeface="Calibri" panose="020F0502020204030204" pitchFamily="34" charset="0"/>
                        </a:rPr>
                        <a:t>SV250-M280</a:t>
                      </a: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c>
                  <a:txBody>
                    <a:bodyPr/>
                    <a:lstStyle/>
                    <a:p>
                      <a:pPr algn="ctr" rtl="0" fontAlgn="ctr">
                        <a:lnSpc>
                          <a:spcPts val="2400"/>
                        </a:lnSpc>
                      </a:pPr>
                      <a:r>
                        <a:rPr lang="en-US" sz="2400" b="1" u="none" strike="noStrike" dirty="0" smtClean="0">
                          <a:solidFill>
                            <a:schemeClr val="bg1"/>
                          </a:solidFill>
                          <a:effectLst/>
                          <a:latin typeface="Calibri" panose="020F0502020204030204" pitchFamily="34" charset="0"/>
                          <a:cs typeface="Calibri" panose="020F0502020204030204" pitchFamily="34" charset="0"/>
                        </a:rPr>
                        <a:t>SH250-M280</a:t>
                      </a:r>
                      <a:endParaRPr lang="en-US" sz="2400" b="1" i="0" u="none" strike="noStrike" dirty="0">
                        <a:solidFill>
                          <a:schemeClr val="bg1"/>
                        </a:solidFill>
                        <a:effectLst/>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c>
                  <a:txBody>
                    <a:bodyPr/>
                    <a:lstStyle/>
                    <a:p>
                      <a:pPr algn="ctr" rtl="0" fontAlgn="ctr">
                        <a:lnSpc>
                          <a:spcPts val="2400"/>
                        </a:lnSpc>
                      </a:pPr>
                      <a:r>
                        <a:rPr lang="en-US" sz="2400" b="1" u="none" strike="noStrike" dirty="0" smtClean="0">
                          <a:solidFill>
                            <a:schemeClr val="bg1"/>
                          </a:solidFill>
                          <a:latin typeface="Calibri" panose="020F0502020204030204" pitchFamily="34" charset="0"/>
                          <a:cs typeface="Calibri" panose="020F0502020204030204" pitchFamily="34" charset="0"/>
                        </a:rPr>
                        <a:t>SM230-M280</a:t>
                      </a:r>
                      <a:endParaRPr lang="en-US" sz="2400" b="1" i="0" u="none" strike="noStrike" dirty="0">
                        <a:solidFill>
                          <a:schemeClr val="bg1"/>
                        </a:solidFill>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c>
                  <a:txBody>
                    <a:bodyPr/>
                    <a:lstStyle/>
                    <a:p>
                      <a:pPr algn="ctr" rtl="0" fontAlgn="ctr">
                        <a:lnSpc>
                          <a:spcPts val="2400"/>
                        </a:lnSpc>
                      </a:pPr>
                      <a:r>
                        <a:rPr lang="en-US" sz="2400" b="1" u="none" strike="noStrike" dirty="0" smtClean="0">
                          <a:solidFill>
                            <a:schemeClr val="bg1"/>
                          </a:solidFill>
                          <a:latin typeface="Calibri" panose="020F0502020204030204" pitchFamily="34" charset="0"/>
                          <a:cs typeface="Calibri" panose="020F0502020204030204" pitchFamily="34" charset="0"/>
                        </a:rPr>
                        <a:t>SM210-M280</a:t>
                      </a:r>
                      <a:endParaRPr lang="en-US" sz="2400" b="1" i="0" u="none" strike="noStrike" dirty="0">
                        <a:solidFill>
                          <a:schemeClr val="bg1"/>
                        </a:solidFill>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r>
              <a:tr h="430070">
                <a:tc>
                  <a:txBody>
                    <a:bodyPr/>
                    <a:lstStyle/>
                    <a:p>
                      <a:pPr algn="l" rtl="0" fontAlgn="ctr">
                        <a:lnSpc>
                          <a:spcPts val="2400"/>
                        </a:lnSpc>
                      </a:pP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Interface</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SATA 3.2 (6Gb/s)</a:t>
                      </a: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1"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SATA 3.2 (6Gb/s)</a:t>
                      </a: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1" i="0" u="none" strike="noStrike" kern="1200" cap="none" normalizeH="0" baseline="0" dirty="0" smtClean="0">
                          <a:ln>
                            <a:noFill/>
                          </a:ln>
                          <a:solidFill>
                            <a:schemeClr val="tx1">
                              <a:lumMod val="75000"/>
                              <a:lumOff val="25000"/>
                            </a:schemeClr>
                          </a:solidFill>
                          <a:effectLst/>
                          <a:latin typeface="Calibri" panose="020F0502020204030204" pitchFamily="34" charset="0"/>
                          <a:ea typeface="Heiti TC Light"/>
                          <a:cs typeface="Calibri" panose="020F0502020204030204" pitchFamily="34" charset="0"/>
                          <a:sym typeface="Arial" pitchFamily="34" charset="0"/>
                        </a:rPr>
                        <a:t>SATA 3.2 (6Gb/s)</a:t>
                      </a: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Heiti TC Light"/>
                          <a:cs typeface="Calibri" panose="020F0502020204030204" pitchFamily="34" charset="0"/>
                          <a:sym typeface="Arial" pitchFamily="34" charset="0"/>
                        </a:rPr>
                        <a:t>SATA 3.2 (6Gb/s)</a:t>
                      </a: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SATA 3.0 (6Gb/s)</a:t>
                      </a: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543771">
                <a:tc>
                  <a:txBody>
                    <a:bodyPr/>
                    <a:lstStyle/>
                    <a:p>
                      <a:pPr algn="l" rtl="0" fontAlgn="ctr">
                        <a:lnSpc>
                          <a:spcPts val="2400"/>
                        </a:lnSpc>
                      </a:pP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External DRAM</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u="none" strike="noStrike" kern="1200" dirty="0" smtClean="0">
                          <a:solidFill>
                            <a:schemeClr val="tx1">
                              <a:lumMod val="75000"/>
                              <a:lumOff val="25000"/>
                            </a:schemeClr>
                          </a:solidFill>
                          <a:latin typeface="Calibri" panose="020F0502020204030204" pitchFamily="34" charset="0"/>
                          <a:cs typeface="Calibri" panose="020F0502020204030204" pitchFamily="34" charset="0"/>
                        </a:rPr>
                        <a:t>Yes</a:t>
                      </a:r>
                      <a:endParaRPr lang="en-US" altLang="zh-TW" sz="2000" b="0" i="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lnSpc>
                          <a:spcPts val="2400"/>
                        </a:lnSpc>
                      </a:pPr>
                      <a:r>
                        <a:rPr lang="en-US" altLang="zh-TW" sz="2000" b="1" i="0"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No</a:t>
                      </a:r>
                      <a:endParaRPr lang="en-US" altLang="zh-TW" sz="2000" b="1" i="0" u="none" strike="noStrike" dirty="0">
                        <a:solidFill>
                          <a:schemeClr val="tx1">
                            <a:lumMod val="75000"/>
                            <a:lumOff val="25000"/>
                          </a:schemeClr>
                        </a:solidFill>
                        <a:effectLst/>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lnSpc>
                          <a:spcPts val="2400"/>
                        </a:lnSpc>
                      </a:pPr>
                      <a:r>
                        <a:rPr lang="en-US" altLang="zh-TW" sz="2000" b="1" i="0"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No</a:t>
                      </a:r>
                      <a:endParaRPr lang="en-US" altLang="zh-TW" sz="2000" b="1" i="0" u="none" strike="noStrike" dirty="0">
                        <a:solidFill>
                          <a:schemeClr val="tx1">
                            <a:lumMod val="75000"/>
                            <a:lumOff val="25000"/>
                          </a:schemeClr>
                        </a:solidFill>
                        <a:effectLst/>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lnSpc>
                          <a:spcPts val="2400"/>
                        </a:lnSpc>
                      </a:pPr>
                      <a:r>
                        <a:rPr lang="en-US" altLang="zh-TW" sz="2000" b="0" i="0" u="none" strike="noStrike" dirty="0" smtClean="0">
                          <a:solidFill>
                            <a:schemeClr val="tx1">
                              <a:lumMod val="75000"/>
                              <a:lumOff val="25000"/>
                            </a:schemeClr>
                          </a:solidFill>
                          <a:latin typeface="Calibri" panose="020F0502020204030204" pitchFamily="34" charset="0"/>
                          <a:cs typeface="Calibri" panose="020F0502020204030204" pitchFamily="34" charset="0"/>
                        </a:rPr>
                        <a:t>No</a:t>
                      </a:r>
                      <a:endParaRPr lang="en-US" altLang="zh-TW"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lnSpc>
                          <a:spcPts val="2400"/>
                        </a:lnSpc>
                      </a:pP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Yes</a:t>
                      </a:r>
                      <a:endParaRPr lang="en-US"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409056">
                <a:tc>
                  <a:txBody>
                    <a:bodyPr/>
                    <a:lstStyle/>
                    <a:p>
                      <a:pPr algn="l" rtl="0" fontAlgn="ctr">
                        <a:lnSpc>
                          <a:spcPts val="2400"/>
                        </a:lnSpc>
                      </a:pPr>
                      <a:r>
                        <a:rPr lang="en-US" sz="200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rPr>
                        <a:t>Channel</a:t>
                      </a:r>
                      <a:endParaRPr lang="en-US" sz="2000" u="none" strike="noStrike"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46" rtl="0" eaLnBrk="1" fontAlgn="ctr" latinLnBrk="0" hangingPunct="1">
                        <a:lnSpc>
                          <a:spcPts val="2400"/>
                        </a:lnSpc>
                        <a:spcBef>
                          <a:spcPts val="0"/>
                        </a:spcBef>
                        <a:spcAft>
                          <a:spcPts val="0"/>
                        </a:spcAft>
                        <a:buClrTx/>
                        <a:buSzTx/>
                        <a:buFontTx/>
                        <a:buNone/>
                        <a:tabLst/>
                        <a:defRPr/>
                      </a:pPr>
                      <a:r>
                        <a:rPr lang="en-US" altLang="zh-TW" sz="2000" b="0" i="0" u="none" strike="noStrike" dirty="0" smtClean="0">
                          <a:solidFill>
                            <a:schemeClr val="tx1"/>
                          </a:solidFill>
                          <a:latin typeface="Calibri" panose="020F0502020204030204" pitchFamily="34" charset="0"/>
                          <a:cs typeface="Calibri" panose="020F0502020204030204" pitchFamily="34" charset="0"/>
                        </a:rPr>
                        <a:t>4</a:t>
                      </a: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b="1" i="0" u="none" strike="noStrike" dirty="0" smtClean="0">
                          <a:solidFill>
                            <a:schemeClr val="tx1"/>
                          </a:solidFill>
                          <a:effectLst/>
                          <a:latin typeface="Calibri" panose="020F0502020204030204" pitchFamily="34" charset="0"/>
                          <a:cs typeface="Calibri" panose="020F0502020204030204" pitchFamily="34" charset="0"/>
                        </a:rPr>
                        <a:t>4</a:t>
                      </a: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b="1" i="0" u="none" strike="noStrike" kern="1200" dirty="0" smtClean="0">
                          <a:solidFill>
                            <a:schemeClr val="tx1"/>
                          </a:solidFill>
                          <a:effectLst/>
                          <a:latin typeface="Calibri" panose="020F0502020204030204" pitchFamily="34" charset="0"/>
                          <a:ea typeface="+mn-ea"/>
                          <a:cs typeface="Calibri" panose="020F0502020204030204" pitchFamily="34" charset="0"/>
                        </a:rPr>
                        <a:t>4</a:t>
                      </a: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lnSpc>
                          <a:spcPts val="2400"/>
                        </a:lnSpc>
                      </a:pPr>
                      <a:r>
                        <a:rPr lang="en-US" sz="2000" b="0" i="0" u="none" strike="noStrike" dirty="0" smtClean="0">
                          <a:solidFill>
                            <a:schemeClr val="tx1"/>
                          </a:solidFill>
                          <a:latin typeface="Calibri" panose="020F0502020204030204" pitchFamily="34" charset="0"/>
                          <a:cs typeface="Calibri" panose="020F0502020204030204" pitchFamily="34" charset="0"/>
                        </a:rPr>
                        <a:t>4</a:t>
                      </a:r>
                      <a:endParaRPr lang="en-US" sz="2000" b="0" i="0" u="none" strike="noStrike" dirty="0">
                        <a:solidFill>
                          <a:schemeClr val="tx1"/>
                        </a:solidFill>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lnSpc>
                          <a:spcPts val="2400"/>
                        </a:lnSpc>
                      </a:pPr>
                      <a:r>
                        <a:rPr lang="en-US" sz="2000" b="0" i="0" u="none" strike="noStrike" dirty="0" smtClean="0">
                          <a:solidFill>
                            <a:schemeClr val="tx1"/>
                          </a:solidFill>
                          <a:latin typeface="Calibri" panose="020F0502020204030204" pitchFamily="34" charset="0"/>
                          <a:cs typeface="Calibri" panose="020F0502020204030204" pitchFamily="34" charset="0"/>
                        </a:rPr>
                        <a:t>4</a:t>
                      </a:r>
                      <a:endParaRPr lang="en-US" sz="2000" b="0" i="0" u="none" strike="noStrike" dirty="0">
                        <a:solidFill>
                          <a:schemeClr val="tx1"/>
                        </a:solidFill>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504056">
                <a:tc>
                  <a:txBody>
                    <a:bodyPr/>
                    <a:lstStyle/>
                    <a:p>
                      <a:pPr algn="l" rtl="0" fontAlgn="ctr">
                        <a:lnSpc>
                          <a:spcPts val="2400"/>
                        </a:lnSpc>
                      </a:pPr>
                      <a:r>
                        <a:rPr lang="en-US" sz="2000" u="none" strike="noStrike" kern="1200" dirty="0">
                          <a:solidFill>
                            <a:schemeClr val="tx1">
                              <a:lumMod val="75000"/>
                              <a:lumOff val="25000"/>
                            </a:schemeClr>
                          </a:solidFill>
                          <a:latin typeface="Calibri" panose="020F0502020204030204" pitchFamily="34" charset="0"/>
                          <a:ea typeface="+mn-ea"/>
                          <a:cs typeface="Calibri" panose="020F0502020204030204" pitchFamily="34" charset="0"/>
                        </a:rPr>
                        <a:t>Flash Type</a:t>
                      </a: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lnSpc>
                          <a:spcPts val="2400"/>
                        </a:lnSpc>
                      </a:pPr>
                      <a:r>
                        <a:rPr lang="en-US" sz="2000" u="none" strike="noStrike" dirty="0" err="1" smtClean="0">
                          <a:solidFill>
                            <a:schemeClr val="tx1">
                              <a:lumMod val="75000"/>
                              <a:lumOff val="25000"/>
                            </a:schemeClr>
                          </a:solidFill>
                          <a:latin typeface="Calibri" panose="020F0502020204030204" pitchFamily="34" charset="0"/>
                          <a:cs typeface="Calibri" panose="020F0502020204030204" pitchFamily="34" charset="0"/>
                        </a:rPr>
                        <a:t>Kioxia</a:t>
                      </a: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 </a:t>
                      </a:r>
                      <a:r>
                        <a:rPr lang="en-US" altLang="zh-TW"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BiCS5</a:t>
                      </a:r>
                      <a:endParaRPr lang="en-US"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b="1" u="none" strike="noStrike" kern="1200" dirty="0" err="1" smtClean="0">
                          <a:solidFill>
                            <a:schemeClr val="tx1">
                              <a:lumMod val="75000"/>
                              <a:lumOff val="25000"/>
                            </a:schemeClr>
                          </a:solidFill>
                          <a:effectLst/>
                          <a:latin typeface="Calibri" panose="020F0502020204030204" pitchFamily="34" charset="0"/>
                          <a:ea typeface="+mn-ea"/>
                          <a:cs typeface="Calibri" panose="020F0502020204030204" pitchFamily="34" charset="0"/>
                        </a:rPr>
                        <a:t>Kioxia</a:t>
                      </a:r>
                      <a:r>
                        <a:rPr lang="en-US" altLang="zh-TW" sz="2000" b="1"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rPr>
                        <a:t> BiCS5</a:t>
                      </a: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b="1" u="none" strike="noStrike" kern="1200" dirty="0" err="1" smtClean="0">
                          <a:solidFill>
                            <a:schemeClr val="tx1">
                              <a:lumMod val="75000"/>
                              <a:lumOff val="25000"/>
                            </a:schemeClr>
                          </a:solidFill>
                          <a:effectLst/>
                          <a:latin typeface="Calibri" panose="020F0502020204030204" pitchFamily="34" charset="0"/>
                          <a:cs typeface="Calibri" panose="020F0502020204030204" pitchFamily="34" charset="0"/>
                        </a:rPr>
                        <a:t>Kioxia</a:t>
                      </a:r>
                      <a:r>
                        <a:rPr lang="en-US" altLang="zh-TW" sz="2000" b="1" u="none" strike="noStrike" kern="1200" dirty="0" smtClean="0">
                          <a:solidFill>
                            <a:schemeClr val="tx1">
                              <a:lumMod val="75000"/>
                              <a:lumOff val="25000"/>
                            </a:schemeClr>
                          </a:solidFill>
                          <a:effectLst/>
                          <a:latin typeface="Calibri" panose="020F0502020204030204" pitchFamily="34" charset="0"/>
                          <a:cs typeface="Calibri" panose="020F0502020204030204" pitchFamily="34" charset="0"/>
                        </a:rPr>
                        <a:t> BiCS5</a:t>
                      </a:r>
                      <a:endParaRPr lang="en-US" altLang="zh-TW" sz="2000" b="1" i="0"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lnSpc>
                          <a:spcPts val="2400"/>
                        </a:lnSpc>
                      </a:pPr>
                      <a:r>
                        <a:rPr lang="en-US" sz="2000" u="none" strike="noStrike" dirty="0" err="1" smtClean="0">
                          <a:solidFill>
                            <a:schemeClr val="tx1">
                              <a:lumMod val="75000"/>
                              <a:lumOff val="25000"/>
                            </a:schemeClr>
                          </a:solidFill>
                          <a:latin typeface="Calibri" panose="020F0502020204030204" pitchFamily="34" charset="0"/>
                          <a:cs typeface="Calibri" panose="020F0502020204030204" pitchFamily="34" charset="0"/>
                        </a:rPr>
                        <a:t>Kioxia</a:t>
                      </a: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 15nm</a:t>
                      </a:r>
                      <a:endParaRPr lang="en-US"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lnSpc>
                          <a:spcPts val="2400"/>
                        </a:lnSpc>
                      </a:pPr>
                      <a:r>
                        <a:rPr lang="en-US" sz="2000" u="none" strike="noStrike" dirty="0" err="1" smtClean="0">
                          <a:solidFill>
                            <a:schemeClr val="tx1">
                              <a:lumMod val="75000"/>
                              <a:lumOff val="25000"/>
                            </a:schemeClr>
                          </a:solidFill>
                          <a:latin typeface="Calibri" panose="020F0502020204030204" pitchFamily="34" charset="0"/>
                          <a:cs typeface="Calibri" panose="020F0502020204030204" pitchFamily="34" charset="0"/>
                        </a:rPr>
                        <a:t>Kioxia</a:t>
                      </a: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 15nm</a:t>
                      </a:r>
                      <a:endParaRPr lang="en-US"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926803">
                <a:tc>
                  <a:txBody>
                    <a:bodyPr/>
                    <a:lstStyle/>
                    <a:p>
                      <a:pPr algn="l" rtl="0" fontAlgn="ctr">
                        <a:lnSpc>
                          <a:spcPts val="2400"/>
                        </a:lnSpc>
                      </a:pP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Capacity</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lnSpc>
                          <a:spcPts val="2400"/>
                        </a:lnSpc>
                      </a:pP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240GB</a:t>
                      </a:r>
                      <a:r>
                        <a:rPr lang="en-US" sz="2000" u="none" strike="noStrike" baseline="0" dirty="0" smtClean="0">
                          <a:solidFill>
                            <a:schemeClr val="tx1">
                              <a:lumMod val="75000"/>
                              <a:lumOff val="25000"/>
                            </a:schemeClr>
                          </a:solidFill>
                          <a:latin typeface="Calibri" panose="020F0502020204030204" pitchFamily="34" charset="0"/>
                          <a:cs typeface="Calibri" panose="020F0502020204030204" pitchFamily="34" charset="0"/>
                        </a:rPr>
                        <a:t>~1920GB</a:t>
                      </a: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 </a:t>
                      </a: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TW" sz="2000" b="1"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120GB~1920GB</a:t>
                      </a:r>
                    </a:p>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1600" b="1" u="none" strike="noStrike" kern="1200" baseline="0" dirty="0" smtClean="0">
                          <a:solidFill>
                            <a:schemeClr val="tx1">
                              <a:lumMod val="75000"/>
                              <a:lumOff val="25000"/>
                            </a:schemeClr>
                          </a:solidFill>
                          <a:effectLst/>
                          <a:latin typeface="Calibri" panose="020F0502020204030204" pitchFamily="34" charset="0"/>
                          <a:ea typeface="+mn-ea"/>
                          <a:cs typeface="Calibri" panose="020F0502020204030204" pitchFamily="34" charset="0"/>
                        </a:rPr>
                        <a:t>(Single side: 120GB~480GB)</a:t>
                      </a: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b="1" u="none" strike="noStrike" kern="1200" baseline="0" dirty="0" smtClean="0">
                          <a:solidFill>
                            <a:schemeClr val="tx1">
                              <a:lumMod val="75000"/>
                              <a:lumOff val="25000"/>
                            </a:schemeClr>
                          </a:solidFill>
                          <a:effectLst/>
                          <a:latin typeface="Calibri" panose="020F0502020204030204" pitchFamily="34" charset="0"/>
                          <a:cs typeface="Calibri" panose="020F0502020204030204" pitchFamily="34" charset="0"/>
                        </a:rPr>
                        <a:t> 40</a:t>
                      </a:r>
                      <a:r>
                        <a:rPr lang="en-US" altLang="zh-TW" sz="2000" b="1" u="none" strike="noStrike" kern="1200" dirty="0" smtClean="0">
                          <a:solidFill>
                            <a:schemeClr val="tx1">
                              <a:lumMod val="75000"/>
                              <a:lumOff val="25000"/>
                            </a:schemeClr>
                          </a:solidFill>
                          <a:effectLst/>
                          <a:latin typeface="Calibri" panose="020F0502020204030204" pitchFamily="34" charset="0"/>
                          <a:cs typeface="Calibri" panose="020F0502020204030204" pitchFamily="34" charset="0"/>
                        </a:rPr>
                        <a:t>GB~640GB</a:t>
                      </a:r>
                    </a:p>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1600" b="1" u="none" strike="noStrike" kern="1200" dirty="0" smtClean="0">
                          <a:solidFill>
                            <a:schemeClr val="tx1">
                              <a:lumMod val="75000"/>
                              <a:lumOff val="25000"/>
                            </a:schemeClr>
                          </a:solidFill>
                          <a:effectLst/>
                          <a:latin typeface="Calibri" panose="020F0502020204030204" pitchFamily="34" charset="0"/>
                          <a:cs typeface="Calibri" panose="020F0502020204030204" pitchFamily="34" charset="0"/>
                        </a:rPr>
                        <a:t>(Single side:</a:t>
                      </a:r>
                      <a:r>
                        <a:rPr lang="en-US" altLang="zh-TW" sz="1600" b="1" u="none" strike="noStrike" kern="1200" baseline="0" dirty="0" smtClean="0">
                          <a:solidFill>
                            <a:schemeClr val="tx1">
                              <a:lumMod val="75000"/>
                              <a:lumOff val="25000"/>
                            </a:schemeClr>
                          </a:solidFill>
                          <a:effectLst/>
                          <a:latin typeface="Calibri" panose="020F0502020204030204" pitchFamily="34" charset="0"/>
                          <a:cs typeface="Calibri" panose="020F0502020204030204" pitchFamily="34" charset="0"/>
                        </a:rPr>
                        <a:t> 40</a:t>
                      </a:r>
                      <a:r>
                        <a:rPr lang="en-US" altLang="zh-TW" sz="1600" b="1" u="none" strike="noStrike" kern="1200" dirty="0" smtClean="0">
                          <a:solidFill>
                            <a:schemeClr val="tx1">
                              <a:lumMod val="75000"/>
                              <a:lumOff val="25000"/>
                            </a:schemeClr>
                          </a:solidFill>
                          <a:effectLst/>
                          <a:latin typeface="Calibri" panose="020F0502020204030204" pitchFamily="34" charset="0"/>
                          <a:cs typeface="Calibri" panose="020F0502020204030204" pitchFamily="34" charset="0"/>
                        </a:rPr>
                        <a:t>GB</a:t>
                      </a:r>
                      <a:r>
                        <a:rPr lang="en-US" altLang="zh-TW" sz="1600" b="1" u="none" strike="noStrike" kern="1200" baseline="0" dirty="0" smtClean="0">
                          <a:solidFill>
                            <a:schemeClr val="tx1">
                              <a:lumMod val="75000"/>
                              <a:lumOff val="25000"/>
                            </a:schemeClr>
                          </a:solidFill>
                          <a:effectLst/>
                          <a:latin typeface="Calibri" panose="020F0502020204030204" pitchFamily="34" charset="0"/>
                          <a:cs typeface="Calibri" panose="020F0502020204030204" pitchFamily="34" charset="0"/>
                        </a:rPr>
                        <a:t>~16</a:t>
                      </a:r>
                      <a:r>
                        <a:rPr lang="en-US" altLang="zh-TW" sz="1600" b="1" u="none" strike="noStrike" kern="1200" dirty="0" smtClean="0">
                          <a:solidFill>
                            <a:schemeClr val="tx1">
                              <a:lumMod val="75000"/>
                              <a:lumOff val="25000"/>
                            </a:schemeClr>
                          </a:solidFill>
                          <a:effectLst/>
                          <a:latin typeface="Calibri" panose="020F0502020204030204" pitchFamily="34" charset="0"/>
                          <a:cs typeface="Calibri" panose="020F0502020204030204" pitchFamily="34" charset="0"/>
                        </a:rPr>
                        <a:t>0GB)</a:t>
                      </a:r>
                      <a:endParaRPr lang="en-US" altLang="zh-TW" sz="1600" b="1" i="0"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lnSpc>
                          <a:spcPts val="2400"/>
                        </a:lnSpc>
                      </a:pP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 </a:t>
                      </a: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   32GB~1024GB</a:t>
                      </a:r>
                    </a:p>
                    <a:p>
                      <a:pPr algn="ctr" rtl="0" fontAlgn="ctr">
                        <a:lnSpc>
                          <a:spcPct val="100000"/>
                        </a:lnSpc>
                      </a:pPr>
                      <a:r>
                        <a:rPr lang="en-US" sz="1600" u="none" strike="noStrike" dirty="0" smtClean="0">
                          <a:solidFill>
                            <a:schemeClr val="tx1">
                              <a:lumMod val="75000"/>
                              <a:lumOff val="25000"/>
                            </a:schemeClr>
                          </a:solidFill>
                          <a:latin typeface="Calibri" panose="020F0502020204030204" pitchFamily="34" charset="0"/>
                          <a:cs typeface="Calibri" panose="020F0502020204030204" pitchFamily="34" charset="0"/>
                        </a:rPr>
                        <a:t>(1024GB </a:t>
                      </a:r>
                      <a:r>
                        <a:rPr lang="en-US" sz="1600" u="none" strike="noStrike" dirty="0">
                          <a:solidFill>
                            <a:schemeClr val="tx1">
                              <a:lumMod val="75000"/>
                              <a:lumOff val="25000"/>
                            </a:schemeClr>
                          </a:solidFill>
                          <a:latin typeface="Calibri" panose="020F0502020204030204" pitchFamily="34" charset="0"/>
                          <a:cs typeface="Calibri" panose="020F0502020204030204" pitchFamily="34" charset="0"/>
                        </a:rPr>
                        <a:t>only supports </a:t>
                      </a:r>
                      <a:r>
                        <a:rPr lang="en-US" sz="1600" u="none" strike="noStrike" dirty="0" smtClean="0">
                          <a:solidFill>
                            <a:schemeClr val="tx1">
                              <a:lumMod val="75000"/>
                              <a:lumOff val="25000"/>
                            </a:schemeClr>
                          </a:solidFill>
                          <a:latin typeface="Calibri" panose="020F0502020204030204" pitchFamily="34" charset="0"/>
                          <a:cs typeface="Calibri" panose="020F0502020204030204" pitchFamily="34" charset="0"/>
                        </a:rPr>
                        <a:t>AES256) </a:t>
                      </a:r>
                      <a:endParaRPr lang="en-US" sz="16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lnSpc>
                          <a:spcPts val="2400"/>
                        </a:lnSpc>
                      </a:pP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32GB~512GB</a:t>
                      </a:r>
                      <a:endParaRPr lang="en-US"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622379">
                <a:tc>
                  <a:txBody>
                    <a:bodyPr/>
                    <a:lstStyle/>
                    <a:p>
                      <a:pPr algn="l" rtl="0" fontAlgn="ct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R/W Speed </a:t>
                      </a: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(MB/sec)</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560/500</a:t>
                      </a: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b="1"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560/470</a:t>
                      </a: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b="1" u="none" strike="noStrike" kern="1200" dirty="0" smtClean="0">
                          <a:solidFill>
                            <a:schemeClr val="tx1">
                              <a:lumMod val="75000"/>
                              <a:lumOff val="25000"/>
                            </a:schemeClr>
                          </a:solidFill>
                          <a:effectLst/>
                          <a:latin typeface="Calibri" panose="020F0502020204030204" pitchFamily="34" charset="0"/>
                          <a:cs typeface="Calibri" panose="020F0502020204030204" pitchFamily="34" charset="0"/>
                        </a:rPr>
                        <a:t>550/485</a:t>
                      </a:r>
                      <a:endParaRPr kumimoji="0" lang="zh-TW" altLang="en-US" sz="2000" b="1" i="0" u="none" strike="noStrike" kern="1200" cap="none" normalizeH="0" baseline="0" dirty="0" smtClean="0">
                        <a:ln>
                          <a:noFill/>
                        </a:ln>
                        <a:solidFill>
                          <a:schemeClr val="tx1">
                            <a:lumMod val="75000"/>
                            <a:lumOff val="25000"/>
                          </a:schemeClr>
                        </a:solidFill>
                        <a:effectLst/>
                        <a:latin typeface="Calibri" panose="020F0502020204030204" pitchFamily="34" charset="0"/>
                        <a:ea typeface="Heiti TC Light"/>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lnSpc>
                          <a:spcPts val="2400"/>
                        </a:lnSpc>
                      </a:pP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560/510</a:t>
                      </a:r>
                      <a:endParaRPr lang="en-US"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lnSpc>
                          <a:spcPts val="2400"/>
                        </a:lnSpc>
                      </a:pP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555/445</a:t>
                      </a:r>
                      <a:endParaRPr lang="en-US"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468207">
                <a:tc>
                  <a:txBody>
                    <a:bodyPr/>
                    <a:lstStyle/>
                    <a:p>
                      <a:pPr algn="l" rtl="0" fontAlgn="ct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IOPS</a:t>
                      </a:r>
                    </a:p>
                    <a:p>
                      <a:pPr marL="0" marR="0" lvl="0" indent="0" algn="l" defTabSz="914400" rtl="0" eaLnBrk="1" fontAlgn="ctr" latinLnBrk="0" hangingPunct="1">
                        <a:lnSpc>
                          <a:spcPct val="100000"/>
                        </a:lnSpc>
                        <a:spcBef>
                          <a:spcPts val="0"/>
                        </a:spcBef>
                        <a:spcAft>
                          <a:spcPts val="0"/>
                        </a:spcAft>
                        <a:buClrTx/>
                        <a:buSzTx/>
                        <a:buFontTx/>
                        <a:buNone/>
                        <a:tabLst/>
                        <a:defRPr/>
                      </a:pPr>
                      <a:r>
                        <a:rPr lang="en-US" altLang="zh-TW"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(4K Random Read</a:t>
                      </a:r>
                      <a:r>
                        <a:rPr lang="en-US" altLang="zh-TW" sz="2000" u="none" strike="noStrike" baseline="0" dirty="0" smtClean="0">
                          <a:solidFill>
                            <a:schemeClr val="tx1">
                              <a:lumMod val="75000"/>
                              <a:lumOff val="25000"/>
                            </a:schemeClr>
                          </a:solidFill>
                          <a:latin typeface="Calibri" panose="020F0502020204030204" pitchFamily="34" charset="0"/>
                          <a:cs typeface="Calibri" panose="020F0502020204030204" pitchFamily="34" charset="0"/>
                        </a:rPr>
                        <a:t>/W</a:t>
                      </a:r>
                      <a:r>
                        <a:rPr lang="en-US" altLang="zh-TW"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rite)</a:t>
                      </a:r>
                      <a:endParaRPr lang="en-US" altLang="zh-TW" sz="2000" b="1" i="0" u="none" strike="noStrike" dirty="0" smtClean="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b="0" i="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95K/84K</a:t>
                      </a:r>
                      <a:endPar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b="1"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52K/68K</a:t>
                      </a: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kumimoji="0" lang="en-US" altLang="zh-TW" sz="2000" b="1"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rPr>
                        <a:t>56K/63K</a:t>
                      </a:r>
                      <a:endParaRPr kumimoji="0" lang="zh-TW" altLang="en-US" sz="2000" b="1" i="0" u="none" strike="noStrike" kern="1200" cap="none" normalizeH="0" baseline="0" dirty="0" smtClean="0">
                        <a:ln>
                          <a:noFill/>
                        </a:ln>
                        <a:solidFill>
                          <a:schemeClr val="tx1">
                            <a:lumMod val="75000"/>
                            <a:lumOff val="25000"/>
                          </a:schemeClr>
                        </a:solidFill>
                        <a:effectLst/>
                        <a:latin typeface="Calibri" panose="020F0502020204030204" pitchFamily="34" charset="0"/>
                        <a:ea typeface="Heiti TC Light"/>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lnSpc>
                          <a:spcPts val="2400"/>
                        </a:lnSpc>
                      </a:pP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39K/63K</a:t>
                      </a:r>
                      <a:endParaRPr lang="en-US"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lnSpc>
                          <a:spcPts val="2400"/>
                        </a:lnSpc>
                      </a:pP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81K/75K</a:t>
                      </a:r>
                      <a:endParaRPr lang="en-US"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317954">
                <a:tc>
                  <a:txBody>
                    <a:bodyPr/>
                    <a:lstStyle/>
                    <a:p>
                      <a:pPr algn="l" rtl="0" fontAlgn="ctr">
                        <a:lnSpc>
                          <a:spcPts val="2400"/>
                        </a:lnSpc>
                      </a:pP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Wide </a:t>
                      </a: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Temp.</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u="none" strike="noStrike" kern="1200" dirty="0" smtClean="0">
                          <a:solidFill>
                            <a:schemeClr val="tx1">
                              <a:lumMod val="75000"/>
                              <a:lumOff val="25000"/>
                            </a:schemeClr>
                          </a:solidFill>
                          <a:latin typeface="Calibri" panose="020F0502020204030204" pitchFamily="34" charset="0"/>
                          <a:cs typeface="Calibri" panose="020F0502020204030204" pitchFamily="34" charset="0"/>
                        </a:rPr>
                        <a:t>Yes</a:t>
                      </a:r>
                      <a:endParaRPr lang="en-US" altLang="zh-TW" sz="2000" b="0" i="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lnSpc>
                          <a:spcPts val="2400"/>
                        </a:lnSpc>
                      </a:pPr>
                      <a:r>
                        <a:rPr lang="en-US" altLang="zh-TW"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Yes</a:t>
                      </a:r>
                      <a:endParaRPr lang="en-US" altLang="zh-TW" sz="2000" b="1" i="0" u="none" strike="noStrike" dirty="0">
                        <a:solidFill>
                          <a:schemeClr val="tx1">
                            <a:lumMod val="75000"/>
                            <a:lumOff val="25000"/>
                          </a:schemeClr>
                        </a:solidFill>
                        <a:effectLst/>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lnSpc>
                          <a:spcPts val="2400"/>
                        </a:lnSpc>
                      </a:pPr>
                      <a:r>
                        <a:rPr lang="en-US" altLang="zh-TW"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Yes</a:t>
                      </a:r>
                      <a:endParaRPr lang="en-US" altLang="zh-TW" sz="2000" b="1" i="0" u="none" strike="noStrike" dirty="0">
                        <a:solidFill>
                          <a:schemeClr val="tx1">
                            <a:lumMod val="75000"/>
                            <a:lumOff val="25000"/>
                          </a:schemeClr>
                        </a:solidFill>
                        <a:effectLst/>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lnSpc>
                          <a:spcPts val="2400"/>
                        </a:lnSpc>
                      </a:pP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Yes</a:t>
                      </a:r>
                      <a:endParaRPr lang="en-US"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lnSpc>
                          <a:spcPts val="2400"/>
                        </a:lnSpc>
                      </a:pP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Yes</a:t>
                      </a:r>
                      <a:endParaRPr lang="en-US"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622379">
                <a:tc>
                  <a:txBody>
                    <a:bodyPr/>
                    <a:lstStyle/>
                    <a:p>
                      <a:pPr algn="l" rtl="0" fontAlgn="ctr">
                        <a:lnSpc>
                          <a:spcPts val="2400"/>
                        </a:lnSpc>
                      </a:pP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Thermal Sensor</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lnSpc>
                          <a:spcPts val="2400"/>
                        </a:lnSpc>
                      </a:pP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Default</a:t>
                      </a:r>
                      <a:endParaRPr lang="en-US"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b="1" u="none" strike="noStrike" kern="1200" dirty="0" smtClean="0">
                          <a:solidFill>
                            <a:schemeClr val="tx1">
                              <a:lumMod val="75000"/>
                              <a:lumOff val="25000"/>
                            </a:schemeClr>
                          </a:solidFill>
                          <a:effectLst/>
                          <a:latin typeface="Calibri" panose="020F0502020204030204" pitchFamily="34" charset="0"/>
                          <a:cs typeface="Calibri" panose="020F0502020204030204" pitchFamily="34" charset="0"/>
                        </a:rPr>
                        <a:t>Default</a:t>
                      </a:r>
                      <a:endParaRPr lang="en-US" altLang="zh-TW" sz="2000" b="1" i="0"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b="1" u="none" strike="noStrike" kern="1200" dirty="0" smtClean="0">
                          <a:solidFill>
                            <a:schemeClr val="tx1">
                              <a:lumMod val="75000"/>
                              <a:lumOff val="25000"/>
                            </a:schemeClr>
                          </a:solidFill>
                          <a:effectLst/>
                          <a:latin typeface="Calibri" panose="020F0502020204030204" pitchFamily="34" charset="0"/>
                          <a:cs typeface="Calibri" panose="020F0502020204030204" pitchFamily="34" charset="0"/>
                        </a:rPr>
                        <a:t>Default</a:t>
                      </a:r>
                      <a:endParaRPr lang="en-US" altLang="zh-TW" sz="2000" b="1" i="0"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lnSpc>
                          <a:spcPts val="2400"/>
                        </a:lnSpc>
                      </a:pP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ST: Optional;</a:t>
                      </a:r>
                    </a:p>
                    <a:p>
                      <a:pPr algn="ctr" rtl="0" fontAlgn="ctr">
                        <a:lnSpc>
                          <a:spcPts val="2400"/>
                        </a:lnSpc>
                      </a:pP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WT: </a:t>
                      </a: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Default</a:t>
                      </a:r>
                      <a:endParaRPr lang="en-US"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lnSpc>
                          <a:spcPts val="2400"/>
                        </a:lnSpc>
                      </a:pP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ST: Optional;</a:t>
                      </a:r>
                    </a:p>
                    <a:p>
                      <a:pPr algn="ctr" rtl="0" fontAlgn="ctr">
                        <a:lnSpc>
                          <a:spcPts val="2400"/>
                        </a:lnSpc>
                      </a:pP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WT: </a:t>
                      </a: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Default</a:t>
                      </a:r>
                      <a:endParaRPr lang="en-US"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1439366">
                <a:tc>
                  <a:txBody>
                    <a:bodyPr/>
                    <a:lstStyle/>
                    <a:p>
                      <a:pPr algn="l" rtl="0" fontAlgn="ctr">
                        <a:lnSpc>
                          <a:spcPts val="2400"/>
                        </a:lnSpc>
                      </a:pP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Special  Features</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TCG Opal 2.0</a:t>
                      </a:r>
                    </a:p>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(Optional)</a:t>
                      </a:r>
                      <a:endParaRPr lang="zh-TW" altLang="en-US"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400"/>
                        </a:lnSpc>
                        <a:spcBef>
                          <a:spcPct val="0"/>
                        </a:spcBef>
                        <a:spcAft>
                          <a:spcPct val="0"/>
                        </a:spcAft>
                        <a:buClrTx/>
                        <a:buSzPct val="171000"/>
                        <a:buFont typeface="Arial" pitchFamily="34" charset="0"/>
                        <a:buNone/>
                        <a:tabLst/>
                      </a:pPr>
                      <a:r>
                        <a:rPr lang="en-US" altLang="zh-TW" sz="2000" b="1"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TCG Opal 2.0 *</a:t>
                      </a:r>
                    </a:p>
                    <a:p>
                      <a:pPr marL="0" marR="0" lvl="0" indent="0" algn="ctr" defTabSz="914400" rtl="0" eaLnBrk="0" fontAlgn="base" latinLnBrk="0" hangingPunct="0">
                        <a:lnSpc>
                          <a:spcPts val="2400"/>
                        </a:lnSpc>
                        <a:spcBef>
                          <a:spcPct val="0"/>
                        </a:spcBef>
                        <a:spcAft>
                          <a:spcPct val="0"/>
                        </a:spcAft>
                        <a:buClrTx/>
                        <a:buSzPct val="171000"/>
                        <a:buFont typeface="Arial" pitchFamily="34" charset="0"/>
                        <a:buNone/>
                        <a:tabLst/>
                      </a:pPr>
                      <a:r>
                        <a:rPr lang="en-US" altLang="zh-TW" sz="2000" b="1"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(optional)</a:t>
                      </a:r>
                    </a:p>
                    <a:p>
                      <a:pPr marL="0" marR="0" lvl="0" indent="0" algn="ctr" defTabSz="914400" rtl="0" eaLnBrk="0" fontAlgn="base" latinLnBrk="0" hangingPunct="0">
                        <a:lnSpc>
                          <a:spcPts val="2400"/>
                        </a:lnSpc>
                        <a:spcBef>
                          <a:spcPct val="0"/>
                        </a:spcBef>
                        <a:spcAft>
                          <a:spcPct val="0"/>
                        </a:spcAft>
                        <a:buClrTx/>
                        <a:buSzPct val="171000"/>
                        <a:buFont typeface="Arial" pitchFamily="34" charset="0"/>
                        <a:buNone/>
                        <a:tabLst/>
                      </a:pPr>
                      <a:r>
                        <a:rPr lang="en-US" altLang="zh-TW" sz="2000" b="1"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Write Protect </a:t>
                      </a:r>
                    </a:p>
                    <a:p>
                      <a:pPr marL="0" marR="0" lvl="0" indent="0" algn="ctr" defTabSz="914400" rtl="0" eaLnBrk="0" fontAlgn="base" latinLnBrk="0" hangingPunct="0">
                        <a:lnSpc>
                          <a:spcPts val="2400"/>
                        </a:lnSpc>
                        <a:spcBef>
                          <a:spcPct val="0"/>
                        </a:spcBef>
                        <a:spcAft>
                          <a:spcPct val="0"/>
                        </a:spcAft>
                        <a:buClrTx/>
                        <a:buSzPct val="171000"/>
                        <a:buFont typeface="Arial" pitchFamily="34" charset="0"/>
                        <a:buNone/>
                        <a:tabLst/>
                      </a:pPr>
                      <a:r>
                        <a:rPr lang="en-US" altLang="zh-TW" sz="2000" b="1"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(optional)</a:t>
                      </a:r>
                    </a:p>
                    <a:p>
                      <a:pPr marL="0" marR="0" lvl="0" indent="0" algn="ctr" defTabSz="914400" rtl="0" eaLnBrk="0" fontAlgn="base" latinLnBrk="0" hangingPunct="0">
                        <a:lnSpc>
                          <a:spcPts val="2400"/>
                        </a:lnSpc>
                        <a:spcBef>
                          <a:spcPct val="0"/>
                        </a:spcBef>
                        <a:spcAft>
                          <a:spcPct val="0"/>
                        </a:spcAft>
                        <a:buClrTx/>
                        <a:buSzPct val="171000"/>
                        <a:buFont typeface="Arial" pitchFamily="34" charset="0"/>
                        <a:buNone/>
                        <a:tabLst/>
                      </a:pPr>
                      <a:r>
                        <a:rPr lang="en-US" altLang="zh-TW" sz="2000" b="1" u="none" strike="noStrike" kern="1200" dirty="0" err="1" smtClean="0">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CoreSnapshot</a:t>
                      </a:r>
                      <a:r>
                        <a:rPr lang="en-US" altLang="zh-TW" sz="2000" b="1"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 2**</a:t>
                      </a:r>
                    </a:p>
                    <a:p>
                      <a:pPr marL="0" marR="0" lvl="0" indent="0" algn="ctr" defTabSz="914400" rtl="0" eaLnBrk="0" fontAlgn="base" latinLnBrk="0" hangingPunct="0">
                        <a:lnSpc>
                          <a:spcPts val="2400"/>
                        </a:lnSpc>
                        <a:spcBef>
                          <a:spcPct val="0"/>
                        </a:spcBef>
                        <a:spcAft>
                          <a:spcPct val="0"/>
                        </a:spcAft>
                        <a:buClrTx/>
                        <a:buSzPct val="171000"/>
                        <a:buFont typeface="Arial" pitchFamily="34" charset="0"/>
                        <a:buNone/>
                        <a:tabLst/>
                      </a:pPr>
                      <a:r>
                        <a:rPr lang="en-US" altLang="zh-TW" sz="2000" b="1"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(optional)</a:t>
                      </a: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zh-TW"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SLC-</a:t>
                      </a:r>
                      <a:r>
                        <a:rPr lang="en-US" altLang="zh-TW" sz="2000" b="1" u="none" strike="noStrike" dirty="0" err="1" smtClean="0">
                          <a:solidFill>
                            <a:schemeClr val="tx1">
                              <a:lumMod val="75000"/>
                              <a:lumOff val="25000"/>
                            </a:schemeClr>
                          </a:solidFill>
                          <a:effectLst/>
                          <a:latin typeface="Calibri" panose="020F0502020204030204" pitchFamily="34" charset="0"/>
                          <a:cs typeface="Calibri" panose="020F0502020204030204" pitchFamily="34" charset="0"/>
                        </a:rPr>
                        <a:t>liteX</a:t>
                      </a:r>
                      <a:endParaRPr lang="en-US" altLang="zh-TW"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endParaRPr>
                    </a:p>
                    <a:p>
                      <a:pPr marL="0" marR="0" indent="0" algn="ctr" defTabSz="914400" rtl="0" eaLnBrk="1" fontAlgn="ctr" latinLnBrk="0" hangingPunct="1">
                        <a:lnSpc>
                          <a:spcPct val="100000"/>
                        </a:lnSpc>
                        <a:spcBef>
                          <a:spcPts val="0"/>
                        </a:spcBef>
                        <a:spcAft>
                          <a:spcPts val="0"/>
                        </a:spcAft>
                        <a:buClrTx/>
                        <a:buSzTx/>
                        <a:buFontTx/>
                        <a:buNone/>
                        <a:tabLst/>
                        <a:defRPr/>
                      </a:pPr>
                      <a:r>
                        <a:rPr lang="en-US" altLang="zh-TW" sz="2000" b="1" i="0"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(P/E cycles up to 100K</a:t>
                      </a:r>
                      <a:r>
                        <a:rPr lang="en-US" altLang="zh-TW" sz="2000" b="1" i="0" u="none" strike="noStrike" baseline="0" dirty="0" smtClean="0">
                          <a:solidFill>
                            <a:schemeClr val="tx1">
                              <a:lumMod val="75000"/>
                              <a:lumOff val="25000"/>
                            </a:schemeClr>
                          </a:solidFill>
                          <a:effectLst/>
                          <a:latin typeface="Calibri" panose="020F0502020204030204" pitchFamily="34" charset="0"/>
                          <a:cs typeface="Calibri" panose="020F0502020204030204" pitchFamily="34" charset="0"/>
                        </a:rPr>
                        <a:t>)</a:t>
                      </a:r>
                      <a:endParaRPr lang="en-US" altLang="zh-TW" sz="2000" b="1" i="0" u="none" strike="noStrike" dirty="0" smtClean="0">
                        <a:solidFill>
                          <a:schemeClr val="tx1">
                            <a:lumMod val="75000"/>
                            <a:lumOff val="25000"/>
                          </a:schemeClr>
                        </a:solidFill>
                        <a:effectLst/>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TCG Opal 2.0</a:t>
                      </a:r>
                    </a:p>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u="none" strike="noStrike" dirty="0" err="1" smtClean="0">
                          <a:solidFill>
                            <a:schemeClr val="tx1">
                              <a:lumMod val="75000"/>
                              <a:lumOff val="25000"/>
                            </a:schemeClr>
                          </a:solidFill>
                          <a:latin typeface="Calibri" panose="020F0502020204030204" pitchFamily="34" charset="0"/>
                          <a:cs typeface="Calibri" panose="020F0502020204030204" pitchFamily="34" charset="0"/>
                        </a:rPr>
                        <a:t>CoreEraser</a:t>
                      </a:r>
                      <a:endParaRPr lang="en-US" altLang="zh-TW" sz="2000" u="none" strike="noStrike" dirty="0" smtClean="0">
                        <a:solidFill>
                          <a:schemeClr val="tx1">
                            <a:lumMod val="75000"/>
                            <a:lumOff val="25000"/>
                          </a:schemeClr>
                        </a:solidFill>
                        <a:latin typeface="Calibri" panose="020F0502020204030204" pitchFamily="34" charset="0"/>
                        <a:cs typeface="Calibri" panose="020F0502020204030204" pitchFamily="34" charset="0"/>
                      </a:endParaRPr>
                    </a:p>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u="none" strike="noStrike" dirty="0" err="1" smtClean="0">
                          <a:solidFill>
                            <a:schemeClr val="tx1">
                              <a:lumMod val="75000"/>
                              <a:lumOff val="25000"/>
                            </a:schemeClr>
                          </a:solidFill>
                          <a:latin typeface="Calibri" panose="020F0502020204030204" pitchFamily="34" charset="0"/>
                          <a:cs typeface="Calibri" panose="020F0502020204030204" pitchFamily="34" charset="0"/>
                        </a:rPr>
                        <a:t>CoreDestroyer</a:t>
                      </a:r>
                      <a:endParaRPr lang="en-US" altLang="zh-TW" sz="2000" u="none" strike="noStrike" dirty="0" smtClean="0">
                        <a:solidFill>
                          <a:schemeClr val="tx1">
                            <a:lumMod val="75000"/>
                            <a:lumOff val="25000"/>
                          </a:schemeClr>
                        </a:solidFill>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u="none" strike="noStrike" dirty="0" err="1" smtClean="0">
                          <a:solidFill>
                            <a:schemeClr val="tx1">
                              <a:lumMod val="75000"/>
                              <a:lumOff val="25000"/>
                            </a:schemeClr>
                          </a:solidFill>
                          <a:latin typeface="Calibri" panose="020F0502020204030204" pitchFamily="34" charset="0"/>
                          <a:cs typeface="Calibri" panose="020F0502020204030204" pitchFamily="34" charset="0"/>
                        </a:rPr>
                        <a:t>CoreEraser</a:t>
                      </a:r>
                      <a:endParaRPr lang="en-US" altLang="zh-TW" sz="2000" u="none" strike="noStrike" dirty="0" smtClean="0">
                        <a:solidFill>
                          <a:schemeClr val="tx1">
                            <a:lumMod val="75000"/>
                            <a:lumOff val="25000"/>
                          </a:schemeClr>
                        </a:solidFill>
                        <a:latin typeface="Calibri" panose="020F0502020204030204" pitchFamily="34" charset="0"/>
                        <a:cs typeface="Calibri" panose="020F0502020204030204" pitchFamily="34" charset="0"/>
                      </a:endParaRPr>
                    </a:p>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u="none" strike="noStrike" dirty="0" err="1" smtClean="0">
                          <a:solidFill>
                            <a:schemeClr val="tx1">
                              <a:lumMod val="75000"/>
                              <a:lumOff val="25000"/>
                            </a:schemeClr>
                          </a:solidFill>
                          <a:latin typeface="Calibri" panose="020F0502020204030204" pitchFamily="34" charset="0"/>
                          <a:cs typeface="Calibri" panose="020F0502020204030204" pitchFamily="34" charset="0"/>
                        </a:rPr>
                        <a:t>CoreDestroyer</a:t>
                      </a:r>
                      <a:endParaRPr lang="en-US"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bl>
          </a:graphicData>
        </a:graphic>
      </p:graphicFrame>
      <p:grpSp>
        <p:nvGrpSpPr>
          <p:cNvPr id="38" name="群組 37"/>
          <p:cNvGrpSpPr/>
          <p:nvPr/>
        </p:nvGrpSpPr>
        <p:grpSpPr>
          <a:xfrm>
            <a:off x="-4662109" y="2512992"/>
            <a:ext cx="4403248" cy="4271897"/>
            <a:chOff x="-4662109" y="2512992"/>
            <a:chExt cx="4403248" cy="4271897"/>
          </a:xfrm>
        </p:grpSpPr>
        <p:grpSp>
          <p:nvGrpSpPr>
            <p:cNvPr id="39" name="群組 38"/>
            <p:cNvGrpSpPr/>
            <p:nvPr/>
          </p:nvGrpSpPr>
          <p:grpSpPr>
            <a:xfrm>
              <a:off x="-4662109" y="2512992"/>
              <a:ext cx="4403248" cy="4271897"/>
              <a:chOff x="12883876" y="1908742"/>
              <a:chExt cx="4403248" cy="4271897"/>
            </a:xfrm>
          </p:grpSpPr>
          <p:sp>
            <p:nvSpPr>
              <p:cNvPr id="42" name="矩形 41"/>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3" name="矩形 72"/>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4" name="矩形 73"/>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5" name="矩形 74"/>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6" name="文字方塊 75"/>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77" name="文字方塊 76"/>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78" name="矩形 77"/>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9" name="文字方塊 78"/>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80" name="文字方塊 79"/>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81" name="矩形 80"/>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2" name="文字方塊 81"/>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83" name="矩形 82"/>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4" name="矩形 83"/>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5" name="矩形 84"/>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6" name="文字方塊 85"/>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87" name="矩形 86"/>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88" name="矩形 87"/>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9" name="矩形 88"/>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90" name="矩形 89"/>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91" name="矩形 90"/>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92" name="文字方塊 91"/>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93" name="矩形 92"/>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4" name="矩形 93"/>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40" name="文字方塊 39"/>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41" name="矩形 40"/>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34" name="標題 2"/>
          <p:cNvSpPr>
            <a:spLocks noGrp="1"/>
          </p:cNvSpPr>
          <p:nvPr>
            <p:ph type="title"/>
          </p:nvPr>
        </p:nvSpPr>
        <p:spPr/>
        <p:txBody>
          <a:bodyPr/>
          <a:lstStyle/>
          <a:p>
            <a:r>
              <a:rPr lang="en-US" altLang="zh-TW" dirty="0" smtClean="0"/>
              <a:t>M.2</a:t>
            </a:r>
            <a:endParaRPr lang="zh-TW" altLang="en-US" dirty="0"/>
          </a:p>
        </p:txBody>
      </p:sp>
      <p:sp>
        <p:nvSpPr>
          <p:cNvPr id="33" name="文字方塊 32"/>
          <p:cNvSpPr txBox="1"/>
          <p:nvPr/>
        </p:nvSpPr>
        <p:spPr>
          <a:xfrm>
            <a:off x="389211" y="8726306"/>
            <a:ext cx="2050561" cy="584775"/>
          </a:xfrm>
          <a:prstGeom prst="rect">
            <a:avLst/>
          </a:prstGeom>
          <a:noFill/>
        </p:spPr>
        <p:txBody>
          <a:bodyPr wrap="none" rtlCol="0">
            <a:spAutoFit/>
          </a:bodyPr>
          <a:lstStyle/>
          <a:p>
            <a:r>
              <a:rPr lang="en-US" altLang="zh-TW" sz="16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*Supports 120~960GB</a:t>
            </a:r>
          </a:p>
          <a:p>
            <a:r>
              <a:rPr lang="en-US" altLang="zh-TW" sz="16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**Supports 60~480GB</a:t>
            </a:r>
            <a:endParaRPr lang="zh-TW" altLang="en-US" sz="16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sp>
        <p:nvSpPr>
          <p:cNvPr id="35" name="圓角矩形 34"/>
          <p:cNvSpPr/>
          <p:nvPr/>
        </p:nvSpPr>
        <p:spPr>
          <a:xfrm>
            <a:off x="6005835" y="8840217"/>
            <a:ext cx="4896544" cy="612000"/>
          </a:xfrm>
          <a:prstGeom prst="roundRect">
            <a:avLst/>
          </a:prstGeom>
          <a:solidFill>
            <a:srgbClr val="008C7D"/>
          </a:solidFill>
          <a:ln/>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112647" tIns="56324" rIns="112647" bIns="56324" anchor="ctr"/>
          <a:lstStyle/>
          <a:p>
            <a:pPr algn="ctr" defTabSz="1126226">
              <a:defRPr/>
            </a:pPr>
            <a:r>
              <a:rPr lang="en-US" altLang="zh-TW" sz="1600" b="1" dirty="0">
                <a:solidFill>
                  <a:schemeClr val="bg1"/>
                </a:solidFill>
                <a:latin typeface="Calibri" panose="020F0502020204030204" pitchFamily="34" charset="0"/>
                <a:cs typeface="Calibri" panose="020F0502020204030204" pitchFamily="34" charset="0"/>
              </a:rPr>
              <a:t>3D TLC</a:t>
            </a:r>
          </a:p>
          <a:p>
            <a:pPr algn="ctr" defTabSz="1126226">
              <a:defRPr/>
            </a:pPr>
            <a:r>
              <a:rPr lang="en-US" altLang="zh-TW" sz="1600" b="1" dirty="0">
                <a:solidFill>
                  <a:schemeClr val="bg1"/>
                </a:solidFill>
                <a:latin typeface="Calibri" panose="020F0502020204030204" pitchFamily="34" charset="0"/>
                <a:cs typeface="Calibri" panose="020F0502020204030204" pitchFamily="34" charset="0"/>
              </a:rPr>
              <a:t>VA</a:t>
            </a:r>
          </a:p>
        </p:txBody>
      </p:sp>
      <p:sp>
        <p:nvSpPr>
          <p:cNvPr id="36" name="圓角矩形 35"/>
          <p:cNvSpPr/>
          <p:nvPr/>
        </p:nvSpPr>
        <p:spPr>
          <a:xfrm>
            <a:off x="3311114" y="8840217"/>
            <a:ext cx="2448272" cy="612000"/>
          </a:xfrm>
          <a:prstGeom prst="roundRect">
            <a:avLst>
              <a:gd name="adj" fmla="val 14174"/>
            </a:avLst>
          </a:prstGeom>
          <a:solidFill>
            <a:srgbClr val="008C7D"/>
          </a:solidFill>
          <a:ln/>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112647" tIns="56324" rIns="112647" bIns="56324" anchor="ctr"/>
          <a:lstStyle/>
          <a:p>
            <a:pPr algn="ctr" defTabSz="1126226">
              <a:defRPr/>
            </a:pPr>
            <a:r>
              <a:rPr lang="en-US" altLang="zh-TW" sz="1600" b="1" dirty="0">
                <a:solidFill>
                  <a:schemeClr val="bg1"/>
                </a:solidFill>
                <a:latin typeface="Calibri" panose="020F0502020204030204" pitchFamily="34" charset="0"/>
                <a:cs typeface="Calibri" panose="020F0502020204030204" pitchFamily="34" charset="0"/>
              </a:rPr>
              <a:t>3D TLC</a:t>
            </a:r>
          </a:p>
          <a:p>
            <a:pPr algn="ctr" defTabSz="1126226" fontAlgn="auto">
              <a:spcBef>
                <a:spcPts val="0"/>
              </a:spcBef>
              <a:spcAft>
                <a:spcPts val="0"/>
              </a:spcAft>
              <a:defRPr/>
            </a:pPr>
            <a:r>
              <a:rPr lang="en-US" altLang="zh-TW" sz="1600" b="1" dirty="0">
                <a:solidFill>
                  <a:schemeClr val="bg1"/>
                </a:solidFill>
                <a:latin typeface="Calibri" panose="020F0502020204030204" pitchFamily="34" charset="0"/>
                <a:cs typeface="Calibri" panose="020F0502020204030204" pitchFamily="34" charset="0"/>
              </a:rPr>
              <a:t>High Capacity</a:t>
            </a:r>
          </a:p>
        </p:txBody>
      </p:sp>
      <p:sp>
        <p:nvSpPr>
          <p:cNvPr id="37" name="圓角矩形 36"/>
          <p:cNvSpPr/>
          <p:nvPr/>
        </p:nvSpPr>
        <p:spPr>
          <a:xfrm>
            <a:off x="13998722" y="8840217"/>
            <a:ext cx="2376263" cy="622927"/>
          </a:xfrm>
          <a:prstGeom prst="round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1600" b="1" dirty="0" smtClean="0">
                <a:latin typeface="Calibri" panose="020F0502020204030204" pitchFamily="34" charset="0"/>
                <a:cs typeface="Calibri" panose="020F0502020204030204" pitchFamily="34" charset="0"/>
              </a:rPr>
              <a:t>MLC</a:t>
            </a:r>
            <a:endParaRPr lang="en-US" altLang="zh-TW" sz="1600" b="1" dirty="0">
              <a:latin typeface="Calibri" panose="020F0502020204030204" pitchFamily="34" charset="0"/>
              <a:cs typeface="Calibri" panose="020F0502020204030204" pitchFamily="34" charset="0"/>
            </a:endParaRPr>
          </a:p>
        </p:txBody>
      </p:sp>
      <p:sp>
        <p:nvSpPr>
          <p:cNvPr id="43" name="圓角矩形 42"/>
          <p:cNvSpPr/>
          <p:nvPr/>
        </p:nvSpPr>
        <p:spPr>
          <a:xfrm>
            <a:off x="11406435" y="8840217"/>
            <a:ext cx="2304256" cy="601073"/>
          </a:xfrm>
          <a:prstGeom prst="round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1600" b="1" dirty="0" smtClean="0">
                <a:latin typeface="Calibri" panose="020F0502020204030204" pitchFamily="34" charset="0"/>
                <a:cs typeface="Calibri" panose="020F0502020204030204" pitchFamily="34" charset="0"/>
              </a:rPr>
              <a:t>MLC</a:t>
            </a:r>
          </a:p>
          <a:p>
            <a:pPr algn="ctr"/>
            <a:r>
              <a:rPr lang="en-US" altLang="zh-TW" sz="1600" b="1" dirty="0" smtClean="0">
                <a:latin typeface="Calibri" panose="020F0502020204030204" pitchFamily="34" charset="0"/>
                <a:cs typeface="Calibri" panose="020F0502020204030204" pitchFamily="34" charset="0"/>
              </a:rPr>
              <a:t>VA</a:t>
            </a:r>
            <a:endParaRPr lang="en-US" altLang="zh-TW" sz="1600" b="1"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211016864"/>
      </p:ext>
    </p:extLst>
  </p:cSld>
  <p:clrMapOvr>
    <a:masterClrMapping/>
  </p:clrMapOvr>
  <p:transition/>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標題 1"/>
          <p:cNvSpPr>
            <a:spLocks/>
          </p:cNvSpPr>
          <p:nvPr/>
        </p:nvSpPr>
        <p:spPr bwMode="auto">
          <a:xfrm>
            <a:off x="3308176" y="1087580"/>
            <a:ext cx="10687347" cy="418519"/>
          </a:xfrm>
          <a:prstGeom prst="rect">
            <a:avLst/>
          </a:prstGeom>
          <a:noFill/>
          <a:ln w="12700">
            <a:noFill/>
            <a:miter lim="800000"/>
            <a:headEnd/>
            <a:tailEnd/>
          </a:ln>
        </p:spPr>
        <p:txBody>
          <a:bodyPr lIns="44001" tIns="44001" rIns="44001" bIns="44001" anchor="ctr"/>
          <a:lstStyle/>
          <a:p>
            <a:pPr>
              <a:lnSpc>
                <a:spcPct val="250000"/>
              </a:lnSpc>
              <a:tabLst>
                <a:tab pos="3342218" algn="l"/>
              </a:tabLst>
            </a:pPr>
            <a:endParaRPr lang="zh-TW" altLang="en-US" sz="3840" dirty="0">
              <a:solidFill>
                <a:srgbClr val="FF9900"/>
              </a:solidFill>
              <a:latin typeface="Calibri" pitchFamily="34" charset="0"/>
              <a:ea typeface="微軟正黑體" pitchFamily="34" charset="-120"/>
              <a:sym typeface="Arial" pitchFamily="34" charset="0"/>
            </a:endParaRPr>
          </a:p>
        </p:txBody>
      </p:sp>
      <p:sp>
        <p:nvSpPr>
          <p:cNvPr id="4" name="標題 3"/>
          <p:cNvSpPr>
            <a:spLocks noGrp="1"/>
          </p:cNvSpPr>
          <p:nvPr>
            <p:ph type="title"/>
          </p:nvPr>
        </p:nvSpPr>
        <p:spPr>
          <a:xfrm>
            <a:off x="705488" y="254000"/>
            <a:ext cx="14292088" cy="1080121"/>
          </a:xfrm>
        </p:spPr>
        <p:txBody>
          <a:bodyPr/>
          <a:lstStyle/>
          <a:p>
            <a:r>
              <a:rPr lang="en-US" altLang="zh-TW" dirty="0" smtClean="0"/>
              <a:t>M.2</a:t>
            </a:r>
            <a:endParaRPr lang="zh-TW" altLang="en-US" dirty="0"/>
          </a:p>
        </p:txBody>
      </p:sp>
      <p:sp>
        <p:nvSpPr>
          <p:cNvPr id="46" name="文字方塊 45"/>
          <p:cNvSpPr txBox="1">
            <a:spLocks noChangeArrowheads="1"/>
          </p:cNvSpPr>
          <p:nvPr/>
        </p:nvSpPr>
        <p:spPr bwMode="auto">
          <a:xfrm>
            <a:off x="3812232" y="1060376"/>
            <a:ext cx="10042475" cy="667746"/>
          </a:xfrm>
          <a:prstGeom prst="rect">
            <a:avLst/>
          </a:prstGeom>
          <a:noFill/>
          <a:ln>
            <a:noFill/>
          </a:ln>
          <a:extLst/>
        </p:spPr>
        <p:txBody>
          <a:bodyPr wrap="square" lIns="112647" tIns="56324" rIns="112647" bIns="56324">
            <a:spAutoFit/>
          </a:bodyPr>
          <a:lstStyle>
            <a:lvl1pPr eaLnBrk="0" hangingPunct="0">
              <a:defRPr kumimoji="1">
                <a:solidFill>
                  <a:schemeClr val="tx1"/>
                </a:solidFill>
                <a:latin typeface="Arial" pitchFamily="34" charset="0"/>
                <a:ea typeface="新細明體" pitchFamily="18" charset="-120"/>
              </a:defRPr>
            </a:lvl1pPr>
            <a:lvl2pPr marL="742950" indent="-285750" eaLnBrk="0" hangingPunct="0">
              <a:defRPr kumimoji="1">
                <a:solidFill>
                  <a:schemeClr val="tx1"/>
                </a:solidFill>
                <a:latin typeface="Arial" pitchFamily="34" charset="0"/>
                <a:ea typeface="新細明體" pitchFamily="18" charset="-120"/>
              </a:defRPr>
            </a:lvl2pPr>
            <a:lvl3pPr marL="1143000" indent="-228600" eaLnBrk="0" hangingPunct="0">
              <a:defRPr kumimoji="1">
                <a:solidFill>
                  <a:schemeClr val="tx1"/>
                </a:solidFill>
                <a:latin typeface="Arial" pitchFamily="34" charset="0"/>
                <a:ea typeface="新細明體" pitchFamily="18" charset="-120"/>
              </a:defRPr>
            </a:lvl3pPr>
            <a:lvl4pPr marL="1600200" indent="-228600" eaLnBrk="0" hangingPunct="0">
              <a:defRPr kumimoji="1">
                <a:solidFill>
                  <a:schemeClr val="tx1"/>
                </a:solidFill>
                <a:latin typeface="Arial" pitchFamily="34" charset="0"/>
                <a:ea typeface="新細明體" pitchFamily="18" charset="-120"/>
              </a:defRPr>
            </a:lvl4pPr>
            <a:lvl5pPr marL="2057400" indent="-228600" eaLnBrk="0" hangingPunct="0">
              <a:defRPr kumimoji="1">
                <a:solidFill>
                  <a:schemeClr val="tx1"/>
                </a:solidFill>
                <a:latin typeface="Arial" pitchFamily="34" charset="0"/>
                <a:ea typeface="新細明體" pitchFamily="18" charset="-120"/>
              </a:defRPr>
            </a:lvl5pPr>
            <a:lvl6pPr marL="25146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hangingPunct="1">
              <a:defRPr/>
            </a:pPr>
            <a:r>
              <a:rPr kumimoji="0" lang="en-US" altLang="zh-TW" sz="3600" b="1" dirty="0">
                <a:solidFill>
                  <a:srgbClr val="008C7D"/>
                </a:solidFill>
                <a:latin typeface="Calibri" panose="020F0502020204030204" pitchFamily="34" charset="0"/>
                <a:cs typeface="Calibri" panose="020F0502020204030204" pitchFamily="34" charset="0"/>
              </a:rPr>
              <a:t>M.2 2280 </a:t>
            </a:r>
            <a:r>
              <a:rPr kumimoji="0" lang="en-US" altLang="zh-TW" sz="3600" b="1" dirty="0" err="1" smtClean="0">
                <a:solidFill>
                  <a:srgbClr val="008C7D"/>
                </a:solidFill>
                <a:latin typeface="Calibri" panose="020F0502020204030204" pitchFamily="34" charset="0"/>
                <a:cs typeface="Calibri" panose="020F0502020204030204" pitchFamily="34" charset="0"/>
              </a:rPr>
              <a:t>CorePower</a:t>
            </a:r>
            <a:r>
              <a:rPr kumimoji="0" lang="en-US" altLang="zh-TW" sz="3600" b="1" dirty="0" smtClean="0">
                <a:solidFill>
                  <a:srgbClr val="008C7D"/>
                </a:solidFill>
                <a:latin typeface="Calibri" panose="020F0502020204030204" pitchFamily="34" charset="0"/>
                <a:cs typeface="Calibri" panose="020F0502020204030204" pitchFamily="34" charset="0"/>
              </a:rPr>
              <a:t> SSD </a:t>
            </a:r>
            <a:r>
              <a:rPr kumimoji="0" lang="en-US" altLang="zh-TW" sz="3600" b="1" dirty="0">
                <a:solidFill>
                  <a:srgbClr val="008C7D"/>
                </a:solidFill>
                <a:latin typeface="Calibri" panose="020F0502020204030204" pitchFamily="34" charset="0"/>
                <a:cs typeface="Calibri" panose="020F0502020204030204" pitchFamily="34" charset="0"/>
              </a:rPr>
              <a:t>Comparison </a:t>
            </a:r>
            <a:endParaRPr kumimoji="0" lang="zh-TW" altLang="en-US" sz="3600" b="1" dirty="0">
              <a:solidFill>
                <a:srgbClr val="008C7D"/>
              </a:solidFill>
              <a:latin typeface="Calibri" panose="020F0502020204030204" pitchFamily="34" charset="0"/>
              <a:cs typeface="Calibri" panose="020F0502020204030204" pitchFamily="34" charset="0"/>
            </a:endParaRPr>
          </a:p>
        </p:txBody>
      </p:sp>
      <p:graphicFrame>
        <p:nvGraphicFramePr>
          <p:cNvPr id="48" name="表格 47"/>
          <p:cNvGraphicFramePr>
            <a:graphicFrameLocks noGrp="1"/>
          </p:cNvGraphicFramePr>
          <p:nvPr>
            <p:extLst>
              <p:ext uri="{D42A27DB-BD31-4B8C-83A1-F6EECF244321}">
                <p14:modId xmlns:p14="http://schemas.microsoft.com/office/powerpoint/2010/main" val="2713529845"/>
              </p:ext>
            </p:extLst>
          </p:nvPr>
        </p:nvGraphicFramePr>
        <p:xfrm>
          <a:off x="1109291" y="1852468"/>
          <a:ext cx="15155963" cy="6495855"/>
        </p:xfrm>
        <a:graphic>
          <a:graphicData uri="http://schemas.openxmlformats.org/drawingml/2006/table">
            <a:tbl>
              <a:tblPr>
                <a:tableStyleId>{5940675A-B579-460E-94D1-54222C63F5DA}</a:tableStyleId>
              </a:tblPr>
              <a:tblGrid>
                <a:gridCol w="2641283"/>
                <a:gridCol w="3128670"/>
                <a:gridCol w="3128670"/>
                <a:gridCol w="3128670"/>
                <a:gridCol w="3128670"/>
              </a:tblGrid>
              <a:tr h="578035">
                <a:tc>
                  <a:txBody>
                    <a:bodyPr/>
                    <a:lstStyle/>
                    <a:p>
                      <a:pPr algn="ctr" rtl="0" fontAlgn="ctr">
                        <a:lnSpc>
                          <a:spcPts val="2400"/>
                        </a:lnSpc>
                      </a:pPr>
                      <a:r>
                        <a:rPr lang="en-US" sz="2400" b="1" u="none" strike="noStrike" dirty="0">
                          <a:solidFill>
                            <a:schemeClr val="bg1"/>
                          </a:solidFill>
                          <a:latin typeface="Calibri" panose="020F0502020204030204" pitchFamily="34" charset="0"/>
                          <a:cs typeface="Calibri" panose="020F0502020204030204" pitchFamily="34" charset="0"/>
                        </a:rPr>
                        <a:t>Model Name</a:t>
                      </a:r>
                      <a:endParaRPr lang="en-US" sz="2400" b="1" i="0" u="none" strike="noStrike" dirty="0">
                        <a:solidFill>
                          <a:schemeClr val="bg1"/>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c>
                  <a:txBody>
                    <a:bodyPr/>
                    <a:lstStyle/>
                    <a:p>
                      <a:pPr algn="ctr" rtl="0" fontAlgn="ctr">
                        <a:lnSpc>
                          <a:spcPts val="2400"/>
                        </a:lnSpc>
                      </a:pPr>
                      <a:r>
                        <a:rPr lang="en-US" altLang="zh-TW" sz="2400" b="1" u="none" strike="noStrike" dirty="0" smtClean="0">
                          <a:solidFill>
                            <a:schemeClr val="bg1"/>
                          </a:solidFill>
                          <a:latin typeface="Calibri" panose="020F0502020204030204" pitchFamily="34" charset="0"/>
                          <a:cs typeface="Calibri" panose="020F0502020204030204" pitchFamily="34" charset="0"/>
                        </a:rPr>
                        <a:t>SV24P-M280</a:t>
                      </a:r>
                      <a:endParaRPr lang="en-US" altLang="zh-TW" sz="2400" b="1" i="0" u="none" strike="noStrike" dirty="0">
                        <a:solidFill>
                          <a:schemeClr val="bg1"/>
                        </a:solidFill>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c>
                  <a:txBody>
                    <a:bodyPr/>
                    <a:lstStyle/>
                    <a:p>
                      <a:pPr algn="ctr" rtl="0" fontAlgn="ctr">
                        <a:lnSpc>
                          <a:spcPts val="2400"/>
                        </a:lnSpc>
                      </a:pPr>
                      <a:r>
                        <a:rPr lang="en-US" sz="2400" b="1" i="0" u="none" strike="noStrike" dirty="0" smtClean="0">
                          <a:solidFill>
                            <a:schemeClr val="bg1"/>
                          </a:solidFill>
                          <a:effectLst/>
                          <a:latin typeface="Calibri" panose="020F0502020204030204" pitchFamily="34" charset="0"/>
                          <a:cs typeface="Calibri" panose="020F0502020204030204" pitchFamily="34" charset="0"/>
                        </a:rPr>
                        <a:t>SV25P-M280</a:t>
                      </a:r>
                      <a:endParaRPr lang="en-US" sz="2400" b="1" i="0" u="none" strike="noStrike" dirty="0">
                        <a:solidFill>
                          <a:schemeClr val="bg1"/>
                        </a:solidFill>
                        <a:effectLst/>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46" rtl="0" eaLnBrk="1" fontAlgn="ctr" latinLnBrk="0" hangingPunct="1">
                        <a:lnSpc>
                          <a:spcPts val="2400"/>
                        </a:lnSpc>
                        <a:spcBef>
                          <a:spcPts val="0"/>
                        </a:spcBef>
                        <a:spcAft>
                          <a:spcPts val="0"/>
                        </a:spcAft>
                        <a:buClrTx/>
                        <a:buSzTx/>
                        <a:buFontTx/>
                        <a:buNone/>
                        <a:tabLst/>
                        <a:defRPr/>
                      </a:pPr>
                      <a:r>
                        <a:rPr lang="en-US" altLang="zh-TW" sz="2400" b="1" i="0" u="none" strike="noStrike" dirty="0" smtClean="0">
                          <a:solidFill>
                            <a:schemeClr val="bg1"/>
                          </a:solidFill>
                          <a:effectLst/>
                          <a:latin typeface="Calibri" panose="020F0502020204030204" pitchFamily="34" charset="0"/>
                          <a:cs typeface="Calibri" panose="020F0502020204030204" pitchFamily="34" charset="0"/>
                        </a:rPr>
                        <a:t>SH25P-M280</a:t>
                      </a: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c>
                  <a:txBody>
                    <a:bodyPr/>
                    <a:lstStyle/>
                    <a:p>
                      <a:pPr algn="ctr" rtl="0" fontAlgn="ctr">
                        <a:lnSpc>
                          <a:spcPts val="2400"/>
                        </a:lnSpc>
                      </a:pPr>
                      <a:r>
                        <a:rPr lang="en-US" sz="2400" b="1" u="none" strike="noStrike" dirty="0" smtClean="0">
                          <a:solidFill>
                            <a:schemeClr val="bg1"/>
                          </a:solidFill>
                          <a:latin typeface="Calibri" panose="020F0502020204030204" pitchFamily="34" charset="0"/>
                          <a:cs typeface="Calibri" panose="020F0502020204030204" pitchFamily="34" charset="0"/>
                        </a:rPr>
                        <a:t>SM21P-M280</a:t>
                      </a:r>
                      <a:endParaRPr lang="en-US" sz="2400" b="1" i="0" u="none" strike="noStrike" dirty="0">
                        <a:solidFill>
                          <a:schemeClr val="bg1"/>
                        </a:solidFill>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r>
              <a:tr h="625074">
                <a:tc>
                  <a:txBody>
                    <a:bodyPr/>
                    <a:lstStyle/>
                    <a:p>
                      <a:pPr algn="l" rtl="0" fontAlgn="ctr">
                        <a:lnSpc>
                          <a:spcPts val="2400"/>
                        </a:lnSpc>
                      </a:pP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Interface</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SATA 3.2 (6Gb/s)</a:t>
                      </a: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1"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SATA 3.2 (6Gb/s)</a:t>
                      </a: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1"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SATA 3.2 (6Gb/s)</a:t>
                      </a: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Heiti TC Light"/>
                          <a:cs typeface="Calibri" panose="020F0502020204030204" pitchFamily="34" charset="0"/>
                          <a:sym typeface="Arial" pitchFamily="34" charset="0"/>
                        </a:rPr>
                        <a:t>SATA 3.0 (6Gb/s)</a:t>
                      </a: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625074">
                <a:tc>
                  <a:txBody>
                    <a:bodyPr/>
                    <a:lstStyle/>
                    <a:p>
                      <a:pPr algn="l" rtl="0" fontAlgn="ctr">
                        <a:lnSpc>
                          <a:spcPts val="2400"/>
                        </a:lnSpc>
                      </a:pP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External DRAM</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u="none" strike="noStrike" kern="1200" dirty="0" smtClean="0">
                          <a:solidFill>
                            <a:schemeClr val="tx1">
                              <a:lumMod val="75000"/>
                              <a:lumOff val="25000"/>
                            </a:schemeClr>
                          </a:solidFill>
                          <a:latin typeface="Calibri" panose="020F0502020204030204" pitchFamily="34" charset="0"/>
                          <a:cs typeface="Calibri" panose="020F0502020204030204" pitchFamily="34" charset="0"/>
                        </a:rPr>
                        <a:t>Yes</a:t>
                      </a:r>
                      <a:endParaRPr lang="en-US" altLang="zh-TW" sz="2000" b="0" i="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lnSpc>
                          <a:spcPts val="2400"/>
                        </a:lnSpc>
                      </a:pPr>
                      <a:r>
                        <a:rPr lang="en-US" altLang="zh-TW"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No</a:t>
                      </a:r>
                      <a:endParaRPr lang="en-US" altLang="zh-TW" sz="2000" b="1" i="0" u="none" strike="noStrike" dirty="0">
                        <a:solidFill>
                          <a:schemeClr val="tx1">
                            <a:lumMod val="75000"/>
                            <a:lumOff val="25000"/>
                          </a:schemeClr>
                        </a:solidFill>
                        <a:effectLst/>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lnSpc>
                          <a:spcPts val="2400"/>
                        </a:lnSpc>
                      </a:pPr>
                      <a:r>
                        <a:rPr lang="en-US" altLang="zh-TW"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No</a:t>
                      </a:r>
                      <a:endParaRPr lang="en-US" altLang="zh-TW" sz="2000" b="1" i="0" u="none" strike="noStrike" dirty="0">
                        <a:solidFill>
                          <a:schemeClr val="tx1">
                            <a:lumMod val="75000"/>
                            <a:lumOff val="25000"/>
                          </a:schemeClr>
                        </a:solidFill>
                        <a:effectLst/>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lnSpc>
                          <a:spcPts val="2400"/>
                        </a:lnSpc>
                      </a:pPr>
                      <a:r>
                        <a:rPr lang="en-US" altLang="zh-TW" sz="2000" b="0" i="0" u="none" strike="noStrike" dirty="0" smtClean="0">
                          <a:solidFill>
                            <a:schemeClr val="tx1">
                              <a:lumMod val="75000"/>
                              <a:lumOff val="25000"/>
                            </a:schemeClr>
                          </a:solidFill>
                          <a:latin typeface="Calibri" panose="020F0502020204030204" pitchFamily="34" charset="0"/>
                          <a:cs typeface="Calibri" panose="020F0502020204030204" pitchFamily="34" charset="0"/>
                        </a:rPr>
                        <a:t>No</a:t>
                      </a:r>
                      <a:endParaRPr lang="en-US" altLang="zh-TW"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625074">
                <a:tc>
                  <a:txBody>
                    <a:bodyPr/>
                    <a:lstStyle/>
                    <a:p>
                      <a:pPr algn="l" rtl="0" fontAlgn="ctr">
                        <a:lnSpc>
                          <a:spcPts val="2400"/>
                        </a:lnSpc>
                      </a:pP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Flash Type</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46" rtl="0" eaLnBrk="1" fontAlgn="ctr" latinLnBrk="0" hangingPunct="1">
                        <a:lnSpc>
                          <a:spcPts val="2400"/>
                        </a:lnSpc>
                        <a:spcBef>
                          <a:spcPts val="0"/>
                        </a:spcBef>
                        <a:spcAft>
                          <a:spcPts val="0"/>
                        </a:spcAft>
                        <a:buClrTx/>
                        <a:buSzTx/>
                        <a:buFontTx/>
                        <a:buNone/>
                        <a:tabLst/>
                        <a:defRPr/>
                      </a:pPr>
                      <a:r>
                        <a:rPr lang="en-US" altLang="zh-TW" sz="2000" u="none" strike="noStrike" dirty="0" err="1" smtClean="0">
                          <a:solidFill>
                            <a:schemeClr val="tx1">
                              <a:lumMod val="75000"/>
                              <a:lumOff val="25000"/>
                            </a:schemeClr>
                          </a:solidFill>
                          <a:latin typeface="Calibri" panose="020F0502020204030204" pitchFamily="34" charset="0"/>
                          <a:cs typeface="Calibri" panose="020F0502020204030204" pitchFamily="34" charset="0"/>
                        </a:rPr>
                        <a:t>Kioxia</a:t>
                      </a:r>
                      <a:r>
                        <a:rPr lang="en-US" altLang="zh-TW"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 BiCS5</a:t>
                      </a:r>
                      <a:endParaRPr lang="en-US" altLang="zh-TW" sz="2000" b="0" i="0" u="none" strike="noStrike" dirty="0" smtClean="0">
                        <a:solidFill>
                          <a:schemeClr val="tx1">
                            <a:lumMod val="75000"/>
                            <a:lumOff val="25000"/>
                          </a:schemeClr>
                        </a:solidFill>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b="1" u="none" strike="noStrike" dirty="0" err="1" smtClean="0">
                          <a:solidFill>
                            <a:schemeClr val="tx1">
                              <a:lumMod val="75000"/>
                              <a:lumOff val="25000"/>
                            </a:schemeClr>
                          </a:solidFill>
                          <a:effectLst/>
                          <a:latin typeface="Calibri" panose="020F0502020204030204" pitchFamily="34" charset="0"/>
                          <a:cs typeface="Calibri" panose="020F0502020204030204" pitchFamily="34" charset="0"/>
                        </a:rPr>
                        <a:t>Kioxia</a:t>
                      </a:r>
                      <a:r>
                        <a:rPr lang="en-US" altLang="zh-TW"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 BiCS5</a:t>
                      </a:r>
                      <a:endParaRPr lang="en-US" altLang="zh-TW" sz="2000" b="1" i="0" u="none" strike="noStrike" dirty="0" smtClean="0">
                        <a:solidFill>
                          <a:schemeClr val="tx1">
                            <a:lumMod val="75000"/>
                            <a:lumOff val="25000"/>
                          </a:schemeClr>
                        </a:solidFill>
                        <a:effectLst/>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b="1" u="none" strike="noStrike" dirty="0" err="1" smtClean="0">
                          <a:solidFill>
                            <a:schemeClr val="tx1">
                              <a:lumMod val="75000"/>
                              <a:lumOff val="25000"/>
                            </a:schemeClr>
                          </a:solidFill>
                          <a:effectLst/>
                          <a:latin typeface="Calibri" panose="020F0502020204030204" pitchFamily="34" charset="0"/>
                          <a:cs typeface="Calibri" panose="020F0502020204030204" pitchFamily="34" charset="0"/>
                        </a:rPr>
                        <a:t>Kioxia</a:t>
                      </a:r>
                      <a:r>
                        <a:rPr lang="en-US" altLang="zh-TW"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 BiCS5</a:t>
                      </a:r>
                      <a:endParaRPr lang="en-US" altLang="zh-TW" sz="2000" b="1" i="0" u="none" strike="noStrike" dirty="0" smtClean="0">
                        <a:solidFill>
                          <a:schemeClr val="tx1">
                            <a:lumMod val="75000"/>
                            <a:lumOff val="25000"/>
                          </a:schemeClr>
                        </a:solidFill>
                        <a:effectLst/>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b="0" i="0" u="none" strike="noStrike" kern="1200" dirty="0" err="1" smtClean="0">
                          <a:solidFill>
                            <a:schemeClr val="tx1">
                              <a:lumMod val="75000"/>
                              <a:lumOff val="25000"/>
                            </a:schemeClr>
                          </a:solidFill>
                          <a:latin typeface="Calibri" panose="020F0502020204030204" pitchFamily="34" charset="0"/>
                          <a:ea typeface="+mn-ea"/>
                          <a:cs typeface="Calibri" panose="020F0502020204030204" pitchFamily="34" charset="0"/>
                        </a:rPr>
                        <a:t>Kioxia</a:t>
                      </a:r>
                      <a:r>
                        <a:rPr lang="en-US" altLang="zh-TW" sz="2000" b="0" i="0" u="none" strike="noStrike"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 </a:t>
                      </a:r>
                      <a:r>
                        <a:rPr lang="en-US" altLang="zh-TW" sz="2000" b="0" i="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rPr>
                        <a:t>15nm</a:t>
                      </a: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625074">
                <a:tc>
                  <a:txBody>
                    <a:bodyPr/>
                    <a:lstStyle/>
                    <a:p>
                      <a:pPr algn="l" rtl="0" fontAlgn="ctr">
                        <a:lnSpc>
                          <a:spcPts val="2400"/>
                        </a:lnSpc>
                      </a:pP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Capacity</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lnSpc>
                          <a:spcPts val="2400"/>
                        </a:lnSpc>
                      </a:pP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240GB</a:t>
                      </a:r>
                      <a:r>
                        <a:rPr lang="en-US" sz="2000" u="none" strike="noStrike" baseline="0" dirty="0" smtClean="0">
                          <a:solidFill>
                            <a:schemeClr val="tx1">
                              <a:lumMod val="75000"/>
                              <a:lumOff val="25000"/>
                            </a:schemeClr>
                          </a:solidFill>
                          <a:latin typeface="Calibri" panose="020F0502020204030204" pitchFamily="34" charset="0"/>
                          <a:cs typeface="Calibri" panose="020F0502020204030204" pitchFamily="34" charset="0"/>
                        </a:rPr>
                        <a:t>~1920GB</a:t>
                      </a: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 </a:t>
                      </a: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algn="ctr" defTabSz="914446" rtl="0" eaLnBrk="1" fontAlgn="ctr" latinLnBrk="0" hangingPunct="1">
                        <a:lnSpc>
                          <a:spcPts val="2400"/>
                        </a:lnSpc>
                      </a:pPr>
                      <a:r>
                        <a:rPr lang="en-US" altLang="zh-TW" sz="2000" b="1"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rPr>
                        <a:t>120GB~1920GB </a:t>
                      </a: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algn="ctr" defTabSz="914446" rtl="0" eaLnBrk="1" fontAlgn="ctr" latinLnBrk="0" hangingPunct="1">
                        <a:lnSpc>
                          <a:spcPts val="2400"/>
                        </a:lnSpc>
                      </a:pPr>
                      <a:r>
                        <a:rPr lang="en-US" altLang="zh-TW" sz="2000" b="1"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rPr>
                        <a:t>40GB~640GB </a:t>
                      </a: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b="0" i="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rPr>
                        <a:t>32GB~512GB</a:t>
                      </a: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625074">
                <a:tc>
                  <a:txBody>
                    <a:bodyPr/>
                    <a:lstStyle/>
                    <a:p>
                      <a:pPr algn="l" rtl="0" fontAlgn="ct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R/W Speed </a:t>
                      </a: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(MB/sec)</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560/505</a:t>
                      </a: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kumimoji="0" lang="en-US" altLang="zh-TW" sz="2000" b="1"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555/490</a:t>
                      </a: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kumimoji="0" lang="en-US" altLang="zh-TW" sz="2000" b="1"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Est. 550/485</a:t>
                      </a: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Heiti TC Light"/>
                          <a:cs typeface="Calibri" panose="020F0502020204030204" pitchFamily="34" charset="0"/>
                        </a:rPr>
                        <a:t>545/155</a:t>
                      </a:r>
                      <a:endParaRPr kumimoji="0" lang="zh-TW" altLang="en-US"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Heiti TC Light"/>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917228">
                <a:tc>
                  <a:txBody>
                    <a:bodyPr/>
                    <a:lstStyle/>
                    <a:p>
                      <a:pPr algn="l" rtl="0" fontAlgn="ct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IOPS</a:t>
                      </a:r>
                    </a:p>
                    <a:p>
                      <a:pPr marL="0" marR="0" lvl="0" indent="0" algn="l" defTabSz="914400" rtl="0" eaLnBrk="1" fontAlgn="ctr" latinLnBrk="0" hangingPunct="1">
                        <a:lnSpc>
                          <a:spcPct val="100000"/>
                        </a:lnSpc>
                        <a:spcBef>
                          <a:spcPts val="0"/>
                        </a:spcBef>
                        <a:spcAft>
                          <a:spcPts val="0"/>
                        </a:spcAft>
                        <a:buClrTx/>
                        <a:buSzTx/>
                        <a:buFontTx/>
                        <a:buNone/>
                        <a:tabLst/>
                        <a:defRPr/>
                      </a:pPr>
                      <a:r>
                        <a:rPr lang="en-US" altLang="zh-TW"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(4K Random Read</a:t>
                      </a:r>
                      <a:r>
                        <a:rPr lang="en-US" altLang="zh-TW" sz="2000" u="none" strike="noStrike" baseline="0" dirty="0" smtClean="0">
                          <a:solidFill>
                            <a:schemeClr val="tx1">
                              <a:lumMod val="75000"/>
                              <a:lumOff val="25000"/>
                            </a:schemeClr>
                          </a:solidFill>
                          <a:latin typeface="Calibri" panose="020F0502020204030204" pitchFamily="34" charset="0"/>
                          <a:cs typeface="Calibri" panose="020F0502020204030204" pitchFamily="34" charset="0"/>
                        </a:rPr>
                        <a:t>/W</a:t>
                      </a:r>
                      <a:r>
                        <a:rPr lang="en-US" altLang="zh-TW"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rite)</a:t>
                      </a:r>
                      <a:endParaRPr lang="en-US" altLang="zh-TW" sz="2000" b="1" i="0" u="none" strike="noStrike" dirty="0" smtClean="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u="none" strike="noStrike" kern="120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95K/84K</a:t>
                      </a:r>
                      <a:endParaRPr lang="en-US" altLang="zh-TW" sz="2000" b="0" i="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kumimoji="0" lang="en-US" altLang="zh-TW" sz="2000" b="1"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51K/69K</a:t>
                      </a: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kumimoji="0" lang="en-US" altLang="zh-TW" sz="2000" b="1"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Est. 56K/63K</a:t>
                      </a: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Heiti TC Light"/>
                          <a:cs typeface="Calibri" panose="020F0502020204030204" pitchFamily="34" charset="0"/>
                        </a:rPr>
                        <a:t>82K/22K</a:t>
                      </a:r>
                      <a:endParaRPr kumimoji="0" lang="zh-TW" altLang="en-US"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Heiti TC Light"/>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625074">
                <a:tc>
                  <a:txBody>
                    <a:bodyPr/>
                    <a:lstStyle/>
                    <a:p>
                      <a:pPr algn="l" rtl="0" fontAlgn="ctr">
                        <a:lnSpc>
                          <a:spcPts val="2400"/>
                        </a:lnSpc>
                      </a:pP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Wide </a:t>
                      </a: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Temp.</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u="none" strike="noStrike" kern="1200" dirty="0" smtClean="0">
                          <a:solidFill>
                            <a:schemeClr val="tx1">
                              <a:lumMod val="75000"/>
                              <a:lumOff val="25000"/>
                            </a:schemeClr>
                          </a:solidFill>
                          <a:latin typeface="Calibri" panose="020F0502020204030204" pitchFamily="34" charset="0"/>
                          <a:cs typeface="Calibri" panose="020F0502020204030204" pitchFamily="34" charset="0"/>
                        </a:rPr>
                        <a:t>Yes</a:t>
                      </a:r>
                      <a:endParaRPr lang="en-US" altLang="zh-TW" sz="2000" b="0" i="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lnSpc>
                          <a:spcPts val="2400"/>
                        </a:lnSpc>
                      </a:pPr>
                      <a:r>
                        <a:rPr lang="en-US" altLang="zh-TW"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Yes</a:t>
                      </a:r>
                      <a:endParaRPr lang="en-US" altLang="zh-TW" sz="2000" b="1" i="0" u="none" strike="noStrike" dirty="0">
                        <a:solidFill>
                          <a:schemeClr val="tx1">
                            <a:lumMod val="75000"/>
                            <a:lumOff val="25000"/>
                          </a:schemeClr>
                        </a:solidFill>
                        <a:effectLst/>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lnSpc>
                          <a:spcPts val="2400"/>
                        </a:lnSpc>
                      </a:pPr>
                      <a:r>
                        <a:rPr lang="en-US" altLang="zh-TW"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Yes</a:t>
                      </a:r>
                      <a:endParaRPr lang="en-US" altLang="zh-TW" sz="2000" b="1" i="0" u="none" strike="noStrike" dirty="0">
                        <a:solidFill>
                          <a:schemeClr val="tx1">
                            <a:lumMod val="75000"/>
                            <a:lumOff val="25000"/>
                          </a:schemeClr>
                        </a:solidFill>
                        <a:effectLst/>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lnSpc>
                          <a:spcPts val="2400"/>
                        </a:lnSpc>
                      </a:pPr>
                      <a:r>
                        <a:rPr lang="en-US" altLang="zh-TW"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Yes</a:t>
                      </a:r>
                      <a:endParaRPr lang="en-US" altLang="zh-TW"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625074">
                <a:tc>
                  <a:txBody>
                    <a:bodyPr/>
                    <a:lstStyle/>
                    <a:p>
                      <a:pPr algn="l" rtl="0" fontAlgn="ctr">
                        <a:lnSpc>
                          <a:spcPts val="2400"/>
                        </a:lnSpc>
                      </a:pP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Thermal Sensor</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lnSpc>
                          <a:spcPts val="2400"/>
                        </a:lnSpc>
                      </a:pP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Default</a:t>
                      </a:r>
                      <a:endParaRPr lang="en-US"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b="1" u="none" strike="noStrike" kern="1200" dirty="0" smtClean="0">
                          <a:solidFill>
                            <a:schemeClr val="tx1">
                              <a:lumMod val="75000"/>
                              <a:lumOff val="25000"/>
                            </a:schemeClr>
                          </a:solidFill>
                          <a:effectLst/>
                          <a:latin typeface="Calibri" panose="020F0502020204030204" pitchFamily="34" charset="0"/>
                          <a:cs typeface="Calibri" panose="020F0502020204030204" pitchFamily="34" charset="0"/>
                        </a:rPr>
                        <a:t>Default</a:t>
                      </a:r>
                      <a:endParaRPr lang="en-US" altLang="zh-TW" sz="2000" b="1" i="0"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b="1" u="none" strike="noStrike" kern="1200" dirty="0" smtClean="0">
                          <a:solidFill>
                            <a:schemeClr val="tx1">
                              <a:lumMod val="75000"/>
                              <a:lumOff val="25000"/>
                            </a:schemeClr>
                          </a:solidFill>
                          <a:effectLst/>
                          <a:latin typeface="Calibri" panose="020F0502020204030204" pitchFamily="34" charset="0"/>
                          <a:cs typeface="Calibri" panose="020F0502020204030204" pitchFamily="34" charset="0"/>
                        </a:rPr>
                        <a:t>Default</a:t>
                      </a:r>
                      <a:endParaRPr lang="en-US" altLang="zh-TW" sz="2000" b="1" i="0"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u="none" strike="noStrike" kern="1200" dirty="0" smtClean="0">
                          <a:solidFill>
                            <a:schemeClr val="tx1">
                              <a:lumMod val="75000"/>
                              <a:lumOff val="25000"/>
                            </a:schemeClr>
                          </a:solidFill>
                          <a:latin typeface="Calibri" panose="020F0502020204030204" pitchFamily="34" charset="0"/>
                          <a:cs typeface="Calibri" panose="020F0502020204030204" pitchFamily="34" charset="0"/>
                        </a:rPr>
                        <a:t>Default</a:t>
                      </a:r>
                      <a:endParaRPr lang="en-US" altLang="zh-TW" sz="2000" b="0" i="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625074">
                <a:tc>
                  <a:txBody>
                    <a:bodyPr/>
                    <a:lstStyle/>
                    <a:p>
                      <a:pPr algn="l" rtl="0" fontAlgn="ctr">
                        <a:lnSpc>
                          <a:spcPts val="2400"/>
                        </a:lnSpc>
                      </a:pP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Special  Features</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kumimoji="0" lang="en-US" altLang="zh-TW" sz="2000" b="0" i="0" u="none" strike="noStrike" kern="1200" cap="none" normalizeH="0" baseline="0" dirty="0" err="1"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CorePower</a:t>
                      </a:r>
                      <a:endPar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400"/>
                        </a:lnSpc>
                        <a:spcBef>
                          <a:spcPct val="0"/>
                        </a:spcBef>
                        <a:spcAft>
                          <a:spcPct val="0"/>
                        </a:spcAft>
                        <a:buClrTx/>
                        <a:buSzPct val="171000"/>
                        <a:buFont typeface="Arial" pitchFamily="34" charset="0"/>
                        <a:buNone/>
                        <a:tabLst/>
                      </a:pPr>
                      <a:r>
                        <a:rPr kumimoji="0" lang="en-US" altLang="zh-TW" sz="2000" b="1" i="0" u="none" strike="noStrike" kern="1200" cap="none" normalizeH="0" baseline="0" dirty="0" err="1"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CorePower</a:t>
                      </a:r>
                      <a:endParaRPr kumimoji="0" lang="en-US" altLang="zh-TW" sz="2000" b="1"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400"/>
                        </a:lnSpc>
                        <a:spcBef>
                          <a:spcPct val="0"/>
                        </a:spcBef>
                        <a:spcAft>
                          <a:spcPct val="0"/>
                        </a:spcAft>
                        <a:buClrTx/>
                        <a:buSzPct val="171000"/>
                        <a:buFont typeface="Arial" pitchFamily="34" charset="0"/>
                        <a:buNone/>
                        <a:tabLst/>
                      </a:pPr>
                      <a:r>
                        <a:rPr kumimoji="0" lang="en-US" altLang="zh-TW" sz="2000" b="1" i="0" u="none" strike="noStrike" kern="1200" cap="none" normalizeH="0" baseline="0" dirty="0" err="1"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CorePower</a:t>
                      </a:r>
                      <a:endParaRPr kumimoji="0" lang="en-US" altLang="zh-TW" sz="2000" b="1"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defTabSz="791890">
                        <a:lnSpc>
                          <a:spcPts val="2400"/>
                        </a:lnSpc>
                        <a:defRPr/>
                      </a:pPr>
                      <a:r>
                        <a:rPr lang="en-US" altLang="zh-TW" sz="2000" dirty="0" err="1" smtClean="0">
                          <a:solidFill>
                            <a:schemeClr val="tx1">
                              <a:lumMod val="75000"/>
                              <a:lumOff val="25000"/>
                            </a:schemeClr>
                          </a:solidFill>
                          <a:latin typeface="Calibri" panose="020F0502020204030204" pitchFamily="34" charset="0"/>
                          <a:cs typeface="Calibri" panose="020F0502020204030204" pitchFamily="34" charset="0"/>
                        </a:rPr>
                        <a:t>CorePower</a:t>
                      </a:r>
                      <a:endParaRPr lang="en-US" altLang="zh-TW" sz="2000" dirty="0" smtClean="0">
                        <a:solidFill>
                          <a:schemeClr val="tx1">
                            <a:lumMod val="75000"/>
                            <a:lumOff val="25000"/>
                          </a:schemeClr>
                        </a:solidFill>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bl>
          </a:graphicData>
        </a:graphic>
      </p:graphicFrame>
      <p:grpSp>
        <p:nvGrpSpPr>
          <p:cNvPr id="38" name="群組 37"/>
          <p:cNvGrpSpPr/>
          <p:nvPr/>
        </p:nvGrpSpPr>
        <p:grpSpPr>
          <a:xfrm>
            <a:off x="-4662109" y="2512992"/>
            <a:ext cx="4403248" cy="4271897"/>
            <a:chOff x="-4662109" y="2512992"/>
            <a:chExt cx="4403248" cy="4271897"/>
          </a:xfrm>
        </p:grpSpPr>
        <p:grpSp>
          <p:nvGrpSpPr>
            <p:cNvPr id="39" name="群組 38"/>
            <p:cNvGrpSpPr/>
            <p:nvPr/>
          </p:nvGrpSpPr>
          <p:grpSpPr>
            <a:xfrm>
              <a:off x="-4662109" y="2512992"/>
              <a:ext cx="4403248" cy="4271897"/>
              <a:chOff x="12883876" y="1908742"/>
              <a:chExt cx="4403248" cy="4271897"/>
            </a:xfrm>
          </p:grpSpPr>
          <p:sp>
            <p:nvSpPr>
              <p:cNvPr id="42" name="矩形 41"/>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3" name="矩形 72"/>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4" name="矩形 73"/>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5" name="矩形 74"/>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6" name="文字方塊 75"/>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77" name="文字方塊 76"/>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78" name="矩形 77"/>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9" name="文字方塊 78"/>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80" name="文字方塊 79"/>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81" name="矩形 80"/>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2" name="文字方塊 81"/>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83" name="矩形 82"/>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4" name="矩形 83"/>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5" name="矩形 84"/>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6" name="文字方塊 85"/>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87" name="矩形 86"/>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88" name="矩形 87"/>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9" name="矩形 88"/>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90" name="矩形 89"/>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91" name="矩形 90"/>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92" name="文字方塊 91"/>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93" name="矩形 92"/>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4" name="矩形 93"/>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40" name="文字方塊 39"/>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41" name="矩形 40"/>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Tree>
    <p:extLst>
      <p:ext uri="{BB962C8B-B14F-4D97-AF65-F5344CB8AC3E}">
        <p14:creationId xmlns:p14="http://schemas.microsoft.com/office/powerpoint/2010/main" val="3596125481"/>
      </p:ext>
    </p:extLst>
  </p:cSld>
  <p:clrMapOvr>
    <a:masterClrMapping/>
  </p:clrMapOvr>
  <p:transition/>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4" name="群組 73"/>
          <p:cNvGrpSpPr/>
          <p:nvPr/>
        </p:nvGrpSpPr>
        <p:grpSpPr>
          <a:xfrm>
            <a:off x="-4662109" y="2512992"/>
            <a:ext cx="4403248" cy="4271897"/>
            <a:chOff x="-4662109" y="2512992"/>
            <a:chExt cx="4403248" cy="4271897"/>
          </a:xfrm>
        </p:grpSpPr>
        <p:grpSp>
          <p:nvGrpSpPr>
            <p:cNvPr id="75" name="群組 74"/>
            <p:cNvGrpSpPr/>
            <p:nvPr/>
          </p:nvGrpSpPr>
          <p:grpSpPr>
            <a:xfrm>
              <a:off x="-4662109" y="2512992"/>
              <a:ext cx="4403248" cy="4271897"/>
              <a:chOff x="12883876" y="1908742"/>
              <a:chExt cx="4403248" cy="4271897"/>
            </a:xfrm>
          </p:grpSpPr>
          <p:sp>
            <p:nvSpPr>
              <p:cNvPr id="81" name="矩形 80"/>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2" name="矩形 81"/>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3" name="矩形 82"/>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4" name="矩形 83"/>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5" name="文字方塊 84"/>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86" name="文字方塊 85"/>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87" name="矩形 86"/>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8" name="文字方塊 87"/>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89" name="文字方塊 88"/>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91" name="矩形 90"/>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2" name="文字方塊 91"/>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93" name="矩形 92"/>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4" name="矩形 93"/>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5" name="矩形 94"/>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6" name="文字方塊 95"/>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102" name="矩形 101"/>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03" name="矩形 102"/>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4" name="矩形 103"/>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105" name="矩形 104"/>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106" name="矩形 105"/>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07" name="文字方塊 106"/>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108" name="矩形 107"/>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9" name="矩形 108"/>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78" name="文字方塊 77"/>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80" name="矩形 79"/>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58" name="文字方塊 24"/>
          <p:cNvSpPr txBox="1">
            <a:spLocks noChangeArrowheads="1"/>
          </p:cNvSpPr>
          <p:nvPr/>
        </p:nvSpPr>
        <p:spPr bwMode="auto">
          <a:xfrm>
            <a:off x="2718000" y="915295"/>
            <a:ext cx="11903255" cy="667746"/>
          </a:xfrm>
          <a:prstGeom prst="rect">
            <a:avLst/>
          </a:prstGeom>
          <a:noFill/>
          <a:ln>
            <a:noFill/>
          </a:ln>
          <a:extLst/>
        </p:spPr>
        <p:txBody>
          <a:bodyPr wrap="square" lIns="112647" tIns="56324" rIns="112647" bIns="56324">
            <a:spAutoFit/>
          </a:bodyPr>
          <a:lstStyle>
            <a:lvl1pPr eaLnBrk="0" hangingPunct="0">
              <a:defRPr kumimoji="1">
                <a:solidFill>
                  <a:schemeClr val="tx1"/>
                </a:solidFill>
                <a:latin typeface="Arial" pitchFamily="34" charset="0"/>
                <a:ea typeface="新細明體" pitchFamily="18" charset="-120"/>
              </a:defRPr>
            </a:lvl1pPr>
            <a:lvl2pPr marL="742950" indent="-285750" eaLnBrk="0" hangingPunct="0">
              <a:defRPr kumimoji="1">
                <a:solidFill>
                  <a:schemeClr val="tx1"/>
                </a:solidFill>
                <a:latin typeface="Arial" pitchFamily="34" charset="0"/>
                <a:ea typeface="新細明體" pitchFamily="18" charset="-120"/>
              </a:defRPr>
            </a:lvl2pPr>
            <a:lvl3pPr marL="1143000" indent="-228600" eaLnBrk="0" hangingPunct="0">
              <a:defRPr kumimoji="1">
                <a:solidFill>
                  <a:schemeClr val="tx1"/>
                </a:solidFill>
                <a:latin typeface="Arial" pitchFamily="34" charset="0"/>
                <a:ea typeface="新細明體" pitchFamily="18" charset="-120"/>
              </a:defRPr>
            </a:lvl3pPr>
            <a:lvl4pPr marL="1600200" indent="-228600" eaLnBrk="0" hangingPunct="0">
              <a:defRPr kumimoji="1">
                <a:solidFill>
                  <a:schemeClr val="tx1"/>
                </a:solidFill>
                <a:latin typeface="Arial" pitchFamily="34" charset="0"/>
                <a:ea typeface="新細明體" pitchFamily="18" charset="-120"/>
              </a:defRPr>
            </a:lvl4pPr>
            <a:lvl5pPr marL="2057400" indent="-228600" eaLnBrk="0" hangingPunct="0">
              <a:defRPr kumimoji="1">
                <a:solidFill>
                  <a:schemeClr val="tx1"/>
                </a:solidFill>
                <a:latin typeface="Arial" pitchFamily="34" charset="0"/>
                <a:ea typeface="新細明體" pitchFamily="18" charset="-120"/>
              </a:defRPr>
            </a:lvl5pPr>
            <a:lvl6pPr marL="25146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fontAlgn="auto" hangingPunct="1">
              <a:spcBef>
                <a:spcPts val="0"/>
              </a:spcBef>
              <a:spcAft>
                <a:spcPts val="0"/>
              </a:spcAft>
              <a:defRPr/>
            </a:pPr>
            <a:r>
              <a:rPr kumimoji="0" lang="en-US" altLang="zh-TW" sz="3600" b="1" dirty="0">
                <a:solidFill>
                  <a:srgbClr val="008080"/>
                </a:solidFill>
                <a:latin typeface="Calibri" panose="020F0502020204030204" pitchFamily="34" charset="0"/>
              </a:rPr>
              <a:t>Industrial </a:t>
            </a:r>
            <a:r>
              <a:rPr kumimoji="0" lang="en-US" altLang="zh-TW" sz="3600" b="1" dirty="0" smtClean="0">
                <a:solidFill>
                  <a:srgbClr val="008080"/>
                </a:solidFill>
                <a:latin typeface="Calibri" panose="020F0502020204030204" pitchFamily="34" charset="0"/>
              </a:rPr>
              <a:t>M.2 2242 3D </a:t>
            </a:r>
            <a:r>
              <a:rPr kumimoji="0" lang="en-US" altLang="zh-TW" sz="3600" b="1" dirty="0">
                <a:solidFill>
                  <a:srgbClr val="008080"/>
                </a:solidFill>
                <a:latin typeface="Calibri" panose="020F0502020204030204" pitchFamily="34" charset="0"/>
              </a:rPr>
              <a:t>NAND Roadmap</a:t>
            </a:r>
            <a:endParaRPr kumimoji="0" lang="zh-TW" altLang="en-US" sz="3600" b="1" dirty="0">
              <a:solidFill>
                <a:srgbClr val="008080"/>
              </a:solidFill>
              <a:latin typeface="Calibri" panose="020F0502020204030204" pitchFamily="34" charset="0"/>
            </a:endParaRPr>
          </a:p>
        </p:txBody>
      </p:sp>
      <p:sp>
        <p:nvSpPr>
          <p:cNvPr id="61" name="標題 1"/>
          <p:cNvSpPr txBox="1">
            <a:spLocks/>
          </p:cNvSpPr>
          <p:nvPr/>
        </p:nvSpPr>
        <p:spPr>
          <a:xfrm>
            <a:off x="389211" y="124272"/>
            <a:ext cx="14292088" cy="1080121"/>
          </a:xfrm>
          <a:prstGeom prst="rect">
            <a:avLst/>
          </a:prstGeom>
        </p:spPr>
        <p:txBody>
          <a:bodyPr anchor="ctr"/>
          <a:lstStyle>
            <a:lvl1pPr algn="l" rtl="0" eaLnBrk="0" fontAlgn="base" hangingPunct="0">
              <a:spcBef>
                <a:spcPct val="0"/>
              </a:spcBef>
              <a:spcAft>
                <a:spcPct val="0"/>
              </a:spcAft>
              <a:defRPr sz="4000" b="1">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sym typeface="Arial" panose="020B0604020202020204" pitchFamily="34" charset="0"/>
              </a:defRPr>
            </a:lvl1pPr>
            <a:lvl2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2pPr>
            <a:lvl3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3pPr>
            <a:lvl4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4pPr>
            <a:lvl5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5pPr>
            <a:lvl6pPr marL="457223"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6pPr>
            <a:lvl7pPr marL="914446"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7pPr>
            <a:lvl8pPr marL="1371668"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8pPr>
            <a:lvl9pPr marL="1828892"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9pPr>
          </a:lstStyle>
          <a:p>
            <a:r>
              <a:rPr lang="en-US" altLang="zh-TW" kern="0" dirty="0" smtClean="0"/>
              <a:t>3D TLC M.2</a:t>
            </a:r>
            <a:endParaRPr lang="zh-TW" altLang="en-US" kern="0" dirty="0"/>
          </a:p>
        </p:txBody>
      </p:sp>
      <p:graphicFrame>
        <p:nvGraphicFramePr>
          <p:cNvPr id="63" name="表格 62"/>
          <p:cNvGraphicFramePr>
            <a:graphicFrameLocks noGrp="1"/>
          </p:cNvGraphicFramePr>
          <p:nvPr>
            <p:extLst>
              <p:ext uri="{D42A27DB-BD31-4B8C-83A1-F6EECF244321}">
                <p14:modId xmlns:p14="http://schemas.microsoft.com/office/powerpoint/2010/main" val="2857571767"/>
              </p:ext>
            </p:extLst>
          </p:nvPr>
        </p:nvGraphicFramePr>
        <p:xfrm>
          <a:off x="461965" y="1753200"/>
          <a:ext cx="16416329" cy="4559760"/>
        </p:xfrm>
        <a:graphic>
          <a:graphicData uri="http://schemas.openxmlformats.org/drawingml/2006/table">
            <a:tbl>
              <a:tblPr firstRow="1" bandRow="1">
                <a:tableStyleId>{5940675A-B579-460E-94D1-54222C63F5DA}</a:tableStyleId>
              </a:tblPr>
              <a:tblGrid>
                <a:gridCol w="873564"/>
                <a:gridCol w="2035890"/>
                <a:gridCol w="1050240"/>
                <a:gridCol w="1118726"/>
                <a:gridCol w="1030719"/>
                <a:gridCol w="1030719"/>
                <a:gridCol w="1030719"/>
                <a:gridCol w="1030719"/>
                <a:gridCol w="1030719"/>
                <a:gridCol w="1030719"/>
                <a:gridCol w="1030719"/>
                <a:gridCol w="1030719"/>
                <a:gridCol w="1030719"/>
                <a:gridCol w="1030719"/>
                <a:gridCol w="1030719"/>
              </a:tblGrid>
              <a:tr h="459304">
                <a:tc>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Flash</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grid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Available</a:t>
                      </a:r>
                      <a:r>
                        <a:rPr lang="en-US" altLang="zh-TW" sz="2000" b="1" baseline="0" dirty="0" smtClean="0">
                          <a:solidFill>
                            <a:schemeClr val="bg1"/>
                          </a:solidFill>
                          <a:latin typeface="Calibri" panose="020F0502020204030204" pitchFamily="34" charset="0"/>
                          <a:cs typeface="Calibri" panose="020F0502020204030204" pitchFamily="34" charset="0"/>
                        </a:rPr>
                        <a:t> Now</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hMerge="1">
                  <a:txBody>
                    <a:bodyPr/>
                    <a:lstStyle/>
                    <a:p>
                      <a:endParaRPr lang="zh-TW" altLang="en-US"/>
                    </a:p>
                  </a:txBody>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Q4’23</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Q1’24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Q2’24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Q3’24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r>
              <a:tr h="1025114">
                <a:tc rowSpan="2">
                  <a:txBody>
                    <a:bodyPr/>
                    <a:lstStyle/>
                    <a:p>
                      <a:r>
                        <a:rPr lang="en-US" altLang="zh-TW" sz="2000" b="1" dirty="0" smtClean="0">
                          <a:solidFill>
                            <a:schemeClr val="bg1"/>
                          </a:solidFill>
                          <a:latin typeface="Calibri" panose="020F0502020204030204" pitchFamily="34" charset="0"/>
                          <a:cs typeface="Calibri" panose="020F0502020204030204" pitchFamily="34" charset="0"/>
                        </a:rPr>
                        <a:t>   TLC</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marL="0" algn="l" defTabSz="914446" rtl="0" eaLnBrk="1" fontAlgn="auto" latinLnBrk="0" hangingPunct="1">
                        <a:spcBef>
                          <a:spcPts val="0"/>
                        </a:spcBef>
                        <a:spcAft>
                          <a:spcPts val="0"/>
                        </a:spcAft>
                        <a:defRPr/>
                      </a:pPr>
                      <a:r>
                        <a:rPr lang="en-US" altLang="zh-TW" sz="1800" b="1" kern="1200" dirty="0" smtClean="0">
                          <a:solidFill>
                            <a:srgbClr val="F49C00"/>
                          </a:solidFill>
                          <a:latin typeface="Calibri" panose="020F0502020204030204" pitchFamily="34" charset="0"/>
                          <a:ea typeface="+mn-ea"/>
                          <a:cs typeface="Calibri" panose="020F0502020204030204" pitchFamily="34" charset="0"/>
                        </a:rPr>
                        <a:t>SV250-M242</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120GB~960GB</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46" rtl="0" eaLnBrk="1" fontAlgn="auto" latinLnBrk="0" hangingPunct="1">
                        <a:lnSpc>
                          <a:spcPct val="100000"/>
                        </a:lnSpc>
                        <a:spcBef>
                          <a:spcPts val="0"/>
                        </a:spcBef>
                        <a:spcAft>
                          <a:spcPts val="0"/>
                        </a:spcAft>
                        <a:buClrTx/>
                        <a:buSzTx/>
                        <a:buFontTx/>
                        <a:buNone/>
                        <a:tabLs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l" defTabSz="914446" rtl="0" eaLnBrk="1" fontAlgn="auto" latinLnBrk="0" hangingPunct="1">
                        <a:lnSpc>
                          <a:spcPct val="100000"/>
                        </a:lnSpc>
                        <a:spcBef>
                          <a:spcPts val="0"/>
                        </a:spcBef>
                        <a:spcAft>
                          <a:spcPts val="0"/>
                        </a:spcAft>
                        <a:buClrTx/>
                        <a:buSzTx/>
                        <a:buFontTx/>
                        <a:buNone/>
                        <a:tabLs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l" defTabSz="914446" rtl="0" eaLnBrk="1" fontAlgn="auto" latinLnBrk="0" hangingPunct="1">
                        <a:lnSpc>
                          <a:spcPct val="100000"/>
                        </a:lnSpc>
                        <a:spcBef>
                          <a:spcPts val="0"/>
                        </a:spcBef>
                        <a:spcAft>
                          <a:spcPts val="0"/>
                        </a:spcAft>
                        <a:buClrTx/>
                        <a:buSzTx/>
                        <a:buFontTx/>
                        <a:buNone/>
                        <a:tabLs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025114">
                <a:tc vMerge="1">
                  <a:txBody>
                    <a:bodyPr/>
                    <a:lstStyle/>
                    <a:p>
                      <a:endParaRPr lang="zh-TW" altLang="en-US"/>
                    </a:p>
                  </a:txBody>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46" rtl="0" eaLnBrk="1" fontAlgn="auto" latinLnBrk="0" hangingPunct="1">
                        <a:lnSpc>
                          <a:spcPct val="100000"/>
                        </a:lnSpc>
                        <a:spcBef>
                          <a:spcPts val="0"/>
                        </a:spcBef>
                        <a:spcAft>
                          <a:spcPts val="0"/>
                        </a:spcAft>
                        <a:buClrTx/>
                        <a:buSzTx/>
                        <a:buFontTx/>
                        <a:buNone/>
                        <a:tabLs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gridSpan="2">
                  <a:txBody>
                    <a:bodyPr/>
                    <a:lstStyle/>
                    <a:p>
                      <a:pPr marL="0" algn="l" defTabSz="914446" rtl="0" eaLnBrk="1" fontAlgn="auto" latinLnBrk="0" hangingPunct="1">
                        <a:spcBef>
                          <a:spcPts val="0"/>
                        </a:spcBef>
                        <a:spcAft>
                          <a:spcPts val="0"/>
                        </a:spcAft>
                        <a:defRPr/>
                      </a:pPr>
                      <a:r>
                        <a:rPr lang="en-US" altLang="zh-TW" sz="1800" b="1" kern="1200" dirty="0" smtClean="0">
                          <a:solidFill>
                            <a:srgbClr val="F49C00"/>
                          </a:solidFill>
                          <a:latin typeface="Calibri" panose="020F0502020204030204" pitchFamily="34" charset="0"/>
                          <a:ea typeface="+mn-ea"/>
                          <a:cs typeface="Calibri" panose="020F0502020204030204" pitchFamily="34" charset="0"/>
                        </a:rPr>
                        <a:t>SV25P-M242</a:t>
                      </a:r>
                    </a:p>
                    <a:p>
                      <a:pPr marL="0" algn="l" defTabSz="914446" rtl="0" eaLnBrk="1" fontAlgn="auto" latinLnBrk="0" hangingPunct="1">
                        <a:spcBef>
                          <a:spcPts val="0"/>
                        </a:spcBef>
                        <a:spcAft>
                          <a:spcPts val="0"/>
                        </a:spcAft>
                        <a:defRPr/>
                      </a:pPr>
                      <a:r>
                        <a:rPr lang="en-US" altLang="zh-TW" sz="1800" b="1" kern="1200" dirty="0" smtClean="0">
                          <a:solidFill>
                            <a:schemeClr val="bg1"/>
                          </a:solidFill>
                          <a:latin typeface="Calibri" panose="020F0502020204030204" pitchFamily="34" charset="0"/>
                          <a:ea typeface="+mn-ea"/>
                          <a:cs typeface="+mn-cs"/>
                        </a:rPr>
                        <a:t>120GB~480GB</a:t>
                      </a:r>
                      <a:r>
                        <a:rPr lang="en-US" altLang="zh-TW" sz="1800" b="1" kern="1200" dirty="0" smtClean="0">
                          <a:solidFill>
                            <a:sysClr val="windowText" lastClr="000000"/>
                          </a:solidFill>
                          <a:latin typeface="Calibri" panose="020F0502020204030204" pitchFamily="34" charset="0"/>
                          <a:ea typeface="+mn-ea"/>
                          <a:cs typeface="+mn-cs"/>
                        </a:rPr>
                        <a:t> </a:t>
                      </a:r>
                    </a:p>
                    <a:p>
                      <a:pPr marL="0" algn="l" defTabSz="914446" rtl="0" eaLnBrk="1" fontAlgn="auto" latinLnBrk="0" hangingPunct="1">
                        <a:spcBef>
                          <a:spcPts val="0"/>
                        </a:spcBef>
                        <a:spcAft>
                          <a:spcPts val="0"/>
                        </a:spcAft>
                        <a:defRPr/>
                      </a:pPr>
                      <a:r>
                        <a:rPr lang="en-US" altLang="zh-TW" sz="1800" b="1" kern="1200" dirty="0" err="1" smtClean="0">
                          <a:solidFill>
                            <a:schemeClr val="bg1"/>
                          </a:solidFill>
                          <a:latin typeface="Calibri" panose="020F0502020204030204" pitchFamily="34" charset="0"/>
                          <a:ea typeface="+mn-ea"/>
                          <a:cs typeface="+mn-cs"/>
                        </a:rPr>
                        <a:t>CorePower</a:t>
                      </a:r>
                      <a:endParaRPr lang="en-US" altLang="zh-TW" sz="1800" b="1" kern="1200" dirty="0" smtClean="0">
                        <a:solidFill>
                          <a:schemeClr val="bg1"/>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hMerge="1">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025114">
                <a:tc row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SLC-</a:t>
                      </a:r>
                      <a:r>
                        <a:rPr lang="en-US" altLang="zh-TW" sz="2000" b="1" dirty="0" err="1" smtClean="0">
                          <a:solidFill>
                            <a:schemeClr val="bg1"/>
                          </a:solidFill>
                          <a:latin typeface="Calibri" panose="020F0502020204030204" pitchFamily="34" charset="0"/>
                          <a:cs typeface="Calibri" panose="020F0502020204030204" pitchFamily="34" charset="0"/>
                        </a:rPr>
                        <a:t>liteX</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8C7D"/>
                    </a:solidFill>
                  </a:tcPr>
                </a:tc>
                <a:tc>
                  <a:txBody>
                    <a:bodyPr/>
                    <a:lstStyle/>
                    <a:p>
                      <a:pPr marL="0" algn="l" defTabSz="914446" rtl="0" eaLnBrk="1" fontAlgn="auto" latinLnBrk="0" hangingPunct="1">
                        <a:spcBef>
                          <a:spcPts val="0"/>
                        </a:spcBef>
                        <a:spcAft>
                          <a:spcPts val="0"/>
                        </a:spcAft>
                        <a:defRPr/>
                      </a:pPr>
                      <a:r>
                        <a:rPr lang="en-US" altLang="zh-TW" sz="1800" b="1" kern="1200" dirty="0" smtClean="0">
                          <a:solidFill>
                            <a:srgbClr val="F49C00"/>
                          </a:solidFill>
                          <a:latin typeface="Calibri" panose="020F0502020204030204" pitchFamily="34" charset="0"/>
                          <a:ea typeface="+mn-ea"/>
                          <a:cs typeface="Calibri" panose="020F0502020204030204" pitchFamily="34" charset="0"/>
                        </a:rPr>
                        <a:t>SH250-M242</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mn-cs"/>
                        </a:rPr>
                        <a:t>40GB~320GB</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spcBef>
                          <a:spcPts val="0"/>
                        </a:spcBef>
                        <a:spcAft>
                          <a:spcPts val="0"/>
                        </a:spcAft>
                        <a:defRPr/>
                      </a:pP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l" defTabSz="914446" rtl="0" eaLnBrk="1" fontAlgn="auto" latinLnBrk="0" hangingPunct="1">
                        <a:lnSpc>
                          <a:spcPct val="100000"/>
                        </a:lnSpc>
                        <a:spcBef>
                          <a:spcPts val="0"/>
                        </a:spcBef>
                        <a:spcAft>
                          <a:spcPts val="0"/>
                        </a:spcAft>
                        <a:buClrTx/>
                        <a:buSzTx/>
                        <a:buFontTx/>
                        <a:buNone/>
                        <a:tabLst/>
                        <a:defRPr/>
                      </a:pPr>
                      <a:endParaRPr lang="zh-TW" altLang="en-US" sz="1800"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pPr marL="0" marR="0" indent="0" algn="l" defTabSz="914446" rtl="0" eaLnBrk="1" fontAlgn="auto" latinLnBrk="0" hangingPunct="1">
                        <a:lnSpc>
                          <a:spcPct val="100000"/>
                        </a:lnSpc>
                        <a:spcBef>
                          <a:spcPts val="0"/>
                        </a:spcBef>
                        <a:spcAft>
                          <a:spcPts val="0"/>
                        </a:spcAft>
                        <a:buClrTx/>
                        <a:buSzTx/>
                        <a:buFontTx/>
                        <a:buNone/>
                        <a:tabLst/>
                        <a:defRPr/>
                      </a:pPr>
                      <a:endParaRPr lang="zh-TW" altLang="en-US" sz="1800"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025114">
                <a:tc vMerge="1">
                  <a:txBody>
                    <a:bodyPr/>
                    <a:lstStyle/>
                    <a:p>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gridSpan="2">
                  <a:txBody>
                    <a:bodyPr/>
                    <a:lstStyle/>
                    <a:p>
                      <a:pPr marL="0" algn="l" defTabSz="914446" rtl="0" eaLnBrk="1" fontAlgn="auto" latinLnBrk="0" hangingPunct="1">
                        <a:spcBef>
                          <a:spcPts val="0"/>
                        </a:spcBef>
                        <a:spcAft>
                          <a:spcPts val="0"/>
                        </a:spcAft>
                        <a:defRPr/>
                      </a:pPr>
                      <a:r>
                        <a:rPr lang="en-US" altLang="zh-TW" sz="1800" b="1" kern="1200" dirty="0" smtClean="0">
                          <a:solidFill>
                            <a:srgbClr val="F49C00"/>
                          </a:solidFill>
                          <a:latin typeface="Calibri" panose="020F0502020204030204" pitchFamily="34" charset="0"/>
                          <a:ea typeface="+mn-ea"/>
                          <a:cs typeface="Calibri" panose="020F0502020204030204" pitchFamily="34" charset="0"/>
                        </a:rPr>
                        <a:t>SH25P-M242</a:t>
                      </a:r>
                    </a:p>
                    <a:p>
                      <a:pPr marL="0" algn="l" defTabSz="914446" rtl="0" eaLnBrk="1" fontAlgn="auto" latinLnBrk="0" hangingPunct="1">
                        <a:spcBef>
                          <a:spcPts val="0"/>
                        </a:spcBef>
                        <a:spcAft>
                          <a:spcPts val="0"/>
                        </a:spcAft>
                        <a:defRPr/>
                      </a:pPr>
                      <a:r>
                        <a:rPr lang="en-US" altLang="zh-TW" sz="1800" b="1" kern="1200" dirty="0" smtClean="0">
                          <a:solidFill>
                            <a:schemeClr val="bg1"/>
                          </a:solidFill>
                          <a:latin typeface="Calibri" panose="020F0502020204030204" pitchFamily="34" charset="0"/>
                          <a:ea typeface="+mn-ea"/>
                          <a:cs typeface="+mn-cs"/>
                        </a:rPr>
                        <a:t>40GB~160GB</a:t>
                      </a:r>
                    </a:p>
                    <a:p>
                      <a:pPr marL="0" algn="l" defTabSz="914446" rtl="0" eaLnBrk="1" fontAlgn="auto" latinLnBrk="0" hangingPunct="1">
                        <a:spcBef>
                          <a:spcPts val="0"/>
                        </a:spcBef>
                        <a:spcAft>
                          <a:spcPts val="0"/>
                        </a:spcAft>
                        <a:defRPr/>
                      </a:pPr>
                      <a:r>
                        <a:rPr lang="en-US" altLang="zh-TW" sz="1800" b="1" kern="1200" dirty="0" err="1" smtClean="0">
                          <a:solidFill>
                            <a:schemeClr val="bg1"/>
                          </a:solidFill>
                          <a:latin typeface="Calibri" panose="020F0502020204030204" pitchFamily="34" charset="0"/>
                          <a:ea typeface="+mn-ea"/>
                          <a:cs typeface="+mn-cs"/>
                        </a:rPr>
                        <a:t>CorePower</a:t>
                      </a:r>
                      <a:endPar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8C7D"/>
                    </a:solidFill>
                  </a:tcPr>
                </a:tc>
                <a:tc hMerge="1">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8C7D"/>
                    </a:solidFill>
                  </a:tcPr>
                </a:tc>
                <a:tc>
                  <a:txBody>
                    <a:bodyPr/>
                    <a:lstStyle/>
                    <a:p>
                      <a:pPr marL="0" algn="l" defTabSz="914446" rtl="0" eaLnBrk="1" fontAlgn="auto" latinLnBrk="0" hangingPunct="1">
                        <a:spcBef>
                          <a:spcPts val="0"/>
                        </a:spcBef>
                        <a:spcAft>
                          <a:spcPts val="0"/>
                        </a:spcAft>
                        <a:defRPr/>
                      </a:pPr>
                      <a:endParaRPr lang="zh-TW" altLang="en-US" sz="1800" b="1"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8C7D"/>
                    </a:solid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sp>
        <p:nvSpPr>
          <p:cNvPr id="64" name="文字方塊 63"/>
          <p:cNvSpPr txBox="1"/>
          <p:nvPr/>
        </p:nvSpPr>
        <p:spPr>
          <a:xfrm>
            <a:off x="13782699" y="6021537"/>
            <a:ext cx="2862235" cy="295423"/>
          </a:xfrm>
          <a:prstGeom prst="rect">
            <a:avLst/>
          </a:prstGeom>
          <a:noFill/>
        </p:spPr>
        <p:txBody>
          <a:bodyPr wrap="none" lIns="79205" tIns="39603" rIns="79205" bIns="39603">
            <a:spAutoFit/>
          </a:bodyPr>
          <a:lstStyle>
            <a:defPPr>
              <a:defRPr lang="en-US"/>
            </a:defPPr>
            <a:lvl1pPr fontAlgn="auto">
              <a:spcBef>
                <a:spcPts val="0"/>
              </a:spcBef>
              <a:spcAft>
                <a:spcPts val="0"/>
              </a:spcAft>
              <a:defRPr kumimoji="0" sz="1400" b="1">
                <a:solidFill>
                  <a:srgbClr val="C00000"/>
                </a:solidFill>
                <a:latin typeface="Calibri" panose="020F0502020204030204" pitchFamily="34" charset="0"/>
                <a:ea typeface="+mn-ea"/>
                <a:cs typeface="Calibri" panose="020F0502020204030204" pitchFamily="34" charset="0"/>
              </a:defRPr>
            </a:lvl1pPr>
          </a:lstStyle>
          <a:p>
            <a:pPr algn="ctr"/>
            <a:r>
              <a:rPr lang="en-US" altLang="zh-TW" dirty="0"/>
              <a:t>Warranty: 5</a:t>
            </a:r>
            <a:r>
              <a:rPr lang="en-US" altLang="zh-TW" dirty="0" smtClean="0"/>
              <a:t> </a:t>
            </a:r>
            <a:r>
              <a:rPr lang="en-US" altLang="zh-TW" dirty="0"/>
              <a:t>years or </a:t>
            </a:r>
            <a:r>
              <a:rPr lang="en-US" altLang="zh-TW" dirty="0" smtClean="0"/>
              <a:t>100K </a:t>
            </a:r>
            <a:r>
              <a:rPr lang="en-US" altLang="zh-TW" dirty="0"/>
              <a:t>P/E cycles</a:t>
            </a:r>
            <a:endParaRPr lang="zh-TW" altLang="en-US" dirty="0"/>
          </a:p>
        </p:txBody>
      </p:sp>
      <p:grpSp>
        <p:nvGrpSpPr>
          <p:cNvPr id="69" name="群組 68"/>
          <p:cNvGrpSpPr/>
          <p:nvPr/>
        </p:nvGrpSpPr>
        <p:grpSpPr>
          <a:xfrm>
            <a:off x="3437522" y="2356520"/>
            <a:ext cx="878552" cy="756818"/>
            <a:chOff x="3425161" y="2334874"/>
            <a:chExt cx="878552" cy="756818"/>
          </a:xfrm>
        </p:grpSpPr>
        <p:sp>
          <p:nvSpPr>
            <p:cNvPr id="70" name="文字方塊 69"/>
            <p:cNvSpPr txBox="1"/>
            <p:nvPr/>
          </p:nvSpPr>
          <p:spPr>
            <a:xfrm>
              <a:off x="3425161" y="2334874"/>
              <a:ext cx="878552" cy="338554"/>
            </a:xfrm>
            <a:prstGeom prst="rect">
              <a:avLst/>
            </a:prstGeom>
            <a:noFill/>
          </p:spPr>
          <p:txBody>
            <a:bodyPr wrap="square" rtlCol="0">
              <a:spAutoFit/>
            </a:bodyPr>
            <a:lstStyle/>
            <a:p>
              <a:pPr algn="ctr"/>
              <a:r>
                <a:rPr lang="en-US" altLang="zh-TW" sz="1600" b="1" dirty="0" smtClean="0">
                  <a:solidFill>
                    <a:srgbClr val="C00000"/>
                  </a:solidFill>
                  <a:latin typeface="Calibri" panose="020F0502020204030204" pitchFamily="34" charset="0"/>
                  <a:cs typeface="Calibri" panose="020F0502020204030204" pitchFamily="34" charset="0"/>
                </a:rPr>
                <a:t>BiCS5</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71" name="圖片 70"/>
            <p:cNvPicPr>
              <a:picLocks noChangeAspect="1"/>
            </p:cNvPicPr>
            <p:nvPr/>
          </p:nvPicPr>
          <p:blipFill>
            <a:blip r:embed="rId3" cstate="print">
              <a:extLst>
                <a:ext uri="{BEBA8EAE-BF5A-486C-A8C5-ECC9F3942E4B}">
                  <a14:imgProps xmlns:a14="http://schemas.microsoft.com/office/drawing/2010/main">
                    <a14:imgLayer r:embed="rId4">
                      <a14:imgEffect>
                        <a14:saturation sat="0"/>
                      </a14:imgEffect>
                    </a14:imgLayer>
                  </a14:imgProps>
                </a:ext>
                <a:ext uri="{28A0092B-C50C-407E-A947-70E740481C1C}">
                  <a14:useLocalDpi xmlns:a14="http://schemas.microsoft.com/office/drawing/2010/main" val="0"/>
                </a:ext>
              </a:extLst>
            </a:blip>
            <a:stretch>
              <a:fillRect/>
            </a:stretch>
          </p:blipFill>
          <p:spPr>
            <a:xfrm>
              <a:off x="3626798" y="2641037"/>
              <a:ext cx="475278" cy="450655"/>
            </a:xfrm>
            <a:prstGeom prst="rect">
              <a:avLst/>
            </a:prstGeom>
          </p:spPr>
        </p:pic>
      </p:grpSp>
      <p:grpSp>
        <p:nvGrpSpPr>
          <p:cNvPr id="90" name="群組 89"/>
          <p:cNvGrpSpPr/>
          <p:nvPr/>
        </p:nvGrpSpPr>
        <p:grpSpPr>
          <a:xfrm>
            <a:off x="3437522" y="4402709"/>
            <a:ext cx="878552" cy="756818"/>
            <a:chOff x="3425161" y="2334874"/>
            <a:chExt cx="878552" cy="756818"/>
          </a:xfrm>
        </p:grpSpPr>
        <p:sp>
          <p:nvSpPr>
            <p:cNvPr id="97" name="文字方塊 96"/>
            <p:cNvSpPr txBox="1"/>
            <p:nvPr/>
          </p:nvSpPr>
          <p:spPr>
            <a:xfrm>
              <a:off x="3425161" y="2334874"/>
              <a:ext cx="878552" cy="338554"/>
            </a:xfrm>
            <a:prstGeom prst="rect">
              <a:avLst/>
            </a:prstGeom>
            <a:noFill/>
          </p:spPr>
          <p:txBody>
            <a:bodyPr wrap="square" rtlCol="0">
              <a:spAutoFit/>
            </a:bodyPr>
            <a:lstStyle/>
            <a:p>
              <a:pPr algn="ctr"/>
              <a:r>
                <a:rPr lang="en-US" altLang="zh-TW" sz="1600" b="1" dirty="0" smtClean="0">
                  <a:solidFill>
                    <a:srgbClr val="C00000"/>
                  </a:solidFill>
                  <a:latin typeface="Calibri" panose="020F0502020204030204" pitchFamily="34" charset="0"/>
                  <a:cs typeface="Calibri" panose="020F0502020204030204" pitchFamily="34" charset="0"/>
                </a:rPr>
                <a:t>BiCS5</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98" name="圖片 97"/>
            <p:cNvPicPr>
              <a:picLocks noChangeAspect="1"/>
            </p:cNvPicPr>
            <p:nvPr/>
          </p:nvPicPr>
          <p:blipFill>
            <a:blip r:embed="rId3" cstate="print">
              <a:extLst>
                <a:ext uri="{BEBA8EAE-BF5A-486C-A8C5-ECC9F3942E4B}">
                  <a14:imgProps xmlns:a14="http://schemas.microsoft.com/office/drawing/2010/main">
                    <a14:imgLayer r:embed="rId4">
                      <a14:imgEffect>
                        <a14:saturation sat="0"/>
                      </a14:imgEffect>
                    </a14:imgLayer>
                  </a14:imgProps>
                </a:ext>
                <a:ext uri="{28A0092B-C50C-407E-A947-70E740481C1C}">
                  <a14:useLocalDpi xmlns:a14="http://schemas.microsoft.com/office/drawing/2010/main" val="0"/>
                </a:ext>
              </a:extLst>
            </a:blip>
            <a:stretch>
              <a:fillRect/>
            </a:stretch>
          </p:blipFill>
          <p:spPr>
            <a:xfrm>
              <a:off x="3626798" y="2641037"/>
              <a:ext cx="475278" cy="450655"/>
            </a:xfrm>
            <a:prstGeom prst="rect">
              <a:avLst/>
            </a:prstGeom>
          </p:spPr>
        </p:pic>
      </p:grpSp>
      <p:grpSp>
        <p:nvGrpSpPr>
          <p:cNvPr id="111" name="群組 110"/>
          <p:cNvGrpSpPr/>
          <p:nvPr/>
        </p:nvGrpSpPr>
        <p:grpSpPr>
          <a:xfrm>
            <a:off x="7688868" y="3328115"/>
            <a:ext cx="837247" cy="787479"/>
            <a:chOff x="13737021" y="3070010"/>
            <a:chExt cx="837247" cy="787479"/>
          </a:xfrm>
        </p:grpSpPr>
        <p:sp>
          <p:nvSpPr>
            <p:cNvPr id="112" name="文字方塊 111"/>
            <p:cNvSpPr txBox="1"/>
            <p:nvPr/>
          </p:nvSpPr>
          <p:spPr>
            <a:xfrm>
              <a:off x="13737021" y="3070010"/>
              <a:ext cx="837247" cy="338554"/>
            </a:xfrm>
            <a:prstGeom prst="rect">
              <a:avLst/>
            </a:prstGeom>
            <a:noFill/>
          </p:spPr>
          <p:txBody>
            <a:bodyPr wrap="square" rtlCol="0">
              <a:spAutoFit/>
            </a:bodyPr>
            <a:lstStyle/>
            <a:p>
              <a:pPr algn="ctr"/>
              <a:r>
                <a:rPr lang="en-US" altLang="zh-TW" sz="1600" b="1" dirty="0" smtClean="0">
                  <a:solidFill>
                    <a:srgbClr val="FFFF00"/>
                  </a:solidFill>
                  <a:latin typeface="Calibri" panose="020F0502020204030204" pitchFamily="34" charset="0"/>
                  <a:cs typeface="Calibri" panose="020F0502020204030204" pitchFamily="34" charset="0"/>
                </a:rPr>
                <a:t>BiCS5</a:t>
              </a:r>
              <a:endParaRPr lang="en-US" altLang="zh-TW" sz="1600" b="1" dirty="0">
                <a:solidFill>
                  <a:srgbClr val="FFFF00"/>
                </a:solidFill>
                <a:latin typeface="Calibri" panose="020F0502020204030204" pitchFamily="34" charset="0"/>
                <a:cs typeface="Calibri" panose="020F0502020204030204" pitchFamily="34" charset="0"/>
              </a:endParaRPr>
            </a:p>
          </p:txBody>
        </p:sp>
        <p:pic>
          <p:nvPicPr>
            <p:cNvPr id="113" name="圖片 112"/>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3930645" y="3407489"/>
              <a:ext cx="450000" cy="450000"/>
            </a:xfrm>
            <a:prstGeom prst="rect">
              <a:avLst/>
            </a:prstGeom>
          </p:spPr>
        </p:pic>
      </p:grpSp>
      <p:sp>
        <p:nvSpPr>
          <p:cNvPr id="114" name="文字方塊 38"/>
          <p:cNvSpPr txBox="1">
            <a:spLocks noChangeArrowheads="1"/>
          </p:cNvSpPr>
          <p:nvPr/>
        </p:nvSpPr>
        <p:spPr bwMode="auto">
          <a:xfrm>
            <a:off x="13799435" y="3940696"/>
            <a:ext cx="2719568" cy="295423"/>
          </a:xfrm>
          <a:prstGeom prst="rect">
            <a:avLst/>
          </a:prstGeom>
          <a:noFill/>
          <a:ln w="9525">
            <a:noFill/>
            <a:miter lim="800000"/>
            <a:headEnd/>
            <a:tailEnd/>
          </a:ln>
        </p:spPr>
        <p:txBody>
          <a:bodyPr wrap="none" lIns="79205" tIns="39603" rIns="79205" bIns="39603">
            <a:spAutoFit/>
          </a:bodyPr>
          <a:lstStyle/>
          <a:p>
            <a:pPr algn="ctr" fontAlgn="auto">
              <a:spcBef>
                <a:spcPts val="0"/>
              </a:spcBef>
              <a:spcAft>
                <a:spcPts val="0"/>
              </a:spcAft>
              <a:defRPr/>
            </a:pPr>
            <a:r>
              <a:rPr kumimoji="0" lang="en-US" altLang="zh-TW" sz="1400" b="1" dirty="0">
                <a:solidFill>
                  <a:srgbClr val="C00000"/>
                </a:solidFill>
                <a:latin typeface="Calibri" panose="020F0502020204030204" pitchFamily="34" charset="0"/>
                <a:ea typeface="+mn-ea"/>
                <a:cs typeface="Calibri" panose="020F0502020204030204" pitchFamily="34" charset="0"/>
              </a:rPr>
              <a:t> Warranty: </a:t>
            </a:r>
            <a:r>
              <a:rPr lang="en-US" altLang="zh-TW" sz="1400" b="1" dirty="0">
                <a:solidFill>
                  <a:srgbClr val="C00000"/>
                </a:solidFill>
                <a:latin typeface="Calibri" panose="020F0502020204030204" pitchFamily="34" charset="0"/>
                <a:ea typeface="+mn-ea"/>
                <a:cs typeface="Calibri" panose="020F0502020204030204" pitchFamily="34" charset="0"/>
              </a:rPr>
              <a:t>3</a:t>
            </a:r>
            <a:r>
              <a:rPr kumimoji="0" lang="en-US" altLang="zh-TW" sz="1400" b="1" dirty="0" smtClean="0">
                <a:solidFill>
                  <a:srgbClr val="C00000"/>
                </a:solidFill>
                <a:latin typeface="Calibri" panose="020F0502020204030204" pitchFamily="34" charset="0"/>
                <a:ea typeface="+mn-ea"/>
                <a:cs typeface="Calibri" panose="020F0502020204030204" pitchFamily="34" charset="0"/>
              </a:rPr>
              <a:t> </a:t>
            </a:r>
            <a:r>
              <a:rPr kumimoji="0" lang="en-US" altLang="zh-TW" sz="1400" b="1" dirty="0">
                <a:solidFill>
                  <a:srgbClr val="C00000"/>
                </a:solidFill>
                <a:latin typeface="Calibri" panose="020F0502020204030204" pitchFamily="34" charset="0"/>
                <a:ea typeface="+mn-ea"/>
                <a:cs typeface="Calibri" panose="020F0502020204030204" pitchFamily="34" charset="0"/>
              </a:rPr>
              <a:t>years or </a:t>
            </a:r>
            <a:r>
              <a:rPr kumimoji="0" lang="en-US" altLang="zh-TW" sz="1400" b="1" dirty="0" smtClean="0">
                <a:solidFill>
                  <a:srgbClr val="C00000"/>
                </a:solidFill>
                <a:latin typeface="Calibri" panose="020F0502020204030204" pitchFamily="34" charset="0"/>
                <a:ea typeface="+mn-ea"/>
                <a:cs typeface="Calibri" panose="020F0502020204030204" pitchFamily="34" charset="0"/>
              </a:rPr>
              <a:t>3K </a:t>
            </a:r>
            <a:r>
              <a:rPr kumimoji="0" lang="en-US" altLang="zh-TW" sz="1400" b="1" dirty="0">
                <a:solidFill>
                  <a:srgbClr val="C00000"/>
                </a:solidFill>
                <a:latin typeface="Calibri" panose="020F0502020204030204" pitchFamily="34" charset="0"/>
                <a:ea typeface="+mn-ea"/>
                <a:cs typeface="Calibri" panose="020F0502020204030204" pitchFamily="34" charset="0"/>
              </a:rPr>
              <a:t>P/E cycles</a:t>
            </a:r>
            <a:endParaRPr kumimoji="0" lang="zh-TW" altLang="en-US" sz="1400" b="1" dirty="0">
              <a:solidFill>
                <a:srgbClr val="C00000"/>
              </a:solidFill>
              <a:latin typeface="Calibri" panose="020F0502020204030204" pitchFamily="34" charset="0"/>
              <a:ea typeface="+mn-ea"/>
              <a:cs typeface="Calibri" panose="020F0502020204030204" pitchFamily="34" charset="0"/>
            </a:endParaRPr>
          </a:p>
        </p:txBody>
      </p:sp>
      <p:grpSp>
        <p:nvGrpSpPr>
          <p:cNvPr id="115" name="群組 114"/>
          <p:cNvGrpSpPr/>
          <p:nvPr/>
        </p:nvGrpSpPr>
        <p:grpSpPr>
          <a:xfrm>
            <a:off x="8669627" y="5439250"/>
            <a:ext cx="837247" cy="787479"/>
            <a:chOff x="13737021" y="3070010"/>
            <a:chExt cx="837247" cy="787479"/>
          </a:xfrm>
        </p:grpSpPr>
        <p:sp>
          <p:nvSpPr>
            <p:cNvPr id="116" name="文字方塊 115"/>
            <p:cNvSpPr txBox="1"/>
            <p:nvPr/>
          </p:nvSpPr>
          <p:spPr>
            <a:xfrm>
              <a:off x="13737021" y="3070010"/>
              <a:ext cx="837247" cy="338554"/>
            </a:xfrm>
            <a:prstGeom prst="rect">
              <a:avLst/>
            </a:prstGeom>
            <a:noFill/>
          </p:spPr>
          <p:txBody>
            <a:bodyPr wrap="square" rtlCol="0">
              <a:spAutoFit/>
            </a:bodyPr>
            <a:lstStyle/>
            <a:p>
              <a:pPr algn="ctr"/>
              <a:r>
                <a:rPr lang="en-US" altLang="zh-TW" sz="1600" b="1" dirty="0" smtClean="0">
                  <a:solidFill>
                    <a:srgbClr val="FFFF00"/>
                  </a:solidFill>
                  <a:latin typeface="Calibri" panose="020F0502020204030204" pitchFamily="34" charset="0"/>
                  <a:cs typeface="Calibri" panose="020F0502020204030204" pitchFamily="34" charset="0"/>
                </a:rPr>
                <a:t>BiCS5</a:t>
              </a:r>
              <a:endParaRPr lang="en-US" altLang="zh-TW" sz="1600" b="1" dirty="0">
                <a:solidFill>
                  <a:srgbClr val="FFFF00"/>
                </a:solidFill>
                <a:latin typeface="Calibri" panose="020F0502020204030204" pitchFamily="34" charset="0"/>
                <a:cs typeface="Calibri" panose="020F0502020204030204" pitchFamily="34" charset="0"/>
              </a:endParaRPr>
            </a:p>
          </p:txBody>
        </p:sp>
        <p:pic>
          <p:nvPicPr>
            <p:cNvPr id="117" name="圖片 116"/>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3930645" y="3407489"/>
              <a:ext cx="450000" cy="450000"/>
            </a:xfrm>
            <a:prstGeom prst="rect">
              <a:avLst/>
            </a:prstGeom>
          </p:spPr>
        </p:pic>
      </p:grpSp>
      <p:grpSp>
        <p:nvGrpSpPr>
          <p:cNvPr id="123" name="群組 122"/>
          <p:cNvGrpSpPr/>
          <p:nvPr/>
        </p:nvGrpSpPr>
        <p:grpSpPr>
          <a:xfrm>
            <a:off x="15119157" y="8547151"/>
            <a:ext cx="1920141" cy="866153"/>
            <a:chOff x="14526854" y="8045152"/>
            <a:chExt cx="1920141" cy="866153"/>
          </a:xfrm>
        </p:grpSpPr>
        <p:sp>
          <p:nvSpPr>
            <p:cNvPr id="124" name="文字方塊 123"/>
            <p:cNvSpPr txBox="1"/>
            <p:nvPr/>
          </p:nvSpPr>
          <p:spPr>
            <a:xfrm>
              <a:off x="14526854" y="8045152"/>
              <a:ext cx="1920141" cy="830997"/>
            </a:xfrm>
            <a:prstGeom prst="rect">
              <a:avLst/>
            </a:prstGeom>
            <a:noFill/>
          </p:spPr>
          <p:txBody>
            <a:bodyPr wrap="none" rtlCol="0">
              <a:spAutoFit/>
            </a:bodyPr>
            <a:lstStyle/>
            <a:p>
              <a:r>
                <a:rPr lang="en-US" altLang="zh-TW" sz="1600" dirty="0">
                  <a:solidFill>
                    <a:schemeClr val="tx1">
                      <a:lumMod val="65000"/>
                      <a:lumOff val="35000"/>
                    </a:schemeClr>
                  </a:solidFill>
                  <a:latin typeface="Calibri" panose="020F0502020204030204" pitchFamily="34" charset="0"/>
                  <a:cs typeface="Calibri" panose="020F0502020204030204" pitchFamily="34" charset="0"/>
                </a:rPr>
                <a:t>Remarks</a:t>
              </a: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a:t>
              </a:r>
            </a:p>
            <a:p>
              <a:pPr>
                <a:lnSpc>
                  <a:spcPct val="200000"/>
                </a:lnSpc>
              </a:pP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                Wide Temp.</a:t>
              </a:r>
            </a:p>
          </p:txBody>
        </p:sp>
        <p:pic>
          <p:nvPicPr>
            <p:cNvPr id="125" name="圖片 124"/>
            <p:cNvPicPr>
              <a:picLocks noChangeAspect="1"/>
            </p:cNvPicPr>
            <p:nvPr/>
          </p:nvPicPr>
          <p:blipFill>
            <a:blip r:embed="rId3" cstate="print">
              <a:extLst>
                <a:ext uri="{BEBA8EAE-BF5A-486C-A8C5-ECC9F3942E4B}">
                  <a14:imgProps xmlns:a14="http://schemas.microsoft.com/office/drawing/2010/main">
                    <a14:imgLayer r:embed="rId4">
                      <a14:imgEffect>
                        <a14:saturation sat="0"/>
                      </a14:imgEffect>
                    </a14:imgLayer>
                  </a14:imgProps>
                </a:ext>
                <a:ext uri="{28A0092B-C50C-407E-A947-70E740481C1C}">
                  <a14:useLocalDpi xmlns:a14="http://schemas.microsoft.com/office/drawing/2010/main" val="0"/>
                </a:ext>
              </a:extLst>
            </a:blip>
            <a:stretch>
              <a:fillRect/>
            </a:stretch>
          </p:blipFill>
          <p:spPr>
            <a:xfrm>
              <a:off x="14821347" y="8460650"/>
              <a:ext cx="475278" cy="450655"/>
            </a:xfrm>
            <a:prstGeom prst="rect">
              <a:avLst/>
            </a:prstGeom>
          </p:spPr>
        </p:pic>
      </p:grpSp>
    </p:spTree>
    <p:extLst>
      <p:ext uri="{BB962C8B-B14F-4D97-AF65-F5344CB8AC3E}">
        <p14:creationId xmlns:p14="http://schemas.microsoft.com/office/powerpoint/2010/main" val="350309228"/>
      </p:ext>
    </p:extLst>
  </p:cSld>
  <p:clrMapOvr>
    <a:masterClrMapping/>
  </p:clrMapOvr>
  <p:transition/>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格 2"/>
          <p:cNvGraphicFramePr>
            <a:graphicFrameLocks noGrp="1"/>
          </p:cNvGraphicFramePr>
          <p:nvPr>
            <p:extLst>
              <p:ext uri="{D42A27DB-BD31-4B8C-83A1-F6EECF244321}">
                <p14:modId xmlns:p14="http://schemas.microsoft.com/office/powerpoint/2010/main" val="478056673"/>
              </p:ext>
            </p:extLst>
          </p:nvPr>
        </p:nvGraphicFramePr>
        <p:xfrm>
          <a:off x="499372" y="1852464"/>
          <a:ext cx="16307663" cy="5252116"/>
        </p:xfrm>
        <a:graphic>
          <a:graphicData uri="http://schemas.openxmlformats.org/drawingml/2006/table">
            <a:tbl>
              <a:tblPr firstRow="1" bandRow="1">
                <a:tableStyleId>{5940675A-B579-460E-94D1-54222C63F5DA}</a:tableStyleId>
              </a:tblPr>
              <a:tblGrid>
                <a:gridCol w="874976"/>
                <a:gridCol w="2048275"/>
                <a:gridCol w="1094768"/>
                <a:gridCol w="1024137"/>
                <a:gridCol w="1024137"/>
                <a:gridCol w="1024137"/>
                <a:gridCol w="1024137"/>
                <a:gridCol w="1024137"/>
                <a:gridCol w="1024137"/>
                <a:gridCol w="1024137"/>
                <a:gridCol w="1024137"/>
                <a:gridCol w="1024137"/>
                <a:gridCol w="1024137"/>
                <a:gridCol w="1024137"/>
                <a:gridCol w="1024137"/>
              </a:tblGrid>
              <a:tr h="504056">
                <a:tc>
                  <a:txBody>
                    <a:bodyPr/>
                    <a:lstStyle/>
                    <a:p>
                      <a:r>
                        <a:rPr lang="en-US" altLang="zh-TW" sz="2000" b="1" dirty="0" smtClean="0">
                          <a:solidFill>
                            <a:schemeClr val="bg1"/>
                          </a:solidFill>
                          <a:latin typeface="Calibri" panose="020F0502020204030204" pitchFamily="34" charset="0"/>
                          <a:cs typeface="Calibri" panose="020F0502020204030204" pitchFamily="34" charset="0"/>
                        </a:rPr>
                        <a:t>Flash</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grid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Available</a:t>
                      </a:r>
                      <a:r>
                        <a:rPr lang="en-US" altLang="zh-TW" sz="2000" b="1" baseline="0" dirty="0" smtClean="0">
                          <a:solidFill>
                            <a:schemeClr val="bg1"/>
                          </a:solidFill>
                          <a:latin typeface="Calibri" panose="020F0502020204030204" pitchFamily="34" charset="0"/>
                          <a:cs typeface="Calibri" panose="020F0502020204030204" pitchFamily="34" charset="0"/>
                        </a:rPr>
                        <a:t> Now</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hMerge="1">
                  <a:txBody>
                    <a:bodyPr/>
                    <a:lstStyle/>
                    <a:p>
                      <a:endParaRPr lang="zh-TW" altLang="en-US"/>
                    </a:p>
                  </a:txBody>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Q4’23</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Q1’24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Q2’24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Q3’24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949612">
                <a:tc>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SLC</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49C00"/>
                    </a:solidFill>
                  </a:tcPr>
                </a:tc>
                <a:tc>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SS220-M242</a:t>
                      </a:r>
                    </a:p>
                    <a:p>
                      <a:pPr fontAlgn="auto">
                        <a:spcBef>
                          <a:spcPts val="0"/>
                        </a:spcBef>
                        <a:spcAft>
                          <a:spcPts val="0"/>
                        </a:spcAft>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1GB~64GB</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949612">
                <a:tc row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MLC</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669900"/>
                    </a:solidFill>
                  </a:tcPr>
                </a:tc>
                <a:tc>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SM220-M242</a:t>
                      </a:r>
                    </a:p>
                    <a:p>
                      <a:pPr>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8GB~256GB</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spcBef>
                          <a:spcPts val="0"/>
                        </a:spcBef>
                        <a:spcAft>
                          <a:spcPts val="0"/>
                        </a:spcAft>
                        <a:defRPr/>
                      </a:pP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949612">
                <a:tc vMerge="1">
                  <a:txBody>
                    <a:bodyPr/>
                    <a:lstStyle/>
                    <a:p>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SM230-M242</a:t>
                      </a:r>
                    </a:p>
                    <a:p>
                      <a:pPr>
                        <a:defRPr/>
                      </a:pPr>
                      <a:r>
                        <a:rPr lang="en-US" altLang="zh-TW" sz="1800" b="1" smtClean="0">
                          <a:solidFill>
                            <a:schemeClr val="tx1">
                              <a:lumMod val="75000"/>
                              <a:lumOff val="25000"/>
                            </a:schemeClr>
                          </a:solidFill>
                          <a:latin typeface="Calibri" panose="020F0502020204030204" pitchFamily="34" charset="0"/>
                          <a:cs typeface="Calibri" panose="020F0502020204030204" pitchFamily="34" charset="0"/>
                        </a:rPr>
                        <a:t>8GB~256GB</a:t>
                      </a: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949612">
                <a:tc row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SLC-lite</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24517E"/>
                    </a:solidFill>
                  </a:tcPr>
                </a:tc>
                <a:tc>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SU220-M242</a:t>
                      </a:r>
                    </a:p>
                    <a:p>
                      <a:pPr>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8GB~128GB</a:t>
                      </a:r>
                    </a:p>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TCG Opal 2.0</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949612">
                <a:tc vMerge="1">
                  <a:txBody>
                    <a:bodyPr/>
                    <a:lstStyle/>
                    <a:p>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669900"/>
                    </a:solidFill>
                  </a:tcPr>
                </a:tc>
                <a:tc>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SU230-M242</a:t>
                      </a:r>
                    </a:p>
                    <a:p>
                      <a:pPr>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4GB~128GB</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sp>
        <p:nvSpPr>
          <p:cNvPr id="5" name="文字方塊 38"/>
          <p:cNvSpPr txBox="1">
            <a:spLocks noChangeArrowheads="1"/>
          </p:cNvSpPr>
          <p:nvPr/>
        </p:nvSpPr>
        <p:spPr bwMode="auto">
          <a:xfrm>
            <a:off x="13780072" y="2997201"/>
            <a:ext cx="2810939" cy="295423"/>
          </a:xfrm>
          <a:prstGeom prst="rect">
            <a:avLst/>
          </a:prstGeom>
          <a:noFill/>
        </p:spPr>
        <p:txBody>
          <a:bodyPr wrap="none" lIns="79205" tIns="39603" rIns="79205" bIns="39603">
            <a:spAutoFit/>
          </a:bodyPr>
          <a:lstStyle>
            <a:defPPr>
              <a:defRPr lang="en-US"/>
            </a:defPPr>
            <a:lvl1pPr fontAlgn="auto">
              <a:spcBef>
                <a:spcPts val="0"/>
              </a:spcBef>
              <a:spcAft>
                <a:spcPts val="0"/>
              </a:spcAft>
              <a:defRPr kumimoji="0" sz="1400" b="1">
                <a:solidFill>
                  <a:srgbClr val="C00000"/>
                </a:solidFill>
                <a:latin typeface="Calibri" panose="020F0502020204030204" pitchFamily="34" charset="0"/>
                <a:ea typeface="+mn-ea"/>
                <a:cs typeface="Calibri" panose="020F0502020204030204" pitchFamily="34" charset="0"/>
              </a:defRPr>
            </a:lvl1pPr>
          </a:lstStyle>
          <a:p>
            <a:r>
              <a:rPr lang="en-US" altLang="zh-TW" dirty="0"/>
              <a:t> Warranty: 5 years or 60K P/E cycles</a:t>
            </a:r>
            <a:endParaRPr lang="zh-TW" altLang="en-US" dirty="0"/>
          </a:p>
        </p:txBody>
      </p:sp>
      <p:sp>
        <p:nvSpPr>
          <p:cNvPr id="6" name="文字方塊 5"/>
          <p:cNvSpPr txBox="1"/>
          <p:nvPr/>
        </p:nvSpPr>
        <p:spPr>
          <a:xfrm>
            <a:off x="13780072" y="6749008"/>
            <a:ext cx="2770865" cy="295423"/>
          </a:xfrm>
          <a:prstGeom prst="rect">
            <a:avLst/>
          </a:prstGeom>
          <a:noFill/>
        </p:spPr>
        <p:txBody>
          <a:bodyPr wrap="none" lIns="79205" tIns="39603" rIns="79205" bIns="39603">
            <a:spAutoFit/>
          </a:bodyPr>
          <a:lstStyle/>
          <a:p>
            <a:pPr fontAlgn="auto">
              <a:spcBef>
                <a:spcPts val="0"/>
              </a:spcBef>
              <a:spcAft>
                <a:spcPts val="0"/>
              </a:spcAft>
              <a:defRPr/>
            </a:pPr>
            <a:r>
              <a:rPr kumimoji="0" lang="en-US" altLang="zh-TW" sz="1400" b="1" dirty="0">
                <a:solidFill>
                  <a:srgbClr val="C00000"/>
                </a:solidFill>
                <a:latin typeface="Calibri" panose="020F0502020204030204" pitchFamily="34" charset="0"/>
                <a:ea typeface="+mn-ea"/>
                <a:cs typeface="Calibri" panose="020F0502020204030204" pitchFamily="34" charset="0"/>
              </a:rPr>
              <a:t>Warranty: </a:t>
            </a:r>
            <a:r>
              <a:rPr kumimoji="0" lang="en-US" altLang="zh-TW" sz="1400" b="1" dirty="0" smtClean="0">
                <a:solidFill>
                  <a:srgbClr val="C00000"/>
                </a:solidFill>
                <a:latin typeface="Calibri" panose="020F0502020204030204" pitchFamily="34" charset="0"/>
                <a:ea typeface="+mn-ea"/>
                <a:cs typeface="Calibri" panose="020F0502020204030204" pitchFamily="34" charset="0"/>
              </a:rPr>
              <a:t>3 </a:t>
            </a:r>
            <a:r>
              <a:rPr kumimoji="0" lang="en-US" altLang="zh-TW" sz="1400" b="1" dirty="0">
                <a:solidFill>
                  <a:srgbClr val="C00000"/>
                </a:solidFill>
                <a:latin typeface="Calibri" panose="020F0502020204030204" pitchFamily="34" charset="0"/>
                <a:ea typeface="+mn-ea"/>
                <a:cs typeface="Calibri" panose="020F0502020204030204" pitchFamily="34" charset="0"/>
              </a:rPr>
              <a:t>years or </a:t>
            </a:r>
            <a:r>
              <a:rPr kumimoji="0" lang="en-US" altLang="zh-TW" sz="1400" b="1" dirty="0" smtClean="0">
                <a:solidFill>
                  <a:srgbClr val="C00000"/>
                </a:solidFill>
                <a:latin typeface="Calibri" panose="020F0502020204030204" pitchFamily="34" charset="0"/>
                <a:ea typeface="+mn-ea"/>
                <a:cs typeface="Calibri" panose="020F0502020204030204" pitchFamily="34" charset="0"/>
              </a:rPr>
              <a:t>20K </a:t>
            </a:r>
            <a:r>
              <a:rPr kumimoji="0" lang="en-US" altLang="zh-TW" sz="1400" b="1" dirty="0">
                <a:solidFill>
                  <a:srgbClr val="C00000"/>
                </a:solidFill>
                <a:latin typeface="Calibri" panose="020F0502020204030204" pitchFamily="34" charset="0"/>
                <a:ea typeface="+mn-ea"/>
                <a:cs typeface="Calibri" panose="020F0502020204030204" pitchFamily="34" charset="0"/>
              </a:rPr>
              <a:t>P/E cycles</a:t>
            </a:r>
            <a:endParaRPr kumimoji="0" lang="zh-TW" altLang="en-US" sz="1400" b="1" dirty="0">
              <a:solidFill>
                <a:srgbClr val="C00000"/>
              </a:solidFill>
              <a:latin typeface="Calibri" panose="020F0502020204030204" pitchFamily="34" charset="0"/>
              <a:ea typeface="+mn-ea"/>
              <a:cs typeface="Calibri" panose="020F0502020204030204" pitchFamily="34" charset="0"/>
            </a:endParaRPr>
          </a:p>
        </p:txBody>
      </p:sp>
      <p:sp>
        <p:nvSpPr>
          <p:cNvPr id="67" name="文字方塊 24"/>
          <p:cNvSpPr txBox="1">
            <a:spLocks noChangeArrowheads="1"/>
          </p:cNvSpPr>
          <p:nvPr/>
        </p:nvSpPr>
        <p:spPr bwMode="auto">
          <a:xfrm>
            <a:off x="2934000" y="1047499"/>
            <a:ext cx="11903255" cy="660949"/>
          </a:xfrm>
          <a:prstGeom prst="rect">
            <a:avLst/>
          </a:prstGeom>
          <a:noFill/>
          <a:ln>
            <a:noFill/>
          </a:ln>
          <a:extLst/>
        </p:spPr>
        <p:txBody>
          <a:bodyPr wrap="square" lIns="112647" tIns="56324" rIns="112647" bIns="56324">
            <a:spAutoFit/>
          </a:bodyPr>
          <a:lstStyle>
            <a:lvl1pPr eaLnBrk="0" hangingPunct="0">
              <a:defRPr kumimoji="1">
                <a:solidFill>
                  <a:schemeClr val="tx1"/>
                </a:solidFill>
                <a:latin typeface="Arial" pitchFamily="34" charset="0"/>
                <a:ea typeface="新細明體" pitchFamily="18" charset="-120"/>
              </a:defRPr>
            </a:lvl1pPr>
            <a:lvl2pPr marL="742950" indent="-285750" eaLnBrk="0" hangingPunct="0">
              <a:defRPr kumimoji="1">
                <a:solidFill>
                  <a:schemeClr val="tx1"/>
                </a:solidFill>
                <a:latin typeface="Arial" pitchFamily="34" charset="0"/>
                <a:ea typeface="新細明體" pitchFamily="18" charset="-120"/>
              </a:defRPr>
            </a:lvl2pPr>
            <a:lvl3pPr marL="1143000" indent="-228600" eaLnBrk="0" hangingPunct="0">
              <a:defRPr kumimoji="1">
                <a:solidFill>
                  <a:schemeClr val="tx1"/>
                </a:solidFill>
                <a:latin typeface="Arial" pitchFamily="34" charset="0"/>
                <a:ea typeface="新細明體" pitchFamily="18" charset="-120"/>
              </a:defRPr>
            </a:lvl3pPr>
            <a:lvl4pPr marL="1600200" indent="-228600" eaLnBrk="0" hangingPunct="0">
              <a:defRPr kumimoji="1">
                <a:solidFill>
                  <a:schemeClr val="tx1"/>
                </a:solidFill>
                <a:latin typeface="Arial" pitchFamily="34" charset="0"/>
                <a:ea typeface="新細明體" pitchFamily="18" charset="-120"/>
              </a:defRPr>
            </a:lvl4pPr>
            <a:lvl5pPr marL="2057400" indent="-228600" eaLnBrk="0" hangingPunct="0">
              <a:defRPr kumimoji="1">
                <a:solidFill>
                  <a:schemeClr val="tx1"/>
                </a:solidFill>
                <a:latin typeface="Arial" pitchFamily="34" charset="0"/>
                <a:ea typeface="新細明體" pitchFamily="18" charset="-120"/>
              </a:defRPr>
            </a:lvl5pPr>
            <a:lvl6pPr marL="25146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fontAlgn="auto" hangingPunct="1">
              <a:spcBef>
                <a:spcPts val="0"/>
              </a:spcBef>
              <a:spcAft>
                <a:spcPts val="0"/>
              </a:spcAft>
              <a:defRPr/>
            </a:pPr>
            <a:r>
              <a:rPr kumimoji="0" lang="en-US" altLang="zh-TW" sz="3556" b="1" dirty="0">
                <a:solidFill>
                  <a:srgbClr val="008080"/>
                </a:solidFill>
                <a:latin typeface="Calibri" panose="020F0502020204030204" pitchFamily="34" charset="0"/>
              </a:rPr>
              <a:t>Industrial </a:t>
            </a:r>
            <a:r>
              <a:rPr kumimoji="0" lang="en-US" altLang="zh-TW" sz="3556" b="1" dirty="0" smtClean="0">
                <a:solidFill>
                  <a:srgbClr val="008080"/>
                </a:solidFill>
                <a:latin typeface="Calibri" panose="020F0502020204030204" pitchFamily="34" charset="0"/>
              </a:rPr>
              <a:t>M.2 2242 2D </a:t>
            </a:r>
            <a:r>
              <a:rPr kumimoji="0" lang="en-US" altLang="zh-TW" sz="3556" b="1" dirty="0">
                <a:solidFill>
                  <a:srgbClr val="008080"/>
                </a:solidFill>
                <a:latin typeface="Calibri" panose="020F0502020204030204" pitchFamily="34" charset="0"/>
              </a:rPr>
              <a:t>NAND Roadmap</a:t>
            </a:r>
            <a:endParaRPr kumimoji="0" lang="zh-TW" altLang="en-US" sz="3556" b="1" dirty="0">
              <a:solidFill>
                <a:srgbClr val="008080"/>
              </a:solidFill>
              <a:latin typeface="Calibri" panose="020F0502020204030204" pitchFamily="34" charset="0"/>
            </a:endParaRPr>
          </a:p>
        </p:txBody>
      </p:sp>
      <p:sp>
        <p:nvSpPr>
          <p:cNvPr id="69" name="文字方塊 68"/>
          <p:cNvSpPr txBox="1"/>
          <p:nvPr/>
        </p:nvSpPr>
        <p:spPr>
          <a:xfrm>
            <a:off x="13780072" y="4869409"/>
            <a:ext cx="2679493" cy="295423"/>
          </a:xfrm>
          <a:prstGeom prst="rect">
            <a:avLst/>
          </a:prstGeom>
          <a:noFill/>
        </p:spPr>
        <p:txBody>
          <a:bodyPr wrap="none" lIns="79205" tIns="39603" rIns="79205" bIns="39603">
            <a:spAutoFit/>
          </a:bodyPr>
          <a:lstStyle/>
          <a:p>
            <a:pPr fontAlgn="auto">
              <a:spcBef>
                <a:spcPts val="0"/>
              </a:spcBef>
              <a:spcAft>
                <a:spcPts val="0"/>
              </a:spcAft>
              <a:defRPr/>
            </a:pPr>
            <a:r>
              <a:rPr kumimoji="0" lang="en-US" altLang="zh-TW" sz="1400" b="1" dirty="0">
                <a:solidFill>
                  <a:srgbClr val="C00000"/>
                </a:solidFill>
                <a:latin typeface="Calibri" panose="020F0502020204030204" pitchFamily="34" charset="0"/>
                <a:ea typeface="+mn-ea"/>
                <a:cs typeface="Calibri" panose="020F0502020204030204" pitchFamily="34" charset="0"/>
              </a:rPr>
              <a:t>Warranty: 2 years or 3K P/E cycles</a:t>
            </a:r>
            <a:endParaRPr kumimoji="0" lang="zh-TW" altLang="en-US" sz="1400" b="1" dirty="0">
              <a:solidFill>
                <a:srgbClr val="C00000"/>
              </a:solidFill>
              <a:latin typeface="Calibri" panose="020F0502020204030204" pitchFamily="34" charset="0"/>
              <a:ea typeface="+mn-ea"/>
              <a:cs typeface="Calibri" panose="020F0502020204030204" pitchFamily="34" charset="0"/>
            </a:endParaRPr>
          </a:p>
        </p:txBody>
      </p:sp>
      <p:grpSp>
        <p:nvGrpSpPr>
          <p:cNvPr id="55" name="群組 54"/>
          <p:cNvGrpSpPr/>
          <p:nvPr/>
        </p:nvGrpSpPr>
        <p:grpSpPr>
          <a:xfrm>
            <a:off x="-4662109" y="2512992"/>
            <a:ext cx="4403248" cy="4271897"/>
            <a:chOff x="-4662109" y="2512992"/>
            <a:chExt cx="4403248" cy="4271897"/>
          </a:xfrm>
        </p:grpSpPr>
        <p:grpSp>
          <p:nvGrpSpPr>
            <p:cNvPr id="56" name="群組 55"/>
            <p:cNvGrpSpPr/>
            <p:nvPr/>
          </p:nvGrpSpPr>
          <p:grpSpPr>
            <a:xfrm>
              <a:off x="-4662109" y="2512992"/>
              <a:ext cx="4403248" cy="4271897"/>
              <a:chOff x="12883876" y="1908742"/>
              <a:chExt cx="4403248" cy="4271897"/>
            </a:xfrm>
          </p:grpSpPr>
          <p:sp>
            <p:nvSpPr>
              <p:cNvPr id="59" name="矩形 58"/>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60" name="矩形 59"/>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6" name="矩形 95"/>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7" name="矩形 96"/>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8" name="文字方塊 97"/>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99" name="文字方塊 98"/>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100" name="矩形 99"/>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1" name="文字方塊 100"/>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102" name="文字方塊 101"/>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103" name="矩形 102"/>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4" name="文字方塊 103"/>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105" name="矩形 104"/>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6" name="矩形 105"/>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7" name="矩形 106"/>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8" name="文字方塊 107"/>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109" name="矩形 108"/>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10" name="矩形 109"/>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1" name="矩形 110"/>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112" name="矩形 111"/>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113" name="矩形 112"/>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14" name="文字方塊 113"/>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115" name="矩形 114"/>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6" name="矩形 115"/>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57" name="文字方塊 56"/>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58" name="矩形 57"/>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grpSp>
        <p:nvGrpSpPr>
          <p:cNvPr id="70" name="群組 69"/>
          <p:cNvGrpSpPr/>
          <p:nvPr/>
        </p:nvGrpSpPr>
        <p:grpSpPr>
          <a:xfrm>
            <a:off x="3594063" y="2374493"/>
            <a:ext cx="734536" cy="776132"/>
            <a:chOff x="3665624" y="2303739"/>
            <a:chExt cx="734536" cy="776132"/>
          </a:xfrm>
        </p:grpSpPr>
        <p:sp>
          <p:nvSpPr>
            <p:cNvPr id="71" name="文字方塊 70"/>
            <p:cNvSpPr txBox="1"/>
            <p:nvPr/>
          </p:nvSpPr>
          <p:spPr>
            <a:xfrm>
              <a:off x="3665624" y="2303739"/>
              <a:ext cx="734536" cy="338554"/>
            </a:xfrm>
            <a:prstGeom prst="rect">
              <a:avLst/>
            </a:prstGeom>
            <a:noFill/>
          </p:spPr>
          <p:txBody>
            <a:bodyPr wrap="square" rtlCol="0">
              <a:spAutoFit/>
            </a:bodyPr>
            <a:lstStyle/>
            <a:p>
              <a:pPr algn="ctr"/>
              <a:r>
                <a:rPr lang="en-US" altLang="zh-TW" sz="1600" b="1" dirty="0" smtClean="0">
                  <a:solidFill>
                    <a:srgbClr val="C00000"/>
                  </a:solidFill>
                  <a:latin typeface="Calibri" panose="020F0502020204030204" pitchFamily="34" charset="0"/>
                  <a:cs typeface="Calibri" panose="020F0502020204030204" pitchFamily="34" charset="0"/>
                </a:rPr>
                <a:t>24nm</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72" name="圖片 71"/>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795253" y="2629216"/>
              <a:ext cx="475278" cy="450655"/>
            </a:xfrm>
            <a:prstGeom prst="rect">
              <a:avLst/>
            </a:prstGeom>
          </p:spPr>
        </p:pic>
      </p:grpSp>
      <p:grpSp>
        <p:nvGrpSpPr>
          <p:cNvPr id="61" name="群組 60"/>
          <p:cNvGrpSpPr/>
          <p:nvPr/>
        </p:nvGrpSpPr>
        <p:grpSpPr>
          <a:xfrm>
            <a:off x="14526854" y="8045152"/>
            <a:ext cx="1920141" cy="866153"/>
            <a:chOff x="13539708" y="8045152"/>
            <a:chExt cx="1920141" cy="866153"/>
          </a:xfrm>
        </p:grpSpPr>
        <p:sp>
          <p:nvSpPr>
            <p:cNvPr id="62" name="文字方塊 61"/>
            <p:cNvSpPr txBox="1"/>
            <p:nvPr/>
          </p:nvSpPr>
          <p:spPr>
            <a:xfrm>
              <a:off x="13539708" y="8045152"/>
              <a:ext cx="1920141" cy="830997"/>
            </a:xfrm>
            <a:prstGeom prst="rect">
              <a:avLst/>
            </a:prstGeom>
            <a:noFill/>
          </p:spPr>
          <p:txBody>
            <a:bodyPr wrap="none" rtlCol="0">
              <a:spAutoFit/>
            </a:bodyPr>
            <a:lstStyle/>
            <a:p>
              <a:r>
                <a:rPr lang="en-US" altLang="zh-TW" sz="1600" dirty="0">
                  <a:solidFill>
                    <a:schemeClr val="tx1">
                      <a:lumMod val="65000"/>
                      <a:lumOff val="35000"/>
                    </a:schemeClr>
                  </a:solidFill>
                  <a:latin typeface="Calibri" panose="020F0502020204030204" pitchFamily="34" charset="0"/>
                  <a:cs typeface="Calibri" panose="020F0502020204030204" pitchFamily="34" charset="0"/>
                </a:rPr>
                <a:t>Remarks</a:t>
              </a: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a:t>
              </a:r>
            </a:p>
            <a:p>
              <a:pPr>
                <a:lnSpc>
                  <a:spcPct val="200000"/>
                </a:lnSpc>
              </a:pP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                Wide Temp.</a:t>
              </a:r>
            </a:p>
          </p:txBody>
        </p:sp>
        <p:pic>
          <p:nvPicPr>
            <p:cNvPr id="63" name="圖片 62"/>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13834201" y="8460650"/>
              <a:ext cx="475278" cy="450655"/>
            </a:xfrm>
            <a:prstGeom prst="rect">
              <a:avLst/>
            </a:prstGeom>
          </p:spPr>
        </p:pic>
      </p:grpSp>
      <p:sp>
        <p:nvSpPr>
          <p:cNvPr id="54" name="標題 1"/>
          <p:cNvSpPr txBox="1">
            <a:spLocks/>
          </p:cNvSpPr>
          <p:nvPr/>
        </p:nvSpPr>
        <p:spPr>
          <a:xfrm>
            <a:off x="705488" y="162000"/>
            <a:ext cx="14292088" cy="1080121"/>
          </a:xfrm>
          <a:prstGeom prst="rect">
            <a:avLst/>
          </a:prstGeom>
        </p:spPr>
        <p:txBody>
          <a:bodyPr anchor="ctr"/>
          <a:lstStyle>
            <a:lvl1pPr algn="l" rtl="0" eaLnBrk="0" fontAlgn="base" hangingPunct="0">
              <a:spcBef>
                <a:spcPct val="0"/>
              </a:spcBef>
              <a:spcAft>
                <a:spcPct val="0"/>
              </a:spcAft>
              <a:defRPr sz="4000" b="1">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sym typeface="Arial" panose="020B0604020202020204" pitchFamily="34" charset="0"/>
              </a:defRPr>
            </a:lvl1pPr>
            <a:lvl2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2pPr>
            <a:lvl3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3pPr>
            <a:lvl4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4pPr>
            <a:lvl5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5pPr>
            <a:lvl6pPr marL="457223"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6pPr>
            <a:lvl7pPr marL="914446"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7pPr>
            <a:lvl8pPr marL="1371668"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8pPr>
            <a:lvl9pPr marL="1828892"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9pPr>
          </a:lstStyle>
          <a:p>
            <a:r>
              <a:rPr lang="en-US" altLang="zh-TW" kern="0" dirty="0" smtClean="0"/>
              <a:t>3D TLC M.2 </a:t>
            </a:r>
            <a:endParaRPr lang="zh-TW" altLang="en-US" kern="0" dirty="0"/>
          </a:p>
        </p:txBody>
      </p:sp>
      <p:grpSp>
        <p:nvGrpSpPr>
          <p:cNvPr id="64" name="群組 63"/>
          <p:cNvGrpSpPr/>
          <p:nvPr/>
        </p:nvGrpSpPr>
        <p:grpSpPr>
          <a:xfrm>
            <a:off x="3594063" y="3360673"/>
            <a:ext cx="734536" cy="776132"/>
            <a:chOff x="3665624" y="2303739"/>
            <a:chExt cx="734536" cy="776132"/>
          </a:xfrm>
        </p:grpSpPr>
        <p:sp>
          <p:nvSpPr>
            <p:cNvPr id="65" name="文字方塊 64"/>
            <p:cNvSpPr txBox="1"/>
            <p:nvPr/>
          </p:nvSpPr>
          <p:spPr>
            <a:xfrm>
              <a:off x="3665624" y="2303739"/>
              <a:ext cx="734536" cy="338554"/>
            </a:xfrm>
            <a:prstGeom prst="rect">
              <a:avLst/>
            </a:prstGeom>
            <a:noFill/>
          </p:spPr>
          <p:txBody>
            <a:bodyPr wrap="square" rtlCol="0">
              <a:spAutoFit/>
            </a:bodyPr>
            <a:lstStyle/>
            <a:p>
              <a:pPr algn="ctr"/>
              <a:r>
                <a:rPr lang="en-US" altLang="zh-TW" sz="1600" b="1" dirty="0" smtClean="0">
                  <a:solidFill>
                    <a:srgbClr val="C00000"/>
                  </a:solidFill>
                  <a:latin typeface="Calibri" panose="020F0502020204030204" pitchFamily="34" charset="0"/>
                  <a:cs typeface="Calibri" panose="020F0502020204030204" pitchFamily="34" charset="0"/>
                </a:rPr>
                <a:t>15nm</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66" name="圖片 65"/>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795253" y="2629216"/>
              <a:ext cx="475278" cy="450655"/>
            </a:xfrm>
            <a:prstGeom prst="rect">
              <a:avLst/>
            </a:prstGeom>
          </p:spPr>
        </p:pic>
      </p:grpSp>
      <p:grpSp>
        <p:nvGrpSpPr>
          <p:cNvPr id="85" name="群組 84"/>
          <p:cNvGrpSpPr/>
          <p:nvPr/>
        </p:nvGrpSpPr>
        <p:grpSpPr>
          <a:xfrm>
            <a:off x="3594063" y="4328392"/>
            <a:ext cx="734536" cy="776132"/>
            <a:chOff x="3665624" y="2303739"/>
            <a:chExt cx="734536" cy="776132"/>
          </a:xfrm>
        </p:grpSpPr>
        <p:sp>
          <p:nvSpPr>
            <p:cNvPr id="86" name="文字方塊 85"/>
            <p:cNvSpPr txBox="1"/>
            <p:nvPr/>
          </p:nvSpPr>
          <p:spPr>
            <a:xfrm>
              <a:off x="3665624" y="2303739"/>
              <a:ext cx="734536" cy="338554"/>
            </a:xfrm>
            <a:prstGeom prst="rect">
              <a:avLst/>
            </a:prstGeom>
            <a:noFill/>
          </p:spPr>
          <p:txBody>
            <a:bodyPr wrap="square" rtlCol="0">
              <a:spAutoFit/>
            </a:bodyPr>
            <a:lstStyle/>
            <a:p>
              <a:pPr algn="ctr"/>
              <a:r>
                <a:rPr lang="en-US" altLang="zh-TW" sz="1600" b="1" dirty="0" smtClean="0">
                  <a:solidFill>
                    <a:srgbClr val="C00000"/>
                  </a:solidFill>
                  <a:latin typeface="Calibri" panose="020F0502020204030204" pitchFamily="34" charset="0"/>
                  <a:cs typeface="Calibri" panose="020F0502020204030204" pitchFamily="34" charset="0"/>
                </a:rPr>
                <a:t>15nm</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87" name="圖片 86"/>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795253" y="2629216"/>
              <a:ext cx="475278" cy="450655"/>
            </a:xfrm>
            <a:prstGeom prst="rect">
              <a:avLst/>
            </a:prstGeom>
          </p:spPr>
        </p:pic>
      </p:grpSp>
      <p:grpSp>
        <p:nvGrpSpPr>
          <p:cNvPr id="88" name="群組 87"/>
          <p:cNvGrpSpPr/>
          <p:nvPr/>
        </p:nvGrpSpPr>
        <p:grpSpPr>
          <a:xfrm>
            <a:off x="3594063" y="5262592"/>
            <a:ext cx="734536" cy="776132"/>
            <a:chOff x="3665624" y="2303739"/>
            <a:chExt cx="734536" cy="776132"/>
          </a:xfrm>
        </p:grpSpPr>
        <p:sp>
          <p:nvSpPr>
            <p:cNvPr id="89" name="文字方塊 88"/>
            <p:cNvSpPr txBox="1"/>
            <p:nvPr/>
          </p:nvSpPr>
          <p:spPr>
            <a:xfrm>
              <a:off x="3665624" y="2303739"/>
              <a:ext cx="734536" cy="338554"/>
            </a:xfrm>
            <a:prstGeom prst="rect">
              <a:avLst/>
            </a:prstGeom>
            <a:noFill/>
          </p:spPr>
          <p:txBody>
            <a:bodyPr wrap="square" rtlCol="0">
              <a:spAutoFit/>
            </a:bodyPr>
            <a:lstStyle/>
            <a:p>
              <a:pPr algn="ctr"/>
              <a:r>
                <a:rPr lang="en-US" altLang="zh-TW" sz="1600" b="1" dirty="0" smtClean="0">
                  <a:solidFill>
                    <a:srgbClr val="C00000"/>
                  </a:solidFill>
                  <a:latin typeface="Calibri" panose="020F0502020204030204" pitchFamily="34" charset="0"/>
                  <a:cs typeface="Calibri" panose="020F0502020204030204" pitchFamily="34" charset="0"/>
                </a:rPr>
                <a:t>15nm</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90" name="圖片 89"/>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795253" y="2629216"/>
              <a:ext cx="475278" cy="450655"/>
            </a:xfrm>
            <a:prstGeom prst="rect">
              <a:avLst/>
            </a:prstGeom>
          </p:spPr>
        </p:pic>
      </p:grpSp>
      <p:grpSp>
        <p:nvGrpSpPr>
          <p:cNvPr id="91" name="群組 90"/>
          <p:cNvGrpSpPr/>
          <p:nvPr/>
        </p:nvGrpSpPr>
        <p:grpSpPr>
          <a:xfrm>
            <a:off x="3605694" y="6232530"/>
            <a:ext cx="734536" cy="776132"/>
            <a:chOff x="3665624" y="2303739"/>
            <a:chExt cx="734536" cy="776132"/>
          </a:xfrm>
        </p:grpSpPr>
        <p:sp>
          <p:nvSpPr>
            <p:cNvPr id="92" name="文字方塊 91"/>
            <p:cNvSpPr txBox="1"/>
            <p:nvPr/>
          </p:nvSpPr>
          <p:spPr>
            <a:xfrm>
              <a:off x="3665624" y="2303739"/>
              <a:ext cx="734536" cy="338554"/>
            </a:xfrm>
            <a:prstGeom prst="rect">
              <a:avLst/>
            </a:prstGeom>
            <a:noFill/>
          </p:spPr>
          <p:txBody>
            <a:bodyPr wrap="square" rtlCol="0">
              <a:spAutoFit/>
            </a:bodyPr>
            <a:lstStyle/>
            <a:p>
              <a:pPr algn="ctr"/>
              <a:r>
                <a:rPr lang="en-US" altLang="zh-TW" sz="1600" b="1" dirty="0" smtClean="0">
                  <a:solidFill>
                    <a:srgbClr val="C00000"/>
                  </a:solidFill>
                  <a:latin typeface="Calibri" panose="020F0502020204030204" pitchFamily="34" charset="0"/>
                  <a:cs typeface="Calibri" panose="020F0502020204030204" pitchFamily="34" charset="0"/>
                </a:rPr>
                <a:t>15nm</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93" name="圖片 92"/>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795253" y="2629216"/>
              <a:ext cx="475278" cy="450655"/>
            </a:xfrm>
            <a:prstGeom prst="rect">
              <a:avLst/>
            </a:prstGeom>
          </p:spPr>
        </p:pic>
      </p:grpSp>
    </p:spTree>
    <p:extLst>
      <p:ext uri="{BB962C8B-B14F-4D97-AF65-F5344CB8AC3E}">
        <p14:creationId xmlns:p14="http://schemas.microsoft.com/office/powerpoint/2010/main" val="2176163344"/>
      </p:ext>
    </p:extLst>
  </p:cSld>
  <p:clrMapOvr>
    <a:masterClrMapping/>
  </p:clrMapOvr>
  <p:transition/>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標題 6"/>
          <p:cNvSpPr>
            <a:spLocks noGrp="1"/>
          </p:cNvSpPr>
          <p:nvPr>
            <p:ph type="title"/>
          </p:nvPr>
        </p:nvSpPr>
        <p:spPr/>
        <p:txBody>
          <a:bodyPr/>
          <a:lstStyle/>
          <a:p>
            <a:r>
              <a:rPr lang="en-US" altLang="zh-TW" dirty="0" smtClean="0"/>
              <a:t>3D TLC M.2</a:t>
            </a:r>
            <a:endParaRPr lang="zh-TW" altLang="en-US" dirty="0"/>
          </a:p>
        </p:txBody>
      </p:sp>
      <p:graphicFrame>
        <p:nvGraphicFramePr>
          <p:cNvPr id="37" name="表格 36"/>
          <p:cNvGraphicFramePr>
            <a:graphicFrameLocks noGrp="1"/>
          </p:cNvGraphicFramePr>
          <p:nvPr>
            <p:extLst>
              <p:ext uri="{D42A27DB-BD31-4B8C-83A1-F6EECF244321}">
                <p14:modId xmlns:p14="http://schemas.microsoft.com/office/powerpoint/2010/main" val="2639745823"/>
              </p:ext>
            </p:extLst>
          </p:nvPr>
        </p:nvGraphicFramePr>
        <p:xfrm>
          <a:off x="705487" y="1841573"/>
          <a:ext cx="16317572" cy="4870656"/>
        </p:xfrm>
        <a:graphic>
          <a:graphicData uri="http://schemas.openxmlformats.org/drawingml/2006/table">
            <a:tbl>
              <a:tblPr firstRow="1" bandRow="1">
                <a:tableStyleId>{5C22544A-7EE6-4342-B048-85BDC9FD1C3A}</a:tableStyleId>
              </a:tblPr>
              <a:tblGrid>
                <a:gridCol w="1900780"/>
                <a:gridCol w="2503555"/>
                <a:gridCol w="1642713"/>
                <a:gridCol w="1711754"/>
                <a:gridCol w="1711754"/>
                <a:gridCol w="1711754"/>
                <a:gridCol w="1711754"/>
                <a:gridCol w="1711754"/>
                <a:gridCol w="1711754"/>
              </a:tblGrid>
              <a:tr h="454057">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Flash</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Model</a:t>
                      </a: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SR/SW</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2023</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2024</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2025</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r>
              <a:tr h="454057">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altLang="zh-TW"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r>
              <a:tr h="565200">
                <a:tc rowSpan="4">
                  <a:txBody>
                    <a:bodyPr/>
                    <a:lstStyle/>
                    <a:p>
                      <a:pPr algn="ctr"/>
                      <a:r>
                        <a:rPr lang="en-US" altLang="zh-TW" sz="2400" b="1" dirty="0" smtClean="0">
                          <a:solidFill>
                            <a:schemeClr val="bg1"/>
                          </a:solidFill>
                          <a:latin typeface="Calibri" panose="020F0502020204030204" pitchFamily="34" charset="0"/>
                          <a:cs typeface="Calibri" panose="020F0502020204030204" pitchFamily="34" charset="0"/>
                        </a:rPr>
                        <a:t>3D TLC</a:t>
                      </a: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SV170-M242</a:t>
                      </a:r>
                      <a:endParaRPr lang="zh-TW" altLang="en-US" sz="1800" b="0" i="0" dirty="0" smtClean="0">
                        <a:solidFill>
                          <a:schemeClr val="tx1">
                            <a:lumMod val="75000"/>
                            <a:lumOff val="25000"/>
                          </a:schemeClr>
                        </a:solidFill>
                        <a:latin typeface="Calibri" panose="020F0502020204030204" pitchFamily="34" charset="0"/>
                        <a:cs typeface="Calibri" panose="020F0502020204030204" pitchFamily="34" charset="0"/>
                      </a:endParaRPr>
                    </a:p>
                  </a:txBody>
                  <a:tcPr marL="112573" marR="112573" marT="56280" marB="5628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560/455</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65200">
                <a:tc vMerge="1">
                  <a:txBody>
                    <a:bodyPr/>
                    <a:lstStyle/>
                    <a:p>
                      <a:pPr algn="ctr"/>
                      <a:endParaRPr lang="zh-TW" altLang="en-US" sz="2400" b="1" dirty="0">
                        <a:solidFill>
                          <a:schemeClr val="tx1">
                            <a:lumMod val="75000"/>
                            <a:lumOff val="25000"/>
                          </a:schemeClr>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SV250-M242</a:t>
                      </a:r>
                      <a:endParaRPr lang="zh-TW" altLang="en-US" sz="1800" b="0" i="0" dirty="0" smtClean="0">
                        <a:solidFill>
                          <a:schemeClr val="tx1">
                            <a:lumMod val="75000"/>
                            <a:lumOff val="25000"/>
                          </a:schemeClr>
                        </a:solidFill>
                        <a:latin typeface="Calibri" panose="020F0502020204030204" pitchFamily="34" charset="0"/>
                        <a:cs typeface="Calibri" panose="020F0502020204030204" pitchFamily="34" charset="0"/>
                      </a:endParaRPr>
                    </a:p>
                  </a:txBody>
                  <a:tcPr marL="112573" marR="112573" marT="56280" marB="5628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560/515</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65200">
                <a:tc vMerge="1">
                  <a:txBody>
                    <a:bodyPr/>
                    <a:lstStyle/>
                    <a:p>
                      <a:pPr marL="0" marR="0" indent="0" algn="ctr" defTabSz="914446" rtl="0" eaLnBrk="1" fontAlgn="auto" latinLnBrk="0" hangingPunct="1">
                        <a:lnSpc>
                          <a:spcPct val="100000"/>
                        </a:lnSpc>
                        <a:spcBef>
                          <a:spcPts val="0"/>
                        </a:spcBef>
                        <a:spcAft>
                          <a:spcPts val="0"/>
                        </a:spcAft>
                        <a:buClrTx/>
                        <a:buSzTx/>
                        <a:buFontTx/>
                        <a:buNone/>
                        <a:tabLst/>
                        <a:defRPr/>
                      </a:pPr>
                      <a:endParaRPr lang="zh-TW" altLang="en-US" sz="2400" b="1" dirty="0" smtClean="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8C7D"/>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800" b="0" i="0" dirty="0" smtClean="0">
                        <a:solidFill>
                          <a:schemeClr val="tx1">
                            <a:lumMod val="75000"/>
                            <a:lumOff val="25000"/>
                          </a:schemeClr>
                        </a:solidFill>
                        <a:latin typeface="Calibri" panose="020F0502020204030204" pitchFamily="34" charset="0"/>
                        <a:cs typeface="Calibri" panose="020F0502020204030204" pitchFamily="34" charset="0"/>
                      </a:endParaRPr>
                    </a:p>
                  </a:txBody>
                  <a:tcPr marL="112573" marR="112573" marT="56280" marB="5628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560/470</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65200">
                <a:tc vMerge="1">
                  <a:txBody>
                    <a:bodyPr/>
                    <a:lstStyle/>
                    <a:p>
                      <a:pPr algn="ct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SV25P-M242</a:t>
                      </a:r>
                      <a:endParaRPr lang="zh-TW" altLang="en-US" sz="1800" b="0" i="0" dirty="0" smtClean="0">
                        <a:solidFill>
                          <a:schemeClr val="tx1">
                            <a:lumMod val="75000"/>
                            <a:lumOff val="25000"/>
                          </a:schemeClr>
                        </a:solidFill>
                        <a:latin typeface="Calibri" panose="020F0502020204030204" pitchFamily="34" charset="0"/>
                        <a:cs typeface="Calibri" panose="020F0502020204030204" pitchFamily="34" charset="0"/>
                      </a:endParaRPr>
                    </a:p>
                  </a:txBody>
                  <a:tcPr marL="112573" marR="112573" marT="56280" marB="5628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Est. 560/470</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65200">
                <a:tc rowSpan="3">
                  <a:txBody>
                    <a:bodyPr/>
                    <a:lstStyle/>
                    <a:p>
                      <a:pPr marL="0" marR="0" indent="0" algn="ctr" defTabSz="914446"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SLC-</a:t>
                      </a:r>
                      <a:r>
                        <a:rPr lang="en-US" altLang="zh-TW" sz="2400" b="1" dirty="0" err="1" smtClean="0">
                          <a:solidFill>
                            <a:schemeClr val="bg1"/>
                          </a:solidFill>
                          <a:latin typeface="Calibri" panose="020F0502020204030204" pitchFamily="34" charset="0"/>
                          <a:cs typeface="Calibri" panose="020F0502020204030204" pitchFamily="34" charset="0"/>
                        </a:rPr>
                        <a:t>liteX</a:t>
                      </a:r>
                      <a:endParaRPr lang="zh-TW" altLang="en-US" sz="2400" b="1" dirty="0" smtClean="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8C7D"/>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SH250-M242</a:t>
                      </a:r>
                      <a:endParaRPr lang="zh-TW" altLang="en-US" sz="1800" b="0" i="0" dirty="0" smtClean="0">
                        <a:solidFill>
                          <a:schemeClr val="tx1">
                            <a:lumMod val="75000"/>
                            <a:lumOff val="25000"/>
                          </a:schemeClr>
                        </a:solidFill>
                        <a:latin typeface="Calibri" panose="020F0502020204030204" pitchFamily="34" charset="0"/>
                        <a:cs typeface="Calibri" panose="020F0502020204030204" pitchFamily="34" charset="0"/>
                      </a:endParaRPr>
                    </a:p>
                  </a:txBody>
                  <a:tcPr marL="112573" marR="112573" marT="56280" marB="5628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560/510</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65200">
                <a:tc vMerge="1">
                  <a:txBody>
                    <a:bodyPr/>
                    <a:lstStyle/>
                    <a:p>
                      <a:pPr marL="0" marR="0" indent="0" algn="ctr" defTabSz="914446" rtl="0" eaLnBrk="1" fontAlgn="auto" latinLnBrk="0" hangingPunct="1">
                        <a:lnSpc>
                          <a:spcPct val="100000"/>
                        </a:lnSpc>
                        <a:spcBef>
                          <a:spcPts val="0"/>
                        </a:spcBef>
                        <a:spcAft>
                          <a:spcPts val="0"/>
                        </a:spcAft>
                        <a:buClrTx/>
                        <a:buSzTx/>
                        <a:buFontTx/>
                        <a:buNone/>
                        <a:tabLst/>
                        <a:defRPr/>
                      </a:pPr>
                      <a:endParaRPr lang="zh-TW" altLang="en-US" sz="2400" b="1" dirty="0" smtClean="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8C7D"/>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800" b="0" i="0" dirty="0" smtClean="0">
                        <a:solidFill>
                          <a:schemeClr val="tx1">
                            <a:lumMod val="75000"/>
                            <a:lumOff val="25000"/>
                          </a:schemeClr>
                        </a:solidFill>
                        <a:latin typeface="Calibri" panose="020F0502020204030204" pitchFamily="34" charset="0"/>
                        <a:cs typeface="Calibri" panose="020F0502020204030204" pitchFamily="34" charset="0"/>
                      </a:endParaRPr>
                    </a:p>
                  </a:txBody>
                  <a:tcPr marL="112573" marR="112573" marT="56280" marB="5628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555/485</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65200">
                <a:tc vMerge="1">
                  <a:txBody>
                    <a:bodyPr/>
                    <a:lstStyle/>
                    <a:p>
                      <a:pPr marL="0" marR="0" indent="0" algn="ctr" defTabSz="914446" rtl="0" eaLnBrk="1" fontAlgn="auto" latinLnBrk="0" hangingPunct="1">
                        <a:lnSpc>
                          <a:spcPct val="100000"/>
                        </a:lnSpc>
                        <a:spcBef>
                          <a:spcPts val="0"/>
                        </a:spcBef>
                        <a:spcAft>
                          <a:spcPts val="0"/>
                        </a:spcAft>
                        <a:buClrTx/>
                        <a:buSzTx/>
                        <a:buFontTx/>
                        <a:buNone/>
                        <a:tabLst/>
                        <a:defRPr/>
                      </a:pPr>
                      <a:endParaRPr lang="zh-TW" altLang="en-US" sz="2400" b="1" dirty="0" smtClean="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8C7D"/>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SH25P-M242</a:t>
                      </a:r>
                      <a:endParaRPr lang="zh-TW" altLang="en-US" sz="1800" b="0" i="0" dirty="0" smtClean="0">
                        <a:solidFill>
                          <a:schemeClr val="tx1">
                            <a:lumMod val="75000"/>
                            <a:lumOff val="25000"/>
                          </a:schemeClr>
                        </a:solidFill>
                        <a:latin typeface="Calibri" panose="020F0502020204030204" pitchFamily="34" charset="0"/>
                        <a:cs typeface="Calibri" panose="020F0502020204030204" pitchFamily="34" charset="0"/>
                      </a:endParaRPr>
                    </a:p>
                  </a:txBody>
                  <a:tcPr marL="112573" marR="112573" marT="56280" marB="5628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1800" b="0" i="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Est. </a:t>
                      </a: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555/485</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sp>
        <p:nvSpPr>
          <p:cNvPr id="38" name="文字方塊 24"/>
          <p:cNvSpPr txBox="1">
            <a:spLocks noChangeArrowheads="1"/>
          </p:cNvSpPr>
          <p:nvPr/>
        </p:nvSpPr>
        <p:spPr bwMode="auto">
          <a:xfrm>
            <a:off x="3320300" y="959953"/>
            <a:ext cx="11087946" cy="667724"/>
          </a:xfrm>
          <a:prstGeom prst="rect">
            <a:avLst/>
          </a:prstGeom>
          <a:noFill/>
          <a:ln w="9525">
            <a:noFill/>
            <a:miter lim="800000"/>
            <a:headEnd/>
            <a:tailEnd/>
          </a:ln>
        </p:spPr>
        <p:txBody>
          <a:bodyPr lIns="112624" tIns="56313" rIns="112624" bIns="56313">
            <a:spAutoFit/>
          </a:bodyPr>
          <a:lstStyle/>
          <a:p>
            <a:pPr algn="ctr"/>
            <a:r>
              <a:rPr lang="en-US" altLang="zh-TW" sz="3600" b="1" dirty="0">
                <a:solidFill>
                  <a:srgbClr val="008C7D"/>
                </a:solidFill>
                <a:latin typeface="Calibri" pitchFamily="34" charset="0"/>
              </a:rPr>
              <a:t>Industrial M.2 </a:t>
            </a:r>
            <a:r>
              <a:rPr lang="en-US" altLang="zh-TW" sz="3600" b="1" dirty="0" smtClean="0">
                <a:solidFill>
                  <a:srgbClr val="008C7D"/>
                </a:solidFill>
                <a:latin typeface="Calibri" pitchFamily="34" charset="0"/>
              </a:rPr>
              <a:t>2242 </a:t>
            </a:r>
            <a:r>
              <a:rPr lang="en-US" altLang="zh-TW" sz="3600" b="1" dirty="0">
                <a:solidFill>
                  <a:srgbClr val="008C7D"/>
                </a:solidFill>
                <a:latin typeface="Calibri" pitchFamily="34" charset="0"/>
              </a:rPr>
              <a:t>3D </a:t>
            </a:r>
            <a:r>
              <a:rPr lang="en-US" altLang="zh-TW" sz="3600" b="1" dirty="0" smtClean="0">
                <a:solidFill>
                  <a:srgbClr val="008C7D"/>
                </a:solidFill>
                <a:latin typeface="Calibri" pitchFamily="34" charset="0"/>
              </a:rPr>
              <a:t>NAND Roadmap</a:t>
            </a:r>
            <a:endParaRPr lang="zh-TW" altLang="en-US" sz="3600" b="1" dirty="0">
              <a:solidFill>
                <a:srgbClr val="008C7D"/>
              </a:solidFill>
              <a:latin typeface="Calibri" pitchFamily="34" charset="0"/>
            </a:endParaRPr>
          </a:p>
        </p:txBody>
      </p:sp>
      <p:sp>
        <p:nvSpPr>
          <p:cNvPr id="41" name="向右箭號 20"/>
          <p:cNvSpPr/>
          <p:nvPr/>
        </p:nvSpPr>
        <p:spPr bwMode="auto">
          <a:xfrm>
            <a:off x="6755859" y="3403287"/>
            <a:ext cx="102672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pPr>
            <a:r>
              <a:rPr lang="en-US" altLang="zh-TW" sz="1800" dirty="0" smtClean="0">
                <a:solidFill>
                  <a:schemeClr val="bg1"/>
                </a:solidFill>
                <a:latin typeface="Calibri" panose="020F0502020204030204" pitchFamily="34" charset="0"/>
                <a:cs typeface="Calibri" panose="020F0502020204030204" pitchFamily="34" charset="0"/>
              </a:rPr>
              <a:t>BiCS3:30GB~480GB</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43" name="向右箭號 20"/>
          <p:cNvSpPr/>
          <p:nvPr/>
        </p:nvSpPr>
        <p:spPr bwMode="auto">
          <a:xfrm>
            <a:off x="6755859" y="5092824"/>
            <a:ext cx="102672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pPr>
            <a:r>
              <a:rPr lang="en-US" altLang="zh-TW" sz="1800" dirty="0" smtClean="0">
                <a:solidFill>
                  <a:schemeClr val="bg1"/>
                </a:solidFill>
                <a:latin typeface="Calibri" panose="020F0502020204030204" pitchFamily="34" charset="0"/>
                <a:cs typeface="Calibri" panose="020F0502020204030204" pitchFamily="34" charset="0"/>
              </a:rPr>
              <a:t>BiCS3: 10GB~160GB</a:t>
            </a:r>
            <a:endParaRPr lang="en-US" altLang="zh-TW" sz="1800" dirty="0">
              <a:solidFill>
                <a:schemeClr val="bg1"/>
              </a:solidFill>
              <a:latin typeface="Calibri" panose="020F0502020204030204" pitchFamily="34" charset="0"/>
              <a:cs typeface="Calibri" panose="020F0502020204030204" pitchFamily="34" charset="0"/>
            </a:endParaRPr>
          </a:p>
        </p:txBody>
      </p:sp>
      <p:grpSp>
        <p:nvGrpSpPr>
          <p:cNvPr id="50" name="群組 49"/>
          <p:cNvGrpSpPr/>
          <p:nvPr/>
        </p:nvGrpSpPr>
        <p:grpSpPr>
          <a:xfrm>
            <a:off x="13111282" y="7613104"/>
            <a:ext cx="3839769" cy="1411663"/>
            <a:chOff x="12518482" y="6103347"/>
            <a:chExt cx="3839769" cy="1411663"/>
          </a:xfrm>
        </p:grpSpPr>
        <p:sp>
          <p:nvSpPr>
            <p:cNvPr id="51" name="文字方塊 50"/>
            <p:cNvSpPr txBox="1"/>
            <p:nvPr/>
          </p:nvSpPr>
          <p:spPr>
            <a:xfrm>
              <a:off x="12518482" y="6103347"/>
              <a:ext cx="3839769" cy="1015663"/>
            </a:xfrm>
            <a:prstGeom prst="rect">
              <a:avLst/>
            </a:prstGeom>
            <a:noFill/>
          </p:spPr>
          <p:txBody>
            <a:bodyPr wrap="none" rtlCol="0">
              <a:spAutoFit/>
            </a:bodyPr>
            <a:lstStyle/>
            <a:p>
              <a:r>
                <a:rPr lang="en-US" altLang="zh-TW" sz="20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Remarks:</a:t>
              </a:r>
            </a:p>
            <a:p>
              <a:pPr marL="457200" indent="-457200">
                <a:buAutoNum type="arabicPeriod"/>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SR/SW</a:t>
              </a:r>
              <a:r>
                <a:rPr lang="en-US" altLang="zh-TW" sz="2000" dirty="0">
                  <a:solidFill>
                    <a:schemeClr val="tx1">
                      <a:lumMod val="75000"/>
                      <a:lumOff val="25000"/>
                    </a:schemeClr>
                  </a:solidFill>
                  <a:latin typeface="Calibri" panose="020F0502020204030204" pitchFamily="34" charset="0"/>
                  <a:cs typeface="Calibri" panose="020F0502020204030204" pitchFamily="34" charset="0"/>
                </a:rPr>
                <a:t>: Sequential </a:t>
              </a: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Read/Write</a:t>
              </a:r>
            </a:p>
            <a:p>
              <a:pPr marL="457200" indent="-457200">
                <a:buAutoNum type="arabicPeriod"/>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ES   CS MP               EOL LTS</a:t>
              </a:r>
              <a:endParaRPr lang="zh-TW" altLang="en-US" sz="20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grpSp>
          <p:nvGrpSpPr>
            <p:cNvPr id="53" name="群組 52"/>
            <p:cNvGrpSpPr/>
            <p:nvPr/>
          </p:nvGrpSpPr>
          <p:grpSpPr>
            <a:xfrm>
              <a:off x="13131980" y="7119010"/>
              <a:ext cx="2866231" cy="396000"/>
              <a:chOff x="4618611" y="6393830"/>
              <a:chExt cx="2866231" cy="396000"/>
            </a:xfrm>
          </p:grpSpPr>
          <p:sp>
            <p:nvSpPr>
              <p:cNvPr id="54" name="五邊形 53"/>
              <p:cNvSpPr/>
              <p:nvPr/>
            </p:nvSpPr>
            <p:spPr bwMode="auto">
              <a:xfrm>
                <a:off x="6360892" y="6393830"/>
                <a:ext cx="1123950" cy="396000"/>
              </a:xfrm>
              <a:prstGeom prst="homePlate">
                <a:avLst/>
              </a:prstGeom>
              <a:solidFill>
                <a:srgbClr val="B3B3B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55" name="五邊形 54"/>
              <p:cNvSpPr/>
              <p:nvPr/>
            </p:nvSpPr>
            <p:spPr bwMode="auto">
              <a:xfrm>
                <a:off x="4690532" y="6393830"/>
                <a:ext cx="1860584"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56" name="五邊形 55"/>
              <p:cNvSpPr/>
              <p:nvPr/>
            </p:nvSpPr>
            <p:spPr bwMode="auto">
              <a:xfrm>
                <a:off x="4618611" y="6393830"/>
                <a:ext cx="345951" cy="396000"/>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grpSp>
      </p:grpSp>
      <p:grpSp>
        <p:nvGrpSpPr>
          <p:cNvPr id="70" name="群組 69"/>
          <p:cNvGrpSpPr/>
          <p:nvPr/>
        </p:nvGrpSpPr>
        <p:grpSpPr>
          <a:xfrm>
            <a:off x="-4662109" y="2512992"/>
            <a:ext cx="4403248" cy="4271897"/>
            <a:chOff x="-4662109" y="2512992"/>
            <a:chExt cx="4403248" cy="4271897"/>
          </a:xfrm>
        </p:grpSpPr>
        <p:grpSp>
          <p:nvGrpSpPr>
            <p:cNvPr id="71" name="群組 70"/>
            <p:cNvGrpSpPr/>
            <p:nvPr/>
          </p:nvGrpSpPr>
          <p:grpSpPr>
            <a:xfrm>
              <a:off x="-4662109" y="2512992"/>
              <a:ext cx="4403248" cy="4271897"/>
              <a:chOff x="12883876" y="1908742"/>
              <a:chExt cx="4403248" cy="4271897"/>
            </a:xfrm>
          </p:grpSpPr>
          <p:sp>
            <p:nvSpPr>
              <p:cNvPr id="74" name="矩形 73"/>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5" name="矩形 74"/>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6" name="矩形 75"/>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7" name="矩形 76"/>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8" name="文字方塊 77"/>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79" name="文字方塊 78"/>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80" name="矩形 79"/>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1" name="文字方塊 80"/>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82" name="文字方塊 81"/>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83" name="矩形 82"/>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4" name="文字方塊 83"/>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85" name="矩形 84"/>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6" name="矩形 85"/>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7" name="矩形 86"/>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8" name="文字方塊 87"/>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89" name="矩形 88"/>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90" name="矩形 89"/>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1" name="矩形 90"/>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92" name="矩形 91"/>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93" name="矩形 92"/>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94" name="文字方塊 93"/>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95" name="矩形 94"/>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6" name="矩形 95"/>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72" name="文字方塊 71"/>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73" name="矩形 72"/>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42" name="五邊形 41"/>
          <p:cNvSpPr/>
          <p:nvPr/>
        </p:nvSpPr>
        <p:spPr bwMode="auto">
          <a:xfrm>
            <a:off x="6755859" y="2838956"/>
            <a:ext cx="2134494" cy="396000"/>
          </a:xfrm>
          <a:prstGeom prst="homePlate">
            <a:avLst/>
          </a:prstGeom>
          <a:solidFill>
            <a:srgbClr val="B3B3B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a:defRPr/>
            </a:pPr>
            <a:r>
              <a:rPr lang="en-US" altLang="zh-TW" sz="1800" dirty="0" smtClean="0">
                <a:solidFill>
                  <a:schemeClr val="bg1"/>
                </a:solidFill>
                <a:latin typeface="Calibri" panose="020F0502020204030204" pitchFamily="34" charset="0"/>
                <a:cs typeface="Calibri" panose="020F0502020204030204" pitchFamily="34" charset="0"/>
              </a:rPr>
              <a:t>BiCS3:30GB~480GB</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44" name="向右箭號 20"/>
          <p:cNvSpPr/>
          <p:nvPr/>
        </p:nvSpPr>
        <p:spPr bwMode="auto">
          <a:xfrm>
            <a:off x="6755859" y="5668888"/>
            <a:ext cx="102672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pPr>
            <a:r>
              <a:rPr lang="en-US" altLang="zh-TW" sz="1800" dirty="0" smtClean="0">
                <a:solidFill>
                  <a:schemeClr val="bg1"/>
                </a:solidFill>
                <a:latin typeface="Calibri" panose="020F0502020204030204" pitchFamily="34" charset="0"/>
                <a:cs typeface="Calibri" panose="020F0502020204030204" pitchFamily="34" charset="0"/>
              </a:rPr>
              <a:t>BiCS5:40GB~320GB</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45" name="向右箭號 20"/>
          <p:cNvSpPr/>
          <p:nvPr/>
        </p:nvSpPr>
        <p:spPr bwMode="auto">
          <a:xfrm>
            <a:off x="6755859" y="3967274"/>
            <a:ext cx="102672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pPr>
            <a:r>
              <a:rPr lang="en-US" altLang="zh-TW" sz="1800" dirty="0">
                <a:solidFill>
                  <a:schemeClr val="bg1"/>
                </a:solidFill>
                <a:latin typeface="Calibri" panose="020F0502020204030204" pitchFamily="34" charset="0"/>
                <a:cs typeface="Calibri" panose="020F0502020204030204" pitchFamily="34" charset="0"/>
              </a:rPr>
              <a:t>BiCS5:120GB~960GB</a:t>
            </a:r>
          </a:p>
        </p:txBody>
      </p:sp>
      <p:grpSp>
        <p:nvGrpSpPr>
          <p:cNvPr id="3" name="群組 2"/>
          <p:cNvGrpSpPr/>
          <p:nvPr/>
        </p:nvGrpSpPr>
        <p:grpSpPr>
          <a:xfrm>
            <a:off x="9246195" y="4445484"/>
            <a:ext cx="7776130" cy="486804"/>
            <a:chOff x="8812018" y="4536287"/>
            <a:chExt cx="8210308" cy="396000"/>
          </a:xfrm>
        </p:grpSpPr>
        <p:sp>
          <p:nvSpPr>
            <p:cNvPr id="46" name="向右箭號 20"/>
            <p:cNvSpPr/>
            <p:nvPr/>
          </p:nvSpPr>
          <p:spPr bwMode="auto">
            <a:xfrm>
              <a:off x="8837262" y="4536287"/>
              <a:ext cx="8185064"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pPr>
              <a:r>
                <a:rPr lang="zh-TW" altLang="en-US" sz="1800" dirty="0" smtClean="0">
                  <a:solidFill>
                    <a:schemeClr val="bg1"/>
                  </a:solidFill>
                  <a:latin typeface="Calibri" panose="020F0502020204030204" pitchFamily="34" charset="0"/>
                  <a:cs typeface="Calibri" panose="020F0502020204030204" pitchFamily="34" charset="0"/>
                </a:rPr>
                <a:t>        </a:t>
              </a:r>
              <a:r>
                <a:rPr lang="en-US" altLang="zh-TW" sz="1800" dirty="0" smtClean="0">
                  <a:solidFill>
                    <a:schemeClr val="bg1"/>
                  </a:solidFill>
                  <a:latin typeface="Calibri" panose="020F0502020204030204" pitchFamily="34" charset="0"/>
                  <a:cs typeface="Calibri" panose="020F0502020204030204" pitchFamily="34" charset="0"/>
                </a:rPr>
                <a:t>BiCS5:120GB~480GB</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48" name="五邊形 47"/>
            <p:cNvSpPr/>
            <p:nvPr/>
          </p:nvSpPr>
          <p:spPr bwMode="auto">
            <a:xfrm>
              <a:off x="8812018" y="4536287"/>
              <a:ext cx="361435" cy="396000"/>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grpSp>
      <p:grpSp>
        <p:nvGrpSpPr>
          <p:cNvPr id="2" name="群組 1"/>
          <p:cNvGrpSpPr/>
          <p:nvPr/>
        </p:nvGrpSpPr>
        <p:grpSpPr>
          <a:xfrm>
            <a:off x="9588517" y="6172944"/>
            <a:ext cx="7433808" cy="493859"/>
            <a:chOff x="8588040" y="6208520"/>
            <a:chExt cx="8460701" cy="396003"/>
          </a:xfrm>
        </p:grpSpPr>
        <p:sp>
          <p:nvSpPr>
            <p:cNvPr id="47" name="向右箭號 20"/>
            <p:cNvSpPr/>
            <p:nvPr/>
          </p:nvSpPr>
          <p:spPr bwMode="auto">
            <a:xfrm>
              <a:off x="8664308" y="6208523"/>
              <a:ext cx="8384433"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pPr>
              <a:r>
                <a:rPr lang="zh-TW" altLang="en-US" sz="1800" dirty="0" smtClean="0">
                  <a:solidFill>
                    <a:schemeClr val="bg1"/>
                  </a:solidFill>
                  <a:latin typeface="Calibri" panose="020F0502020204030204" pitchFamily="34" charset="0"/>
                  <a:cs typeface="Calibri" panose="020F0502020204030204" pitchFamily="34" charset="0"/>
                </a:rPr>
                <a:t>      </a:t>
              </a:r>
              <a:r>
                <a:rPr lang="en-US" altLang="zh-TW" sz="1800" dirty="0" smtClean="0">
                  <a:solidFill>
                    <a:schemeClr val="bg1"/>
                  </a:solidFill>
                  <a:latin typeface="Calibri" panose="020F0502020204030204" pitchFamily="34" charset="0"/>
                  <a:cs typeface="Calibri" panose="020F0502020204030204" pitchFamily="34" charset="0"/>
                </a:rPr>
                <a:t>BiCS5:40GB~160GB</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49" name="五邊形 48"/>
            <p:cNvSpPr/>
            <p:nvPr/>
          </p:nvSpPr>
          <p:spPr bwMode="auto">
            <a:xfrm>
              <a:off x="8588040" y="6208520"/>
              <a:ext cx="360000" cy="396000"/>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grpSp>
    </p:spTree>
    <p:extLst>
      <p:ext uri="{BB962C8B-B14F-4D97-AF65-F5344CB8AC3E}">
        <p14:creationId xmlns:p14="http://schemas.microsoft.com/office/powerpoint/2010/main" val="3878339189"/>
      </p:ext>
    </p:extLst>
  </p:cSld>
  <p:clrMapOvr>
    <a:masterClrMapping/>
  </p:clrMapOvr>
  <p:transition/>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標題 4"/>
          <p:cNvSpPr>
            <a:spLocks noGrp="1"/>
          </p:cNvSpPr>
          <p:nvPr>
            <p:ph type="title"/>
          </p:nvPr>
        </p:nvSpPr>
        <p:spPr/>
        <p:txBody>
          <a:bodyPr/>
          <a:lstStyle/>
          <a:p>
            <a:r>
              <a:rPr lang="en-US" altLang="zh-TW" dirty="0" smtClean="0"/>
              <a:t>2D M.2</a:t>
            </a:r>
            <a:endParaRPr lang="zh-TW" altLang="en-US" dirty="0"/>
          </a:p>
        </p:txBody>
      </p:sp>
      <p:graphicFrame>
        <p:nvGraphicFramePr>
          <p:cNvPr id="71" name="表格 70"/>
          <p:cNvGraphicFramePr>
            <a:graphicFrameLocks noGrp="1"/>
          </p:cNvGraphicFramePr>
          <p:nvPr>
            <p:extLst>
              <p:ext uri="{D42A27DB-BD31-4B8C-83A1-F6EECF244321}">
                <p14:modId xmlns:p14="http://schemas.microsoft.com/office/powerpoint/2010/main" val="167791099"/>
              </p:ext>
            </p:extLst>
          </p:nvPr>
        </p:nvGraphicFramePr>
        <p:xfrm>
          <a:off x="705487" y="1841573"/>
          <a:ext cx="16317572" cy="3740256"/>
        </p:xfrm>
        <a:graphic>
          <a:graphicData uri="http://schemas.openxmlformats.org/drawingml/2006/table">
            <a:tbl>
              <a:tblPr firstRow="1" bandRow="1">
                <a:tableStyleId>{5C22544A-7EE6-4342-B048-85BDC9FD1C3A}</a:tableStyleId>
              </a:tblPr>
              <a:tblGrid>
                <a:gridCol w="1900780"/>
                <a:gridCol w="2503555"/>
                <a:gridCol w="1642713"/>
                <a:gridCol w="1711754"/>
                <a:gridCol w="1711754"/>
                <a:gridCol w="1711754"/>
                <a:gridCol w="1711754"/>
                <a:gridCol w="1711754"/>
                <a:gridCol w="1711754"/>
              </a:tblGrid>
              <a:tr h="454057">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Flash</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Model</a:t>
                      </a: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SR/SW</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2023</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2024</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2025</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r>
              <a:tr h="454057">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altLang="zh-TW"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r>
              <a:tr h="565200">
                <a:tc>
                  <a:txBody>
                    <a:bodyPr/>
                    <a:lstStyle/>
                    <a:p>
                      <a:pPr algn="ctr"/>
                      <a:r>
                        <a:rPr lang="en-US" altLang="zh-TW" sz="2400" b="1" dirty="0" smtClean="0">
                          <a:solidFill>
                            <a:schemeClr val="bg1"/>
                          </a:solidFill>
                          <a:latin typeface="Calibri" panose="020F0502020204030204" pitchFamily="34" charset="0"/>
                          <a:cs typeface="Calibri" panose="020F0502020204030204" pitchFamily="34" charset="0"/>
                        </a:rPr>
                        <a:t>SLC</a:t>
                      </a: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49C00"/>
                    </a:solidFill>
                  </a:tcPr>
                </a:tc>
                <a:tc>
                  <a:txBody>
                    <a:bodyPr/>
                    <a:lstStyle/>
                    <a:p>
                      <a:pPr marL="0" algn="ctr" defTabSz="914400" rtl="0" eaLnBrk="1" latinLnBrk="0" hangingPunct="1"/>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SS220-M242</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ctr" defTabSz="914400" rtl="0" eaLnBrk="1" latinLnBrk="0" hangingPunct="1"/>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530/445</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65200">
                <a:tc rowSpan="2">
                  <a:txBody>
                    <a:bodyPr/>
                    <a:lstStyle/>
                    <a:p>
                      <a:pPr algn="ctr"/>
                      <a:r>
                        <a:rPr lang="en-US" altLang="zh-TW" sz="2400" b="1" dirty="0" smtClean="0">
                          <a:solidFill>
                            <a:schemeClr val="bg1"/>
                          </a:solidFill>
                          <a:latin typeface="Calibri" panose="020F0502020204030204" pitchFamily="34" charset="0"/>
                          <a:cs typeface="Calibri" panose="020F0502020204030204" pitchFamily="34" charset="0"/>
                        </a:rPr>
                        <a:t>MLC</a:t>
                      </a: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669900"/>
                    </a:solidFill>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SM220-M242</a:t>
                      </a:r>
                      <a:endParaRPr lang="zh-TW" altLang="en-US" sz="1800" b="0" i="0" dirty="0">
                        <a:solidFill>
                          <a:schemeClr val="tx1">
                            <a:lumMod val="75000"/>
                            <a:lumOff val="25000"/>
                          </a:schemeClr>
                        </a:solidFill>
                        <a:latin typeface="Calibri" panose="020F0502020204030204" pitchFamily="34" charset="0"/>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510/120</a:t>
                      </a:r>
                      <a:endParaRPr lang="zh-TW" altLang="en-US" sz="1800" b="0" i="0" dirty="0" smtClean="0">
                        <a:solidFill>
                          <a:schemeClr val="tx1">
                            <a:lumMod val="75000"/>
                            <a:lumOff val="25000"/>
                          </a:schemeClr>
                        </a:solidFill>
                        <a:latin typeface="Calibri" panose="020F0502020204030204" pitchFamily="34" charset="0"/>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65200">
                <a:tc vMerge="1">
                  <a:txBody>
                    <a:bodyPr/>
                    <a:lstStyle/>
                    <a:p>
                      <a:pPr algn="ctr"/>
                      <a:endParaRPr lang="zh-TW" altLang="en-US" sz="2400" b="1" dirty="0">
                        <a:solidFill>
                          <a:schemeClr val="tx1">
                            <a:lumMod val="75000"/>
                            <a:lumOff val="25000"/>
                          </a:schemeClr>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SM230-M242</a:t>
                      </a:r>
                      <a:endParaRPr lang="zh-TW" altLang="en-US" sz="1800" b="0" i="0" dirty="0">
                        <a:solidFill>
                          <a:schemeClr val="tx1">
                            <a:lumMod val="75000"/>
                            <a:lumOff val="25000"/>
                          </a:schemeClr>
                        </a:solidFill>
                        <a:latin typeface="Calibri" panose="020F0502020204030204" pitchFamily="34" charset="0"/>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555/470</a:t>
                      </a:r>
                      <a:endParaRPr lang="zh-TW" altLang="en-US" sz="1800" b="0" i="0" dirty="0" smtClean="0">
                        <a:solidFill>
                          <a:schemeClr val="tx1">
                            <a:lumMod val="75000"/>
                            <a:lumOff val="25000"/>
                          </a:schemeClr>
                        </a:solidFill>
                        <a:latin typeface="Calibri" panose="020F0502020204030204" pitchFamily="34" charset="0"/>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65200">
                <a:tc rowSpan="2">
                  <a:txBody>
                    <a:bodyPr/>
                    <a:lstStyle/>
                    <a:p>
                      <a:pPr algn="ctr"/>
                      <a:r>
                        <a:rPr lang="en-US" altLang="zh-TW" sz="2400" b="1" dirty="0" smtClean="0">
                          <a:solidFill>
                            <a:schemeClr val="bg1"/>
                          </a:solidFill>
                          <a:latin typeface="Calibri" panose="020F0502020204030204" pitchFamily="34" charset="0"/>
                          <a:cs typeface="Calibri" panose="020F0502020204030204" pitchFamily="34" charset="0"/>
                        </a:rPr>
                        <a:t>SLC-lite</a:t>
                      </a: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24517E"/>
                    </a:solidFill>
                  </a:tcPr>
                </a:tc>
                <a:tc>
                  <a:txBody>
                    <a:bodyPr/>
                    <a:lstStyle/>
                    <a:p>
                      <a:pPr algn="ct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SU220-M242</a:t>
                      </a: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525/355</a:t>
                      </a:r>
                      <a:endParaRPr lang="zh-TW" altLang="en-US" sz="1800" b="0" i="0" dirty="0">
                        <a:solidFill>
                          <a:schemeClr val="tx1">
                            <a:lumMod val="75000"/>
                            <a:lumOff val="25000"/>
                          </a:schemeClr>
                        </a:solidFill>
                        <a:latin typeface="Calibri" panose="020F0502020204030204" pitchFamily="34" charset="0"/>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65200">
                <a:tc vMerge="1">
                  <a:txBody>
                    <a:bodyPr/>
                    <a:lstStyle/>
                    <a:p>
                      <a:pPr algn="ctr"/>
                      <a:endParaRPr lang="zh-TW" altLang="en-US" sz="2400" b="1" dirty="0">
                        <a:solidFill>
                          <a:schemeClr val="tx1">
                            <a:lumMod val="75000"/>
                            <a:lumOff val="25000"/>
                          </a:schemeClr>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SU230-M242</a:t>
                      </a: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555/475</a:t>
                      </a:r>
                      <a:endParaRPr lang="zh-TW" altLang="en-US" sz="1800" b="0" i="0" dirty="0">
                        <a:solidFill>
                          <a:schemeClr val="tx1">
                            <a:lumMod val="75000"/>
                            <a:lumOff val="25000"/>
                          </a:schemeClr>
                        </a:solidFill>
                        <a:latin typeface="Calibri" panose="020F0502020204030204" pitchFamily="34" charset="0"/>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sp>
        <p:nvSpPr>
          <p:cNvPr id="73" name="文字方塊 24"/>
          <p:cNvSpPr txBox="1">
            <a:spLocks noChangeArrowheads="1"/>
          </p:cNvSpPr>
          <p:nvPr/>
        </p:nvSpPr>
        <p:spPr bwMode="auto">
          <a:xfrm>
            <a:off x="3320300" y="959953"/>
            <a:ext cx="11087946" cy="667724"/>
          </a:xfrm>
          <a:prstGeom prst="rect">
            <a:avLst/>
          </a:prstGeom>
          <a:noFill/>
          <a:ln w="9525">
            <a:noFill/>
            <a:miter lim="800000"/>
            <a:headEnd/>
            <a:tailEnd/>
          </a:ln>
        </p:spPr>
        <p:txBody>
          <a:bodyPr lIns="112624" tIns="56313" rIns="112624" bIns="56313">
            <a:spAutoFit/>
          </a:bodyPr>
          <a:lstStyle/>
          <a:p>
            <a:pPr algn="ctr"/>
            <a:r>
              <a:rPr lang="en-US" altLang="zh-TW" sz="3600" b="1" dirty="0">
                <a:solidFill>
                  <a:srgbClr val="008C7D"/>
                </a:solidFill>
                <a:latin typeface="Calibri" pitchFamily="34" charset="0"/>
              </a:rPr>
              <a:t>Industrial M.2 </a:t>
            </a:r>
            <a:r>
              <a:rPr lang="en-US" altLang="zh-TW" sz="3600" b="1" dirty="0" smtClean="0">
                <a:solidFill>
                  <a:srgbClr val="008C7D"/>
                </a:solidFill>
                <a:latin typeface="Calibri" pitchFamily="34" charset="0"/>
              </a:rPr>
              <a:t>2242 2D NAND Roadmap</a:t>
            </a:r>
            <a:endParaRPr lang="zh-TW" altLang="en-US" sz="3600" b="1" dirty="0">
              <a:solidFill>
                <a:srgbClr val="008C7D"/>
              </a:solidFill>
              <a:latin typeface="Calibri" pitchFamily="34" charset="0"/>
            </a:endParaRPr>
          </a:p>
        </p:txBody>
      </p:sp>
      <p:sp>
        <p:nvSpPr>
          <p:cNvPr id="75" name="向右箭號 20"/>
          <p:cNvSpPr/>
          <p:nvPr/>
        </p:nvSpPr>
        <p:spPr bwMode="auto">
          <a:xfrm>
            <a:off x="6799059" y="2824616"/>
            <a:ext cx="102240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indent="268288" defTabSz="791890">
              <a:defRPr/>
            </a:pPr>
            <a:r>
              <a:rPr lang="en-US" altLang="zh-TW" sz="1800" dirty="0" smtClean="0">
                <a:solidFill>
                  <a:schemeClr val="bg1"/>
                </a:solidFill>
                <a:latin typeface="Calibri" panose="020F0502020204030204" pitchFamily="34" charset="0"/>
                <a:cs typeface="Calibri" panose="020F0502020204030204" pitchFamily="34" charset="0"/>
              </a:rPr>
              <a:t>1GB~64GB</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76" name="向右箭號 20"/>
          <p:cNvSpPr/>
          <p:nvPr/>
        </p:nvSpPr>
        <p:spPr bwMode="auto">
          <a:xfrm>
            <a:off x="6799059" y="3400680"/>
            <a:ext cx="102240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indent="268288" defTabSz="791890"/>
            <a:r>
              <a:rPr lang="en-US" altLang="zh-TW" sz="1800" dirty="0">
                <a:solidFill>
                  <a:schemeClr val="bg1"/>
                </a:solidFill>
                <a:latin typeface="Calibri" panose="020F0502020204030204" pitchFamily="34" charset="0"/>
                <a:cs typeface="Calibri" panose="020F0502020204030204" pitchFamily="34" charset="0"/>
              </a:rPr>
              <a:t>8GB~256GB</a:t>
            </a:r>
          </a:p>
        </p:txBody>
      </p:sp>
      <p:sp>
        <p:nvSpPr>
          <p:cNvPr id="77" name="向右箭號 20"/>
          <p:cNvSpPr/>
          <p:nvPr/>
        </p:nvSpPr>
        <p:spPr bwMode="auto">
          <a:xfrm>
            <a:off x="6799059" y="3976744"/>
            <a:ext cx="102240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indent="268288" defTabSz="791890">
              <a:defRPr/>
            </a:pPr>
            <a:r>
              <a:rPr lang="en-US" altLang="zh-TW" sz="1800" dirty="0" smtClean="0">
                <a:solidFill>
                  <a:schemeClr val="bg1"/>
                </a:solidFill>
                <a:latin typeface="Calibri" panose="020F0502020204030204" pitchFamily="34" charset="0"/>
                <a:cs typeface="Calibri" panose="020F0502020204030204" pitchFamily="34" charset="0"/>
              </a:rPr>
              <a:t>8GB~256GB</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78" name="向右箭號 20"/>
          <p:cNvSpPr/>
          <p:nvPr/>
        </p:nvSpPr>
        <p:spPr bwMode="auto">
          <a:xfrm>
            <a:off x="6799059" y="4552808"/>
            <a:ext cx="102240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indent="268288" defTabSz="791890">
              <a:defRPr/>
            </a:pPr>
            <a:r>
              <a:rPr lang="en-US" altLang="zh-TW" sz="1800" dirty="0" smtClean="0">
                <a:solidFill>
                  <a:schemeClr val="bg1"/>
                </a:solidFill>
                <a:latin typeface="Calibri" panose="020F0502020204030204" pitchFamily="34" charset="0"/>
                <a:cs typeface="Calibri" panose="020F0502020204030204" pitchFamily="34" charset="0"/>
              </a:rPr>
              <a:t>8GB~128GB</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79" name="向右箭號 20"/>
          <p:cNvSpPr/>
          <p:nvPr/>
        </p:nvSpPr>
        <p:spPr bwMode="auto">
          <a:xfrm>
            <a:off x="6799059" y="5092824"/>
            <a:ext cx="102240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indent="268288" defTabSz="791890">
              <a:defRPr/>
            </a:pPr>
            <a:r>
              <a:rPr lang="en-US" altLang="zh-TW" sz="1800" dirty="0" smtClean="0">
                <a:solidFill>
                  <a:schemeClr val="bg1"/>
                </a:solidFill>
                <a:latin typeface="Calibri" panose="020F0502020204030204" pitchFamily="34" charset="0"/>
                <a:cs typeface="Calibri" panose="020F0502020204030204" pitchFamily="34" charset="0"/>
              </a:rPr>
              <a:t>4GB~128GB</a:t>
            </a:r>
            <a:endParaRPr lang="en-US" altLang="zh-TW" sz="1800" dirty="0">
              <a:solidFill>
                <a:schemeClr val="bg1"/>
              </a:solidFill>
              <a:latin typeface="Calibri" panose="020F0502020204030204" pitchFamily="34" charset="0"/>
              <a:cs typeface="Calibri" panose="020F0502020204030204" pitchFamily="34" charset="0"/>
            </a:endParaRPr>
          </a:p>
        </p:txBody>
      </p:sp>
      <p:grpSp>
        <p:nvGrpSpPr>
          <p:cNvPr id="98" name="群組 97"/>
          <p:cNvGrpSpPr/>
          <p:nvPr/>
        </p:nvGrpSpPr>
        <p:grpSpPr>
          <a:xfrm>
            <a:off x="13111282" y="7613104"/>
            <a:ext cx="3839769" cy="1411663"/>
            <a:chOff x="12518482" y="6103347"/>
            <a:chExt cx="3839769" cy="1411663"/>
          </a:xfrm>
        </p:grpSpPr>
        <p:sp>
          <p:nvSpPr>
            <p:cNvPr id="99" name="文字方塊 98"/>
            <p:cNvSpPr txBox="1"/>
            <p:nvPr/>
          </p:nvSpPr>
          <p:spPr>
            <a:xfrm>
              <a:off x="12518482" y="6103347"/>
              <a:ext cx="3839769" cy="1015663"/>
            </a:xfrm>
            <a:prstGeom prst="rect">
              <a:avLst/>
            </a:prstGeom>
            <a:noFill/>
          </p:spPr>
          <p:txBody>
            <a:bodyPr wrap="none" rtlCol="0">
              <a:spAutoFit/>
            </a:bodyPr>
            <a:lstStyle/>
            <a:p>
              <a:r>
                <a:rPr lang="en-US" altLang="zh-TW" sz="20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Remarks:</a:t>
              </a:r>
            </a:p>
            <a:p>
              <a:pPr marL="457200" indent="-457200">
                <a:buAutoNum type="arabicPeriod"/>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SR/SW</a:t>
              </a:r>
              <a:r>
                <a:rPr lang="en-US" altLang="zh-TW" sz="2000" dirty="0">
                  <a:solidFill>
                    <a:schemeClr val="tx1">
                      <a:lumMod val="75000"/>
                      <a:lumOff val="25000"/>
                    </a:schemeClr>
                  </a:solidFill>
                  <a:latin typeface="Calibri" panose="020F0502020204030204" pitchFamily="34" charset="0"/>
                  <a:cs typeface="Calibri" panose="020F0502020204030204" pitchFamily="34" charset="0"/>
                </a:rPr>
                <a:t>: Sequential </a:t>
              </a: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Read/Write</a:t>
              </a:r>
            </a:p>
            <a:p>
              <a:pPr marL="457200" indent="-457200">
                <a:buAutoNum type="arabicPeriod"/>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ES   CS MP               EOL LTS</a:t>
              </a:r>
              <a:endParaRPr lang="zh-TW" altLang="en-US" sz="20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grpSp>
          <p:nvGrpSpPr>
            <p:cNvPr id="100" name="群組 99"/>
            <p:cNvGrpSpPr/>
            <p:nvPr/>
          </p:nvGrpSpPr>
          <p:grpSpPr>
            <a:xfrm>
              <a:off x="13131980" y="7119010"/>
              <a:ext cx="2866231" cy="396000"/>
              <a:chOff x="4618611" y="6393830"/>
              <a:chExt cx="2866231" cy="396000"/>
            </a:xfrm>
          </p:grpSpPr>
          <p:sp>
            <p:nvSpPr>
              <p:cNvPr id="101" name="五邊形 100"/>
              <p:cNvSpPr/>
              <p:nvPr/>
            </p:nvSpPr>
            <p:spPr bwMode="auto">
              <a:xfrm>
                <a:off x="6360892" y="6393830"/>
                <a:ext cx="1123950" cy="396000"/>
              </a:xfrm>
              <a:prstGeom prst="homePlate">
                <a:avLst/>
              </a:prstGeom>
              <a:solidFill>
                <a:srgbClr val="B3B3B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102" name="五邊形 101"/>
              <p:cNvSpPr/>
              <p:nvPr/>
            </p:nvSpPr>
            <p:spPr bwMode="auto">
              <a:xfrm>
                <a:off x="4690532" y="6393830"/>
                <a:ext cx="1860584"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103" name="五邊形 102"/>
              <p:cNvSpPr/>
              <p:nvPr/>
            </p:nvSpPr>
            <p:spPr bwMode="auto">
              <a:xfrm>
                <a:off x="4618611" y="6393830"/>
                <a:ext cx="345951" cy="396000"/>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grpSp>
      </p:grpSp>
      <p:grpSp>
        <p:nvGrpSpPr>
          <p:cNvPr id="60" name="群組 59"/>
          <p:cNvGrpSpPr/>
          <p:nvPr/>
        </p:nvGrpSpPr>
        <p:grpSpPr>
          <a:xfrm>
            <a:off x="-4662109" y="2512992"/>
            <a:ext cx="4403248" cy="4271897"/>
            <a:chOff x="-4662109" y="2512992"/>
            <a:chExt cx="4403248" cy="4271897"/>
          </a:xfrm>
        </p:grpSpPr>
        <p:grpSp>
          <p:nvGrpSpPr>
            <p:cNvPr id="61" name="群組 60"/>
            <p:cNvGrpSpPr/>
            <p:nvPr/>
          </p:nvGrpSpPr>
          <p:grpSpPr>
            <a:xfrm>
              <a:off x="-4662109" y="2512992"/>
              <a:ext cx="4403248" cy="4271897"/>
              <a:chOff x="12883876" y="1908742"/>
              <a:chExt cx="4403248" cy="4271897"/>
            </a:xfrm>
          </p:grpSpPr>
          <p:sp>
            <p:nvSpPr>
              <p:cNvPr id="64" name="矩形 63"/>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65" name="矩形 64"/>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66" name="矩形 65"/>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67" name="矩形 66"/>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68" name="文字方塊 67"/>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69" name="文字方塊 68"/>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70" name="矩形 69"/>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2" name="文字方塊 71"/>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80" name="文字方塊 79"/>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81" name="矩形 80"/>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2" name="文字方塊 81"/>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83" name="矩形 82"/>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4" name="矩形 83"/>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5" name="矩形 84"/>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6" name="文字方塊 85"/>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87" name="矩形 86"/>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88" name="矩形 87"/>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9" name="矩形 88"/>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90" name="矩形 89"/>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91" name="矩形 90"/>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92" name="文字方塊 91"/>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93" name="矩形 92"/>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4" name="矩形 93"/>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62" name="文字方塊 61"/>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63" name="矩形 62"/>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Tree>
    <p:extLst>
      <p:ext uri="{BB962C8B-B14F-4D97-AF65-F5344CB8AC3E}">
        <p14:creationId xmlns:p14="http://schemas.microsoft.com/office/powerpoint/2010/main" val="2602569417"/>
      </p:ext>
    </p:extLst>
  </p:cSld>
  <p:clrMapOvr>
    <a:masterClrMapping/>
  </p:clrMapOvr>
  <p:transition/>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矩形 23"/>
          <p:cNvSpPr/>
          <p:nvPr/>
        </p:nvSpPr>
        <p:spPr>
          <a:xfrm>
            <a:off x="3313792" y="5840001"/>
            <a:ext cx="1462260" cy="398699"/>
          </a:xfrm>
          <a:prstGeom prst="rect">
            <a:avLst/>
          </a:prstGeom>
        </p:spPr>
        <p:txBody>
          <a:bodyPr wrap="none">
            <a:spAutoFit/>
          </a:bodyPr>
          <a:lstStyle/>
          <a:p>
            <a:pPr algn="ctr" defTabSz="1300192">
              <a:defRPr/>
            </a:pPr>
            <a:r>
              <a:rPr lang="en-US" altLang="zh-TW" sz="1991" b="1" dirty="0">
                <a:solidFill>
                  <a:schemeClr val="bg1"/>
                </a:solidFill>
              </a:rPr>
              <a:t>CS: Ready</a:t>
            </a:r>
          </a:p>
        </p:txBody>
      </p:sp>
      <p:sp>
        <p:nvSpPr>
          <p:cNvPr id="4" name="標題 3"/>
          <p:cNvSpPr>
            <a:spLocks noGrp="1"/>
          </p:cNvSpPr>
          <p:nvPr>
            <p:ph type="title"/>
          </p:nvPr>
        </p:nvSpPr>
        <p:spPr/>
        <p:txBody>
          <a:bodyPr/>
          <a:lstStyle/>
          <a:p>
            <a:r>
              <a:rPr lang="en-US" altLang="zh-TW" dirty="0" smtClean="0"/>
              <a:t>3D TLC M.2</a:t>
            </a:r>
            <a:endParaRPr lang="zh-TW" altLang="en-US" dirty="0"/>
          </a:p>
        </p:txBody>
      </p:sp>
      <p:graphicFrame>
        <p:nvGraphicFramePr>
          <p:cNvPr id="16" name="表格 15"/>
          <p:cNvGraphicFramePr>
            <a:graphicFrameLocks noGrp="1"/>
          </p:cNvGraphicFramePr>
          <p:nvPr>
            <p:extLst>
              <p:ext uri="{D42A27DB-BD31-4B8C-83A1-F6EECF244321}">
                <p14:modId xmlns:p14="http://schemas.microsoft.com/office/powerpoint/2010/main" val="3852866392"/>
              </p:ext>
            </p:extLst>
          </p:nvPr>
        </p:nvGraphicFramePr>
        <p:xfrm>
          <a:off x="5285754" y="1780456"/>
          <a:ext cx="10656000" cy="7266856"/>
        </p:xfrm>
        <a:graphic>
          <a:graphicData uri="http://schemas.openxmlformats.org/drawingml/2006/table">
            <a:tbl>
              <a:tblPr firstRow="1" bandRow="1">
                <a:tableStyleId>{5940675A-B579-460E-94D1-54222C63F5DA}</a:tableStyleId>
              </a:tblPr>
              <a:tblGrid>
                <a:gridCol w="5328000"/>
                <a:gridCol w="5328000"/>
              </a:tblGrid>
              <a:tr h="398450">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SV250-M242</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SATA 3.2 (6Gb/s)</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Double side: 120GB~960GB</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Kioxia</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lang="en-US" altLang="zh-TW" sz="2000" b="0" kern="1200" dirty="0" smtClean="0">
                          <a:solidFill>
                            <a:srgbClr val="C00000"/>
                          </a:solidFill>
                          <a:latin typeface="Calibri" panose="020F0502020204030204" pitchFamily="34" charset="0"/>
                          <a:ea typeface="+mn-ea"/>
                          <a:cs typeface="Calibri" panose="020F0502020204030204" pitchFamily="34" charset="0"/>
                          <a:sym typeface="Arial" pitchFamily="34" charset="0"/>
                        </a:rPr>
                        <a:t>BiCS5</a:t>
                      </a:r>
                      <a:endParaRPr lang="zh-TW" altLang="en-US" sz="2000" b="0" kern="1200" dirty="0" smtClean="0">
                        <a:solidFill>
                          <a:srgbClr val="C00000"/>
                        </a:solidFill>
                        <a:latin typeface="Calibri" panose="020F0502020204030204" pitchFamily="34" charset="0"/>
                        <a:ea typeface="+mn-ea"/>
                        <a:cs typeface="Calibri" panose="020F0502020204030204" pitchFamily="34" charset="0"/>
                        <a:sym typeface="Arial" pitchFamily="34" charset="0"/>
                      </a:endParaRP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External DRAM</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No</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85546">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R/W 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560/470</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Read)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50K</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Write)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68K</a:t>
                      </a:r>
                      <a:endPar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111600" marR="111600" marT="57600" marB="5760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Wide Temp. (-40</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C~85</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Yes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19300">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2784600">
                <a:tc>
                  <a:txBody>
                    <a:bodyPr/>
                    <a:lstStyle/>
                    <a:p>
                      <a:pPr eaLnBrk="0" fontAlgn="base" hangingPunct="0">
                        <a:buSzPct val="100000"/>
                        <a:buFont typeface="Arial" panose="020B0604020202020204" pitchFamily="34" charset="0"/>
                        <a:buChar char="•"/>
                      </a:pPr>
                      <a:r>
                        <a:rPr lang="en-US" altLang="zh-TW" sz="2000" b="0" dirty="0" smtClean="0">
                          <a:latin typeface="Calibri" panose="020F0502020204030204" pitchFamily="34" charset="0"/>
                          <a:ea typeface="新細明體" charset="-120"/>
                          <a:cs typeface="Calibri" panose="020F0502020204030204" pitchFamily="34" charset="0"/>
                          <a:sym typeface="Arial" pitchFamily="34" charset="0"/>
                        </a:rPr>
                        <a:t> </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Support LDPC ECC</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Global Wear-Leveling Technology</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AES256 support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End-to-End Data Protection </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DEVSLP/Thermal Sensor</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DataDefender</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S.M.A.R.T. and SSD Widget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DataRAID</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a:t>
                      </a:r>
                    </a:p>
                    <a:p>
                      <a:pPr eaLnBrk="0" fontAlgn="base" hangingPunct="0">
                        <a:buSzPct val="100000"/>
                        <a:buFont typeface="Arial" panose="020B0604020202020204" pitchFamily="34" charset="0"/>
                        <a:buChar char="•"/>
                      </a:pPr>
                      <a:r>
                        <a:rPr lang="en-US" altLang="zh-TW" sz="2000" b="0" kern="120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rPr>
                        <a:t>TCG Opal 2.0 (Optional)</a:t>
                      </a:r>
                    </a:p>
                    <a:p>
                      <a:pPr marL="0" marR="0" lvl="0" indent="0" algn="l" defTabSz="914446" rtl="0" eaLnBrk="0" fontAlgn="base" latinLnBrk="0" hangingPunct="0">
                        <a:lnSpc>
                          <a:spcPct val="100000"/>
                        </a:lnSpc>
                        <a:spcBef>
                          <a:spcPts val="0"/>
                        </a:spcBef>
                        <a:spcAft>
                          <a:spcPts val="0"/>
                        </a:spcAft>
                        <a:buClrTx/>
                        <a:buSzPct val="100000"/>
                        <a:buFont typeface="Arial" panose="020B0604020202020204" pitchFamily="34" charset="0"/>
                        <a:buChar char="•"/>
                        <a:tabLst/>
                        <a:defRPr/>
                      </a:pPr>
                      <a:r>
                        <a:rPr lang="en-US" altLang="zh-TW" sz="2000" kern="120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kern="1200" baseline="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Sidefill</a:t>
                      </a:r>
                      <a:endParaRPr lang="en-US" altLang="zh-TW" sz="200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spcBef>
                          <a:spcPts val="3413"/>
                        </a:spcBef>
                        <a:buSzPct val="171000"/>
                      </a:pPr>
                      <a:r>
                        <a:rPr lang="fr-FR"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Enterprise Server, Industrial/Military, Surveillance, Digital Signage, Gaming</a:t>
                      </a:r>
                      <a:endParaRPr lang="en-US" altLang="zh-TW" sz="2000" b="0" kern="1200" dirty="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10" name="圓角矩形 9"/>
          <p:cNvSpPr/>
          <p:nvPr/>
        </p:nvSpPr>
        <p:spPr>
          <a:xfrm>
            <a:off x="1325563" y="5884912"/>
            <a:ext cx="2016125" cy="616649"/>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2" fontAlgn="auto">
              <a:spcBef>
                <a:spcPts val="0"/>
              </a:spcBef>
              <a:spcAft>
                <a:spcPts val="0"/>
              </a:spcAft>
              <a:defRPr/>
            </a:pPr>
            <a:r>
              <a:rPr lang="en-US" altLang="zh-TW" sz="2400" b="1" dirty="0" smtClean="0">
                <a:solidFill>
                  <a:schemeClr val="bg1"/>
                </a:solidFill>
                <a:latin typeface="Calibri" panose="020F0502020204030204" pitchFamily="34" charset="0"/>
                <a:cs typeface="Calibri" panose="020F0502020204030204" pitchFamily="34" charset="0"/>
                <a:sym typeface="Arial" pitchFamily="34" charset="0"/>
              </a:rPr>
              <a:t>CS: </a:t>
            </a:r>
            <a:r>
              <a:rPr lang="en-US" altLang="zh-TW" sz="2400" b="1" dirty="0" smtClean="0">
                <a:solidFill>
                  <a:schemeClr val="bg1"/>
                </a:solidFill>
                <a:latin typeface="Calibri" panose="020F0502020204030204" pitchFamily="34" charset="0"/>
                <a:cs typeface="Calibri" panose="020F0502020204030204" pitchFamily="34" charset="0"/>
              </a:rPr>
              <a:t>Ready</a:t>
            </a:r>
            <a:endParaRPr lang="en-US" altLang="zh-TW" sz="2400" b="1" dirty="0">
              <a:solidFill>
                <a:schemeClr val="bg1"/>
              </a:solidFill>
              <a:latin typeface="Calibri" panose="020F0502020204030204" pitchFamily="34" charset="0"/>
              <a:cs typeface="Calibri" panose="020F0502020204030204" pitchFamily="34" charset="0"/>
            </a:endParaRPr>
          </a:p>
        </p:txBody>
      </p:sp>
      <p:sp>
        <p:nvSpPr>
          <p:cNvPr id="12" name="矩形 11"/>
          <p:cNvSpPr/>
          <p:nvPr/>
        </p:nvSpPr>
        <p:spPr>
          <a:xfrm>
            <a:off x="7952839" y="1025242"/>
            <a:ext cx="5175904" cy="646331"/>
          </a:xfrm>
          <a:prstGeom prst="rect">
            <a:avLst/>
          </a:prstGeom>
        </p:spPr>
        <p:txBody>
          <a:bodyPr wrap="none">
            <a:spAutoFit/>
          </a:bodyPr>
          <a:lstStyle/>
          <a:p>
            <a:pPr lvl="0" algn="ctr" eaLnBrk="1" hangingPunct="1">
              <a:defRPr/>
            </a:pPr>
            <a:r>
              <a:rPr lang="en-US" altLang="zh-TW" sz="3600" b="1" dirty="0" smtClean="0">
                <a:solidFill>
                  <a:srgbClr val="008080"/>
                </a:solidFill>
                <a:latin typeface="Calibri" panose="020F0502020204030204" pitchFamily="34" charset="0"/>
                <a:cs typeface="Calibri" panose="020F0502020204030204" pitchFamily="34" charset="0"/>
              </a:rPr>
              <a:t>SV250-M242 Specification</a:t>
            </a:r>
            <a:endParaRPr lang="en-US" altLang="zh-TW" sz="3600" b="1" dirty="0">
              <a:solidFill>
                <a:srgbClr val="008080"/>
              </a:solidFill>
              <a:latin typeface="Calibri" panose="020F0502020204030204" pitchFamily="34" charset="0"/>
              <a:cs typeface="Calibri" panose="020F0502020204030204" pitchFamily="34" charset="0"/>
            </a:endParaRPr>
          </a:p>
        </p:txBody>
      </p:sp>
      <p:pic>
        <p:nvPicPr>
          <p:cNvPr id="9" name="圖片 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06975" y="2123579"/>
            <a:ext cx="3853299" cy="3853299"/>
          </a:xfrm>
          <a:prstGeom prst="rect">
            <a:avLst/>
          </a:prstGeom>
        </p:spPr>
      </p:pic>
    </p:spTree>
    <p:extLst>
      <p:ext uri="{BB962C8B-B14F-4D97-AF65-F5344CB8AC3E}">
        <p14:creationId xmlns:p14="http://schemas.microsoft.com/office/powerpoint/2010/main" val="4280407631"/>
      </p:ext>
    </p:extLst>
  </p:cSld>
  <p:clrMapOvr>
    <a:masterClrMapping/>
  </p:clrMapOvr>
  <p:transition/>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矩形 23"/>
          <p:cNvSpPr/>
          <p:nvPr/>
        </p:nvSpPr>
        <p:spPr>
          <a:xfrm>
            <a:off x="3313792" y="5840001"/>
            <a:ext cx="1462260" cy="398699"/>
          </a:xfrm>
          <a:prstGeom prst="rect">
            <a:avLst/>
          </a:prstGeom>
        </p:spPr>
        <p:txBody>
          <a:bodyPr wrap="none">
            <a:spAutoFit/>
          </a:bodyPr>
          <a:lstStyle/>
          <a:p>
            <a:pPr algn="ctr" defTabSz="1300192">
              <a:defRPr/>
            </a:pPr>
            <a:r>
              <a:rPr lang="en-US" altLang="zh-TW" sz="1991" b="1" dirty="0">
                <a:solidFill>
                  <a:schemeClr val="bg1"/>
                </a:solidFill>
              </a:rPr>
              <a:t>CS: Ready</a:t>
            </a:r>
          </a:p>
        </p:txBody>
      </p:sp>
      <p:sp>
        <p:nvSpPr>
          <p:cNvPr id="4" name="標題 3"/>
          <p:cNvSpPr>
            <a:spLocks noGrp="1"/>
          </p:cNvSpPr>
          <p:nvPr>
            <p:ph type="title"/>
          </p:nvPr>
        </p:nvSpPr>
        <p:spPr/>
        <p:txBody>
          <a:bodyPr/>
          <a:lstStyle/>
          <a:p>
            <a:r>
              <a:rPr lang="en-US" altLang="zh-TW" dirty="0" smtClean="0"/>
              <a:t>3D TLC M.2</a:t>
            </a:r>
            <a:endParaRPr lang="zh-TW" altLang="en-US" dirty="0"/>
          </a:p>
        </p:txBody>
      </p:sp>
      <p:graphicFrame>
        <p:nvGraphicFramePr>
          <p:cNvPr id="16" name="表格 15"/>
          <p:cNvGraphicFramePr>
            <a:graphicFrameLocks noGrp="1"/>
          </p:cNvGraphicFramePr>
          <p:nvPr>
            <p:extLst>
              <p:ext uri="{D42A27DB-BD31-4B8C-83A1-F6EECF244321}">
                <p14:modId xmlns:p14="http://schemas.microsoft.com/office/powerpoint/2010/main" val="1171011198"/>
              </p:ext>
            </p:extLst>
          </p:nvPr>
        </p:nvGraphicFramePr>
        <p:xfrm>
          <a:off x="5285754" y="1780456"/>
          <a:ext cx="10656000" cy="6962056"/>
        </p:xfrm>
        <a:graphic>
          <a:graphicData uri="http://schemas.openxmlformats.org/drawingml/2006/table">
            <a:tbl>
              <a:tblPr firstRow="1" bandRow="1">
                <a:tableStyleId>{5940675A-B579-460E-94D1-54222C63F5DA}</a:tableStyleId>
              </a:tblPr>
              <a:tblGrid>
                <a:gridCol w="5328000"/>
                <a:gridCol w="5328000"/>
              </a:tblGrid>
              <a:tr h="398450">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SV25P-M242</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SATA 3.2 (6Gb/s)</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Double side: 120GB~480GB</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Kioxia</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lang="en-US" altLang="zh-TW" sz="2000" b="0" kern="1200" dirty="0" smtClean="0">
                          <a:solidFill>
                            <a:srgbClr val="C00000"/>
                          </a:solidFill>
                          <a:latin typeface="Calibri" panose="020F0502020204030204" pitchFamily="34" charset="0"/>
                          <a:ea typeface="+mn-ea"/>
                          <a:cs typeface="Calibri" panose="020F0502020204030204" pitchFamily="34" charset="0"/>
                          <a:sym typeface="Arial" pitchFamily="34" charset="0"/>
                        </a:rPr>
                        <a:t>BiCS5</a:t>
                      </a:r>
                      <a:endParaRPr lang="zh-TW" altLang="en-US" sz="2000" b="0" kern="1200" dirty="0" smtClean="0">
                        <a:solidFill>
                          <a:srgbClr val="C00000"/>
                        </a:solidFill>
                        <a:latin typeface="Calibri" panose="020F0502020204030204" pitchFamily="34" charset="0"/>
                        <a:ea typeface="+mn-ea"/>
                        <a:cs typeface="Calibri" panose="020F0502020204030204" pitchFamily="34" charset="0"/>
                        <a:sym typeface="Arial" pitchFamily="34" charset="0"/>
                      </a:endParaRP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External DRAM</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No</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85546">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R/W 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Est. </a:t>
                      </a: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560/470</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Read)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Est. </a:t>
                      </a: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50K</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Write)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Est. </a:t>
                      </a: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68K</a:t>
                      </a:r>
                    </a:p>
                  </a:txBody>
                  <a:tcPr marL="111600" marR="111600" marT="57600" marB="5760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Wide Temp. (-40</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C~85</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Yes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19300">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2784600">
                <a:tc>
                  <a:txBody>
                    <a:bodyPr/>
                    <a:lstStyle/>
                    <a:p>
                      <a:pPr eaLnBrk="0" fontAlgn="base" hangingPunct="0">
                        <a:buSzPct val="100000"/>
                        <a:buFont typeface="Arial" panose="020B0604020202020204" pitchFamily="34" charset="0"/>
                        <a:buChar char="•"/>
                      </a:pPr>
                      <a:r>
                        <a:rPr lang="en-US" altLang="zh-TW" sz="2000" b="0" dirty="0" smtClean="0">
                          <a:latin typeface="Calibri" panose="020F0502020204030204" pitchFamily="34" charset="0"/>
                          <a:ea typeface="新細明體" charset="-120"/>
                          <a:cs typeface="Calibri" panose="020F0502020204030204" pitchFamily="34" charset="0"/>
                          <a:sym typeface="Arial" pitchFamily="34" charset="0"/>
                        </a:rPr>
                        <a:t> </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Support LDPC ECC</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Global Wear-Leveling Technology</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AES256 support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End-to-End Data Protection </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DEVSLP/Thermal Sensor</a:t>
                      </a:r>
                    </a:p>
                    <a:p>
                      <a:pPr eaLnBrk="0" fontAlgn="base" hangingPunct="0">
                        <a:buSzPct val="100000"/>
                        <a:buFont typeface="Arial" panose="020B0604020202020204" pitchFamily="34" charset="0"/>
                        <a:buChar char="•"/>
                      </a:pPr>
                      <a:r>
                        <a:rPr lang="zh-TW" altLang="en-US"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S.M.A.R.T. and SSD Widget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DataRAID</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a:t>
                      </a:r>
                    </a:p>
                    <a:p>
                      <a:pPr eaLnBrk="0" fontAlgn="base" hangingPunct="0">
                        <a:buSzPct val="100000"/>
                        <a:buFont typeface="Arial" panose="020B0604020202020204" pitchFamily="34" charset="0"/>
                        <a:buChar char="•"/>
                      </a:pPr>
                      <a:r>
                        <a:rPr lang="en-US" altLang="zh-TW" sz="2000" kern="120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kern="1200" baseline="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Sidefill</a:t>
                      </a:r>
                      <a:endParaRPr lang="en-US" altLang="zh-TW" sz="2000" kern="120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p>
                      <a:pPr marL="0" marR="0" lvl="0" indent="0" algn="l" defTabSz="914446" rtl="0" eaLnBrk="0" fontAlgn="base" latinLnBrk="0" hangingPunct="0">
                        <a:lnSpc>
                          <a:spcPct val="100000"/>
                        </a:lnSpc>
                        <a:spcBef>
                          <a:spcPts val="0"/>
                        </a:spcBef>
                        <a:spcAft>
                          <a:spcPts val="0"/>
                        </a:spcAft>
                        <a:buClrTx/>
                        <a:buSzPct val="100000"/>
                        <a:buFont typeface="Arial" panose="020B0604020202020204" pitchFamily="34" charset="0"/>
                        <a:buChar char="•"/>
                        <a:tabLst/>
                        <a:defRPr/>
                      </a:pPr>
                      <a:r>
                        <a:rPr lang="en-US" altLang="zh-TW" sz="2000" kern="1200" baseline="0" dirty="0" smtClean="0">
                          <a:solidFill>
                            <a:srgbClr val="C00000"/>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kern="1200" baseline="0" dirty="0" err="1" smtClean="0">
                          <a:solidFill>
                            <a:srgbClr val="C00000"/>
                          </a:solidFill>
                          <a:latin typeface="Calibri" panose="020F0502020204030204" pitchFamily="34" charset="0"/>
                          <a:ea typeface="新細明體" charset="-120"/>
                          <a:cs typeface="Calibri" panose="020F0502020204030204" pitchFamily="34" charset="0"/>
                          <a:sym typeface="Arial" pitchFamily="34" charset="0"/>
                        </a:rPr>
                        <a:t>CorePower</a:t>
                      </a:r>
                      <a:endParaRPr lang="en-US" altLang="zh-TW" sz="2000" kern="1200" dirty="0" smtClean="0">
                        <a:solidFill>
                          <a:srgbClr val="C00000"/>
                        </a:solidFill>
                        <a:latin typeface="Calibri" panose="020F0502020204030204" pitchFamily="34" charset="0"/>
                        <a:ea typeface="新細明體" charset="-120"/>
                        <a:cs typeface="Calibri" panose="020F0502020204030204" pitchFamily="34" charset="0"/>
                        <a:sym typeface="Arial" pitchFamily="34" charset="0"/>
                      </a:endParaRP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spcBef>
                          <a:spcPts val="3413"/>
                        </a:spcBef>
                        <a:buSzPct val="171000"/>
                      </a:pPr>
                      <a:r>
                        <a:rPr lang="fr-FR"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Enterprise Server, Industrial/Military, Surveillance, Digital Signage, Gaming</a:t>
                      </a:r>
                      <a:endParaRPr lang="en-US" altLang="zh-TW" sz="2000" b="0" kern="1200" dirty="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10" name="圓角矩形 9"/>
          <p:cNvSpPr/>
          <p:nvPr/>
        </p:nvSpPr>
        <p:spPr>
          <a:xfrm>
            <a:off x="1325563" y="5884912"/>
            <a:ext cx="2016125" cy="616649"/>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2" fontAlgn="auto">
              <a:spcBef>
                <a:spcPts val="0"/>
              </a:spcBef>
              <a:spcAft>
                <a:spcPts val="0"/>
              </a:spcAft>
              <a:defRPr/>
            </a:pPr>
            <a:r>
              <a:rPr lang="en-US" altLang="zh-TW" sz="2400" b="1" dirty="0" smtClean="0">
                <a:solidFill>
                  <a:schemeClr val="bg1"/>
                </a:solidFill>
                <a:latin typeface="Calibri" panose="020F0502020204030204" pitchFamily="34" charset="0"/>
                <a:cs typeface="Calibri" panose="020F0502020204030204" pitchFamily="34" charset="0"/>
                <a:sym typeface="Arial" pitchFamily="34" charset="0"/>
              </a:rPr>
              <a:t>CS: </a:t>
            </a:r>
            <a:r>
              <a:rPr lang="en-US" altLang="zh-TW" sz="2400" b="1" dirty="0" smtClean="0">
                <a:solidFill>
                  <a:schemeClr val="bg1"/>
                </a:solidFill>
                <a:latin typeface="Calibri" panose="020F0502020204030204" pitchFamily="34" charset="0"/>
                <a:cs typeface="Calibri" panose="020F0502020204030204" pitchFamily="34" charset="0"/>
              </a:rPr>
              <a:t>E/Oct.</a:t>
            </a:r>
            <a:endParaRPr lang="en-US" altLang="zh-TW" sz="2400" b="1" dirty="0">
              <a:solidFill>
                <a:schemeClr val="bg1"/>
              </a:solidFill>
              <a:latin typeface="Calibri" panose="020F0502020204030204" pitchFamily="34" charset="0"/>
              <a:cs typeface="Calibri" panose="020F0502020204030204" pitchFamily="34" charset="0"/>
            </a:endParaRPr>
          </a:p>
        </p:txBody>
      </p:sp>
      <p:sp>
        <p:nvSpPr>
          <p:cNvPr id="12" name="矩形 11"/>
          <p:cNvSpPr/>
          <p:nvPr/>
        </p:nvSpPr>
        <p:spPr>
          <a:xfrm>
            <a:off x="7947228" y="1025242"/>
            <a:ext cx="5187126" cy="646331"/>
          </a:xfrm>
          <a:prstGeom prst="rect">
            <a:avLst/>
          </a:prstGeom>
        </p:spPr>
        <p:txBody>
          <a:bodyPr wrap="none">
            <a:spAutoFit/>
          </a:bodyPr>
          <a:lstStyle/>
          <a:p>
            <a:pPr lvl="0" algn="ctr" eaLnBrk="1" hangingPunct="1">
              <a:defRPr/>
            </a:pPr>
            <a:r>
              <a:rPr lang="en-US" altLang="zh-TW" sz="3600" b="1" dirty="0" smtClean="0">
                <a:solidFill>
                  <a:srgbClr val="008080"/>
                </a:solidFill>
                <a:latin typeface="Calibri" panose="020F0502020204030204" pitchFamily="34" charset="0"/>
                <a:cs typeface="Calibri" panose="020F0502020204030204" pitchFamily="34" charset="0"/>
              </a:rPr>
              <a:t>SV25P-M242 Specification</a:t>
            </a:r>
            <a:endParaRPr lang="en-US" altLang="zh-TW" sz="3600" b="1" dirty="0">
              <a:solidFill>
                <a:srgbClr val="008080"/>
              </a:solidFill>
              <a:latin typeface="Calibri" panose="020F0502020204030204" pitchFamily="34" charset="0"/>
              <a:cs typeface="Calibri" panose="020F0502020204030204" pitchFamily="34" charset="0"/>
            </a:endParaRPr>
          </a:p>
        </p:txBody>
      </p:sp>
      <p:pic>
        <p:nvPicPr>
          <p:cNvPr id="8" name="圖片 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13251" y="2139950"/>
            <a:ext cx="3852000" cy="3852000"/>
          </a:xfrm>
          <a:prstGeom prst="rect">
            <a:avLst/>
          </a:prstGeom>
        </p:spPr>
      </p:pic>
    </p:spTree>
    <p:extLst>
      <p:ext uri="{BB962C8B-B14F-4D97-AF65-F5344CB8AC3E}">
        <p14:creationId xmlns:p14="http://schemas.microsoft.com/office/powerpoint/2010/main" val="1269992525"/>
      </p:ext>
    </p:extLst>
  </p:cSld>
  <p:clrMapOvr>
    <a:masterClrMapping/>
  </p:clrMapOvr>
  <p:transition/>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矩形 23"/>
          <p:cNvSpPr/>
          <p:nvPr/>
        </p:nvSpPr>
        <p:spPr>
          <a:xfrm>
            <a:off x="3313792" y="5840001"/>
            <a:ext cx="1462260" cy="398699"/>
          </a:xfrm>
          <a:prstGeom prst="rect">
            <a:avLst/>
          </a:prstGeom>
        </p:spPr>
        <p:txBody>
          <a:bodyPr wrap="none">
            <a:spAutoFit/>
          </a:bodyPr>
          <a:lstStyle/>
          <a:p>
            <a:pPr algn="ctr" defTabSz="1300192">
              <a:defRPr/>
            </a:pPr>
            <a:r>
              <a:rPr lang="en-US" altLang="zh-TW" sz="1991" b="1" dirty="0">
                <a:solidFill>
                  <a:schemeClr val="bg1"/>
                </a:solidFill>
              </a:rPr>
              <a:t>CS: Ready</a:t>
            </a:r>
          </a:p>
        </p:txBody>
      </p:sp>
      <p:sp>
        <p:nvSpPr>
          <p:cNvPr id="4" name="標題 3"/>
          <p:cNvSpPr>
            <a:spLocks noGrp="1"/>
          </p:cNvSpPr>
          <p:nvPr>
            <p:ph type="title"/>
          </p:nvPr>
        </p:nvSpPr>
        <p:spPr/>
        <p:txBody>
          <a:bodyPr/>
          <a:lstStyle/>
          <a:p>
            <a:r>
              <a:rPr lang="en-US" altLang="zh-TW" dirty="0" smtClean="0"/>
              <a:t>3D TLC M.2</a:t>
            </a:r>
            <a:endParaRPr lang="zh-TW" altLang="en-US" dirty="0"/>
          </a:p>
        </p:txBody>
      </p:sp>
      <p:graphicFrame>
        <p:nvGraphicFramePr>
          <p:cNvPr id="16" name="表格 15"/>
          <p:cNvGraphicFramePr>
            <a:graphicFrameLocks noGrp="1"/>
          </p:cNvGraphicFramePr>
          <p:nvPr>
            <p:extLst>
              <p:ext uri="{D42A27DB-BD31-4B8C-83A1-F6EECF244321}">
                <p14:modId xmlns:p14="http://schemas.microsoft.com/office/powerpoint/2010/main" val="1440889420"/>
              </p:ext>
            </p:extLst>
          </p:nvPr>
        </p:nvGraphicFramePr>
        <p:xfrm>
          <a:off x="5285754" y="1780456"/>
          <a:ext cx="10656000" cy="6962056"/>
        </p:xfrm>
        <a:graphic>
          <a:graphicData uri="http://schemas.openxmlformats.org/drawingml/2006/table">
            <a:tbl>
              <a:tblPr firstRow="1" bandRow="1">
                <a:tableStyleId>{5940675A-B579-460E-94D1-54222C63F5DA}</a:tableStyleId>
              </a:tblPr>
              <a:tblGrid>
                <a:gridCol w="5328000"/>
                <a:gridCol w="5328000"/>
              </a:tblGrid>
              <a:tr h="398450">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SH250-M242</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SATA 3.2 (6Gb/s)</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Double side: 40GB~320GB</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Kioxia</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lang="en-US" altLang="zh-TW" sz="2000" b="0" kern="1200" dirty="0" smtClean="0">
                          <a:solidFill>
                            <a:srgbClr val="C00000"/>
                          </a:solidFill>
                          <a:latin typeface="Calibri" panose="020F0502020204030204" pitchFamily="34" charset="0"/>
                          <a:ea typeface="+mn-ea"/>
                          <a:cs typeface="Calibri" panose="020F0502020204030204" pitchFamily="34" charset="0"/>
                          <a:sym typeface="Arial" pitchFamily="34" charset="0"/>
                        </a:rPr>
                        <a:t>BiCS5</a:t>
                      </a:r>
                      <a:endParaRPr lang="zh-TW" altLang="en-US" sz="2000" b="0" kern="1200" dirty="0" smtClean="0">
                        <a:solidFill>
                          <a:srgbClr val="C00000"/>
                        </a:solidFill>
                        <a:latin typeface="Calibri" panose="020F0502020204030204" pitchFamily="34" charset="0"/>
                        <a:ea typeface="+mn-ea"/>
                        <a:cs typeface="Calibri" panose="020F0502020204030204" pitchFamily="34" charset="0"/>
                        <a:sym typeface="Arial" pitchFamily="34" charset="0"/>
                      </a:endParaRP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External DRAM</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No</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85546">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R/W 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550/485</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Read)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55K</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Write)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63K</a:t>
                      </a:r>
                      <a:endPar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111600" marR="111600" marT="57600" marB="5760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Wide Temp. (-40</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C~85</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Yes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19300">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2784600">
                <a:tc>
                  <a:txBody>
                    <a:bodyPr/>
                    <a:lstStyle/>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Support LDPC ECC</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Global Wear-Leveling Technology</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AES256 support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End-to-End Data Protection </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DEVSLP/Thermal Sensor</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DataDefender</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S.M.A.R.T. and SSD Widget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SLC-</a:t>
                      </a:r>
                      <a:r>
                        <a:rPr lang="en-US" altLang="zh-TW" sz="2000" b="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liteX</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(P/E cycles up to 100K</a:t>
                      </a:r>
                      <a:r>
                        <a:rPr lang="en-US" altLang="zh-TW" sz="2000" b="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a:t>
                      </a:r>
                    </a:p>
                    <a:p>
                      <a:pPr marL="0" marR="0" lvl="0" indent="0" algn="l" defTabSz="914446" rtl="0" eaLnBrk="0" fontAlgn="base" latinLnBrk="0" hangingPunct="0">
                        <a:lnSpc>
                          <a:spcPct val="100000"/>
                        </a:lnSpc>
                        <a:spcBef>
                          <a:spcPts val="0"/>
                        </a:spcBef>
                        <a:spcAft>
                          <a:spcPts val="0"/>
                        </a:spcAft>
                        <a:buClrTx/>
                        <a:buSzPct val="100000"/>
                        <a:buFont typeface="Arial" panose="020B0604020202020204" pitchFamily="34" charset="0"/>
                        <a:buChar char="•"/>
                        <a:tabLst/>
                        <a:defRPr/>
                      </a:pPr>
                      <a:r>
                        <a:rPr lang="en-US" altLang="zh-TW" sz="2000" kern="120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kern="1200" baseline="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Sidefill</a:t>
                      </a:r>
                      <a:endParaRPr lang="en-US" altLang="zh-TW" sz="200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spcBef>
                          <a:spcPts val="3413"/>
                        </a:spcBef>
                        <a:buSzPct val="171000"/>
                      </a:pPr>
                      <a:r>
                        <a:rPr lang="fr-FR"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Enterprise Server, Industrial/Military, Surveillance, Digital Signage</a:t>
                      </a:r>
                      <a:endParaRPr lang="en-US" altLang="zh-TW" sz="2000" b="0" kern="1200" dirty="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10" name="圓角矩形 9"/>
          <p:cNvSpPr/>
          <p:nvPr/>
        </p:nvSpPr>
        <p:spPr>
          <a:xfrm>
            <a:off x="1325563" y="5884912"/>
            <a:ext cx="2016125" cy="616649"/>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2" fontAlgn="auto">
              <a:spcBef>
                <a:spcPts val="0"/>
              </a:spcBef>
              <a:spcAft>
                <a:spcPts val="0"/>
              </a:spcAft>
              <a:defRPr/>
            </a:pPr>
            <a:r>
              <a:rPr lang="en-US" altLang="zh-TW" sz="2400" b="1" dirty="0" smtClean="0">
                <a:solidFill>
                  <a:schemeClr val="bg1"/>
                </a:solidFill>
                <a:latin typeface="Calibri" panose="020F0502020204030204" pitchFamily="34" charset="0"/>
                <a:cs typeface="Calibri" panose="020F0502020204030204" pitchFamily="34" charset="0"/>
                <a:sym typeface="Arial" pitchFamily="34" charset="0"/>
              </a:rPr>
              <a:t>CS: </a:t>
            </a:r>
            <a:r>
              <a:rPr lang="en-US" altLang="zh-TW" sz="2400" b="1" dirty="0" smtClean="0">
                <a:solidFill>
                  <a:schemeClr val="bg1"/>
                </a:solidFill>
                <a:latin typeface="Calibri" panose="020F0502020204030204" pitchFamily="34" charset="0"/>
                <a:cs typeface="Calibri" panose="020F0502020204030204" pitchFamily="34" charset="0"/>
              </a:rPr>
              <a:t>Ready</a:t>
            </a:r>
            <a:endParaRPr lang="en-US" altLang="zh-TW" sz="2400" b="1" dirty="0">
              <a:solidFill>
                <a:schemeClr val="bg1"/>
              </a:solidFill>
              <a:latin typeface="Calibri" panose="020F0502020204030204" pitchFamily="34" charset="0"/>
              <a:cs typeface="Calibri" panose="020F0502020204030204" pitchFamily="34" charset="0"/>
            </a:endParaRPr>
          </a:p>
        </p:txBody>
      </p:sp>
      <p:sp>
        <p:nvSpPr>
          <p:cNvPr id="12" name="矩形 11"/>
          <p:cNvSpPr/>
          <p:nvPr/>
        </p:nvSpPr>
        <p:spPr>
          <a:xfrm>
            <a:off x="7940849" y="1025242"/>
            <a:ext cx="5199885" cy="646331"/>
          </a:xfrm>
          <a:prstGeom prst="rect">
            <a:avLst/>
          </a:prstGeom>
        </p:spPr>
        <p:txBody>
          <a:bodyPr wrap="none">
            <a:spAutoFit/>
          </a:bodyPr>
          <a:lstStyle/>
          <a:p>
            <a:pPr lvl="0" algn="ctr" eaLnBrk="1" hangingPunct="1">
              <a:defRPr/>
            </a:pPr>
            <a:r>
              <a:rPr lang="en-US" altLang="zh-TW" sz="3600" b="1" dirty="0" smtClean="0">
                <a:solidFill>
                  <a:srgbClr val="008080"/>
                </a:solidFill>
                <a:latin typeface="Calibri" panose="020F0502020204030204" pitchFamily="34" charset="0"/>
                <a:cs typeface="Calibri" panose="020F0502020204030204" pitchFamily="34" charset="0"/>
              </a:rPr>
              <a:t>SH250-M242 Specification</a:t>
            </a:r>
            <a:endParaRPr lang="en-US" altLang="zh-TW" sz="3600" b="1" dirty="0">
              <a:solidFill>
                <a:srgbClr val="008080"/>
              </a:solidFill>
              <a:latin typeface="Calibri" panose="020F0502020204030204" pitchFamily="34" charset="0"/>
              <a:cs typeface="Calibri" panose="020F0502020204030204" pitchFamily="34" charset="0"/>
            </a:endParaRPr>
          </a:p>
        </p:txBody>
      </p:sp>
      <p:pic>
        <p:nvPicPr>
          <p:cNvPr id="9" name="圖片 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06975" y="2123579"/>
            <a:ext cx="3853299" cy="3853299"/>
          </a:xfrm>
          <a:prstGeom prst="rect">
            <a:avLst/>
          </a:prstGeom>
        </p:spPr>
      </p:pic>
    </p:spTree>
    <p:extLst>
      <p:ext uri="{BB962C8B-B14F-4D97-AF65-F5344CB8AC3E}">
        <p14:creationId xmlns:p14="http://schemas.microsoft.com/office/powerpoint/2010/main" val="1233089914"/>
      </p:ext>
    </p:extLst>
  </p:cSld>
  <p:clrMapOvr>
    <a:masterClrMapping/>
  </p:clrMapOvr>
  <p:transition/>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格 2"/>
          <p:cNvGraphicFramePr>
            <a:graphicFrameLocks noGrp="1"/>
          </p:cNvGraphicFramePr>
          <p:nvPr>
            <p:extLst>
              <p:ext uri="{D42A27DB-BD31-4B8C-83A1-F6EECF244321}">
                <p14:modId xmlns:p14="http://schemas.microsoft.com/office/powerpoint/2010/main" val="266129058"/>
              </p:ext>
            </p:extLst>
          </p:nvPr>
        </p:nvGraphicFramePr>
        <p:xfrm>
          <a:off x="705487" y="1841573"/>
          <a:ext cx="16317572" cy="3506256"/>
        </p:xfrm>
        <a:graphic>
          <a:graphicData uri="http://schemas.openxmlformats.org/drawingml/2006/table">
            <a:tbl>
              <a:tblPr firstRow="1" bandRow="1">
                <a:tableStyleId>{5C22544A-7EE6-4342-B048-85BDC9FD1C3A}</a:tableStyleId>
              </a:tblPr>
              <a:tblGrid>
                <a:gridCol w="1900780"/>
                <a:gridCol w="2503555"/>
                <a:gridCol w="1642713"/>
                <a:gridCol w="1711754"/>
                <a:gridCol w="1711754"/>
                <a:gridCol w="1711754"/>
                <a:gridCol w="1711754"/>
                <a:gridCol w="1711754"/>
                <a:gridCol w="1711754"/>
              </a:tblGrid>
              <a:tr h="432000">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Flash</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Model</a:t>
                      </a: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SR/SW</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gridSpan="2">
                  <a:txBody>
                    <a:bodyPr/>
                    <a:lstStyle/>
                    <a:p>
                      <a:pPr marL="0" marR="0" indent="0" algn="ctr" defTabSz="914446"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2023</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tc>
                <a:tc gridSpan="2">
                  <a:txBody>
                    <a:bodyPr/>
                    <a:lstStyle/>
                    <a:p>
                      <a:pPr marL="0" marR="0" indent="0" algn="ctr" defTabSz="914446"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2024</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tc>
                <a:tc gridSpan="2">
                  <a:txBody>
                    <a:bodyPr/>
                    <a:lstStyle/>
                    <a:p>
                      <a:pPr marL="0" marR="0" indent="0" algn="ctr" defTabSz="914446"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2025</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tc>
              </a:tr>
              <a:tr h="432000">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altLang="zh-TW"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r>
              <a:tr h="648000">
                <a:tc>
                  <a:txBody>
                    <a:bodyPr/>
                    <a:lstStyle/>
                    <a:p>
                      <a:pPr algn="ctr"/>
                      <a:r>
                        <a:rPr lang="en-US" altLang="zh-TW" sz="2400" b="1" i="0" kern="1200" dirty="0" smtClean="0">
                          <a:solidFill>
                            <a:schemeClr val="bg1"/>
                          </a:solidFill>
                          <a:latin typeface="Calibri" panose="020F0502020204030204" pitchFamily="34" charset="0"/>
                          <a:ea typeface="+mn-ea"/>
                          <a:cs typeface="Calibri" panose="020F0502020204030204" pitchFamily="34" charset="0"/>
                        </a:rPr>
                        <a:t>SLC</a:t>
                      </a: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49C00"/>
                    </a:solidFill>
                  </a:tcPr>
                </a:tc>
                <a:tc>
                  <a:txBody>
                    <a:bodyPr/>
                    <a:lstStyle/>
                    <a:p>
                      <a:pPr algn="ct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SS21D-25</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153" marR="79153" marT="39572" marB="3957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530/445</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648000">
                <a:tc rowSpan="3">
                  <a:txBody>
                    <a:bodyPr/>
                    <a:lstStyle/>
                    <a:p>
                      <a:pPr algn="ctr"/>
                      <a:r>
                        <a:rPr lang="en-US" altLang="zh-TW" sz="2400" b="1" dirty="0" smtClean="0">
                          <a:solidFill>
                            <a:schemeClr val="bg1"/>
                          </a:solidFill>
                          <a:latin typeface="Calibri" panose="020F0502020204030204" pitchFamily="34" charset="0"/>
                          <a:cs typeface="Calibri" panose="020F0502020204030204" pitchFamily="34" charset="0"/>
                        </a:rPr>
                        <a:t>MLC</a:t>
                      </a: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669900"/>
                    </a:solidFill>
                  </a:tcPr>
                </a:tc>
                <a:tc>
                  <a:txBody>
                    <a:bodyPr/>
                    <a:lstStyle/>
                    <a:p>
                      <a:pPr algn="ctr" fontAlgn="auto">
                        <a:spcBef>
                          <a:spcPts val="0"/>
                        </a:spcBef>
                        <a:spcAft>
                          <a:spcPts val="0"/>
                        </a:spcAft>
                        <a:defRPr/>
                      </a:pPr>
                      <a:r>
                        <a:rPr lang="en-US" altLang="zh-TW" sz="1800" b="0" dirty="0" smtClean="0">
                          <a:solidFill>
                            <a:schemeClr val="tx1">
                              <a:lumMod val="75000"/>
                              <a:lumOff val="25000"/>
                            </a:schemeClr>
                          </a:solidFill>
                          <a:latin typeface="Calibri" panose="020F0502020204030204" pitchFamily="34" charset="0"/>
                          <a:cs typeface="Calibri" panose="020F0502020204030204" pitchFamily="34" charset="0"/>
                        </a:rPr>
                        <a:t>SM23D-25</a:t>
                      </a:r>
                    </a:p>
                  </a:txBody>
                  <a:tcPr marL="79153" marR="79153" marT="39572" marB="3957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560/510</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0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0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648000">
                <a:tc vMerge="1">
                  <a:txBody>
                    <a:bodyPr/>
                    <a:lstStyle/>
                    <a:p>
                      <a:endParaRPr lang="zh-TW" altLang="en-US"/>
                    </a:p>
                  </a:txBody>
                  <a:tcPr/>
                </a:tc>
                <a:tc>
                  <a:txBody>
                    <a:bodyPr/>
                    <a:lstStyle/>
                    <a:p>
                      <a:pPr algn="ctr" fontAlgn="auto">
                        <a:spcBef>
                          <a:spcPts val="0"/>
                        </a:spcBef>
                        <a:spcAft>
                          <a:spcPts val="0"/>
                        </a:spcAft>
                        <a:defRPr/>
                      </a:pPr>
                      <a:r>
                        <a:rPr lang="en-US" altLang="zh-TW" sz="1800" b="0" dirty="0" smtClean="0">
                          <a:solidFill>
                            <a:schemeClr val="tx1">
                              <a:lumMod val="75000"/>
                              <a:lumOff val="25000"/>
                            </a:schemeClr>
                          </a:solidFill>
                          <a:latin typeface="Calibri" panose="020F0502020204030204" pitchFamily="34" charset="0"/>
                          <a:cs typeface="Calibri" panose="020F0502020204030204" pitchFamily="34" charset="0"/>
                        </a:rPr>
                        <a:t>SM23D-M280</a:t>
                      </a:r>
                    </a:p>
                  </a:txBody>
                  <a:tcPr marL="79153" marR="79153" marT="39572" marB="3957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560/500</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0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0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648000">
                <a:tc vMerge="1">
                  <a:txBody>
                    <a:bodyPr/>
                    <a:lstStyle/>
                    <a:p>
                      <a:endParaRPr lang="zh-TW" altLang="en-US"/>
                    </a:p>
                  </a:txBody>
                  <a:tcPr/>
                </a:tc>
                <a:tc>
                  <a:txBody>
                    <a:bodyPr/>
                    <a:lstStyle/>
                    <a:p>
                      <a:pPr algn="ctr" fontAlgn="auto">
                        <a:spcBef>
                          <a:spcPts val="0"/>
                        </a:spcBef>
                        <a:spcAft>
                          <a:spcPts val="0"/>
                        </a:spcAft>
                        <a:defRPr/>
                      </a:pPr>
                      <a:r>
                        <a:rPr lang="en-US" altLang="zh-TW" sz="1800" b="0" dirty="0" smtClean="0">
                          <a:solidFill>
                            <a:schemeClr val="tx1">
                              <a:lumMod val="75000"/>
                              <a:lumOff val="25000"/>
                            </a:schemeClr>
                          </a:solidFill>
                          <a:latin typeface="Calibri" panose="020F0502020204030204" pitchFamily="34" charset="0"/>
                          <a:cs typeface="Calibri" panose="020F0502020204030204" pitchFamily="34" charset="0"/>
                        </a:rPr>
                        <a:t>SM23D-300</a:t>
                      </a:r>
                    </a:p>
                  </a:txBody>
                  <a:tcPr marL="79153" marR="79153" marT="39572" marB="3957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560/500</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0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0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sp>
        <p:nvSpPr>
          <p:cNvPr id="4" name="五邊形 3"/>
          <p:cNvSpPr/>
          <p:nvPr/>
        </p:nvSpPr>
        <p:spPr>
          <a:xfrm>
            <a:off x="6763051" y="2896632"/>
            <a:ext cx="10188000" cy="369332"/>
          </a:xfrm>
          <a:prstGeom prst="homePlate">
            <a:avLst/>
          </a:prstGeom>
          <a:solidFill>
            <a:srgbClr val="3C8C93"/>
          </a:solidFill>
        </p:spPr>
        <p:txBody>
          <a:bodyPr wrap="square">
            <a:spAutoFit/>
          </a:bodyPr>
          <a:lstStyle/>
          <a:p>
            <a:r>
              <a:rPr lang="en-US" altLang="zh-TW" sz="1600" dirty="0">
                <a:solidFill>
                  <a:schemeClr val="bg1"/>
                </a:solidFill>
                <a:latin typeface="Calibri" panose="020F0502020204030204" pitchFamily="34" charset="0"/>
                <a:cs typeface="Calibri" panose="020F0502020204030204" pitchFamily="34" charset="0"/>
              </a:rPr>
              <a:t> </a:t>
            </a:r>
            <a:r>
              <a:rPr lang="en-US" altLang="zh-TW" sz="1800" dirty="0">
                <a:solidFill>
                  <a:schemeClr val="bg1"/>
                </a:solidFill>
                <a:latin typeface="Calibri" panose="020F0502020204030204" pitchFamily="34" charset="0"/>
                <a:cs typeface="Calibri" panose="020F0502020204030204" pitchFamily="34" charset="0"/>
              </a:rPr>
              <a:t>32GB~240GB</a:t>
            </a:r>
            <a:endParaRPr lang="zh-TW" altLang="en-US" sz="1800" dirty="0">
              <a:solidFill>
                <a:schemeClr val="bg1"/>
              </a:solidFill>
              <a:latin typeface="Calibri" panose="020F0502020204030204" pitchFamily="34" charset="0"/>
              <a:cs typeface="Calibri" panose="020F0502020204030204" pitchFamily="34" charset="0"/>
            </a:endParaRPr>
          </a:p>
        </p:txBody>
      </p:sp>
      <p:sp>
        <p:nvSpPr>
          <p:cNvPr id="6" name="五邊形 5"/>
          <p:cNvSpPr/>
          <p:nvPr/>
        </p:nvSpPr>
        <p:spPr>
          <a:xfrm>
            <a:off x="6763051" y="4156720"/>
            <a:ext cx="10188000" cy="369332"/>
          </a:xfrm>
          <a:prstGeom prst="homePlate">
            <a:avLst/>
          </a:prstGeom>
          <a:solidFill>
            <a:srgbClr val="3C8C93"/>
          </a:solidFill>
        </p:spPr>
        <p:txBody>
          <a:bodyPr wrap="square">
            <a:spAutoFit/>
          </a:bodyPr>
          <a:lstStyle/>
          <a:p>
            <a:r>
              <a:rPr lang="en-US" altLang="zh-TW" sz="1800" dirty="0">
                <a:solidFill>
                  <a:schemeClr val="bg1"/>
                </a:solidFill>
                <a:latin typeface="Calibri" panose="020F0502020204030204" pitchFamily="34" charset="0"/>
                <a:cs typeface="Calibri" panose="020F0502020204030204" pitchFamily="34" charset="0"/>
              </a:rPr>
              <a:t> </a:t>
            </a:r>
            <a:r>
              <a:rPr lang="en-US" altLang="zh-TW" sz="1800" dirty="0" smtClean="0">
                <a:solidFill>
                  <a:schemeClr val="bg1"/>
                </a:solidFill>
                <a:latin typeface="Calibri" panose="020F0502020204030204" pitchFamily="34" charset="0"/>
                <a:cs typeface="Calibri" panose="020F0502020204030204" pitchFamily="34" charset="0"/>
              </a:rPr>
              <a:t>32GB~1024GB</a:t>
            </a:r>
            <a:endParaRPr lang="zh-TW" altLang="en-US" sz="1800" dirty="0">
              <a:solidFill>
                <a:schemeClr val="bg1"/>
              </a:solidFill>
              <a:latin typeface="Calibri" panose="020F0502020204030204" pitchFamily="34" charset="0"/>
              <a:cs typeface="Calibri" panose="020F0502020204030204" pitchFamily="34" charset="0"/>
            </a:endParaRPr>
          </a:p>
        </p:txBody>
      </p:sp>
      <p:sp>
        <p:nvSpPr>
          <p:cNvPr id="7" name="五邊形 6"/>
          <p:cNvSpPr/>
          <p:nvPr/>
        </p:nvSpPr>
        <p:spPr>
          <a:xfrm>
            <a:off x="6763051" y="4804792"/>
            <a:ext cx="10188000" cy="396000"/>
          </a:xfrm>
          <a:prstGeom prst="homePlate">
            <a:avLst/>
          </a:prstGeom>
          <a:solidFill>
            <a:srgbClr val="3C8C93"/>
          </a:solidFill>
        </p:spPr>
        <p:txBody>
          <a:bodyPr wrap="square">
            <a:spAutoFit/>
          </a:bodyPr>
          <a:lstStyle/>
          <a:p>
            <a:r>
              <a:rPr lang="en-US" altLang="zh-TW" sz="1600" dirty="0">
                <a:solidFill>
                  <a:schemeClr val="bg1"/>
                </a:solidFill>
                <a:latin typeface="Calibri" panose="020F0502020204030204" pitchFamily="34" charset="0"/>
                <a:cs typeface="Calibri" panose="020F0502020204030204" pitchFamily="34" charset="0"/>
              </a:rPr>
              <a:t> </a:t>
            </a:r>
            <a:r>
              <a:rPr lang="en-US" altLang="zh-TW" sz="1800" dirty="0" smtClean="0">
                <a:solidFill>
                  <a:schemeClr val="bg1"/>
                </a:solidFill>
                <a:latin typeface="Calibri" panose="020F0502020204030204" pitchFamily="34" charset="0"/>
                <a:cs typeface="Calibri" panose="020F0502020204030204" pitchFamily="34" charset="0"/>
              </a:rPr>
              <a:t>32GB~512GB</a:t>
            </a:r>
            <a:endParaRPr lang="zh-TW" altLang="en-US" sz="1800" dirty="0">
              <a:solidFill>
                <a:schemeClr val="bg1"/>
              </a:solidFill>
              <a:latin typeface="Calibri" panose="020F0502020204030204" pitchFamily="34" charset="0"/>
              <a:cs typeface="Calibri" panose="020F0502020204030204" pitchFamily="34" charset="0"/>
            </a:endParaRPr>
          </a:p>
        </p:txBody>
      </p:sp>
      <p:sp>
        <p:nvSpPr>
          <p:cNvPr id="15" name="五邊形 14"/>
          <p:cNvSpPr/>
          <p:nvPr/>
        </p:nvSpPr>
        <p:spPr bwMode="auto">
          <a:xfrm>
            <a:off x="6760497" y="3526200"/>
            <a:ext cx="10190554"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defRPr/>
            </a:pPr>
            <a:r>
              <a:rPr lang="en-US" altLang="zh-TW" sz="1600" dirty="0" smtClean="0">
                <a:solidFill>
                  <a:schemeClr val="bg1">
                    <a:lumMod val="95000"/>
                  </a:schemeClr>
                </a:solidFill>
                <a:latin typeface="Calibri" panose="020F0502020204030204" pitchFamily="34" charset="0"/>
                <a:cs typeface="Calibri" panose="020F0502020204030204" pitchFamily="34" charset="0"/>
              </a:rPr>
              <a:t> </a:t>
            </a:r>
            <a:r>
              <a:rPr lang="en-US" altLang="zh-TW" sz="1800" dirty="0" smtClean="0">
                <a:solidFill>
                  <a:schemeClr val="bg1"/>
                </a:solidFill>
                <a:latin typeface="Calibri" panose="020F0502020204030204" pitchFamily="34" charset="0"/>
                <a:cs typeface="Calibri" panose="020F0502020204030204" pitchFamily="34" charset="0"/>
              </a:rPr>
              <a:t>32GB~1024GB</a:t>
            </a:r>
            <a:endParaRPr lang="en-US" altLang="zh-TW" sz="1800" dirty="0">
              <a:solidFill>
                <a:schemeClr val="bg1"/>
              </a:solidFill>
              <a:latin typeface="Calibri" panose="020F0502020204030204" pitchFamily="34" charset="0"/>
              <a:cs typeface="Calibri" panose="020F0502020204030204" pitchFamily="34" charset="0"/>
            </a:endParaRPr>
          </a:p>
        </p:txBody>
      </p:sp>
      <p:grpSp>
        <p:nvGrpSpPr>
          <p:cNvPr id="21" name="群組 20"/>
          <p:cNvGrpSpPr/>
          <p:nvPr/>
        </p:nvGrpSpPr>
        <p:grpSpPr>
          <a:xfrm>
            <a:off x="13111282" y="7613104"/>
            <a:ext cx="3839769" cy="1411663"/>
            <a:chOff x="12518482" y="6103347"/>
            <a:chExt cx="3839769" cy="1411663"/>
          </a:xfrm>
        </p:grpSpPr>
        <p:sp>
          <p:nvSpPr>
            <p:cNvPr id="22" name="文字方塊 21"/>
            <p:cNvSpPr txBox="1"/>
            <p:nvPr/>
          </p:nvSpPr>
          <p:spPr>
            <a:xfrm>
              <a:off x="12518482" y="6103347"/>
              <a:ext cx="3839769" cy="1015663"/>
            </a:xfrm>
            <a:prstGeom prst="rect">
              <a:avLst/>
            </a:prstGeom>
            <a:noFill/>
          </p:spPr>
          <p:txBody>
            <a:bodyPr wrap="none" rtlCol="0">
              <a:spAutoFit/>
            </a:bodyPr>
            <a:lstStyle/>
            <a:p>
              <a:r>
                <a:rPr lang="en-US" altLang="zh-TW" sz="20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Remarks:</a:t>
              </a:r>
            </a:p>
            <a:p>
              <a:pPr marL="457200" indent="-457200">
                <a:buAutoNum type="arabicPeriod"/>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SR/SW</a:t>
              </a:r>
              <a:r>
                <a:rPr lang="en-US" altLang="zh-TW" sz="2000" dirty="0">
                  <a:solidFill>
                    <a:schemeClr val="tx1">
                      <a:lumMod val="75000"/>
                      <a:lumOff val="25000"/>
                    </a:schemeClr>
                  </a:solidFill>
                  <a:latin typeface="Calibri" panose="020F0502020204030204" pitchFamily="34" charset="0"/>
                  <a:cs typeface="Calibri" panose="020F0502020204030204" pitchFamily="34" charset="0"/>
                </a:rPr>
                <a:t>: Sequential </a:t>
              </a: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Read/Write</a:t>
              </a:r>
            </a:p>
            <a:p>
              <a:pPr marL="457200" indent="-457200">
                <a:buAutoNum type="arabicPeriod"/>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ES   CS MP               EOL LTS</a:t>
              </a:r>
              <a:endParaRPr lang="zh-TW" altLang="en-US" sz="20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grpSp>
          <p:nvGrpSpPr>
            <p:cNvPr id="23" name="群組 22"/>
            <p:cNvGrpSpPr/>
            <p:nvPr/>
          </p:nvGrpSpPr>
          <p:grpSpPr>
            <a:xfrm>
              <a:off x="13131980" y="7119010"/>
              <a:ext cx="2866231" cy="396000"/>
              <a:chOff x="4618611" y="6393830"/>
              <a:chExt cx="2866231" cy="396000"/>
            </a:xfrm>
          </p:grpSpPr>
          <p:sp>
            <p:nvSpPr>
              <p:cNvPr id="24" name="五邊形 23"/>
              <p:cNvSpPr/>
              <p:nvPr/>
            </p:nvSpPr>
            <p:spPr bwMode="auto">
              <a:xfrm>
                <a:off x="6360892" y="6393830"/>
                <a:ext cx="1123950" cy="396000"/>
              </a:xfrm>
              <a:prstGeom prst="homePlate">
                <a:avLst/>
              </a:prstGeom>
              <a:solidFill>
                <a:srgbClr val="B3B3B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25" name="向右箭號 24"/>
              <p:cNvSpPr/>
              <p:nvPr/>
            </p:nvSpPr>
            <p:spPr bwMode="auto">
              <a:xfrm>
                <a:off x="4690532" y="6393830"/>
                <a:ext cx="1860584" cy="396000"/>
              </a:xfrm>
              <a:prstGeom prst="stripedRightArrow">
                <a:avLst>
                  <a:gd name="adj1" fmla="val 100000"/>
                  <a:gd name="adj2" fmla="val 43601"/>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26" name="五邊形 25"/>
              <p:cNvSpPr/>
              <p:nvPr/>
            </p:nvSpPr>
            <p:spPr bwMode="auto">
              <a:xfrm>
                <a:off x="4618611" y="6393830"/>
                <a:ext cx="345951" cy="396000"/>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grpSp>
      </p:grpSp>
      <p:grpSp>
        <p:nvGrpSpPr>
          <p:cNvPr id="105" name="群組 104"/>
          <p:cNvGrpSpPr/>
          <p:nvPr/>
        </p:nvGrpSpPr>
        <p:grpSpPr>
          <a:xfrm>
            <a:off x="-4662109" y="2512992"/>
            <a:ext cx="4403248" cy="4271897"/>
            <a:chOff x="-4662109" y="2512992"/>
            <a:chExt cx="4403248" cy="4271897"/>
          </a:xfrm>
        </p:grpSpPr>
        <p:grpSp>
          <p:nvGrpSpPr>
            <p:cNvPr id="106" name="群組 105"/>
            <p:cNvGrpSpPr/>
            <p:nvPr/>
          </p:nvGrpSpPr>
          <p:grpSpPr>
            <a:xfrm>
              <a:off x="-4662109" y="2512992"/>
              <a:ext cx="4403248" cy="4271897"/>
              <a:chOff x="12883876" y="1908742"/>
              <a:chExt cx="4403248" cy="4271897"/>
            </a:xfrm>
          </p:grpSpPr>
          <p:sp>
            <p:nvSpPr>
              <p:cNvPr id="109" name="矩形 108"/>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0" name="矩形 109"/>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1" name="矩形 110"/>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2" name="矩形 111"/>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3" name="文字方塊 112"/>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114" name="文字方塊 113"/>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115" name="矩形 114"/>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6" name="文字方塊 115"/>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117" name="文字方塊 116"/>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118" name="矩形 117"/>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9" name="文字方塊 118"/>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120" name="矩形 119"/>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1" name="矩形 120"/>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2" name="矩形 121"/>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3" name="文字方塊 122"/>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124" name="矩形 123"/>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25" name="矩形 124"/>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6" name="矩形 125"/>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127" name="矩形 126"/>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128" name="矩形 127"/>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29" name="文字方塊 128"/>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130" name="矩形 129"/>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31" name="矩形 130"/>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107" name="文字方塊 106"/>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108" name="矩形 107"/>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43" name="標題 1"/>
          <p:cNvSpPr>
            <a:spLocks noGrp="1"/>
          </p:cNvSpPr>
          <p:nvPr>
            <p:ph type="title"/>
          </p:nvPr>
        </p:nvSpPr>
        <p:spPr>
          <a:xfrm>
            <a:off x="705488" y="484312"/>
            <a:ext cx="14292088" cy="1033823"/>
          </a:xfrm>
        </p:spPr>
        <p:txBody>
          <a:bodyPr/>
          <a:lstStyle/>
          <a:p>
            <a:r>
              <a:rPr lang="en-US" altLang="zh-TW" dirty="0"/>
              <a:t>Defense Series </a:t>
            </a:r>
            <a:r>
              <a:rPr lang="en-US" altLang="zh-TW" dirty="0" smtClean="0"/>
              <a:t>Roadmap</a:t>
            </a:r>
            <a:endParaRPr lang="zh-TW" altLang="en-US" dirty="0"/>
          </a:p>
        </p:txBody>
      </p:sp>
    </p:spTree>
    <p:extLst>
      <p:ext uri="{BB962C8B-B14F-4D97-AF65-F5344CB8AC3E}">
        <p14:creationId xmlns:p14="http://schemas.microsoft.com/office/powerpoint/2010/main" val="1129064835"/>
      </p:ext>
    </p:extLst>
  </p:cSld>
  <p:clrMapOvr>
    <a:masterClrMapping/>
  </p:clrMapOvr>
  <p:transition/>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矩形 23"/>
          <p:cNvSpPr/>
          <p:nvPr/>
        </p:nvSpPr>
        <p:spPr>
          <a:xfrm>
            <a:off x="3313792" y="5840001"/>
            <a:ext cx="1462260" cy="398699"/>
          </a:xfrm>
          <a:prstGeom prst="rect">
            <a:avLst/>
          </a:prstGeom>
        </p:spPr>
        <p:txBody>
          <a:bodyPr wrap="none">
            <a:spAutoFit/>
          </a:bodyPr>
          <a:lstStyle/>
          <a:p>
            <a:pPr algn="ctr" defTabSz="1300192">
              <a:defRPr/>
            </a:pPr>
            <a:r>
              <a:rPr lang="en-US" altLang="zh-TW" sz="1991" b="1" dirty="0">
                <a:solidFill>
                  <a:schemeClr val="bg1"/>
                </a:solidFill>
              </a:rPr>
              <a:t>CS: Ready</a:t>
            </a:r>
          </a:p>
        </p:txBody>
      </p:sp>
      <p:sp>
        <p:nvSpPr>
          <p:cNvPr id="4" name="標題 3"/>
          <p:cNvSpPr>
            <a:spLocks noGrp="1"/>
          </p:cNvSpPr>
          <p:nvPr>
            <p:ph type="title"/>
          </p:nvPr>
        </p:nvSpPr>
        <p:spPr/>
        <p:txBody>
          <a:bodyPr/>
          <a:lstStyle/>
          <a:p>
            <a:r>
              <a:rPr lang="en-US" altLang="zh-TW" dirty="0" smtClean="0"/>
              <a:t>3D TLC M.2</a:t>
            </a:r>
            <a:endParaRPr lang="zh-TW" altLang="en-US" dirty="0"/>
          </a:p>
        </p:txBody>
      </p:sp>
      <p:graphicFrame>
        <p:nvGraphicFramePr>
          <p:cNvPr id="16" name="表格 15"/>
          <p:cNvGraphicFramePr>
            <a:graphicFrameLocks noGrp="1"/>
          </p:cNvGraphicFramePr>
          <p:nvPr>
            <p:extLst>
              <p:ext uri="{D42A27DB-BD31-4B8C-83A1-F6EECF244321}">
                <p14:modId xmlns:p14="http://schemas.microsoft.com/office/powerpoint/2010/main" val="90682269"/>
              </p:ext>
            </p:extLst>
          </p:nvPr>
        </p:nvGraphicFramePr>
        <p:xfrm>
          <a:off x="5285754" y="1780456"/>
          <a:ext cx="10656000" cy="7008231"/>
        </p:xfrm>
        <a:graphic>
          <a:graphicData uri="http://schemas.openxmlformats.org/drawingml/2006/table">
            <a:tbl>
              <a:tblPr firstRow="1" bandRow="1">
                <a:tableStyleId>{5940675A-B579-460E-94D1-54222C63F5DA}</a:tableStyleId>
              </a:tblPr>
              <a:tblGrid>
                <a:gridCol w="5328000"/>
                <a:gridCol w="5328000"/>
              </a:tblGrid>
              <a:tr h="398450">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SH25P-M242</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463601">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SATA 3.2 (6Gb/s)</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Double side: 40GB~160GB</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Kioxia</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lang="en-US" altLang="zh-TW" sz="2000" b="0" kern="1200" dirty="0" smtClean="0">
                          <a:solidFill>
                            <a:srgbClr val="C00000"/>
                          </a:solidFill>
                          <a:latin typeface="Calibri" panose="020F0502020204030204" pitchFamily="34" charset="0"/>
                          <a:ea typeface="+mn-ea"/>
                          <a:cs typeface="Calibri" panose="020F0502020204030204" pitchFamily="34" charset="0"/>
                          <a:sym typeface="Arial" pitchFamily="34" charset="0"/>
                        </a:rPr>
                        <a:t>BiCS5</a:t>
                      </a:r>
                      <a:endParaRPr lang="zh-TW" altLang="en-US" sz="2000" b="0" kern="1200" dirty="0" smtClean="0">
                        <a:solidFill>
                          <a:srgbClr val="C00000"/>
                        </a:solidFill>
                        <a:latin typeface="Calibri" panose="020F0502020204030204" pitchFamily="34" charset="0"/>
                        <a:ea typeface="+mn-ea"/>
                        <a:cs typeface="Calibri" panose="020F0502020204030204" pitchFamily="34" charset="0"/>
                        <a:sym typeface="Arial" pitchFamily="34" charset="0"/>
                      </a:endParaRP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External DRAM</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No</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85546">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R/W 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Est. 550/485</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Read)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Est. </a:t>
                      </a: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55K</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Write)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Est. </a:t>
                      </a: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63K</a:t>
                      </a:r>
                    </a:p>
                  </a:txBody>
                  <a:tcPr marL="111600" marR="111600" marT="57600" marB="5760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Wide Temp. (-40</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C~85</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Yes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19300">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2784600">
                <a:tc>
                  <a:txBody>
                    <a:bodyPr/>
                    <a:lstStyle/>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Support LDPC ECC</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Global Wear-Leveling Technology</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AES256 support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End-to-End Data Protection </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DEVSLP/Thermal Sensor</a:t>
                      </a:r>
                    </a:p>
                    <a:p>
                      <a:pPr eaLnBrk="0" fontAlgn="base" hangingPunct="0">
                        <a:buSzPct val="100000"/>
                        <a:buFont typeface="Arial" panose="020B0604020202020204" pitchFamily="34" charset="0"/>
                        <a:buChar char="•"/>
                      </a:pPr>
                      <a:r>
                        <a:rPr lang="zh-TW" altLang="en-US"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S.M.A.R.T. and SSD Widget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SLC-</a:t>
                      </a:r>
                      <a:r>
                        <a:rPr lang="en-US" altLang="zh-TW" sz="2000" b="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liteX</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(P/E cycles up to 100K</a:t>
                      </a:r>
                      <a:r>
                        <a:rPr lang="en-US" altLang="zh-TW" sz="2000" b="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a:t>
                      </a:r>
                    </a:p>
                    <a:p>
                      <a:pPr marL="0" marR="0" lvl="0" indent="0" algn="l" defTabSz="914446" rtl="0" eaLnBrk="0" fontAlgn="base" latinLnBrk="0" hangingPunct="0">
                        <a:lnSpc>
                          <a:spcPct val="100000"/>
                        </a:lnSpc>
                        <a:spcBef>
                          <a:spcPts val="0"/>
                        </a:spcBef>
                        <a:spcAft>
                          <a:spcPts val="0"/>
                        </a:spcAft>
                        <a:buClrTx/>
                        <a:buSzPct val="100000"/>
                        <a:buFont typeface="Arial" panose="020B0604020202020204" pitchFamily="34" charset="0"/>
                        <a:buChar char="•"/>
                        <a:tabLst/>
                        <a:defRPr/>
                      </a:pPr>
                      <a:r>
                        <a:rPr lang="en-US" altLang="zh-TW" sz="2000" kern="120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kern="1200" baseline="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Sidefill</a:t>
                      </a:r>
                      <a:endParaRPr lang="en-US" altLang="zh-TW" sz="2000" kern="120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p>
                      <a:pPr marL="0" marR="0" lvl="0" indent="0" algn="l" defTabSz="914446" rtl="0" eaLnBrk="0" fontAlgn="base" latinLnBrk="0" hangingPunct="0">
                        <a:lnSpc>
                          <a:spcPct val="100000"/>
                        </a:lnSpc>
                        <a:spcBef>
                          <a:spcPts val="0"/>
                        </a:spcBef>
                        <a:spcAft>
                          <a:spcPts val="0"/>
                        </a:spcAft>
                        <a:buClrTx/>
                        <a:buSzPct val="100000"/>
                        <a:buFont typeface="Arial" panose="020B0604020202020204" pitchFamily="34" charset="0"/>
                        <a:buChar char="•"/>
                        <a:tabLst/>
                        <a:defRPr/>
                      </a:pPr>
                      <a:r>
                        <a:rPr lang="en-US" altLang="zh-TW" sz="2000" kern="1200" baseline="0" dirty="0" smtClean="0">
                          <a:solidFill>
                            <a:srgbClr val="C00000"/>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kern="1200" baseline="0" dirty="0" err="1" smtClean="0">
                          <a:solidFill>
                            <a:srgbClr val="C00000"/>
                          </a:solidFill>
                          <a:latin typeface="Calibri" panose="020F0502020204030204" pitchFamily="34" charset="0"/>
                          <a:ea typeface="新細明體" charset="-120"/>
                          <a:cs typeface="Calibri" panose="020F0502020204030204" pitchFamily="34" charset="0"/>
                          <a:sym typeface="Arial" pitchFamily="34" charset="0"/>
                        </a:rPr>
                        <a:t>CorePower</a:t>
                      </a:r>
                      <a:endParaRPr lang="en-US" altLang="zh-TW" sz="2000" kern="1200" dirty="0" smtClean="0">
                        <a:solidFill>
                          <a:srgbClr val="C00000"/>
                        </a:solidFill>
                        <a:latin typeface="Calibri" panose="020F0502020204030204" pitchFamily="34" charset="0"/>
                        <a:ea typeface="新細明體" charset="-120"/>
                        <a:cs typeface="Calibri" panose="020F0502020204030204" pitchFamily="34" charset="0"/>
                        <a:sym typeface="Arial" pitchFamily="34" charset="0"/>
                      </a:endParaRP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spcBef>
                          <a:spcPts val="3413"/>
                        </a:spcBef>
                        <a:buSzPct val="171000"/>
                      </a:pPr>
                      <a:r>
                        <a:rPr lang="fr-FR"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Enterprise Server, Industrial/Military, Surveillance, Digital Signage</a:t>
                      </a:r>
                      <a:endParaRPr lang="en-US" altLang="zh-TW" sz="2000" b="0" kern="1200" dirty="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10" name="圓角矩形 9"/>
          <p:cNvSpPr/>
          <p:nvPr/>
        </p:nvSpPr>
        <p:spPr>
          <a:xfrm>
            <a:off x="1325563" y="5884912"/>
            <a:ext cx="2016125" cy="616649"/>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2" fontAlgn="auto">
              <a:spcBef>
                <a:spcPts val="0"/>
              </a:spcBef>
              <a:spcAft>
                <a:spcPts val="0"/>
              </a:spcAft>
              <a:defRPr/>
            </a:pPr>
            <a:r>
              <a:rPr lang="en-US" altLang="zh-TW" sz="2400" b="1" dirty="0" smtClean="0">
                <a:solidFill>
                  <a:schemeClr val="bg1"/>
                </a:solidFill>
                <a:latin typeface="Calibri" panose="020F0502020204030204" pitchFamily="34" charset="0"/>
                <a:cs typeface="Calibri" panose="020F0502020204030204" pitchFamily="34" charset="0"/>
                <a:sym typeface="Arial" pitchFamily="34" charset="0"/>
              </a:rPr>
              <a:t>CS: </a:t>
            </a:r>
            <a:r>
              <a:rPr lang="en-US" altLang="zh-TW" sz="2400" b="1" dirty="0" smtClean="0">
                <a:solidFill>
                  <a:schemeClr val="bg1"/>
                </a:solidFill>
                <a:latin typeface="Calibri" panose="020F0502020204030204" pitchFamily="34" charset="0"/>
                <a:cs typeface="Calibri" panose="020F0502020204030204" pitchFamily="34" charset="0"/>
              </a:rPr>
              <a:t>E/Nov.</a:t>
            </a:r>
            <a:endParaRPr lang="en-US" altLang="zh-TW" sz="2400" b="1" dirty="0">
              <a:solidFill>
                <a:schemeClr val="bg1"/>
              </a:solidFill>
              <a:latin typeface="Calibri" panose="020F0502020204030204" pitchFamily="34" charset="0"/>
              <a:cs typeface="Calibri" panose="020F0502020204030204" pitchFamily="34" charset="0"/>
            </a:endParaRPr>
          </a:p>
        </p:txBody>
      </p:sp>
      <p:sp>
        <p:nvSpPr>
          <p:cNvPr id="12" name="矩形 11"/>
          <p:cNvSpPr/>
          <p:nvPr/>
        </p:nvSpPr>
        <p:spPr>
          <a:xfrm>
            <a:off x="7935237" y="1025242"/>
            <a:ext cx="5211107" cy="646331"/>
          </a:xfrm>
          <a:prstGeom prst="rect">
            <a:avLst/>
          </a:prstGeom>
        </p:spPr>
        <p:txBody>
          <a:bodyPr wrap="none">
            <a:spAutoFit/>
          </a:bodyPr>
          <a:lstStyle/>
          <a:p>
            <a:pPr lvl="0" algn="ctr" eaLnBrk="1" hangingPunct="1">
              <a:defRPr/>
            </a:pPr>
            <a:r>
              <a:rPr lang="en-US" altLang="zh-TW" sz="3600" b="1" dirty="0" smtClean="0">
                <a:solidFill>
                  <a:srgbClr val="008080"/>
                </a:solidFill>
                <a:latin typeface="Calibri" panose="020F0502020204030204" pitchFamily="34" charset="0"/>
                <a:cs typeface="Calibri" panose="020F0502020204030204" pitchFamily="34" charset="0"/>
              </a:rPr>
              <a:t>SH25P-M242 Specification</a:t>
            </a:r>
            <a:endParaRPr lang="en-US" altLang="zh-TW" sz="3600" b="1" dirty="0">
              <a:solidFill>
                <a:srgbClr val="008080"/>
              </a:solidFill>
              <a:latin typeface="Calibri" panose="020F0502020204030204" pitchFamily="34" charset="0"/>
              <a:cs typeface="Calibri" panose="020F0502020204030204" pitchFamily="34" charset="0"/>
            </a:endParaRPr>
          </a:p>
        </p:txBody>
      </p:sp>
      <p:pic>
        <p:nvPicPr>
          <p:cNvPr id="8" name="圖片 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13251" y="2139950"/>
            <a:ext cx="3852000" cy="3852000"/>
          </a:xfrm>
          <a:prstGeom prst="rect">
            <a:avLst/>
          </a:prstGeom>
        </p:spPr>
      </p:pic>
    </p:spTree>
    <p:extLst>
      <p:ext uri="{BB962C8B-B14F-4D97-AF65-F5344CB8AC3E}">
        <p14:creationId xmlns:p14="http://schemas.microsoft.com/office/powerpoint/2010/main" val="2057349648"/>
      </p:ext>
    </p:extLst>
  </p:cSld>
  <p:clrMapOvr>
    <a:masterClrMapping/>
  </p:clrMapOvr>
  <p:transition/>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標題 1"/>
          <p:cNvSpPr>
            <a:spLocks/>
          </p:cNvSpPr>
          <p:nvPr/>
        </p:nvSpPr>
        <p:spPr bwMode="auto">
          <a:xfrm>
            <a:off x="3308176" y="1177180"/>
            <a:ext cx="10687347" cy="418519"/>
          </a:xfrm>
          <a:prstGeom prst="rect">
            <a:avLst/>
          </a:prstGeom>
          <a:noFill/>
          <a:ln w="12700">
            <a:noFill/>
            <a:miter lim="800000"/>
            <a:headEnd/>
            <a:tailEnd/>
          </a:ln>
        </p:spPr>
        <p:txBody>
          <a:bodyPr lIns="44001" tIns="44001" rIns="44001" bIns="44001" anchor="ctr"/>
          <a:lstStyle/>
          <a:p>
            <a:pPr>
              <a:lnSpc>
                <a:spcPct val="250000"/>
              </a:lnSpc>
              <a:tabLst>
                <a:tab pos="3342218" algn="l"/>
              </a:tabLst>
            </a:pPr>
            <a:endParaRPr lang="zh-TW" altLang="en-US" sz="3840" dirty="0">
              <a:solidFill>
                <a:srgbClr val="FF9900"/>
              </a:solidFill>
              <a:latin typeface="Calibri" pitchFamily="34" charset="0"/>
              <a:ea typeface="微軟正黑體" pitchFamily="34" charset="-120"/>
              <a:sym typeface="Arial" pitchFamily="34" charset="0"/>
            </a:endParaRPr>
          </a:p>
        </p:txBody>
      </p:sp>
      <p:sp>
        <p:nvSpPr>
          <p:cNvPr id="24" name="圓角矩形 23"/>
          <p:cNvSpPr/>
          <p:nvPr/>
        </p:nvSpPr>
        <p:spPr>
          <a:xfrm>
            <a:off x="14547357" y="8457348"/>
            <a:ext cx="1683614" cy="462497"/>
          </a:xfrm>
          <a:prstGeom prst="roundRect">
            <a:avLst/>
          </a:prstGeom>
          <a:solidFill>
            <a:srgbClr val="96AA6E"/>
          </a:solidFill>
          <a:ln/>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112647" tIns="56324" rIns="112647" bIns="56324" anchor="ctr"/>
          <a:lstStyle/>
          <a:p>
            <a:pPr algn="ctr" defTabSz="1126226">
              <a:defRPr/>
            </a:pPr>
            <a:r>
              <a:rPr lang="en-US" altLang="zh-TW" sz="1600" b="1" dirty="0" smtClean="0">
                <a:solidFill>
                  <a:schemeClr val="bg1"/>
                </a:solidFill>
                <a:latin typeface="Calibri" panose="020F0502020204030204" pitchFamily="34" charset="0"/>
                <a:cs typeface="Calibri" panose="020F0502020204030204" pitchFamily="34" charset="0"/>
              </a:rPr>
              <a:t>MLC</a:t>
            </a:r>
          </a:p>
          <a:p>
            <a:pPr algn="ctr" defTabSz="1126226">
              <a:defRPr/>
            </a:pPr>
            <a:r>
              <a:rPr lang="en-US" altLang="zh-TW" sz="1600" b="1" dirty="0" smtClean="0">
                <a:solidFill>
                  <a:schemeClr val="bg1"/>
                </a:solidFill>
                <a:latin typeface="Calibri" panose="020F0502020204030204" pitchFamily="34" charset="0"/>
                <a:cs typeface="Calibri" panose="020F0502020204030204" pitchFamily="34" charset="0"/>
              </a:rPr>
              <a:t>VA</a:t>
            </a:r>
            <a:endParaRPr lang="en-US" altLang="zh-TW" sz="1600" b="1" dirty="0">
              <a:solidFill>
                <a:schemeClr val="bg1"/>
              </a:solidFill>
              <a:latin typeface="Calibri" panose="020F0502020204030204" pitchFamily="34" charset="0"/>
              <a:cs typeface="Calibri" panose="020F0502020204030204" pitchFamily="34" charset="0"/>
            </a:endParaRPr>
          </a:p>
        </p:txBody>
      </p:sp>
      <p:sp>
        <p:nvSpPr>
          <p:cNvPr id="13" name="圓角矩形 12"/>
          <p:cNvSpPr/>
          <p:nvPr/>
        </p:nvSpPr>
        <p:spPr>
          <a:xfrm>
            <a:off x="11877362" y="8478218"/>
            <a:ext cx="1689313" cy="477167"/>
          </a:xfrm>
          <a:prstGeom prst="roundRect">
            <a:avLst/>
          </a:prstGeom>
          <a:solidFill>
            <a:srgbClr val="96AA6E"/>
          </a:solidFill>
          <a:ln/>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112647" tIns="56324" rIns="112647" bIns="56324" anchor="ctr"/>
          <a:lstStyle/>
          <a:p>
            <a:pPr algn="ctr" defTabSz="1126226">
              <a:defRPr/>
            </a:pPr>
            <a:r>
              <a:rPr lang="en-US" altLang="zh-TW" sz="1600" b="1" dirty="0">
                <a:solidFill>
                  <a:schemeClr val="bg1"/>
                </a:solidFill>
                <a:latin typeface="Calibri" panose="020F0502020204030204" pitchFamily="34" charset="0"/>
                <a:cs typeface="Calibri" panose="020F0502020204030204" pitchFamily="34" charset="0"/>
              </a:rPr>
              <a:t>VA</a:t>
            </a:r>
            <a:br>
              <a:rPr lang="en-US" altLang="zh-TW" sz="1600" b="1" dirty="0">
                <a:solidFill>
                  <a:schemeClr val="bg1"/>
                </a:solidFill>
                <a:latin typeface="Calibri" panose="020F0502020204030204" pitchFamily="34" charset="0"/>
                <a:cs typeface="Calibri" panose="020F0502020204030204" pitchFamily="34" charset="0"/>
              </a:rPr>
            </a:br>
            <a:r>
              <a:rPr lang="en-US" altLang="zh-TW" sz="1600" b="1" dirty="0">
                <a:solidFill>
                  <a:schemeClr val="bg1"/>
                </a:solidFill>
                <a:latin typeface="Calibri" panose="020F0502020204030204" pitchFamily="34" charset="0"/>
                <a:cs typeface="Calibri" panose="020F0502020204030204" pitchFamily="34" charset="0"/>
              </a:rPr>
              <a:t>Encryption</a:t>
            </a:r>
          </a:p>
        </p:txBody>
      </p:sp>
      <p:sp>
        <p:nvSpPr>
          <p:cNvPr id="20" name="圓角矩形 19"/>
          <p:cNvSpPr/>
          <p:nvPr/>
        </p:nvSpPr>
        <p:spPr>
          <a:xfrm>
            <a:off x="5357763" y="8498079"/>
            <a:ext cx="2547710" cy="535334"/>
          </a:xfrm>
          <a:prstGeom prst="roundRect">
            <a:avLst/>
          </a:prstGeom>
          <a:solidFill>
            <a:srgbClr val="004846"/>
          </a:solidFill>
          <a:ln/>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112647" tIns="56324" rIns="112647" bIns="56324" anchor="ctr"/>
          <a:lstStyle/>
          <a:p>
            <a:pPr algn="ctr" defTabSz="1126226">
              <a:defRPr/>
            </a:pPr>
            <a:r>
              <a:rPr lang="en-US" altLang="zh-TW" sz="1600" b="1" dirty="0">
                <a:solidFill>
                  <a:schemeClr val="bg1"/>
                </a:solidFill>
                <a:latin typeface="Calibri" panose="020F0502020204030204" pitchFamily="34" charset="0"/>
                <a:cs typeface="Calibri" panose="020F0502020204030204" pitchFamily="34" charset="0"/>
              </a:rPr>
              <a:t>3D TLC</a:t>
            </a:r>
          </a:p>
        </p:txBody>
      </p:sp>
      <p:sp>
        <p:nvSpPr>
          <p:cNvPr id="2" name="標題 1"/>
          <p:cNvSpPr>
            <a:spLocks noGrp="1"/>
          </p:cNvSpPr>
          <p:nvPr>
            <p:ph type="title"/>
          </p:nvPr>
        </p:nvSpPr>
        <p:spPr/>
        <p:txBody>
          <a:bodyPr/>
          <a:lstStyle/>
          <a:p>
            <a:r>
              <a:rPr lang="en-US" altLang="zh-TW" dirty="0" smtClean="0"/>
              <a:t>SATA M.2</a:t>
            </a:r>
            <a:endParaRPr lang="zh-TW" altLang="en-US" dirty="0"/>
          </a:p>
        </p:txBody>
      </p:sp>
      <p:sp>
        <p:nvSpPr>
          <p:cNvPr id="26" name="圓角矩形 25"/>
          <p:cNvSpPr/>
          <p:nvPr/>
        </p:nvSpPr>
        <p:spPr>
          <a:xfrm>
            <a:off x="8709010" y="8499351"/>
            <a:ext cx="2193369" cy="480984"/>
          </a:xfrm>
          <a:prstGeom prst="roundRect">
            <a:avLst/>
          </a:prstGeom>
          <a:solidFill>
            <a:srgbClr val="007673"/>
          </a:solidFill>
          <a:ln/>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112647" tIns="56324" rIns="112647" bIns="56324" anchor="ctr"/>
          <a:lstStyle/>
          <a:p>
            <a:pPr algn="ctr" defTabSz="1126226">
              <a:defRPr/>
            </a:pPr>
            <a:r>
              <a:rPr lang="en-US" altLang="zh-TW" sz="1600" b="1" dirty="0">
                <a:solidFill>
                  <a:schemeClr val="bg1"/>
                </a:solidFill>
                <a:latin typeface="Calibri" panose="020F0502020204030204" pitchFamily="34" charset="0"/>
                <a:cs typeface="Calibri" panose="020F0502020204030204" pitchFamily="34" charset="0"/>
              </a:rPr>
              <a:t>3D SLC-</a:t>
            </a:r>
            <a:r>
              <a:rPr lang="en-US" altLang="zh-TW" sz="1600" b="1" dirty="0" err="1">
                <a:solidFill>
                  <a:schemeClr val="bg1"/>
                </a:solidFill>
                <a:latin typeface="Calibri" panose="020F0502020204030204" pitchFamily="34" charset="0"/>
                <a:cs typeface="Calibri" panose="020F0502020204030204" pitchFamily="34" charset="0"/>
              </a:rPr>
              <a:t>liteX</a:t>
            </a:r>
            <a:endParaRPr lang="en-US" altLang="zh-TW" sz="1600" b="1" dirty="0">
              <a:solidFill>
                <a:schemeClr val="bg1"/>
              </a:solidFill>
              <a:latin typeface="Calibri" panose="020F0502020204030204" pitchFamily="34" charset="0"/>
              <a:cs typeface="Calibri" panose="020F0502020204030204" pitchFamily="34" charset="0"/>
            </a:endParaRPr>
          </a:p>
        </p:txBody>
      </p:sp>
      <p:sp>
        <p:nvSpPr>
          <p:cNvPr id="44" name="文字方塊 43"/>
          <p:cNvSpPr txBox="1">
            <a:spLocks noChangeArrowheads="1"/>
          </p:cNvSpPr>
          <p:nvPr/>
        </p:nvSpPr>
        <p:spPr bwMode="auto">
          <a:xfrm>
            <a:off x="5606987" y="1060376"/>
            <a:ext cx="6758444" cy="667746"/>
          </a:xfrm>
          <a:prstGeom prst="rect">
            <a:avLst/>
          </a:prstGeom>
          <a:noFill/>
          <a:ln>
            <a:noFill/>
          </a:ln>
          <a:extLst/>
        </p:spPr>
        <p:txBody>
          <a:bodyPr wrap="square" lIns="112647" tIns="56324" rIns="112647" bIns="56324">
            <a:spAutoFit/>
          </a:bodyPr>
          <a:lstStyle>
            <a:lvl1pPr eaLnBrk="0" hangingPunct="0">
              <a:defRPr kumimoji="1">
                <a:solidFill>
                  <a:schemeClr val="tx1"/>
                </a:solidFill>
                <a:latin typeface="Arial" pitchFamily="34" charset="0"/>
                <a:ea typeface="新細明體" pitchFamily="18" charset="-120"/>
              </a:defRPr>
            </a:lvl1pPr>
            <a:lvl2pPr marL="742950" indent="-285750" eaLnBrk="0" hangingPunct="0">
              <a:defRPr kumimoji="1">
                <a:solidFill>
                  <a:schemeClr val="tx1"/>
                </a:solidFill>
                <a:latin typeface="Arial" pitchFamily="34" charset="0"/>
                <a:ea typeface="新細明體" pitchFamily="18" charset="-120"/>
              </a:defRPr>
            </a:lvl2pPr>
            <a:lvl3pPr marL="1143000" indent="-228600" eaLnBrk="0" hangingPunct="0">
              <a:defRPr kumimoji="1">
                <a:solidFill>
                  <a:schemeClr val="tx1"/>
                </a:solidFill>
                <a:latin typeface="Arial" pitchFamily="34" charset="0"/>
                <a:ea typeface="新細明體" pitchFamily="18" charset="-120"/>
              </a:defRPr>
            </a:lvl3pPr>
            <a:lvl4pPr marL="1600200" indent="-228600" eaLnBrk="0" hangingPunct="0">
              <a:defRPr kumimoji="1">
                <a:solidFill>
                  <a:schemeClr val="tx1"/>
                </a:solidFill>
                <a:latin typeface="Arial" pitchFamily="34" charset="0"/>
                <a:ea typeface="新細明體" pitchFamily="18" charset="-120"/>
              </a:defRPr>
            </a:lvl4pPr>
            <a:lvl5pPr marL="2057400" indent="-228600" eaLnBrk="0" hangingPunct="0">
              <a:defRPr kumimoji="1">
                <a:solidFill>
                  <a:schemeClr val="tx1"/>
                </a:solidFill>
                <a:latin typeface="Arial" pitchFamily="34" charset="0"/>
                <a:ea typeface="新細明體" pitchFamily="18" charset="-120"/>
              </a:defRPr>
            </a:lvl5pPr>
            <a:lvl6pPr marL="25146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hangingPunct="1">
              <a:defRPr/>
            </a:pPr>
            <a:r>
              <a:rPr kumimoji="0" lang="en-US" altLang="zh-TW" sz="3600" b="1" dirty="0">
                <a:solidFill>
                  <a:srgbClr val="008C7D"/>
                </a:solidFill>
                <a:latin typeface="Calibri" panose="020F0502020204030204" pitchFamily="34" charset="0"/>
                <a:cs typeface="Calibri" panose="020F0502020204030204" pitchFamily="34" charset="0"/>
              </a:rPr>
              <a:t>M.2 2242 SSD Comparison </a:t>
            </a:r>
            <a:endParaRPr kumimoji="0" lang="zh-TW" altLang="en-US" sz="3600" b="1" dirty="0">
              <a:solidFill>
                <a:srgbClr val="008C7D"/>
              </a:solidFill>
              <a:latin typeface="Calibri" panose="020F0502020204030204" pitchFamily="34" charset="0"/>
              <a:cs typeface="Calibri" panose="020F0502020204030204" pitchFamily="34" charset="0"/>
            </a:endParaRPr>
          </a:p>
        </p:txBody>
      </p:sp>
      <p:graphicFrame>
        <p:nvGraphicFramePr>
          <p:cNvPr id="46" name="表格 45"/>
          <p:cNvGraphicFramePr>
            <a:graphicFrameLocks noGrp="1"/>
          </p:cNvGraphicFramePr>
          <p:nvPr>
            <p:extLst>
              <p:ext uri="{D42A27DB-BD31-4B8C-83A1-F6EECF244321}">
                <p14:modId xmlns:p14="http://schemas.microsoft.com/office/powerpoint/2010/main" val="1308448333"/>
              </p:ext>
            </p:extLst>
          </p:nvPr>
        </p:nvGraphicFramePr>
        <p:xfrm>
          <a:off x="1541339" y="1852464"/>
          <a:ext cx="15121680" cy="6532877"/>
        </p:xfrm>
        <a:graphic>
          <a:graphicData uri="http://schemas.openxmlformats.org/drawingml/2006/table">
            <a:tbl>
              <a:tblPr>
                <a:tableStyleId>{5940675A-B579-460E-94D1-54222C63F5DA}</a:tableStyleId>
              </a:tblPr>
              <a:tblGrid>
                <a:gridCol w="3541552"/>
                <a:gridCol w="3062766"/>
                <a:gridCol w="3173326"/>
                <a:gridCol w="2672018"/>
                <a:gridCol w="2672018"/>
              </a:tblGrid>
              <a:tr h="489357">
                <a:tc>
                  <a:txBody>
                    <a:bodyPr/>
                    <a:lstStyle/>
                    <a:p>
                      <a:pPr algn="l" rtl="0" fontAlgn="ctr">
                        <a:lnSpc>
                          <a:spcPts val="2400"/>
                        </a:lnSpc>
                      </a:pPr>
                      <a:r>
                        <a:rPr lang="en-US" sz="2400" b="1" u="none" strike="noStrike" dirty="0">
                          <a:solidFill>
                            <a:schemeClr val="bg1"/>
                          </a:solidFill>
                          <a:latin typeface="Calibri" panose="020F0502020204030204" pitchFamily="34" charset="0"/>
                          <a:cs typeface="Calibri" panose="020F0502020204030204" pitchFamily="34" charset="0"/>
                        </a:rPr>
                        <a:t>Model </a:t>
                      </a:r>
                      <a:r>
                        <a:rPr lang="en-US" sz="2400" b="1" u="none" strike="noStrike" dirty="0" smtClean="0">
                          <a:solidFill>
                            <a:schemeClr val="bg1"/>
                          </a:solidFill>
                          <a:latin typeface="Calibri" panose="020F0502020204030204" pitchFamily="34" charset="0"/>
                          <a:cs typeface="Calibri" panose="020F0502020204030204" pitchFamily="34" charset="0"/>
                        </a:rPr>
                        <a:t>Name</a:t>
                      </a:r>
                      <a:endParaRPr lang="en-US" sz="2400" b="1" i="0" u="none" strike="noStrike" dirty="0">
                        <a:solidFill>
                          <a:schemeClr val="bg1"/>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lang="en-US" altLang="zh-TW" sz="2400" b="1" i="0" kern="1200" dirty="0" smtClean="0">
                          <a:solidFill>
                            <a:schemeClr val="bg1"/>
                          </a:solidFill>
                          <a:effectLst/>
                          <a:latin typeface="Calibri" panose="020F0502020204030204" pitchFamily="34" charset="0"/>
                          <a:ea typeface="微軟正黑體" pitchFamily="34" charset="-120"/>
                          <a:cs typeface="Calibri" panose="020F0502020204030204" pitchFamily="34" charset="0"/>
                          <a:sym typeface="Arial" pitchFamily="34" charset="0"/>
                        </a:rPr>
                        <a:t>SV250-M242</a:t>
                      </a:r>
                    </a:p>
                  </a:txBody>
                  <a:tcPr marL="112661" marR="112661" marT="56323" marB="5632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lang="en-US" altLang="zh-TW" sz="2400" b="1" i="0" kern="1200" dirty="0" smtClean="0">
                          <a:solidFill>
                            <a:schemeClr val="bg1"/>
                          </a:solidFill>
                          <a:effectLst/>
                          <a:latin typeface="Calibri" panose="020F0502020204030204" pitchFamily="34" charset="0"/>
                          <a:ea typeface="微軟正黑體" pitchFamily="34" charset="-120"/>
                          <a:cs typeface="Calibri" panose="020F0502020204030204" pitchFamily="34" charset="0"/>
                          <a:sym typeface="Arial" pitchFamily="34" charset="0"/>
                        </a:rPr>
                        <a:t>SH250-M242</a:t>
                      </a:r>
                    </a:p>
                  </a:txBody>
                  <a:tcPr marL="112661" marR="112661" marT="56323" marB="5632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sym typeface="Arial" pitchFamily="34" charset="0"/>
                        </a:rPr>
                        <a:t>SM230-M242</a:t>
                      </a:r>
                    </a:p>
                  </a:txBody>
                  <a:tcPr marL="112661" marR="112661" marT="56323" marB="5632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sym typeface="Arial" pitchFamily="34" charset="0"/>
                        </a:rPr>
                        <a:t>SM220-M242</a:t>
                      </a:r>
                    </a:p>
                  </a:txBody>
                  <a:tcPr marL="112661" marR="112661" marT="56323" marB="5632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r>
              <a:tr h="392786">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lang="en-US" altLang="zh-TW" sz="2000" b="0" i="0" kern="1200" dirty="0" smtClean="0">
                          <a:solidFill>
                            <a:schemeClr val="tx1">
                              <a:lumMod val="75000"/>
                              <a:lumOff val="25000"/>
                            </a:schemeClr>
                          </a:solidFill>
                          <a:latin typeface="Calibri" panose="020F0502020204030204" pitchFamily="34" charset="0"/>
                          <a:ea typeface="微軟正黑體" pitchFamily="34" charset="-120"/>
                          <a:cs typeface="Calibri" panose="020F0502020204030204" pitchFamily="34" charset="0"/>
                          <a:sym typeface="Arial" pitchFamily="34" charset="0"/>
                        </a:rPr>
                        <a:t>Form Factor</a:t>
                      </a: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b="1"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M.2 2242-D5-B-M</a:t>
                      </a: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b="1"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M.2 2242-D5-B-M</a:t>
                      </a: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M.2 2242-D5-B-M</a:t>
                      </a: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M.2 2242-D5-B-M</a:t>
                      </a: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392786">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lang="en-US" altLang="zh-TW" sz="2000" b="0" i="0" kern="1200" dirty="0" smtClean="0">
                          <a:solidFill>
                            <a:schemeClr val="tx1">
                              <a:lumMod val="75000"/>
                              <a:lumOff val="25000"/>
                            </a:schemeClr>
                          </a:solidFill>
                          <a:latin typeface="Calibri" panose="020F0502020204030204" pitchFamily="34" charset="0"/>
                          <a:ea typeface="微軟正黑體" pitchFamily="34" charset="-120"/>
                          <a:cs typeface="Calibri" panose="020F0502020204030204" pitchFamily="34" charset="0"/>
                          <a:sym typeface="Arial" pitchFamily="34" charset="0"/>
                        </a:rPr>
                        <a:t>External DRAM</a:t>
                      </a: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b="1"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No</a:t>
                      </a: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b="1"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No</a:t>
                      </a: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No</a:t>
                      </a: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Yes</a:t>
                      </a: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392786">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lang="en-US" altLang="zh-TW" sz="2000" b="0" i="0" kern="1200" dirty="0" smtClean="0">
                          <a:solidFill>
                            <a:schemeClr val="tx1">
                              <a:lumMod val="75000"/>
                              <a:lumOff val="25000"/>
                            </a:schemeClr>
                          </a:solidFill>
                          <a:latin typeface="Calibri" panose="020F0502020204030204" pitchFamily="34" charset="0"/>
                          <a:ea typeface="微軟正黑體" pitchFamily="34" charset="-120"/>
                          <a:cs typeface="Calibri" panose="020F0502020204030204" pitchFamily="34" charset="0"/>
                          <a:sym typeface="Arial" pitchFamily="34" charset="0"/>
                        </a:rPr>
                        <a:t>Channel</a:t>
                      </a: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b="1"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4</a:t>
                      </a: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b="1"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4</a:t>
                      </a: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4</a:t>
                      </a: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4</a:t>
                      </a: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499062">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lang="en-US" altLang="zh-TW" sz="2000" b="0" i="0" kern="1200" dirty="0" smtClean="0">
                          <a:solidFill>
                            <a:schemeClr val="tx1">
                              <a:lumMod val="75000"/>
                              <a:lumOff val="25000"/>
                            </a:schemeClr>
                          </a:solidFill>
                          <a:latin typeface="Calibri" panose="020F0502020204030204" pitchFamily="34" charset="0"/>
                          <a:ea typeface="微軟正黑體" pitchFamily="34" charset="-120"/>
                          <a:cs typeface="Calibri" panose="020F0502020204030204" pitchFamily="34" charset="0"/>
                          <a:sym typeface="Arial" pitchFamily="34" charset="0"/>
                        </a:rPr>
                        <a:t>Flash Type</a:t>
                      </a: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b="1" u="none" strike="noStrike" kern="1200" dirty="0" err="1" smtClean="0">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Kioxia</a:t>
                      </a:r>
                      <a:r>
                        <a:rPr lang="en-US" altLang="zh-TW" sz="2000" b="1"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 BiCS5</a:t>
                      </a: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b="1" u="none" strike="noStrike" kern="1200" dirty="0" err="1" smtClean="0">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Kioxia</a:t>
                      </a:r>
                      <a:r>
                        <a:rPr lang="en-US" altLang="zh-TW" sz="2000" b="1"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 BiCS5</a:t>
                      </a: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u="none" strike="noStrike" kern="1200" dirty="0" err="1"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Kioxia</a:t>
                      </a:r>
                      <a:r>
                        <a:rPr lang="en-US" altLang="zh-TW" sz="200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15nm</a:t>
                      </a: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u="none" strike="noStrike" kern="1200" dirty="0" err="1"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Kioxia</a:t>
                      </a:r>
                      <a:r>
                        <a:rPr lang="en-US" altLang="zh-TW" sz="200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15nm</a:t>
                      </a: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499062">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lang="en-US" altLang="zh-TW" sz="2000" b="0" i="0" kern="1200" dirty="0" smtClean="0">
                          <a:solidFill>
                            <a:schemeClr val="tx1">
                              <a:lumMod val="75000"/>
                              <a:lumOff val="25000"/>
                            </a:schemeClr>
                          </a:solidFill>
                          <a:latin typeface="Calibri" panose="020F0502020204030204" pitchFamily="34" charset="0"/>
                          <a:ea typeface="微軟正黑體" pitchFamily="34" charset="-120"/>
                          <a:cs typeface="Calibri" panose="020F0502020204030204" pitchFamily="34" charset="0"/>
                          <a:sym typeface="Arial" pitchFamily="34" charset="0"/>
                        </a:rPr>
                        <a:t>Available Capacity</a:t>
                      </a: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b="1"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120GB~960GB</a:t>
                      </a: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b="1"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40GB~320GB</a:t>
                      </a: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8GB~256GB</a:t>
                      </a: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8GB~256GB</a:t>
                      </a: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427001">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lang="en-US" sz="2000" b="0" i="0" kern="1200" dirty="0">
                          <a:solidFill>
                            <a:schemeClr val="tx1">
                              <a:lumMod val="75000"/>
                              <a:lumOff val="25000"/>
                            </a:schemeClr>
                          </a:solidFill>
                          <a:latin typeface="Calibri" panose="020F0502020204030204" pitchFamily="34" charset="0"/>
                          <a:ea typeface="微軟正黑體" pitchFamily="34" charset="-120"/>
                          <a:cs typeface="Calibri" panose="020F0502020204030204" pitchFamily="34" charset="0"/>
                        </a:rPr>
                        <a:t>R/W Speed </a:t>
                      </a:r>
                      <a:r>
                        <a:rPr lang="en-US" sz="2000" b="0" i="0" kern="1200" dirty="0" smtClean="0">
                          <a:solidFill>
                            <a:schemeClr val="tx1">
                              <a:lumMod val="75000"/>
                              <a:lumOff val="25000"/>
                            </a:schemeClr>
                          </a:solidFill>
                          <a:latin typeface="Calibri" panose="020F0502020204030204" pitchFamily="34" charset="0"/>
                          <a:ea typeface="微軟正黑體" pitchFamily="34" charset="-120"/>
                          <a:cs typeface="Calibri" panose="020F0502020204030204" pitchFamily="34" charset="0"/>
                        </a:rPr>
                        <a:t>(MB/sec)</a:t>
                      </a:r>
                      <a:endParaRPr lang="en-US" sz="2000" b="0" i="0" kern="1200" dirty="0">
                        <a:solidFill>
                          <a:schemeClr val="tx1">
                            <a:lumMod val="75000"/>
                            <a:lumOff val="25000"/>
                          </a:schemeClr>
                        </a:solidFill>
                        <a:latin typeface="Calibri" panose="020F0502020204030204" pitchFamily="34" charset="0"/>
                        <a:ea typeface="微軟正黑體" pitchFamily="34" charset="-120"/>
                        <a:cs typeface="Calibri" panose="020F0502020204030204" pitchFamily="34" charset="0"/>
                      </a:endParaRPr>
                    </a:p>
                  </a:txBody>
                  <a:tcPr marL="79200" marR="79200" marT="3960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b="1"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560/470</a:t>
                      </a:r>
                    </a:p>
                  </a:txBody>
                  <a:tcPr marL="112661" marR="112661" marT="56323" marB="5632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b="1"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550/485</a:t>
                      </a:r>
                    </a:p>
                  </a:txBody>
                  <a:tcPr marL="112661" marR="112661" marT="56323" marB="5632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560/445</a:t>
                      </a:r>
                    </a:p>
                  </a:txBody>
                  <a:tcPr marL="112661" marR="112661" marT="56323" marB="5632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525/355</a:t>
                      </a:r>
                    </a:p>
                  </a:txBody>
                  <a:tcPr marL="112661" marR="112661" marT="56323" marB="5632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702795">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lang="en-US" sz="2000" b="0" i="0" kern="1200" dirty="0" smtClean="0">
                          <a:solidFill>
                            <a:schemeClr val="tx1">
                              <a:lumMod val="75000"/>
                              <a:lumOff val="25000"/>
                            </a:schemeClr>
                          </a:solidFill>
                          <a:latin typeface="Calibri" panose="020F0502020204030204" pitchFamily="34" charset="0"/>
                          <a:ea typeface="微軟正黑體" pitchFamily="34" charset="-120"/>
                          <a:cs typeface="Calibri" panose="020F0502020204030204" pitchFamily="34" charset="0"/>
                        </a:rPr>
                        <a:t>IOPS</a:t>
                      </a:r>
                    </a:p>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微軟正黑體" pitchFamily="34" charset="-120"/>
                          <a:cs typeface="Calibri" panose="020F0502020204030204" pitchFamily="34" charset="0"/>
                        </a:rPr>
                        <a:t>(4K Random Read/Write)</a:t>
                      </a:r>
                    </a:p>
                  </a:txBody>
                  <a:tcPr marL="79200" marR="79200" marT="0" marB="3960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b="1"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50K/68K</a:t>
                      </a: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b="1"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55K/63K</a:t>
                      </a: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40K/65K</a:t>
                      </a: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76K/43K</a:t>
                      </a: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392786">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lang="en-US" altLang="zh-TW" sz="2000" b="0" i="0" kern="1200" dirty="0" smtClean="0">
                          <a:solidFill>
                            <a:schemeClr val="tx1">
                              <a:lumMod val="75000"/>
                              <a:lumOff val="25000"/>
                            </a:schemeClr>
                          </a:solidFill>
                          <a:latin typeface="Calibri" panose="020F0502020204030204" pitchFamily="34" charset="0"/>
                          <a:ea typeface="微軟正黑體" pitchFamily="34" charset="-120"/>
                          <a:cs typeface="Calibri" panose="020F0502020204030204" pitchFamily="34" charset="0"/>
                          <a:sym typeface="Arial" pitchFamily="34" charset="0"/>
                        </a:rPr>
                        <a:t>Wide Temp.</a:t>
                      </a: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b="1"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Yes</a:t>
                      </a: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b="1"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Yes</a:t>
                      </a: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Yes</a:t>
                      </a: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Yes</a:t>
                      </a: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392786">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lang="en-US" altLang="zh-TW" sz="2000" b="0" i="0" kern="1200" dirty="0" smtClean="0">
                          <a:solidFill>
                            <a:schemeClr val="tx1">
                              <a:lumMod val="75000"/>
                              <a:lumOff val="25000"/>
                            </a:schemeClr>
                          </a:solidFill>
                          <a:latin typeface="Calibri" panose="020F0502020204030204" pitchFamily="34" charset="0"/>
                          <a:ea typeface="微軟正黑體" pitchFamily="34" charset="-120"/>
                          <a:cs typeface="Calibri" panose="020F0502020204030204" pitchFamily="34" charset="0"/>
                          <a:sym typeface="Arial" pitchFamily="34" charset="0"/>
                        </a:rPr>
                        <a:t>DEVSLP</a:t>
                      </a: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b="1"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Default</a:t>
                      </a: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b="1"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Default</a:t>
                      </a: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Optional</a:t>
                      </a: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Optional</a:t>
                      </a: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1951670">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lang="en-US" altLang="zh-TW" sz="2000" b="0" i="0" kern="1200" dirty="0" smtClean="0">
                          <a:solidFill>
                            <a:schemeClr val="tx1">
                              <a:lumMod val="75000"/>
                              <a:lumOff val="25000"/>
                            </a:schemeClr>
                          </a:solidFill>
                          <a:latin typeface="Calibri" panose="020F0502020204030204" pitchFamily="34" charset="0"/>
                          <a:ea typeface="微軟正黑體" pitchFamily="34" charset="-120"/>
                          <a:cs typeface="Calibri" panose="020F0502020204030204" pitchFamily="34" charset="0"/>
                          <a:sym typeface="Arial" pitchFamily="34" charset="0"/>
                        </a:rPr>
                        <a:t>Special  Features</a:t>
                      </a: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b="1"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TCG Opal 2.0</a:t>
                      </a:r>
                    </a:p>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b="1"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(optional)</a:t>
                      </a:r>
                    </a:p>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b="1"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Write Protect </a:t>
                      </a:r>
                    </a:p>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b="1"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(optional)</a:t>
                      </a:r>
                    </a:p>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b="1" i="0" u="none" strike="noStrike" kern="1200" dirty="0" err="1" smtClean="0">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CoreSnapshot</a:t>
                      </a:r>
                      <a:r>
                        <a:rPr lang="en-US" altLang="zh-TW" sz="2000" b="1" i="0"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 2</a:t>
                      </a:r>
                      <a:r>
                        <a:rPr lang="zh-TW" altLang="en-US" sz="2000" b="1" i="0"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a:t>
                      </a:r>
                      <a:endParaRPr lang="en-US" altLang="zh-TW" sz="2000" b="1" i="0"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endParaRPr>
                    </a:p>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b="1"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(optional)</a:t>
                      </a: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b="1"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Write Protect</a:t>
                      </a:r>
                    </a:p>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b="1"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(optional)</a:t>
                      </a:r>
                    </a:p>
                    <a:p>
                      <a:pPr marL="0" marR="0" indent="0" algn="ctr" defTabSz="914400" rtl="0" eaLnBrk="1" fontAlgn="ctr" latinLnBrk="0" hangingPunct="1">
                        <a:lnSpc>
                          <a:spcPct val="100000"/>
                        </a:lnSpc>
                        <a:spcBef>
                          <a:spcPts val="0"/>
                        </a:spcBef>
                        <a:spcAft>
                          <a:spcPts val="0"/>
                        </a:spcAft>
                        <a:buClrTx/>
                        <a:buSzTx/>
                        <a:buFontTx/>
                        <a:buNone/>
                        <a:tabLst/>
                        <a:defRPr/>
                      </a:pPr>
                      <a:r>
                        <a:rPr lang="en-US" altLang="zh-TW"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SLC-</a:t>
                      </a:r>
                      <a:r>
                        <a:rPr lang="en-US" altLang="zh-TW" sz="2000" b="1" u="none" strike="noStrike" dirty="0" err="1" smtClean="0">
                          <a:solidFill>
                            <a:schemeClr val="tx1">
                              <a:lumMod val="75000"/>
                              <a:lumOff val="25000"/>
                            </a:schemeClr>
                          </a:solidFill>
                          <a:effectLst/>
                          <a:latin typeface="Calibri" panose="020F0502020204030204" pitchFamily="34" charset="0"/>
                          <a:cs typeface="Calibri" panose="020F0502020204030204" pitchFamily="34" charset="0"/>
                        </a:rPr>
                        <a:t>liteX</a:t>
                      </a:r>
                      <a:endParaRPr lang="en-US" altLang="zh-TW"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endParaRPr>
                    </a:p>
                    <a:p>
                      <a:pPr marL="0" marR="0" indent="0" algn="ctr" defTabSz="914400" rtl="0" eaLnBrk="1" fontAlgn="ctr" latinLnBrk="0" hangingPunct="1">
                        <a:lnSpc>
                          <a:spcPct val="100000"/>
                        </a:lnSpc>
                        <a:spcBef>
                          <a:spcPts val="0"/>
                        </a:spcBef>
                        <a:spcAft>
                          <a:spcPts val="0"/>
                        </a:spcAft>
                        <a:buClrTx/>
                        <a:buSzTx/>
                        <a:buFontTx/>
                        <a:buNone/>
                        <a:tabLst/>
                        <a:defRPr/>
                      </a:pPr>
                      <a:r>
                        <a:rPr lang="en-US" altLang="zh-TW" sz="2000" b="1" i="0"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(P/E cycles up to 100K</a:t>
                      </a:r>
                      <a:r>
                        <a:rPr lang="en-US" altLang="zh-TW" sz="2000" b="1" i="0" u="none" strike="noStrike" baseline="0" dirty="0" smtClean="0">
                          <a:solidFill>
                            <a:schemeClr val="tx1">
                              <a:lumMod val="75000"/>
                              <a:lumOff val="25000"/>
                            </a:schemeClr>
                          </a:solidFill>
                          <a:effectLst/>
                          <a:latin typeface="Calibri" panose="020F0502020204030204" pitchFamily="34" charset="0"/>
                          <a:cs typeface="Calibri" panose="020F0502020204030204" pitchFamily="34" charset="0"/>
                        </a:rPr>
                        <a:t>)</a:t>
                      </a:r>
                      <a:endParaRPr lang="en-US" altLang="zh-TW" sz="2000" b="1" i="0" u="none" strike="noStrike" dirty="0" smtClean="0">
                        <a:solidFill>
                          <a:schemeClr val="tx1">
                            <a:lumMod val="75000"/>
                            <a:lumOff val="25000"/>
                          </a:schemeClr>
                        </a:solidFill>
                        <a:effectLst/>
                        <a:latin typeface="Calibri" panose="020F0502020204030204" pitchFamily="34" charset="0"/>
                        <a:cs typeface="Calibri" panose="020F0502020204030204"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u="none" strike="noStrike" kern="1200" dirty="0" err="1"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CoreProtector</a:t>
                      </a:r>
                      <a:endParaRPr lang="en-US" altLang="zh-TW" sz="200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u="none" strike="noStrike" kern="1200" dirty="0" err="1"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CoreEraser</a:t>
                      </a:r>
                      <a:r>
                        <a:rPr lang="en-US" altLang="zh-TW" sz="200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p>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u="none" strike="noStrike" kern="1200" dirty="0" err="1"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CoreDestroyer</a:t>
                      </a:r>
                      <a:r>
                        <a:rPr lang="en-US" altLang="zh-TW" sz="200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p>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AES256  </a:t>
                      </a:r>
                    </a:p>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TCG Opal 2.0</a:t>
                      </a: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u="none" strike="noStrike" kern="1200" dirty="0" err="1"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CoreProtector</a:t>
                      </a:r>
                      <a:endParaRPr lang="en-US" altLang="zh-TW" sz="200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u="none" strike="noStrike" kern="1200" dirty="0" err="1"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CoreEraser</a:t>
                      </a:r>
                      <a:r>
                        <a:rPr lang="en-US" altLang="zh-TW" sz="200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p>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u="none" strike="noStrike" kern="1200" dirty="0" err="1"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CoreDestroyer</a:t>
                      </a:r>
                      <a:endParaRPr lang="en-US" altLang="zh-TW" sz="200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bl>
          </a:graphicData>
        </a:graphic>
      </p:graphicFrame>
      <p:grpSp>
        <p:nvGrpSpPr>
          <p:cNvPr id="36" name="群組 35"/>
          <p:cNvGrpSpPr/>
          <p:nvPr/>
        </p:nvGrpSpPr>
        <p:grpSpPr>
          <a:xfrm>
            <a:off x="-4662109" y="2512992"/>
            <a:ext cx="4403248" cy="4271897"/>
            <a:chOff x="-4662109" y="2512992"/>
            <a:chExt cx="4403248" cy="4271897"/>
          </a:xfrm>
        </p:grpSpPr>
        <p:grpSp>
          <p:nvGrpSpPr>
            <p:cNvPr id="37" name="群組 36"/>
            <p:cNvGrpSpPr/>
            <p:nvPr/>
          </p:nvGrpSpPr>
          <p:grpSpPr>
            <a:xfrm>
              <a:off x="-4662109" y="2512992"/>
              <a:ext cx="4403248" cy="4271897"/>
              <a:chOff x="12883876" y="1908742"/>
              <a:chExt cx="4403248" cy="4271897"/>
            </a:xfrm>
          </p:grpSpPr>
          <p:sp>
            <p:nvSpPr>
              <p:cNvPr id="40" name="矩形 39"/>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41" name="矩形 40"/>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42" name="矩形 41"/>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1" name="矩形 70"/>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2" name="文字方塊 71"/>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73" name="文字方塊 72"/>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74" name="矩形 73"/>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5" name="文字方塊 74"/>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76" name="文字方塊 75"/>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77" name="矩形 76"/>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8" name="文字方塊 77"/>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79" name="矩形 78"/>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0" name="矩形 79"/>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1" name="矩形 80"/>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2" name="文字方塊 81"/>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83" name="矩形 82"/>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84" name="矩形 83"/>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5" name="矩形 84"/>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86" name="矩形 85"/>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87" name="矩形 86"/>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88" name="文字方塊 87"/>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89" name="矩形 88"/>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0" name="矩形 89"/>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38" name="文字方塊 37"/>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39" name="矩形 38"/>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43" name="文字方塊 42"/>
          <p:cNvSpPr txBox="1"/>
          <p:nvPr/>
        </p:nvSpPr>
        <p:spPr>
          <a:xfrm>
            <a:off x="1506125" y="8302445"/>
            <a:ext cx="1992853" cy="338554"/>
          </a:xfrm>
          <a:prstGeom prst="rect">
            <a:avLst/>
          </a:prstGeom>
          <a:noFill/>
        </p:spPr>
        <p:txBody>
          <a:bodyPr wrap="none" rtlCol="0">
            <a:spAutoFit/>
          </a:bodyPr>
          <a:lstStyle/>
          <a:p>
            <a:r>
              <a:rPr lang="en-US" altLang="zh-TW" sz="16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*Supports 60~480GB</a:t>
            </a:r>
            <a:endParaRPr lang="zh-TW" altLang="en-US" sz="16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spTree>
    <p:extLst>
      <p:ext uri="{BB962C8B-B14F-4D97-AF65-F5344CB8AC3E}">
        <p14:creationId xmlns:p14="http://schemas.microsoft.com/office/powerpoint/2010/main" val="3137777920"/>
      </p:ext>
    </p:extLst>
  </p:cSld>
  <p:clrMapOvr>
    <a:masterClrMapping/>
  </p:clrMapOvr>
  <p:transition/>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標題 1"/>
          <p:cNvSpPr>
            <a:spLocks/>
          </p:cNvSpPr>
          <p:nvPr/>
        </p:nvSpPr>
        <p:spPr bwMode="auto">
          <a:xfrm>
            <a:off x="3308176" y="1087580"/>
            <a:ext cx="10687347" cy="418519"/>
          </a:xfrm>
          <a:prstGeom prst="rect">
            <a:avLst/>
          </a:prstGeom>
          <a:noFill/>
          <a:ln w="12700">
            <a:noFill/>
            <a:miter lim="800000"/>
            <a:headEnd/>
            <a:tailEnd/>
          </a:ln>
        </p:spPr>
        <p:txBody>
          <a:bodyPr lIns="44001" tIns="44001" rIns="44001" bIns="44001" anchor="ctr"/>
          <a:lstStyle/>
          <a:p>
            <a:pPr>
              <a:lnSpc>
                <a:spcPct val="250000"/>
              </a:lnSpc>
              <a:tabLst>
                <a:tab pos="3342218" algn="l"/>
              </a:tabLst>
            </a:pPr>
            <a:endParaRPr lang="zh-TW" altLang="en-US" sz="3840" dirty="0">
              <a:solidFill>
                <a:srgbClr val="FF9900"/>
              </a:solidFill>
              <a:latin typeface="Calibri" pitchFamily="34" charset="0"/>
              <a:ea typeface="微軟正黑體" pitchFamily="34" charset="-120"/>
              <a:sym typeface="Arial" pitchFamily="34" charset="0"/>
            </a:endParaRPr>
          </a:p>
        </p:txBody>
      </p:sp>
      <p:sp>
        <p:nvSpPr>
          <p:cNvPr id="4" name="標題 3"/>
          <p:cNvSpPr>
            <a:spLocks noGrp="1"/>
          </p:cNvSpPr>
          <p:nvPr>
            <p:ph type="title"/>
          </p:nvPr>
        </p:nvSpPr>
        <p:spPr/>
        <p:txBody>
          <a:bodyPr/>
          <a:lstStyle/>
          <a:p>
            <a:r>
              <a:rPr lang="en-US" altLang="zh-TW" dirty="0" smtClean="0"/>
              <a:t>M.2</a:t>
            </a:r>
            <a:endParaRPr lang="zh-TW" altLang="en-US" dirty="0"/>
          </a:p>
        </p:txBody>
      </p:sp>
      <p:sp>
        <p:nvSpPr>
          <p:cNvPr id="46" name="文字方塊 45"/>
          <p:cNvSpPr txBox="1">
            <a:spLocks noChangeArrowheads="1"/>
          </p:cNvSpPr>
          <p:nvPr/>
        </p:nvSpPr>
        <p:spPr bwMode="auto">
          <a:xfrm>
            <a:off x="3812232" y="1060376"/>
            <a:ext cx="10042475" cy="667746"/>
          </a:xfrm>
          <a:prstGeom prst="rect">
            <a:avLst/>
          </a:prstGeom>
          <a:noFill/>
          <a:ln>
            <a:noFill/>
          </a:ln>
          <a:extLst/>
        </p:spPr>
        <p:txBody>
          <a:bodyPr wrap="square" lIns="112647" tIns="56324" rIns="112647" bIns="56324">
            <a:spAutoFit/>
          </a:bodyPr>
          <a:lstStyle>
            <a:lvl1pPr eaLnBrk="0" hangingPunct="0">
              <a:defRPr kumimoji="1">
                <a:solidFill>
                  <a:schemeClr val="tx1"/>
                </a:solidFill>
                <a:latin typeface="Arial" pitchFamily="34" charset="0"/>
                <a:ea typeface="新細明體" pitchFamily="18" charset="-120"/>
              </a:defRPr>
            </a:lvl1pPr>
            <a:lvl2pPr marL="742950" indent="-285750" eaLnBrk="0" hangingPunct="0">
              <a:defRPr kumimoji="1">
                <a:solidFill>
                  <a:schemeClr val="tx1"/>
                </a:solidFill>
                <a:latin typeface="Arial" pitchFamily="34" charset="0"/>
                <a:ea typeface="新細明體" pitchFamily="18" charset="-120"/>
              </a:defRPr>
            </a:lvl2pPr>
            <a:lvl3pPr marL="1143000" indent="-228600" eaLnBrk="0" hangingPunct="0">
              <a:defRPr kumimoji="1">
                <a:solidFill>
                  <a:schemeClr val="tx1"/>
                </a:solidFill>
                <a:latin typeface="Arial" pitchFamily="34" charset="0"/>
                <a:ea typeface="新細明體" pitchFamily="18" charset="-120"/>
              </a:defRPr>
            </a:lvl3pPr>
            <a:lvl4pPr marL="1600200" indent="-228600" eaLnBrk="0" hangingPunct="0">
              <a:defRPr kumimoji="1">
                <a:solidFill>
                  <a:schemeClr val="tx1"/>
                </a:solidFill>
                <a:latin typeface="Arial" pitchFamily="34" charset="0"/>
                <a:ea typeface="新細明體" pitchFamily="18" charset="-120"/>
              </a:defRPr>
            </a:lvl4pPr>
            <a:lvl5pPr marL="2057400" indent="-228600" eaLnBrk="0" hangingPunct="0">
              <a:defRPr kumimoji="1">
                <a:solidFill>
                  <a:schemeClr val="tx1"/>
                </a:solidFill>
                <a:latin typeface="Arial" pitchFamily="34" charset="0"/>
                <a:ea typeface="新細明體" pitchFamily="18" charset="-120"/>
              </a:defRPr>
            </a:lvl5pPr>
            <a:lvl6pPr marL="25146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hangingPunct="1">
              <a:defRPr/>
            </a:pPr>
            <a:r>
              <a:rPr kumimoji="0" lang="en-US" altLang="zh-TW" sz="3600" b="1" dirty="0">
                <a:solidFill>
                  <a:srgbClr val="008C7D"/>
                </a:solidFill>
                <a:latin typeface="Calibri" panose="020F0502020204030204" pitchFamily="34" charset="0"/>
                <a:cs typeface="Calibri" panose="020F0502020204030204" pitchFamily="34" charset="0"/>
              </a:rPr>
              <a:t>M.2 </a:t>
            </a:r>
            <a:r>
              <a:rPr kumimoji="0" lang="en-US" altLang="zh-TW" sz="3600" b="1" dirty="0" smtClean="0">
                <a:solidFill>
                  <a:srgbClr val="008C7D"/>
                </a:solidFill>
                <a:latin typeface="Calibri" panose="020F0502020204030204" pitchFamily="34" charset="0"/>
                <a:cs typeface="Calibri" panose="020F0502020204030204" pitchFamily="34" charset="0"/>
              </a:rPr>
              <a:t>2242 </a:t>
            </a:r>
            <a:r>
              <a:rPr kumimoji="0" lang="en-US" altLang="zh-TW" sz="3600" b="1" dirty="0" err="1" smtClean="0">
                <a:solidFill>
                  <a:srgbClr val="008C7D"/>
                </a:solidFill>
                <a:latin typeface="Calibri" panose="020F0502020204030204" pitchFamily="34" charset="0"/>
                <a:cs typeface="Calibri" panose="020F0502020204030204" pitchFamily="34" charset="0"/>
              </a:rPr>
              <a:t>CorePower</a:t>
            </a:r>
            <a:r>
              <a:rPr kumimoji="0" lang="en-US" altLang="zh-TW" sz="3600" b="1" dirty="0" smtClean="0">
                <a:solidFill>
                  <a:srgbClr val="008C7D"/>
                </a:solidFill>
                <a:latin typeface="Calibri" panose="020F0502020204030204" pitchFamily="34" charset="0"/>
                <a:cs typeface="Calibri" panose="020F0502020204030204" pitchFamily="34" charset="0"/>
              </a:rPr>
              <a:t> SSD </a:t>
            </a:r>
            <a:r>
              <a:rPr kumimoji="0" lang="en-US" altLang="zh-TW" sz="3600" b="1" dirty="0">
                <a:solidFill>
                  <a:srgbClr val="008C7D"/>
                </a:solidFill>
                <a:latin typeface="Calibri" panose="020F0502020204030204" pitchFamily="34" charset="0"/>
                <a:cs typeface="Calibri" panose="020F0502020204030204" pitchFamily="34" charset="0"/>
              </a:rPr>
              <a:t>Comparison </a:t>
            </a:r>
            <a:endParaRPr kumimoji="0" lang="zh-TW" altLang="en-US" sz="3600" b="1" dirty="0">
              <a:solidFill>
                <a:srgbClr val="008C7D"/>
              </a:solidFill>
              <a:latin typeface="Calibri" panose="020F0502020204030204" pitchFamily="34" charset="0"/>
              <a:cs typeface="Calibri" panose="020F0502020204030204" pitchFamily="34" charset="0"/>
            </a:endParaRPr>
          </a:p>
        </p:txBody>
      </p:sp>
      <p:graphicFrame>
        <p:nvGraphicFramePr>
          <p:cNvPr id="48" name="表格 47"/>
          <p:cNvGraphicFramePr>
            <a:graphicFrameLocks noGrp="1"/>
          </p:cNvGraphicFramePr>
          <p:nvPr>
            <p:extLst>
              <p:ext uri="{D42A27DB-BD31-4B8C-83A1-F6EECF244321}">
                <p14:modId xmlns:p14="http://schemas.microsoft.com/office/powerpoint/2010/main" val="1629683643"/>
              </p:ext>
            </p:extLst>
          </p:nvPr>
        </p:nvGraphicFramePr>
        <p:xfrm>
          <a:off x="4205635" y="1837329"/>
          <a:ext cx="8645308" cy="6495855"/>
        </p:xfrm>
        <a:graphic>
          <a:graphicData uri="http://schemas.openxmlformats.org/drawingml/2006/table">
            <a:tbl>
              <a:tblPr>
                <a:tableStyleId>{5940675A-B579-460E-94D1-54222C63F5DA}</a:tableStyleId>
              </a:tblPr>
              <a:tblGrid>
                <a:gridCol w="2880320"/>
                <a:gridCol w="2636318"/>
                <a:gridCol w="3128670"/>
              </a:tblGrid>
              <a:tr h="578035">
                <a:tc>
                  <a:txBody>
                    <a:bodyPr/>
                    <a:lstStyle/>
                    <a:p>
                      <a:pPr algn="ctr" rtl="0" fontAlgn="ctr">
                        <a:lnSpc>
                          <a:spcPts val="2400"/>
                        </a:lnSpc>
                      </a:pPr>
                      <a:r>
                        <a:rPr lang="en-US" sz="2400" b="1" u="none" strike="noStrike" dirty="0">
                          <a:solidFill>
                            <a:schemeClr val="bg1"/>
                          </a:solidFill>
                          <a:latin typeface="Calibri" panose="020F0502020204030204" pitchFamily="34" charset="0"/>
                          <a:cs typeface="Calibri" panose="020F0502020204030204" pitchFamily="34" charset="0"/>
                        </a:rPr>
                        <a:t>Model Name</a:t>
                      </a:r>
                      <a:endParaRPr lang="en-US" sz="2400" b="1" i="0" u="none" strike="noStrike" dirty="0">
                        <a:solidFill>
                          <a:schemeClr val="bg1"/>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c>
                  <a:txBody>
                    <a:bodyPr/>
                    <a:lstStyle/>
                    <a:p>
                      <a:pPr algn="ctr" rtl="0" fontAlgn="ctr">
                        <a:lnSpc>
                          <a:spcPts val="2400"/>
                        </a:lnSpc>
                      </a:pPr>
                      <a:r>
                        <a:rPr lang="en-US" altLang="zh-TW" sz="2400" b="1" u="none" strike="noStrike" dirty="0" smtClean="0">
                          <a:solidFill>
                            <a:schemeClr val="bg1"/>
                          </a:solidFill>
                          <a:latin typeface="Calibri" panose="020F0502020204030204" pitchFamily="34" charset="0"/>
                          <a:cs typeface="Calibri" panose="020F0502020204030204" pitchFamily="34" charset="0"/>
                        </a:rPr>
                        <a:t>SV25P-M242</a:t>
                      </a:r>
                      <a:endParaRPr lang="en-US" altLang="zh-TW" sz="2400" b="1" i="0" u="none" strike="noStrike" dirty="0">
                        <a:solidFill>
                          <a:schemeClr val="bg1"/>
                        </a:solidFill>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46" rtl="0" eaLnBrk="1" fontAlgn="ctr" latinLnBrk="0" hangingPunct="1">
                        <a:lnSpc>
                          <a:spcPts val="2400"/>
                        </a:lnSpc>
                        <a:spcBef>
                          <a:spcPts val="0"/>
                        </a:spcBef>
                        <a:spcAft>
                          <a:spcPts val="0"/>
                        </a:spcAft>
                        <a:buClrTx/>
                        <a:buSzTx/>
                        <a:buFontTx/>
                        <a:buNone/>
                        <a:tabLst/>
                        <a:defRPr/>
                      </a:pPr>
                      <a:r>
                        <a:rPr lang="en-US" altLang="zh-TW" sz="2400" b="1" i="0" u="none" strike="noStrike" dirty="0" smtClean="0">
                          <a:solidFill>
                            <a:schemeClr val="bg1"/>
                          </a:solidFill>
                          <a:effectLst/>
                          <a:latin typeface="Calibri" panose="020F0502020204030204" pitchFamily="34" charset="0"/>
                          <a:cs typeface="Calibri" panose="020F0502020204030204" pitchFamily="34" charset="0"/>
                        </a:rPr>
                        <a:t>SH25P-M242</a:t>
                      </a: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r>
              <a:tr h="625074">
                <a:tc>
                  <a:txBody>
                    <a:bodyPr/>
                    <a:lstStyle/>
                    <a:p>
                      <a:pPr algn="l" rtl="0" fontAlgn="ctr">
                        <a:lnSpc>
                          <a:spcPts val="2400"/>
                        </a:lnSpc>
                      </a:pP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Interface</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1"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SATA 3.2 (6Gb/s)</a:t>
                      </a: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1"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SATA 3.2 (6Gb/s)</a:t>
                      </a: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625074">
                <a:tc>
                  <a:txBody>
                    <a:bodyPr/>
                    <a:lstStyle/>
                    <a:p>
                      <a:pPr algn="l" rtl="0" fontAlgn="ctr">
                        <a:lnSpc>
                          <a:spcPts val="2400"/>
                        </a:lnSpc>
                      </a:pP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External DRAM</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lnSpc>
                          <a:spcPts val="2400"/>
                        </a:lnSpc>
                      </a:pPr>
                      <a:r>
                        <a:rPr lang="en-US" altLang="zh-TW"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No</a:t>
                      </a:r>
                      <a:endParaRPr lang="en-US" altLang="zh-TW" sz="2000" b="1" i="0" u="none" strike="noStrike" dirty="0">
                        <a:solidFill>
                          <a:schemeClr val="tx1">
                            <a:lumMod val="75000"/>
                            <a:lumOff val="25000"/>
                          </a:schemeClr>
                        </a:solidFill>
                        <a:effectLst/>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lnSpc>
                          <a:spcPts val="2400"/>
                        </a:lnSpc>
                      </a:pPr>
                      <a:r>
                        <a:rPr lang="en-US" altLang="zh-TW"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No</a:t>
                      </a:r>
                      <a:endParaRPr lang="en-US" altLang="zh-TW" sz="2000" b="1" i="0" u="none" strike="noStrike" dirty="0">
                        <a:solidFill>
                          <a:schemeClr val="tx1">
                            <a:lumMod val="75000"/>
                            <a:lumOff val="25000"/>
                          </a:schemeClr>
                        </a:solidFill>
                        <a:effectLst/>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625074">
                <a:tc>
                  <a:txBody>
                    <a:bodyPr/>
                    <a:lstStyle/>
                    <a:p>
                      <a:pPr algn="l" rtl="0" fontAlgn="ctr">
                        <a:lnSpc>
                          <a:spcPts val="2400"/>
                        </a:lnSpc>
                      </a:pP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Flash Type</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46" rtl="0" eaLnBrk="1" fontAlgn="ctr" latinLnBrk="0" hangingPunct="1">
                        <a:lnSpc>
                          <a:spcPts val="2400"/>
                        </a:lnSpc>
                        <a:spcBef>
                          <a:spcPts val="0"/>
                        </a:spcBef>
                        <a:spcAft>
                          <a:spcPts val="0"/>
                        </a:spcAft>
                        <a:buClrTx/>
                        <a:buSzTx/>
                        <a:buFontTx/>
                        <a:buNone/>
                        <a:tabLst/>
                        <a:defRPr/>
                      </a:pPr>
                      <a:r>
                        <a:rPr lang="en-US" altLang="zh-TW" sz="2000" b="1" u="none" strike="noStrike" dirty="0" err="1" smtClean="0">
                          <a:solidFill>
                            <a:schemeClr val="tx1">
                              <a:lumMod val="75000"/>
                              <a:lumOff val="25000"/>
                            </a:schemeClr>
                          </a:solidFill>
                          <a:latin typeface="Calibri" panose="020F0502020204030204" pitchFamily="34" charset="0"/>
                          <a:cs typeface="Calibri" panose="020F0502020204030204" pitchFamily="34" charset="0"/>
                        </a:rPr>
                        <a:t>Kioxia</a:t>
                      </a:r>
                      <a:r>
                        <a:rPr lang="en-US" altLang="zh-TW" sz="2000" b="1" u="none" strike="noStrike" dirty="0" smtClean="0">
                          <a:solidFill>
                            <a:schemeClr val="tx1">
                              <a:lumMod val="75000"/>
                              <a:lumOff val="25000"/>
                            </a:schemeClr>
                          </a:solidFill>
                          <a:latin typeface="Calibri" panose="020F0502020204030204" pitchFamily="34" charset="0"/>
                          <a:cs typeface="Calibri" panose="020F0502020204030204" pitchFamily="34" charset="0"/>
                        </a:rPr>
                        <a:t> BiCS5</a:t>
                      </a:r>
                      <a:endParaRPr lang="en-US" altLang="zh-TW" sz="2000" b="1" i="0" u="none" strike="noStrike" dirty="0" smtClean="0">
                        <a:solidFill>
                          <a:schemeClr val="tx1">
                            <a:lumMod val="75000"/>
                            <a:lumOff val="25000"/>
                          </a:schemeClr>
                        </a:solidFill>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b="1" u="none" strike="noStrike" dirty="0" err="1" smtClean="0">
                          <a:solidFill>
                            <a:schemeClr val="tx1">
                              <a:lumMod val="75000"/>
                              <a:lumOff val="25000"/>
                            </a:schemeClr>
                          </a:solidFill>
                          <a:effectLst/>
                          <a:latin typeface="Calibri" panose="020F0502020204030204" pitchFamily="34" charset="0"/>
                          <a:cs typeface="Calibri" panose="020F0502020204030204" pitchFamily="34" charset="0"/>
                        </a:rPr>
                        <a:t>Kioxia</a:t>
                      </a:r>
                      <a:r>
                        <a:rPr lang="en-US" altLang="zh-TW"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 BiCS5</a:t>
                      </a:r>
                      <a:endParaRPr lang="en-US" altLang="zh-TW" sz="2000" b="1" i="0" u="none" strike="noStrike" dirty="0" smtClean="0">
                        <a:solidFill>
                          <a:schemeClr val="tx1">
                            <a:lumMod val="75000"/>
                            <a:lumOff val="25000"/>
                          </a:schemeClr>
                        </a:solidFill>
                        <a:effectLst/>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625074">
                <a:tc>
                  <a:txBody>
                    <a:bodyPr/>
                    <a:lstStyle/>
                    <a:p>
                      <a:pPr algn="l" rtl="0" fontAlgn="ctr">
                        <a:lnSpc>
                          <a:spcPts val="2400"/>
                        </a:lnSpc>
                      </a:pP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Capacity</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lnSpc>
                          <a:spcPts val="2400"/>
                        </a:lnSpc>
                      </a:pPr>
                      <a:r>
                        <a:rPr lang="en-US" sz="2000" b="1" u="none" strike="noStrike" dirty="0" smtClean="0">
                          <a:solidFill>
                            <a:schemeClr val="tx1">
                              <a:lumMod val="75000"/>
                              <a:lumOff val="25000"/>
                            </a:schemeClr>
                          </a:solidFill>
                          <a:latin typeface="Calibri" panose="020F0502020204030204" pitchFamily="34" charset="0"/>
                          <a:cs typeface="Calibri" panose="020F0502020204030204" pitchFamily="34" charset="0"/>
                        </a:rPr>
                        <a:t>120GB</a:t>
                      </a:r>
                      <a:r>
                        <a:rPr lang="en-US" sz="2000" b="1" u="none" strike="noStrike" baseline="0" dirty="0" smtClean="0">
                          <a:solidFill>
                            <a:schemeClr val="tx1">
                              <a:lumMod val="75000"/>
                              <a:lumOff val="25000"/>
                            </a:schemeClr>
                          </a:solidFill>
                          <a:latin typeface="Calibri" panose="020F0502020204030204" pitchFamily="34" charset="0"/>
                          <a:cs typeface="Calibri" panose="020F0502020204030204" pitchFamily="34" charset="0"/>
                        </a:rPr>
                        <a:t>~480GB</a:t>
                      </a:r>
                      <a:r>
                        <a:rPr lang="en-US" sz="2000" b="1" u="none" strike="noStrike" dirty="0" smtClean="0">
                          <a:solidFill>
                            <a:schemeClr val="tx1">
                              <a:lumMod val="75000"/>
                              <a:lumOff val="25000"/>
                            </a:schemeClr>
                          </a:solidFill>
                          <a:latin typeface="Calibri" panose="020F0502020204030204" pitchFamily="34" charset="0"/>
                          <a:cs typeface="Calibri" panose="020F0502020204030204" pitchFamily="34" charset="0"/>
                        </a:rPr>
                        <a:t> </a:t>
                      </a: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algn="ctr" defTabSz="914446" rtl="0" eaLnBrk="1" fontAlgn="ctr" latinLnBrk="0" hangingPunct="1">
                        <a:lnSpc>
                          <a:spcPts val="2400"/>
                        </a:lnSpc>
                      </a:pPr>
                      <a:r>
                        <a:rPr lang="en-US" altLang="zh-TW" sz="2000" b="1"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rPr>
                        <a:t>40GB~160GB </a:t>
                      </a: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625074">
                <a:tc>
                  <a:txBody>
                    <a:bodyPr/>
                    <a:lstStyle/>
                    <a:p>
                      <a:pPr algn="l" rtl="0" fontAlgn="ct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R/W Speed </a:t>
                      </a: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(MB/sec)</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kumimoji="0" lang="en-US" altLang="zh-TW" sz="2000" b="1"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Est. 560/470</a:t>
                      </a: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kumimoji="0" lang="en-US" altLang="zh-TW" sz="2000" b="1"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Est. 550/485</a:t>
                      </a: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917228">
                <a:tc>
                  <a:txBody>
                    <a:bodyPr/>
                    <a:lstStyle/>
                    <a:p>
                      <a:pPr algn="l" rtl="0" fontAlgn="ct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IOPS</a:t>
                      </a:r>
                    </a:p>
                    <a:p>
                      <a:pPr marL="0" marR="0" lvl="0" indent="0" algn="l" defTabSz="914400" rtl="0" eaLnBrk="1" fontAlgn="ctr" latinLnBrk="0" hangingPunct="1">
                        <a:lnSpc>
                          <a:spcPct val="100000"/>
                        </a:lnSpc>
                        <a:spcBef>
                          <a:spcPts val="0"/>
                        </a:spcBef>
                        <a:spcAft>
                          <a:spcPts val="0"/>
                        </a:spcAft>
                        <a:buClrTx/>
                        <a:buSzTx/>
                        <a:buFontTx/>
                        <a:buNone/>
                        <a:tabLst/>
                        <a:defRPr/>
                      </a:pPr>
                      <a:r>
                        <a:rPr lang="en-US" altLang="zh-TW"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(4K Random Read</a:t>
                      </a:r>
                      <a:r>
                        <a:rPr lang="en-US" altLang="zh-TW" sz="2000" u="none" strike="noStrike" baseline="0" dirty="0" smtClean="0">
                          <a:solidFill>
                            <a:schemeClr val="tx1">
                              <a:lumMod val="75000"/>
                              <a:lumOff val="25000"/>
                            </a:schemeClr>
                          </a:solidFill>
                          <a:latin typeface="Calibri" panose="020F0502020204030204" pitchFamily="34" charset="0"/>
                          <a:cs typeface="Calibri" panose="020F0502020204030204" pitchFamily="34" charset="0"/>
                        </a:rPr>
                        <a:t>/W</a:t>
                      </a:r>
                      <a:r>
                        <a:rPr lang="en-US" altLang="zh-TW"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rite)</a:t>
                      </a:r>
                      <a:endParaRPr lang="en-US" altLang="zh-TW" sz="2000" b="1" i="0" u="none" strike="noStrike" dirty="0" smtClean="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b="1" u="none" strike="noStrike" kern="120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Est. 50K/68K</a:t>
                      </a:r>
                      <a:endParaRPr lang="en-US" altLang="zh-TW" sz="2000" b="1" i="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kumimoji="0" lang="en-US" altLang="zh-TW" sz="2000" b="1"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Est. 55K/63K</a:t>
                      </a: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625074">
                <a:tc>
                  <a:txBody>
                    <a:bodyPr/>
                    <a:lstStyle/>
                    <a:p>
                      <a:pPr algn="l" rtl="0" fontAlgn="ctr">
                        <a:lnSpc>
                          <a:spcPts val="2400"/>
                        </a:lnSpc>
                      </a:pP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Wide </a:t>
                      </a: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Temp.</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b="1" u="none" strike="noStrike" kern="1200" dirty="0" smtClean="0">
                          <a:solidFill>
                            <a:schemeClr val="tx1">
                              <a:lumMod val="75000"/>
                              <a:lumOff val="25000"/>
                            </a:schemeClr>
                          </a:solidFill>
                          <a:latin typeface="Calibri" panose="020F0502020204030204" pitchFamily="34" charset="0"/>
                          <a:cs typeface="Calibri" panose="020F0502020204030204" pitchFamily="34" charset="0"/>
                        </a:rPr>
                        <a:t>Yes</a:t>
                      </a:r>
                      <a:endParaRPr lang="en-US" altLang="zh-TW" sz="2000" b="1" i="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lnSpc>
                          <a:spcPts val="2400"/>
                        </a:lnSpc>
                      </a:pPr>
                      <a:r>
                        <a:rPr lang="en-US" altLang="zh-TW"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Yes</a:t>
                      </a:r>
                      <a:endParaRPr lang="en-US" altLang="zh-TW" sz="2000" b="1" i="0" u="none" strike="noStrike" dirty="0">
                        <a:solidFill>
                          <a:schemeClr val="tx1">
                            <a:lumMod val="75000"/>
                            <a:lumOff val="25000"/>
                          </a:schemeClr>
                        </a:solidFill>
                        <a:effectLst/>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625074">
                <a:tc>
                  <a:txBody>
                    <a:bodyPr/>
                    <a:lstStyle/>
                    <a:p>
                      <a:pPr algn="l" rtl="0" fontAlgn="ctr">
                        <a:lnSpc>
                          <a:spcPts val="2400"/>
                        </a:lnSpc>
                      </a:pP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Thermal Sensor</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lnSpc>
                          <a:spcPts val="2400"/>
                        </a:lnSpc>
                      </a:pPr>
                      <a:r>
                        <a:rPr lang="en-US" sz="2000" b="1" u="none" strike="noStrike" dirty="0">
                          <a:solidFill>
                            <a:schemeClr val="tx1">
                              <a:lumMod val="75000"/>
                              <a:lumOff val="25000"/>
                            </a:schemeClr>
                          </a:solidFill>
                          <a:latin typeface="Calibri" panose="020F0502020204030204" pitchFamily="34" charset="0"/>
                          <a:cs typeface="Calibri" panose="020F0502020204030204" pitchFamily="34" charset="0"/>
                        </a:rPr>
                        <a:t>Default</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lang="en-US" altLang="zh-TW" sz="2000" b="1" u="none" strike="noStrike" kern="1200" dirty="0" smtClean="0">
                          <a:solidFill>
                            <a:schemeClr val="tx1">
                              <a:lumMod val="75000"/>
                              <a:lumOff val="25000"/>
                            </a:schemeClr>
                          </a:solidFill>
                          <a:effectLst/>
                          <a:latin typeface="Calibri" panose="020F0502020204030204" pitchFamily="34" charset="0"/>
                          <a:cs typeface="Calibri" panose="020F0502020204030204" pitchFamily="34" charset="0"/>
                        </a:rPr>
                        <a:t>Default</a:t>
                      </a:r>
                      <a:endParaRPr lang="en-US" altLang="zh-TW" sz="2000" b="1" i="0"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625074">
                <a:tc>
                  <a:txBody>
                    <a:bodyPr/>
                    <a:lstStyle/>
                    <a:p>
                      <a:pPr algn="l" rtl="0" fontAlgn="ctr">
                        <a:lnSpc>
                          <a:spcPts val="2400"/>
                        </a:lnSpc>
                      </a:pP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Special  Features</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ts val="2400"/>
                        </a:lnSpc>
                        <a:spcBef>
                          <a:spcPts val="0"/>
                        </a:spcBef>
                        <a:spcAft>
                          <a:spcPts val="0"/>
                        </a:spcAft>
                        <a:buClrTx/>
                        <a:buSzTx/>
                        <a:buFontTx/>
                        <a:buNone/>
                        <a:tabLst/>
                        <a:defRPr/>
                      </a:pPr>
                      <a:r>
                        <a:rPr kumimoji="0" lang="en-US" altLang="zh-TW" sz="2000" b="1" i="0" u="none" strike="noStrike" kern="1200" cap="none" normalizeH="0" baseline="0" dirty="0" err="1"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CorePower</a:t>
                      </a:r>
                      <a:endParaRPr kumimoji="0" lang="en-US" altLang="zh-TW" sz="2000" b="1"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400"/>
                        </a:lnSpc>
                        <a:spcBef>
                          <a:spcPct val="0"/>
                        </a:spcBef>
                        <a:spcAft>
                          <a:spcPct val="0"/>
                        </a:spcAft>
                        <a:buClrTx/>
                        <a:buSzPct val="171000"/>
                        <a:buFont typeface="Arial" pitchFamily="34" charset="0"/>
                        <a:buNone/>
                        <a:tabLst/>
                      </a:pPr>
                      <a:r>
                        <a:rPr kumimoji="0" lang="en-US" altLang="zh-TW" sz="2000" b="1" i="0" u="none" strike="noStrike" kern="1200" cap="none" normalizeH="0" baseline="0" dirty="0" err="1"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CorePower</a:t>
                      </a:r>
                      <a:endParaRPr kumimoji="0" lang="en-US" altLang="zh-TW" sz="2000" b="1"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endParaRPr>
                    </a:p>
                  </a:txBody>
                  <a:tcPr marL="13547" marR="13547" marT="13547"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bl>
          </a:graphicData>
        </a:graphic>
      </p:graphicFrame>
      <p:grpSp>
        <p:nvGrpSpPr>
          <p:cNvPr id="38" name="群組 37"/>
          <p:cNvGrpSpPr/>
          <p:nvPr/>
        </p:nvGrpSpPr>
        <p:grpSpPr>
          <a:xfrm>
            <a:off x="-4662109" y="2512992"/>
            <a:ext cx="4403248" cy="4271897"/>
            <a:chOff x="-4662109" y="2512992"/>
            <a:chExt cx="4403248" cy="4271897"/>
          </a:xfrm>
        </p:grpSpPr>
        <p:grpSp>
          <p:nvGrpSpPr>
            <p:cNvPr id="39" name="群組 38"/>
            <p:cNvGrpSpPr/>
            <p:nvPr/>
          </p:nvGrpSpPr>
          <p:grpSpPr>
            <a:xfrm>
              <a:off x="-4662109" y="2512992"/>
              <a:ext cx="4403248" cy="4271897"/>
              <a:chOff x="12883876" y="1908742"/>
              <a:chExt cx="4403248" cy="4271897"/>
            </a:xfrm>
          </p:grpSpPr>
          <p:sp>
            <p:nvSpPr>
              <p:cNvPr id="42" name="矩形 41"/>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3" name="矩形 72"/>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4" name="矩形 73"/>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5" name="矩形 74"/>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6" name="文字方塊 75"/>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77" name="文字方塊 76"/>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78" name="矩形 77"/>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9" name="文字方塊 78"/>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80" name="文字方塊 79"/>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81" name="矩形 80"/>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2" name="文字方塊 81"/>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83" name="矩形 82"/>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4" name="矩形 83"/>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5" name="矩形 84"/>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6" name="文字方塊 85"/>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87" name="矩形 86"/>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88" name="矩形 87"/>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9" name="矩形 88"/>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90" name="矩形 89"/>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91" name="矩形 90"/>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92" name="文字方塊 91"/>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93" name="矩形 92"/>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4" name="矩形 93"/>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40" name="文字方塊 39"/>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41" name="矩形 40"/>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Tree>
    <p:extLst>
      <p:ext uri="{BB962C8B-B14F-4D97-AF65-F5344CB8AC3E}">
        <p14:creationId xmlns:p14="http://schemas.microsoft.com/office/powerpoint/2010/main" val="2050367759"/>
      </p:ext>
    </p:extLst>
  </p:cSld>
  <p:clrMapOvr>
    <a:masterClrMapping/>
  </p:clrMapOvr>
  <p:transition/>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內容版面配置區 2"/>
          <p:cNvSpPr>
            <a:spLocks noGrp="1"/>
          </p:cNvSpPr>
          <p:nvPr>
            <p:ph idx="1"/>
          </p:nvPr>
        </p:nvSpPr>
        <p:spPr/>
        <p:txBody>
          <a:bodyPr/>
          <a:lstStyle/>
          <a:p>
            <a:r>
              <a:rPr lang="en-US" altLang="zh-TW" sz="3200" b="1" dirty="0" smtClean="0">
                <a:solidFill>
                  <a:schemeClr val="bg1">
                    <a:lumMod val="75000"/>
                  </a:schemeClr>
                </a:solidFill>
              </a:rPr>
              <a:t>2.5</a:t>
            </a:r>
            <a:r>
              <a:rPr lang="en-US" altLang="zh-TW" sz="3200" b="1" dirty="0">
                <a:solidFill>
                  <a:schemeClr val="bg1">
                    <a:lumMod val="75000"/>
                  </a:schemeClr>
                </a:solidFill>
              </a:rPr>
              <a:t>”</a:t>
            </a:r>
          </a:p>
          <a:p>
            <a:r>
              <a:rPr lang="en-US" altLang="zh-TW" sz="3200" b="1" dirty="0" smtClean="0">
                <a:solidFill>
                  <a:schemeClr val="bg1">
                    <a:lumMod val="75000"/>
                  </a:schemeClr>
                </a:solidFill>
              </a:rPr>
              <a:t>2.5</a:t>
            </a:r>
            <a:r>
              <a:rPr lang="en-US" altLang="zh-TW" sz="3200" b="1" dirty="0">
                <a:solidFill>
                  <a:schemeClr val="bg1">
                    <a:lumMod val="75000"/>
                  </a:schemeClr>
                </a:solidFill>
              </a:rPr>
              <a:t>” Mini</a:t>
            </a:r>
          </a:p>
          <a:p>
            <a:r>
              <a:rPr lang="en-US" altLang="zh-TW" sz="3200" b="1" dirty="0" smtClean="0">
                <a:solidFill>
                  <a:schemeClr val="bg1">
                    <a:lumMod val="75000"/>
                  </a:schemeClr>
                </a:solidFill>
              </a:rPr>
              <a:t>M.2 </a:t>
            </a:r>
            <a:endParaRPr lang="en-US" altLang="zh-TW" sz="3200" b="1" dirty="0">
              <a:solidFill>
                <a:schemeClr val="bg1">
                  <a:lumMod val="75000"/>
                </a:schemeClr>
              </a:solidFill>
            </a:endParaRPr>
          </a:p>
          <a:p>
            <a:r>
              <a:rPr lang="en-US" altLang="zh-TW" sz="3200" b="1" dirty="0" err="1" smtClean="0">
                <a:solidFill>
                  <a:schemeClr val="tx1"/>
                </a:solidFill>
              </a:rPr>
              <a:t>mSATA</a:t>
            </a:r>
            <a:r>
              <a:rPr lang="en-US" altLang="zh-TW" sz="3200" b="1" dirty="0" smtClean="0">
                <a:solidFill>
                  <a:schemeClr val="tx1"/>
                </a:solidFill>
              </a:rPr>
              <a:t> </a:t>
            </a:r>
            <a:r>
              <a:rPr lang="en-US" altLang="zh-TW" sz="3200" b="1" dirty="0">
                <a:solidFill>
                  <a:schemeClr val="tx1"/>
                </a:solidFill>
              </a:rPr>
              <a:t>(MO-300)</a:t>
            </a:r>
          </a:p>
          <a:p>
            <a:r>
              <a:rPr lang="en-US" altLang="zh-TW" sz="3200" b="1" dirty="0" err="1" smtClean="0">
                <a:solidFill>
                  <a:schemeClr val="bg1">
                    <a:lumMod val="75000"/>
                  </a:schemeClr>
                </a:solidFill>
              </a:rPr>
              <a:t>mSATA</a:t>
            </a:r>
            <a:r>
              <a:rPr lang="en-US" altLang="zh-TW" sz="3200" b="1" dirty="0" smtClean="0">
                <a:solidFill>
                  <a:schemeClr val="bg1">
                    <a:lumMod val="75000"/>
                  </a:schemeClr>
                </a:solidFill>
              </a:rPr>
              <a:t> </a:t>
            </a:r>
            <a:r>
              <a:rPr lang="en-US" altLang="zh-TW" sz="3200" b="1" dirty="0">
                <a:solidFill>
                  <a:schemeClr val="bg1">
                    <a:lumMod val="75000"/>
                  </a:schemeClr>
                </a:solidFill>
              </a:rPr>
              <a:t>mini (MO-300B)</a:t>
            </a:r>
          </a:p>
          <a:p>
            <a:r>
              <a:rPr lang="en-US" altLang="zh-TW" sz="3200" b="1" dirty="0" err="1" smtClean="0">
                <a:solidFill>
                  <a:schemeClr val="bg1">
                    <a:lumMod val="75000"/>
                  </a:schemeClr>
                </a:solidFill>
              </a:rPr>
              <a:t>HalfSlim</a:t>
            </a:r>
            <a:r>
              <a:rPr lang="en-US" altLang="zh-TW" sz="3200" b="1" dirty="0" smtClean="0">
                <a:solidFill>
                  <a:schemeClr val="bg1">
                    <a:lumMod val="75000"/>
                  </a:schemeClr>
                </a:solidFill>
              </a:rPr>
              <a:t> </a:t>
            </a:r>
            <a:r>
              <a:rPr lang="en-US" altLang="zh-TW" sz="3200" b="1" dirty="0">
                <a:solidFill>
                  <a:schemeClr val="bg1">
                    <a:lumMod val="75000"/>
                  </a:schemeClr>
                </a:solidFill>
              </a:rPr>
              <a:t>(MO-297)</a:t>
            </a:r>
          </a:p>
          <a:p>
            <a:r>
              <a:rPr lang="en-US" altLang="zh-TW" sz="3200" b="1" dirty="0" err="1" smtClean="0">
                <a:solidFill>
                  <a:schemeClr val="bg1">
                    <a:lumMod val="75000"/>
                  </a:schemeClr>
                </a:solidFill>
              </a:rPr>
              <a:t>CFast</a:t>
            </a:r>
            <a:endParaRPr lang="en-US" altLang="zh-TW" sz="3200" b="1" dirty="0">
              <a:solidFill>
                <a:schemeClr val="bg1">
                  <a:lumMod val="75000"/>
                </a:schemeClr>
              </a:solidFill>
            </a:endParaRPr>
          </a:p>
          <a:p>
            <a:r>
              <a:rPr lang="en-US" altLang="zh-TW" sz="3200" b="1" dirty="0" err="1" smtClean="0">
                <a:solidFill>
                  <a:schemeClr val="bg1">
                    <a:lumMod val="75000"/>
                  </a:schemeClr>
                </a:solidFill>
              </a:rPr>
              <a:t>uSSD</a:t>
            </a:r>
            <a:r>
              <a:rPr lang="en-US" altLang="zh-TW" sz="3200" b="1" dirty="0" smtClean="0">
                <a:solidFill>
                  <a:schemeClr val="bg1">
                    <a:lumMod val="75000"/>
                  </a:schemeClr>
                </a:solidFill>
              </a:rPr>
              <a:t> </a:t>
            </a:r>
            <a:r>
              <a:rPr lang="en-US" altLang="zh-TW" sz="3200" b="1" dirty="0">
                <a:solidFill>
                  <a:schemeClr val="bg1">
                    <a:lumMod val="75000"/>
                  </a:schemeClr>
                </a:solidFill>
              </a:rPr>
              <a:t>(MO-276)</a:t>
            </a:r>
          </a:p>
          <a:p>
            <a:r>
              <a:rPr lang="en-US" altLang="zh-TW" sz="3200" b="1" dirty="0" smtClean="0">
                <a:solidFill>
                  <a:schemeClr val="bg1">
                    <a:lumMod val="75000"/>
                  </a:schemeClr>
                </a:solidFill>
              </a:rPr>
              <a:t>1.8</a:t>
            </a:r>
            <a:r>
              <a:rPr lang="en-US" altLang="zh-TW" sz="3200" b="1" dirty="0">
                <a:solidFill>
                  <a:schemeClr val="bg1">
                    <a:lumMod val="75000"/>
                  </a:schemeClr>
                </a:solidFill>
              </a:rPr>
              <a:t>”</a:t>
            </a:r>
          </a:p>
          <a:p>
            <a:r>
              <a:rPr lang="en-US" altLang="zh-TW" sz="3200" b="1" dirty="0" smtClean="0">
                <a:solidFill>
                  <a:schemeClr val="bg1">
                    <a:lumMod val="75000"/>
                  </a:schemeClr>
                </a:solidFill>
              </a:rPr>
              <a:t>SDM</a:t>
            </a:r>
            <a:endParaRPr lang="en-US" altLang="zh-TW" sz="3200" b="1" dirty="0">
              <a:solidFill>
                <a:schemeClr val="bg1">
                  <a:lumMod val="75000"/>
                </a:schemeClr>
              </a:solidFill>
            </a:endParaRPr>
          </a:p>
          <a:p>
            <a:endParaRPr lang="zh-TW" altLang="en-US" dirty="0"/>
          </a:p>
        </p:txBody>
      </p:sp>
      <p:sp>
        <p:nvSpPr>
          <p:cNvPr id="2" name="標題 1"/>
          <p:cNvSpPr>
            <a:spLocks noGrp="1"/>
          </p:cNvSpPr>
          <p:nvPr>
            <p:ph type="title"/>
          </p:nvPr>
        </p:nvSpPr>
        <p:spPr/>
        <p:txBody>
          <a:bodyPr/>
          <a:lstStyle/>
          <a:p>
            <a:r>
              <a:rPr lang="en-US" altLang="zh-TW" dirty="0" smtClean="0"/>
              <a:t>SATA SSD Series</a:t>
            </a:r>
            <a:endParaRPr lang="zh-TW" altLang="en-US" dirty="0"/>
          </a:p>
        </p:txBody>
      </p:sp>
    </p:spTree>
    <p:extLst>
      <p:ext uri="{BB962C8B-B14F-4D97-AF65-F5344CB8AC3E}">
        <p14:creationId xmlns:p14="http://schemas.microsoft.com/office/powerpoint/2010/main" val="1354710076"/>
      </p:ext>
    </p:extLst>
  </p:cSld>
  <p:clrMapOvr>
    <a:masterClrMapping/>
  </p:clrMapOvr>
  <p:transition/>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文字方塊 24"/>
          <p:cNvSpPr txBox="1">
            <a:spLocks noChangeArrowheads="1"/>
          </p:cNvSpPr>
          <p:nvPr/>
        </p:nvSpPr>
        <p:spPr bwMode="auto">
          <a:xfrm>
            <a:off x="2718000" y="915295"/>
            <a:ext cx="11903255" cy="667746"/>
          </a:xfrm>
          <a:prstGeom prst="rect">
            <a:avLst/>
          </a:prstGeom>
          <a:noFill/>
          <a:ln>
            <a:noFill/>
          </a:ln>
          <a:extLst/>
        </p:spPr>
        <p:txBody>
          <a:bodyPr wrap="square" lIns="112647" tIns="56324" rIns="112647" bIns="56324">
            <a:spAutoFit/>
          </a:bodyPr>
          <a:lstStyle>
            <a:lvl1pPr eaLnBrk="0" hangingPunct="0">
              <a:defRPr kumimoji="1">
                <a:solidFill>
                  <a:schemeClr val="tx1"/>
                </a:solidFill>
                <a:latin typeface="Arial" pitchFamily="34" charset="0"/>
                <a:ea typeface="新細明體" pitchFamily="18" charset="-120"/>
              </a:defRPr>
            </a:lvl1pPr>
            <a:lvl2pPr marL="742950" indent="-285750" eaLnBrk="0" hangingPunct="0">
              <a:defRPr kumimoji="1">
                <a:solidFill>
                  <a:schemeClr val="tx1"/>
                </a:solidFill>
                <a:latin typeface="Arial" pitchFamily="34" charset="0"/>
                <a:ea typeface="新細明體" pitchFamily="18" charset="-120"/>
              </a:defRPr>
            </a:lvl2pPr>
            <a:lvl3pPr marL="1143000" indent="-228600" eaLnBrk="0" hangingPunct="0">
              <a:defRPr kumimoji="1">
                <a:solidFill>
                  <a:schemeClr val="tx1"/>
                </a:solidFill>
                <a:latin typeface="Arial" pitchFamily="34" charset="0"/>
                <a:ea typeface="新細明體" pitchFamily="18" charset="-120"/>
              </a:defRPr>
            </a:lvl3pPr>
            <a:lvl4pPr marL="1600200" indent="-228600" eaLnBrk="0" hangingPunct="0">
              <a:defRPr kumimoji="1">
                <a:solidFill>
                  <a:schemeClr val="tx1"/>
                </a:solidFill>
                <a:latin typeface="Arial" pitchFamily="34" charset="0"/>
                <a:ea typeface="新細明體" pitchFamily="18" charset="-120"/>
              </a:defRPr>
            </a:lvl4pPr>
            <a:lvl5pPr marL="2057400" indent="-228600" eaLnBrk="0" hangingPunct="0">
              <a:defRPr kumimoji="1">
                <a:solidFill>
                  <a:schemeClr val="tx1"/>
                </a:solidFill>
                <a:latin typeface="Arial" pitchFamily="34" charset="0"/>
                <a:ea typeface="新細明體" pitchFamily="18" charset="-120"/>
              </a:defRPr>
            </a:lvl5pPr>
            <a:lvl6pPr marL="25146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fontAlgn="auto" hangingPunct="1">
              <a:spcBef>
                <a:spcPts val="0"/>
              </a:spcBef>
              <a:spcAft>
                <a:spcPts val="0"/>
              </a:spcAft>
              <a:defRPr/>
            </a:pPr>
            <a:r>
              <a:rPr kumimoji="0" lang="en-US" altLang="zh-TW" sz="3600" b="1" dirty="0">
                <a:solidFill>
                  <a:srgbClr val="008080"/>
                </a:solidFill>
                <a:latin typeface="Calibri" panose="020F0502020204030204" pitchFamily="34" charset="0"/>
              </a:rPr>
              <a:t>Industrial </a:t>
            </a:r>
            <a:r>
              <a:rPr kumimoji="0" lang="en-US" altLang="zh-TW" sz="3600" b="1" dirty="0" smtClean="0">
                <a:solidFill>
                  <a:srgbClr val="008080"/>
                </a:solidFill>
                <a:latin typeface="Calibri" panose="020F0502020204030204" pitchFamily="34" charset="0"/>
              </a:rPr>
              <a:t>mSATA 3D </a:t>
            </a:r>
            <a:r>
              <a:rPr kumimoji="0" lang="en-US" altLang="zh-TW" sz="3600" b="1" dirty="0">
                <a:solidFill>
                  <a:srgbClr val="008080"/>
                </a:solidFill>
                <a:latin typeface="Calibri" panose="020F0502020204030204" pitchFamily="34" charset="0"/>
              </a:rPr>
              <a:t>NAND Roadmap</a:t>
            </a:r>
            <a:endParaRPr kumimoji="0" lang="zh-TW" altLang="en-US" sz="3600" b="1" dirty="0">
              <a:solidFill>
                <a:srgbClr val="008080"/>
              </a:solidFill>
              <a:latin typeface="Calibri" panose="020F0502020204030204" pitchFamily="34" charset="0"/>
            </a:endParaRPr>
          </a:p>
        </p:txBody>
      </p:sp>
      <p:grpSp>
        <p:nvGrpSpPr>
          <p:cNvPr id="116" name="群組 115"/>
          <p:cNvGrpSpPr/>
          <p:nvPr/>
        </p:nvGrpSpPr>
        <p:grpSpPr>
          <a:xfrm>
            <a:off x="-4662109" y="2512992"/>
            <a:ext cx="4403248" cy="4271897"/>
            <a:chOff x="-4662109" y="2512992"/>
            <a:chExt cx="4403248" cy="4271897"/>
          </a:xfrm>
        </p:grpSpPr>
        <p:grpSp>
          <p:nvGrpSpPr>
            <p:cNvPr id="117" name="群組 116"/>
            <p:cNvGrpSpPr/>
            <p:nvPr/>
          </p:nvGrpSpPr>
          <p:grpSpPr>
            <a:xfrm>
              <a:off x="-4662109" y="2512992"/>
              <a:ext cx="4403248" cy="4271897"/>
              <a:chOff x="12883876" y="1908742"/>
              <a:chExt cx="4403248" cy="4271897"/>
            </a:xfrm>
          </p:grpSpPr>
          <p:sp>
            <p:nvSpPr>
              <p:cNvPr id="120" name="矩形 119"/>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1" name="矩形 120"/>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2" name="矩形 121"/>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3" name="矩形 122"/>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4" name="文字方塊 123"/>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125" name="文字方塊 124"/>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126" name="矩形 125"/>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7" name="文字方塊 126"/>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128" name="文字方塊 127"/>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129" name="矩形 128"/>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30" name="文字方塊 129"/>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131" name="矩形 130"/>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32" name="矩形 131"/>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33" name="矩形 132"/>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34" name="文字方塊 133"/>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135" name="矩形 134"/>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36" name="矩形 135"/>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37" name="矩形 136"/>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138" name="矩形 137"/>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139" name="矩形 138"/>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40" name="文字方塊 139"/>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141" name="矩形 140"/>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42" name="矩形 141"/>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118" name="文字方塊 117"/>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119" name="矩形 118"/>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59" name="標題 1"/>
          <p:cNvSpPr txBox="1">
            <a:spLocks/>
          </p:cNvSpPr>
          <p:nvPr/>
        </p:nvSpPr>
        <p:spPr>
          <a:xfrm>
            <a:off x="389211" y="124272"/>
            <a:ext cx="14292088" cy="1080121"/>
          </a:xfrm>
          <a:prstGeom prst="rect">
            <a:avLst/>
          </a:prstGeom>
        </p:spPr>
        <p:txBody>
          <a:bodyPr anchor="ctr"/>
          <a:lstStyle>
            <a:lvl1pPr algn="l" rtl="0" eaLnBrk="0" fontAlgn="base" hangingPunct="0">
              <a:spcBef>
                <a:spcPct val="0"/>
              </a:spcBef>
              <a:spcAft>
                <a:spcPct val="0"/>
              </a:spcAft>
              <a:defRPr sz="4000" b="1">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sym typeface="Arial" panose="020B0604020202020204" pitchFamily="34" charset="0"/>
              </a:defRPr>
            </a:lvl1pPr>
            <a:lvl2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2pPr>
            <a:lvl3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3pPr>
            <a:lvl4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4pPr>
            <a:lvl5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5pPr>
            <a:lvl6pPr marL="457223"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6pPr>
            <a:lvl7pPr marL="914446"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7pPr>
            <a:lvl8pPr marL="1371668"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8pPr>
            <a:lvl9pPr marL="1828892"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9pPr>
          </a:lstStyle>
          <a:p>
            <a:r>
              <a:rPr lang="en-US" altLang="zh-TW" kern="0" dirty="0" smtClean="0"/>
              <a:t>3D TLC mSATA</a:t>
            </a:r>
            <a:endParaRPr lang="zh-TW" altLang="en-US" kern="0" dirty="0"/>
          </a:p>
        </p:txBody>
      </p:sp>
      <p:graphicFrame>
        <p:nvGraphicFramePr>
          <p:cNvPr id="64" name="表格 63"/>
          <p:cNvGraphicFramePr>
            <a:graphicFrameLocks noGrp="1"/>
          </p:cNvGraphicFramePr>
          <p:nvPr>
            <p:extLst>
              <p:ext uri="{D42A27DB-BD31-4B8C-83A1-F6EECF244321}">
                <p14:modId xmlns:p14="http://schemas.microsoft.com/office/powerpoint/2010/main" val="1557294415"/>
              </p:ext>
            </p:extLst>
          </p:nvPr>
        </p:nvGraphicFramePr>
        <p:xfrm>
          <a:off x="461965" y="1564432"/>
          <a:ext cx="16416329" cy="5584874"/>
        </p:xfrm>
        <a:graphic>
          <a:graphicData uri="http://schemas.openxmlformats.org/drawingml/2006/table">
            <a:tbl>
              <a:tblPr firstRow="1" bandRow="1">
                <a:tableStyleId>{5940675A-B579-460E-94D1-54222C63F5DA}</a:tableStyleId>
              </a:tblPr>
              <a:tblGrid>
                <a:gridCol w="873564"/>
                <a:gridCol w="2035890"/>
                <a:gridCol w="1050240"/>
                <a:gridCol w="1118726"/>
                <a:gridCol w="1030719"/>
                <a:gridCol w="1030719"/>
                <a:gridCol w="1030719"/>
                <a:gridCol w="1030719"/>
                <a:gridCol w="1030719"/>
                <a:gridCol w="1030719"/>
                <a:gridCol w="1030719"/>
                <a:gridCol w="1030719"/>
                <a:gridCol w="1030719"/>
                <a:gridCol w="1030719"/>
                <a:gridCol w="1030719"/>
              </a:tblGrid>
              <a:tr h="459304">
                <a:tc>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Flash</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grid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Available</a:t>
                      </a:r>
                      <a:r>
                        <a:rPr lang="en-US" altLang="zh-TW" sz="2000" b="1" baseline="0" dirty="0" smtClean="0">
                          <a:solidFill>
                            <a:schemeClr val="bg1"/>
                          </a:solidFill>
                          <a:latin typeface="Calibri" panose="020F0502020204030204" pitchFamily="34" charset="0"/>
                          <a:cs typeface="Calibri" panose="020F0502020204030204" pitchFamily="34" charset="0"/>
                        </a:rPr>
                        <a:t> Now</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hMerge="1">
                  <a:txBody>
                    <a:bodyPr/>
                    <a:lstStyle/>
                    <a:p>
                      <a:endParaRPr lang="zh-TW" altLang="en-US"/>
                    </a:p>
                  </a:txBody>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Q4’23</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Q1’24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Q2’24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Q3’24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r>
              <a:tr h="1025114">
                <a:tc rowSpan="3">
                  <a:txBody>
                    <a:bodyPr/>
                    <a:lstStyle/>
                    <a:p>
                      <a:r>
                        <a:rPr lang="en-US" altLang="zh-TW" sz="2000" b="1" dirty="0" smtClean="0">
                          <a:solidFill>
                            <a:schemeClr val="bg1"/>
                          </a:solidFill>
                          <a:latin typeface="Calibri" panose="020F0502020204030204" pitchFamily="34" charset="0"/>
                          <a:cs typeface="Calibri" panose="020F0502020204030204" pitchFamily="34" charset="0"/>
                        </a:rPr>
                        <a:t>   TLC</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marL="0" algn="l" defTabSz="914446" rtl="0" eaLnBrk="1" fontAlgn="auto" latinLnBrk="0" hangingPunct="1">
                        <a:spcBef>
                          <a:spcPts val="0"/>
                        </a:spcBef>
                        <a:spcAft>
                          <a:spcPts val="0"/>
                        </a:spcAft>
                        <a:defRPr/>
                      </a:pPr>
                      <a:r>
                        <a:rPr lang="en-US" altLang="zh-TW" sz="1800" b="1" kern="1200" dirty="0" smtClean="0">
                          <a:solidFill>
                            <a:srgbClr val="F49C00"/>
                          </a:solidFill>
                          <a:latin typeface="Calibri" panose="020F0502020204030204" pitchFamily="34" charset="0"/>
                          <a:ea typeface="+mn-ea"/>
                          <a:cs typeface="Calibri" panose="020F0502020204030204" pitchFamily="34" charset="0"/>
                        </a:rPr>
                        <a:t>SV240-300</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240GB~1920GB</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TCG Opal 2.0</a:t>
                      </a:r>
                      <a:endParaRPr lang="en-US" altLang="zh-TW" sz="1800" b="1"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46" rtl="0" eaLnBrk="1" fontAlgn="auto" latinLnBrk="0" hangingPunct="1">
                        <a:lnSpc>
                          <a:spcPct val="100000"/>
                        </a:lnSpc>
                        <a:spcBef>
                          <a:spcPts val="0"/>
                        </a:spcBef>
                        <a:spcAft>
                          <a:spcPts val="0"/>
                        </a:spcAft>
                        <a:buClrTx/>
                        <a:buSzTx/>
                        <a:buFontTx/>
                        <a:buNone/>
                        <a:tabLs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l" defTabSz="914446" rtl="0" eaLnBrk="1" fontAlgn="auto" latinLnBrk="0" hangingPunct="1">
                        <a:lnSpc>
                          <a:spcPct val="100000"/>
                        </a:lnSpc>
                        <a:spcBef>
                          <a:spcPts val="0"/>
                        </a:spcBef>
                        <a:spcAft>
                          <a:spcPts val="0"/>
                        </a:spcAft>
                        <a:buClrTx/>
                        <a:buSzTx/>
                        <a:buFontTx/>
                        <a:buNone/>
                        <a:tabLs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l" defTabSz="914446" rtl="0" eaLnBrk="1" fontAlgn="auto" latinLnBrk="0" hangingPunct="1">
                        <a:lnSpc>
                          <a:spcPct val="100000"/>
                        </a:lnSpc>
                        <a:spcBef>
                          <a:spcPts val="0"/>
                        </a:spcBef>
                        <a:spcAft>
                          <a:spcPts val="0"/>
                        </a:spcAft>
                        <a:buClrTx/>
                        <a:buSzTx/>
                        <a:buFontTx/>
                        <a:buNone/>
                        <a:tabLs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025114">
                <a:tc vMerge="1">
                  <a:txBody>
                    <a:bodyPr/>
                    <a:lstStyle/>
                    <a:p>
                      <a:endParaRPr lang="zh-TW" altLang="en-US"/>
                    </a:p>
                  </a:txBody>
                  <a:tcPr/>
                </a:tc>
                <a:tc>
                  <a:txBody>
                    <a:bodyPr/>
                    <a:lstStyle/>
                    <a:p>
                      <a:pPr marL="0" algn="l" defTabSz="914446" rtl="0" eaLnBrk="1" fontAlgn="auto" latinLnBrk="0" hangingPunct="1">
                        <a:spcBef>
                          <a:spcPts val="0"/>
                        </a:spcBef>
                        <a:spcAft>
                          <a:spcPts val="0"/>
                        </a:spcAft>
                        <a:defRPr/>
                      </a:pPr>
                      <a:r>
                        <a:rPr lang="en-US" altLang="zh-TW" sz="1800" b="1" kern="1200" dirty="0" smtClean="0">
                          <a:solidFill>
                            <a:srgbClr val="F49C00"/>
                          </a:solidFill>
                          <a:latin typeface="Calibri" panose="020F0502020204030204" pitchFamily="34" charset="0"/>
                          <a:ea typeface="+mn-ea"/>
                          <a:cs typeface="Calibri" panose="020F0502020204030204" pitchFamily="34" charset="0"/>
                        </a:rPr>
                        <a:t>SV250-300</a:t>
                      </a:r>
                    </a:p>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120GB~1920GB*</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TCG Opal 2.0</a:t>
                      </a:r>
                      <a:endParaRPr lang="en-US" altLang="zh-TW" sz="1800" b="1"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46" rtl="0" eaLnBrk="1" fontAlgn="auto" latinLnBrk="0" hangingPunct="1">
                        <a:lnSpc>
                          <a:spcPct val="100000"/>
                        </a:lnSpc>
                        <a:spcBef>
                          <a:spcPts val="0"/>
                        </a:spcBef>
                        <a:spcAft>
                          <a:spcPts val="0"/>
                        </a:spcAft>
                        <a:buClrTx/>
                        <a:buSzTx/>
                        <a:buFontTx/>
                        <a:buNone/>
                        <a:tabLs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l" defTabSz="914446" rtl="0" eaLnBrk="1" fontAlgn="auto" latinLnBrk="0" hangingPunct="1">
                        <a:lnSpc>
                          <a:spcPct val="100000"/>
                        </a:lnSpc>
                        <a:spcBef>
                          <a:spcPts val="0"/>
                        </a:spcBef>
                        <a:spcAft>
                          <a:spcPts val="0"/>
                        </a:spcAft>
                        <a:buClrTx/>
                        <a:buSzTx/>
                        <a:buFontTx/>
                        <a:buNone/>
                        <a:tabLs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l" defTabSz="914446" rtl="0" eaLnBrk="1" fontAlgn="auto" latinLnBrk="0" hangingPunct="1">
                        <a:lnSpc>
                          <a:spcPct val="100000"/>
                        </a:lnSpc>
                        <a:spcBef>
                          <a:spcPts val="0"/>
                        </a:spcBef>
                        <a:spcAft>
                          <a:spcPts val="0"/>
                        </a:spcAft>
                        <a:buClrTx/>
                        <a:buSzTx/>
                        <a:buFontTx/>
                        <a:buNone/>
                        <a:tabLs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025114">
                <a:tc vMerge="1">
                  <a:txBody>
                    <a:bodyPr/>
                    <a:lstStyle/>
                    <a:p>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fontAlgn="auto">
                        <a:spcBef>
                          <a:spcPts val="0"/>
                        </a:spcBef>
                        <a:spcAft>
                          <a:spcPts val="0"/>
                        </a:spcAft>
                        <a:defRPr/>
                      </a:pPr>
                      <a:endParaRPr lang="en-US" altLang="zh-TW" sz="1800" b="1"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spcBef>
                          <a:spcPts val="0"/>
                        </a:spcBef>
                        <a:spcAft>
                          <a:spcPts val="0"/>
                        </a:spcAft>
                        <a:defRPr/>
                      </a:pP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gridSpan="2">
                  <a:txBody>
                    <a:bodyPr/>
                    <a:lstStyle/>
                    <a:p>
                      <a:pPr marL="0" algn="l" defTabSz="914446" rtl="0" eaLnBrk="1" fontAlgn="auto" latinLnBrk="0" hangingPunct="1">
                        <a:spcBef>
                          <a:spcPts val="0"/>
                        </a:spcBef>
                        <a:spcAft>
                          <a:spcPts val="0"/>
                        </a:spcAft>
                        <a:defRPr/>
                      </a:pPr>
                      <a:r>
                        <a:rPr lang="en-US" altLang="zh-TW" sz="1800" b="1" kern="1200" dirty="0" smtClean="0">
                          <a:solidFill>
                            <a:srgbClr val="F49C00"/>
                          </a:solidFill>
                          <a:latin typeface="Calibri" panose="020F0502020204030204" pitchFamily="34" charset="0"/>
                          <a:ea typeface="+mn-ea"/>
                          <a:cs typeface="Calibri" panose="020F0502020204030204" pitchFamily="34" charset="0"/>
                        </a:rPr>
                        <a:t>SV25P-300</a:t>
                      </a:r>
                    </a:p>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1800" b="1" kern="1200" dirty="0" smtClean="0">
                          <a:solidFill>
                            <a:schemeClr val="bg1"/>
                          </a:solidFill>
                          <a:latin typeface="Calibri" panose="020F0502020204030204" pitchFamily="34" charset="0"/>
                          <a:ea typeface="+mn-ea"/>
                          <a:cs typeface="Calibri" panose="020F0502020204030204" pitchFamily="34" charset="0"/>
                        </a:rPr>
                        <a:t>120GB~1920GB</a:t>
                      </a:r>
                    </a:p>
                    <a:p>
                      <a:pPr marL="0" algn="l" defTabSz="914446" rtl="0" eaLnBrk="1" fontAlgn="auto" latinLnBrk="0" hangingPunct="1">
                        <a:spcBef>
                          <a:spcPts val="0"/>
                        </a:spcBef>
                        <a:spcAft>
                          <a:spcPts val="0"/>
                        </a:spcAft>
                        <a:defRPr/>
                      </a:pPr>
                      <a:r>
                        <a:rPr lang="en-US" altLang="zh-TW" sz="1800" b="1" kern="1200" dirty="0" err="1" smtClean="0">
                          <a:solidFill>
                            <a:schemeClr val="bg1"/>
                          </a:solidFill>
                          <a:latin typeface="Calibri" panose="020F0502020204030204" pitchFamily="34" charset="0"/>
                          <a:ea typeface="+mn-ea"/>
                          <a:cs typeface="Calibri" panose="020F0502020204030204" pitchFamily="34" charset="0"/>
                        </a:rPr>
                        <a:t>CorePower</a:t>
                      </a: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hMerge="1">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025114">
                <a:tc row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SLC-</a:t>
                      </a:r>
                      <a:r>
                        <a:rPr lang="en-US" altLang="zh-TW" sz="2000" b="1" dirty="0" err="1" smtClean="0">
                          <a:solidFill>
                            <a:schemeClr val="bg1"/>
                          </a:solidFill>
                          <a:latin typeface="Calibri" panose="020F0502020204030204" pitchFamily="34" charset="0"/>
                          <a:cs typeface="Calibri" panose="020F0502020204030204" pitchFamily="34" charset="0"/>
                        </a:rPr>
                        <a:t>liteX</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8C7D"/>
                    </a:solidFill>
                  </a:tcPr>
                </a:tc>
                <a:tc>
                  <a:txBody>
                    <a:bodyPr/>
                    <a:lstStyle/>
                    <a:p>
                      <a:pPr marL="0" algn="l" defTabSz="914446" rtl="0" eaLnBrk="1" fontAlgn="auto" latinLnBrk="0" hangingPunct="1">
                        <a:spcBef>
                          <a:spcPts val="0"/>
                        </a:spcBef>
                        <a:spcAft>
                          <a:spcPts val="0"/>
                        </a:spcAft>
                        <a:defRPr/>
                      </a:pPr>
                      <a:r>
                        <a:rPr lang="en-US" altLang="zh-TW" sz="1800" b="1" kern="1200" dirty="0" smtClean="0">
                          <a:solidFill>
                            <a:srgbClr val="F49C00"/>
                          </a:solidFill>
                          <a:latin typeface="Calibri" panose="020F0502020204030204" pitchFamily="34" charset="0"/>
                          <a:ea typeface="+mn-ea"/>
                          <a:cs typeface="Calibri" panose="020F0502020204030204" pitchFamily="34" charset="0"/>
                        </a:rPr>
                        <a:t>SH250-300</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40GB~640GB </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025114">
                <a:tc vMerge="1">
                  <a:txBody>
                    <a:bodyPr/>
                    <a:lstStyle/>
                    <a:p>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gridSpan="2">
                  <a:txBody>
                    <a:bodyPr/>
                    <a:lstStyle/>
                    <a:p>
                      <a:pPr marL="0" algn="l" defTabSz="914446" rtl="0" eaLnBrk="1" fontAlgn="auto" latinLnBrk="0" hangingPunct="1">
                        <a:spcBef>
                          <a:spcPts val="0"/>
                        </a:spcBef>
                        <a:spcAft>
                          <a:spcPts val="0"/>
                        </a:spcAft>
                        <a:defRPr/>
                      </a:pPr>
                      <a:r>
                        <a:rPr lang="en-US" altLang="zh-TW" sz="1800" b="1" kern="1200" dirty="0" smtClean="0">
                          <a:solidFill>
                            <a:srgbClr val="F49C00"/>
                          </a:solidFill>
                          <a:latin typeface="Calibri" panose="020F0502020204030204" pitchFamily="34" charset="0"/>
                          <a:ea typeface="+mn-ea"/>
                          <a:cs typeface="Calibri" panose="020F0502020204030204" pitchFamily="34" charset="0"/>
                        </a:rPr>
                        <a:t>SH25P-300</a:t>
                      </a:r>
                    </a:p>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1800" b="1" kern="1200" dirty="0" smtClean="0">
                          <a:solidFill>
                            <a:schemeClr val="bg1"/>
                          </a:solidFill>
                          <a:latin typeface="Calibri" panose="020F0502020204030204" pitchFamily="34" charset="0"/>
                          <a:ea typeface="+mn-ea"/>
                          <a:cs typeface="Calibri" panose="020F0502020204030204" pitchFamily="34" charset="0"/>
                        </a:rPr>
                        <a:t>40GB~640GB</a:t>
                      </a:r>
                    </a:p>
                    <a:p>
                      <a:pPr marL="0" algn="l" defTabSz="914446" rtl="0" eaLnBrk="1" fontAlgn="auto" latinLnBrk="0" hangingPunct="1">
                        <a:spcBef>
                          <a:spcPts val="0"/>
                        </a:spcBef>
                        <a:spcAft>
                          <a:spcPts val="0"/>
                        </a:spcAft>
                        <a:defRPr/>
                      </a:pPr>
                      <a:r>
                        <a:rPr lang="en-US" altLang="zh-TW" sz="1800" b="1" kern="1200" dirty="0" err="1" smtClean="0">
                          <a:solidFill>
                            <a:schemeClr val="bg1"/>
                          </a:solidFill>
                          <a:latin typeface="Calibri" panose="020F0502020204030204" pitchFamily="34" charset="0"/>
                          <a:ea typeface="+mn-ea"/>
                          <a:cs typeface="Calibri" panose="020F0502020204030204" pitchFamily="34" charset="0"/>
                        </a:rPr>
                        <a:t>CorePower</a:t>
                      </a: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8C7D"/>
                    </a:solidFill>
                  </a:tcPr>
                </a:tc>
                <a:tc hMerge="1">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8C7D"/>
                    </a:solid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8C7D"/>
                    </a:solid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grpSp>
        <p:nvGrpSpPr>
          <p:cNvPr id="7" name="群組 6"/>
          <p:cNvGrpSpPr/>
          <p:nvPr/>
        </p:nvGrpSpPr>
        <p:grpSpPr>
          <a:xfrm>
            <a:off x="3437522" y="2140496"/>
            <a:ext cx="878552" cy="756818"/>
            <a:chOff x="3425161" y="2334874"/>
            <a:chExt cx="878552" cy="756818"/>
          </a:xfrm>
        </p:grpSpPr>
        <p:sp>
          <p:nvSpPr>
            <p:cNvPr id="71" name="文字方塊 70"/>
            <p:cNvSpPr txBox="1"/>
            <p:nvPr/>
          </p:nvSpPr>
          <p:spPr>
            <a:xfrm>
              <a:off x="3425161" y="2334874"/>
              <a:ext cx="878552" cy="338554"/>
            </a:xfrm>
            <a:prstGeom prst="rect">
              <a:avLst/>
            </a:prstGeom>
            <a:noFill/>
          </p:spPr>
          <p:txBody>
            <a:bodyPr wrap="square" rtlCol="0">
              <a:spAutoFit/>
            </a:bodyPr>
            <a:lstStyle/>
            <a:p>
              <a:pPr algn="ctr"/>
              <a:r>
                <a:rPr lang="en-US" altLang="zh-TW" sz="1600" b="1" dirty="0" smtClean="0">
                  <a:solidFill>
                    <a:srgbClr val="C00000"/>
                  </a:solidFill>
                  <a:latin typeface="Calibri" panose="020F0502020204030204" pitchFamily="34" charset="0"/>
                  <a:cs typeface="Calibri" panose="020F0502020204030204" pitchFamily="34" charset="0"/>
                </a:rPr>
                <a:t>BiCS5</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72" name="圖片 71"/>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626798" y="2641037"/>
              <a:ext cx="475278" cy="450655"/>
            </a:xfrm>
            <a:prstGeom prst="rect">
              <a:avLst/>
            </a:prstGeom>
          </p:spPr>
        </p:pic>
      </p:grpSp>
      <p:sp>
        <p:nvSpPr>
          <p:cNvPr id="80" name="文字方塊 79"/>
          <p:cNvSpPr txBox="1"/>
          <p:nvPr/>
        </p:nvSpPr>
        <p:spPr>
          <a:xfrm>
            <a:off x="511199" y="7253064"/>
            <a:ext cx="7612533" cy="584775"/>
          </a:xfrm>
          <a:prstGeom prst="rect">
            <a:avLst/>
          </a:prstGeom>
          <a:noFill/>
        </p:spPr>
        <p:txBody>
          <a:bodyPr wrap="none" rtlCol="0">
            <a:spAutoFit/>
          </a:bodyPr>
          <a:lstStyle/>
          <a:p>
            <a:pPr defTabSz="914212" eaLnBrk="1" fontAlgn="auto" hangingPunct="1">
              <a:spcBef>
                <a:spcPts val="0"/>
              </a:spcBef>
              <a:spcAft>
                <a:spcPts val="0"/>
              </a:spcAft>
              <a:defRPr/>
            </a:pPr>
            <a:r>
              <a:rPr lang="en-US" altLang="zh-TW" sz="1600" dirty="0">
                <a:solidFill>
                  <a:schemeClr val="tx1">
                    <a:lumMod val="75000"/>
                    <a:lumOff val="25000"/>
                  </a:schemeClr>
                </a:solidFill>
                <a:latin typeface="Calibri" panose="020F0502020204030204" pitchFamily="34" charset="0"/>
                <a:cs typeface="Calibri" panose="020F0502020204030204" pitchFamily="34" charset="0"/>
              </a:rPr>
              <a:t>Notes</a:t>
            </a:r>
            <a:br>
              <a:rPr lang="en-US" altLang="zh-TW" sz="1600" dirty="0">
                <a:solidFill>
                  <a:schemeClr val="tx1">
                    <a:lumMod val="75000"/>
                    <a:lumOff val="25000"/>
                  </a:schemeClr>
                </a:solidFill>
                <a:latin typeface="Calibri" panose="020F0502020204030204" pitchFamily="34" charset="0"/>
                <a:cs typeface="Calibri" panose="020F0502020204030204" pitchFamily="34" charset="0"/>
              </a:rPr>
            </a:br>
            <a:r>
              <a:rPr lang="en-US" altLang="zh-TW" sz="1600" dirty="0" smtClean="0">
                <a:solidFill>
                  <a:schemeClr val="tx1">
                    <a:lumMod val="75000"/>
                    <a:lumOff val="25000"/>
                  </a:schemeClr>
                </a:solidFill>
                <a:latin typeface="Calibri" panose="020F0502020204030204" pitchFamily="34" charset="0"/>
                <a:cs typeface="Calibri" panose="020F0502020204030204" pitchFamily="34" charset="0"/>
              </a:rPr>
              <a:t>*</a:t>
            </a:r>
            <a:r>
              <a:rPr lang="en-US" altLang="zh-TW" sz="16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SV250-300 </a:t>
            </a:r>
            <a:r>
              <a:rPr lang="en-US" altLang="zh-TW" sz="16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BiCS5 STD support </a:t>
            </a:r>
            <a:r>
              <a:rPr lang="en-US" altLang="zh-TW" sz="1600" dirty="0">
                <a:solidFill>
                  <a:schemeClr val="tx1">
                    <a:lumMod val="75000"/>
                    <a:lumOff val="25000"/>
                  </a:schemeClr>
                </a:solidFill>
                <a:latin typeface="Calibri" panose="020F0502020204030204" pitchFamily="34" charset="0"/>
                <a:cs typeface="Calibri" panose="020F0502020204030204" pitchFamily="34" charset="0"/>
              </a:rPr>
              <a:t>120GB~1920GB,  TCG Opal 2.0 Supports 120GB~960GB</a:t>
            </a:r>
          </a:p>
        </p:txBody>
      </p:sp>
      <p:grpSp>
        <p:nvGrpSpPr>
          <p:cNvPr id="92" name="群組 91"/>
          <p:cNvGrpSpPr/>
          <p:nvPr/>
        </p:nvGrpSpPr>
        <p:grpSpPr>
          <a:xfrm>
            <a:off x="3437522" y="3148608"/>
            <a:ext cx="878552" cy="756818"/>
            <a:chOff x="3425161" y="2334874"/>
            <a:chExt cx="878552" cy="756818"/>
          </a:xfrm>
        </p:grpSpPr>
        <p:sp>
          <p:nvSpPr>
            <p:cNvPr id="93" name="文字方塊 92"/>
            <p:cNvSpPr txBox="1"/>
            <p:nvPr/>
          </p:nvSpPr>
          <p:spPr>
            <a:xfrm>
              <a:off x="3425161" y="2334874"/>
              <a:ext cx="878552" cy="338554"/>
            </a:xfrm>
            <a:prstGeom prst="rect">
              <a:avLst/>
            </a:prstGeom>
            <a:noFill/>
          </p:spPr>
          <p:txBody>
            <a:bodyPr wrap="square" rtlCol="0">
              <a:spAutoFit/>
            </a:bodyPr>
            <a:lstStyle/>
            <a:p>
              <a:pPr algn="ctr"/>
              <a:r>
                <a:rPr lang="en-US" altLang="zh-TW" sz="1600" b="1" dirty="0" smtClean="0">
                  <a:solidFill>
                    <a:srgbClr val="C00000"/>
                  </a:solidFill>
                  <a:latin typeface="Calibri" panose="020F0502020204030204" pitchFamily="34" charset="0"/>
                  <a:cs typeface="Calibri" panose="020F0502020204030204" pitchFamily="34" charset="0"/>
                </a:rPr>
                <a:t>BiCS5</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94" name="圖片 93"/>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626798" y="2641037"/>
              <a:ext cx="475278" cy="450655"/>
            </a:xfrm>
            <a:prstGeom prst="rect">
              <a:avLst/>
            </a:prstGeom>
          </p:spPr>
        </p:pic>
      </p:grpSp>
      <p:grpSp>
        <p:nvGrpSpPr>
          <p:cNvPr id="98" name="群組 97"/>
          <p:cNvGrpSpPr/>
          <p:nvPr/>
        </p:nvGrpSpPr>
        <p:grpSpPr>
          <a:xfrm>
            <a:off x="3437522" y="5200102"/>
            <a:ext cx="878552" cy="756818"/>
            <a:chOff x="3425161" y="2334874"/>
            <a:chExt cx="878552" cy="756818"/>
          </a:xfrm>
        </p:grpSpPr>
        <p:sp>
          <p:nvSpPr>
            <p:cNvPr id="99" name="文字方塊 98"/>
            <p:cNvSpPr txBox="1"/>
            <p:nvPr/>
          </p:nvSpPr>
          <p:spPr>
            <a:xfrm>
              <a:off x="3425161" y="2334874"/>
              <a:ext cx="878552" cy="338554"/>
            </a:xfrm>
            <a:prstGeom prst="rect">
              <a:avLst/>
            </a:prstGeom>
            <a:noFill/>
          </p:spPr>
          <p:txBody>
            <a:bodyPr wrap="square" rtlCol="0">
              <a:spAutoFit/>
            </a:bodyPr>
            <a:lstStyle/>
            <a:p>
              <a:pPr algn="ctr"/>
              <a:r>
                <a:rPr lang="en-US" altLang="zh-TW" sz="1600" b="1" dirty="0" smtClean="0">
                  <a:solidFill>
                    <a:srgbClr val="C00000"/>
                  </a:solidFill>
                  <a:latin typeface="Calibri" panose="020F0502020204030204" pitchFamily="34" charset="0"/>
                  <a:cs typeface="Calibri" panose="020F0502020204030204" pitchFamily="34" charset="0"/>
                </a:rPr>
                <a:t>BiCS5</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100" name="圖片 99"/>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626798" y="2641037"/>
              <a:ext cx="475278" cy="450655"/>
            </a:xfrm>
            <a:prstGeom prst="rect">
              <a:avLst/>
            </a:prstGeom>
          </p:spPr>
        </p:pic>
      </p:grpSp>
      <p:grpSp>
        <p:nvGrpSpPr>
          <p:cNvPr id="51" name="群組 50"/>
          <p:cNvGrpSpPr/>
          <p:nvPr/>
        </p:nvGrpSpPr>
        <p:grpSpPr>
          <a:xfrm>
            <a:off x="15119157" y="8547151"/>
            <a:ext cx="1920141" cy="866153"/>
            <a:chOff x="14526854" y="8045152"/>
            <a:chExt cx="1920141" cy="866153"/>
          </a:xfrm>
        </p:grpSpPr>
        <p:sp>
          <p:nvSpPr>
            <p:cNvPr id="52" name="文字方塊 51"/>
            <p:cNvSpPr txBox="1"/>
            <p:nvPr/>
          </p:nvSpPr>
          <p:spPr>
            <a:xfrm>
              <a:off x="14526854" y="8045152"/>
              <a:ext cx="1920141" cy="830997"/>
            </a:xfrm>
            <a:prstGeom prst="rect">
              <a:avLst/>
            </a:prstGeom>
            <a:noFill/>
          </p:spPr>
          <p:txBody>
            <a:bodyPr wrap="none" rtlCol="0">
              <a:spAutoFit/>
            </a:bodyPr>
            <a:lstStyle/>
            <a:p>
              <a:r>
                <a:rPr lang="en-US" altLang="zh-TW" sz="1600" dirty="0">
                  <a:solidFill>
                    <a:schemeClr val="tx1">
                      <a:lumMod val="65000"/>
                      <a:lumOff val="35000"/>
                    </a:schemeClr>
                  </a:solidFill>
                  <a:latin typeface="Calibri" panose="020F0502020204030204" pitchFamily="34" charset="0"/>
                  <a:cs typeface="Calibri" panose="020F0502020204030204" pitchFamily="34" charset="0"/>
                </a:rPr>
                <a:t>Remarks</a:t>
              </a: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a:t>
              </a:r>
            </a:p>
            <a:p>
              <a:pPr>
                <a:lnSpc>
                  <a:spcPct val="200000"/>
                </a:lnSpc>
              </a:pP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                Wide Temp.</a:t>
              </a:r>
            </a:p>
          </p:txBody>
        </p:sp>
        <p:pic>
          <p:nvPicPr>
            <p:cNvPr id="53" name="圖片 52"/>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14821347" y="8460650"/>
              <a:ext cx="475278" cy="450655"/>
            </a:xfrm>
            <a:prstGeom prst="rect">
              <a:avLst/>
            </a:prstGeom>
          </p:spPr>
        </p:pic>
      </p:grpSp>
      <p:sp>
        <p:nvSpPr>
          <p:cNvPr id="54" name="文字方塊 53"/>
          <p:cNvSpPr txBox="1"/>
          <p:nvPr/>
        </p:nvSpPr>
        <p:spPr>
          <a:xfrm>
            <a:off x="13767501" y="4814986"/>
            <a:ext cx="2679493" cy="295423"/>
          </a:xfrm>
          <a:prstGeom prst="rect">
            <a:avLst/>
          </a:prstGeom>
          <a:noFill/>
        </p:spPr>
        <p:txBody>
          <a:bodyPr wrap="none" lIns="79205" tIns="39603" rIns="79205" bIns="39603">
            <a:spAutoFit/>
          </a:bodyPr>
          <a:lstStyle>
            <a:defPPr>
              <a:defRPr lang="en-US"/>
            </a:defPPr>
            <a:lvl1pPr fontAlgn="auto">
              <a:spcBef>
                <a:spcPts val="0"/>
              </a:spcBef>
              <a:spcAft>
                <a:spcPts val="0"/>
              </a:spcAft>
              <a:defRPr kumimoji="0" sz="1400" b="1">
                <a:solidFill>
                  <a:srgbClr val="C00000"/>
                </a:solidFill>
                <a:latin typeface="Calibri" panose="020F0502020204030204" pitchFamily="34" charset="0"/>
                <a:ea typeface="+mn-ea"/>
                <a:cs typeface="Calibri" panose="020F0502020204030204" pitchFamily="34" charset="0"/>
              </a:defRPr>
            </a:lvl1pPr>
          </a:lstStyle>
          <a:p>
            <a:r>
              <a:rPr lang="en-US" altLang="zh-TW" dirty="0"/>
              <a:t>Warranty: 2 years or 3K P/E cycles</a:t>
            </a:r>
            <a:endParaRPr lang="zh-TW" altLang="en-US" dirty="0"/>
          </a:p>
        </p:txBody>
      </p:sp>
      <p:sp>
        <p:nvSpPr>
          <p:cNvPr id="55" name="文字方塊 54"/>
          <p:cNvSpPr txBox="1"/>
          <p:nvPr/>
        </p:nvSpPr>
        <p:spPr>
          <a:xfrm>
            <a:off x="13762282" y="6842914"/>
            <a:ext cx="2862235" cy="295423"/>
          </a:xfrm>
          <a:prstGeom prst="rect">
            <a:avLst/>
          </a:prstGeom>
          <a:noFill/>
        </p:spPr>
        <p:txBody>
          <a:bodyPr wrap="none" lIns="79205" tIns="39603" rIns="79205" bIns="39603">
            <a:spAutoFit/>
          </a:bodyPr>
          <a:lstStyle>
            <a:defPPr>
              <a:defRPr lang="en-US"/>
            </a:defPPr>
            <a:lvl1pPr fontAlgn="auto">
              <a:spcBef>
                <a:spcPts val="0"/>
              </a:spcBef>
              <a:spcAft>
                <a:spcPts val="0"/>
              </a:spcAft>
              <a:defRPr kumimoji="0" sz="1400" b="1">
                <a:solidFill>
                  <a:srgbClr val="C00000"/>
                </a:solidFill>
                <a:latin typeface="Calibri" panose="020F0502020204030204" pitchFamily="34" charset="0"/>
                <a:ea typeface="+mn-ea"/>
                <a:cs typeface="Calibri" panose="020F0502020204030204" pitchFamily="34" charset="0"/>
              </a:defRPr>
            </a:lvl1pPr>
          </a:lstStyle>
          <a:p>
            <a:r>
              <a:rPr lang="en-US" altLang="zh-TW" dirty="0"/>
              <a:t>Warranty: </a:t>
            </a:r>
            <a:r>
              <a:rPr lang="en-US" altLang="zh-TW" dirty="0" smtClean="0"/>
              <a:t>5 </a:t>
            </a:r>
            <a:r>
              <a:rPr lang="en-US" altLang="zh-TW" dirty="0"/>
              <a:t>years or </a:t>
            </a:r>
            <a:r>
              <a:rPr lang="en-US" altLang="zh-TW" dirty="0" smtClean="0"/>
              <a:t>100K </a:t>
            </a:r>
            <a:r>
              <a:rPr lang="en-US" altLang="zh-TW" dirty="0"/>
              <a:t>P/E cycles</a:t>
            </a:r>
            <a:endParaRPr lang="zh-TW" altLang="en-US" dirty="0"/>
          </a:p>
        </p:txBody>
      </p:sp>
      <p:grpSp>
        <p:nvGrpSpPr>
          <p:cNvPr id="56" name="群組 55"/>
          <p:cNvGrpSpPr/>
          <p:nvPr/>
        </p:nvGrpSpPr>
        <p:grpSpPr>
          <a:xfrm>
            <a:off x="7731467" y="4196414"/>
            <a:ext cx="784529" cy="756712"/>
            <a:chOff x="7902270" y="5042302"/>
            <a:chExt cx="784529" cy="756712"/>
          </a:xfrm>
        </p:grpSpPr>
        <p:pic>
          <p:nvPicPr>
            <p:cNvPr id="57" name="圖片 56"/>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065865" y="5371901"/>
              <a:ext cx="457337" cy="427113"/>
            </a:xfrm>
            <a:prstGeom prst="rect">
              <a:avLst/>
            </a:prstGeom>
          </p:spPr>
        </p:pic>
        <p:sp>
          <p:nvSpPr>
            <p:cNvPr id="58" name="文字方塊 57"/>
            <p:cNvSpPr txBox="1"/>
            <p:nvPr/>
          </p:nvSpPr>
          <p:spPr>
            <a:xfrm>
              <a:off x="7902270" y="5042302"/>
              <a:ext cx="784529" cy="338554"/>
            </a:xfrm>
            <a:prstGeom prst="rect">
              <a:avLst/>
            </a:prstGeom>
            <a:noFill/>
          </p:spPr>
          <p:txBody>
            <a:bodyPr wrap="square" rtlCol="0">
              <a:spAutoFit/>
            </a:bodyPr>
            <a:lstStyle/>
            <a:p>
              <a:pPr algn="ctr"/>
              <a:r>
                <a:rPr lang="en-US" altLang="zh-TW" sz="1600" b="1" dirty="0" smtClean="0">
                  <a:solidFill>
                    <a:srgbClr val="FFFF00"/>
                  </a:solidFill>
                  <a:latin typeface="Calibri" panose="020F0502020204030204" pitchFamily="34" charset="0"/>
                  <a:cs typeface="Calibri" panose="020F0502020204030204" pitchFamily="34" charset="0"/>
                </a:rPr>
                <a:t>BiCS5</a:t>
              </a:r>
              <a:endParaRPr lang="en-US" altLang="zh-TW" sz="1600" b="1" dirty="0">
                <a:solidFill>
                  <a:srgbClr val="FFFF00"/>
                </a:solidFill>
                <a:latin typeface="Calibri" panose="020F0502020204030204" pitchFamily="34" charset="0"/>
                <a:cs typeface="Calibri" panose="020F0502020204030204" pitchFamily="34" charset="0"/>
              </a:endParaRPr>
            </a:p>
          </p:txBody>
        </p:sp>
      </p:grpSp>
      <p:grpSp>
        <p:nvGrpSpPr>
          <p:cNvPr id="60" name="群組 59"/>
          <p:cNvGrpSpPr/>
          <p:nvPr/>
        </p:nvGrpSpPr>
        <p:grpSpPr>
          <a:xfrm>
            <a:off x="8749698" y="6190509"/>
            <a:ext cx="784529" cy="756712"/>
            <a:chOff x="7902270" y="5042302"/>
            <a:chExt cx="784529" cy="756712"/>
          </a:xfrm>
        </p:grpSpPr>
        <p:pic>
          <p:nvPicPr>
            <p:cNvPr id="61" name="圖片 60"/>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065865" y="5371901"/>
              <a:ext cx="457337" cy="427113"/>
            </a:xfrm>
            <a:prstGeom prst="rect">
              <a:avLst/>
            </a:prstGeom>
          </p:spPr>
        </p:pic>
        <p:sp>
          <p:nvSpPr>
            <p:cNvPr id="63" name="文字方塊 62"/>
            <p:cNvSpPr txBox="1"/>
            <p:nvPr/>
          </p:nvSpPr>
          <p:spPr>
            <a:xfrm>
              <a:off x="7902270" y="5042302"/>
              <a:ext cx="784529" cy="338554"/>
            </a:xfrm>
            <a:prstGeom prst="rect">
              <a:avLst/>
            </a:prstGeom>
            <a:noFill/>
          </p:spPr>
          <p:txBody>
            <a:bodyPr wrap="square" rtlCol="0">
              <a:spAutoFit/>
            </a:bodyPr>
            <a:lstStyle/>
            <a:p>
              <a:pPr algn="ctr"/>
              <a:r>
                <a:rPr lang="en-US" altLang="zh-TW" sz="1600" b="1" dirty="0" smtClean="0">
                  <a:solidFill>
                    <a:srgbClr val="FFFF00"/>
                  </a:solidFill>
                  <a:latin typeface="Calibri" panose="020F0502020204030204" pitchFamily="34" charset="0"/>
                  <a:cs typeface="Calibri" panose="020F0502020204030204" pitchFamily="34" charset="0"/>
                </a:rPr>
                <a:t>BiCS5</a:t>
              </a:r>
              <a:endParaRPr lang="en-US" altLang="zh-TW" sz="1600" b="1" dirty="0">
                <a:solidFill>
                  <a:srgbClr val="FFFF00"/>
                </a:solidFill>
                <a:latin typeface="Calibri" panose="020F0502020204030204" pitchFamily="34" charset="0"/>
                <a:cs typeface="Calibri" panose="020F0502020204030204" pitchFamily="34" charset="0"/>
              </a:endParaRPr>
            </a:p>
          </p:txBody>
        </p:sp>
      </p:grpSp>
    </p:spTree>
    <p:extLst>
      <p:ext uri="{BB962C8B-B14F-4D97-AF65-F5344CB8AC3E}">
        <p14:creationId xmlns:p14="http://schemas.microsoft.com/office/powerpoint/2010/main" val="1693285307"/>
      </p:ext>
    </p:extLst>
  </p:cSld>
  <p:clrMapOvr>
    <a:masterClrMapping/>
  </p:clrMapOvr>
  <p:transition/>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格 2"/>
          <p:cNvGraphicFramePr>
            <a:graphicFrameLocks noGrp="1"/>
          </p:cNvGraphicFramePr>
          <p:nvPr>
            <p:extLst>
              <p:ext uri="{D42A27DB-BD31-4B8C-83A1-F6EECF244321}">
                <p14:modId xmlns:p14="http://schemas.microsoft.com/office/powerpoint/2010/main" val="2783178683"/>
              </p:ext>
            </p:extLst>
          </p:nvPr>
        </p:nvGraphicFramePr>
        <p:xfrm>
          <a:off x="705487" y="1767535"/>
          <a:ext cx="16307663" cy="5144298"/>
        </p:xfrm>
        <a:graphic>
          <a:graphicData uri="http://schemas.openxmlformats.org/drawingml/2006/table">
            <a:tbl>
              <a:tblPr firstRow="1" bandRow="1">
                <a:tableStyleId>{5940675A-B579-460E-94D1-54222C63F5DA}</a:tableStyleId>
              </a:tblPr>
              <a:tblGrid>
                <a:gridCol w="874976"/>
                <a:gridCol w="2048275"/>
                <a:gridCol w="1094768"/>
                <a:gridCol w="1024137"/>
                <a:gridCol w="1024137"/>
                <a:gridCol w="1024137"/>
                <a:gridCol w="1024137"/>
                <a:gridCol w="1024137"/>
                <a:gridCol w="1024137"/>
                <a:gridCol w="1024137"/>
                <a:gridCol w="1024137"/>
                <a:gridCol w="1024137"/>
                <a:gridCol w="1024137"/>
                <a:gridCol w="1024137"/>
                <a:gridCol w="1024137"/>
              </a:tblGrid>
              <a:tr h="372487">
                <a:tc>
                  <a:txBody>
                    <a:bodyPr/>
                    <a:lstStyle/>
                    <a:p>
                      <a:r>
                        <a:rPr lang="en-US" altLang="zh-TW" sz="2000" b="1" dirty="0" smtClean="0">
                          <a:solidFill>
                            <a:schemeClr val="bg1"/>
                          </a:solidFill>
                          <a:latin typeface="Calibri" panose="020F0502020204030204" pitchFamily="34" charset="0"/>
                          <a:cs typeface="Calibri" panose="020F0502020204030204" pitchFamily="34" charset="0"/>
                        </a:rPr>
                        <a:t>Flash</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grid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Available</a:t>
                      </a:r>
                      <a:r>
                        <a:rPr lang="en-US" altLang="zh-TW" sz="2000" b="1" baseline="0" dirty="0" smtClean="0">
                          <a:solidFill>
                            <a:schemeClr val="bg1"/>
                          </a:solidFill>
                          <a:latin typeface="Calibri" panose="020F0502020204030204" pitchFamily="34" charset="0"/>
                          <a:cs typeface="Calibri" panose="020F0502020204030204" pitchFamily="34" charset="0"/>
                        </a:rPr>
                        <a:t> Now</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hMerge="1">
                  <a:txBody>
                    <a:bodyPr/>
                    <a:lstStyle/>
                    <a:p>
                      <a:endParaRPr lang="zh-TW" altLang="en-US"/>
                    </a:p>
                  </a:txBody>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Q4’23</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Q1’24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Q2’24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Q3’24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869038">
                <a:tc>
                  <a:txBody>
                    <a:bodyPr/>
                    <a:lstStyle/>
                    <a:p>
                      <a:r>
                        <a:rPr lang="en-US" altLang="zh-TW" sz="2000" b="1" dirty="0" smtClean="0">
                          <a:solidFill>
                            <a:schemeClr val="bg1"/>
                          </a:solidFill>
                          <a:latin typeface="Calibri" panose="020F0502020204030204" pitchFamily="34" charset="0"/>
                          <a:cs typeface="Calibri" panose="020F0502020204030204" pitchFamily="34" charset="0"/>
                        </a:rPr>
                        <a:t>SLC</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49C00"/>
                    </a:solidFill>
                  </a:tcPr>
                </a:tc>
                <a:tc>
                  <a:txBody>
                    <a:bodyPr/>
                    <a:lstStyle/>
                    <a:p>
                      <a:pPr marL="0" algn="l" defTabSz="914446" rtl="0" eaLnBrk="1" fontAlgn="auto" latinLnBrk="0" hangingPunct="1">
                        <a:spcBef>
                          <a:spcPts val="0"/>
                        </a:spcBef>
                        <a:spcAft>
                          <a:spcPts val="0"/>
                        </a:spcAft>
                        <a:defRPr/>
                      </a:pPr>
                      <a:r>
                        <a:rPr lang="en-US" altLang="zh-TW" sz="1800" b="1" kern="1200" dirty="0" smtClean="0">
                          <a:solidFill>
                            <a:srgbClr val="F49C00"/>
                          </a:solidFill>
                          <a:latin typeface="Calibri" panose="020F0502020204030204" pitchFamily="34" charset="0"/>
                          <a:ea typeface="+mn-ea"/>
                          <a:cs typeface="Calibri" panose="020F0502020204030204" pitchFamily="34" charset="0"/>
                        </a:rPr>
                        <a:t>SS210-300</a:t>
                      </a:r>
                    </a:p>
                    <a:p>
                      <a:pPr fontAlgn="auto">
                        <a:spcBef>
                          <a:spcPts val="0"/>
                        </a:spcBef>
                        <a:spcAft>
                          <a:spcPts val="0"/>
                        </a:spcAft>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2GB~128GB</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935619">
                <a:tc rowSpan="3">
                  <a:txBody>
                    <a:bodyPr/>
                    <a:lstStyle/>
                    <a:p>
                      <a:r>
                        <a:rPr lang="en-US" altLang="zh-TW" sz="2000" b="1" dirty="0" smtClean="0">
                          <a:solidFill>
                            <a:schemeClr val="bg1"/>
                          </a:solidFill>
                          <a:latin typeface="Calibri" panose="020F0502020204030204" pitchFamily="34" charset="0"/>
                          <a:cs typeface="Calibri" panose="020F0502020204030204" pitchFamily="34" charset="0"/>
                        </a:rPr>
                        <a:t>MLC</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669900"/>
                    </a:solidFill>
                  </a:tcPr>
                </a:tc>
                <a:tc>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SM210-300</a:t>
                      </a:r>
                    </a:p>
                    <a:p>
                      <a:pPr>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8GB~512GB</a:t>
                      </a:r>
                    </a:p>
                    <a:p>
                      <a:pPr fontAlgn="auto">
                        <a:spcBef>
                          <a:spcPts val="0"/>
                        </a:spcBef>
                        <a:spcAft>
                          <a:spcPts val="0"/>
                        </a:spcAft>
                        <a:defRPr/>
                      </a:pP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spcBef>
                          <a:spcPts val="0"/>
                        </a:spcBef>
                        <a:spcAft>
                          <a:spcPts val="0"/>
                        </a:spcAft>
                        <a:defRPr/>
                      </a:pP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935619">
                <a:tc vMerge="1">
                  <a:txBody>
                    <a:bodyPr/>
                    <a:lstStyle/>
                    <a:p>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SM21P-300</a:t>
                      </a:r>
                    </a:p>
                    <a:p>
                      <a:pPr>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32GB~512GB</a:t>
                      </a:r>
                    </a:p>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1800" b="1" dirty="0" err="1" smtClean="0">
                          <a:solidFill>
                            <a:schemeClr val="tx1">
                              <a:lumMod val="75000"/>
                              <a:lumOff val="25000"/>
                            </a:schemeClr>
                          </a:solidFill>
                          <a:latin typeface="Calibri" panose="020F0502020204030204" pitchFamily="34" charset="0"/>
                          <a:cs typeface="Calibri" panose="020F0502020204030204" pitchFamily="34" charset="0"/>
                        </a:rPr>
                        <a:t>CorePower</a:t>
                      </a: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935619">
                <a:tc vMerge="1">
                  <a:txBody>
                    <a:bodyPr/>
                    <a:lstStyle/>
                    <a:p>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SM230-300</a:t>
                      </a:r>
                    </a:p>
                    <a:p>
                      <a:pPr>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16GB~512GB</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072163">
                <a:tc>
                  <a:txBody>
                    <a:bodyPr/>
                    <a:lstStyle/>
                    <a:p>
                      <a:r>
                        <a:rPr lang="en-US" altLang="zh-TW" sz="2000" b="1" dirty="0" smtClean="0">
                          <a:solidFill>
                            <a:schemeClr val="bg1"/>
                          </a:solidFill>
                          <a:latin typeface="Calibri" panose="020F0502020204030204" pitchFamily="34" charset="0"/>
                          <a:cs typeface="Calibri" panose="020F0502020204030204" pitchFamily="34" charset="0"/>
                        </a:rPr>
                        <a:t>SLC-lite</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24517E"/>
                    </a:solidFill>
                  </a:tcPr>
                </a:tc>
                <a:tc>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SU210-300</a:t>
                      </a:r>
                    </a:p>
                    <a:p>
                      <a:pPr>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8GB~256B</a:t>
                      </a:r>
                    </a:p>
                    <a:p>
                      <a:pPr>
                        <a:defRPr/>
                      </a:pP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sp>
        <p:nvSpPr>
          <p:cNvPr id="5" name="文字方塊 38"/>
          <p:cNvSpPr txBox="1">
            <a:spLocks noChangeArrowheads="1"/>
          </p:cNvSpPr>
          <p:nvPr/>
        </p:nvSpPr>
        <p:spPr bwMode="auto">
          <a:xfrm>
            <a:off x="13926715" y="2716560"/>
            <a:ext cx="2810939" cy="295423"/>
          </a:xfrm>
          <a:prstGeom prst="rect">
            <a:avLst/>
          </a:prstGeom>
          <a:noFill/>
          <a:ln w="9525">
            <a:noFill/>
            <a:miter lim="800000"/>
            <a:headEnd/>
            <a:tailEnd/>
          </a:ln>
        </p:spPr>
        <p:txBody>
          <a:bodyPr wrap="none" lIns="79205" tIns="39603" rIns="79205" bIns="39603">
            <a:spAutoFit/>
          </a:bodyPr>
          <a:lstStyle/>
          <a:p>
            <a:pPr fontAlgn="auto">
              <a:spcBef>
                <a:spcPts val="0"/>
              </a:spcBef>
              <a:spcAft>
                <a:spcPts val="0"/>
              </a:spcAft>
              <a:defRPr/>
            </a:pPr>
            <a:r>
              <a:rPr kumimoji="0" lang="en-US" altLang="zh-TW" sz="1400" b="1" dirty="0">
                <a:solidFill>
                  <a:srgbClr val="C00000"/>
                </a:solidFill>
                <a:latin typeface="Calibri" panose="020F0502020204030204" pitchFamily="34" charset="0"/>
                <a:ea typeface="+mn-ea"/>
                <a:cs typeface="Calibri" panose="020F0502020204030204" pitchFamily="34" charset="0"/>
              </a:rPr>
              <a:t> Warranty: </a:t>
            </a:r>
            <a:r>
              <a:rPr kumimoji="0" lang="en-US" altLang="zh-TW" sz="1400" b="1" dirty="0" smtClean="0">
                <a:solidFill>
                  <a:srgbClr val="C00000"/>
                </a:solidFill>
                <a:latin typeface="Calibri" panose="020F0502020204030204" pitchFamily="34" charset="0"/>
                <a:ea typeface="+mn-ea"/>
                <a:cs typeface="Calibri" panose="020F0502020204030204" pitchFamily="34" charset="0"/>
              </a:rPr>
              <a:t>5 </a:t>
            </a:r>
            <a:r>
              <a:rPr kumimoji="0" lang="en-US" altLang="zh-TW" sz="1400" b="1" dirty="0">
                <a:solidFill>
                  <a:srgbClr val="C00000"/>
                </a:solidFill>
                <a:latin typeface="Calibri" panose="020F0502020204030204" pitchFamily="34" charset="0"/>
                <a:ea typeface="+mn-ea"/>
                <a:cs typeface="Calibri" panose="020F0502020204030204" pitchFamily="34" charset="0"/>
              </a:rPr>
              <a:t>years or 60K P/E cycles</a:t>
            </a:r>
            <a:endParaRPr kumimoji="0" lang="zh-TW" altLang="en-US" sz="1400" b="1" dirty="0">
              <a:solidFill>
                <a:srgbClr val="C00000"/>
              </a:solidFill>
              <a:latin typeface="Calibri" panose="020F0502020204030204" pitchFamily="34" charset="0"/>
              <a:ea typeface="+mn-ea"/>
              <a:cs typeface="Calibri" panose="020F0502020204030204" pitchFamily="34" charset="0"/>
            </a:endParaRPr>
          </a:p>
        </p:txBody>
      </p:sp>
      <p:sp>
        <p:nvSpPr>
          <p:cNvPr id="6" name="文字方塊 5"/>
          <p:cNvSpPr txBox="1"/>
          <p:nvPr/>
        </p:nvSpPr>
        <p:spPr>
          <a:xfrm>
            <a:off x="13926715" y="6597601"/>
            <a:ext cx="2770865" cy="295423"/>
          </a:xfrm>
          <a:prstGeom prst="rect">
            <a:avLst/>
          </a:prstGeom>
          <a:noFill/>
        </p:spPr>
        <p:txBody>
          <a:bodyPr wrap="none" lIns="79205" tIns="39603" rIns="79205" bIns="39603">
            <a:spAutoFit/>
          </a:bodyPr>
          <a:lstStyle/>
          <a:p>
            <a:pPr fontAlgn="auto">
              <a:spcBef>
                <a:spcPts val="0"/>
              </a:spcBef>
              <a:spcAft>
                <a:spcPts val="0"/>
              </a:spcAft>
              <a:defRPr/>
            </a:pPr>
            <a:r>
              <a:rPr kumimoji="0" lang="en-US" altLang="zh-TW" sz="1400" b="1" dirty="0">
                <a:solidFill>
                  <a:srgbClr val="C00000"/>
                </a:solidFill>
                <a:latin typeface="Calibri" panose="020F0502020204030204" pitchFamily="34" charset="0"/>
                <a:ea typeface="+mn-ea"/>
                <a:cs typeface="Calibri" panose="020F0502020204030204" pitchFamily="34" charset="0"/>
              </a:rPr>
              <a:t>Warranty: </a:t>
            </a:r>
            <a:r>
              <a:rPr kumimoji="0" lang="en-US" altLang="zh-TW" sz="1400" b="1" dirty="0" smtClean="0">
                <a:solidFill>
                  <a:srgbClr val="C00000"/>
                </a:solidFill>
                <a:latin typeface="Calibri" panose="020F0502020204030204" pitchFamily="34" charset="0"/>
                <a:ea typeface="+mn-ea"/>
                <a:cs typeface="Calibri" panose="020F0502020204030204" pitchFamily="34" charset="0"/>
              </a:rPr>
              <a:t>3 </a:t>
            </a:r>
            <a:r>
              <a:rPr kumimoji="0" lang="en-US" altLang="zh-TW" sz="1400" b="1" dirty="0">
                <a:solidFill>
                  <a:srgbClr val="C00000"/>
                </a:solidFill>
                <a:latin typeface="Calibri" panose="020F0502020204030204" pitchFamily="34" charset="0"/>
                <a:ea typeface="+mn-ea"/>
                <a:cs typeface="Calibri" panose="020F0502020204030204" pitchFamily="34" charset="0"/>
              </a:rPr>
              <a:t>years or </a:t>
            </a:r>
            <a:r>
              <a:rPr kumimoji="0" lang="en-US" altLang="zh-TW" sz="1400" b="1" dirty="0" smtClean="0">
                <a:solidFill>
                  <a:srgbClr val="C00000"/>
                </a:solidFill>
                <a:latin typeface="Calibri" panose="020F0502020204030204" pitchFamily="34" charset="0"/>
                <a:ea typeface="+mn-ea"/>
                <a:cs typeface="Calibri" panose="020F0502020204030204" pitchFamily="34" charset="0"/>
              </a:rPr>
              <a:t>20K </a:t>
            </a:r>
            <a:r>
              <a:rPr kumimoji="0" lang="en-US" altLang="zh-TW" sz="1400" b="1" dirty="0">
                <a:solidFill>
                  <a:srgbClr val="C00000"/>
                </a:solidFill>
                <a:latin typeface="Calibri" panose="020F0502020204030204" pitchFamily="34" charset="0"/>
                <a:ea typeface="+mn-ea"/>
                <a:cs typeface="Calibri" panose="020F0502020204030204" pitchFamily="34" charset="0"/>
              </a:rPr>
              <a:t>P/E cycles</a:t>
            </a:r>
            <a:endParaRPr kumimoji="0" lang="zh-TW" altLang="en-US" sz="1400" b="1" dirty="0">
              <a:solidFill>
                <a:srgbClr val="C00000"/>
              </a:solidFill>
              <a:latin typeface="Calibri" panose="020F0502020204030204" pitchFamily="34" charset="0"/>
              <a:ea typeface="+mn-ea"/>
              <a:cs typeface="Calibri" panose="020F0502020204030204" pitchFamily="34" charset="0"/>
            </a:endParaRPr>
          </a:p>
        </p:txBody>
      </p:sp>
      <p:sp>
        <p:nvSpPr>
          <p:cNvPr id="67" name="文字方塊 24"/>
          <p:cNvSpPr txBox="1">
            <a:spLocks noChangeArrowheads="1"/>
          </p:cNvSpPr>
          <p:nvPr/>
        </p:nvSpPr>
        <p:spPr bwMode="auto">
          <a:xfrm>
            <a:off x="2621459" y="1187612"/>
            <a:ext cx="11903255" cy="660949"/>
          </a:xfrm>
          <a:prstGeom prst="rect">
            <a:avLst/>
          </a:prstGeom>
          <a:noFill/>
          <a:ln>
            <a:noFill/>
          </a:ln>
          <a:extLst/>
        </p:spPr>
        <p:txBody>
          <a:bodyPr wrap="square" lIns="112647" tIns="56324" rIns="112647" bIns="56324">
            <a:spAutoFit/>
          </a:bodyPr>
          <a:lstStyle>
            <a:lvl1pPr eaLnBrk="0" hangingPunct="0">
              <a:defRPr kumimoji="1">
                <a:solidFill>
                  <a:schemeClr val="tx1"/>
                </a:solidFill>
                <a:latin typeface="Arial" pitchFamily="34" charset="0"/>
                <a:ea typeface="新細明體" pitchFamily="18" charset="-120"/>
              </a:defRPr>
            </a:lvl1pPr>
            <a:lvl2pPr marL="742950" indent="-285750" eaLnBrk="0" hangingPunct="0">
              <a:defRPr kumimoji="1">
                <a:solidFill>
                  <a:schemeClr val="tx1"/>
                </a:solidFill>
                <a:latin typeface="Arial" pitchFamily="34" charset="0"/>
                <a:ea typeface="新細明體" pitchFamily="18" charset="-120"/>
              </a:defRPr>
            </a:lvl2pPr>
            <a:lvl3pPr marL="1143000" indent="-228600" eaLnBrk="0" hangingPunct="0">
              <a:defRPr kumimoji="1">
                <a:solidFill>
                  <a:schemeClr val="tx1"/>
                </a:solidFill>
                <a:latin typeface="Arial" pitchFamily="34" charset="0"/>
                <a:ea typeface="新細明體" pitchFamily="18" charset="-120"/>
              </a:defRPr>
            </a:lvl3pPr>
            <a:lvl4pPr marL="1600200" indent="-228600" eaLnBrk="0" hangingPunct="0">
              <a:defRPr kumimoji="1">
                <a:solidFill>
                  <a:schemeClr val="tx1"/>
                </a:solidFill>
                <a:latin typeface="Arial" pitchFamily="34" charset="0"/>
                <a:ea typeface="新細明體" pitchFamily="18" charset="-120"/>
              </a:defRPr>
            </a:lvl4pPr>
            <a:lvl5pPr marL="2057400" indent="-228600" eaLnBrk="0" hangingPunct="0">
              <a:defRPr kumimoji="1">
                <a:solidFill>
                  <a:schemeClr val="tx1"/>
                </a:solidFill>
                <a:latin typeface="Arial" pitchFamily="34" charset="0"/>
                <a:ea typeface="新細明體" pitchFamily="18" charset="-120"/>
              </a:defRPr>
            </a:lvl5pPr>
            <a:lvl6pPr marL="25146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fontAlgn="auto" hangingPunct="1">
              <a:spcBef>
                <a:spcPts val="0"/>
              </a:spcBef>
              <a:spcAft>
                <a:spcPts val="0"/>
              </a:spcAft>
              <a:defRPr/>
            </a:pPr>
            <a:r>
              <a:rPr kumimoji="0" lang="en-US" altLang="zh-TW" sz="3556" b="1" dirty="0">
                <a:solidFill>
                  <a:srgbClr val="008080"/>
                </a:solidFill>
                <a:latin typeface="Calibri" panose="020F0502020204030204" pitchFamily="34" charset="0"/>
              </a:rPr>
              <a:t>Industrial </a:t>
            </a:r>
            <a:r>
              <a:rPr kumimoji="0" lang="en-US" altLang="zh-TW" sz="3556" b="1" dirty="0" smtClean="0">
                <a:solidFill>
                  <a:srgbClr val="008080"/>
                </a:solidFill>
                <a:latin typeface="Calibri" panose="020F0502020204030204" pitchFamily="34" charset="0"/>
              </a:rPr>
              <a:t>mSATA 2D </a:t>
            </a:r>
            <a:r>
              <a:rPr kumimoji="0" lang="en-US" altLang="zh-TW" sz="3556" b="1" dirty="0">
                <a:solidFill>
                  <a:srgbClr val="008080"/>
                </a:solidFill>
                <a:latin typeface="Calibri" panose="020F0502020204030204" pitchFamily="34" charset="0"/>
              </a:rPr>
              <a:t>NAND Roadmap</a:t>
            </a:r>
            <a:endParaRPr kumimoji="0" lang="zh-TW" altLang="en-US" sz="3556" b="1" dirty="0">
              <a:solidFill>
                <a:srgbClr val="008080"/>
              </a:solidFill>
              <a:latin typeface="Calibri" panose="020F0502020204030204" pitchFamily="34" charset="0"/>
            </a:endParaRPr>
          </a:p>
        </p:txBody>
      </p:sp>
      <p:sp>
        <p:nvSpPr>
          <p:cNvPr id="68" name="標題 1"/>
          <p:cNvSpPr>
            <a:spLocks noGrp="1"/>
          </p:cNvSpPr>
          <p:nvPr>
            <p:ph type="title"/>
          </p:nvPr>
        </p:nvSpPr>
        <p:spPr>
          <a:xfrm>
            <a:off x="705488" y="268287"/>
            <a:ext cx="14292088" cy="1080121"/>
          </a:xfrm>
        </p:spPr>
        <p:txBody>
          <a:bodyPr/>
          <a:lstStyle/>
          <a:p>
            <a:r>
              <a:rPr lang="en-US" altLang="zh-TW" dirty="0" smtClean="0"/>
              <a:t>2D mSATA </a:t>
            </a:r>
            <a:endParaRPr lang="zh-TW" altLang="en-US" sz="3556" kern="1200" dirty="0">
              <a:solidFill>
                <a:srgbClr val="008080"/>
              </a:solidFill>
              <a:ea typeface="新細明體" pitchFamily="18" charset="-120"/>
              <a:cs typeface="Heiti TC Light" charset="0"/>
              <a:sym typeface="Gill Sans" charset="0"/>
            </a:endParaRPr>
          </a:p>
        </p:txBody>
      </p:sp>
      <p:sp>
        <p:nvSpPr>
          <p:cNvPr id="69" name="文字方塊 68"/>
          <p:cNvSpPr txBox="1"/>
          <p:nvPr/>
        </p:nvSpPr>
        <p:spPr>
          <a:xfrm>
            <a:off x="13926715" y="5524872"/>
            <a:ext cx="2679493" cy="295423"/>
          </a:xfrm>
          <a:prstGeom prst="rect">
            <a:avLst/>
          </a:prstGeom>
          <a:noFill/>
        </p:spPr>
        <p:txBody>
          <a:bodyPr wrap="none" lIns="79205" tIns="39603" rIns="79205" bIns="39603">
            <a:spAutoFit/>
          </a:bodyPr>
          <a:lstStyle/>
          <a:p>
            <a:pPr fontAlgn="auto">
              <a:spcBef>
                <a:spcPts val="0"/>
              </a:spcBef>
              <a:spcAft>
                <a:spcPts val="0"/>
              </a:spcAft>
              <a:defRPr/>
            </a:pPr>
            <a:r>
              <a:rPr kumimoji="0" lang="en-US" altLang="zh-TW" sz="1400" b="1" dirty="0">
                <a:solidFill>
                  <a:srgbClr val="C00000"/>
                </a:solidFill>
                <a:latin typeface="Calibri" panose="020F0502020204030204" pitchFamily="34" charset="0"/>
                <a:ea typeface="+mn-ea"/>
                <a:cs typeface="Calibri" panose="020F0502020204030204" pitchFamily="34" charset="0"/>
              </a:rPr>
              <a:t>Warranty: 2 years or 3K P/E cycles</a:t>
            </a:r>
            <a:endParaRPr kumimoji="0" lang="zh-TW" altLang="en-US" sz="1400" b="1" dirty="0">
              <a:solidFill>
                <a:srgbClr val="C00000"/>
              </a:solidFill>
              <a:latin typeface="Calibri" panose="020F0502020204030204" pitchFamily="34" charset="0"/>
              <a:ea typeface="+mn-ea"/>
              <a:cs typeface="Calibri" panose="020F0502020204030204" pitchFamily="34" charset="0"/>
            </a:endParaRPr>
          </a:p>
        </p:txBody>
      </p:sp>
      <p:grpSp>
        <p:nvGrpSpPr>
          <p:cNvPr id="55" name="群組 54"/>
          <p:cNvGrpSpPr/>
          <p:nvPr/>
        </p:nvGrpSpPr>
        <p:grpSpPr>
          <a:xfrm>
            <a:off x="-4662109" y="2512992"/>
            <a:ext cx="4403248" cy="4271897"/>
            <a:chOff x="-4662109" y="2512992"/>
            <a:chExt cx="4403248" cy="4271897"/>
          </a:xfrm>
        </p:grpSpPr>
        <p:grpSp>
          <p:nvGrpSpPr>
            <p:cNvPr id="56" name="群組 55"/>
            <p:cNvGrpSpPr/>
            <p:nvPr/>
          </p:nvGrpSpPr>
          <p:grpSpPr>
            <a:xfrm>
              <a:off x="-4662109" y="2512992"/>
              <a:ext cx="4403248" cy="4271897"/>
              <a:chOff x="12883876" y="1908742"/>
              <a:chExt cx="4403248" cy="4271897"/>
            </a:xfrm>
          </p:grpSpPr>
          <p:sp>
            <p:nvSpPr>
              <p:cNvPr id="59" name="矩形 58"/>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60" name="矩形 59"/>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6" name="矩形 95"/>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7" name="矩形 96"/>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8" name="文字方塊 97"/>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99" name="文字方塊 98"/>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100" name="矩形 99"/>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1" name="文字方塊 100"/>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102" name="文字方塊 101"/>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103" name="矩形 102"/>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4" name="文字方塊 103"/>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105" name="矩形 104"/>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6" name="矩形 105"/>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7" name="矩形 106"/>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8" name="文字方塊 107"/>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109" name="矩形 108"/>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10" name="矩形 109"/>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1" name="矩形 110"/>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112" name="矩形 111"/>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113" name="矩形 112"/>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14" name="文字方塊 113"/>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115" name="矩形 114"/>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6" name="矩形 115"/>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57" name="文字方塊 56"/>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58" name="矩形 57"/>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grpSp>
        <p:nvGrpSpPr>
          <p:cNvPr id="70" name="群組 69"/>
          <p:cNvGrpSpPr/>
          <p:nvPr/>
        </p:nvGrpSpPr>
        <p:grpSpPr>
          <a:xfrm>
            <a:off x="3761649" y="2177441"/>
            <a:ext cx="734536" cy="827151"/>
            <a:chOff x="3773587" y="2266324"/>
            <a:chExt cx="734536" cy="827151"/>
          </a:xfrm>
        </p:grpSpPr>
        <p:sp>
          <p:nvSpPr>
            <p:cNvPr id="71" name="文字方塊 70"/>
            <p:cNvSpPr txBox="1"/>
            <p:nvPr/>
          </p:nvSpPr>
          <p:spPr>
            <a:xfrm>
              <a:off x="3773587" y="2266324"/>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24nm</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72" name="圖片 71"/>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795114" y="2642820"/>
              <a:ext cx="475278" cy="450655"/>
            </a:xfrm>
            <a:prstGeom prst="rect">
              <a:avLst/>
            </a:prstGeom>
          </p:spPr>
        </p:pic>
      </p:grpSp>
      <p:grpSp>
        <p:nvGrpSpPr>
          <p:cNvPr id="73" name="群組 72"/>
          <p:cNvGrpSpPr/>
          <p:nvPr/>
        </p:nvGrpSpPr>
        <p:grpSpPr>
          <a:xfrm>
            <a:off x="3761649" y="4012704"/>
            <a:ext cx="734536" cy="827151"/>
            <a:chOff x="3773587" y="2266324"/>
            <a:chExt cx="734536" cy="827151"/>
          </a:xfrm>
        </p:grpSpPr>
        <p:sp>
          <p:nvSpPr>
            <p:cNvPr id="74" name="文字方塊 73"/>
            <p:cNvSpPr txBox="1"/>
            <p:nvPr/>
          </p:nvSpPr>
          <p:spPr>
            <a:xfrm>
              <a:off x="3773587" y="2266324"/>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15nm</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75" name="圖片 74"/>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795114" y="2642820"/>
              <a:ext cx="475278" cy="450655"/>
            </a:xfrm>
            <a:prstGeom prst="rect">
              <a:avLst/>
            </a:prstGeom>
          </p:spPr>
        </p:pic>
      </p:grpSp>
      <p:grpSp>
        <p:nvGrpSpPr>
          <p:cNvPr id="76" name="群組 75"/>
          <p:cNvGrpSpPr/>
          <p:nvPr/>
        </p:nvGrpSpPr>
        <p:grpSpPr>
          <a:xfrm>
            <a:off x="3761649" y="5921857"/>
            <a:ext cx="734536" cy="827151"/>
            <a:chOff x="3773587" y="2266324"/>
            <a:chExt cx="734536" cy="827151"/>
          </a:xfrm>
        </p:grpSpPr>
        <p:sp>
          <p:nvSpPr>
            <p:cNvPr id="77" name="文字方塊 76"/>
            <p:cNvSpPr txBox="1"/>
            <p:nvPr/>
          </p:nvSpPr>
          <p:spPr>
            <a:xfrm>
              <a:off x="3773587" y="2266324"/>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15nm</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78" name="圖片 77"/>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795114" y="2642820"/>
              <a:ext cx="475278" cy="450655"/>
            </a:xfrm>
            <a:prstGeom prst="rect">
              <a:avLst/>
            </a:prstGeom>
          </p:spPr>
        </p:pic>
      </p:grpSp>
      <p:grpSp>
        <p:nvGrpSpPr>
          <p:cNvPr id="79" name="群組 78"/>
          <p:cNvGrpSpPr/>
          <p:nvPr/>
        </p:nvGrpSpPr>
        <p:grpSpPr>
          <a:xfrm>
            <a:off x="3761649" y="4913745"/>
            <a:ext cx="734536" cy="827151"/>
            <a:chOff x="3773587" y="2266324"/>
            <a:chExt cx="734536" cy="827151"/>
          </a:xfrm>
        </p:grpSpPr>
        <p:sp>
          <p:nvSpPr>
            <p:cNvPr id="80" name="文字方塊 79"/>
            <p:cNvSpPr txBox="1"/>
            <p:nvPr/>
          </p:nvSpPr>
          <p:spPr>
            <a:xfrm>
              <a:off x="3773587" y="2266324"/>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15nm</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81" name="圖片 80"/>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795114" y="2642820"/>
              <a:ext cx="475278" cy="450655"/>
            </a:xfrm>
            <a:prstGeom prst="rect">
              <a:avLst/>
            </a:prstGeom>
          </p:spPr>
        </p:pic>
      </p:grpSp>
      <p:grpSp>
        <p:nvGrpSpPr>
          <p:cNvPr id="82" name="群組 81"/>
          <p:cNvGrpSpPr/>
          <p:nvPr/>
        </p:nvGrpSpPr>
        <p:grpSpPr>
          <a:xfrm>
            <a:off x="3761649" y="3095072"/>
            <a:ext cx="734536" cy="827151"/>
            <a:chOff x="3773587" y="2266324"/>
            <a:chExt cx="734536" cy="827151"/>
          </a:xfrm>
        </p:grpSpPr>
        <p:sp>
          <p:nvSpPr>
            <p:cNvPr id="83" name="文字方塊 82"/>
            <p:cNvSpPr txBox="1"/>
            <p:nvPr/>
          </p:nvSpPr>
          <p:spPr>
            <a:xfrm>
              <a:off x="3773587" y="2266324"/>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15nm</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84" name="圖片 83"/>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795114" y="2642820"/>
              <a:ext cx="475278" cy="450655"/>
            </a:xfrm>
            <a:prstGeom prst="rect">
              <a:avLst/>
            </a:prstGeom>
          </p:spPr>
        </p:pic>
      </p:grpSp>
      <p:grpSp>
        <p:nvGrpSpPr>
          <p:cNvPr id="61" name="群組 60"/>
          <p:cNvGrpSpPr/>
          <p:nvPr/>
        </p:nvGrpSpPr>
        <p:grpSpPr>
          <a:xfrm>
            <a:off x="14526854" y="8045152"/>
            <a:ext cx="1920141" cy="866153"/>
            <a:chOff x="13539708" y="8045152"/>
            <a:chExt cx="1920141" cy="866153"/>
          </a:xfrm>
        </p:grpSpPr>
        <p:sp>
          <p:nvSpPr>
            <p:cNvPr id="62" name="文字方塊 61"/>
            <p:cNvSpPr txBox="1"/>
            <p:nvPr/>
          </p:nvSpPr>
          <p:spPr>
            <a:xfrm>
              <a:off x="13539708" y="8045152"/>
              <a:ext cx="1920141" cy="830997"/>
            </a:xfrm>
            <a:prstGeom prst="rect">
              <a:avLst/>
            </a:prstGeom>
            <a:noFill/>
          </p:spPr>
          <p:txBody>
            <a:bodyPr wrap="none" rtlCol="0">
              <a:spAutoFit/>
            </a:bodyPr>
            <a:lstStyle/>
            <a:p>
              <a:r>
                <a:rPr lang="en-US" altLang="zh-TW" sz="1600" dirty="0">
                  <a:solidFill>
                    <a:schemeClr val="tx1">
                      <a:lumMod val="65000"/>
                      <a:lumOff val="35000"/>
                    </a:schemeClr>
                  </a:solidFill>
                  <a:latin typeface="Calibri" panose="020F0502020204030204" pitchFamily="34" charset="0"/>
                  <a:cs typeface="Calibri" panose="020F0502020204030204" pitchFamily="34" charset="0"/>
                </a:rPr>
                <a:t>Remarks</a:t>
              </a: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a:t>
              </a:r>
            </a:p>
            <a:p>
              <a:pPr>
                <a:lnSpc>
                  <a:spcPct val="200000"/>
                </a:lnSpc>
              </a:pP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                Wide Temp.</a:t>
              </a:r>
            </a:p>
          </p:txBody>
        </p:sp>
        <p:pic>
          <p:nvPicPr>
            <p:cNvPr id="63" name="圖片 62"/>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13834201" y="8460650"/>
              <a:ext cx="475278" cy="450655"/>
            </a:xfrm>
            <a:prstGeom prst="rect">
              <a:avLst/>
            </a:prstGeom>
          </p:spPr>
        </p:pic>
      </p:grpSp>
    </p:spTree>
    <p:extLst>
      <p:ext uri="{BB962C8B-B14F-4D97-AF65-F5344CB8AC3E}">
        <p14:creationId xmlns:p14="http://schemas.microsoft.com/office/powerpoint/2010/main" val="1098750995"/>
      </p:ext>
    </p:extLst>
  </p:cSld>
  <p:clrMapOvr>
    <a:masterClrMapping/>
  </p:clrMapOvr>
  <p:transition/>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0" name="表格 39"/>
          <p:cNvGraphicFramePr>
            <a:graphicFrameLocks noGrp="1"/>
          </p:cNvGraphicFramePr>
          <p:nvPr>
            <p:extLst>
              <p:ext uri="{D42A27DB-BD31-4B8C-83A1-F6EECF244321}">
                <p14:modId xmlns:p14="http://schemas.microsoft.com/office/powerpoint/2010/main" val="1580007848"/>
              </p:ext>
            </p:extLst>
          </p:nvPr>
        </p:nvGraphicFramePr>
        <p:xfrm>
          <a:off x="705487" y="1841573"/>
          <a:ext cx="16317572" cy="6059563"/>
        </p:xfrm>
        <a:graphic>
          <a:graphicData uri="http://schemas.openxmlformats.org/drawingml/2006/table">
            <a:tbl>
              <a:tblPr firstRow="1" bandRow="1">
                <a:tableStyleId>{5C22544A-7EE6-4342-B048-85BDC9FD1C3A}</a:tableStyleId>
              </a:tblPr>
              <a:tblGrid>
                <a:gridCol w="1900780"/>
                <a:gridCol w="2503555"/>
                <a:gridCol w="1642713"/>
                <a:gridCol w="1711754"/>
                <a:gridCol w="1711754"/>
                <a:gridCol w="1711754"/>
                <a:gridCol w="1711754"/>
                <a:gridCol w="1711754"/>
                <a:gridCol w="1711754"/>
              </a:tblGrid>
              <a:tr h="454057">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Flash</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Model</a:t>
                      </a: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SR/SW</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2023</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2024</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2025</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r>
              <a:tr h="454057">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altLang="zh-TW"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r>
              <a:tr h="565200">
                <a:tc rowSpan="6">
                  <a:txBody>
                    <a:bodyPr/>
                    <a:lstStyle/>
                    <a:p>
                      <a:pPr algn="ctr"/>
                      <a:r>
                        <a:rPr lang="en-US" altLang="zh-TW" sz="2400" b="1" dirty="0" smtClean="0">
                          <a:solidFill>
                            <a:schemeClr val="bg1"/>
                          </a:solidFill>
                          <a:latin typeface="Calibri" panose="020F0502020204030204" pitchFamily="34" charset="0"/>
                          <a:cs typeface="Calibri" panose="020F0502020204030204" pitchFamily="34" charset="0"/>
                        </a:rPr>
                        <a:t>3D TLC</a:t>
                      </a: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rowSpan="2">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SV240-300</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30048" marR="130048" marT="65024" marB="650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560/495</a:t>
                      </a:r>
                    </a:p>
                  </a:txBody>
                  <a:tcPr marL="130048" marR="130048" marT="65024" marB="650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65200">
                <a:tc vMerge="1">
                  <a:txBody>
                    <a:bodyPr/>
                    <a:lstStyle/>
                    <a:p>
                      <a:endParaRPr lang="zh-TW" altLang="en-US"/>
                    </a:p>
                  </a:txBody>
                  <a:tcPr/>
                </a:tc>
                <a:tc vMerge="1">
                  <a:txBody>
                    <a:bodyPr/>
                    <a:lstStyle/>
                    <a:p>
                      <a:pPr marL="0" marR="0" indent="0" algn="ctr" defTabSz="914212" rtl="0" eaLnBrk="1" fontAlgn="auto" latinLnBrk="0" hangingPunct="1">
                        <a:lnSpc>
                          <a:spcPct val="100000"/>
                        </a:lnSpc>
                        <a:spcBef>
                          <a:spcPts val="0"/>
                        </a:spcBef>
                        <a:spcAft>
                          <a:spcPts val="0"/>
                        </a:spcAft>
                        <a:buClrTx/>
                        <a:buSzTx/>
                        <a:buFontTx/>
                        <a:buNone/>
                        <a:tabLst/>
                        <a:defRPr/>
                      </a:pP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30048" marR="130048" marT="65024" marB="650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560/500</a:t>
                      </a:r>
                      <a:endParaRPr lang="zh-TW" altLang="en-US" sz="1800" b="0" i="0" dirty="0" smtClean="0">
                        <a:solidFill>
                          <a:schemeClr val="tx1">
                            <a:lumMod val="75000"/>
                            <a:lumOff val="25000"/>
                          </a:schemeClr>
                        </a:solidFill>
                        <a:latin typeface="Calibri" panose="020F0502020204030204" pitchFamily="34" charset="0"/>
                        <a:cs typeface="Calibri" panose="020F0502020204030204" pitchFamily="34" charset="0"/>
                      </a:endParaRPr>
                    </a:p>
                  </a:txBody>
                  <a:tcPr marL="130048" marR="130048" marT="65024" marB="650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65200">
                <a:tc vMerge="1">
                  <a:txBody>
                    <a:bodyPr/>
                    <a:lstStyle/>
                    <a:p>
                      <a:pPr algn="ctr"/>
                      <a:endParaRPr lang="zh-TW" altLang="en-US" sz="2400" b="1" dirty="0">
                        <a:solidFill>
                          <a:schemeClr val="tx1">
                            <a:lumMod val="75000"/>
                            <a:lumOff val="25000"/>
                          </a:schemeClr>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SV170-300</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30048" marR="130048" marT="65024" marB="650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560/500</a:t>
                      </a:r>
                      <a:endParaRPr lang="zh-TW" altLang="en-US" sz="1800" b="0" i="0" dirty="0" smtClean="0">
                        <a:solidFill>
                          <a:schemeClr val="tx1">
                            <a:lumMod val="75000"/>
                            <a:lumOff val="25000"/>
                          </a:schemeClr>
                        </a:solidFill>
                        <a:latin typeface="Calibri" panose="020F0502020204030204" pitchFamily="34" charset="0"/>
                        <a:cs typeface="Calibri" panose="020F0502020204030204" pitchFamily="34" charset="0"/>
                      </a:endParaRPr>
                    </a:p>
                  </a:txBody>
                  <a:tcPr marL="130048" marR="130048" marT="65024" marB="650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65200">
                <a:tc vMerge="1">
                  <a:txBody>
                    <a:bodyPr/>
                    <a:lstStyle/>
                    <a:p>
                      <a:pPr algn="ctr"/>
                      <a:endParaRPr lang="zh-TW" altLang="en-US" sz="2400" b="1" dirty="0">
                        <a:solidFill>
                          <a:schemeClr val="tx1">
                            <a:lumMod val="75000"/>
                            <a:lumOff val="25000"/>
                          </a:schemeClr>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rowSpan="2">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SV250-300</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30048" marR="130048" marT="65024" marB="650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560/515</a:t>
                      </a:r>
                    </a:p>
                  </a:txBody>
                  <a:tcPr marL="130048" marR="130048" marT="65024" marB="650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65200">
                <a:tc vMerge="1">
                  <a:txBody>
                    <a:bodyPr/>
                    <a:lstStyle/>
                    <a:p>
                      <a:pPr algn="ct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8C7D"/>
                    </a:solidFill>
                  </a:tcPr>
                </a:tc>
                <a:tc vMerge="1">
                  <a:txBody>
                    <a:bodyPr/>
                    <a:lstStyle/>
                    <a:p>
                      <a:pPr marL="0" marR="0" indent="0" algn="ctr" defTabSz="914212" rtl="0" eaLnBrk="1" fontAlgn="auto" latinLnBrk="0" hangingPunct="1">
                        <a:lnSpc>
                          <a:spcPct val="100000"/>
                        </a:lnSpc>
                        <a:spcBef>
                          <a:spcPts val="0"/>
                        </a:spcBef>
                        <a:spcAft>
                          <a:spcPts val="0"/>
                        </a:spcAft>
                        <a:buClrTx/>
                        <a:buSzTx/>
                        <a:buFontTx/>
                        <a:buNone/>
                        <a:tabLst/>
                        <a:defRPr/>
                      </a:pP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30048" marR="130048" marT="65024" marB="650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560/470</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30048" marR="130048" marT="65024" marB="650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65200">
                <a:tc vMerge="1">
                  <a:txBody>
                    <a:bodyPr/>
                    <a:lstStyle/>
                    <a:p>
                      <a:pPr algn="ct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rgbClr val="C00000"/>
                          </a:solidFill>
                          <a:latin typeface="Calibri" panose="020F0502020204030204" pitchFamily="34" charset="0"/>
                          <a:ea typeface="+mn-ea"/>
                          <a:cs typeface="Calibri" panose="020F0502020204030204" pitchFamily="34" charset="0"/>
                        </a:rPr>
                        <a:t>SV25P-300</a:t>
                      </a:r>
                      <a:endParaRPr lang="zh-TW" altLang="en-US" sz="1800" b="0" i="0" kern="1200" dirty="0">
                        <a:solidFill>
                          <a:srgbClr val="C00000"/>
                        </a:solidFill>
                        <a:latin typeface="Calibri" panose="020F0502020204030204" pitchFamily="34" charset="0"/>
                        <a:ea typeface="+mn-ea"/>
                        <a:cs typeface="Calibri" panose="020F0502020204030204" pitchFamily="34" charset="0"/>
                      </a:endParaRPr>
                    </a:p>
                  </a:txBody>
                  <a:tcPr marL="130048" marR="130048" marT="65024" marB="650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1800" b="0" i="0" kern="1200" baseline="0" dirty="0" smtClean="0">
                          <a:solidFill>
                            <a:srgbClr val="C00000"/>
                          </a:solidFill>
                          <a:latin typeface="Calibri" panose="020F0502020204030204" pitchFamily="34" charset="0"/>
                          <a:ea typeface="+mn-ea"/>
                          <a:cs typeface="Calibri" panose="020F0502020204030204" pitchFamily="34" charset="0"/>
                        </a:rPr>
                        <a:t>Est. 560/470</a:t>
                      </a:r>
                      <a:endParaRPr lang="zh-TW" altLang="en-US" sz="1800" b="0" i="0" kern="1200" dirty="0" smtClean="0">
                        <a:solidFill>
                          <a:srgbClr val="C00000"/>
                        </a:solidFill>
                        <a:latin typeface="Calibri" panose="020F0502020204030204" pitchFamily="34" charset="0"/>
                        <a:ea typeface="+mn-ea"/>
                        <a:cs typeface="Calibri" panose="020F0502020204030204" pitchFamily="34" charset="0"/>
                      </a:endParaRPr>
                    </a:p>
                  </a:txBody>
                  <a:tcPr marL="130048" marR="130048" marT="65024" marB="650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65200">
                <a:tc rowSpan="3">
                  <a:txBody>
                    <a:bodyPr/>
                    <a:lstStyle/>
                    <a:p>
                      <a:pPr algn="ctr"/>
                      <a:r>
                        <a:rPr lang="en-US" altLang="zh-TW" sz="2400" b="1" dirty="0" smtClean="0">
                          <a:solidFill>
                            <a:schemeClr val="bg1"/>
                          </a:solidFill>
                          <a:latin typeface="Calibri" panose="020F0502020204030204" pitchFamily="34" charset="0"/>
                          <a:cs typeface="Calibri" panose="020F0502020204030204" pitchFamily="34" charset="0"/>
                        </a:rPr>
                        <a:t>3D SLC-</a:t>
                      </a:r>
                      <a:r>
                        <a:rPr lang="en-US" altLang="zh-TW" sz="2400" b="1" dirty="0" err="1" smtClean="0">
                          <a:solidFill>
                            <a:schemeClr val="bg1"/>
                          </a:solidFill>
                          <a:latin typeface="Calibri" panose="020F0502020204030204" pitchFamily="34" charset="0"/>
                          <a:cs typeface="Calibri" panose="020F0502020204030204" pitchFamily="34" charset="0"/>
                        </a:rPr>
                        <a:t>liteX</a:t>
                      </a: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8C7D"/>
                    </a:solidFill>
                  </a:tcPr>
                </a:tc>
                <a:tc rowSpan="2">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SH250-300</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30048" marR="130048" marT="65024" marB="650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560/510</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30048" marR="130048" marT="65024" marB="650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65200">
                <a:tc vMerge="1">
                  <a:txBody>
                    <a:bodyPr/>
                    <a:lstStyle/>
                    <a:p>
                      <a:pPr algn="ct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8C7D"/>
                    </a:solidFill>
                  </a:tcPr>
                </a:tc>
                <a:tc vMerge="1">
                  <a:txBody>
                    <a:bodyPr/>
                    <a:lstStyle/>
                    <a:p>
                      <a:pPr marL="0" marR="0" indent="0" algn="ctr" defTabSz="914212" rtl="0" eaLnBrk="1" fontAlgn="auto" latinLnBrk="0" hangingPunct="1">
                        <a:lnSpc>
                          <a:spcPct val="100000"/>
                        </a:lnSpc>
                        <a:spcBef>
                          <a:spcPts val="0"/>
                        </a:spcBef>
                        <a:spcAft>
                          <a:spcPts val="0"/>
                        </a:spcAft>
                        <a:buClrTx/>
                        <a:buSzTx/>
                        <a:buFontTx/>
                        <a:buNone/>
                        <a:tabLst/>
                        <a:defRPr/>
                      </a:pP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30048" marR="130048" marT="65024" marB="650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550/485</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30048" marR="130048" marT="65024" marB="650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623707">
                <a:tc vMerge="1">
                  <a:txBody>
                    <a:bodyPr/>
                    <a:lstStyle/>
                    <a:p>
                      <a:pPr algn="ct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8C7D"/>
                    </a:solidFill>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rgbClr val="C00000"/>
                          </a:solidFill>
                          <a:latin typeface="Calibri" panose="020F0502020204030204" pitchFamily="34" charset="0"/>
                          <a:ea typeface="+mn-ea"/>
                          <a:cs typeface="Calibri" panose="020F0502020204030204" pitchFamily="34" charset="0"/>
                        </a:rPr>
                        <a:t>SH25P-300</a:t>
                      </a:r>
                      <a:endParaRPr lang="zh-TW" altLang="en-US" sz="1800" b="0" i="0" kern="1200" dirty="0" smtClean="0">
                        <a:solidFill>
                          <a:srgbClr val="C00000"/>
                        </a:solidFill>
                        <a:latin typeface="Calibri" panose="020F0502020204030204" pitchFamily="34" charset="0"/>
                        <a:ea typeface="+mn-ea"/>
                        <a:cs typeface="Calibri" panose="020F0502020204030204" pitchFamily="34" charset="0"/>
                      </a:endParaRPr>
                    </a:p>
                  </a:txBody>
                  <a:tcPr marL="130048" marR="130048" marT="65024" marB="650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rgbClr val="C00000"/>
                          </a:solidFill>
                          <a:latin typeface="Calibri" panose="020F0502020204030204" pitchFamily="34" charset="0"/>
                          <a:ea typeface="+mn-ea"/>
                          <a:cs typeface="Calibri" panose="020F0502020204030204" pitchFamily="34" charset="0"/>
                        </a:rPr>
                        <a:t>Est. 560/485</a:t>
                      </a:r>
                      <a:endParaRPr lang="zh-TW" altLang="en-US" sz="1800" b="0" i="0" kern="1200" dirty="0" smtClean="0">
                        <a:solidFill>
                          <a:srgbClr val="C00000"/>
                        </a:solidFill>
                        <a:latin typeface="Calibri" panose="020F0502020204030204" pitchFamily="34" charset="0"/>
                        <a:ea typeface="+mn-ea"/>
                        <a:cs typeface="Calibri" panose="020F0502020204030204" pitchFamily="34" charset="0"/>
                      </a:endParaRPr>
                    </a:p>
                  </a:txBody>
                  <a:tcPr marL="130048" marR="130048" marT="65024" marB="650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sp>
        <p:nvSpPr>
          <p:cNvPr id="41" name="文字方塊 24"/>
          <p:cNvSpPr txBox="1">
            <a:spLocks noChangeArrowheads="1"/>
          </p:cNvSpPr>
          <p:nvPr/>
        </p:nvSpPr>
        <p:spPr bwMode="auto">
          <a:xfrm>
            <a:off x="3320300" y="959953"/>
            <a:ext cx="11087946" cy="667724"/>
          </a:xfrm>
          <a:prstGeom prst="rect">
            <a:avLst/>
          </a:prstGeom>
          <a:noFill/>
          <a:ln w="9525">
            <a:noFill/>
            <a:miter lim="800000"/>
            <a:headEnd/>
            <a:tailEnd/>
          </a:ln>
        </p:spPr>
        <p:txBody>
          <a:bodyPr lIns="112624" tIns="56313" rIns="112624" bIns="56313">
            <a:spAutoFit/>
          </a:bodyPr>
          <a:lstStyle/>
          <a:p>
            <a:pPr algn="ctr"/>
            <a:r>
              <a:rPr lang="en-US" altLang="zh-TW" sz="3600" b="1" dirty="0">
                <a:solidFill>
                  <a:srgbClr val="008C7D"/>
                </a:solidFill>
                <a:latin typeface="Calibri" pitchFamily="34" charset="0"/>
              </a:rPr>
              <a:t>Industrial </a:t>
            </a:r>
            <a:r>
              <a:rPr lang="en-US" altLang="zh-TW" sz="3600" b="1" dirty="0" smtClean="0">
                <a:solidFill>
                  <a:srgbClr val="008C7D"/>
                </a:solidFill>
                <a:latin typeface="Calibri" pitchFamily="34" charset="0"/>
              </a:rPr>
              <a:t>mSATA 3D NAND Roadmap</a:t>
            </a:r>
            <a:endParaRPr lang="zh-TW" altLang="en-US" sz="3600" b="1" dirty="0">
              <a:solidFill>
                <a:srgbClr val="008C7D"/>
              </a:solidFill>
              <a:latin typeface="Calibri" pitchFamily="34" charset="0"/>
            </a:endParaRPr>
          </a:p>
        </p:txBody>
      </p:sp>
      <p:sp>
        <p:nvSpPr>
          <p:cNvPr id="43" name="向右箭號 20"/>
          <p:cNvSpPr/>
          <p:nvPr/>
        </p:nvSpPr>
        <p:spPr bwMode="auto">
          <a:xfrm>
            <a:off x="6799059" y="2824616"/>
            <a:ext cx="102240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pPr>
            <a:r>
              <a:rPr lang="en-US" altLang="zh-TW" sz="1800" dirty="0" smtClean="0">
                <a:solidFill>
                  <a:schemeClr val="bg1"/>
                </a:solidFill>
                <a:latin typeface="Calibri" panose="020F0502020204030204" pitchFamily="34" charset="0"/>
                <a:cs typeface="Calibri" panose="020F0502020204030204" pitchFamily="34" charset="0"/>
              </a:rPr>
              <a:t>BiCS3:120GB~960GB</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45" name="向右箭號 20"/>
          <p:cNvSpPr/>
          <p:nvPr/>
        </p:nvSpPr>
        <p:spPr bwMode="auto">
          <a:xfrm>
            <a:off x="6811531" y="4519202"/>
            <a:ext cx="102240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pPr>
            <a:r>
              <a:rPr lang="en-US" altLang="zh-TW" sz="1800" dirty="0">
                <a:solidFill>
                  <a:schemeClr val="bg1"/>
                </a:solidFill>
                <a:latin typeface="Calibri" panose="020F0502020204030204" pitchFamily="34" charset="0"/>
                <a:cs typeface="Calibri" panose="020F0502020204030204" pitchFamily="34" charset="0"/>
              </a:rPr>
              <a:t>BiCS3:</a:t>
            </a:r>
            <a:r>
              <a:rPr lang="en-US" altLang="zh-TW" sz="1800" dirty="0" smtClean="0">
                <a:solidFill>
                  <a:schemeClr val="bg1"/>
                </a:solidFill>
                <a:latin typeface="Calibri" panose="020F0502020204030204" pitchFamily="34" charset="0"/>
                <a:cs typeface="Calibri" panose="020F0502020204030204" pitchFamily="34" charset="0"/>
              </a:rPr>
              <a:t>30GB~480GB </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46" name="向右箭號 20"/>
          <p:cNvSpPr/>
          <p:nvPr/>
        </p:nvSpPr>
        <p:spPr bwMode="auto">
          <a:xfrm>
            <a:off x="6797923" y="6785056"/>
            <a:ext cx="102240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pPr>
            <a:r>
              <a:rPr lang="en-US" altLang="zh-TW" sz="1800" dirty="0" smtClean="0">
                <a:solidFill>
                  <a:schemeClr val="bg1"/>
                </a:solidFill>
                <a:latin typeface="Calibri" panose="020F0502020204030204" pitchFamily="34" charset="0"/>
                <a:cs typeface="Calibri" panose="020F0502020204030204" pitchFamily="34" charset="0"/>
              </a:rPr>
              <a:t>BiCS5:40GB~640GB</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5" name="標題 4"/>
          <p:cNvSpPr>
            <a:spLocks noGrp="1"/>
          </p:cNvSpPr>
          <p:nvPr>
            <p:ph type="title"/>
          </p:nvPr>
        </p:nvSpPr>
        <p:spPr/>
        <p:txBody>
          <a:bodyPr/>
          <a:lstStyle/>
          <a:p>
            <a:r>
              <a:rPr lang="en-US" altLang="zh-TW" dirty="0" smtClean="0"/>
              <a:t>3D TLC </a:t>
            </a:r>
            <a:r>
              <a:rPr lang="en-US" altLang="zh-TW" dirty="0" err="1" smtClean="0"/>
              <a:t>mSATA</a:t>
            </a:r>
            <a:endParaRPr lang="zh-TW" altLang="en-US" dirty="0"/>
          </a:p>
        </p:txBody>
      </p:sp>
      <p:grpSp>
        <p:nvGrpSpPr>
          <p:cNvPr id="62" name="群組 61"/>
          <p:cNvGrpSpPr/>
          <p:nvPr/>
        </p:nvGrpSpPr>
        <p:grpSpPr>
          <a:xfrm>
            <a:off x="13111282" y="8001641"/>
            <a:ext cx="3839769" cy="1411663"/>
            <a:chOff x="12518482" y="6103347"/>
            <a:chExt cx="3839769" cy="1411663"/>
          </a:xfrm>
        </p:grpSpPr>
        <p:sp>
          <p:nvSpPr>
            <p:cNvPr id="63" name="文字方塊 62"/>
            <p:cNvSpPr txBox="1"/>
            <p:nvPr/>
          </p:nvSpPr>
          <p:spPr>
            <a:xfrm>
              <a:off x="12518482" y="6103347"/>
              <a:ext cx="3839769" cy="1015663"/>
            </a:xfrm>
            <a:prstGeom prst="rect">
              <a:avLst/>
            </a:prstGeom>
            <a:noFill/>
          </p:spPr>
          <p:txBody>
            <a:bodyPr wrap="none" rtlCol="0">
              <a:spAutoFit/>
            </a:bodyPr>
            <a:lstStyle/>
            <a:p>
              <a:r>
                <a:rPr lang="en-US" altLang="zh-TW" sz="20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Remarks:</a:t>
              </a:r>
            </a:p>
            <a:p>
              <a:pPr marL="457200" indent="-457200">
                <a:buAutoNum type="arabicPeriod"/>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SR/SW</a:t>
              </a:r>
              <a:r>
                <a:rPr lang="en-US" altLang="zh-TW" sz="2000" dirty="0">
                  <a:solidFill>
                    <a:schemeClr val="tx1">
                      <a:lumMod val="75000"/>
                      <a:lumOff val="25000"/>
                    </a:schemeClr>
                  </a:solidFill>
                  <a:latin typeface="Calibri" panose="020F0502020204030204" pitchFamily="34" charset="0"/>
                  <a:cs typeface="Calibri" panose="020F0502020204030204" pitchFamily="34" charset="0"/>
                </a:rPr>
                <a:t>: Sequential </a:t>
              </a: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Read/Write</a:t>
              </a:r>
            </a:p>
            <a:p>
              <a:pPr marL="457200" indent="-457200">
                <a:buAutoNum type="arabicPeriod"/>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ES   CS MP               EOL LTS</a:t>
              </a:r>
              <a:endParaRPr lang="zh-TW" altLang="en-US" sz="20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grpSp>
          <p:nvGrpSpPr>
            <p:cNvPr id="64" name="群組 63"/>
            <p:cNvGrpSpPr/>
            <p:nvPr/>
          </p:nvGrpSpPr>
          <p:grpSpPr>
            <a:xfrm>
              <a:off x="13131980" y="7119010"/>
              <a:ext cx="2866231" cy="396000"/>
              <a:chOff x="4618611" y="6393830"/>
              <a:chExt cx="2866231" cy="396000"/>
            </a:xfrm>
          </p:grpSpPr>
          <p:sp>
            <p:nvSpPr>
              <p:cNvPr id="66" name="五邊形 65"/>
              <p:cNvSpPr/>
              <p:nvPr/>
            </p:nvSpPr>
            <p:spPr bwMode="auto">
              <a:xfrm>
                <a:off x="6360892" y="6393830"/>
                <a:ext cx="1123950" cy="396000"/>
              </a:xfrm>
              <a:prstGeom prst="homePlate">
                <a:avLst/>
              </a:prstGeom>
              <a:solidFill>
                <a:srgbClr val="B3B3B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67" name="五邊形 66"/>
              <p:cNvSpPr/>
              <p:nvPr/>
            </p:nvSpPr>
            <p:spPr bwMode="auto">
              <a:xfrm>
                <a:off x="4690532" y="6393830"/>
                <a:ext cx="1860584"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68" name="五邊形 67"/>
              <p:cNvSpPr/>
              <p:nvPr/>
            </p:nvSpPr>
            <p:spPr bwMode="auto">
              <a:xfrm>
                <a:off x="4618611" y="6393830"/>
                <a:ext cx="345951" cy="396000"/>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grpSp>
      </p:grpSp>
      <p:grpSp>
        <p:nvGrpSpPr>
          <p:cNvPr id="72" name="群組 71"/>
          <p:cNvGrpSpPr/>
          <p:nvPr/>
        </p:nvGrpSpPr>
        <p:grpSpPr>
          <a:xfrm>
            <a:off x="-4662109" y="2512992"/>
            <a:ext cx="4403248" cy="4271897"/>
            <a:chOff x="-4662109" y="2512992"/>
            <a:chExt cx="4403248" cy="4271897"/>
          </a:xfrm>
        </p:grpSpPr>
        <p:grpSp>
          <p:nvGrpSpPr>
            <p:cNvPr id="73" name="群組 72"/>
            <p:cNvGrpSpPr/>
            <p:nvPr/>
          </p:nvGrpSpPr>
          <p:grpSpPr>
            <a:xfrm>
              <a:off x="-4662109" y="2512992"/>
              <a:ext cx="4403248" cy="4271897"/>
              <a:chOff x="12883876" y="1908742"/>
              <a:chExt cx="4403248" cy="4271897"/>
            </a:xfrm>
          </p:grpSpPr>
          <p:sp>
            <p:nvSpPr>
              <p:cNvPr id="76" name="矩形 75"/>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7" name="矩形 76"/>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8" name="矩形 77"/>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9" name="矩形 78"/>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0" name="文字方塊 79"/>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81" name="文字方塊 80"/>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82" name="矩形 81"/>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3" name="文字方塊 82"/>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84" name="文字方塊 83"/>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85" name="矩形 84"/>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6" name="文字方塊 85"/>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87" name="矩形 86"/>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8" name="矩形 87"/>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9" name="矩形 88"/>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0" name="文字方塊 89"/>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91" name="矩形 90"/>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92" name="矩形 91"/>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3" name="矩形 92"/>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94" name="矩形 93"/>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95" name="矩形 94"/>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96" name="文字方塊 95"/>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97" name="矩形 96"/>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8" name="矩形 97"/>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74" name="文字方塊 73"/>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75" name="矩形 74"/>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47" name="五邊形 46"/>
          <p:cNvSpPr/>
          <p:nvPr/>
        </p:nvSpPr>
        <p:spPr bwMode="auto">
          <a:xfrm>
            <a:off x="6797923" y="3955598"/>
            <a:ext cx="2159104" cy="396000"/>
          </a:xfrm>
          <a:prstGeom prst="homePlate">
            <a:avLst/>
          </a:prstGeom>
          <a:solidFill>
            <a:srgbClr val="B3B3B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a:defRPr/>
            </a:pPr>
            <a:r>
              <a:rPr lang="en-US" altLang="zh-TW" sz="1800" dirty="0" smtClean="0">
                <a:solidFill>
                  <a:schemeClr val="bg1"/>
                </a:solidFill>
                <a:latin typeface="Calibri" panose="020F0502020204030204" pitchFamily="34" charset="0"/>
                <a:cs typeface="Calibri" panose="020F0502020204030204" pitchFamily="34" charset="0"/>
              </a:rPr>
              <a:t>BiCS3:30GB~960GB</a:t>
            </a:r>
            <a:endParaRPr lang="zh-TW" altLang="en-US" sz="1800" dirty="0">
              <a:solidFill>
                <a:schemeClr val="bg1"/>
              </a:solidFill>
              <a:latin typeface="Calibri" panose="020F0502020204030204" pitchFamily="34" charset="0"/>
              <a:cs typeface="Calibri" panose="020F0502020204030204" pitchFamily="34" charset="0"/>
            </a:endParaRPr>
          </a:p>
        </p:txBody>
      </p:sp>
      <p:sp>
        <p:nvSpPr>
          <p:cNvPr id="44" name="向右箭號 20"/>
          <p:cNvSpPr/>
          <p:nvPr/>
        </p:nvSpPr>
        <p:spPr bwMode="auto">
          <a:xfrm>
            <a:off x="6811531" y="3372356"/>
            <a:ext cx="102240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pPr>
            <a:r>
              <a:rPr lang="en-US" altLang="zh-TW" sz="1800" dirty="0" smtClean="0">
                <a:solidFill>
                  <a:schemeClr val="bg1"/>
                </a:solidFill>
                <a:latin typeface="Calibri" panose="020F0502020204030204" pitchFamily="34" charset="0"/>
                <a:cs typeface="Calibri" panose="020F0502020204030204" pitchFamily="34" charset="0"/>
              </a:rPr>
              <a:t>BiCS5:240GB~1920GB</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48" name="向右箭號 20"/>
          <p:cNvSpPr/>
          <p:nvPr/>
        </p:nvSpPr>
        <p:spPr bwMode="auto">
          <a:xfrm>
            <a:off x="6797923" y="5092824"/>
            <a:ext cx="102240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pPr>
            <a:r>
              <a:rPr lang="en-US" altLang="zh-TW" sz="1800" dirty="0" smtClean="0">
                <a:solidFill>
                  <a:schemeClr val="bg1"/>
                </a:solidFill>
                <a:latin typeface="Calibri" panose="020F0502020204030204" pitchFamily="34" charset="0"/>
                <a:cs typeface="Calibri" panose="020F0502020204030204" pitchFamily="34" charset="0"/>
              </a:rPr>
              <a:t>BiCS5:120GB~1920GB</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49" name="向右箭號 20"/>
          <p:cNvSpPr/>
          <p:nvPr/>
        </p:nvSpPr>
        <p:spPr bwMode="auto">
          <a:xfrm>
            <a:off x="6797923" y="6245683"/>
            <a:ext cx="102240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pPr>
            <a:r>
              <a:rPr lang="en-US" altLang="zh-TW" sz="1800" dirty="0" smtClean="0">
                <a:solidFill>
                  <a:schemeClr val="bg1"/>
                </a:solidFill>
                <a:latin typeface="Calibri" panose="020F0502020204030204" pitchFamily="34" charset="0"/>
                <a:cs typeface="Calibri" panose="020F0502020204030204" pitchFamily="34" charset="0"/>
              </a:rPr>
              <a:t>BiCS3:10GB~160GB</a:t>
            </a:r>
            <a:endParaRPr lang="en-US" altLang="zh-TW" sz="1800" dirty="0">
              <a:solidFill>
                <a:schemeClr val="bg1"/>
              </a:solidFill>
              <a:latin typeface="Calibri" panose="020F0502020204030204" pitchFamily="34" charset="0"/>
              <a:cs typeface="Calibri" panose="020F0502020204030204" pitchFamily="34" charset="0"/>
            </a:endParaRPr>
          </a:p>
        </p:txBody>
      </p:sp>
      <p:grpSp>
        <p:nvGrpSpPr>
          <p:cNvPr id="4" name="群組 3"/>
          <p:cNvGrpSpPr/>
          <p:nvPr/>
        </p:nvGrpSpPr>
        <p:grpSpPr>
          <a:xfrm>
            <a:off x="9605963" y="7324429"/>
            <a:ext cx="7415960" cy="576707"/>
            <a:chOff x="9750251" y="7361120"/>
            <a:chExt cx="7271672" cy="417551"/>
          </a:xfrm>
        </p:grpSpPr>
        <p:sp>
          <p:nvSpPr>
            <p:cNvPr id="51" name="向右箭號 20"/>
            <p:cNvSpPr/>
            <p:nvPr/>
          </p:nvSpPr>
          <p:spPr bwMode="auto">
            <a:xfrm>
              <a:off x="9814576" y="7361122"/>
              <a:ext cx="7207347" cy="417549"/>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pPr>
              <a:r>
                <a:rPr lang="zh-TW" altLang="en-US" sz="1800" dirty="0" smtClean="0">
                  <a:solidFill>
                    <a:schemeClr val="bg1"/>
                  </a:solidFill>
                  <a:latin typeface="Calibri" panose="020F0502020204030204" pitchFamily="34" charset="0"/>
                  <a:cs typeface="Calibri" panose="020F0502020204030204" pitchFamily="34" charset="0"/>
                </a:rPr>
                <a:t>       </a:t>
              </a:r>
              <a:r>
                <a:rPr lang="en-US" altLang="zh-TW" sz="1800" dirty="0" smtClean="0">
                  <a:solidFill>
                    <a:schemeClr val="bg1"/>
                  </a:solidFill>
                  <a:latin typeface="Calibri" panose="020F0502020204030204" pitchFamily="34" charset="0"/>
                  <a:cs typeface="Calibri" panose="020F0502020204030204" pitchFamily="34" charset="0"/>
                </a:rPr>
                <a:t>BiCS5:40GB~320GB</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53" name="五邊形 52"/>
            <p:cNvSpPr/>
            <p:nvPr/>
          </p:nvSpPr>
          <p:spPr bwMode="auto">
            <a:xfrm>
              <a:off x="9750251" y="7361120"/>
              <a:ext cx="306364" cy="417549"/>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grpSp>
      <p:grpSp>
        <p:nvGrpSpPr>
          <p:cNvPr id="2" name="群組 1"/>
          <p:cNvGrpSpPr/>
          <p:nvPr/>
        </p:nvGrpSpPr>
        <p:grpSpPr>
          <a:xfrm>
            <a:off x="9318625" y="5589329"/>
            <a:ext cx="7704434" cy="512975"/>
            <a:chOff x="8454107" y="5691690"/>
            <a:chExt cx="8568952" cy="409246"/>
          </a:xfrm>
        </p:grpSpPr>
        <p:sp>
          <p:nvSpPr>
            <p:cNvPr id="50" name="向右箭號 20"/>
            <p:cNvSpPr/>
            <p:nvPr/>
          </p:nvSpPr>
          <p:spPr bwMode="auto">
            <a:xfrm>
              <a:off x="8454107" y="5692115"/>
              <a:ext cx="8568952" cy="408821"/>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pPr>
              <a:r>
                <a:rPr lang="zh-TW" altLang="en-US" sz="1800" dirty="0" smtClean="0">
                  <a:solidFill>
                    <a:schemeClr val="bg1"/>
                  </a:solidFill>
                  <a:latin typeface="Calibri" panose="020F0502020204030204" pitchFamily="34" charset="0"/>
                  <a:cs typeface="Calibri" panose="020F0502020204030204" pitchFamily="34" charset="0"/>
                </a:rPr>
                <a:t>       </a:t>
              </a:r>
              <a:r>
                <a:rPr lang="en-US" altLang="zh-TW" sz="1800" dirty="0" smtClean="0">
                  <a:solidFill>
                    <a:schemeClr val="bg1"/>
                  </a:solidFill>
                  <a:latin typeface="Calibri" panose="020F0502020204030204" pitchFamily="34" charset="0"/>
                  <a:cs typeface="Calibri" panose="020F0502020204030204" pitchFamily="34" charset="0"/>
                </a:rPr>
                <a:t>BiCS5:120GB~960GB</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54" name="五邊形 53"/>
            <p:cNvSpPr/>
            <p:nvPr/>
          </p:nvSpPr>
          <p:spPr bwMode="auto">
            <a:xfrm>
              <a:off x="8454107" y="5691690"/>
              <a:ext cx="361435" cy="409246"/>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grpSp>
    </p:spTree>
    <p:extLst>
      <p:ext uri="{BB962C8B-B14F-4D97-AF65-F5344CB8AC3E}">
        <p14:creationId xmlns:p14="http://schemas.microsoft.com/office/powerpoint/2010/main" val="2629172704"/>
      </p:ext>
    </p:extLst>
  </p:cSld>
  <p:clrMapOvr>
    <a:masterClrMapping/>
  </p:clrMapOvr>
  <p:transition/>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標題 5"/>
          <p:cNvSpPr>
            <a:spLocks noGrp="1"/>
          </p:cNvSpPr>
          <p:nvPr>
            <p:ph type="title"/>
          </p:nvPr>
        </p:nvSpPr>
        <p:spPr/>
        <p:txBody>
          <a:bodyPr/>
          <a:lstStyle/>
          <a:p>
            <a:r>
              <a:rPr lang="en-US" altLang="zh-TW" dirty="0" smtClean="0"/>
              <a:t>2D </a:t>
            </a:r>
            <a:r>
              <a:rPr lang="en-US" altLang="zh-TW" dirty="0" err="1" smtClean="0"/>
              <a:t>mSATA</a:t>
            </a:r>
            <a:r>
              <a:rPr lang="en-US" altLang="zh-TW" dirty="0" smtClean="0"/>
              <a:t> SSD</a:t>
            </a:r>
            <a:endParaRPr lang="zh-TW" altLang="en-US" dirty="0"/>
          </a:p>
        </p:txBody>
      </p:sp>
      <p:graphicFrame>
        <p:nvGraphicFramePr>
          <p:cNvPr id="83" name="表格 82"/>
          <p:cNvGraphicFramePr>
            <a:graphicFrameLocks noGrp="1"/>
          </p:cNvGraphicFramePr>
          <p:nvPr>
            <p:extLst>
              <p:ext uri="{D42A27DB-BD31-4B8C-83A1-F6EECF244321}">
                <p14:modId xmlns:p14="http://schemas.microsoft.com/office/powerpoint/2010/main" val="1868634387"/>
              </p:ext>
            </p:extLst>
          </p:nvPr>
        </p:nvGraphicFramePr>
        <p:xfrm>
          <a:off x="705487" y="1841573"/>
          <a:ext cx="16317572" cy="3740256"/>
        </p:xfrm>
        <a:graphic>
          <a:graphicData uri="http://schemas.openxmlformats.org/drawingml/2006/table">
            <a:tbl>
              <a:tblPr firstRow="1" bandRow="1">
                <a:tableStyleId>{5C22544A-7EE6-4342-B048-85BDC9FD1C3A}</a:tableStyleId>
              </a:tblPr>
              <a:tblGrid>
                <a:gridCol w="1900780"/>
                <a:gridCol w="2503555"/>
                <a:gridCol w="1642713"/>
                <a:gridCol w="1711754"/>
                <a:gridCol w="1711754"/>
                <a:gridCol w="1711754"/>
                <a:gridCol w="1711754"/>
                <a:gridCol w="1711754"/>
                <a:gridCol w="1711754"/>
              </a:tblGrid>
              <a:tr h="454057">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Flash</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Model</a:t>
                      </a: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SR/SW</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2023</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2024</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2025</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r>
              <a:tr h="454057">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altLang="zh-TW"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r>
              <a:tr h="565200">
                <a:tc>
                  <a:txBody>
                    <a:bodyPr/>
                    <a:lstStyle/>
                    <a:p>
                      <a:pPr algn="ctr"/>
                      <a:r>
                        <a:rPr lang="en-US" altLang="zh-TW" sz="2400" b="1" dirty="0" smtClean="0">
                          <a:solidFill>
                            <a:schemeClr val="bg1"/>
                          </a:solidFill>
                          <a:latin typeface="Calibri" panose="020F0502020204030204" pitchFamily="34" charset="0"/>
                          <a:cs typeface="Calibri" panose="020F0502020204030204" pitchFamily="34" charset="0"/>
                        </a:rPr>
                        <a:t>SLC</a:t>
                      </a: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49C00"/>
                    </a:solidFill>
                  </a:tcPr>
                </a:tc>
                <a:tc>
                  <a:txBody>
                    <a:bodyPr/>
                    <a:lstStyle/>
                    <a:p>
                      <a:pPr algn="ct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SS210-300</a:t>
                      </a:r>
                      <a:endParaRPr lang="zh-TW" altLang="en-US" sz="1800" b="0" i="0" dirty="0">
                        <a:solidFill>
                          <a:schemeClr val="tx1">
                            <a:lumMod val="75000"/>
                            <a:lumOff val="25000"/>
                          </a:schemeClr>
                        </a:solidFill>
                        <a:latin typeface="Calibri" panose="020F0502020204030204" pitchFamily="34" charset="0"/>
                        <a:cs typeface="Calibri" panose="020F0502020204030204" pitchFamily="34" charset="0"/>
                      </a:endParaRPr>
                    </a:p>
                  </a:txBody>
                  <a:tcPr marL="130048" marR="130048" marT="65024" marB="650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555/450</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30048" marR="130048" marT="65024" marB="650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65200">
                <a:tc rowSpan="3">
                  <a:txBody>
                    <a:bodyPr/>
                    <a:lstStyle/>
                    <a:p>
                      <a:pPr algn="ctr"/>
                      <a:r>
                        <a:rPr lang="en-US" altLang="zh-TW" sz="2400" b="1" dirty="0" smtClean="0">
                          <a:solidFill>
                            <a:schemeClr val="bg1"/>
                          </a:solidFill>
                          <a:latin typeface="Calibri" panose="020F0502020204030204" pitchFamily="34" charset="0"/>
                          <a:cs typeface="Calibri" panose="020F0502020204030204" pitchFamily="34" charset="0"/>
                        </a:rPr>
                        <a:t>MLC</a:t>
                      </a: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669900"/>
                    </a:solidFill>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SM210-300</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30048" marR="130048" marT="65024" marB="650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560/485</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30048" marR="130048" marT="65024" marB="650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65200">
                <a:tc vMerge="1">
                  <a:txBody>
                    <a:bodyPr/>
                    <a:lstStyle/>
                    <a:p>
                      <a:pPr algn="ctr"/>
                      <a:endParaRPr lang="zh-TW" altLang="en-US" sz="2400" b="1" dirty="0">
                        <a:solidFill>
                          <a:schemeClr val="tx1">
                            <a:lumMod val="75000"/>
                            <a:lumOff val="25000"/>
                          </a:schemeClr>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SM23P-300</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30048" marR="130048" marT="65024" marB="650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560/500</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30048" marR="130048" marT="65024" marB="650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65200">
                <a:tc vMerge="1">
                  <a:txBody>
                    <a:bodyPr/>
                    <a:lstStyle/>
                    <a:p>
                      <a:pPr algn="ctr"/>
                      <a:endParaRPr lang="zh-TW" altLang="en-US" sz="2400" b="1" dirty="0">
                        <a:solidFill>
                          <a:schemeClr val="tx1">
                            <a:lumMod val="75000"/>
                            <a:lumOff val="25000"/>
                          </a:schemeClr>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SM230-300</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30048" marR="130048" marT="65024" marB="650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560/510</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30048" marR="130048" marT="65024" marB="650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65200">
                <a:tc>
                  <a:txBody>
                    <a:bodyPr/>
                    <a:lstStyle/>
                    <a:p>
                      <a:pPr algn="ctr"/>
                      <a:r>
                        <a:rPr lang="en-US" altLang="zh-TW" sz="2400" b="1" dirty="0" smtClean="0">
                          <a:solidFill>
                            <a:schemeClr val="bg1"/>
                          </a:solidFill>
                          <a:latin typeface="Calibri" panose="020F0502020204030204" pitchFamily="34" charset="0"/>
                          <a:cs typeface="Calibri" panose="020F0502020204030204" pitchFamily="34" charset="0"/>
                        </a:rPr>
                        <a:t>3D SLC-lite</a:t>
                      </a: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24517E"/>
                    </a:solidFill>
                  </a:tcPr>
                </a:tc>
                <a:tc>
                  <a:txBody>
                    <a:bodyPr/>
                    <a:lstStyle/>
                    <a:p>
                      <a:pPr algn="ct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SU210-300</a:t>
                      </a:r>
                      <a:endParaRPr lang="zh-TW" altLang="en-US" sz="1800" b="0" i="0" dirty="0">
                        <a:solidFill>
                          <a:schemeClr val="tx1">
                            <a:lumMod val="75000"/>
                            <a:lumOff val="25000"/>
                          </a:schemeClr>
                        </a:solidFill>
                        <a:latin typeface="Calibri" panose="020F0502020204030204" pitchFamily="34" charset="0"/>
                        <a:cs typeface="Calibri" panose="020F0502020204030204" pitchFamily="34" charset="0"/>
                      </a:endParaRPr>
                    </a:p>
                  </a:txBody>
                  <a:tcPr marL="130048" marR="130048" marT="65024" marB="650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555/465</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30048" marR="130048" marT="65024" marB="650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sp>
        <p:nvSpPr>
          <p:cNvPr id="84" name="文字方塊 24"/>
          <p:cNvSpPr txBox="1">
            <a:spLocks noChangeArrowheads="1"/>
          </p:cNvSpPr>
          <p:nvPr/>
        </p:nvSpPr>
        <p:spPr bwMode="auto">
          <a:xfrm>
            <a:off x="3320300" y="959953"/>
            <a:ext cx="11087946" cy="667724"/>
          </a:xfrm>
          <a:prstGeom prst="rect">
            <a:avLst/>
          </a:prstGeom>
          <a:noFill/>
          <a:ln w="9525">
            <a:noFill/>
            <a:miter lim="800000"/>
            <a:headEnd/>
            <a:tailEnd/>
          </a:ln>
        </p:spPr>
        <p:txBody>
          <a:bodyPr lIns="112624" tIns="56313" rIns="112624" bIns="56313">
            <a:spAutoFit/>
          </a:bodyPr>
          <a:lstStyle/>
          <a:p>
            <a:pPr algn="ctr"/>
            <a:r>
              <a:rPr lang="en-US" altLang="zh-TW" sz="3600" b="1" dirty="0">
                <a:solidFill>
                  <a:srgbClr val="008C7D"/>
                </a:solidFill>
                <a:latin typeface="Calibri" pitchFamily="34" charset="0"/>
              </a:rPr>
              <a:t>Industrial </a:t>
            </a:r>
            <a:r>
              <a:rPr lang="en-US" altLang="zh-TW" sz="3600" b="1" dirty="0" smtClean="0">
                <a:solidFill>
                  <a:srgbClr val="008C7D"/>
                </a:solidFill>
                <a:latin typeface="Calibri" pitchFamily="34" charset="0"/>
              </a:rPr>
              <a:t>mSATA 2D NAND Roadmap</a:t>
            </a:r>
            <a:endParaRPr lang="zh-TW" altLang="en-US" sz="3600" b="1" dirty="0">
              <a:solidFill>
                <a:srgbClr val="008C7D"/>
              </a:solidFill>
              <a:latin typeface="Calibri" pitchFamily="34" charset="0"/>
            </a:endParaRPr>
          </a:p>
        </p:txBody>
      </p:sp>
      <p:sp>
        <p:nvSpPr>
          <p:cNvPr id="86" name="向右箭號 20"/>
          <p:cNvSpPr/>
          <p:nvPr/>
        </p:nvSpPr>
        <p:spPr bwMode="auto">
          <a:xfrm>
            <a:off x="6799059" y="2824616"/>
            <a:ext cx="102240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indent="268288" defTabSz="791890">
              <a:defRPr/>
            </a:pPr>
            <a:r>
              <a:rPr lang="en-US" altLang="zh-TW" sz="1800" dirty="0" smtClean="0">
                <a:solidFill>
                  <a:schemeClr val="bg1"/>
                </a:solidFill>
                <a:latin typeface="Calibri" panose="020F0502020204030204" pitchFamily="34" charset="0"/>
                <a:cs typeface="Calibri" panose="020F0502020204030204" pitchFamily="34" charset="0"/>
              </a:rPr>
              <a:t>2GB~120GB</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88" name="向右箭號 20"/>
          <p:cNvSpPr/>
          <p:nvPr/>
        </p:nvSpPr>
        <p:spPr bwMode="auto">
          <a:xfrm>
            <a:off x="6799059" y="3400680"/>
            <a:ext cx="102240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indent="268288" defTabSz="791890">
              <a:defRPr/>
            </a:pPr>
            <a:r>
              <a:rPr lang="en-US" altLang="zh-TW" sz="1800" dirty="0" smtClean="0">
                <a:solidFill>
                  <a:schemeClr val="bg1"/>
                </a:solidFill>
                <a:latin typeface="Calibri" panose="020F0502020204030204" pitchFamily="34" charset="0"/>
                <a:cs typeface="Calibri" panose="020F0502020204030204" pitchFamily="34" charset="0"/>
              </a:rPr>
              <a:t>8GB~512GB</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89" name="向右箭號 20"/>
          <p:cNvSpPr/>
          <p:nvPr/>
        </p:nvSpPr>
        <p:spPr bwMode="auto">
          <a:xfrm>
            <a:off x="6799059" y="3976744"/>
            <a:ext cx="102240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indent="268288" defTabSz="791890">
              <a:defRPr/>
            </a:pPr>
            <a:r>
              <a:rPr lang="en-US" altLang="zh-TW" sz="1800" dirty="0" smtClean="0">
                <a:solidFill>
                  <a:schemeClr val="bg1"/>
                </a:solidFill>
                <a:latin typeface="Calibri" panose="020F0502020204030204" pitchFamily="34" charset="0"/>
                <a:cs typeface="Calibri" panose="020F0502020204030204" pitchFamily="34" charset="0"/>
              </a:rPr>
              <a:t>8GB~512GB</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90" name="向右箭號 20"/>
          <p:cNvSpPr/>
          <p:nvPr/>
        </p:nvSpPr>
        <p:spPr bwMode="auto">
          <a:xfrm>
            <a:off x="6799059" y="4552808"/>
            <a:ext cx="102240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indent="268288" defTabSz="791890">
              <a:defRPr/>
            </a:pPr>
            <a:r>
              <a:rPr lang="en-US" altLang="zh-TW" sz="1800" dirty="0" smtClean="0">
                <a:solidFill>
                  <a:schemeClr val="bg1"/>
                </a:solidFill>
                <a:latin typeface="Calibri" panose="020F0502020204030204" pitchFamily="34" charset="0"/>
                <a:cs typeface="Calibri" panose="020F0502020204030204" pitchFamily="34" charset="0"/>
              </a:rPr>
              <a:t>32GB~512GB</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91" name="向右箭號 20"/>
          <p:cNvSpPr/>
          <p:nvPr/>
        </p:nvSpPr>
        <p:spPr bwMode="auto">
          <a:xfrm>
            <a:off x="6799059" y="5092824"/>
            <a:ext cx="102240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indent="268288" defTabSz="791890">
              <a:defRPr/>
            </a:pPr>
            <a:r>
              <a:rPr lang="en-US" altLang="zh-TW" sz="1800" dirty="0" smtClean="0">
                <a:solidFill>
                  <a:schemeClr val="bg1"/>
                </a:solidFill>
                <a:latin typeface="Calibri" panose="020F0502020204030204" pitchFamily="34" charset="0"/>
                <a:cs typeface="Calibri" panose="020F0502020204030204" pitchFamily="34" charset="0"/>
              </a:rPr>
              <a:t>8GB~256GB</a:t>
            </a:r>
            <a:endParaRPr lang="en-US" altLang="zh-TW" sz="1800" dirty="0">
              <a:solidFill>
                <a:schemeClr val="bg1"/>
              </a:solidFill>
              <a:latin typeface="Calibri" panose="020F0502020204030204" pitchFamily="34" charset="0"/>
              <a:cs typeface="Calibri" panose="020F0502020204030204" pitchFamily="34" charset="0"/>
            </a:endParaRPr>
          </a:p>
        </p:txBody>
      </p:sp>
      <p:grpSp>
        <p:nvGrpSpPr>
          <p:cNvPr id="98" name="群組 97"/>
          <p:cNvGrpSpPr/>
          <p:nvPr/>
        </p:nvGrpSpPr>
        <p:grpSpPr>
          <a:xfrm>
            <a:off x="13111282" y="7613104"/>
            <a:ext cx="3839769" cy="1411663"/>
            <a:chOff x="12518482" y="6103347"/>
            <a:chExt cx="3839769" cy="1411663"/>
          </a:xfrm>
        </p:grpSpPr>
        <p:sp>
          <p:nvSpPr>
            <p:cNvPr id="99" name="文字方塊 98"/>
            <p:cNvSpPr txBox="1"/>
            <p:nvPr/>
          </p:nvSpPr>
          <p:spPr>
            <a:xfrm>
              <a:off x="12518482" y="6103347"/>
              <a:ext cx="3839769" cy="1015663"/>
            </a:xfrm>
            <a:prstGeom prst="rect">
              <a:avLst/>
            </a:prstGeom>
            <a:noFill/>
          </p:spPr>
          <p:txBody>
            <a:bodyPr wrap="none" rtlCol="0">
              <a:spAutoFit/>
            </a:bodyPr>
            <a:lstStyle/>
            <a:p>
              <a:r>
                <a:rPr lang="en-US" altLang="zh-TW" sz="20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Remarks:</a:t>
              </a:r>
            </a:p>
            <a:p>
              <a:pPr marL="457200" indent="-457200">
                <a:buAutoNum type="arabicPeriod"/>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SR/SW</a:t>
              </a:r>
              <a:r>
                <a:rPr lang="en-US" altLang="zh-TW" sz="2000" dirty="0">
                  <a:solidFill>
                    <a:schemeClr val="tx1">
                      <a:lumMod val="75000"/>
                      <a:lumOff val="25000"/>
                    </a:schemeClr>
                  </a:solidFill>
                  <a:latin typeface="Calibri" panose="020F0502020204030204" pitchFamily="34" charset="0"/>
                  <a:cs typeface="Calibri" panose="020F0502020204030204" pitchFamily="34" charset="0"/>
                </a:rPr>
                <a:t>: Sequential </a:t>
              </a: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Read/Write</a:t>
              </a:r>
            </a:p>
            <a:p>
              <a:pPr marL="457200" indent="-457200">
                <a:buAutoNum type="arabicPeriod"/>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ES   CS MP               EOL LTS</a:t>
              </a:r>
              <a:endParaRPr lang="zh-TW" altLang="en-US" sz="20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grpSp>
          <p:nvGrpSpPr>
            <p:cNvPr id="100" name="群組 99"/>
            <p:cNvGrpSpPr/>
            <p:nvPr/>
          </p:nvGrpSpPr>
          <p:grpSpPr>
            <a:xfrm>
              <a:off x="13131980" y="7119010"/>
              <a:ext cx="2866231" cy="396000"/>
              <a:chOff x="4618611" y="6393830"/>
              <a:chExt cx="2866231" cy="396000"/>
            </a:xfrm>
          </p:grpSpPr>
          <p:sp>
            <p:nvSpPr>
              <p:cNvPr id="101" name="五邊形 100"/>
              <p:cNvSpPr/>
              <p:nvPr/>
            </p:nvSpPr>
            <p:spPr bwMode="auto">
              <a:xfrm>
                <a:off x="6360892" y="6393830"/>
                <a:ext cx="1123950" cy="396000"/>
              </a:xfrm>
              <a:prstGeom prst="homePlate">
                <a:avLst/>
              </a:prstGeom>
              <a:solidFill>
                <a:srgbClr val="B3B3B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102" name="五邊形 101"/>
              <p:cNvSpPr/>
              <p:nvPr/>
            </p:nvSpPr>
            <p:spPr bwMode="auto">
              <a:xfrm>
                <a:off x="4690532" y="6393830"/>
                <a:ext cx="1860584"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103" name="五邊形 102"/>
              <p:cNvSpPr/>
              <p:nvPr/>
            </p:nvSpPr>
            <p:spPr bwMode="auto">
              <a:xfrm>
                <a:off x="4618611" y="6393830"/>
                <a:ext cx="345951" cy="396000"/>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grpSp>
      </p:grpSp>
      <p:grpSp>
        <p:nvGrpSpPr>
          <p:cNvPr id="60" name="群組 59"/>
          <p:cNvGrpSpPr/>
          <p:nvPr/>
        </p:nvGrpSpPr>
        <p:grpSpPr>
          <a:xfrm>
            <a:off x="-4662109" y="2512992"/>
            <a:ext cx="4403248" cy="4271897"/>
            <a:chOff x="-4662109" y="2512992"/>
            <a:chExt cx="4403248" cy="4271897"/>
          </a:xfrm>
        </p:grpSpPr>
        <p:grpSp>
          <p:nvGrpSpPr>
            <p:cNvPr id="61" name="群組 60"/>
            <p:cNvGrpSpPr/>
            <p:nvPr/>
          </p:nvGrpSpPr>
          <p:grpSpPr>
            <a:xfrm>
              <a:off x="-4662109" y="2512992"/>
              <a:ext cx="4403248" cy="4271897"/>
              <a:chOff x="12883876" y="1908742"/>
              <a:chExt cx="4403248" cy="4271897"/>
            </a:xfrm>
          </p:grpSpPr>
          <p:sp>
            <p:nvSpPr>
              <p:cNvPr id="64" name="矩形 63"/>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65" name="矩形 64"/>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66" name="矩形 65"/>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67" name="矩形 66"/>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68" name="文字方塊 67"/>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69" name="文字方塊 68"/>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70" name="矩形 69"/>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1" name="文字方塊 70"/>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72" name="文字方塊 71"/>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73" name="矩形 72"/>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4" name="文字方塊 73"/>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75" name="矩形 74"/>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6" name="矩形 75"/>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7" name="矩形 76"/>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8" name="文字方塊 77"/>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79" name="矩形 78"/>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80" name="矩形 79"/>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1" name="矩形 80"/>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82" name="矩形 81"/>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87" name="矩形 86"/>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92" name="文字方塊 91"/>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93" name="矩形 92"/>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4" name="矩形 93"/>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62" name="文字方塊 61"/>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63" name="矩形 62"/>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Tree>
    <p:extLst>
      <p:ext uri="{BB962C8B-B14F-4D97-AF65-F5344CB8AC3E}">
        <p14:creationId xmlns:p14="http://schemas.microsoft.com/office/powerpoint/2010/main" val="4034626791"/>
      </p:ext>
    </p:extLst>
  </p:cSld>
  <p:clrMapOvr>
    <a:masterClrMapping/>
  </p:clrMapOvr>
  <p:transition/>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矩形 23"/>
          <p:cNvSpPr/>
          <p:nvPr/>
        </p:nvSpPr>
        <p:spPr>
          <a:xfrm>
            <a:off x="3313792" y="5840001"/>
            <a:ext cx="1462260" cy="398699"/>
          </a:xfrm>
          <a:prstGeom prst="rect">
            <a:avLst/>
          </a:prstGeom>
        </p:spPr>
        <p:txBody>
          <a:bodyPr wrap="none">
            <a:spAutoFit/>
          </a:bodyPr>
          <a:lstStyle/>
          <a:p>
            <a:pPr algn="ctr" defTabSz="1300192">
              <a:defRPr/>
            </a:pPr>
            <a:r>
              <a:rPr lang="en-US" altLang="zh-TW" sz="1991" b="1" dirty="0">
                <a:solidFill>
                  <a:schemeClr val="bg1"/>
                </a:solidFill>
              </a:rPr>
              <a:t>CS: Ready</a:t>
            </a:r>
          </a:p>
        </p:txBody>
      </p:sp>
      <p:sp>
        <p:nvSpPr>
          <p:cNvPr id="4" name="標題 3"/>
          <p:cNvSpPr>
            <a:spLocks noGrp="1"/>
          </p:cNvSpPr>
          <p:nvPr>
            <p:ph type="title"/>
          </p:nvPr>
        </p:nvSpPr>
        <p:spPr/>
        <p:txBody>
          <a:bodyPr/>
          <a:lstStyle/>
          <a:p>
            <a:r>
              <a:rPr lang="en-US" altLang="zh-TW" dirty="0" smtClean="0"/>
              <a:t>3D TLC mSATA</a:t>
            </a:r>
            <a:endParaRPr lang="zh-TW" altLang="en-US" dirty="0"/>
          </a:p>
        </p:txBody>
      </p:sp>
      <p:graphicFrame>
        <p:nvGraphicFramePr>
          <p:cNvPr id="16" name="表格 15"/>
          <p:cNvGraphicFramePr>
            <a:graphicFrameLocks noGrp="1"/>
          </p:cNvGraphicFramePr>
          <p:nvPr>
            <p:extLst>
              <p:ext uri="{D42A27DB-BD31-4B8C-83A1-F6EECF244321}">
                <p14:modId xmlns:p14="http://schemas.microsoft.com/office/powerpoint/2010/main" val="2361117797"/>
              </p:ext>
            </p:extLst>
          </p:nvPr>
        </p:nvGraphicFramePr>
        <p:xfrm>
          <a:off x="5285754" y="1780456"/>
          <a:ext cx="10656000" cy="6962056"/>
        </p:xfrm>
        <a:graphic>
          <a:graphicData uri="http://schemas.openxmlformats.org/drawingml/2006/table">
            <a:tbl>
              <a:tblPr firstRow="1" bandRow="1">
                <a:tableStyleId>{5940675A-B579-460E-94D1-54222C63F5DA}</a:tableStyleId>
              </a:tblPr>
              <a:tblGrid>
                <a:gridCol w="5328000"/>
                <a:gridCol w="5328000"/>
              </a:tblGrid>
              <a:tr h="398450">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SV240-300</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SATA 3.2 (6Gb/s)</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240GB~1920GB</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Kioxia</a:t>
                      </a:r>
                      <a:r>
                        <a:rPr lang="en-US" altLang="zh-TW" sz="2000" b="0" kern="1200" dirty="0" smtClean="0">
                          <a:solidFill>
                            <a:srgbClr val="C00000"/>
                          </a:solidFill>
                          <a:latin typeface="Calibri" panose="020F0502020204030204" pitchFamily="34" charset="0"/>
                          <a:ea typeface="+mn-ea"/>
                          <a:cs typeface="Calibri" panose="020F0502020204030204" pitchFamily="34" charset="0"/>
                          <a:sym typeface="Arial" pitchFamily="34" charset="0"/>
                        </a:rPr>
                        <a:t> BiCS5</a:t>
                      </a:r>
                      <a:endParaRPr lang="zh-TW" altLang="en-US" sz="2000" b="0" kern="1200" dirty="0" smtClean="0">
                        <a:solidFill>
                          <a:srgbClr val="C00000"/>
                        </a:solidFill>
                        <a:latin typeface="Calibri" panose="020F0502020204030204" pitchFamily="34" charset="0"/>
                        <a:ea typeface="+mn-ea"/>
                        <a:cs typeface="Calibri" panose="020F0502020204030204" pitchFamily="34" charset="0"/>
                        <a:sym typeface="Arial" pitchFamily="34" charset="0"/>
                      </a:endParaRP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External DRAM</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Yes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85546">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R/W 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560/500</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Read)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95K</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Write)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84K</a:t>
                      </a:r>
                      <a:endPar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111600" marR="111600" marT="57600" marB="5760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Wide Temp. (-40</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C~85</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Yes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19300">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2784600">
                <a:tc>
                  <a:txBody>
                    <a:bodyPr/>
                    <a:lstStyle/>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Support LDPC ECC</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Global Wear-Leveling Technology</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AES256 support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End-to-End Data Protection </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DEVSLP/Thermal Sensor</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DataDefender</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S.M.A.R.T. and SSD Widget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DataRAID</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TCG Opal 2.0 (Optional)</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46" rtl="0" eaLnBrk="1" fontAlgn="auto" latinLnBrk="0" hangingPunct="1">
                        <a:lnSpc>
                          <a:spcPct val="100000"/>
                        </a:lnSpc>
                        <a:spcBef>
                          <a:spcPts val="3413"/>
                        </a:spcBef>
                        <a:spcAft>
                          <a:spcPts val="0"/>
                        </a:spcAft>
                        <a:buClrTx/>
                        <a:buSzPct val="171000"/>
                        <a:buFontTx/>
                        <a:buNone/>
                        <a:tabLst/>
                        <a:defRPr/>
                      </a:pPr>
                      <a:r>
                        <a:rPr lang="fr-FR"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Industrial/Military, Surveillance, Digital Signage,</a:t>
                      </a:r>
                      <a:r>
                        <a:rPr lang="fr-FR"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POS</a:t>
                      </a:r>
                      <a:endPar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10" name="圓角矩形 9"/>
          <p:cNvSpPr/>
          <p:nvPr/>
        </p:nvSpPr>
        <p:spPr>
          <a:xfrm>
            <a:off x="1325563" y="5884912"/>
            <a:ext cx="2016125" cy="616649"/>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2" fontAlgn="auto">
              <a:spcBef>
                <a:spcPts val="0"/>
              </a:spcBef>
              <a:spcAft>
                <a:spcPts val="0"/>
              </a:spcAft>
              <a:defRPr/>
            </a:pPr>
            <a:r>
              <a:rPr lang="en-US" altLang="zh-TW" sz="2400" b="1" dirty="0" smtClean="0">
                <a:solidFill>
                  <a:schemeClr val="bg1"/>
                </a:solidFill>
                <a:latin typeface="Calibri" panose="020F0502020204030204" pitchFamily="34" charset="0"/>
                <a:cs typeface="Calibri" panose="020F0502020204030204" pitchFamily="34" charset="0"/>
                <a:sym typeface="Arial" pitchFamily="34" charset="0"/>
              </a:rPr>
              <a:t>CS: </a:t>
            </a:r>
            <a:r>
              <a:rPr lang="en-US" altLang="zh-TW" sz="2400" b="1" dirty="0" smtClean="0">
                <a:solidFill>
                  <a:schemeClr val="bg1"/>
                </a:solidFill>
                <a:latin typeface="Calibri" panose="020F0502020204030204" pitchFamily="34" charset="0"/>
                <a:cs typeface="Calibri" panose="020F0502020204030204" pitchFamily="34" charset="0"/>
              </a:rPr>
              <a:t>Ready</a:t>
            </a:r>
            <a:endParaRPr lang="en-US" altLang="zh-TW" sz="2400" b="1" dirty="0">
              <a:solidFill>
                <a:schemeClr val="bg1"/>
              </a:solidFill>
              <a:latin typeface="Calibri" panose="020F0502020204030204" pitchFamily="34" charset="0"/>
              <a:cs typeface="Calibri" panose="020F0502020204030204" pitchFamily="34" charset="0"/>
            </a:endParaRPr>
          </a:p>
        </p:txBody>
      </p:sp>
      <p:sp>
        <p:nvSpPr>
          <p:cNvPr id="12" name="矩形 11"/>
          <p:cNvSpPr/>
          <p:nvPr/>
        </p:nvSpPr>
        <p:spPr>
          <a:xfrm>
            <a:off x="8154817" y="1025242"/>
            <a:ext cx="4771948" cy="646331"/>
          </a:xfrm>
          <a:prstGeom prst="rect">
            <a:avLst/>
          </a:prstGeom>
        </p:spPr>
        <p:txBody>
          <a:bodyPr wrap="none">
            <a:spAutoFit/>
          </a:bodyPr>
          <a:lstStyle/>
          <a:p>
            <a:pPr lvl="0" algn="ctr" eaLnBrk="1" hangingPunct="1">
              <a:defRPr/>
            </a:pPr>
            <a:r>
              <a:rPr lang="en-US" altLang="zh-TW" sz="3600" b="1" dirty="0" smtClean="0">
                <a:solidFill>
                  <a:srgbClr val="008080"/>
                </a:solidFill>
                <a:latin typeface="Calibri" panose="020F0502020204030204" pitchFamily="34" charset="0"/>
                <a:cs typeface="Calibri" panose="020F0502020204030204" pitchFamily="34" charset="0"/>
              </a:rPr>
              <a:t>SV240-300 Specification</a:t>
            </a:r>
            <a:endParaRPr lang="en-US" altLang="zh-TW" sz="3600" b="1" dirty="0">
              <a:solidFill>
                <a:srgbClr val="008080"/>
              </a:solidFill>
              <a:latin typeface="Calibri" panose="020F0502020204030204" pitchFamily="34" charset="0"/>
              <a:cs typeface="Calibri" panose="020F0502020204030204" pitchFamily="34" charset="0"/>
            </a:endParaRPr>
          </a:p>
        </p:txBody>
      </p:sp>
      <p:pic>
        <p:nvPicPr>
          <p:cNvPr id="8" name="圖片 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89379" y="2284512"/>
            <a:ext cx="3688491" cy="3688491"/>
          </a:xfrm>
          <a:prstGeom prst="rect">
            <a:avLst/>
          </a:prstGeom>
        </p:spPr>
      </p:pic>
    </p:spTree>
    <p:extLst>
      <p:ext uri="{BB962C8B-B14F-4D97-AF65-F5344CB8AC3E}">
        <p14:creationId xmlns:p14="http://schemas.microsoft.com/office/powerpoint/2010/main" val="4117003116"/>
      </p:ext>
    </p:extLst>
  </p:cSld>
  <p:clrMapOvr>
    <a:masterClrMapping/>
  </p:clrMapOvr>
  <p:transition/>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圖片 1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97295" y="2300345"/>
            <a:ext cx="3672658" cy="3672658"/>
          </a:xfrm>
          <a:prstGeom prst="rect">
            <a:avLst/>
          </a:prstGeom>
        </p:spPr>
      </p:pic>
      <p:sp>
        <p:nvSpPr>
          <p:cNvPr id="24" name="矩形 23"/>
          <p:cNvSpPr/>
          <p:nvPr/>
        </p:nvSpPr>
        <p:spPr>
          <a:xfrm>
            <a:off x="3313792" y="5840001"/>
            <a:ext cx="1462260" cy="398699"/>
          </a:xfrm>
          <a:prstGeom prst="rect">
            <a:avLst/>
          </a:prstGeom>
        </p:spPr>
        <p:txBody>
          <a:bodyPr wrap="none">
            <a:spAutoFit/>
          </a:bodyPr>
          <a:lstStyle/>
          <a:p>
            <a:pPr algn="ctr" defTabSz="1300192">
              <a:defRPr/>
            </a:pPr>
            <a:r>
              <a:rPr lang="en-US" altLang="zh-TW" sz="1991" b="1" dirty="0">
                <a:solidFill>
                  <a:schemeClr val="bg1"/>
                </a:solidFill>
              </a:rPr>
              <a:t>CS: Ready</a:t>
            </a:r>
          </a:p>
        </p:txBody>
      </p:sp>
      <p:sp>
        <p:nvSpPr>
          <p:cNvPr id="4" name="標題 3"/>
          <p:cNvSpPr>
            <a:spLocks noGrp="1"/>
          </p:cNvSpPr>
          <p:nvPr>
            <p:ph type="title"/>
          </p:nvPr>
        </p:nvSpPr>
        <p:spPr/>
        <p:txBody>
          <a:bodyPr/>
          <a:lstStyle/>
          <a:p>
            <a:r>
              <a:rPr lang="en-US" altLang="zh-TW" dirty="0" smtClean="0"/>
              <a:t>3D TLC mSATA</a:t>
            </a:r>
            <a:endParaRPr lang="zh-TW" altLang="en-US" dirty="0"/>
          </a:p>
        </p:txBody>
      </p:sp>
      <p:graphicFrame>
        <p:nvGraphicFramePr>
          <p:cNvPr id="16" name="表格 15"/>
          <p:cNvGraphicFramePr>
            <a:graphicFrameLocks noGrp="1"/>
          </p:cNvGraphicFramePr>
          <p:nvPr>
            <p:extLst>
              <p:ext uri="{D42A27DB-BD31-4B8C-83A1-F6EECF244321}">
                <p14:modId xmlns:p14="http://schemas.microsoft.com/office/powerpoint/2010/main" val="3298951305"/>
              </p:ext>
            </p:extLst>
          </p:nvPr>
        </p:nvGraphicFramePr>
        <p:xfrm>
          <a:off x="5285754" y="1780456"/>
          <a:ext cx="10656000" cy="6962056"/>
        </p:xfrm>
        <a:graphic>
          <a:graphicData uri="http://schemas.openxmlformats.org/drawingml/2006/table">
            <a:tbl>
              <a:tblPr firstRow="1" bandRow="1">
                <a:tableStyleId>{5940675A-B579-460E-94D1-54222C63F5DA}</a:tableStyleId>
              </a:tblPr>
              <a:tblGrid>
                <a:gridCol w="5328000"/>
                <a:gridCol w="5328000"/>
              </a:tblGrid>
              <a:tr h="398450">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SV250-300</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SATA 3.2 (6Gb/s)</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120GB~1920GB</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Kioxia</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lang="en-US" altLang="zh-TW" sz="2000" b="0" kern="1200" dirty="0" smtClean="0">
                          <a:solidFill>
                            <a:srgbClr val="C00000"/>
                          </a:solidFill>
                          <a:latin typeface="Calibri" panose="020F0502020204030204" pitchFamily="34" charset="0"/>
                          <a:ea typeface="+mn-ea"/>
                          <a:cs typeface="Calibri" panose="020F0502020204030204" pitchFamily="34" charset="0"/>
                          <a:sym typeface="Arial" pitchFamily="34" charset="0"/>
                        </a:rPr>
                        <a:t>BiCS5</a:t>
                      </a:r>
                      <a:endParaRPr lang="zh-TW" altLang="en-US" sz="2000" b="0" kern="1200" dirty="0" smtClean="0">
                        <a:solidFill>
                          <a:srgbClr val="C00000"/>
                        </a:solidFill>
                        <a:latin typeface="Calibri" panose="020F0502020204030204" pitchFamily="34" charset="0"/>
                        <a:ea typeface="+mn-ea"/>
                        <a:cs typeface="Calibri" panose="020F0502020204030204" pitchFamily="34" charset="0"/>
                        <a:sym typeface="Arial" pitchFamily="34" charset="0"/>
                      </a:endParaRP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External DRAM</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No</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85546">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R/W 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560/470</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Read)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52K</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Write)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68K</a:t>
                      </a:r>
                      <a:endPar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111600" marR="111600" marT="57600" marB="5760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Wide Temp. (-40</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C~85</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Yes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19300">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2784600">
                <a:tc>
                  <a:txBody>
                    <a:bodyPr/>
                    <a:lstStyle/>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Support LDPC ECC</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Global Wear-Leveling Technology</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AES256 Support </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End-to-End Data Protection </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DEVSLP/Thermal Sensor</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DataDefender</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S.M.A.R.T. and SSD Widget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DataRAID</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a:t>
                      </a:r>
                    </a:p>
                    <a:p>
                      <a:pPr marL="0" marR="0" indent="0" algn="l" defTabSz="914446" rtl="0" eaLnBrk="0" fontAlgn="base" latinLnBrk="0" hangingPunct="0">
                        <a:lnSpc>
                          <a:spcPct val="100000"/>
                        </a:lnSpc>
                        <a:spcBef>
                          <a:spcPts val="0"/>
                        </a:spcBef>
                        <a:spcAft>
                          <a:spcPts val="0"/>
                        </a:spcAft>
                        <a:buClrTx/>
                        <a:buSzPct val="100000"/>
                        <a:buFont typeface="Arial" panose="020B0604020202020204" pitchFamily="34" charset="0"/>
                        <a:buChar char="•"/>
                        <a:tabLst/>
                        <a:defRPr/>
                      </a:pPr>
                      <a:r>
                        <a:rPr lang="zh-TW" altLang="en-US"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rPr>
                        <a:t> </a:t>
                      </a:r>
                      <a:r>
                        <a:rPr lang="en-US" altLang="zh-TW"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rPr>
                        <a:t>TCG Opal 2.0 (Optional)</a:t>
                      </a:r>
                      <a:r>
                        <a:rPr lang="zh-TW" altLang="en-US"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rPr>
                        <a:t>*</a:t>
                      </a:r>
                      <a:endParaRPr lang="zh-TW" altLang="zh-TW"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endParaRP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46" rtl="0" eaLnBrk="1" fontAlgn="auto" latinLnBrk="0" hangingPunct="1">
                        <a:lnSpc>
                          <a:spcPct val="100000"/>
                        </a:lnSpc>
                        <a:spcBef>
                          <a:spcPts val="3413"/>
                        </a:spcBef>
                        <a:spcAft>
                          <a:spcPts val="0"/>
                        </a:spcAft>
                        <a:buClrTx/>
                        <a:buSzPct val="171000"/>
                        <a:buFontTx/>
                        <a:buNone/>
                        <a:tabLst/>
                        <a:defRPr/>
                      </a:pPr>
                      <a:r>
                        <a:rPr lang="fr-FR"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Industrial/Military, Surveillance, Digital Signage,</a:t>
                      </a:r>
                      <a:r>
                        <a:rPr lang="fr-FR"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POS</a:t>
                      </a:r>
                      <a:endPar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10" name="圓角矩形 9"/>
          <p:cNvSpPr/>
          <p:nvPr/>
        </p:nvSpPr>
        <p:spPr>
          <a:xfrm>
            <a:off x="1325563" y="5884912"/>
            <a:ext cx="2016125" cy="616649"/>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2" fontAlgn="auto">
              <a:spcBef>
                <a:spcPts val="0"/>
              </a:spcBef>
              <a:spcAft>
                <a:spcPts val="0"/>
              </a:spcAft>
              <a:defRPr/>
            </a:pPr>
            <a:r>
              <a:rPr lang="en-US" altLang="zh-TW" sz="2400" b="1" dirty="0" smtClean="0">
                <a:solidFill>
                  <a:schemeClr val="bg1"/>
                </a:solidFill>
                <a:latin typeface="Calibri" panose="020F0502020204030204" pitchFamily="34" charset="0"/>
                <a:cs typeface="Calibri" panose="020F0502020204030204" pitchFamily="34" charset="0"/>
                <a:sym typeface="Arial" pitchFamily="34" charset="0"/>
              </a:rPr>
              <a:t>CS: </a:t>
            </a:r>
            <a:r>
              <a:rPr lang="en-US" altLang="zh-TW" sz="2400" b="1" dirty="0" smtClean="0">
                <a:solidFill>
                  <a:schemeClr val="bg1"/>
                </a:solidFill>
                <a:latin typeface="Calibri" panose="020F0502020204030204" pitchFamily="34" charset="0"/>
                <a:cs typeface="Calibri" panose="020F0502020204030204" pitchFamily="34" charset="0"/>
              </a:rPr>
              <a:t>Ready</a:t>
            </a:r>
            <a:endParaRPr lang="en-US" altLang="zh-TW" sz="2400" b="1" dirty="0">
              <a:solidFill>
                <a:schemeClr val="bg1"/>
              </a:solidFill>
              <a:latin typeface="Calibri" panose="020F0502020204030204" pitchFamily="34" charset="0"/>
              <a:cs typeface="Calibri" panose="020F0502020204030204" pitchFamily="34" charset="0"/>
            </a:endParaRPr>
          </a:p>
        </p:txBody>
      </p:sp>
      <p:sp>
        <p:nvSpPr>
          <p:cNvPr id="12" name="矩形 11"/>
          <p:cNvSpPr/>
          <p:nvPr/>
        </p:nvSpPr>
        <p:spPr>
          <a:xfrm>
            <a:off x="8154817" y="1025242"/>
            <a:ext cx="4771948" cy="646331"/>
          </a:xfrm>
          <a:prstGeom prst="rect">
            <a:avLst/>
          </a:prstGeom>
        </p:spPr>
        <p:txBody>
          <a:bodyPr wrap="none">
            <a:spAutoFit/>
          </a:bodyPr>
          <a:lstStyle/>
          <a:p>
            <a:pPr lvl="0" algn="ctr" eaLnBrk="1" hangingPunct="1">
              <a:defRPr/>
            </a:pPr>
            <a:r>
              <a:rPr lang="en-US" altLang="zh-TW" sz="3600" b="1" dirty="0" smtClean="0">
                <a:solidFill>
                  <a:srgbClr val="008080"/>
                </a:solidFill>
                <a:latin typeface="Calibri" panose="020F0502020204030204" pitchFamily="34" charset="0"/>
                <a:cs typeface="Calibri" panose="020F0502020204030204" pitchFamily="34" charset="0"/>
              </a:rPr>
              <a:t>SV250-300 Specification</a:t>
            </a:r>
            <a:endParaRPr lang="en-US" altLang="zh-TW" sz="3600" b="1" dirty="0">
              <a:solidFill>
                <a:srgbClr val="008080"/>
              </a:solidFill>
              <a:latin typeface="Calibri" panose="020F0502020204030204" pitchFamily="34" charset="0"/>
              <a:cs typeface="Calibri" panose="020F0502020204030204" pitchFamily="34" charset="0"/>
            </a:endParaRPr>
          </a:p>
        </p:txBody>
      </p:sp>
      <p:sp>
        <p:nvSpPr>
          <p:cNvPr id="9" name="文字方塊 8"/>
          <p:cNvSpPr txBox="1"/>
          <p:nvPr/>
        </p:nvSpPr>
        <p:spPr>
          <a:xfrm>
            <a:off x="5213747" y="8765232"/>
            <a:ext cx="2050561" cy="338554"/>
          </a:xfrm>
          <a:prstGeom prst="rect">
            <a:avLst/>
          </a:prstGeom>
          <a:noFill/>
        </p:spPr>
        <p:txBody>
          <a:bodyPr wrap="none" rtlCol="0">
            <a:spAutoFit/>
          </a:bodyPr>
          <a:lstStyle/>
          <a:p>
            <a:r>
              <a:rPr lang="en-US" altLang="zh-TW" sz="16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*Supports 120~960GB</a:t>
            </a:r>
            <a:endParaRPr lang="zh-TW" altLang="en-US" sz="16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spTree>
    <p:extLst>
      <p:ext uri="{BB962C8B-B14F-4D97-AF65-F5344CB8AC3E}">
        <p14:creationId xmlns:p14="http://schemas.microsoft.com/office/powerpoint/2010/main" val="240423165"/>
      </p:ext>
    </p:extLst>
  </p:cSld>
  <p:clrMapOvr>
    <a:masterClrMapping/>
  </p:clrMapOvr>
  <p:transition/>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en-US" altLang="zh-TW" dirty="0" smtClean="0"/>
              <a:t>Defense Series</a:t>
            </a:r>
            <a:endParaRPr lang="zh-TW" altLang="en-US" dirty="0"/>
          </a:p>
        </p:txBody>
      </p:sp>
      <p:graphicFrame>
        <p:nvGraphicFramePr>
          <p:cNvPr id="3" name="表格 2"/>
          <p:cNvGraphicFramePr>
            <a:graphicFrameLocks noGrp="1"/>
          </p:cNvGraphicFramePr>
          <p:nvPr>
            <p:extLst>
              <p:ext uri="{D42A27DB-BD31-4B8C-83A1-F6EECF244321}">
                <p14:modId xmlns:p14="http://schemas.microsoft.com/office/powerpoint/2010/main" val="2017503512"/>
              </p:ext>
            </p:extLst>
          </p:nvPr>
        </p:nvGraphicFramePr>
        <p:xfrm>
          <a:off x="5285755" y="1708447"/>
          <a:ext cx="10655999" cy="7495864"/>
        </p:xfrm>
        <a:graphic>
          <a:graphicData uri="http://schemas.openxmlformats.org/drawingml/2006/table">
            <a:tbl>
              <a:tblPr firstRow="1" bandRow="1">
                <a:tableStyleId>{5940675A-B579-460E-94D1-54222C63F5DA}</a:tableStyleId>
              </a:tblPr>
              <a:tblGrid>
                <a:gridCol w="5327999"/>
                <a:gridCol w="5328000"/>
              </a:tblGrid>
              <a:tr h="417243">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 PV22D-M280</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50431">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err="1"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PCIe</a:t>
                      </a: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 Gen3 x4</a:t>
                      </a:r>
                    </a:p>
                  </a:txBody>
                  <a:tcPr marL="79223" marR="79223" marT="39595" marB="39595"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50431">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Form Factor</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M.2 2280 M Key</a:t>
                      </a:r>
                    </a:p>
                  </a:txBody>
                  <a:tcPr marL="79223" marR="79223" marT="39595" marB="39595"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628593">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Single-side: 120GB</a:t>
                      </a:r>
                    </a:p>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Double-side: 480GB~</a:t>
                      </a:r>
                      <a:r>
                        <a:rPr lang="en-US" altLang="zh-TW" sz="2000" b="0" kern="1200" dirty="0" smtClean="0">
                          <a:solidFill>
                            <a:srgbClr val="C00000"/>
                          </a:solidFill>
                          <a:latin typeface="Calibri" panose="020F0502020204030204" pitchFamily="34" charset="0"/>
                          <a:ea typeface="+mn-ea"/>
                          <a:cs typeface="+mn-cs"/>
                          <a:sym typeface="Arial" pitchFamily="34" charset="0"/>
                        </a:rPr>
                        <a:t>1920GB</a:t>
                      </a:r>
                    </a:p>
                  </a:txBody>
                  <a:tcPr marL="79223" marR="79223" marT="39595" marB="39595"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50431">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err="1"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Kioxia</a:t>
                      </a: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 </a:t>
                      </a:r>
                      <a:r>
                        <a:rPr kumimoji="0" lang="en-US" altLang="zh-TW" sz="2000" b="0" i="0" u="none" strike="noStrike" kern="1200" cap="none" normalizeH="0" baseline="0" dirty="0" smtClean="0">
                          <a:ln>
                            <a:noFill/>
                          </a:ln>
                          <a:solidFill>
                            <a:srgbClr val="C00000"/>
                          </a:solidFill>
                          <a:effectLst/>
                          <a:latin typeface="Calibri" panose="020F0502020204030204" pitchFamily="34" charset="0"/>
                          <a:ea typeface="新細明體" pitchFamily="18" charset="-120"/>
                          <a:cs typeface="Calibri" panose="020F0502020204030204" pitchFamily="34" charset="0"/>
                          <a:sym typeface="Arial" pitchFamily="34" charset="0"/>
                        </a:rPr>
                        <a:t>BiCS5</a:t>
                      </a:r>
                      <a:endParaRPr kumimoji="0" lang="zh-TW" altLang="en-US" sz="2000" b="0" i="0" u="none" strike="noStrike" kern="1200" cap="none" normalizeH="0" baseline="0" dirty="0" smtClean="0">
                        <a:ln>
                          <a:noFill/>
                        </a:ln>
                        <a:solidFill>
                          <a:srgbClr val="C00000"/>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23" marR="79223" marT="39595" marB="39595"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50440">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External DRAM</a:t>
                      </a:r>
                    </a:p>
                  </a:txBody>
                  <a:tcPr marL="57600" marR="57600" marT="28800" marB="2880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No</a:t>
                      </a:r>
                    </a:p>
                  </a:txBody>
                  <a:tcPr marL="79200" marR="79200" marT="39600" marB="3960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50431">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R/W 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2390/2200</a:t>
                      </a:r>
                    </a:p>
                  </a:txBody>
                  <a:tcPr marL="79223" marR="79223" marT="39595" marB="39595"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50431">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Read)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211K</a:t>
                      </a:r>
                    </a:p>
                  </a:txBody>
                  <a:tcPr marL="79223" marR="79223" marT="39595" marB="39595"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30728">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Write)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311K </a:t>
                      </a:r>
                    </a:p>
                  </a:txBody>
                  <a:tcPr marL="79223" marR="79223" marT="28800" marB="2880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50431">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Wide Temp. (-40</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C~85</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Yes</a:t>
                      </a:r>
                    </a:p>
                  </a:txBody>
                  <a:tcPr marL="79223" marR="79223" marT="39595" marB="39595"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50431">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MTBF</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5,000,000hrs</a:t>
                      </a:r>
                    </a:p>
                  </a:txBody>
                  <a:tcPr marL="79223" marR="79223" marT="39595" marB="39595"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4619">
                <a:tc gridSpan="2">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hMerge="1">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endParaRPr lang="en-US" altLang="zh-TW" sz="2000" b="0" i="0" u="none" strike="noStrike" dirty="0" smtClean="0">
                        <a:solidFill>
                          <a:schemeClr val="tx1">
                            <a:lumMod val="75000"/>
                            <a:lumOff val="25000"/>
                          </a:schemeClr>
                        </a:solidFill>
                        <a:effectLst/>
                        <a:latin typeface="Calibri" panose="020F0502020204030204" pitchFamily="34" charset="0"/>
                        <a:ea typeface="+mn-ea"/>
                        <a:cs typeface="Calibri" panose="020F0502020204030204" pitchFamily="34" charset="0"/>
                      </a:endParaRP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2276120">
                <a:tc>
                  <a:txBody>
                    <a:bodyPr/>
                    <a:lstStyle/>
                    <a:p>
                      <a:pPr marL="342900" indent="-342900" algn="l" eaLnBrk="0" fontAlgn="base" hangingPunct="0">
                        <a:buSzPct val="100000"/>
                        <a:buFont typeface="Arial" panose="020B0604020202020204" pitchFamily="34" charset="0"/>
                        <a:buChar char="•"/>
                      </a:pPr>
                      <a:r>
                        <a:rPr lang="en-US" altLang="zh-TW" sz="2000" b="0" dirty="0" err="1" smtClean="0">
                          <a:solidFill>
                            <a:schemeClr val="tx1">
                              <a:lumMod val="85000"/>
                              <a:lumOff val="15000"/>
                            </a:schemeClr>
                          </a:solidFill>
                          <a:latin typeface="Calibri" panose="020F0502020204030204" pitchFamily="34" charset="0"/>
                          <a:cs typeface="Calibri" panose="020F0502020204030204" pitchFamily="34" charset="0"/>
                        </a:rPr>
                        <a:t>DataRAID</a:t>
                      </a:r>
                      <a:r>
                        <a:rPr lang="en-US" altLang="zh-TW" sz="2000" b="0" dirty="0" smtClean="0">
                          <a:solidFill>
                            <a:schemeClr val="tx1">
                              <a:lumMod val="85000"/>
                              <a:lumOff val="15000"/>
                            </a:schemeClr>
                          </a:solidFill>
                          <a:latin typeface="Calibri" panose="020F0502020204030204" pitchFamily="34" charset="0"/>
                          <a:cs typeface="Calibri" panose="020F0502020204030204" pitchFamily="34" charset="0"/>
                        </a:rPr>
                        <a:t>™</a:t>
                      </a:r>
                    </a:p>
                    <a:p>
                      <a:pPr marL="342900" indent="-342900" algn="l" eaLnBrk="0" fontAlgn="base" hangingPunct="0">
                        <a:buSzPct val="100000"/>
                        <a:buFont typeface="Arial" panose="020B0604020202020204" pitchFamily="34" charset="0"/>
                        <a:buChar char="•"/>
                      </a:pPr>
                      <a:r>
                        <a:rPr lang="en-US" altLang="zh-TW" sz="2000" b="0" dirty="0" smtClean="0">
                          <a:solidFill>
                            <a:schemeClr val="tx1">
                              <a:lumMod val="85000"/>
                              <a:lumOff val="15000"/>
                            </a:schemeClr>
                          </a:solidFill>
                          <a:latin typeface="Calibri" panose="020F0502020204030204" pitchFamily="34" charset="0"/>
                          <a:cs typeface="Calibri" panose="020F0502020204030204" pitchFamily="34" charset="0"/>
                        </a:rPr>
                        <a:t>Support LDPC</a:t>
                      </a:r>
                      <a:r>
                        <a:rPr lang="en-US" altLang="zh-TW" sz="2000" b="0" baseline="0" dirty="0" smtClean="0">
                          <a:solidFill>
                            <a:schemeClr val="tx1">
                              <a:lumMod val="85000"/>
                              <a:lumOff val="15000"/>
                            </a:schemeClr>
                          </a:solidFill>
                          <a:latin typeface="Calibri" panose="020F0502020204030204" pitchFamily="34" charset="0"/>
                          <a:cs typeface="Calibri" panose="020F0502020204030204" pitchFamily="34" charset="0"/>
                        </a:rPr>
                        <a:t> ECC</a:t>
                      </a:r>
                      <a:endParaRPr lang="en-US" altLang="zh-TW" sz="2000" b="0" dirty="0" smtClean="0">
                        <a:solidFill>
                          <a:schemeClr val="tx1">
                            <a:lumMod val="85000"/>
                            <a:lumOff val="15000"/>
                          </a:schemeClr>
                        </a:solidFill>
                        <a:latin typeface="Calibri" panose="020F0502020204030204" pitchFamily="34" charset="0"/>
                        <a:cs typeface="Calibri" panose="020F0502020204030204" pitchFamily="34" charset="0"/>
                      </a:endParaRPr>
                    </a:p>
                    <a:p>
                      <a:pPr marL="342900" indent="-342900" algn="l" eaLnBrk="0" fontAlgn="base" hangingPunct="0">
                        <a:buSzPct val="100000"/>
                        <a:buFont typeface="Arial" panose="020B0604020202020204" pitchFamily="34" charset="0"/>
                        <a:buChar char="•"/>
                      </a:pPr>
                      <a:r>
                        <a:rPr lang="zh-TW" altLang="en-US" sz="2000" b="0" kern="1200" dirty="0" smtClean="0">
                          <a:solidFill>
                            <a:schemeClr val="tx1">
                              <a:lumMod val="85000"/>
                              <a:lumOff val="15000"/>
                            </a:schemeClr>
                          </a:solidFill>
                          <a:latin typeface="Calibri" panose="020F0502020204030204" pitchFamily="34" charset="0"/>
                          <a:ea typeface="+mn-ea"/>
                          <a:cs typeface="Calibri" panose="020F0502020204030204" pitchFamily="34" charset="0"/>
                        </a:rPr>
                        <a:t>Smart</a:t>
                      </a:r>
                      <a:r>
                        <a:rPr lang="zh-TW" altLang="en-US" sz="2000" b="0" dirty="0" smtClean="0">
                          <a:solidFill>
                            <a:schemeClr val="tx1">
                              <a:lumMod val="85000"/>
                              <a:lumOff val="15000"/>
                            </a:schemeClr>
                          </a:solidFill>
                          <a:latin typeface="Calibri" panose="020F0502020204030204" pitchFamily="34" charset="0"/>
                          <a:ea typeface="新細明體" charset="-120"/>
                          <a:cs typeface="Calibri" panose="020F0502020204030204" pitchFamily="34" charset="0"/>
                        </a:rPr>
                        <a:t> Read Refresh™</a:t>
                      </a:r>
                      <a:endParaRPr lang="en-US" altLang="zh-TW" sz="2000" b="0" dirty="0" smtClean="0">
                        <a:solidFill>
                          <a:schemeClr val="tx1">
                            <a:lumMod val="85000"/>
                            <a:lumOff val="15000"/>
                          </a:schemeClr>
                        </a:solidFill>
                        <a:latin typeface="Calibri" panose="020F0502020204030204" pitchFamily="34" charset="0"/>
                        <a:ea typeface="新細明體" charset="-120"/>
                        <a:cs typeface="Calibri" panose="020F0502020204030204" pitchFamily="34" charset="0"/>
                        <a:sym typeface="Arial" pitchFamily="34" charset="0"/>
                      </a:endParaRPr>
                    </a:p>
                    <a:p>
                      <a:pPr marL="342900" indent="-342900" algn="l" eaLnBrk="0" fontAlgn="base" hangingPunct="0">
                        <a:buSzPct val="100000"/>
                        <a:buFont typeface="Arial" panose="020B0604020202020204" pitchFamily="34" charset="0"/>
                        <a:buChar char="•"/>
                      </a:pPr>
                      <a:r>
                        <a:rPr lang="en-US" altLang="zh-TW" sz="2000" b="0" dirty="0" smtClean="0">
                          <a:solidFill>
                            <a:schemeClr val="tx1">
                              <a:lumMod val="85000"/>
                              <a:lumOff val="15000"/>
                            </a:schemeClr>
                          </a:solidFill>
                          <a:latin typeface="Calibri" panose="020F0502020204030204" pitchFamily="34" charset="0"/>
                          <a:cs typeface="Calibri" panose="020F0502020204030204" pitchFamily="34" charset="0"/>
                          <a:sym typeface="Arial" pitchFamily="34" charset="0"/>
                        </a:rPr>
                        <a:t>DEVSLP/</a:t>
                      </a:r>
                      <a:r>
                        <a:rPr lang="en-US" altLang="zh-TW" sz="2000" b="0" dirty="0" smtClean="0">
                          <a:solidFill>
                            <a:schemeClr val="tx1">
                              <a:lumMod val="85000"/>
                              <a:lumOff val="15000"/>
                            </a:schemeClr>
                          </a:solidFill>
                          <a:latin typeface="Calibri" panose="020F0502020204030204" pitchFamily="34" charset="0"/>
                          <a:cs typeface="Calibri" panose="020F0502020204030204" pitchFamily="34" charset="0"/>
                        </a:rPr>
                        <a:t>Thermal </a:t>
                      </a:r>
                      <a:r>
                        <a:rPr lang="en-US" altLang="zh-TW" sz="2000" b="0" kern="1200" dirty="0" smtClean="0">
                          <a:solidFill>
                            <a:schemeClr val="tx1">
                              <a:lumMod val="85000"/>
                              <a:lumOff val="15000"/>
                            </a:schemeClr>
                          </a:solidFill>
                          <a:latin typeface="Calibri" panose="020F0502020204030204" pitchFamily="34" charset="0"/>
                          <a:ea typeface="+mn-ea"/>
                          <a:cs typeface="Calibri" panose="020F0502020204030204" pitchFamily="34" charset="0"/>
                        </a:rPr>
                        <a:t>Sensor</a:t>
                      </a:r>
                    </a:p>
                    <a:p>
                      <a:pPr marL="342900" indent="-342900" algn="l" eaLnBrk="0" fontAlgn="base" hangingPunct="0">
                        <a:buSzPct val="100000"/>
                        <a:buFont typeface="Arial" panose="020B0604020202020204" pitchFamily="34" charset="0"/>
                        <a:buChar char="•"/>
                      </a:pPr>
                      <a:r>
                        <a:rPr lang="en-US" altLang="zh-TW" sz="2000" b="0" dirty="0" smtClean="0">
                          <a:solidFill>
                            <a:schemeClr val="tx1">
                              <a:lumMod val="85000"/>
                              <a:lumOff val="15000"/>
                            </a:schemeClr>
                          </a:solidFill>
                          <a:latin typeface="Calibri" panose="020F0502020204030204" pitchFamily="34" charset="0"/>
                          <a:cs typeface="Calibri" panose="020F0502020204030204" pitchFamily="34" charset="0"/>
                          <a:sym typeface="Arial" pitchFamily="34" charset="0"/>
                        </a:rPr>
                        <a:t>S.M.A.R.T. and SSD Widget 2.0</a:t>
                      </a:r>
                    </a:p>
                    <a:p>
                      <a:pPr marL="342900" indent="-342900" algn="l" eaLnBrk="0" fontAlgn="base" hangingPunct="0">
                        <a:buSzPct val="100000"/>
                        <a:buFont typeface="Arial" panose="020B0604020202020204" pitchFamily="34" charset="0"/>
                        <a:buChar char="•"/>
                      </a:pPr>
                      <a:r>
                        <a:rPr lang="en-US" altLang="zh-TW" sz="2000" b="0" dirty="0" smtClean="0">
                          <a:solidFill>
                            <a:schemeClr val="tx1">
                              <a:lumMod val="85000"/>
                              <a:lumOff val="15000"/>
                            </a:schemeClr>
                          </a:solidFill>
                          <a:latin typeface="Calibri" panose="020F0502020204030204" pitchFamily="34" charset="0"/>
                          <a:ea typeface="新細明體" charset="-120"/>
                          <a:cs typeface="Calibri" panose="020F0502020204030204" pitchFamily="34" charset="0"/>
                          <a:sym typeface="Arial" pitchFamily="34" charset="0"/>
                        </a:rPr>
                        <a:t>End-to-End Data Protection</a:t>
                      </a:r>
                    </a:p>
                    <a:p>
                      <a:pPr marL="342900" indent="-342900" algn="l" eaLnBrk="0" fontAlgn="base" hangingPunct="0">
                        <a:buSzPct val="100000"/>
                        <a:buFont typeface="Arial" panose="020B0604020202020204" pitchFamily="34" charset="0"/>
                        <a:buChar char="•"/>
                      </a:pPr>
                      <a:r>
                        <a:rPr lang="en-US" altLang="zh-TW" sz="2000" b="0" dirty="0" err="1" smtClean="0">
                          <a:solidFill>
                            <a:schemeClr val="tx1">
                              <a:lumMod val="85000"/>
                              <a:lumOff val="15000"/>
                            </a:schemeClr>
                          </a:solidFill>
                          <a:latin typeface="Calibri" panose="020F0502020204030204" pitchFamily="34" charset="0"/>
                          <a:ea typeface="新細明體" charset="-120"/>
                          <a:cs typeface="Calibri" panose="020F0502020204030204" pitchFamily="34" charset="0"/>
                          <a:sym typeface="Arial" pitchFamily="34" charset="0"/>
                        </a:rPr>
                        <a:t>Sidefill</a:t>
                      </a:r>
                      <a:endPar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342900" marR="0" lvl="0" indent="-342900" algn="just" defTabSz="914446" rtl="0" eaLnBrk="0" fontAlgn="base" latinLnBrk="0" hangingPunct="0">
                        <a:lnSpc>
                          <a:spcPct val="100000"/>
                        </a:lnSpc>
                        <a:spcBef>
                          <a:spcPts val="0"/>
                        </a:spcBef>
                        <a:spcAft>
                          <a:spcPts val="0"/>
                        </a:spcAft>
                        <a:buClrTx/>
                        <a:buSzPct val="100000"/>
                        <a:buFont typeface="Arial" panose="020B0604020202020204" pitchFamily="34" charset="0"/>
                        <a:buChar char="•"/>
                        <a:tabLst/>
                        <a:defRPr/>
                      </a:pPr>
                      <a:r>
                        <a:rPr lang="en-US" altLang="zh-TW" sz="2000" b="0" dirty="0" err="1" smtClean="0">
                          <a:solidFill>
                            <a:schemeClr val="tx1">
                              <a:lumMod val="85000"/>
                              <a:lumOff val="15000"/>
                            </a:schemeClr>
                          </a:solidFill>
                          <a:latin typeface="Calibri" panose="020F0502020204030204" pitchFamily="34" charset="0"/>
                          <a:ea typeface="Cambria" panose="02040503050406030204" pitchFamily="18" charset="0"/>
                          <a:cs typeface="Calibri" panose="020F0502020204030204" pitchFamily="34" charset="0"/>
                          <a:sym typeface="Arial" pitchFamily="34" charset="0"/>
                        </a:rPr>
                        <a:t>CoreGlacier</a:t>
                      </a:r>
                      <a:r>
                        <a:rPr lang="en-US" altLang="zh-TW" sz="2000" b="0" dirty="0" smtClean="0">
                          <a:solidFill>
                            <a:schemeClr val="tx1">
                              <a:lumMod val="85000"/>
                              <a:lumOff val="15000"/>
                            </a:schemeClr>
                          </a:solidFill>
                          <a:latin typeface="Calibri" panose="020F0502020204030204" pitchFamily="34" charset="0"/>
                          <a:cs typeface="Calibri" panose="020F0502020204030204" pitchFamily="34" charset="0"/>
                          <a:sym typeface="Arial" pitchFamily="34" charset="0"/>
                        </a:rPr>
                        <a:t> technology support</a:t>
                      </a:r>
                      <a:endParaRPr lang="en-US" altLang="zh-TW" sz="2000" b="0" dirty="0" smtClean="0">
                        <a:solidFill>
                          <a:schemeClr val="tx1">
                            <a:lumMod val="85000"/>
                            <a:lumOff val="15000"/>
                          </a:schemeClr>
                        </a:solidFill>
                        <a:latin typeface="Calibri" panose="020F0502020204030204" pitchFamily="34" charset="0"/>
                        <a:ea typeface="新細明體" charset="-120"/>
                        <a:cs typeface="Calibri" panose="020F0502020204030204" pitchFamily="34" charset="0"/>
                        <a:sym typeface="Arial" pitchFamily="34" charset="0"/>
                      </a:endParaRPr>
                    </a:p>
                    <a:p>
                      <a:pPr marL="342900" indent="-342900" eaLnBrk="0" fontAlgn="base" hangingPunct="0">
                        <a:buSzPct val="100000"/>
                        <a:buFont typeface="Arial" panose="020B0604020202020204" pitchFamily="34" charset="0"/>
                        <a:buChar char="•"/>
                      </a:pPr>
                      <a:r>
                        <a:rPr lang="en-US" altLang="zh-TW" sz="2000" b="0" dirty="0" smtClean="0">
                          <a:solidFill>
                            <a:schemeClr val="tx1">
                              <a:lumMod val="85000"/>
                              <a:lumOff val="15000"/>
                            </a:schemeClr>
                          </a:solidFill>
                          <a:latin typeface="Calibri" panose="020F0502020204030204" pitchFamily="34" charset="0"/>
                          <a:ea typeface="新細明體" charset="-120"/>
                          <a:cs typeface="Calibri" panose="020F0502020204030204" pitchFamily="34" charset="0"/>
                          <a:sym typeface="Arial" pitchFamily="34" charset="0"/>
                        </a:rPr>
                        <a:t>Mil Erase (Optional)</a:t>
                      </a:r>
                    </a:p>
                    <a:p>
                      <a:pPr marL="342900" indent="-342900" eaLnBrk="0" fontAlgn="base" hangingPunct="0">
                        <a:buSzPct val="100000"/>
                        <a:buFont typeface="Arial" panose="020B0604020202020204" pitchFamily="34" charset="0"/>
                        <a:buChar char="•"/>
                      </a:pPr>
                      <a:r>
                        <a:rPr lang="en-US" altLang="zh-TW" sz="2000" b="0" dirty="0" smtClean="0">
                          <a:solidFill>
                            <a:schemeClr val="tx1">
                              <a:lumMod val="85000"/>
                              <a:lumOff val="15000"/>
                            </a:schemeClr>
                          </a:solidFill>
                          <a:latin typeface="Calibri" panose="020F0502020204030204" pitchFamily="34" charset="0"/>
                          <a:ea typeface="新細明體" charset="-120"/>
                          <a:cs typeface="Calibri" panose="020F0502020204030204" pitchFamily="34" charset="0"/>
                          <a:sym typeface="Arial" pitchFamily="34" charset="0"/>
                        </a:rPr>
                        <a:t>Instant </a:t>
                      </a:r>
                      <a:r>
                        <a:rPr lang="en-US" altLang="zh-TW" sz="2000" b="0" dirty="0" err="1" smtClean="0">
                          <a:solidFill>
                            <a:schemeClr val="tx1">
                              <a:lumMod val="85000"/>
                              <a:lumOff val="15000"/>
                            </a:schemeClr>
                          </a:solidFill>
                          <a:latin typeface="Calibri" panose="020F0502020204030204" pitchFamily="34" charset="0"/>
                          <a:ea typeface="新細明體" charset="-120"/>
                          <a:cs typeface="Calibri" panose="020F0502020204030204" pitchFamily="34" charset="0"/>
                          <a:sym typeface="Arial" pitchFamily="34" charset="0"/>
                        </a:rPr>
                        <a:t>KeyChange</a:t>
                      </a:r>
                      <a:r>
                        <a:rPr lang="en-US" altLang="zh-TW" sz="2000" b="0" dirty="0" smtClean="0">
                          <a:solidFill>
                            <a:schemeClr val="tx1">
                              <a:lumMod val="85000"/>
                              <a:lumOff val="15000"/>
                            </a:schemeClr>
                          </a:solidFill>
                          <a:latin typeface="Calibri" panose="020F0502020204030204" pitchFamily="34" charset="0"/>
                          <a:ea typeface="新細明體" charset="-120"/>
                          <a:cs typeface="Calibri" panose="020F0502020204030204" pitchFamily="34" charset="0"/>
                          <a:sym typeface="Arial" pitchFamily="34" charset="0"/>
                        </a:rPr>
                        <a:t> (Optional)</a:t>
                      </a:r>
                    </a:p>
                    <a:p>
                      <a:pPr marL="342900" indent="-342900" eaLnBrk="0" fontAlgn="base" hangingPunct="0">
                        <a:buSzPct val="100000"/>
                        <a:buFont typeface="Arial" panose="020B0604020202020204" pitchFamily="34" charset="0"/>
                        <a:buChar char="•"/>
                      </a:pPr>
                      <a:r>
                        <a:rPr lang="en-US" altLang="zh-TW" sz="2000" b="0" dirty="0" smtClean="0">
                          <a:solidFill>
                            <a:schemeClr val="tx1">
                              <a:lumMod val="85000"/>
                              <a:lumOff val="15000"/>
                            </a:schemeClr>
                          </a:solidFill>
                          <a:latin typeface="Calibri" panose="020F0502020204030204" pitchFamily="34" charset="0"/>
                          <a:ea typeface="新細明體" charset="-120"/>
                          <a:cs typeface="Calibri" panose="020F0502020204030204" pitchFamily="34" charset="0"/>
                          <a:sym typeface="Arial" pitchFamily="34" charset="0"/>
                        </a:rPr>
                        <a:t>Write Protect (Optional)</a:t>
                      </a:r>
                    </a:p>
                    <a:p>
                      <a:pPr marL="342900" indent="-342900" eaLnBrk="0" fontAlgn="base" hangingPunct="0">
                        <a:buSzPct val="100000"/>
                        <a:buFont typeface="Arial" panose="020B0604020202020204" pitchFamily="34" charset="0"/>
                        <a:buChar char="•"/>
                      </a:pPr>
                      <a:r>
                        <a:rPr lang="en-US" altLang="zh-TW" sz="2000" b="0" dirty="0" err="1" smtClean="0">
                          <a:solidFill>
                            <a:schemeClr val="tx1">
                              <a:lumMod val="85000"/>
                              <a:lumOff val="15000"/>
                            </a:schemeClr>
                          </a:solidFill>
                          <a:latin typeface="Calibri" panose="020F0502020204030204" pitchFamily="34" charset="0"/>
                          <a:ea typeface="新細明體" charset="-120"/>
                          <a:cs typeface="Calibri" panose="020F0502020204030204" pitchFamily="34" charset="0"/>
                          <a:sym typeface="Arial" pitchFamily="34" charset="0"/>
                        </a:rPr>
                        <a:t>CoreDestroyer</a:t>
                      </a:r>
                      <a:r>
                        <a:rPr lang="en-US" altLang="zh-TW" sz="2000" b="0" dirty="0" smtClean="0">
                          <a:solidFill>
                            <a:schemeClr val="tx1">
                              <a:lumMod val="85000"/>
                              <a:lumOff val="15000"/>
                            </a:schemeClr>
                          </a:solidFill>
                          <a:latin typeface="Calibri" panose="020F0502020204030204" pitchFamily="34" charset="0"/>
                          <a:ea typeface="新細明體" charset="-120"/>
                          <a:cs typeface="Calibri" panose="020F0502020204030204" pitchFamily="34" charset="0"/>
                          <a:sym typeface="Arial" pitchFamily="34" charset="0"/>
                        </a:rPr>
                        <a:t> (Optional)</a:t>
                      </a:r>
                      <a:r>
                        <a:rPr lang="en-US" altLang="zh-TW" sz="2000" b="0" dirty="0" smtClean="0">
                          <a:solidFill>
                            <a:schemeClr val="tx1">
                              <a:lumMod val="85000"/>
                              <a:lumOff val="15000"/>
                            </a:schemeClr>
                          </a:solidFill>
                          <a:latin typeface="Calibri" panose="020F0502020204030204" pitchFamily="34" charset="0"/>
                          <a:cs typeface="Calibri" panose="020F0502020204030204" pitchFamily="34" charset="0"/>
                        </a:rPr>
                        <a:t> </a:t>
                      </a:r>
                      <a:endParaRPr lang="en-US" altLang="zh-TW" sz="2000" b="0" dirty="0" smtClean="0">
                        <a:solidFill>
                          <a:schemeClr val="tx1">
                            <a:lumMod val="85000"/>
                            <a:lumOff val="15000"/>
                          </a:schemeClr>
                        </a:solidFill>
                        <a:latin typeface="Calibri" panose="020F0502020204030204" pitchFamily="34" charset="0"/>
                        <a:ea typeface="新細明體" charset="-120"/>
                        <a:cs typeface="Calibri" panose="020F0502020204030204" pitchFamily="34" charset="0"/>
                        <a:sym typeface="Arial" pitchFamily="34" charset="0"/>
                      </a:endParaRPr>
                    </a:p>
                    <a:p>
                      <a:pPr marL="342900" indent="-342900" eaLnBrk="0" fontAlgn="base" hangingPunct="0">
                        <a:buSzPct val="100000"/>
                        <a:buFont typeface="Arial" panose="020B0604020202020204" pitchFamily="34" charset="0"/>
                        <a:buChar char="•"/>
                      </a:pPr>
                      <a:r>
                        <a:rPr lang="en-US" altLang="zh-TW" sz="2000" b="0" dirty="0" smtClean="0">
                          <a:solidFill>
                            <a:schemeClr val="tx1">
                              <a:lumMod val="85000"/>
                              <a:lumOff val="15000"/>
                            </a:schemeClr>
                          </a:solidFill>
                          <a:latin typeface="Calibri" panose="020F0502020204030204" pitchFamily="34" charset="0"/>
                          <a:cs typeface="Calibri" panose="020F0502020204030204" pitchFamily="34" charset="0"/>
                        </a:rPr>
                        <a:t>TCG Opal 2.0 (Optional</a:t>
                      </a:r>
                      <a:r>
                        <a:rPr lang="en-US" altLang="zh-TW" sz="2000" b="0" dirty="0" smtClean="0">
                          <a:solidFill>
                            <a:schemeClr val="tx1"/>
                          </a:solidFill>
                          <a:latin typeface="Calibri" panose="020F0502020204030204" pitchFamily="34" charset="0"/>
                          <a:cs typeface="Calibri" panose="020F0502020204030204" pitchFamily="34" charset="0"/>
                        </a:rPr>
                        <a:t>)</a:t>
                      </a:r>
                      <a:endPar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endParaRPr>
                    </a:p>
                    <a:p>
                      <a:pPr marL="457200" indent="-457200" algn="just" eaLnBrk="0" fontAlgn="base" hangingPunct="0">
                        <a:buSzPct val="100000"/>
                        <a:buFont typeface="Arial" panose="020B0604020202020204" pitchFamily="34" charset="0"/>
                        <a:buChar char="•"/>
                      </a:pPr>
                      <a:endPar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endParaRPr>
                    </a:p>
                    <a:p>
                      <a:pPr marL="342900" indent="-342900" algn="just" eaLnBrk="0" fontAlgn="base" hangingPunct="0">
                        <a:buSzPct val="100000"/>
                        <a:buFont typeface="Arial" panose="020B0604020202020204" pitchFamily="34" charset="0"/>
                        <a:buChar char="•"/>
                      </a:pPr>
                      <a:endPar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5" name="圓角矩形 4"/>
          <p:cNvSpPr/>
          <p:nvPr/>
        </p:nvSpPr>
        <p:spPr>
          <a:xfrm>
            <a:off x="1325499" y="5632936"/>
            <a:ext cx="1656000" cy="468000"/>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2" fontAlgn="auto">
              <a:spcBef>
                <a:spcPts val="0"/>
              </a:spcBef>
              <a:spcAft>
                <a:spcPts val="0"/>
              </a:spcAft>
              <a:defRPr/>
            </a:pPr>
            <a:r>
              <a:rPr lang="en-US" altLang="zh-TW" sz="2400" b="1" dirty="0" smtClean="0">
                <a:solidFill>
                  <a:schemeClr val="bg1"/>
                </a:solidFill>
                <a:latin typeface="Calibri" panose="020F0502020204030204" pitchFamily="34" charset="0"/>
                <a:cs typeface="Calibri" panose="020F0502020204030204" pitchFamily="34" charset="0"/>
              </a:rPr>
              <a:t>CS</a:t>
            </a:r>
            <a:r>
              <a:rPr lang="en-US" altLang="zh-TW" sz="2400" b="1" dirty="0">
                <a:solidFill>
                  <a:schemeClr val="bg1"/>
                </a:solidFill>
                <a:latin typeface="Calibri" panose="020F0502020204030204" pitchFamily="34" charset="0"/>
                <a:cs typeface="Calibri" panose="020F0502020204030204" pitchFamily="34" charset="0"/>
              </a:rPr>
              <a:t>: </a:t>
            </a:r>
            <a:r>
              <a:rPr lang="en-US" altLang="zh-TW" sz="2400" b="1" dirty="0" smtClean="0">
                <a:solidFill>
                  <a:schemeClr val="bg1"/>
                </a:solidFill>
                <a:latin typeface="Calibri" panose="020F0502020204030204" pitchFamily="34" charset="0"/>
                <a:cs typeface="Calibri" panose="020F0502020204030204" pitchFamily="34" charset="0"/>
              </a:rPr>
              <a:t>Ready</a:t>
            </a:r>
            <a:endParaRPr lang="en-US" altLang="zh-TW" sz="2400" b="1" dirty="0">
              <a:solidFill>
                <a:schemeClr val="bg1"/>
              </a:solidFill>
              <a:latin typeface="Calibri" panose="020F0502020204030204" pitchFamily="34" charset="0"/>
              <a:cs typeface="Calibri" panose="020F0502020204030204" pitchFamily="34" charset="0"/>
            </a:endParaRPr>
          </a:p>
        </p:txBody>
      </p:sp>
      <p:pic>
        <p:nvPicPr>
          <p:cNvPr id="23" name="圖片 22"/>
          <p:cNvPicPr>
            <a:picLocks noChangeAspect="1"/>
          </p:cNvPicPr>
          <p:nvPr/>
        </p:nvPicPr>
        <p:blipFill rotWithShape="1">
          <a:blip r:embed="rId2" cstate="email">
            <a:extLst>
              <a:ext uri="{28A0092B-C50C-407E-A947-70E740481C1C}">
                <a14:useLocalDpi xmlns:a14="http://schemas.microsoft.com/office/drawing/2010/main"/>
              </a:ext>
            </a:extLst>
          </a:blip>
          <a:srcRect l="32066" r="29079"/>
          <a:stretch/>
        </p:blipFill>
        <p:spPr>
          <a:xfrm>
            <a:off x="1550054" y="1562691"/>
            <a:ext cx="1539324" cy="3961682"/>
          </a:xfrm>
          <a:prstGeom prst="rect">
            <a:avLst/>
          </a:prstGeom>
        </p:spPr>
      </p:pic>
      <p:pic>
        <p:nvPicPr>
          <p:cNvPr id="24" name="圖片 23"/>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578056" y="6532984"/>
            <a:ext cx="976959" cy="1120975"/>
          </a:xfrm>
          <a:prstGeom prst="rect">
            <a:avLst/>
          </a:prstGeom>
        </p:spPr>
      </p:pic>
      <p:pic>
        <p:nvPicPr>
          <p:cNvPr id="25" name="圖片 24"/>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980934" y="6821016"/>
            <a:ext cx="889990" cy="452475"/>
          </a:xfrm>
          <a:prstGeom prst="rect">
            <a:avLst/>
          </a:prstGeom>
        </p:spPr>
      </p:pic>
      <p:sp>
        <p:nvSpPr>
          <p:cNvPr id="9" name="矩形 8"/>
          <p:cNvSpPr/>
          <p:nvPr/>
        </p:nvSpPr>
        <p:spPr>
          <a:xfrm>
            <a:off x="7373987" y="916360"/>
            <a:ext cx="4818435" cy="646331"/>
          </a:xfrm>
          <a:prstGeom prst="rect">
            <a:avLst/>
          </a:prstGeom>
        </p:spPr>
        <p:txBody>
          <a:bodyPr wrap="none">
            <a:spAutoFit/>
          </a:bodyPr>
          <a:lstStyle/>
          <a:p>
            <a:pPr lvl="0" eaLnBrk="1" hangingPunct="1">
              <a:defRPr/>
            </a:pPr>
            <a:r>
              <a:rPr lang="en-US" altLang="zh-TW" sz="3600" b="1" dirty="0">
                <a:solidFill>
                  <a:srgbClr val="008080"/>
                </a:solidFill>
                <a:latin typeface="Calibri" panose="020F0502020204030204" pitchFamily="34" charset="0"/>
                <a:cs typeface="Calibri" panose="020F0502020204030204" pitchFamily="34" charset="0"/>
              </a:rPr>
              <a:t>PV22D SSD Specification</a:t>
            </a:r>
          </a:p>
        </p:txBody>
      </p:sp>
    </p:spTree>
    <p:extLst>
      <p:ext uri="{BB962C8B-B14F-4D97-AF65-F5344CB8AC3E}">
        <p14:creationId xmlns:p14="http://schemas.microsoft.com/office/powerpoint/2010/main" val="2224805899"/>
      </p:ext>
    </p:extLst>
  </p:cSld>
  <p:clrMapOvr>
    <a:masterClrMapping/>
  </p:clrMapOvr>
  <p:transition/>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圖片 1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97866" y="2292333"/>
            <a:ext cx="3680670" cy="3680670"/>
          </a:xfrm>
          <a:prstGeom prst="rect">
            <a:avLst/>
          </a:prstGeom>
        </p:spPr>
      </p:pic>
      <p:sp>
        <p:nvSpPr>
          <p:cNvPr id="24" name="矩形 23"/>
          <p:cNvSpPr/>
          <p:nvPr/>
        </p:nvSpPr>
        <p:spPr>
          <a:xfrm>
            <a:off x="3313792" y="5840001"/>
            <a:ext cx="1462260" cy="398699"/>
          </a:xfrm>
          <a:prstGeom prst="rect">
            <a:avLst/>
          </a:prstGeom>
        </p:spPr>
        <p:txBody>
          <a:bodyPr wrap="none">
            <a:spAutoFit/>
          </a:bodyPr>
          <a:lstStyle/>
          <a:p>
            <a:pPr algn="ctr" defTabSz="1300192">
              <a:defRPr/>
            </a:pPr>
            <a:r>
              <a:rPr lang="en-US" altLang="zh-TW" sz="1991" b="1" dirty="0">
                <a:solidFill>
                  <a:schemeClr val="bg1"/>
                </a:solidFill>
              </a:rPr>
              <a:t>CS: Ready</a:t>
            </a:r>
          </a:p>
        </p:txBody>
      </p:sp>
      <p:sp>
        <p:nvSpPr>
          <p:cNvPr id="4" name="標題 3"/>
          <p:cNvSpPr>
            <a:spLocks noGrp="1"/>
          </p:cNvSpPr>
          <p:nvPr>
            <p:ph type="title"/>
          </p:nvPr>
        </p:nvSpPr>
        <p:spPr/>
        <p:txBody>
          <a:bodyPr/>
          <a:lstStyle/>
          <a:p>
            <a:r>
              <a:rPr lang="en-US" altLang="zh-TW" dirty="0" smtClean="0"/>
              <a:t>3D TLC mSATA</a:t>
            </a:r>
            <a:endParaRPr lang="zh-TW" altLang="en-US" dirty="0"/>
          </a:p>
        </p:txBody>
      </p:sp>
      <p:graphicFrame>
        <p:nvGraphicFramePr>
          <p:cNvPr id="16" name="表格 15"/>
          <p:cNvGraphicFramePr>
            <a:graphicFrameLocks noGrp="1"/>
          </p:cNvGraphicFramePr>
          <p:nvPr>
            <p:extLst>
              <p:ext uri="{D42A27DB-BD31-4B8C-83A1-F6EECF244321}">
                <p14:modId xmlns:p14="http://schemas.microsoft.com/office/powerpoint/2010/main" val="576355286"/>
              </p:ext>
            </p:extLst>
          </p:nvPr>
        </p:nvGraphicFramePr>
        <p:xfrm>
          <a:off x="5285754" y="1780456"/>
          <a:ext cx="10656000" cy="6947764"/>
        </p:xfrm>
        <a:graphic>
          <a:graphicData uri="http://schemas.openxmlformats.org/drawingml/2006/table">
            <a:tbl>
              <a:tblPr firstRow="1" bandRow="1">
                <a:tableStyleId>{5940675A-B579-460E-94D1-54222C63F5DA}</a:tableStyleId>
              </a:tblPr>
              <a:tblGrid>
                <a:gridCol w="5328000"/>
                <a:gridCol w="5328000"/>
              </a:tblGrid>
              <a:tr h="398450">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SV25P-300</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SATA 3.2 (6Gb/s)</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120GB~1920GB</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Kioxia</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lang="en-US" altLang="zh-TW" sz="2000" b="0" kern="1200" dirty="0" smtClean="0">
                          <a:solidFill>
                            <a:srgbClr val="C00000"/>
                          </a:solidFill>
                          <a:latin typeface="Calibri" panose="020F0502020204030204" pitchFamily="34" charset="0"/>
                          <a:ea typeface="+mn-ea"/>
                          <a:cs typeface="Calibri" panose="020F0502020204030204" pitchFamily="34" charset="0"/>
                          <a:sym typeface="Arial" pitchFamily="34" charset="0"/>
                        </a:rPr>
                        <a:t>BiCS5</a:t>
                      </a:r>
                      <a:endParaRPr lang="zh-TW" altLang="en-US" sz="2000" b="0" kern="1200" dirty="0" smtClean="0">
                        <a:solidFill>
                          <a:srgbClr val="C00000"/>
                        </a:solidFill>
                        <a:latin typeface="Calibri" panose="020F0502020204030204" pitchFamily="34" charset="0"/>
                        <a:ea typeface="+mn-ea"/>
                        <a:cs typeface="Calibri" panose="020F0502020204030204" pitchFamily="34" charset="0"/>
                        <a:sym typeface="Arial" pitchFamily="34" charset="0"/>
                      </a:endParaRP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External DRAM</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No</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85546">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R/W 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Est. 555/480</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Read)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Est. 51K</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Write)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Est. 55K</a:t>
                      </a:r>
                    </a:p>
                  </a:txBody>
                  <a:tcPr marL="111600" marR="111600" marT="57600" marB="5760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Wide Temp. (-40</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C~85</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Yes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19300">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2784600">
                <a:tc>
                  <a:txBody>
                    <a:bodyPr/>
                    <a:lstStyle/>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Support LDPC ECC</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Global Wear-Leveling Technology</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AES256 Support </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End-to-End Data Protection </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DEVSLP/Thermal Sensor</a:t>
                      </a:r>
                    </a:p>
                    <a:p>
                      <a:pPr eaLnBrk="0" fontAlgn="base" hangingPunct="0">
                        <a:buSzPct val="100000"/>
                        <a:buFont typeface="Arial" panose="020B0604020202020204" pitchFamily="34" charset="0"/>
                        <a:buChar char="•"/>
                      </a:pPr>
                      <a:r>
                        <a:rPr lang="en-US" altLang="zh-TW" sz="2000" b="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S.M.A.R.T. and SSD Widget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DataRAID</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a:t>
                      </a:r>
                    </a:p>
                    <a:p>
                      <a:pPr marL="0" marR="0" indent="0" algn="l" defTabSz="914446" rtl="0" eaLnBrk="0" fontAlgn="base" latinLnBrk="0" hangingPunct="0">
                        <a:lnSpc>
                          <a:spcPct val="100000"/>
                        </a:lnSpc>
                        <a:spcBef>
                          <a:spcPts val="0"/>
                        </a:spcBef>
                        <a:spcAft>
                          <a:spcPts val="0"/>
                        </a:spcAft>
                        <a:buClrTx/>
                        <a:buSzPct val="100000"/>
                        <a:buFont typeface="Arial" panose="020B0604020202020204" pitchFamily="34" charset="0"/>
                        <a:buChar char="•"/>
                        <a:tabLst/>
                        <a:defRPr/>
                      </a:pPr>
                      <a:r>
                        <a:rPr lang="zh-TW" altLang="en-US" sz="2000" b="0" kern="1200" dirty="0" smtClean="0">
                          <a:solidFill>
                            <a:srgbClr val="C00000"/>
                          </a:solidFill>
                          <a:latin typeface="Calibri" panose="020F0502020204030204" pitchFamily="34" charset="0"/>
                          <a:ea typeface="新細明體" charset="-120"/>
                          <a:cs typeface="Calibri" panose="020F0502020204030204" pitchFamily="34" charset="0"/>
                        </a:rPr>
                        <a:t> </a:t>
                      </a:r>
                      <a:r>
                        <a:rPr lang="en-US" altLang="zh-TW" sz="2000" b="0" kern="1200" dirty="0" err="1" smtClean="0">
                          <a:solidFill>
                            <a:srgbClr val="C00000"/>
                          </a:solidFill>
                          <a:latin typeface="Calibri" panose="020F0502020204030204" pitchFamily="34" charset="0"/>
                          <a:ea typeface="新細明體" charset="-120"/>
                          <a:cs typeface="Calibri" panose="020F0502020204030204" pitchFamily="34" charset="0"/>
                        </a:rPr>
                        <a:t>CorePower</a:t>
                      </a:r>
                      <a:endParaRPr lang="zh-TW" altLang="zh-TW" sz="2000" b="0" kern="1200" dirty="0" smtClean="0">
                        <a:solidFill>
                          <a:srgbClr val="C00000"/>
                        </a:solidFill>
                        <a:latin typeface="Calibri" panose="020F0502020204030204" pitchFamily="34" charset="0"/>
                        <a:ea typeface="新細明體" charset="-120"/>
                        <a:cs typeface="Calibri" panose="020F0502020204030204" pitchFamily="34" charset="0"/>
                      </a:endParaRP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46" rtl="0" eaLnBrk="1" fontAlgn="auto" latinLnBrk="0" hangingPunct="1">
                        <a:lnSpc>
                          <a:spcPct val="100000"/>
                        </a:lnSpc>
                        <a:spcBef>
                          <a:spcPts val="3413"/>
                        </a:spcBef>
                        <a:spcAft>
                          <a:spcPts val="0"/>
                        </a:spcAft>
                        <a:buClrTx/>
                        <a:buSzPct val="171000"/>
                        <a:buFontTx/>
                        <a:buNone/>
                        <a:tabLst/>
                        <a:defRPr/>
                      </a:pPr>
                      <a:r>
                        <a:rPr lang="fr-FR"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Industrial/Military, Surveillance, Digital Signage,</a:t>
                      </a:r>
                      <a:r>
                        <a:rPr lang="fr-FR"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POS</a:t>
                      </a:r>
                      <a:endPar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10" name="圓角矩形 9"/>
          <p:cNvSpPr/>
          <p:nvPr/>
        </p:nvSpPr>
        <p:spPr>
          <a:xfrm>
            <a:off x="1325563" y="5884912"/>
            <a:ext cx="2016125" cy="616649"/>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2" fontAlgn="auto">
              <a:spcBef>
                <a:spcPts val="0"/>
              </a:spcBef>
              <a:spcAft>
                <a:spcPts val="0"/>
              </a:spcAft>
              <a:defRPr/>
            </a:pPr>
            <a:r>
              <a:rPr lang="en-US" altLang="zh-TW" sz="2400" b="1" dirty="0" smtClean="0">
                <a:solidFill>
                  <a:schemeClr val="bg1"/>
                </a:solidFill>
                <a:latin typeface="Calibri" panose="020F0502020204030204" pitchFamily="34" charset="0"/>
                <a:cs typeface="Calibri" panose="020F0502020204030204" pitchFamily="34" charset="0"/>
                <a:sym typeface="Arial" pitchFamily="34" charset="0"/>
              </a:rPr>
              <a:t>CS: </a:t>
            </a:r>
            <a:r>
              <a:rPr lang="en-US" altLang="zh-TW" sz="2400" b="1" dirty="0" smtClean="0">
                <a:solidFill>
                  <a:schemeClr val="bg1"/>
                </a:solidFill>
                <a:latin typeface="Calibri" panose="020F0502020204030204" pitchFamily="34" charset="0"/>
                <a:cs typeface="Calibri" panose="020F0502020204030204" pitchFamily="34" charset="0"/>
              </a:rPr>
              <a:t>E/Oct.</a:t>
            </a:r>
            <a:endParaRPr lang="en-US" altLang="zh-TW" sz="2400" b="1" dirty="0">
              <a:solidFill>
                <a:schemeClr val="bg1"/>
              </a:solidFill>
              <a:latin typeface="Calibri" panose="020F0502020204030204" pitchFamily="34" charset="0"/>
              <a:cs typeface="Calibri" panose="020F0502020204030204" pitchFamily="34" charset="0"/>
            </a:endParaRPr>
          </a:p>
        </p:txBody>
      </p:sp>
      <p:sp>
        <p:nvSpPr>
          <p:cNvPr id="12" name="矩形 11"/>
          <p:cNvSpPr/>
          <p:nvPr/>
        </p:nvSpPr>
        <p:spPr>
          <a:xfrm>
            <a:off x="8149206" y="1025242"/>
            <a:ext cx="4783169" cy="646331"/>
          </a:xfrm>
          <a:prstGeom prst="rect">
            <a:avLst/>
          </a:prstGeom>
        </p:spPr>
        <p:txBody>
          <a:bodyPr wrap="none">
            <a:spAutoFit/>
          </a:bodyPr>
          <a:lstStyle/>
          <a:p>
            <a:pPr lvl="0" algn="ctr" eaLnBrk="1" hangingPunct="1">
              <a:defRPr/>
            </a:pPr>
            <a:r>
              <a:rPr lang="en-US" altLang="zh-TW" sz="3600" b="1" dirty="0" smtClean="0">
                <a:solidFill>
                  <a:srgbClr val="008080"/>
                </a:solidFill>
                <a:latin typeface="Calibri" panose="020F0502020204030204" pitchFamily="34" charset="0"/>
                <a:cs typeface="Calibri" panose="020F0502020204030204" pitchFamily="34" charset="0"/>
              </a:rPr>
              <a:t>SV25P-300 Specification</a:t>
            </a:r>
            <a:endParaRPr lang="en-US" altLang="zh-TW" sz="3600" b="1" dirty="0">
              <a:solidFill>
                <a:srgbClr val="008080"/>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42314223"/>
      </p:ext>
    </p:extLst>
  </p:cSld>
  <p:clrMapOvr>
    <a:masterClrMapping/>
  </p:clrMapOvr>
  <p:transition/>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圖片 1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97295" y="2300345"/>
            <a:ext cx="3672658" cy="3672658"/>
          </a:xfrm>
          <a:prstGeom prst="rect">
            <a:avLst/>
          </a:prstGeom>
        </p:spPr>
      </p:pic>
      <p:sp>
        <p:nvSpPr>
          <p:cNvPr id="24" name="矩形 23"/>
          <p:cNvSpPr/>
          <p:nvPr/>
        </p:nvSpPr>
        <p:spPr>
          <a:xfrm>
            <a:off x="3313792" y="5840001"/>
            <a:ext cx="1462260" cy="398699"/>
          </a:xfrm>
          <a:prstGeom prst="rect">
            <a:avLst/>
          </a:prstGeom>
        </p:spPr>
        <p:txBody>
          <a:bodyPr wrap="none">
            <a:spAutoFit/>
          </a:bodyPr>
          <a:lstStyle/>
          <a:p>
            <a:pPr algn="ctr" defTabSz="1300192">
              <a:defRPr/>
            </a:pPr>
            <a:r>
              <a:rPr lang="en-US" altLang="zh-TW" sz="1991" b="1" dirty="0">
                <a:solidFill>
                  <a:schemeClr val="bg1"/>
                </a:solidFill>
              </a:rPr>
              <a:t>CS: Ready</a:t>
            </a:r>
          </a:p>
        </p:txBody>
      </p:sp>
      <p:sp>
        <p:nvSpPr>
          <p:cNvPr id="4" name="標題 3"/>
          <p:cNvSpPr>
            <a:spLocks noGrp="1"/>
          </p:cNvSpPr>
          <p:nvPr>
            <p:ph type="title"/>
          </p:nvPr>
        </p:nvSpPr>
        <p:spPr/>
        <p:txBody>
          <a:bodyPr/>
          <a:lstStyle/>
          <a:p>
            <a:r>
              <a:rPr lang="en-US" altLang="zh-TW" dirty="0" smtClean="0"/>
              <a:t>3D TLC mSATA</a:t>
            </a:r>
            <a:endParaRPr lang="zh-TW" altLang="en-US" dirty="0"/>
          </a:p>
        </p:txBody>
      </p:sp>
      <p:graphicFrame>
        <p:nvGraphicFramePr>
          <p:cNvPr id="16" name="表格 15"/>
          <p:cNvGraphicFramePr>
            <a:graphicFrameLocks noGrp="1"/>
          </p:cNvGraphicFramePr>
          <p:nvPr>
            <p:extLst>
              <p:ext uri="{D42A27DB-BD31-4B8C-83A1-F6EECF244321}">
                <p14:modId xmlns:p14="http://schemas.microsoft.com/office/powerpoint/2010/main" val="4149214990"/>
              </p:ext>
            </p:extLst>
          </p:nvPr>
        </p:nvGraphicFramePr>
        <p:xfrm>
          <a:off x="5285754" y="1780456"/>
          <a:ext cx="10656000" cy="6947764"/>
        </p:xfrm>
        <a:graphic>
          <a:graphicData uri="http://schemas.openxmlformats.org/drawingml/2006/table">
            <a:tbl>
              <a:tblPr firstRow="1" bandRow="1">
                <a:tableStyleId>{5940675A-B579-460E-94D1-54222C63F5DA}</a:tableStyleId>
              </a:tblPr>
              <a:tblGrid>
                <a:gridCol w="5328000"/>
                <a:gridCol w="5328000"/>
              </a:tblGrid>
              <a:tr h="398450">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SH250-300</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SATA 3.2 (6Gb/s)</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40GB~320G</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Kioxia</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lang="en-US" altLang="zh-TW" sz="2000" b="0" kern="1200" dirty="0" smtClean="0">
                          <a:solidFill>
                            <a:srgbClr val="C00000"/>
                          </a:solidFill>
                          <a:latin typeface="Calibri" panose="020F0502020204030204" pitchFamily="34" charset="0"/>
                          <a:ea typeface="+mn-ea"/>
                          <a:cs typeface="Calibri" panose="020F0502020204030204" pitchFamily="34" charset="0"/>
                          <a:sym typeface="Arial" pitchFamily="34" charset="0"/>
                        </a:rPr>
                        <a:t>BiCS5</a:t>
                      </a:r>
                      <a:endParaRPr lang="zh-TW" altLang="en-US" sz="2000" b="0" kern="1200" dirty="0" smtClean="0">
                        <a:solidFill>
                          <a:srgbClr val="C00000"/>
                        </a:solidFill>
                        <a:latin typeface="Calibri" panose="020F0502020204030204" pitchFamily="34" charset="0"/>
                        <a:ea typeface="+mn-ea"/>
                        <a:cs typeface="Calibri" panose="020F0502020204030204" pitchFamily="34" charset="0"/>
                        <a:sym typeface="Arial" pitchFamily="34" charset="0"/>
                      </a:endParaRP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External DRAM</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No</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85546">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R/W 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550/485</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Read)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56K</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Write)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63K</a:t>
                      </a:r>
                      <a:endPar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111600" marR="111600" marT="57600" marB="5760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Wide Temp. (-40</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C~85</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Yes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19300">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2784600">
                <a:tc>
                  <a:txBody>
                    <a:bodyPr/>
                    <a:lstStyle/>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Support LDPC ECC</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Global Wear-Leveling Technology</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AES256 Support </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End-to-End Data Protection </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DEVSLP/Thermal Sensor</a:t>
                      </a:r>
                    </a:p>
                    <a:p>
                      <a:pPr eaLnBrk="0" fontAlgn="base" hangingPunct="0">
                        <a:buSzPct val="100000"/>
                        <a:buFont typeface="Arial" panose="020B0604020202020204" pitchFamily="34" charset="0"/>
                        <a:buChar char="•"/>
                      </a:pPr>
                      <a:r>
                        <a:rPr lang="zh-TW" altLang="en-US"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S.M.A.R.T. and SSD Widget</a:t>
                      </a:r>
                    </a:p>
                    <a:p>
                      <a:pPr eaLnBrk="0" fontAlgn="base" hangingPunct="0">
                        <a:buSzPct val="100000"/>
                        <a:buFont typeface="Arial" panose="020B0604020202020204" pitchFamily="34" charset="0"/>
                        <a:buChar char="•"/>
                      </a:pPr>
                      <a:r>
                        <a:rPr lang="en-US" altLang="zh-TW"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SLC-</a:t>
                      </a:r>
                      <a:r>
                        <a:rPr lang="en-US" altLang="zh-TW" sz="2000" b="0" kern="120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liteX</a:t>
                      </a:r>
                      <a:r>
                        <a:rPr lang="en-US" altLang="zh-TW"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(P/E cycles up to 100K</a:t>
                      </a:r>
                      <a:r>
                        <a:rPr lang="en-US" altLang="zh-TW" sz="2000" b="0" kern="120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a:t>
                      </a:r>
                      <a:endParaRPr lang="en-US" altLang="zh-TW"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46" rtl="0" eaLnBrk="1" fontAlgn="auto" latinLnBrk="0" hangingPunct="1">
                        <a:lnSpc>
                          <a:spcPct val="100000"/>
                        </a:lnSpc>
                        <a:spcBef>
                          <a:spcPts val="3413"/>
                        </a:spcBef>
                        <a:spcAft>
                          <a:spcPts val="0"/>
                        </a:spcAft>
                        <a:buClrTx/>
                        <a:buSzPct val="171000"/>
                        <a:buFontTx/>
                        <a:buNone/>
                        <a:tabLst/>
                        <a:defRPr/>
                      </a:pPr>
                      <a:r>
                        <a:rPr lang="fr-FR"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Industrial/Military, Surveillance, Digital Signage,</a:t>
                      </a:r>
                      <a:r>
                        <a:rPr lang="fr-FR"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POS</a:t>
                      </a:r>
                      <a:endPar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10" name="圓角矩形 9"/>
          <p:cNvSpPr/>
          <p:nvPr/>
        </p:nvSpPr>
        <p:spPr>
          <a:xfrm>
            <a:off x="1325563" y="5884912"/>
            <a:ext cx="2016125" cy="616649"/>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2" fontAlgn="auto">
              <a:spcBef>
                <a:spcPts val="0"/>
              </a:spcBef>
              <a:spcAft>
                <a:spcPts val="0"/>
              </a:spcAft>
              <a:defRPr/>
            </a:pPr>
            <a:r>
              <a:rPr lang="en-US" altLang="zh-TW" sz="2400" b="1" dirty="0" smtClean="0">
                <a:solidFill>
                  <a:schemeClr val="bg1"/>
                </a:solidFill>
                <a:latin typeface="Calibri" panose="020F0502020204030204" pitchFamily="34" charset="0"/>
                <a:cs typeface="Calibri" panose="020F0502020204030204" pitchFamily="34" charset="0"/>
                <a:sym typeface="Arial" pitchFamily="34" charset="0"/>
              </a:rPr>
              <a:t>CS: </a:t>
            </a:r>
            <a:r>
              <a:rPr lang="en-US" altLang="zh-TW" sz="2400" b="1" dirty="0" smtClean="0">
                <a:solidFill>
                  <a:schemeClr val="bg1"/>
                </a:solidFill>
                <a:latin typeface="Calibri" panose="020F0502020204030204" pitchFamily="34" charset="0"/>
                <a:cs typeface="Calibri" panose="020F0502020204030204" pitchFamily="34" charset="0"/>
              </a:rPr>
              <a:t>Ready</a:t>
            </a:r>
            <a:endParaRPr lang="en-US" altLang="zh-TW" sz="2400" b="1" dirty="0">
              <a:solidFill>
                <a:schemeClr val="bg1"/>
              </a:solidFill>
              <a:latin typeface="Calibri" panose="020F0502020204030204" pitchFamily="34" charset="0"/>
              <a:cs typeface="Calibri" panose="020F0502020204030204" pitchFamily="34" charset="0"/>
            </a:endParaRPr>
          </a:p>
        </p:txBody>
      </p:sp>
      <p:sp>
        <p:nvSpPr>
          <p:cNvPr id="12" name="矩形 11"/>
          <p:cNvSpPr/>
          <p:nvPr/>
        </p:nvSpPr>
        <p:spPr>
          <a:xfrm>
            <a:off x="8142827" y="1025242"/>
            <a:ext cx="4795929" cy="646331"/>
          </a:xfrm>
          <a:prstGeom prst="rect">
            <a:avLst/>
          </a:prstGeom>
        </p:spPr>
        <p:txBody>
          <a:bodyPr wrap="none">
            <a:spAutoFit/>
          </a:bodyPr>
          <a:lstStyle/>
          <a:p>
            <a:pPr lvl="0" algn="ctr" eaLnBrk="1" hangingPunct="1">
              <a:defRPr/>
            </a:pPr>
            <a:r>
              <a:rPr lang="en-US" altLang="zh-TW" sz="3600" b="1" dirty="0" smtClean="0">
                <a:solidFill>
                  <a:srgbClr val="008080"/>
                </a:solidFill>
                <a:latin typeface="Calibri" panose="020F0502020204030204" pitchFamily="34" charset="0"/>
                <a:cs typeface="Calibri" panose="020F0502020204030204" pitchFamily="34" charset="0"/>
              </a:rPr>
              <a:t>SH250-300 Specification</a:t>
            </a:r>
            <a:endParaRPr lang="en-US" altLang="zh-TW" sz="3600" b="1" dirty="0">
              <a:solidFill>
                <a:srgbClr val="008080"/>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268760996"/>
      </p:ext>
    </p:extLst>
  </p:cSld>
  <p:clrMapOvr>
    <a:masterClrMapping/>
  </p:clrMapOvr>
  <p:transition/>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圖片 1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97866" y="2292333"/>
            <a:ext cx="3680670" cy="3680670"/>
          </a:xfrm>
          <a:prstGeom prst="rect">
            <a:avLst/>
          </a:prstGeom>
        </p:spPr>
      </p:pic>
      <p:sp>
        <p:nvSpPr>
          <p:cNvPr id="4" name="標題 3"/>
          <p:cNvSpPr>
            <a:spLocks noGrp="1"/>
          </p:cNvSpPr>
          <p:nvPr>
            <p:ph type="title"/>
          </p:nvPr>
        </p:nvSpPr>
        <p:spPr/>
        <p:txBody>
          <a:bodyPr/>
          <a:lstStyle/>
          <a:p>
            <a:r>
              <a:rPr lang="en-US" altLang="zh-TW" dirty="0" smtClean="0"/>
              <a:t>3D TLC mSATA</a:t>
            </a:r>
            <a:endParaRPr lang="zh-TW" altLang="en-US" dirty="0"/>
          </a:p>
        </p:txBody>
      </p:sp>
      <p:graphicFrame>
        <p:nvGraphicFramePr>
          <p:cNvPr id="16" name="表格 15"/>
          <p:cNvGraphicFramePr>
            <a:graphicFrameLocks noGrp="1"/>
          </p:cNvGraphicFramePr>
          <p:nvPr>
            <p:extLst>
              <p:ext uri="{D42A27DB-BD31-4B8C-83A1-F6EECF244321}">
                <p14:modId xmlns:p14="http://schemas.microsoft.com/office/powerpoint/2010/main" val="3985480520"/>
              </p:ext>
            </p:extLst>
          </p:nvPr>
        </p:nvGraphicFramePr>
        <p:xfrm>
          <a:off x="5285754" y="1780456"/>
          <a:ext cx="10656000" cy="6947764"/>
        </p:xfrm>
        <a:graphic>
          <a:graphicData uri="http://schemas.openxmlformats.org/drawingml/2006/table">
            <a:tbl>
              <a:tblPr firstRow="1" bandRow="1">
                <a:tableStyleId>{5940675A-B579-460E-94D1-54222C63F5DA}</a:tableStyleId>
              </a:tblPr>
              <a:tblGrid>
                <a:gridCol w="5328000"/>
                <a:gridCol w="5328000"/>
              </a:tblGrid>
              <a:tr h="398450">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SH25P-300</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SATA 3.2 (6Gb/s)</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40GB~640GB</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Kioxia</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lang="en-US" altLang="zh-TW" sz="2000" b="0" kern="1200" dirty="0" smtClean="0">
                          <a:solidFill>
                            <a:srgbClr val="C00000"/>
                          </a:solidFill>
                          <a:latin typeface="Calibri" panose="020F0502020204030204" pitchFamily="34" charset="0"/>
                          <a:ea typeface="+mn-ea"/>
                          <a:cs typeface="Calibri" panose="020F0502020204030204" pitchFamily="34" charset="0"/>
                          <a:sym typeface="Arial" pitchFamily="34" charset="0"/>
                        </a:rPr>
                        <a:t>BiCS5</a:t>
                      </a:r>
                      <a:endParaRPr lang="zh-TW" altLang="en-US" sz="2000" b="0" kern="1200" dirty="0" smtClean="0">
                        <a:solidFill>
                          <a:srgbClr val="C00000"/>
                        </a:solidFill>
                        <a:latin typeface="Calibri" panose="020F0502020204030204" pitchFamily="34" charset="0"/>
                        <a:ea typeface="+mn-ea"/>
                        <a:cs typeface="Calibri" panose="020F0502020204030204" pitchFamily="34" charset="0"/>
                        <a:sym typeface="Arial" pitchFamily="34" charset="0"/>
                      </a:endParaRP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External DRAM</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No</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85546">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R/W 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rgbClr val="C00000"/>
                          </a:solidFill>
                          <a:effectLst/>
                          <a:latin typeface="Calibri" panose="020F0502020204030204" pitchFamily="34" charset="0"/>
                          <a:ea typeface="新細明體" pitchFamily="18" charset="-120"/>
                          <a:cs typeface="Calibri" panose="020F0502020204030204" pitchFamily="34" charset="0"/>
                          <a:sym typeface="Arial" pitchFamily="34" charset="0"/>
                        </a:rPr>
                        <a:t>Est. 560/470</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Read)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rgbClr val="C00000"/>
                          </a:solidFill>
                          <a:effectLst/>
                          <a:latin typeface="Calibri" panose="020F0502020204030204" pitchFamily="34" charset="0"/>
                          <a:ea typeface="新細明體" pitchFamily="18" charset="-120"/>
                          <a:cs typeface="Calibri" panose="020F0502020204030204" pitchFamily="34" charset="0"/>
                          <a:sym typeface="Arial" pitchFamily="34" charset="0"/>
                        </a:rPr>
                        <a:t>Est. 52K</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Write)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rgbClr val="C00000"/>
                          </a:solidFill>
                          <a:effectLst/>
                          <a:latin typeface="Calibri" panose="020F0502020204030204" pitchFamily="34" charset="0"/>
                          <a:ea typeface="新細明體" pitchFamily="18" charset="-120"/>
                          <a:cs typeface="Calibri" panose="020F0502020204030204" pitchFamily="34" charset="0"/>
                          <a:sym typeface="Arial" pitchFamily="34" charset="0"/>
                        </a:rPr>
                        <a:t>Est. 68K</a:t>
                      </a:r>
                    </a:p>
                  </a:txBody>
                  <a:tcPr marL="111600" marR="111600" marT="57600" marB="5760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Wide Temp. (-40</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C~85</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Yes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19300">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2784600">
                <a:tc>
                  <a:txBody>
                    <a:bodyPr/>
                    <a:lstStyle/>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Support LDPC ECC</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Global Wear-Leveling Technology</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AES256 Support </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End-to-End Data Protection </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DEVSLP/Thermal Sensor</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S.M.A.R.T. and SSD Widget</a:t>
                      </a:r>
                    </a:p>
                    <a:p>
                      <a:pPr eaLnBrk="0" fontAlgn="base" hangingPunct="0">
                        <a:buSzPct val="100000"/>
                        <a:buFont typeface="Arial" panose="020B0604020202020204" pitchFamily="34" charset="0"/>
                        <a:buChar char="•"/>
                      </a:pPr>
                      <a:r>
                        <a:rPr lang="en-US" altLang="zh-TW"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SLC-</a:t>
                      </a:r>
                      <a:r>
                        <a:rPr lang="en-US" altLang="zh-TW" sz="2000" b="0" kern="120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liteX</a:t>
                      </a:r>
                      <a:r>
                        <a:rPr lang="en-US" altLang="zh-TW"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(P/E cycles up to 100K</a:t>
                      </a:r>
                      <a:r>
                        <a:rPr lang="en-US" altLang="zh-TW" sz="2000" b="0" kern="120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a:t>
                      </a:r>
                    </a:p>
                    <a:p>
                      <a:pPr eaLnBrk="0" fontAlgn="base" hangingPunct="0">
                        <a:buSzPct val="100000"/>
                        <a:buFont typeface="Arial" panose="020B0604020202020204" pitchFamily="34" charset="0"/>
                        <a:buChar char="•"/>
                      </a:pPr>
                      <a:r>
                        <a:rPr lang="en-US" altLang="zh-TW" sz="2000" b="0" kern="1200" baseline="0" dirty="0" smtClean="0">
                          <a:solidFill>
                            <a:srgbClr val="C00000"/>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kern="1200" baseline="0" dirty="0" err="1" smtClean="0">
                          <a:solidFill>
                            <a:srgbClr val="C00000"/>
                          </a:solidFill>
                          <a:latin typeface="Calibri" panose="020F0502020204030204" pitchFamily="34" charset="0"/>
                          <a:ea typeface="新細明體" charset="-120"/>
                          <a:cs typeface="Calibri" panose="020F0502020204030204" pitchFamily="34" charset="0"/>
                          <a:sym typeface="Arial" pitchFamily="34" charset="0"/>
                        </a:rPr>
                        <a:t>CorePower</a:t>
                      </a:r>
                      <a:endParaRPr lang="en-US" altLang="zh-TW" sz="2000" b="0" kern="1200" dirty="0" smtClean="0">
                        <a:solidFill>
                          <a:srgbClr val="C00000"/>
                        </a:solidFill>
                        <a:latin typeface="Calibri" panose="020F0502020204030204" pitchFamily="34" charset="0"/>
                        <a:ea typeface="新細明體" charset="-120"/>
                        <a:cs typeface="Calibri" panose="020F0502020204030204" pitchFamily="34" charset="0"/>
                        <a:sym typeface="Arial" pitchFamily="34" charset="0"/>
                      </a:endParaRP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46" rtl="0" eaLnBrk="1" fontAlgn="auto" latinLnBrk="0" hangingPunct="1">
                        <a:lnSpc>
                          <a:spcPct val="100000"/>
                        </a:lnSpc>
                        <a:spcBef>
                          <a:spcPts val="3413"/>
                        </a:spcBef>
                        <a:spcAft>
                          <a:spcPts val="0"/>
                        </a:spcAft>
                        <a:buClrTx/>
                        <a:buSzPct val="171000"/>
                        <a:buFontTx/>
                        <a:buNone/>
                        <a:tabLst/>
                        <a:defRPr/>
                      </a:pPr>
                      <a:r>
                        <a:rPr lang="fr-FR"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Industrial/Military, Surveillance, Digital Signage,</a:t>
                      </a:r>
                      <a:r>
                        <a:rPr lang="fr-FR"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POS</a:t>
                      </a:r>
                      <a:endPar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10" name="圓角矩形 9"/>
          <p:cNvSpPr/>
          <p:nvPr/>
        </p:nvSpPr>
        <p:spPr>
          <a:xfrm>
            <a:off x="1325563" y="5884912"/>
            <a:ext cx="2016125" cy="616649"/>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2" fontAlgn="auto">
              <a:spcBef>
                <a:spcPts val="0"/>
              </a:spcBef>
              <a:spcAft>
                <a:spcPts val="0"/>
              </a:spcAft>
              <a:defRPr/>
            </a:pPr>
            <a:r>
              <a:rPr lang="en-US" altLang="zh-TW" sz="2400" b="1" dirty="0" smtClean="0">
                <a:solidFill>
                  <a:schemeClr val="bg1"/>
                </a:solidFill>
                <a:latin typeface="Calibri" panose="020F0502020204030204" pitchFamily="34" charset="0"/>
                <a:cs typeface="Calibri" panose="020F0502020204030204" pitchFamily="34" charset="0"/>
                <a:sym typeface="Arial" pitchFamily="34" charset="0"/>
              </a:rPr>
              <a:t>CS: </a:t>
            </a:r>
            <a:r>
              <a:rPr lang="en-US" altLang="zh-TW" sz="2400" b="1" dirty="0" smtClean="0">
                <a:solidFill>
                  <a:schemeClr val="bg1"/>
                </a:solidFill>
                <a:latin typeface="Calibri" panose="020F0502020204030204" pitchFamily="34" charset="0"/>
                <a:cs typeface="Calibri" panose="020F0502020204030204" pitchFamily="34" charset="0"/>
              </a:rPr>
              <a:t>E/Nov.</a:t>
            </a:r>
            <a:endParaRPr lang="en-US" altLang="zh-TW" sz="2400" b="1" dirty="0">
              <a:solidFill>
                <a:schemeClr val="bg1"/>
              </a:solidFill>
              <a:latin typeface="Calibri" panose="020F0502020204030204" pitchFamily="34" charset="0"/>
              <a:cs typeface="Calibri" panose="020F0502020204030204" pitchFamily="34" charset="0"/>
            </a:endParaRPr>
          </a:p>
        </p:txBody>
      </p:sp>
      <p:sp>
        <p:nvSpPr>
          <p:cNvPr id="12" name="矩形 11"/>
          <p:cNvSpPr/>
          <p:nvPr/>
        </p:nvSpPr>
        <p:spPr>
          <a:xfrm>
            <a:off x="8137216" y="1025242"/>
            <a:ext cx="4807150" cy="646331"/>
          </a:xfrm>
          <a:prstGeom prst="rect">
            <a:avLst/>
          </a:prstGeom>
        </p:spPr>
        <p:txBody>
          <a:bodyPr wrap="none">
            <a:spAutoFit/>
          </a:bodyPr>
          <a:lstStyle/>
          <a:p>
            <a:pPr lvl="0" algn="ctr" eaLnBrk="1" hangingPunct="1">
              <a:defRPr/>
            </a:pPr>
            <a:r>
              <a:rPr lang="en-US" altLang="zh-TW" sz="3600" b="1" dirty="0" smtClean="0">
                <a:solidFill>
                  <a:srgbClr val="008080"/>
                </a:solidFill>
                <a:latin typeface="Calibri" panose="020F0502020204030204" pitchFamily="34" charset="0"/>
                <a:cs typeface="Calibri" panose="020F0502020204030204" pitchFamily="34" charset="0"/>
              </a:rPr>
              <a:t>SH25P-300 Specification</a:t>
            </a:r>
            <a:endParaRPr lang="en-US" altLang="zh-TW" sz="3600" b="1" dirty="0">
              <a:solidFill>
                <a:srgbClr val="008080"/>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605854084"/>
      </p:ext>
    </p:extLst>
  </p:cSld>
  <p:clrMapOvr>
    <a:masterClrMapping/>
  </p:clrMapOvr>
  <p:transition/>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文字方塊 15"/>
          <p:cNvSpPr txBox="1">
            <a:spLocks noChangeArrowheads="1"/>
          </p:cNvSpPr>
          <p:nvPr/>
        </p:nvSpPr>
        <p:spPr bwMode="auto">
          <a:xfrm>
            <a:off x="5581943" y="340296"/>
            <a:ext cx="6758444" cy="667746"/>
          </a:xfrm>
          <a:prstGeom prst="rect">
            <a:avLst/>
          </a:prstGeom>
          <a:noFill/>
          <a:ln>
            <a:noFill/>
          </a:ln>
          <a:extLst/>
        </p:spPr>
        <p:txBody>
          <a:bodyPr wrap="square" lIns="112647" tIns="56324" rIns="112647" bIns="56324">
            <a:spAutoFit/>
          </a:bodyPr>
          <a:lstStyle>
            <a:lvl1pPr eaLnBrk="0" hangingPunct="0">
              <a:defRPr kumimoji="1">
                <a:solidFill>
                  <a:schemeClr val="tx1"/>
                </a:solidFill>
                <a:latin typeface="Arial" pitchFamily="34" charset="0"/>
                <a:ea typeface="新細明體" pitchFamily="18" charset="-120"/>
              </a:defRPr>
            </a:lvl1pPr>
            <a:lvl2pPr marL="742950" indent="-285750" eaLnBrk="0" hangingPunct="0">
              <a:defRPr kumimoji="1">
                <a:solidFill>
                  <a:schemeClr val="tx1"/>
                </a:solidFill>
                <a:latin typeface="Arial" pitchFamily="34" charset="0"/>
                <a:ea typeface="新細明體" pitchFamily="18" charset="-120"/>
              </a:defRPr>
            </a:lvl2pPr>
            <a:lvl3pPr marL="1143000" indent="-228600" eaLnBrk="0" hangingPunct="0">
              <a:defRPr kumimoji="1">
                <a:solidFill>
                  <a:schemeClr val="tx1"/>
                </a:solidFill>
                <a:latin typeface="Arial" pitchFamily="34" charset="0"/>
                <a:ea typeface="新細明體" pitchFamily="18" charset="-120"/>
              </a:defRPr>
            </a:lvl3pPr>
            <a:lvl4pPr marL="1600200" indent="-228600" eaLnBrk="0" hangingPunct="0">
              <a:defRPr kumimoji="1">
                <a:solidFill>
                  <a:schemeClr val="tx1"/>
                </a:solidFill>
                <a:latin typeface="Arial" pitchFamily="34" charset="0"/>
                <a:ea typeface="新細明體" pitchFamily="18" charset="-120"/>
              </a:defRPr>
            </a:lvl4pPr>
            <a:lvl5pPr marL="2057400" indent="-228600" eaLnBrk="0" hangingPunct="0">
              <a:defRPr kumimoji="1">
                <a:solidFill>
                  <a:schemeClr val="tx1"/>
                </a:solidFill>
                <a:latin typeface="Arial" pitchFamily="34" charset="0"/>
                <a:ea typeface="新細明體" pitchFamily="18" charset="-120"/>
              </a:defRPr>
            </a:lvl5pPr>
            <a:lvl6pPr marL="25146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hangingPunct="1">
              <a:defRPr/>
            </a:pPr>
            <a:r>
              <a:rPr kumimoji="0" lang="en-US" altLang="zh-TW" sz="3600" b="1" dirty="0">
                <a:solidFill>
                  <a:srgbClr val="008080"/>
                </a:solidFill>
                <a:latin typeface="Calibri" panose="020F0502020204030204" pitchFamily="34" charset="0"/>
                <a:cs typeface="Calibri" panose="020F0502020204030204" pitchFamily="34" charset="0"/>
              </a:rPr>
              <a:t>mSATA Comparison Table</a:t>
            </a:r>
            <a:endParaRPr kumimoji="0" lang="zh-TW" altLang="en-US" sz="3600" b="1" dirty="0">
              <a:solidFill>
                <a:srgbClr val="008080"/>
              </a:solidFill>
              <a:latin typeface="Calibri" panose="020F0502020204030204" pitchFamily="34" charset="0"/>
              <a:cs typeface="Calibri" panose="020F0502020204030204" pitchFamily="34" charset="0"/>
            </a:endParaRPr>
          </a:p>
        </p:txBody>
      </p:sp>
      <p:graphicFrame>
        <p:nvGraphicFramePr>
          <p:cNvPr id="15" name="表格 14"/>
          <p:cNvGraphicFramePr>
            <a:graphicFrameLocks noGrp="1"/>
          </p:cNvGraphicFramePr>
          <p:nvPr>
            <p:extLst>
              <p:ext uri="{D42A27DB-BD31-4B8C-83A1-F6EECF244321}">
                <p14:modId xmlns:p14="http://schemas.microsoft.com/office/powerpoint/2010/main" val="3083060579"/>
              </p:ext>
            </p:extLst>
          </p:nvPr>
        </p:nvGraphicFramePr>
        <p:xfrm>
          <a:off x="912725" y="1167562"/>
          <a:ext cx="15390255" cy="7237630"/>
        </p:xfrm>
        <a:graphic>
          <a:graphicData uri="http://schemas.openxmlformats.org/drawingml/2006/table">
            <a:tbl>
              <a:tblPr>
                <a:tableStyleId>{5940675A-B579-460E-94D1-54222C63F5DA}</a:tableStyleId>
              </a:tblPr>
              <a:tblGrid>
                <a:gridCol w="2576510"/>
                <a:gridCol w="2562749"/>
                <a:gridCol w="2562749"/>
                <a:gridCol w="2562749"/>
                <a:gridCol w="2562749"/>
                <a:gridCol w="2562749"/>
              </a:tblGrid>
              <a:tr h="580460">
                <a:tc>
                  <a:txBody>
                    <a:bodyPr/>
                    <a:lstStyle/>
                    <a:p>
                      <a:pPr algn="l" rtl="0" fontAlgn="ctr"/>
                      <a:r>
                        <a:rPr lang="en-US" sz="2400" b="1" u="none" strike="noStrike" dirty="0" smtClean="0">
                          <a:solidFill>
                            <a:schemeClr val="bg1"/>
                          </a:solidFill>
                          <a:latin typeface="Calibri" panose="020F0502020204030204" pitchFamily="34" charset="0"/>
                          <a:cs typeface="Calibri" panose="020F0502020204030204" pitchFamily="34" charset="0"/>
                        </a:rPr>
                        <a:t> Model </a:t>
                      </a:r>
                      <a:r>
                        <a:rPr lang="en-US" sz="2400" b="1" u="none" strike="noStrike" dirty="0">
                          <a:solidFill>
                            <a:schemeClr val="bg1"/>
                          </a:solidFill>
                          <a:latin typeface="Calibri" panose="020F0502020204030204" pitchFamily="34" charset="0"/>
                          <a:cs typeface="Calibri" panose="020F0502020204030204" pitchFamily="34" charset="0"/>
                        </a:rPr>
                        <a:t>Name</a:t>
                      </a:r>
                      <a:endParaRPr lang="en-US" sz="2400" b="1" i="0" u="none" strike="noStrike" dirty="0">
                        <a:solidFill>
                          <a:schemeClr val="bg1"/>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c>
                  <a:txBody>
                    <a:bodyPr/>
                    <a:lstStyle/>
                    <a:p>
                      <a:pPr algn="ctr" rtl="0" fontAlgn="ctr"/>
                      <a:r>
                        <a:rPr lang="en-US" sz="2400" b="1" u="none" strike="noStrike" dirty="0" smtClean="0">
                          <a:solidFill>
                            <a:schemeClr val="bg1"/>
                          </a:solidFill>
                          <a:latin typeface="Calibri" panose="020F0502020204030204" pitchFamily="34" charset="0"/>
                          <a:cs typeface="Calibri" panose="020F0502020204030204" pitchFamily="34" charset="0"/>
                        </a:rPr>
                        <a:t>SV240-300</a:t>
                      </a:r>
                      <a:endParaRPr lang="en-US" sz="2400" b="1" i="0" u="none" strike="noStrike" dirty="0" smtClean="0">
                        <a:solidFill>
                          <a:schemeClr val="bg1"/>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c>
                  <a:txBody>
                    <a:bodyPr/>
                    <a:lstStyle/>
                    <a:p>
                      <a:pPr algn="ctr" rtl="0" fontAlgn="ctr"/>
                      <a:r>
                        <a:rPr lang="en-US" sz="2400" b="1" u="none" strike="noStrike" dirty="0" smtClean="0">
                          <a:solidFill>
                            <a:schemeClr val="bg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SV250-300</a:t>
                      </a:r>
                      <a:endParaRPr lang="en-US" sz="2400" b="1" i="0" u="none" strike="noStrike" dirty="0">
                        <a:solidFill>
                          <a:schemeClr val="bg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c>
                  <a:txBody>
                    <a:bodyPr/>
                    <a:lstStyle/>
                    <a:p>
                      <a:pPr algn="ctr" rtl="0" fontAlgn="ctr"/>
                      <a:r>
                        <a:rPr lang="en-US" sz="2400" b="1" u="none" strike="noStrike" dirty="0" smtClean="0">
                          <a:solidFill>
                            <a:schemeClr val="bg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SH250-300</a:t>
                      </a:r>
                      <a:endParaRPr lang="en-US" sz="2400" b="1" i="0" u="none" strike="noStrike" dirty="0">
                        <a:solidFill>
                          <a:schemeClr val="bg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c>
                  <a:txBody>
                    <a:bodyPr/>
                    <a:lstStyle/>
                    <a:p>
                      <a:pPr algn="ctr" rtl="0" fontAlgn="ctr"/>
                      <a:r>
                        <a:rPr lang="en-US" sz="2400" b="1" u="none" strike="noStrike" dirty="0">
                          <a:solidFill>
                            <a:schemeClr val="bg1"/>
                          </a:solidFill>
                          <a:latin typeface="Calibri" panose="020F0502020204030204" pitchFamily="34" charset="0"/>
                          <a:cs typeface="Calibri" panose="020F0502020204030204" pitchFamily="34" charset="0"/>
                        </a:rPr>
                        <a:t>SM230-300</a:t>
                      </a:r>
                      <a:endParaRPr lang="en-US" sz="2400" b="1" i="0" u="none" strike="noStrike" dirty="0">
                        <a:solidFill>
                          <a:schemeClr val="bg1"/>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c>
                  <a:txBody>
                    <a:bodyPr/>
                    <a:lstStyle/>
                    <a:p>
                      <a:pPr algn="ctr" rtl="0" fontAlgn="ctr"/>
                      <a:r>
                        <a:rPr lang="en-US" sz="2400" b="1" u="none" strike="noStrike" dirty="0">
                          <a:solidFill>
                            <a:schemeClr val="bg1"/>
                          </a:solidFill>
                          <a:latin typeface="Calibri" panose="020F0502020204030204" pitchFamily="34" charset="0"/>
                          <a:cs typeface="Calibri" panose="020F0502020204030204" pitchFamily="34" charset="0"/>
                        </a:rPr>
                        <a:t>SM210-300</a:t>
                      </a:r>
                      <a:endParaRPr lang="en-US" sz="2400" b="1" i="0" u="none" strike="noStrike" dirty="0">
                        <a:solidFill>
                          <a:schemeClr val="bg1"/>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r>
              <a:tr h="644945">
                <a:tc>
                  <a:txBody>
                    <a:bodyPr/>
                    <a:lstStyle/>
                    <a:p>
                      <a:pPr algn="l" rtl="0" fontAlgn="ct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Interface</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sz="2000" u="none" strike="noStrike" kern="1200" cap="none" normalizeH="0" baseline="0" dirty="0">
                          <a:ln>
                            <a:noFill/>
                          </a:ln>
                          <a:solidFill>
                            <a:schemeClr val="tx1">
                              <a:lumMod val="75000"/>
                              <a:lumOff val="25000"/>
                            </a:schemeClr>
                          </a:solidFill>
                          <a:effectLst/>
                          <a:latin typeface="Calibri" panose="020F0502020204030204" pitchFamily="34" charset="0"/>
                          <a:cs typeface="Calibri" panose="020F0502020204030204" pitchFamily="34" charset="0"/>
                        </a:rPr>
                        <a:t>SATA </a:t>
                      </a:r>
                      <a:r>
                        <a:rPr kumimoji="0" lang="en-US"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rPr>
                        <a:t>3.2 </a:t>
                      </a:r>
                      <a:r>
                        <a:rPr kumimoji="0" lang="en-US" sz="2000" u="none" strike="noStrike" kern="1200" cap="none" normalizeH="0" baseline="0" dirty="0">
                          <a:ln>
                            <a:noFill/>
                          </a:ln>
                          <a:solidFill>
                            <a:schemeClr val="tx1">
                              <a:lumMod val="75000"/>
                              <a:lumOff val="25000"/>
                            </a:schemeClr>
                          </a:solidFill>
                          <a:effectLst/>
                          <a:latin typeface="Calibri" panose="020F0502020204030204" pitchFamily="34" charset="0"/>
                          <a:cs typeface="Calibri" panose="020F0502020204030204" pitchFamily="34" charset="0"/>
                        </a:rPr>
                        <a:t>(6Gb/s)</a:t>
                      </a:r>
                      <a:endParaRPr kumimoji="0" lang="en-US" sz="2000" b="0" i="0" u="none" strike="noStrike" kern="1200" cap="none" normalizeH="0" baseline="0" dirty="0">
                        <a:ln>
                          <a:noFill/>
                        </a:ln>
                        <a:solidFill>
                          <a:schemeClr val="tx1">
                            <a:lumMod val="75000"/>
                            <a:lumOff val="25000"/>
                          </a:schemeClr>
                        </a:solidFill>
                        <a:effectLst/>
                        <a:latin typeface="Calibri"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SATA 3.2 (6Gb/s)</a:t>
                      </a:r>
                      <a:endParaRPr lang="en-US" altLang="zh-TW" sz="2000" b="1" i="0" u="none" strike="noStrike" dirty="0" smtClean="0">
                        <a:solidFill>
                          <a:schemeClr val="tx1">
                            <a:lumMod val="75000"/>
                            <a:lumOff val="25000"/>
                          </a:schemeClr>
                        </a:solidFill>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SATA 3.2 (6Gb/s)</a:t>
                      </a:r>
                      <a:endParaRPr lang="en-US" altLang="zh-TW" sz="2000" b="1" i="0" u="none" strike="noStrike" dirty="0" smtClean="0">
                        <a:solidFill>
                          <a:schemeClr val="tx1">
                            <a:lumMod val="75000"/>
                            <a:lumOff val="25000"/>
                          </a:schemeClr>
                        </a:solidFill>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SATA 3.2 (6Gb/s)</a:t>
                      </a:r>
                      <a:endParaRPr lang="en-US" altLang="zh-TW" sz="2000" b="0" i="0" u="none" strike="noStrike" dirty="0" smtClean="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SATA </a:t>
                      </a: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3.0 </a:t>
                      </a: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(6Gb/s)</a:t>
                      </a:r>
                      <a:endParaRPr lang="en-US"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322473">
                <a:tc>
                  <a:txBody>
                    <a:bodyPr/>
                    <a:lstStyle/>
                    <a:p>
                      <a:pPr algn="l" rtl="0" fontAlgn="ct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External DRAM</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rPr>
                        <a:t>Yes</a:t>
                      </a:r>
                      <a:endParaRPr kumimoji="0" lang="en-US" sz="2000" b="0" i="0" u="none" strike="noStrike" kern="1200" cap="none" normalizeH="0" baseline="0" dirty="0">
                        <a:ln>
                          <a:noFill/>
                        </a:ln>
                        <a:solidFill>
                          <a:schemeClr val="tx1">
                            <a:lumMod val="75000"/>
                            <a:lumOff val="25000"/>
                          </a:schemeClr>
                        </a:solidFill>
                        <a:effectLst/>
                        <a:latin typeface="Calibri"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No</a:t>
                      </a:r>
                      <a:endParaRPr lang="en-US" altLang="zh-TW" sz="2000" b="1" i="0" u="none" strike="noStrike" dirty="0" smtClean="0">
                        <a:solidFill>
                          <a:schemeClr val="tx1">
                            <a:lumMod val="75000"/>
                            <a:lumOff val="25000"/>
                          </a:schemeClr>
                        </a:solidFill>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No</a:t>
                      </a:r>
                      <a:endParaRPr lang="en-US" altLang="zh-TW" sz="2000" b="1" i="0" u="none" strike="noStrike" dirty="0" smtClean="0">
                        <a:solidFill>
                          <a:schemeClr val="tx1">
                            <a:lumMod val="75000"/>
                            <a:lumOff val="25000"/>
                          </a:schemeClr>
                        </a:solidFill>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No</a:t>
                      </a:r>
                      <a:endParaRPr lang="en-US"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Yes</a:t>
                      </a:r>
                      <a:endParaRPr lang="en-US"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322473">
                <a:tc>
                  <a:txBody>
                    <a:bodyPr/>
                    <a:lstStyle/>
                    <a:p>
                      <a:pPr algn="l" rtl="0" fontAlgn="ct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Channel</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rPr>
                        <a:t>4</a:t>
                      </a:r>
                      <a:endParaRPr kumimoji="0" lang="en-US" altLang="zh-TW" sz="2000" b="0" i="0" u="none" strike="noStrike" kern="1200" cap="none" normalizeH="0" baseline="0" dirty="0">
                        <a:ln>
                          <a:noFill/>
                        </a:ln>
                        <a:solidFill>
                          <a:schemeClr val="tx1">
                            <a:lumMod val="75000"/>
                            <a:lumOff val="25000"/>
                          </a:schemeClr>
                        </a:solidFill>
                        <a:effectLst/>
                        <a:latin typeface="Calibri"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altLang="zh-TW"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4</a:t>
                      </a:r>
                      <a:endParaRPr lang="en-US" altLang="zh-TW" sz="2000" b="1" i="0" u="none" strike="noStrike" dirty="0">
                        <a:solidFill>
                          <a:schemeClr val="tx1">
                            <a:lumMod val="75000"/>
                            <a:lumOff val="25000"/>
                          </a:schemeClr>
                        </a:solidFill>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altLang="zh-TW"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4</a:t>
                      </a:r>
                      <a:endParaRPr lang="en-US" altLang="zh-TW" sz="2000" b="1" i="0" u="none" strike="noStrike" dirty="0">
                        <a:solidFill>
                          <a:schemeClr val="tx1">
                            <a:lumMod val="75000"/>
                            <a:lumOff val="25000"/>
                          </a:schemeClr>
                        </a:solidFill>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altLang="zh-TW" sz="2000" u="none" strike="noStrike" dirty="0">
                          <a:solidFill>
                            <a:schemeClr val="tx1">
                              <a:lumMod val="75000"/>
                              <a:lumOff val="25000"/>
                            </a:schemeClr>
                          </a:solidFill>
                          <a:latin typeface="Calibri" panose="020F0502020204030204" pitchFamily="34" charset="0"/>
                          <a:cs typeface="Calibri" panose="020F0502020204030204" pitchFamily="34" charset="0"/>
                        </a:rPr>
                        <a:t>2</a:t>
                      </a:r>
                      <a:endParaRPr lang="en-US" altLang="zh-TW"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altLang="zh-TW" sz="2000" u="none" strike="noStrike" dirty="0">
                          <a:solidFill>
                            <a:schemeClr val="tx1">
                              <a:lumMod val="75000"/>
                              <a:lumOff val="25000"/>
                            </a:schemeClr>
                          </a:solidFill>
                          <a:latin typeface="Calibri" panose="020F0502020204030204" pitchFamily="34" charset="0"/>
                          <a:cs typeface="Calibri" panose="020F0502020204030204" pitchFamily="34" charset="0"/>
                        </a:rPr>
                        <a:t>4</a:t>
                      </a:r>
                      <a:endParaRPr lang="en-US" altLang="zh-TW"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414608">
                <a:tc>
                  <a:txBody>
                    <a:bodyPr/>
                    <a:lstStyle/>
                    <a:p>
                      <a:pPr algn="l" rtl="0" fontAlgn="ct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Flash Type</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u="none" strike="noStrike" kern="1200" dirty="0" err="1" smtClean="0">
                          <a:solidFill>
                            <a:schemeClr val="tx1">
                              <a:lumMod val="75000"/>
                              <a:lumOff val="25000"/>
                            </a:schemeClr>
                          </a:solidFill>
                          <a:latin typeface="Calibri" panose="020F0502020204030204" pitchFamily="34" charset="0"/>
                          <a:cs typeface="Calibri" panose="020F0502020204030204" pitchFamily="34" charset="0"/>
                        </a:rPr>
                        <a:t>Kioxia</a:t>
                      </a:r>
                      <a:r>
                        <a:rPr lang="en-US" altLang="zh-TW" sz="2000" u="none" strike="noStrike" kern="1200" dirty="0" smtClean="0">
                          <a:solidFill>
                            <a:schemeClr val="tx1">
                              <a:lumMod val="75000"/>
                              <a:lumOff val="25000"/>
                            </a:schemeClr>
                          </a:solidFill>
                          <a:latin typeface="Calibri" panose="020F0502020204030204" pitchFamily="34" charset="0"/>
                          <a:cs typeface="Calibri" panose="020F0502020204030204" pitchFamily="34" charset="0"/>
                        </a:rPr>
                        <a:t> BiCS5</a:t>
                      </a:r>
                      <a:endParaRPr lang="en-US" altLang="zh-TW" sz="2000" b="0" i="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b="1" u="none" strike="noStrike" kern="1200" dirty="0" err="1" smtClean="0">
                          <a:solidFill>
                            <a:schemeClr val="tx1">
                              <a:lumMod val="75000"/>
                              <a:lumOff val="25000"/>
                            </a:schemeClr>
                          </a:solidFill>
                          <a:effectLst/>
                          <a:latin typeface="Calibri" panose="020F0502020204030204" pitchFamily="34" charset="0"/>
                          <a:cs typeface="Calibri" panose="020F0502020204030204" pitchFamily="34" charset="0"/>
                        </a:rPr>
                        <a:t>Kioxia</a:t>
                      </a:r>
                      <a:r>
                        <a:rPr lang="en-US" altLang="zh-TW" sz="2000" b="1" u="none" strike="noStrike" kern="1200" dirty="0" smtClean="0">
                          <a:solidFill>
                            <a:schemeClr val="tx1">
                              <a:lumMod val="75000"/>
                              <a:lumOff val="25000"/>
                            </a:schemeClr>
                          </a:solidFill>
                          <a:effectLst/>
                          <a:latin typeface="Calibri" panose="020F0502020204030204" pitchFamily="34" charset="0"/>
                          <a:cs typeface="Calibri" panose="020F0502020204030204" pitchFamily="34" charset="0"/>
                        </a:rPr>
                        <a:t> BiCS5</a:t>
                      </a:r>
                      <a:endParaRPr lang="en-US" altLang="zh-TW" sz="2000" b="1" i="0"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b="1" u="none" strike="noStrike" kern="1200" dirty="0" err="1" smtClean="0">
                          <a:solidFill>
                            <a:schemeClr val="tx1">
                              <a:lumMod val="75000"/>
                              <a:lumOff val="25000"/>
                            </a:schemeClr>
                          </a:solidFill>
                          <a:effectLst/>
                          <a:latin typeface="Calibri" panose="020F0502020204030204" pitchFamily="34" charset="0"/>
                          <a:cs typeface="Calibri" panose="020F0502020204030204" pitchFamily="34" charset="0"/>
                        </a:rPr>
                        <a:t>Kioxia</a:t>
                      </a:r>
                      <a:r>
                        <a:rPr lang="en-US" altLang="zh-TW" sz="2000" b="1" u="none" strike="noStrike" kern="1200" dirty="0" smtClean="0">
                          <a:solidFill>
                            <a:schemeClr val="tx1">
                              <a:lumMod val="75000"/>
                              <a:lumOff val="25000"/>
                            </a:schemeClr>
                          </a:solidFill>
                          <a:effectLst/>
                          <a:latin typeface="Calibri" panose="020F0502020204030204" pitchFamily="34" charset="0"/>
                          <a:cs typeface="Calibri" panose="020F0502020204030204" pitchFamily="34" charset="0"/>
                        </a:rPr>
                        <a:t> BiCS5</a:t>
                      </a:r>
                      <a:endParaRPr lang="en-US" altLang="zh-TW" sz="2000" b="1" i="0"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u="none" strike="noStrike" kern="1200" dirty="0" err="1" smtClean="0">
                          <a:solidFill>
                            <a:schemeClr val="tx1">
                              <a:lumMod val="75000"/>
                              <a:lumOff val="25000"/>
                            </a:schemeClr>
                          </a:solidFill>
                          <a:latin typeface="Calibri" panose="020F0502020204030204" pitchFamily="34" charset="0"/>
                          <a:cs typeface="Calibri" panose="020F0502020204030204" pitchFamily="34" charset="0"/>
                        </a:rPr>
                        <a:t>Kioxia</a:t>
                      </a:r>
                      <a:r>
                        <a:rPr lang="en-US" sz="2000" u="none" strike="noStrike" kern="1200" baseline="0" dirty="0" smtClean="0">
                          <a:solidFill>
                            <a:schemeClr val="tx1">
                              <a:lumMod val="75000"/>
                              <a:lumOff val="25000"/>
                            </a:schemeClr>
                          </a:solidFill>
                          <a:latin typeface="Calibri" panose="020F0502020204030204" pitchFamily="34" charset="0"/>
                          <a:cs typeface="Calibri" panose="020F0502020204030204" pitchFamily="34" charset="0"/>
                        </a:rPr>
                        <a:t> </a:t>
                      </a:r>
                      <a:r>
                        <a:rPr lang="en-US" sz="2000" u="none" strike="noStrike" kern="1200" dirty="0" smtClean="0">
                          <a:solidFill>
                            <a:schemeClr val="tx1">
                              <a:lumMod val="75000"/>
                              <a:lumOff val="25000"/>
                            </a:schemeClr>
                          </a:solidFill>
                          <a:latin typeface="Calibri" panose="020F0502020204030204" pitchFamily="34" charset="0"/>
                          <a:cs typeface="Calibri" panose="020F0502020204030204" pitchFamily="34" charset="0"/>
                        </a:rPr>
                        <a:t>15nm</a:t>
                      </a:r>
                      <a:endParaRPr lang="en-US" sz="2000" b="0" i="0" u="none" strike="noStrike"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u="none" strike="noStrike" kern="1200" dirty="0" err="1" smtClean="0">
                          <a:solidFill>
                            <a:schemeClr val="tx1">
                              <a:lumMod val="75000"/>
                              <a:lumOff val="25000"/>
                            </a:schemeClr>
                          </a:solidFill>
                          <a:latin typeface="Calibri" panose="020F0502020204030204" pitchFamily="34" charset="0"/>
                          <a:cs typeface="Calibri" panose="020F0502020204030204" pitchFamily="34" charset="0"/>
                        </a:rPr>
                        <a:t>Kioxia</a:t>
                      </a:r>
                      <a:r>
                        <a:rPr lang="en-US" sz="2000" u="none" strike="noStrike" kern="1200" dirty="0" smtClean="0">
                          <a:solidFill>
                            <a:schemeClr val="tx1">
                              <a:lumMod val="75000"/>
                              <a:lumOff val="25000"/>
                            </a:schemeClr>
                          </a:solidFill>
                          <a:latin typeface="Calibri" panose="020F0502020204030204" pitchFamily="34" charset="0"/>
                          <a:cs typeface="Calibri" panose="020F0502020204030204" pitchFamily="34" charset="0"/>
                        </a:rPr>
                        <a:t> 15nm</a:t>
                      </a:r>
                      <a:endParaRPr lang="en-US" sz="2000" b="0" i="0" u="none" strike="noStrike"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414608">
                <a:tc>
                  <a:txBody>
                    <a:bodyPr/>
                    <a:lstStyle/>
                    <a:p>
                      <a:pPr algn="l" rtl="0" fontAlgn="ct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Available Capacity</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rPr>
                        <a:t>240GB~1920GB</a:t>
                      </a:r>
                      <a:endParaRPr kumimoji="0" lang="en-US" altLang="zh-TW" sz="2000" b="0" i="0" u="none" strike="noStrike" kern="1200" cap="none" normalizeH="0" baseline="0" dirty="0" smtClean="0">
                        <a:ln>
                          <a:noFill/>
                        </a:ln>
                        <a:solidFill>
                          <a:schemeClr val="tx1">
                            <a:lumMod val="75000"/>
                            <a:lumOff val="25000"/>
                          </a:schemeClr>
                        </a:solidFill>
                        <a:effectLst/>
                        <a:latin typeface="Calibri"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46" rtl="0" eaLnBrk="1" fontAlgn="ctr" latinLnBrk="0" hangingPunct="1">
                        <a:lnSpc>
                          <a:spcPct val="100000"/>
                        </a:lnSpc>
                        <a:spcBef>
                          <a:spcPts val="0"/>
                        </a:spcBef>
                        <a:spcAft>
                          <a:spcPts val="0"/>
                        </a:spcAft>
                        <a:buClrTx/>
                        <a:buSzTx/>
                        <a:buFontTx/>
                        <a:buNone/>
                        <a:tabLst/>
                        <a:defRPr/>
                      </a:pPr>
                      <a:r>
                        <a:rPr lang="en-US" altLang="zh-TW" sz="2000" b="1" i="0" u="none" strike="noStrike" kern="1200" baseline="0" dirty="0" smtClean="0">
                          <a:solidFill>
                            <a:schemeClr val="tx1">
                              <a:lumMod val="75000"/>
                              <a:lumOff val="25000"/>
                            </a:schemeClr>
                          </a:solidFill>
                          <a:effectLst/>
                          <a:latin typeface="Calibri" panose="020F0502020204030204" pitchFamily="34" charset="0"/>
                          <a:ea typeface="+mn-ea"/>
                          <a:cs typeface="Calibri" panose="020F0502020204030204" pitchFamily="34" charset="0"/>
                        </a:rPr>
                        <a:t>120GB~1920GB</a:t>
                      </a: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b="1" u="none" strike="noStrike" kern="1200" dirty="0" smtClean="0">
                          <a:solidFill>
                            <a:schemeClr val="tx1">
                              <a:lumMod val="75000"/>
                              <a:lumOff val="25000"/>
                            </a:schemeClr>
                          </a:solidFill>
                          <a:effectLst/>
                          <a:latin typeface="Calibri" panose="020F0502020204030204" pitchFamily="34" charset="0"/>
                          <a:cs typeface="Calibri" panose="020F0502020204030204" pitchFamily="34" charset="0"/>
                        </a:rPr>
                        <a:t>40GB~</a:t>
                      </a:r>
                      <a:r>
                        <a:rPr lang="en-US" sz="2000" b="1" u="none" strike="noStrike" kern="1200" baseline="0" dirty="0" smtClean="0">
                          <a:solidFill>
                            <a:schemeClr val="tx1">
                              <a:lumMod val="75000"/>
                              <a:lumOff val="25000"/>
                            </a:schemeClr>
                          </a:solidFill>
                          <a:effectLst/>
                          <a:latin typeface="Calibri" panose="020F0502020204030204" pitchFamily="34" charset="0"/>
                          <a:cs typeface="Calibri" panose="020F0502020204030204" pitchFamily="34" charset="0"/>
                        </a:rPr>
                        <a:t>640GB</a:t>
                      </a:r>
                      <a:endParaRPr lang="en-US" sz="2000" b="1" i="0" u="none" strike="noStrike" kern="1200" dirty="0">
                        <a:solidFill>
                          <a:schemeClr val="tx1">
                            <a:lumMod val="75000"/>
                            <a:lumOff val="25000"/>
                          </a:schemeClr>
                        </a:solidFill>
                        <a:effectLst/>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u="none" strike="noStrike" kern="1200" dirty="0" smtClean="0">
                          <a:solidFill>
                            <a:schemeClr val="tx1">
                              <a:lumMod val="75000"/>
                              <a:lumOff val="25000"/>
                            </a:schemeClr>
                          </a:solidFill>
                          <a:latin typeface="Calibri" panose="020F0502020204030204" pitchFamily="34" charset="0"/>
                          <a:cs typeface="Calibri" panose="020F0502020204030204" pitchFamily="34" charset="0"/>
                        </a:rPr>
                        <a:t>32GB~512GB </a:t>
                      </a:r>
                      <a:endParaRPr lang="en-US" sz="2000" b="0" i="0" u="none" strike="noStrike"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u="none" strike="noStrike" kern="1200" dirty="0" smtClean="0">
                          <a:solidFill>
                            <a:schemeClr val="tx1">
                              <a:lumMod val="75000"/>
                              <a:lumOff val="25000"/>
                            </a:schemeClr>
                          </a:solidFill>
                          <a:latin typeface="Calibri" panose="020F0502020204030204" pitchFamily="34" charset="0"/>
                          <a:cs typeface="Calibri" panose="020F0502020204030204" pitchFamily="34" charset="0"/>
                        </a:rPr>
                        <a:t>8GB~512GB </a:t>
                      </a:r>
                      <a:endParaRPr lang="en-US" sz="2000" b="0" i="0" u="none" strike="noStrike"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497538">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lang="en-US" sz="2000" b="0" i="0" kern="1200" dirty="0">
                          <a:solidFill>
                            <a:schemeClr val="tx1">
                              <a:lumMod val="75000"/>
                              <a:lumOff val="25000"/>
                            </a:schemeClr>
                          </a:solidFill>
                          <a:latin typeface="Calibri" panose="020F0502020204030204" pitchFamily="34" charset="0"/>
                          <a:ea typeface="微軟正黑體" pitchFamily="34" charset="-120"/>
                          <a:cs typeface="Calibri" panose="020F0502020204030204" pitchFamily="34" charset="0"/>
                        </a:rPr>
                        <a:t>R/W Speed </a:t>
                      </a:r>
                      <a:r>
                        <a:rPr lang="en-US" sz="2000" b="0" i="0" kern="1200" dirty="0" smtClean="0">
                          <a:solidFill>
                            <a:schemeClr val="tx1">
                              <a:lumMod val="75000"/>
                              <a:lumOff val="25000"/>
                            </a:schemeClr>
                          </a:solidFill>
                          <a:latin typeface="Calibri" panose="020F0502020204030204" pitchFamily="34" charset="0"/>
                          <a:ea typeface="微軟正黑體" pitchFamily="34" charset="-120"/>
                          <a:cs typeface="Calibri" panose="020F0502020204030204" pitchFamily="34" charset="0"/>
                        </a:rPr>
                        <a:t>(MB/sec)</a:t>
                      </a:r>
                      <a:endParaRPr lang="en-US" sz="2000" b="0" i="0" kern="1200" dirty="0">
                        <a:solidFill>
                          <a:schemeClr val="tx1">
                            <a:lumMod val="75000"/>
                            <a:lumOff val="25000"/>
                          </a:schemeClr>
                        </a:solidFill>
                        <a:latin typeface="Calibri" panose="020F0502020204030204" pitchFamily="34" charset="0"/>
                        <a:ea typeface="微軟正黑體" pitchFamily="34" charset="-120"/>
                        <a:cs typeface="Calibri" panose="020F0502020204030204" pitchFamily="34" charset="0"/>
                      </a:endParaRPr>
                    </a:p>
                  </a:txBody>
                  <a:tcPr marL="0" marR="0" marT="3960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defRPr/>
                      </a:pPr>
                      <a:r>
                        <a:rPr lang="en-US" altLang="zh-TW" sz="200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560/500</a:t>
                      </a: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TW" sz="2000" b="1" i="0" u="none" strike="noStrike" cap="none" normalizeH="0" baseline="0" dirty="0" smtClean="0">
                          <a:ln>
                            <a:noFill/>
                          </a:ln>
                          <a:solidFill>
                            <a:schemeClr val="tx1">
                              <a:lumMod val="75000"/>
                              <a:lumOff val="25000"/>
                            </a:schemeClr>
                          </a:solidFill>
                          <a:effectLst/>
                          <a:latin typeface="Calibri" pitchFamily="34" charset="0"/>
                          <a:ea typeface="+mn-ea"/>
                          <a:cs typeface="Calibri" panose="020F0502020204030204" pitchFamily="34" charset="0"/>
                          <a:sym typeface="Arial" pitchFamily="34" charset="0"/>
                        </a:rPr>
                        <a:t>560/470</a:t>
                      </a: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TW" sz="2000" b="1"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550/485</a:t>
                      </a:r>
                      <a:endParaRPr kumimoji="0" lang="en-US" altLang="zh-TW" sz="2000" b="1" i="0" u="none" strike="noStrike" cap="none" normalizeH="0" baseline="0" dirty="0" smtClean="0">
                        <a:ln>
                          <a:noFill/>
                        </a:ln>
                        <a:solidFill>
                          <a:schemeClr val="tx1">
                            <a:lumMod val="75000"/>
                            <a:lumOff val="25000"/>
                          </a:schemeClr>
                        </a:solidFill>
                        <a:effectLst/>
                        <a:latin typeface="Calibri" pitchFamily="34" charset="0"/>
                        <a:ea typeface="+mn-ea"/>
                        <a:cs typeface="Calibri" panose="020F0502020204030204" pitchFamily="34" charset="0"/>
                        <a:sym typeface="Arial"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altLang="zh-TW" sz="2000" u="none" strike="noStrike" kern="1200" dirty="0" smtClean="0">
                          <a:solidFill>
                            <a:schemeClr val="tx1">
                              <a:lumMod val="75000"/>
                              <a:lumOff val="25000"/>
                            </a:schemeClr>
                          </a:solidFill>
                          <a:latin typeface="Calibri" panose="020F0502020204030204" pitchFamily="34" charset="0"/>
                          <a:cs typeface="Calibri" panose="020F0502020204030204" pitchFamily="34" charset="0"/>
                        </a:rPr>
                        <a:t>560/485 </a:t>
                      </a:r>
                      <a:endParaRPr lang="en-US" altLang="zh-TW" sz="2000" b="0" i="0" u="none" strike="noStrike"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altLang="zh-TW" sz="2000" u="none" strike="noStrike" kern="1200" dirty="0" smtClean="0">
                          <a:solidFill>
                            <a:schemeClr val="tx1">
                              <a:lumMod val="75000"/>
                              <a:lumOff val="25000"/>
                            </a:schemeClr>
                          </a:solidFill>
                          <a:latin typeface="Calibri" panose="020F0502020204030204" pitchFamily="34" charset="0"/>
                          <a:cs typeface="Calibri" panose="020F0502020204030204" pitchFamily="34" charset="0"/>
                        </a:rPr>
                        <a:t>560/485 </a:t>
                      </a:r>
                      <a:endParaRPr lang="en-US" altLang="zh-TW" sz="2000" b="0" i="0" u="none" strike="noStrike"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644945">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lang="en-US" sz="2000" b="0" i="0" kern="1200" dirty="0" smtClean="0">
                          <a:solidFill>
                            <a:schemeClr val="tx1">
                              <a:lumMod val="75000"/>
                              <a:lumOff val="25000"/>
                            </a:schemeClr>
                          </a:solidFill>
                          <a:latin typeface="Calibri" panose="020F0502020204030204" pitchFamily="34" charset="0"/>
                          <a:ea typeface="微軟正黑體" pitchFamily="34" charset="-120"/>
                          <a:cs typeface="Calibri" panose="020F0502020204030204" pitchFamily="34" charset="0"/>
                        </a:rPr>
                        <a:t>IOPS</a:t>
                      </a:r>
                    </a:p>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微軟正黑體" pitchFamily="34" charset="-120"/>
                          <a:cs typeface="Calibri" panose="020F0502020204030204" pitchFamily="34" charset="0"/>
                        </a:rPr>
                        <a:t>(4K Random Read/Write)</a:t>
                      </a:r>
                    </a:p>
                  </a:txBody>
                  <a:tcPr marL="0" marR="0" marT="0" marB="3960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defRPr/>
                      </a:pPr>
                      <a:r>
                        <a:rPr lang="en-US" altLang="zh-TW" sz="200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rPr>
                        <a:t>95K/84K</a:t>
                      </a: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46" rtl="0" eaLnBrk="1" fontAlgn="ctr" latinLnBrk="0" hangingPunct="1">
                        <a:lnSpc>
                          <a:spcPct val="100000"/>
                        </a:lnSpc>
                        <a:spcBef>
                          <a:spcPts val="0"/>
                        </a:spcBef>
                        <a:spcAft>
                          <a:spcPts val="0"/>
                        </a:spcAft>
                        <a:buClrTx/>
                        <a:buSzTx/>
                        <a:buFontTx/>
                        <a:buNone/>
                        <a:tabLst/>
                        <a:defRPr/>
                      </a:pPr>
                      <a:r>
                        <a:rPr lang="en-US" altLang="zh-TW" sz="2000" b="1" i="0"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rPr>
                        <a:t>52K/68K</a:t>
                      </a: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b="1" u="none" strike="noStrike" kern="1200" dirty="0" smtClean="0">
                          <a:solidFill>
                            <a:schemeClr val="tx1">
                              <a:lumMod val="75000"/>
                              <a:lumOff val="25000"/>
                            </a:schemeClr>
                          </a:solidFill>
                          <a:effectLst/>
                          <a:latin typeface="Calibri" panose="020F0502020204030204" pitchFamily="34" charset="0"/>
                          <a:cs typeface="Calibri" panose="020F0502020204030204" pitchFamily="34" charset="0"/>
                        </a:rPr>
                        <a:t>56K/63K</a:t>
                      </a:r>
                      <a:endParaRPr lang="en-US" sz="2000" b="1" i="0" u="none" strike="noStrike" kern="1200" dirty="0">
                        <a:solidFill>
                          <a:schemeClr val="tx1">
                            <a:lumMod val="75000"/>
                            <a:lumOff val="25000"/>
                          </a:schemeClr>
                        </a:solidFill>
                        <a:effectLst/>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u="none" strike="noStrike" kern="1200" dirty="0" smtClean="0">
                          <a:solidFill>
                            <a:schemeClr val="tx1">
                              <a:lumMod val="75000"/>
                              <a:lumOff val="25000"/>
                            </a:schemeClr>
                          </a:solidFill>
                          <a:latin typeface="Calibri" panose="020F0502020204030204" pitchFamily="34" charset="0"/>
                          <a:cs typeface="Calibri" panose="020F0502020204030204" pitchFamily="34" charset="0"/>
                        </a:rPr>
                        <a:t>41K/70K</a:t>
                      </a:r>
                      <a:endParaRPr lang="en-US" sz="2000" b="0" i="0" u="none" strike="noStrike"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u="none" strike="noStrike" kern="1200" dirty="0" smtClean="0">
                          <a:solidFill>
                            <a:schemeClr val="tx1">
                              <a:lumMod val="75000"/>
                              <a:lumOff val="25000"/>
                            </a:schemeClr>
                          </a:solidFill>
                          <a:latin typeface="Calibri" panose="020F0502020204030204" pitchFamily="34" charset="0"/>
                          <a:cs typeface="Calibri" panose="020F0502020204030204" pitchFamily="34" charset="0"/>
                        </a:rPr>
                        <a:t>82K/77K</a:t>
                      </a:r>
                      <a:endParaRPr lang="en-US" sz="2000" b="0" i="0" u="none" strike="noStrike"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322473">
                <a:tc>
                  <a:txBody>
                    <a:bodyPr/>
                    <a:lstStyle/>
                    <a:p>
                      <a:pPr algn="l" rtl="0" fontAlgn="ct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Wide </a:t>
                      </a: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Temp.</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rPr>
                        <a:t>Yes</a:t>
                      </a:r>
                      <a:endParaRPr kumimoji="0" lang="en-US" altLang="zh-TW" sz="2000" b="0" i="0" u="none" strike="noStrike" kern="1200" cap="none" normalizeH="0" baseline="0" dirty="0" smtClean="0">
                        <a:ln>
                          <a:noFill/>
                        </a:ln>
                        <a:solidFill>
                          <a:schemeClr val="tx1">
                            <a:lumMod val="75000"/>
                            <a:lumOff val="25000"/>
                          </a:schemeClr>
                        </a:solidFill>
                        <a:effectLst/>
                        <a:latin typeface="Calibri"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b="1" u="none" strike="noStrike" kern="1200" dirty="0" smtClean="0">
                          <a:solidFill>
                            <a:schemeClr val="tx1">
                              <a:lumMod val="75000"/>
                              <a:lumOff val="25000"/>
                            </a:schemeClr>
                          </a:solidFill>
                          <a:effectLst/>
                          <a:latin typeface="Calibri" panose="020F0502020204030204" pitchFamily="34" charset="0"/>
                          <a:cs typeface="Calibri" panose="020F0502020204030204" pitchFamily="34" charset="0"/>
                        </a:rPr>
                        <a:t>Yes</a:t>
                      </a:r>
                      <a:endParaRPr lang="en-US" altLang="zh-TW" sz="2000" b="1" i="0"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b="1" u="none" strike="noStrike" kern="1200" dirty="0" smtClean="0">
                          <a:solidFill>
                            <a:schemeClr val="tx1">
                              <a:lumMod val="75000"/>
                              <a:lumOff val="25000"/>
                            </a:schemeClr>
                          </a:solidFill>
                          <a:effectLst/>
                          <a:latin typeface="Calibri" panose="020F0502020204030204" pitchFamily="34" charset="0"/>
                          <a:cs typeface="Calibri" panose="020F0502020204030204" pitchFamily="34" charset="0"/>
                        </a:rPr>
                        <a:t>Yes</a:t>
                      </a:r>
                      <a:endParaRPr lang="en-US" altLang="zh-TW" sz="2000" b="1" i="0"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u="none" strike="noStrike" kern="1200" dirty="0">
                          <a:solidFill>
                            <a:schemeClr val="tx1">
                              <a:lumMod val="75000"/>
                              <a:lumOff val="25000"/>
                            </a:schemeClr>
                          </a:solidFill>
                          <a:latin typeface="Calibri" panose="020F0502020204030204" pitchFamily="34" charset="0"/>
                          <a:cs typeface="Calibri" panose="020F0502020204030204" pitchFamily="34" charset="0"/>
                        </a:rPr>
                        <a:t>Yes</a:t>
                      </a:r>
                      <a:endParaRPr lang="en-US" sz="2000" b="0" i="0" u="none" strike="noStrike"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u="none" strike="noStrike" kern="1200" dirty="0">
                          <a:solidFill>
                            <a:schemeClr val="tx1">
                              <a:lumMod val="75000"/>
                              <a:lumOff val="25000"/>
                            </a:schemeClr>
                          </a:solidFill>
                          <a:latin typeface="Calibri" panose="020F0502020204030204" pitchFamily="34" charset="0"/>
                          <a:cs typeface="Calibri" panose="020F0502020204030204" pitchFamily="34" charset="0"/>
                        </a:rPr>
                        <a:t>Yes</a:t>
                      </a:r>
                      <a:endParaRPr lang="en-US" sz="2000" b="0" i="0" u="none" strike="noStrike"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414608">
                <a:tc>
                  <a:txBody>
                    <a:bodyPr/>
                    <a:lstStyle/>
                    <a:p>
                      <a:pPr algn="l" rtl="0" fontAlgn="ct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DEVSLP</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sz="2000" u="none" strike="noStrike" kern="1200" cap="none" normalizeH="0" baseline="0" dirty="0">
                          <a:ln>
                            <a:noFill/>
                          </a:ln>
                          <a:solidFill>
                            <a:schemeClr val="tx1">
                              <a:lumMod val="75000"/>
                              <a:lumOff val="25000"/>
                            </a:schemeClr>
                          </a:solidFill>
                          <a:effectLst/>
                          <a:latin typeface="Calibri" panose="020F0502020204030204" pitchFamily="34" charset="0"/>
                          <a:cs typeface="Calibri" panose="020F0502020204030204" pitchFamily="34" charset="0"/>
                        </a:rPr>
                        <a:t>Default</a:t>
                      </a:r>
                      <a:endParaRPr kumimoji="0" lang="en-US" sz="2000" b="0" i="0" u="none" strike="noStrike" kern="1200" cap="none" normalizeH="0" baseline="0" dirty="0">
                        <a:ln>
                          <a:noFill/>
                        </a:ln>
                        <a:solidFill>
                          <a:schemeClr val="tx1">
                            <a:lumMod val="75000"/>
                            <a:lumOff val="25000"/>
                          </a:schemeClr>
                        </a:solidFill>
                        <a:effectLst/>
                        <a:latin typeface="Calibri"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b="1" u="none" strike="noStrike" dirty="0">
                          <a:solidFill>
                            <a:schemeClr val="tx1">
                              <a:lumMod val="75000"/>
                              <a:lumOff val="25000"/>
                            </a:schemeClr>
                          </a:solidFill>
                          <a:effectLst/>
                          <a:latin typeface="Calibri" panose="020F0502020204030204" pitchFamily="34" charset="0"/>
                          <a:cs typeface="Calibri" panose="020F0502020204030204" pitchFamily="34" charset="0"/>
                        </a:rPr>
                        <a:t>Default</a:t>
                      </a:r>
                      <a:endParaRPr lang="en-US" sz="2000" b="1" i="0" u="none" strike="noStrike" dirty="0">
                        <a:solidFill>
                          <a:schemeClr val="tx1">
                            <a:lumMod val="75000"/>
                            <a:lumOff val="25000"/>
                          </a:schemeClr>
                        </a:solidFill>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zh-TW"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Default</a:t>
                      </a:r>
                      <a:endParaRPr lang="en-US" altLang="zh-TW" sz="2000" b="1" i="0" u="none" strike="noStrike" dirty="0" smtClean="0">
                        <a:solidFill>
                          <a:schemeClr val="tx1">
                            <a:lumMod val="75000"/>
                            <a:lumOff val="25000"/>
                          </a:schemeClr>
                        </a:solidFill>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u="none" strike="noStrike" kern="1200" dirty="0">
                          <a:solidFill>
                            <a:schemeClr val="tx1">
                              <a:lumMod val="75000"/>
                              <a:lumOff val="25000"/>
                            </a:schemeClr>
                          </a:solidFill>
                          <a:latin typeface="Calibri" panose="020F0502020204030204" pitchFamily="34" charset="0"/>
                          <a:cs typeface="Calibri" panose="020F0502020204030204" pitchFamily="34" charset="0"/>
                        </a:rPr>
                        <a:t>Default</a:t>
                      </a:r>
                      <a:endParaRPr lang="en-US" sz="2000" b="0" i="0" u="none" strike="noStrike"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u="none" strike="noStrike" kern="1200" dirty="0">
                          <a:solidFill>
                            <a:schemeClr val="tx1">
                              <a:lumMod val="75000"/>
                              <a:lumOff val="25000"/>
                            </a:schemeClr>
                          </a:solidFill>
                          <a:latin typeface="Calibri" panose="020F0502020204030204" pitchFamily="34" charset="0"/>
                          <a:cs typeface="Calibri" panose="020F0502020204030204" pitchFamily="34" charset="0"/>
                        </a:rPr>
                        <a:t>Default</a:t>
                      </a:r>
                      <a:endParaRPr lang="en-US" sz="2000" b="0" i="0" u="none" strike="noStrike"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737081">
                <a:tc>
                  <a:txBody>
                    <a:bodyPr/>
                    <a:lstStyle/>
                    <a:p>
                      <a:pPr algn="l" rtl="0" fontAlgn="ct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Thermal Sensor</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sz="2000" u="none" strike="noStrike" kern="1200" cap="none" normalizeH="0" baseline="0" dirty="0">
                          <a:ln>
                            <a:noFill/>
                          </a:ln>
                          <a:solidFill>
                            <a:schemeClr val="tx1">
                              <a:lumMod val="75000"/>
                              <a:lumOff val="25000"/>
                            </a:schemeClr>
                          </a:solidFill>
                          <a:effectLst/>
                          <a:latin typeface="Calibri" panose="020F0502020204030204" pitchFamily="34" charset="0"/>
                          <a:cs typeface="Calibri" panose="020F0502020204030204" pitchFamily="34" charset="0"/>
                        </a:rPr>
                        <a:t>Default</a:t>
                      </a:r>
                      <a:endParaRPr kumimoji="0" lang="en-US" sz="2000" b="0" i="0" u="none" strike="noStrike" kern="1200" cap="none" normalizeH="0" baseline="0" dirty="0">
                        <a:ln>
                          <a:noFill/>
                        </a:ln>
                        <a:solidFill>
                          <a:schemeClr val="tx1">
                            <a:lumMod val="75000"/>
                            <a:lumOff val="25000"/>
                          </a:schemeClr>
                        </a:solidFill>
                        <a:effectLst/>
                        <a:latin typeface="Calibri"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b="1" u="none" strike="noStrike" dirty="0">
                          <a:solidFill>
                            <a:schemeClr val="tx1">
                              <a:lumMod val="75000"/>
                              <a:lumOff val="25000"/>
                            </a:schemeClr>
                          </a:solidFill>
                          <a:effectLst/>
                          <a:latin typeface="Calibri" panose="020F0502020204030204" pitchFamily="34" charset="0"/>
                          <a:cs typeface="Calibri" panose="020F0502020204030204" pitchFamily="34" charset="0"/>
                        </a:rPr>
                        <a:t>Default</a:t>
                      </a:r>
                      <a:endParaRPr lang="en-US" sz="2000" b="1" i="0" u="none" strike="noStrike" dirty="0">
                        <a:solidFill>
                          <a:schemeClr val="tx1">
                            <a:lumMod val="75000"/>
                            <a:lumOff val="25000"/>
                          </a:schemeClr>
                        </a:solidFill>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Default</a:t>
                      </a:r>
                      <a:endParaRPr lang="en-US" sz="2000" b="1" i="0" u="none" strike="noStrike" dirty="0">
                        <a:solidFill>
                          <a:schemeClr val="tx1">
                            <a:lumMod val="75000"/>
                            <a:lumOff val="25000"/>
                          </a:schemeClr>
                        </a:solidFill>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u="none" strike="noStrike" kern="1200" dirty="0">
                          <a:solidFill>
                            <a:schemeClr val="tx1">
                              <a:lumMod val="75000"/>
                              <a:lumOff val="25000"/>
                            </a:schemeClr>
                          </a:solidFill>
                          <a:latin typeface="Calibri" panose="020F0502020204030204" pitchFamily="34" charset="0"/>
                          <a:cs typeface="Calibri" panose="020F0502020204030204" pitchFamily="34" charset="0"/>
                        </a:rPr>
                        <a:t>ST: </a:t>
                      </a:r>
                      <a:r>
                        <a:rPr lang="en-US" sz="2000" u="none" strike="noStrike" kern="1200" dirty="0" smtClean="0">
                          <a:solidFill>
                            <a:schemeClr val="tx1">
                              <a:lumMod val="75000"/>
                              <a:lumOff val="25000"/>
                            </a:schemeClr>
                          </a:solidFill>
                          <a:latin typeface="Calibri" panose="020F0502020204030204" pitchFamily="34" charset="0"/>
                          <a:cs typeface="Calibri" panose="020F0502020204030204" pitchFamily="34" charset="0"/>
                        </a:rPr>
                        <a:t>Optional;</a:t>
                      </a:r>
                      <a:endParaRPr lang="en-US" sz="2000" b="0" i="0" u="none" strike="noStrike" kern="1200" dirty="0">
                        <a:solidFill>
                          <a:schemeClr val="tx1">
                            <a:lumMod val="75000"/>
                            <a:lumOff val="25000"/>
                          </a:schemeClr>
                        </a:solidFill>
                        <a:latin typeface="Calibri" panose="020F0502020204030204" pitchFamily="34" charset="0"/>
                        <a:ea typeface="+mn-ea"/>
                        <a:cs typeface="Calibri" panose="020F0502020204030204" pitchFamily="34" charset="0"/>
                      </a:endParaRPr>
                    </a:p>
                    <a:p>
                      <a:pPr algn="ctr" rtl="0" fontAlgn="ct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WT: </a:t>
                      </a: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Default</a:t>
                      </a:r>
                      <a:endParaRPr lang="en-US"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u="none" strike="noStrike" kern="1200" dirty="0">
                          <a:solidFill>
                            <a:schemeClr val="tx1">
                              <a:lumMod val="75000"/>
                              <a:lumOff val="25000"/>
                            </a:schemeClr>
                          </a:solidFill>
                          <a:latin typeface="Calibri" panose="020F0502020204030204" pitchFamily="34" charset="0"/>
                          <a:cs typeface="Calibri" panose="020F0502020204030204" pitchFamily="34" charset="0"/>
                        </a:rPr>
                        <a:t>ST: </a:t>
                      </a:r>
                      <a:r>
                        <a:rPr lang="en-US" sz="2000" u="none" strike="noStrike" kern="1200" dirty="0" smtClean="0">
                          <a:solidFill>
                            <a:schemeClr val="tx1">
                              <a:lumMod val="75000"/>
                              <a:lumOff val="25000"/>
                            </a:schemeClr>
                          </a:solidFill>
                          <a:latin typeface="Calibri" panose="020F0502020204030204" pitchFamily="34" charset="0"/>
                          <a:cs typeface="Calibri" panose="020F0502020204030204" pitchFamily="34" charset="0"/>
                        </a:rPr>
                        <a:t>Optional;</a:t>
                      </a:r>
                      <a:endParaRPr lang="en-US" sz="2000" b="0" i="0" u="none" strike="noStrike" kern="1200" dirty="0">
                        <a:solidFill>
                          <a:schemeClr val="tx1">
                            <a:lumMod val="75000"/>
                            <a:lumOff val="25000"/>
                          </a:schemeClr>
                        </a:solidFill>
                        <a:latin typeface="Calibri" panose="020F0502020204030204" pitchFamily="34" charset="0"/>
                        <a:ea typeface="+mn-ea"/>
                        <a:cs typeface="Calibri" panose="020F0502020204030204" pitchFamily="34" charset="0"/>
                      </a:endParaRPr>
                    </a:p>
                    <a:p>
                      <a:pPr algn="ctr" rtl="0" fontAlgn="ct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WT: </a:t>
                      </a: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Default</a:t>
                      </a:r>
                      <a:endParaRPr lang="en-US"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1612363">
                <a:tc>
                  <a:txBody>
                    <a:bodyPr/>
                    <a:lstStyle/>
                    <a:p>
                      <a:pPr algn="l" rtl="0" fontAlgn="ct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Special Features</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defRPr/>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TCG Opal 2.0 (optional)</a:t>
                      </a:r>
                      <a:endParaRPr kumimoji="0" lang="en-US" altLang="zh-TW" sz="2000" b="0" i="0" u="none" strike="noStrike" cap="none" normalizeH="0" baseline="0" dirty="0" smtClean="0">
                        <a:ln>
                          <a:noFill/>
                        </a:ln>
                        <a:solidFill>
                          <a:schemeClr val="tx1">
                            <a:lumMod val="75000"/>
                            <a:lumOff val="25000"/>
                          </a:schemeClr>
                        </a:solidFill>
                        <a:effectLst/>
                        <a:latin typeface="Calibri" pitchFamily="34" charset="0"/>
                        <a:ea typeface="+mn-ea"/>
                        <a:cs typeface="Calibri" panose="020F0502020204030204" pitchFamily="34" charset="0"/>
                        <a:sym typeface="Arial"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defRPr/>
                      </a:pPr>
                      <a:r>
                        <a:rPr kumimoji="0" lang="en-US" altLang="zh-TW" sz="2000" b="1"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TCG Opal 2.0* (optional)</a:t>
                      </a:r>
                    </a:p>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defRPr/>
                      </a:pPr>
                      <a:r>
                        <a:rPr kumimoji="0" lang="en-US" altLang="zh-TW" sz="2000" b="1" i="0" u="none" strike="noStrike" cap="none" normalizeH="0" baseline="0" dirty="0" smtClean="0">
                          <a:ln>
                            <a:noFill/>
                          </a:ln>
                          <a:solidFill>
                            <a:schemeClr val="tx1">
                              <a:lumMod val="75000"/>
                              <a:lumOff val="25000"/>
                            </a:schemeClr>
                          </a:solidFill>
                          <a:effectLst/>
                          <a:latin typeface="Calibri" pitchFamily="34" charset="0"/>
                          <a:ea typeface="+mn-ea"/>
                          <a:cs typeface="Calibri" panose="020F0502020204030204" pitchFamily="34" charset="0"/>
                          <a:sym typeface="Arial" pitchFamily="34" charset="0"/>
                        </a:rPr>
                        <a:t>Write Protect</a:t>
                      </a:r>
                    </a:p>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defRPr/>
                      </a:pPr>
                      <a:r>
                        <a:rPr kumimoji="0" lang="en-US" altLang="zh-TW" sz="2000" b="1"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(optional)</a:t>
                      </a: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b="1"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Write Protect (optional)</a:t>
                      </a:r>
                    </a:p>
                    <a:p>
                      <a:pPr marL="0" marR="0" indent="0" algn="ctr" defTabSz="914400" rtl="0" eaLnBrk="1" fontAlgn="ctr" latinLnBrk="0" hangingPunct="1">
                        <a:lnSpc>
                          <a:spcPct val="100000"/>
                        </a:lnSpc>
                        <a:spcBef>
                          <a:spcPts val="0"/>
                        </a:spcBef>
                        <a:spcAft>
                          <a:spcPts val="0"/>
                        </a:spcAft>
                        <a:buClrTx/>
                        <a:buSzTx/>
                        <a:buFontTx/>
                        <a:buNone/>
                        <a:tabLst/>
                        <a:defRPr/>
                      </a:pPr>
                      <a:r>
                        <a:rPr lang="en-US" altLang="zh-TW"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SLC-</a:t>
                      </a:r>
                      <a:r>
                        <a:rPr lang="en-US" altLang="zh-TW" sz="2000" b="1" u="none" strike="noStrike" dirty="0" err="1" smtClean="0">
                          <a:solidFill>
                            <a:schemeClr val="tx1">
                              <a:lumMod val="75000"/>
                              <a:lumOff val="25000"/>
                            </a:schemeClr>
                          </a:solidFill>
                          <a:effectLst/>
                          <a:latin typeface="Calibri" panose="020F0502020204030204" pitchFamily="34" charset="0"/>
                          <a:cs typeface="Calibri" panose="020F0502020204030204" pitchFamily="34" charset="0"/>
                        </a:rPr>
                        <a:t>liteX</a:t>
                      </a:r>
                      <a:endParaRPr lang="en-US" altLang="zh-TW"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endParaRPr>
                    </a:p>
                    <a:p>
                      <a:pPr marL="0" marR="0" indent="0" algn="ctr" defTabSz="914400" rtl="0" eaLnBrk="1" fontAlgn="ctr" latinLnBrk="0" hangingPunct="1">
                        <a:lnSpc>
                          <a:spcPct val="100000"/>
                        </a:lnSpc>
                        <a:spcBef>
                          <a:spcPts val="0"/>
                        </a:spcBef>
                        <a:spcAft>
                          <a:spcPts val="0"/>
                        </a:spcAft>
                        <a:buClrTx/>
                        <a:buSzTx/>
                        <a:buFontTx/>
                        <a:buNone/>
                        <a:tabLst/>
                        <a:defRPr/>
                      </a:pPr>
                      <a:r>
                        <a:rPr lang="en-US" altLang="zh-TW" sz="2000" b="1" i="0"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(P/E cycles up to 100K</a:t>
                      </a:r>
                      <a:r>
                        <a:rPr lang="en-US" altLang="zh-TW" sz="2000" b="1" i="0" u="none" strike="noStrike" baseline="0" dirty="0" smtClean="0">
                          <a:solidFill>
                            <a:schemeClr val="tx1">
                              <a:lumMod val="75000"/>
                              <a:lumOff val="25000"/>
                            </a:schemeClr>
                          </a:solidFill>
                          <a:effectLst/>
                          <a:latin typeface="Calibri" panose="020F0502020204030204" pitchFamily="34" charset="0"/>
                          <a:cs typeface="Calibri" panose="020F0502020204030204" pitchFamily="34" charset="0"/>
                        </a:rPr>
                        <a:t>)</a:t>
                      </a: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AES256</a:t>
                      </a:r>
                    </a:p>
                    <a:p>
                      <a:pPr algn="ctr" rtl="0" fontAlgn="ct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TCG Opal 2.0</a:t>
                      </a:r>
                    </a:p>
                    <a:p>
                      <a:pPr marL="0" marR="0" indent="0" algn="ctr" defTabSz="914400" rtl="0" eaLnBrk="1" fontAlgn="ctr" latinLnBrk="0" hangingPunct="1">
                        <a:lnSpc>
                          <a:spcPct val="100000"/>
                        </a:lnSpc>
                        <a:spcBef>
                          <a:spcPts val="0"/>
                        </a:spcBef>
                        <a:spcAft>
                          <a:spcPts val="0"/>
                        </a:spcAft>
                        <a:buClrTx/>
                        <a:buSzTx/>
                        <a:buFontTx/>
                        <a:buNone/>
                        <a:tabLst/>
                        <a:defRPr/>
                      </a:pPr>
                      <a:r>
                        <a:rPr lang="en-US" altLang="zh-TW" sz="2000" u="none" strike="noStrike" kern="1200" dirty="0" err="1" smtClean="0">
                          <a:solidFill>
                            <a:schemeClr val="tx1">
                              <a:lumMod val="75000"/>
                              <a:lumOff val="25000"/>
                            </a:schemeClr>
                          </a:solidFill>
                          <a:latin typeface="Calibri" panose="020F0502020204030204" pitchFamily="34" charset="0"/>
                          <a:cs typeface="Calibri" panose="020F0502020204030204" pitchFamily="34" charset="0"/>
                        </a:rPr>
                        <a:t>CoreProtector</a:t>
                      </a:r>
                      <a:r>
                        <a:rPr lang="en-US" altLang="zh-TW" sz="2000" u="none" strike="noStrike" kern="1200" dirty="0" smtClean="0">
                          <a:solidFill>
                            <a:schemeClr val="tx1">
                              <a:lumMod val="75000"/>
                              <a:lumOff val="25000"/>
                            </a:schemeClr>
                          </a:solidFill>
                          <a:latin typeface="Calibri" panose="020F0502020204030204" pitchFamily="34" charset="0"/>
                          <a:cs typeface="Calibri" panose="020F0502020204030204" pitchFamily="34" charset="0"/>
                        </a:rPr>
                        <a:t> </a:t>
                      </a:r>
                    </a:p>
                    <a:p>
                      <a:pPr marL="0" marR="0" indent="0" algn="ctr" defTabSz="914400" rtl="0" eaLnBrk="1" fontAlgn="ctr" latinLnBrk="0" hangingPunct="1">
                        <a:lnSpc>
                          <a:spcPct val="100000"/>
                        </a:lnSpc>
                        <a:spcBef>
                          <a:spcPts val="0"/>
                        </a:spcBef>
                        <a:spcAft>
                          <a:spcPts val="0"/>
                        </a:spcAft>
                        <a:buClrTx/>
                        <a:buSzTx/>
                        <a:buFontTx/>
                        <a:buNone/>
                        <a:tabLst/>
                        <a:defRPr/>
                      </a:pPr>
                      <a:r>
                        <a:rPr lang="en-US" altLang="zh-TW" sz="2000" u="none" strike="noStrike" dirty="0" err="1" smtClean="0">
                          <a:solidFill>
                            <a:schemeClr val="tx1">
                              <a:lumMod val="75000"/>
                              <a:lumOff val="25000"/>
                            </a:schemeClr>
                          </a:solidFill>
                          <a:latin typeface="Calibri" panose="020F0502020204030204" pitchFamily="34" charset="0"/>
                          <a:cs typeface="Calibri" panose="020F0502020204030204" pitchFamily="34" charset="0"/>
                        </a:rPr>
                        <a:t>CoreEraser</a:t>
                      </a:r>
                      <a:r>
                        <a:rPr lang="en-US" altLang="zh-TW"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 </a:t>
                      </a:r>
                    </a:p>
                    <a:p>
                      <a:pPr marL="0" marR="0" indent="0" algn="ctr" defTabSz="914400" rtl="0" eaLnBrk="1" fontAlgn="ctr" latinLnBrk="0" hangingPunct="1">
                        <a:lnSpc>
                          <a:spcPct val="100000"/>
                        </a:lnSpc>
                        <a:spcBef>
                          <a:spcPts val="0"/>
                        </a:spcBef>
                        <a:spcAft>
                          <a:spcPts val="0"/>
                        </a:spcAft>
                        <a:buClrTx/>
                        <a:buSzTx/>
                        <a:buFontTx/>
                        <a:buNone/>
                        <a:tabLst/>
                        <a:defRPr/>
                      </a:pPr>
                      <a:r>
                        <a:rPr lang="en-US" altLang="zh-TW" sz="2000" u="none" strike="noStrike" dirty="0" err="1" smtClean="0">
                          <a:solidFill>
                            <a:schemeClr val="tx1">
                              <a:lumMod val="75000"/>
                              <a:lumOff val="25000"/>
                            </a:schemeClr>
                          </a:solidFill>
                          <a:latin typeface="Calibri" panose="020F0502020204030204" pitchFamily="34" charset="0"/>
                          <a:cs typeface="Calibri" panose="020F0502020204030204" pitchFamily="34" charset="0"/>
                        </a:rPr>
                        <a:t>CoreDestroyer</a:t>
                      </a:r>
                      <a:r>
                        <a:rPr lang="en-US" altLang="zh-TW"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 </a:t>
                      </a:r>
                      <a:endParaRPr lang="en-US"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algn="ctr" defTabSz="914400" rtl="0" eaLnBrk="1" fontAlgn="ctr" latinLnBrk="0" hangingPunct="1"/>
                      <a:r>
                        <a:rPr lang="en-US" altLang="zh-TW" sz="2000" u="none" strike="noStrike" kern="1200" dirty="0" err="1" smtClean="0">
                          <a:solidFill>
                            <a:schemeClr val="tx1">
                              <a:lumMod val="75000"/>
                              <a:lumOff val="25000"/>
                            </a:schemeClr>
                          </a:solidFill>
                          <a:latin typeface="Calibri" panose="020F0502020204030204" pitchFamily="34" charset="0"/>
                          <a:cs typeface="Calibri" panose="020F0502020204030204" pitchFamily="34" charset="0"/>
                        </a:rPr>
                        <a:t>CoreProtector</a:t>
                      </a:r>
                      <a:r>
                        <a:rPr lang="en-US" altLang="zh-TW" sz="2000" u="none" strike="noStrike" kern="1200" dirty="0" smtClean="0">
                          <a:solidFill>
                            <a:schemeClr val="tx1">
                              <a:lumMod val="75000"/>
                              <a:lumOff val="25000"/>
                            </a:schemeClr>
                          </a:solidFill>
                          <a:latin typeface="Calibri" panose="020F0502020204030204" pitchFamily="34" charset="0"/>
                          <a:cs typeface="Calibri" panose="020F0502020204030204" pitchFamily="34" charset="0"/>
                        </a:rPr>
                        <a:t> </a:t>
                      </a:r>
                      <a:endParaRPr lang="zh-TW" altLang="en-US" sz="2000" b="0" i="0" u="none" strike="noStrike"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bl>
          </a:graphicData>
        </a:graphic>
      </p:graphicFrame>
      <p:sp>
        <p:nvSpPr>
          <p:cNvPr id="13" name="圓角矩形 12"/>
          <p:cNvSpPr/>
          <p:nvPr/>
        </p:nvSpPr>
        <p:spPr>
          <a:xfrm>
            <a:off x="11318296" y="8531129"/>
            <a:ext cx="2320387" cy="540000"/>
          </a:xfrm>
          <a:prstGeom prst="round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1600" dirty="0">
                <a:latin typeface="Calibri" panose="020F0502020204030204" pitchFamily="34" charset="0"/>
                <a:cs typeface="Calibri" panose="020F0502020204030204" pitchFamily="34" charset="0"/>
              </a:rPr>
              <a:t>VA</a:t>
            </a:r>
            <a:br>
              <a:rPr lang="en-US" altLang="zh-TW" sz="1600" dirty="0">
                <a:latin typeface="Calibri" panose="020F0502020204030204" pitchFamily="34" charset="0"/>
                <a:cs typeface="Calibri" panose="020F0502020204030204" pitchFamily="34" charset="0"/>
              </a:rPr>
            </a:br>
            <a:r>
              <a:rPr lang="en-US" altLang="zh-TW" sz="1600" dirty="0">
                <a:latin typeface="Calibri" panose="020F0502020204030204" pitchFamily="34" charset="0"/>
                <a:cs typeface="Calibri" panose="020F0502020204030204" pitchFamily="34" charset="0"/>
              </a:rPr>
              <a:t>Encryption</a:t>
            </a:r>
          </a:p>
        </p:txBody>
      </p:sp>
      <p:sp>
        <p:nvSpPr>
          <p:cNvPr id="20" name="圓角矩形 19"/>
          <p:cNvSpPr/>
          <p:nvPr/>
        </p:nvSpPr>
        <p:spPr>
          <a:xfrm>
            <a:off x="3536409" y="8513263"/>
            <a:ext cx="4989704" cy="557866"/>
          </a:xfrm>
          <a:prstGeom prst="roundRect">
            <a:avLst/>
          </a:prstGeom>
          <a:solidFill>
            <a:srgbClr val="004846"/>
          </a:solidFill>
          <a:ln/>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112647" tIns="56324" rIns="112647" bIns="56324" anchor="ctr"/>
          <a:lstStyle/>
          <a:p>
            <a:pPr algn="ctr" defTabSz="1126226">
              <a:defRPr/>
            </a:pPr>
            <a:r>
              <a:rPr lang="en-US" altLang="zh-TW" sz="1600" b="1" dirty="0">
                <a:solidFill>
                  <a:schemeClr val="bg1"/>
                </a:solidFill>
                <a:latin typeface="Calibri" panose="020F0502020204030204" pitchFamily="34" charset="0"/>
                <a:cs typeface="Calibri" panose="020F0502020204030204" pitchFamily="34" charset="0"/>
              </a:rPr>
              <a:t>3D TLC</a:t>
            </a:r>
          </a:p>
        </p:txBody>
      </p:sp>
      <p:sp>
        <p:nvSpPr>
          <p:cNvPr id="26" name="圓角矩形 25"/>
          <p:cNvSpPr/>
          <p:nvPr/>
        </p:nvSpPr>
        <p:spPr>
          <a:xfrm>
            <a:off x="13838576" y="8513264"/>
            <a:ext cx="2464403" cy="540000"/>
          </a:xfrm>
          <a:prstGeom prst="round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1600" dirty="0">
                <a:latin typeface="Calibri" panose="020F0502020204030204" pitchFamily="34" charset="0"/>
                <a:cs typeface="Calibri" panose="020F0502020204030204" pitchFamily="34" charset="0"/>
              </a:rPr>
              <a:t>VA</a:t>
            </a:r>
          </a:p>
          <a:p>
            <a:pPr algn="ctr"/>
            <a:r>
              <a:rPr lang="en-US" altLang="zh-TW" sz="1600" dirty="0">
                <a:latin typeface="Calibri" panose="020F0502020204030204" pitchFamily="34" charset="0"/>
                <a:cs typeface="Calibri" panose="020F0502020204030204" pitchFamily="34" charset="0"/>
              </a:rPr>
              <a:t>High IOPS</a:t>
            </a:r>
          </a:p>
        </p:txBody>
      </p:sp>
      <p:sp>
        <p:nvSpPr>
          <p:cNvPr id="45" name="圓角矩形 44"/>
          <p:cNvSpPr/>
          <p:nvPr/>
        </p:nvSpPr>
        <p:spPr>
          <a:xfrm>
            <a:off x="8726006" y="8531129"/>
            <a:ext cx="2392397" cy="540000"/>
          </a:xfrm>
          <a:prstGeom prst="roundRect">
            <a:avLst/>
          </a:prstGeom>
          <a:solidFill>
            <a:srgbClr val="0076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1600" dirty="0">
                <a:latin typeface="Calibri" panose="020F0502020204030204" pitchFamily="34" charset="0"/>
                <a:cs typeface="Calibri" panose="020F0502020204030204" pitchFamily="34" charset="0"/>
              </a:rPr>
              <a:t>SLC-</a:t>
            </a:r>
            <a:r>
              <a:rPr lang="en-US" altLang="zh-TW" sz="1600" dirty="0" err="1">
                <a:latin typeface="Calibri" panose="020F0502020204030204" pitchFamily="34" charset="0"/>
                <a:cs typeface="Calibri" panose="020F0502020204030204" pitchFamily="34" charset="0"/>
              </a:rPr>
              <a:t>liteX</a:t>
            </a:r>
            <a:endParaRPr lang="en-US" altLang="zh-TW" sz="1600" dirty="0">
              <a:latin typeface="Calibri" panose="020F0502020204030204" pitchFamily="34" charset="0"/>
              <a:cs typeface="Calibri" panose="020F0502020204030204" pitchFamily="34" charset="0"/>
            </a:endParaRPr>
          </a:p>
        </p:txBody>
      </p:sp>
      <p:sp>
        <p:nvSpPr>
          <p:cNvPr id="3" name="標題 2"/>
          <p:cNvSpPr>
            <a:spLocks noGrp="1"/>
          </p:cNvSpPr>
          <p:nvPr>
            <p:ph type="title"/>
          </p:nvPr>
        </p:nvSpPr>
        <p:spPr>
          <a:xfrm>
            <a:off x="627511" y="72058"/>
            <a:ext cx="14292088" cy="1080121"/>
          </a:xfrm>
        </p:spPr>
        <p:txBody>
          <a:bodyPr/>
          <a:lstStyle/>
          <a:p>
            <a:r>
              <a:rPr lang="en-US" altLang="zh-TW" dirty="0" err="1" smtClean="0"/>
              <a:t>mSATA</a:t>
            </a:r>
            <a:endParaRPr lang="zh-TW" altLang="en-US" dirty="0"/>
          </a:p>
        </p:txBody>
      </p:sp>
      <p:grpSp>
        <p:nvGrpSpPr>
          <p:cNvPr id="36" name="群組 35"/>
          <p:cNvGrpSpPr/>
          <p:nvPr/>
        </p:nvGrpSpPr>
        <p:grpSpPr>
          <a:xfrm>
            <a:off x="-4662109" y="2512992"/>
            <a:ext cx="4403248" cy="4271897"/>
            <a:chOff x="-4662109" y="2512992"/>
            <a:chExt cx="4403248" cy="4271897"/>
          </a:xfrm>
        </p:grpSpPr>
        <p:grpSp>
          <p:nvGrpSpPr>
            <p:cNvPr id="37" name="群組 36"/>
            <p:cNvGrpSpPr/>
            <p:nvPr/>
          </p:nvGrpSpPr>
          <p:grpSpPr>
            <a:xfrm>
              <a:off x="-4662109" y="2512992"/>
              <a:ext cx="4403248" cy="4271897"/>
              <a:chOff x="12883876" y="1908742"/>
              <a:chExt cx="4403248" cy="4271897"/>
            </a:xfrm>
          </p:grpSpPr>
          <p:sp>
            <p:nvSpPr>
              <p:cNvPr id="40" name="矩形 39"/>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41" name="矩形 40"/>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42" name="矩形 41"/>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0" name="矩形 69"/>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1" name="文字方塊 70"/>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72" name="文字方塊 71"/>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73" name="矩形 72"/>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4" name="文字方塊 73"/>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75" name="文字方塊 74"/>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76" name="矩形 75"/>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7" name="文字方塊 76"/>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78" name="矩形 77"/>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9" name="矩形 78"/>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0" name="矩形 79"/>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1" name="文字方塊 80"/>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82" name="矩形 81"/>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83" name="矩形 82"/>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4" name="矩形 83"/>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85" name="矩形 84"/>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86" name="矩形 85"/>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87" name="文字方塊 86"/>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88" name="矩形 87"/>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9" name="矩形 88"/>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38" name="文字方塊 37"/>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39" name="矩形 38"/>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43" name="文字方塊 42"/>
          <p:cNvSpPr txBox="1"/>
          <p:nvPr/>
        </p:nvSpPr>
        <p:spPr>
          <a:xfrm>
            <a:off x="605235" y="8498686"/>
            <a:ext cx="2097049" cy="338554"/>
          </a:xfrm>
          <a:prstGeom prst="rect">
            <a:avLst/>
          </a:prstGeom>
          <a:noFill/>
        </p:spPr>
        <p:txBody>
          <a:bodyPr wrap="none" rtlCol="0">
            <a:spAutoFit/>
          </a:bodyPr>
          <a:lstStyle/>
          <a:p>
            <a:r>
              <a:rPr lang="en-US" altLang="zh-TW" sz="16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*Supports </a:t>
            </a:r>
            <a:r>
              <a:rPr lang="en-US" altLang="zh-TW" sz="16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120~960GB</a:t>
            </a:r>
          </a:p>
        </p:txBody>
      </p:sp>
    </p:spTree>
    <p:extLst>
      <p:ext uri="{BB962C8B-B14F-4D97-AF65-F5344CB8AC3E}">
        <p14:creationId xmlns:p14="http://schemas.microsoft.com/office/powerpoint/2010/main" val="3998427165"/>
      </p:ext>
    </p:extLst>
  </p:cSld>
  <p:clrMapOvr>
    <a:masterClrMapping/>
  </p:clrMapOvr>
  <p:transition/>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 name="表格 14"/>
          <p:cNvGraphicFramePr>
            <a:graphicFrameLocks noGrp="1"/>
          </p:cNvGraphicFramePr>
          <p:nvPr>
            <p:extLst>
              <p:ext uri="{D42A27DB-BD31-4B8C-83A1-F6EECF244321}">
                <p14:modId xmlns:p14="http://schemas.microsoft.com/office/powerpoint/2010/main" val="3352189129"/>
              </p:ext>
            </p:extLst>
          </p:nvPr>
        </p:nvGraphicFramePr>
        <p:xfrm>
          <a:off x="2621459" y="1225697"/>
          <a:ext cx="11708274" cy="7253895"/>
        </p:xfrm>
        <a:graphic>
          <a:graphicData uri="http://schemas.openxmlformats.org/drawingml/2006/table">
            <a:tbl>
              <a:tblPr>
                <a:tableStyleId>{5940675A-B579-460E-94D1-54222C63F5DA}</a:tableStyleId>
              </a:tblPr>
              <a:tblGrid>
                <a:gridCol w="3122295"/>
                <a:gridCol w="2861993"/>
                <a:gridCol w="2861993"/>
                <a:gridCol w="2861993"/>
              </a:tblGrid>
              <a:tr h="571175">
                <a:tc>
                  <a:txBody>
                    <a:bodyPr/>
                    <a:lstStyle/>
                    <a:p>
                      <a:pPr algn="l" rtl="0" fontAlgn="ctr"/>
                      <a:r>
                        <a:rPr lang="en-US" sz="2400" b="1" u="none" strike="noStrike" dirty="0" smtClean="0">
                          <a:solidFill>
                            <a:schemeClr val="bg1"/>
                          </a:solidFill>
                          <a:latin typeface="Calibri" panose="020F0502020204030204" pitchFamily="34" charset="0"/>
                          <a:cs typeface="Calibri" panose="020F0502020204030204" pitchFamily="34" charset="0"/>
                        </a:rPr>
                        <a:t> Model </a:t>
                      </a:r>
                      <a:r>
                        <a:rPr lang="en-US" sz="2400" b="1" u="none" strike="noStrike" dirty="0">
                          <a:solidFill>
                            <a:schemeClr val="bg1"/>
                          </a:solidFill>
                          <a:latin typeface="Calibri" panose="020F0502020204030204" pitchFamily="34" charset="0"/>
                          <a:cs typeface="Calibri" panose="020F0502020204030204" pitchFamily="34" charset="0"/>
                        </a:rPr>
                        <a:t>Name</a:t>
                      </a:r>
                      <a:endParaRPr lang="en-US" sz="2400" b="1" i="0" u="none" strike="noStrike" dirty="0">
                        <a:solidFill>
                          <a:schemeClr val="bg1"/>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c>
                  <a:txBody>
                    <a:bodyPr/>
                    <a:lstStyle/>
                    <a:p>
                      <a:pPr algn="ctr" rtl="0" fontAlgn="ctr"/>
                      <a:r>
                        <a:rPr lang="en-US" sz="2400" b="1" u="none" strike="noStrike" dirty="0" smtClean="0">
                          <a:solidFill>
                            <a:schemeClr val="bg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SV25P-300</a:t>
                      </a:r>
                      <a:endParaRPr lang="en-US" sz="2400" b="1" i="0" u="none" strike="noStrike" dirty="0">
                        <a:solidFill>
                          <a:schemeClr val="bg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c>
                  <a:txBody>
                    <a:bodyPr/>
                    <a:lstStyle/>
                    <a:p>
                      <a:pPr algn="ctr" rtl="0" fontAlgn="ctr"/>
                      <a:r>
                        <a:rPr lang="en-US" sz="2400" b="1" u="none" strike="noStrike" dirty="0" smtClean="0">
                          <a:solidFill>
                            <a:schemeClr val="bg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SH25P-300</a:t>
                      </a:r>
                      <a:endParaRPr lang="en-US" sz="2400" b="1" i="0" u="none" strike="noStrike" dirty="0">
                        <a:solidFill>
                          <a:schemeClr val="bg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400" b="1" u="none" strike="noStrike" dirty="0" smtClean="0">
                          <a:solidFill>
                            <a:schemeClr val="bg1"/>
                          </a:solidFill>
                          <a:latin typeface="Calibri" panose="020F0502020204030204" pitchFamily="34" charset="0"/>
                          <a:cs typeface="Calibri" panose="020F0502020204030204" pitchFamily="34" charset="0"/>
                        </a:rPr>
                        <a:t>SM23P-300</a:t>
                      </a:r>
                      <a:endParaRPr lang="en-US" altLang="zh-TW" sz="2400" b="1" i="0" u="none" strike="noStrike" dirty="0" smtClean="0">
                        <a:solidFill>
                          <a:schemeClr val="bg1"/>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r>
              <a:tr h="634628">
                <a:tc>
                  <a:txBody>
                    <a:bodyPr/>
                    <a:lstStyle/>
                    <a:p>
                      <a:pPr algn="l" rtl="0" fontAlgn="ct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Interface</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SATA 3.2 (6Gb/s)</a:t>
                      </a:r>
                      <a:endParaRPr lang="en-US" altLang="zh-TW" sz="2000" b="1" i="0" u="none" strike="noStrike" dirty="0" smtClean="0">
                        <a:solidFill>
                          <a:schemeClr val="tx1">
                            <a:lumMod val="75000"/>
                            <a:lumOff val="25000"/>
                          </a:schemeClr>
                        </a:solidFill>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SATA 3.2 (6Gb/s)</a:t>
                      </a:r>
                      <a:endParaRPr lang="en-US" altLang="zh-TW" sz="2000" b="1" i="0" u="none" strike="noStrike" dirty="0" smtClean="0">
                        <a:solidFill>
                          <a:schemeClr val="tx1">
                            <a:lumMod val="75000"/>
                            <a:lumOff val="25000"/>
                          </a:schemeClr>
                        </a:solidFill>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SATA 3.2 (6Gb/s)</a:t>
                      </a:r>
                      <a:endParaRPr lang="en-US" altLang="zh-TW" sz="2000" b="0" i="0" u="none" strike="noStrike" dirty="0" smtClean="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317314">
                <a:tc>
                  <a:txBody>
                    <a:bodyPr/>
                    <a:lstStyle/>
                    <a:p>
                      <a:pPr algn="l" rtl="0" fontAlgn="ct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External DRAM</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No</a:t>
                      </a:r>
                      <a:endParaRPr lang="en-US" altLang="zh-TW" sz="2000" b="1" i="0" u="none" strike="noStrike" dirty="0" smtClean="0">
                        <a:solidFill>
                          <a:schemeClr val="tx1">
                            <a:lumMod val="75000"/>
                            <a:lumOff val="25000"/>
                          </a:schemeClr>
                        </a:solidFill>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No</a:t>
                      </a:r>
                      <a:endParaRPr lang="en-US" altLang="zh-TW" sz="2000" b="1" i="0" u="none" strike="noStrike" dirty="0" smtClean="0">
                        <a:solidFill>
                          <a:schemeClr val="tx1">
                            <a:lumMod val="75000"/>
                            <a:lumOff val="25000"/>
                          </a:schemeClr>
                        </a:solidFill>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No</a:t>
                      </a:r>
                      <a:endParaRPr lang="en-US" altLang="zh-TW" sz="2000" b="0" i="0" u="none" strike="noStrike" dirty="0" smtClean="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317314">
                <a:tc>
                  <a:txBody>
                    <a:bodyPr/>
                    <a:lstStyle/>
                    <a:p>
                      <a:pPr algn="l" rtl="0" fontAlgn="ct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Channel</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altLang="zh-TW"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4</a:t>
                      </a:r>
                      <a:endParaRPr lang="en-US" altLang="zh-TW" sz="2000" b="1" i="0" u="none" strike="noStrike" dirty="0">
                        <a:solidFill>
                          <a:schemeClr val="tx1">
                            <a:lumMod val="75000"/>
                            <a:lumOff val="25000"/>
                          </a:schemeClr>
                        </a:solidFill>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altLang="zh-TW"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4</a:t>
                      </a:r>
                      <a:endParaRPr lang="en-US" altLang="zh-TW" sz="2000" b="1" i="0" u="none" strike="noStrike" dirty="0">
                        <a:solidFill>
                          <a:schemeClr val="tx1">
                            <a:lumMod val="75000"/>
                            <a:lumOff val="25000"/>
                          </a:schemeClr>
                        </a:solidFill>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altLang="zh-TW"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2</a:t>
                      </a:r>
                      <a:endParaRPr lang="en-US" altLang="zh-TW"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407975">
                <a:tc>
                  <a:txBody>
                    <a:bodyPr/>
                    <a:lstStyle/>
                    <a:p>
                      <a:pPr algn="l" rtl="0" fontAlgn="ct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Flash Type</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b="1" u="none" strike="noStrike" kern="1200" dirty="0" err="1" smtClean="0">
                          <a:solidFill>
                            <a:schemeClr val="tx1">
                              <a:lumMod val="75000"/>
                              <a:lumOff val="25000"/>
                            </a:schemeClr>
                          </a:solidFill>
                          <a:effectLst/>
                          <a:latin typeface="Calibri" panose="020F0502020204030204" pitchFamily="34" charset="0"/>
                          <a:cs typeface="Calibri" panose="020F0502020204030204" pitchFamily="34" charset="0"/>
                        </a:rPr>
                        <a:t>Kioxia</a:t>
                      </a:r>
                      <a:r>
                        <a:rPr lang="en-US" altLang="zh-TW" sz="2000" b="1" u="none" strike="noStrike" kern="1200" dirty="0" smtClean="0">
                          <a:solidFill>
                            <a:schemeClr val="tx1">
                              <a:lumMod val="75000"/>
                              <a:lumOff val="25000"/>
                            </a:schemeClr>
                          </a:solidFill>
                          <a:effectLst/>
                          <a:latin typeface="Calibri" panose="020F0502020204030204" pitchFamily="34" charset="0"/>
                          <a:cs typeface="Calibri" panose="020F0502020204030204" pitchFamily="34" charset="0"/>
                        </a:rPr>
                        <a:t> BiCS5</a:t>
                      </a:r>
                      <a:endParaRPr lang="en-US" altLang="zh-TW" sz="2000" b="1" i="0"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b="1" u="none" strike="noStrike" kern="1200" dirty="0" err="1" smtClean="0">
                          <a:solidFill>
                            <a:schemeClr val="tx1">
                              <a:lumMod val="75000"/>
                              <a:lumOff val="25000"/>
                            </a:schemeClr>
                          </a:solidFill>
                          <a:effectLst/>
                          <a:latin typeface="Calibri" panose="020F0502020204030204" pitchFamily="34" charset="0"/>
                          <a:cs typeface="Calibri" panose="020F0502020204030204" pitchFamily="34" charset="0"/>
                        </a:rPr>
                        <a:t>Kioxia</a:t>
                      </a:r>
                      <a:r>
                        <a:rPr lang="en-US" altLang="zh-TW" sz="2000" b="1" u="none" strike="noStrike" kern="1200" dirty="0" smtClean="0">
                          <a:solidFill>
                            <a:schemeClr val="tx1">
                              <a:lumMod val="75000"/>
                              <a:lumOff val="25000"/>
                            </a:schemeClr>
                          </a:solidFill>
                          <a:effectLst/>
                          <a:latin typeface="Calibri" panose="020F0502020204030204" pitchFamily="34" charset="0"/>
                          <a:cs typeface="Calibri" panose="020F0502020204030204" pitchFamily="34" charset="0"/>
                        </a:rPr>
                        <a:t> BiCS5</a:t>
                      </a:r>
                      <a:endParaRPr lang="en-US" altLang="zh-TW" sz="2000" b="1" i="0"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u="none" strike="noStrike" kern="1200" dirty="0" err="1" smtClean="0">
                          <a:solidFill>
                            <a:schemeClr val="tx1">
                              <a:lumMod val="75000"/>
                              <a:lumOff val="25000"/>
                            </a:schemeClr>
                          </a:solidFill>
                          <a:latin typeface="Calibri" panose="020F0502020204030204" pitchFamily="34" charset="0"/>
                          <a:cs typeface="Calibri" panose="020F0502020204030204" pitchFamily="34" charset="0"/>
                        </a:rPr>
                        <a:t>Kioxia</a:t>
                      </a:r>
                      <a:r>
                        <a:rPr lang="en-US" altLang="zh-TW" sz="2000" u="none" strike="noStrike" kern="1200" baseline="0" dirty="0" smtClean="0">
                          <a:solidFill>
                            <a:schemeClr val="tx1">
                              <a:lumMod val="75000"/>
                              <a:lumOff val="25000"/>
                            </a:schemeClr>
                          </a:solidFill>
                          <a:latin typeface="Calibri" panose="020F0502020204030204" pitchFamily="34" charset="0"/>
                          <a:cs typeface="Calibri" panose="020F0502020204030204" pitchFamily="34" charset="0"/>
                        </a:rPr>
                        <a:t> </a:t>
                      </a:r>
                      <a:r>
                        <a:rPr lang="en-US" altLang="zh-TW" sz="2000" u="none" strike="noStrike" kern="1200" dirty="0" smtClean="0">
                          <a:solidFill>
                            <a:schemeClr val="tx1">
                              <a:lumMod val="75000"/>
                              <a:lumOff val="25000"/>
                            </a:schemeClr>
                          </a:solidFill>
                          <a:latin typeface="Calibri" panose="020F0502020204030204" pitchFamily="34" charset="0"/>
                          <a:cs typeface="Calibri" panose="020F0502020204030204" pitchFamily="34" charset="0"/>
                        </a:rPr>
                        <a:t>15nm</a:t>
                      </a:r>
                      <a:endParaRPr lang="en-US" altLang="zh-TW" sz="2000" b="0" i="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407975">
                <a:tc>
                  <a:txBody>
                    <a:bodyPr/>
                    <a:lstStyle/>
                    <a:p>
                      <a:pPr algn="l" rtl="0" fontAlgn="ct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Available Capacity</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46" rtl="0" eaLnBrk="1" fontAlgn="ctr" latinLnBrk="0" hangingPunct="1">
                        <a:lnSpc>
                          <a:spcPct val="100000"/>
                        </a:lnSpc>
                        <a:spcBef>
                          <a:spcPts val="0"/>
                        </a:spcBef>
                        <a:spcAft>
                          <a:spcPts val="0"/>
                        </a:spcAft>
                        <a:buClrTx/>
                        <a:buSzTx/>
                        <a:buFontTx/>
                        <a:buNone/>
                        <a:tabLst/>
                        <a:defRPr/>
                      </a:pPr>
                      <a:r>
                        <a:rPr lang="en-US" altLang="zh-TW" sz="2000" b="1" i="0" u="none" strike="noStrike" kern="1200" baseline="0" dirty="0" smtClean="0">
                          <a:solidFill>
                            <a:schemeClr val="tx1">
                              <a:lumMod val="75000"/>
                              <a:lumOff val="25000"/>
                            </a:schemeClr>
                          </a:solidFill>
                          <a:effectLst/>
                          <a:latin typeface="Calibri" panose="020F0502020204030204" pitchFamily="34" charset="0"/>
                          <a:ea typeface="+mn-ea"/>
                          <a:cs typeface="Calibri" panose="020F0502020204030204" pitchFamily="34" charset="0"/>
                        </a:rPr>
                        <a:t>120GB~1920GB</a:t>
                      </a: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b="1" u="none" strike="noStrike" kern="1200" dirty="0" smtClean="0">
                          <a:solidFill>
                            <a:schemeClr val="tx1">
                              <a:lumMod val="75000"/>
                              <a:lumOff val="25000"/>
                            </a:schemeClr>
                          </a:solidFill>
                          <a:effectLst/>
                          <a:latin typeface="Calibri" panose="020F0502020204030204" pitchFamily="34" charset="0"/>
                          <a:cs typeface="Calibri" panose="020F0502020204030204" pitchFamily="34" charset="0"/>
                        </a:rPr>
                        <a:t>40GB~</a:t>
                      </a:r>
                      <a:r>
                        <a:rPr lang="en-US" sz="2000" b="1" u="none" strike="noStrike" kern="1200" baseline="0" dirty="0" smtClean="0">
                          <a:solidFill>
                            <a:schemeClr val="tx1">
                              <a:lumMod val="75000"/>
                              <a:lumOff val="25000"/>
                            </a:schemeClr>
                          </a:solidFill>
                          <a:effectLst/>
                          <a:latin typeface="Calibri" panose="020F0502020204030204" pitchFamily="34" charset="0"/>
                          <a:cs typeface="Calibri" panose="020F0502020204030204" pitchFamily="34" charset="0"/>
                        </a:rPr>
                        <a:t>640GB</a:t>
                      </a:r>
                      <a:endParaRPr lang="en-US" sz="2000" b="1" i="0" u="none" strike="noStrike" kern="1200" dirty="0">
                        <a:solidFill>
                          <a:schemeClr val="tx1">
                            <a:lumMod val="75000"/>
                            <a:lumOff val="25000"/>
                          </a:schemeClr>
                        </a:solidFill>
                        <a:effectLst/>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u="none" strike="noStrike" kern="1200" dirty="0" smtClean="0">
                          <a:solidFill>
                            <a:schemeClr val="tx1">
                              <a:lumMod val="75000"/>
                              <a:lumOff val="25000"/>
                            </a:schemeClr>
                          </a:solidFill>
                          <a:latin typeface="Calibri" panose="020F0502020204030204" pitchFamily="34" charset="0"/>
                          <a:cs typeface="Calibri" panose="020F0502020204030204" pitchFamily="34" charset="0"/>
                        </a:rPr>
                        <a:t>8GB~512GB </a:t>
                      </a:r>
                      <a:endParaRPr lang="en-US" altLang="zh-TW" sz="2000" b="0" i="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489578">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lang="en-US" sz="2000" b="0" i="0" kern="1200" dirty="0">
                          <a:solidFill>
                            <a:schemeClr val="tx1">
                              <a:lumMod val="75000"/>
                              <a:lumOff val="25000"/>
                            </a:schemeClr>
                          </a:solidFill>
                          <a:latin typeface="Calibri" panose="020F0502020204030204" pitchFamily="34" charset="0"/>
                          <a:ea typeface="微軟正黑體" pitchFamily="34" charset="-120"/>
                          <a:cs typeface="Calibri" panose="020F0502020204030204" pitchFamily="34" charset="0"/>
                        </a:rPr>
                        <a:t>R/W Speed </a:t>
                      </a:r>
                      <a:r>
                        <a:rPr lang="en-US" sz="2000" b="0" i="0" kern="1200" dirty="0" smtClean="0">
                          <a:solidFill>
                            <a:schemeClr val="tx1">
                              <a:lumMod val="75000"/>
                              <a:lumOff val="25000"/>
                            </a:schemeClr>
                          </a:solidFill>
                          <a:latin typeface="Calibri" panose="020F0502020204030204" pitchFamily="34" charset="0"/>
                          <a:ea typeface="微軟正黑體" pitchFamily="34" charset="-120"/>
                          <a:cs typeface="Calibri" panose="020F0502020204030204" pitchFamily="34" charset="0"/>
                        </a:rPr>
                        <a:t>(MB/sec)</a:t>
                      </a:r>
                      <a:endParaRPr lang="en-US" sz="2000" b="0" i="0" kern="1200" dirty="0">
                        <a:solidFill>
                          <a:schemeClr val="tx1">
                            <a:lumMod val="75000"/>
                            <a:lumOff val="25000"/>
                          </a:schemeClr>
                        </a:solidFill>
                        <a:latin typeface="Calibri" panose="020F0502020204030204" pitchFamily="34" charset="0"/>
                        <a:ea typeface="微軟正黑體" pitchFamily="34" charset="-120"/>
                        <a:cs typeface="Calibri" panose="020F0502020204030204" pitchFamily="34" charset="0"/>
                      </a:endParaRPr>
                    </a:p>
                  </a:txBody>
                  <a:tcPr marL="0" marR="0" marT="3960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TW" sz="2000" b="1"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Est. 555/480</a:t>
                      </a: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TW" sz="2000" b="1"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Est. </a:t>
                      </a:r>
                      <a:r>
                        <a:rPr kumimoji="0" lang="en-US" altLang="zh-TW" sz="2000" b="1"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550/485</a:t>
                      </a:r>
                      <a:endParaRPr kumimoji="0" lang="en-US" altLang="zh-TW" sz="2000" b="1" i="0" u="none" strike="noStrike" cap="none" normalizeH="0" baseline="0" dirty="0" smtClean="0">
                        <a:ln>
                          <a:noFill/>
                        </a:ln>
                        <a:solidFill>
                          <a:schemeClr val="tx1">
                            <a:lumMod val="75000"/>
                            <a:lumOff val="25000"/>
                          </a:schemeClr>
                        </a:solidFill>
                        <a:effectLst/>
                        <a:latin typeface="Calibri" pitchFamily="34" charset="0"/>
                        <a:ea typeface="+mn-ea"/>
                        <a:cs typeface="Calibri" panose="020F0502020204030204" pitchFamily="34" charset="0"/>
                        <a:sym typeface="Arial"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altLang="zh-TW" sz="2000" u="none" strike="noStrike" kern="1200" dirty="0" smtClean="0">
                          <a:solidFill>
                            <a:schemeClr val="tx1">
                              <a:lumMod val="75000"/>
                              <a:lumOff val="25000"/>
                            </a:schemeClr>
                          </a:solidFill>
                          <a:latin typeface="Calibri" panose="020F0502020204030204" pitchFamily="34" charset="0"/>
                          <a:cs typeface="Calibri" panose="020F0502020204030204" pitchFamily="34" charset="0"/>
                        </a:rPr>
                        <a:t>560/500</a:t>
                      </a:r>
                      <a:endParaRPr lang="en-US" altLang="zh-TW" sz="2000" b="0" i="0" u="none" strike="noStrike"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1070789">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lang="en-US" sz="2000" b="0" i="0" kern="1200" dirty="0" smtClean="0">
                          <a:solidFill>
                            <a:schemeClr val="tx1">
                              <a:lumMod val="75000"/>
                              <a:lumOff val="25000"/>
                            </a:schemeClr>
                          </a:solidFill>
                          <a:latin typeface="Calibri" panose="020F0502020204030204" pitchFamily="34" charset="0"/>
                          <a:ea typeface="微軟正黑體" pitchFamily="34" charset="-120"/>
                          <a:cs typeface="Calibri" panose="020F0502020204030204" pitchFamily="34" charset="0"/>
                        </a:rPr>
                        <a:t>IOPS</a:t>
                      </a:r>
                      <a:r>
                        <a:rPr lang="en-US" altLang="zh-TW" sz="2000" b="0" i="0" kern="1200" dirty="0" smtClean="0">
                          <a:solidFill>
                            <a:schemeClr val="tx1">
                              <a:lumMod val="75000"/>
                              <a:lumOff val="25000"/>
                            </a:schemeClr>
                          </a:solidFill>
                          <a:latin typeface="Calibri" panose="020F0502020204030204" pitchFamily="34" charset="0"/>
                          <a:ea typeface="微軟正黑體" pitchFamily="34" charset="-120"/>
                          <a:cs typeface="Calibri" panose="020F0502020204030204" pitchFamily="34" charset="0"/>
                        </a:rPr>
                        <a:t>(4K Random Read/Write)</a:t>
                      </a:r>
                    </a:p>
                  </a:txBody>
                  <a:tcPr marL="0" marR="0" marT="0" marB="3960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TW" sz="2000" b="1"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Est. 51K/55K</a:t>
                      </a: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kumimoji="0" lang="en-US" altLang="zh-TW" sz="2000" b="1"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Est. </a:t>
                      </a:r>
                      <a:r>
                        <a:rPr lang="en-US" sz="2000" b="1" u="none" strike="noStrike" kern="1200" dirty="0" smtClean="0">
                          <a:solidFill>
                            <a:schemeClr val="tx1">
                              <a:lumMod val="75000"/>
                              <a:lumOff val="25000"/>
                            </a:schemeClr>
                          </a:solidFill>
                          <a:effectLst/>
                          <a:latin typeface="Calibri" panose="020F0502020204030204" pitchFamily="34" charset="0"/>
                          <a:cs typeface="Calibri" panose="020F0502020204030204" pitchFamily="34" charset="0"/>
                        </a:rPr>
                        <a:t>56K/63K</a:t>
                      </a:r>
                      <a:endParaRPr lang="en-US" sz="2000" b="1" i="0" u="none" strike="noStrike" kern="1200" dirty="0">
                        <a:solidFill>
                          <a:schemeClr val="tx1">
                            <a:lumMod val="75000"/>
                            <a:lumOff val="25000"/>
                          </a:schemeClr>
                        </a:solidFill>
                        <a:effectLst/>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u="none" strike="noStrike" kern="1200" dirty="0" smtClean="0">
                          <a:solidFill>
                            <a:schemeClr val="tx1">
                              <a:lumMod val="75000"/>
                              <a:lumOff val="25000"/>
                            </a:schemeClr>
                          </a:solidFill>
                          <a:latin typeface="Calibri" panose="020F0502020204030204" pitchFamily="34" charset="0"/>
                          <a:cs typeface="Calibri" panose="020F0502020204030204" pitchFamily="34" charset="0"/>
                        </a:rPr>
                        <a:t>41K/59K</a:t>
                      </a:r>
                      <a:endParaRPr lang="en-US" altLang="zh-TW" sz="2000" b="0" i="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317314">
                <a:tc>
                  <a:txBody>
                    <a:bodyPr/>
                    <a:lstStyle/>
                    <a:p>
                      <a:pPr algn="l" rtl="0" fontAlgn="ct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Wide </a:t>
                      </a: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Temp.</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b="1" u="none" strike="noStrike" kern="1200" dirty="0" smtClean="0">
                          <a:solidFill>
                            <a:schemeClr val="tx1">
                              <a:lumMod val="75000"/>
                              <a:lumOff val="25000"/>
                            </a:schemeClr>
                          </a:solidFill>
                          <a:effectLst/>
                          <a:latin typeface="Calibri" panose="020F0502020204030204" pitchFamily="34" charset="0"/>
                          <a:cs typeface="Calibri" panose="020F0502020204030204" pitchFamily="34" charset="0"/>
                        </a:rPr>
                        <a:t>Yes</a:t>
                      </a:r>
                      <a:endParaRPr lang="en-US" altLang="zh-TW" sz="2000" b="1" i="0"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b="1" u="none" strike="noStrike" kern="1200" dirty="0" smtClean="0">
                          <a:solidFill>
                            <a:schemeClr val="tx1">
                              <a:lumMod val="75000"/>
                              <a:lumOff val="25000"/>
                            </a:schemeClr>
                          </a:solidFill>
                          <a:effectLst/>
                          <a:latin typeface="Calibri" panose="020F0502020204030204" pitchFamily="34" charset="0"/>
                          <a:cs typeface="Calibri" panose="020F0502020204030204" pitchFamily="34" charset="0"/>
                        </a:rPr>
                        <a:t>Yes</a:t>
                      </a:r>
                      <a:endParaRPr lang="en-US" altLang="zh-TW" sz="2000" b="1" i="0"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u="none" strike="noStrike" kern="1200" dirty="0" smtClean="0">
                          <a:solidFill>
                            <a:schemeClr val="tx1">
                              <a:lumMod val="75000"/>
                              <a:lumOff val="25000"/>
                            </a:schemeClr>
                          </a:solidFill>
                          <a:latin typeface="Calibri" panose="020F0502020204030204" pitchFamily="34" charset="0"/>
                          <a:cs typeface="Calibri" panose="020F0502020204030204" pitchFamily="34" charset="0"/>
                        </a:rPr>
                        <a:t>Yes</a:t>
                      </a:r>
                      <a:endParaRPr lang="en-US" altLang="zh-TW" sz="2000" b="0" i="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407975">
                <a:tc>
                  <a:txBody>
                    <a:bodyPr/>
                    <a:lstStyle/>
                    <a:p>
                      <a:pPr algn="l" rtl="0" fontAlgn="ct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DEVSLP</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b="1" u="none" strike="noStrike" dirty="0">
                          <a:solidFill>
                            <a:schemeClr val="tx1">
                              <a:lumMod val="75000"/>
                              <a:lumOff val="25000"/>
                            </a:schemeClr>
                          </a:solidFill>
                          <a:effectLst/>
                          <a:latin typeface="Calibri" panose="020F0502020204030204" pitchFamily="34" charset="0"/>
                          <a:cs typeface="Calibri" panose="020F0502020204030204" pitchFamily="34" charset="0"/>
                        </a:rPr>
                        <a:t>Default</a:t>
                      </a:r>
                      <a:endParaRPr lang="en-US" sz="2000" b="1" i="0" u="none" strike="noStrike" dirty="0">
                        <a:solidFill>
                          <a:schemeClr val="tx1">
                            <a:lumMod val="75000"/>
                            <a:lumOff val="25000"/>
                          </a:schemeClr>
                        </a:solidFill>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zh-TW"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Default</a:t>
                      </a:r>
                      <a:endParaRPr lang="en-US" altLang="zh-TW" sz="2000" b="1" i="0" u="none" strike="noStrike" dirty="0" smtClean="0">
                        <a:solidFill>
                          <a:schemeClr val="tx1">
                            <a:lumMod val="75000"/>
                            <a:lumOff val="25000"/>
                          </a:schemeClr>
                        </a:solidFill>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u="none" strike="noStrike" kern="1200" dirty="0" smtClean="0">
                          <a:solidFill>
                            <a:schemeClr val="tx1">
                              <a:lumMod val="75000"/>
                              <a:lumOff val="25000"/>
                            </a:schemeClr>
                          </a:solidFill>
                          <a:latin typeface="Calibri" panose="020F0502020204030204" pitchFamily="34" charset="0"/>
                          <a:cs typeface="Calibri" panose="020F0502020204030204" pitchFamily="34" charset="0"/>
                        </a:rPr>
                        <a:t>Default</a:t>
                      </a:r>
                      <a:endParaRPr lang="en-US" altLang="zh-TW" sz="2000" b="0" i="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725289">
                <a:tc>
                  <a:txBody>
                    <a:bodyPr/>
                    <a:lstStyle/>
                    <a:p>
                      <a:pPr algn="l" rtl="0" fontAlgn="ct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Thermal Sensor</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b="1" u="none" strike="noStrike" dirty="0">
                          <a:solidFill>
                            <a:schemeClr val="tx1">
                              <a:lumMod val="75000"/>
                              <a:lumOff val="25000"/>
                            </a:schemeClr>
                          </a:solidFill>
                          <a:effectLst/>
                          <a:latin typeface="Calibri" panose="020F0502020204030204" pitchFamily="34" charset="0"/>
                          <a:cs typeface="Calibri" panose="020F0502020204030204" pitchFamily="34" charset="0"/>
                        </a:rPr>
                        <a:t>Default</a:t>
                      </a:r>
                      <a:endParaRPr lang="en-US" sz="2000" b="1" i="0" u="none" strike="noStrike" dirty="0">
                        <a:solidFill>
                          <a:schemeClr val="tx1">
                            <a:lumMod val="75000"/>
                            <a:lumOff val="25000"/>
                          </a:schemeClr>
                        </a:solidFill>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Default</a:t>
                      </a:r>
                      <a:endParaRPr lang="en-US" sz="2000" b="1" i="0" u="none" strike="noStrike" dirty="0">
                        <a:solidFill>
                          <a:schemeClr val="tx1">
                            <a:lumMod val="75000"/>
                            <a:lumOff val="25000"/>
                          </a:schemeClr>
                        </a:solidFill>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altLang="zh-TW"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Default</a:t>
                      </a:r>
                      <a:endParaRPr lang="en-US" altLang="zh-TW"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1586569">
                <a:tc>
                  <a:txBody>
                    <a:bodyPr/>
                    <a:lstStyle/>
                    <a:p>
                      <a:pPr algn="l" rtl="0" fontAlgn="ct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Special Features</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defRPr/>
                      </a:pPr>
                      <a:r>
                        <a:rPr lang="en-US" altLang="zh-TW" sz="2000" b="1" u="none" strike="noStrike" kern="1200" dirty="0" err="1" smtClean="0">
                          <a:solidFill>
                            <a:schemeClr val="tx1">
                              <a:lumMod val="75000"/>
                              <a:lumOff val="25000"/>
                            </a:schemeClr>
                          </a:solidFill>
                          <a:latin typeface="Calibri" panose="020F0502020204030204" pitchFamily="34" charset="0"/>
                          <a:cs typeface="Calibri" panose="020F0502020204030204" pitchFamily="34" charset="0"/>
                        </a:rPr>
                        <a:t>CorePower</a:t>
                      </a:r>
                      <a:endParaRPr lang="zh-TW" altLang="en-US" sz="2000" b="1" i="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defRPr/>
                      </a:pPr>
                      <a:endParaRPr kumimoji="0" lang="en-US" altLang="zh-TW" sz="2000" b="1"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zh-TW"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SLC-</a:t>
                      </a:r>
                      <a:r>
                        <a:rPr lang="en-US" altLang="zh-TW" sz="2000" b="1" u="none" strike="noStrike" dirty="0" err="1" smtClean="0">
                          <a:solidFill>
                            <a:schemeClr val="tx1">
                              <a:lumMod val="75000"/>
                              <a:lumOff val="25000"/>
                            </a:schemeClr>
                          </a:solidFill>
                          <a:effectLst/>
                          <a:latin typeface="Calibri" panose="020F0502020204030204" pitchFamily="34" charset="0"/>
                          <a:cs typeface="Calibri" panose="020F0502020204030204" pitchFamily="34" charset="0"/>
                        </a:rPr>
                        <a:t>liteX</a:t>
                      </a:r>
                      <a:endParaRPr lang="en-US" altLang="zh-TW"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endParaRPr>
                    </a:p>
                    <a:p>
                      <a:pPr marL="0" marR="0" indent="0" algn="ctr" defTabSz="914400" rtl="0" eaLnBrk="1" fontAlgn="ctr" latinLnBrk="0" hangingPunct="1">
                        <a:lnSpc>
                          <a:spcPct val="100000"/>
                        </a:lnSpc>
                        <a:spcBef>
                          <a:spcPts val="0"/>
                        </a:spcBef>
                        <a:spcAft>
                          <a:spcPts val="0"/>
                        </a:spcAft>
                        <a:buClrTx/>
                        <a:buSzTx/>
                        <a:buFontTx/>
                        <a:buNone/>
                        <a:tabLst/>
                        <a:defRPr/>
                      </a:pPr>
                      <a:r>
                        <a:rPr lang="en-US" altLang="zh-TW" sz="2000" b="1" i="0"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(P/E cycles up to 100K</a:t>
                      </a:r>
                      <a:r>
                        <a:rPr lang="en-US" altLang="zh-TW" sz="2000" b="1" i="0" u="none" strike="noStrike" baseline="0" dirty="0" smtClean="0">
                          <a:solidFill>
                            <a:schemeClr val="tx1">
                              <a:lumMod val="75000"/>
                              <a:lumOff val="25000"/>
                            </a:schemeClr>
                          </a:solidFill>
                          <a:effectLst/>
                          <a:latin typeface="Calibri" panose="020F0502020204030204" pitchFamily="34" charset="0"/>
                          <a:cs typeface="Calibri" panose="020F0502020204030204" pitchFamily="34" charset="0"/>
                        </a:rPr>
                        <a:t>)</a:t>
                      </a:r>
                    </a:p>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b="1" u="none" strike="noStrike" kern="1200" dirty="0" err="1" smtClean="0">
                          <a:solidFill>
                            <a:schemeClr val="tx1">
                              <a:lumMod val="75000"/>
                              <a:lumOff val="25000"/>
                            </a:schemeClr>
                          </a:solidFill>
                          <a:latin typeface="Calibri" panose="020F0502020204030204" pitchFamily="34" charset="0"/>
                          <a:cs typeface="Calibri" panose="020F0502020204030204" pitchFamily="34" charset="0"/>
                        </a:rPr>
                        <a:t>CorePower</a:t>
                      </a:r>
                      <a:endParaRPr lang="zh-TW" altLang="en-US" sz="2000" b="1" i="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algn="ctr" defTabSz="914400" rtl="0" eaLnBrk="1" fontAlgn="ctr" latinLnBrk="0" hangingPunct="1"/>
                      <a:r>
                        <a:rPr lang="en-US" altLang="zh-TW" sz="2000" u="none" strike="noStrike" kern="1200" dirty="0" err="1" smtClean="0">
                          <a:solidFill>
                            <a:schemeClr val="tx1">
                              <a:lumMod val="75000"/>
                              <a:lumOff val="25000"/>
                            </a:schemeClr>
                          </a:solidFill>
                          <a:latin typeface="Calibri" panose="020F0502020204030204" pitchFamily="34" charset="0"/>
                          <a:cs typeface="Calibri" panose="020F0502020204030204" pitchFamily="34" charset="0"/>
                        </a:rPr>
                        <a:t>CorePower</a:t>
                      </a:r>
                      <a:endParaRPr lang="zh-TW" altLang="en-US" sz="2000" b="0" i="0" u="none" strike="noStrike"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bl>
          </a:graphicData>
        </a:graphic>
      </p:graphicFrame>
      <p:sp>
        <p:nvSpPr>
          <p:cNvPr id="13" name="圓角矩形 12"/>
          <p:cNvSpPr/>
          <p:nvPr/>
        </p:nvSpPr>
        <p:spPr>
          <a:xfrm>
            <a:off x="11823043" y="8571395"/>
            <a:ext cx="2247687" cy="540000"/>
          </a:xfrm>
          <a:prstGeom prst="round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1600" dirty="0" smtClean="0">
                <a:latin typeface="Calibri" panose="020F0502020204030204" pitchFamily="34" charset="0"/>
                <a:cs typeface="Calibri" panose="020F0502020204030204" pitchFamily="34" charset="0"/>
              </a:rPr>
              <a:t>MLC</a:t>
            </a:r>
          </a:p>
        </p:txBody>
      </p:sp>
      <p:sp>
        <p:nvSpPr>
          <p:cNvPr id="20" name="圓角矩形 19"/>
          <p:cNvSpPr/>
          <p:nvPr/>
        </p:nvSpPr>
        <p:spPr>
          <a:xfrm>
            <a:off x="5789810" y="8513263"/>
            <a:ext cx="2592289" cy="557866"/>
          </a:xfrm>
          <a:prstGeom prst="roundRect">
            <a:avLst/>
          </a:prstGeom>
          <a:solidFill>
            <a:srgbClr val="004846"/>
          </a:solidFill>
          <a:ln/>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112647" tIns="56324" rIns="112647" bIns="56324" anchor="ctr"/>
          <a:lstStyle/>
          <a:p>
            <a:pPr algn="ctr" defTabSz="1126226">
              <a:defRPr/>
            </a:pPr>
            <a:r>
              <a:rPr lang="en-US" altLang="zh-TW" sz="1600" b="1" dirty="0">
                <a:solidFill>
                  <a:schemeClr val="bg1"/>
                </a:solidFill>
                <a:latin typeface="Calibri" panose="020F0502020204030204" pitchFamily="34" charset="0"/>
                <a:cs typeface="Calibri" panose="020F0502020204030204" pitchFamily="34" charset="0"/>
              </a:rPr>
              <a:t>3D TLC</a:t>
            </a:r>
          </a:p>
        </p:txBody>
      </p:sp>
      <p:sp>
        <p:nvSpPr>
          <p:cNvPr id="45" name="圓角矩形 44"/>
          <p:cNvSpPr/>
          <p:nvPr/>
        </p:nvSpPr>
        <p:spPr>
          <a:xfrm>
            <a:off x="8870717" y="8531129"/>
            <a:ext cx="2463709" cy="540000"/>
          </a:xfrm>
          <a:prstGeom prst="roundRect">
            <a:avLst/>
          </a:prstGeom>
          <a:solidFill>
            <a:srgbClr val="0076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1600" dirty="0">
                <a:latin typeface="Calibri" panose="020F0502020204030204" pitchFamily="34" charset="0"/>
                <a:cs typeface="Calibri" panose="020F0502020204030204" pitchFamily="34" charset="0"/>
              </a:rPr>
              <a:t>SLC-</a:t>
            </a:r>
            <a:r>
              <a:rPr lang="en-US" altLang="zh-TW" sz="1600" dirty="0" err="1">
                <a:latin typeface="Calibri" panose="020F0502020204030204" pitchFamily="34" charset="0"/>
                <a:cs typeface="Calibri" panose="020F0502020204030204" pitchFamily="34" charset="0"/>
              </a:rPr>
              <a:t>liteX</a:t>
            </a:r>
            <a:endParaRPr lang="en-US" altLang="zh-TW" sz="1600" dirty="0">
              <a:latin typeface="Calibri" panose="020F0502020204030204" pitchFamily="34" charset="0"/>
              <a:cs typeface="Calibri" panose="020F0502020204030204" pitchFamily="34" charset="0"/>
            </a:endParaRPr>
          </a:p>
        </p:txBody>
      </p:sp>
      <p:sp>
        <p:nvSpPr>
          <p:cNvPr id="3" name="標題 2"/>
          <p:cNvSpPr>
            <a:spLocks noGrp="1"/>
          </p:cNvSpPr>
          <p:nvPr>
            <p:ph type="title"/>
          </p:nvPr>
        </p:nvSpPr>
        <p:spPr>
          <a:xfrm>
            <a:off x="627511" y="72058"/>
            <a:ext cx="14292088" cy="1080121"/>
          </a:xfrm>
        </p:spPr>
        <p:txBody>
          <a:bodyPr/>
          <a:lstStyle/>
          <a:p>
            <a:r>
              <a:rPr lang="en-US" altLang="zh-TW" dirty="0" err="1" smtClean="0"/>
              <a:t>mSATA</a:t>
            </a:r>
            <a:endParaRPr lang="zh-TW" altLang="en-US" dirty="0"/>
          </a:p>
        </p:txBody>
      </p:sp>
      <p:grpSp>
        <p:nvGrpSpPr>
          <p:cNvPr id="36" name="群組 35"/>
          <p:cNvGrpSpPr/>
          <p:nvPr/>
        </p:nvGrpSpPr>
        <p:grpSpPr>
          <a:xfrm>
            <a:off x="-4662109" y="2512992"/>
            <a:ext cx="4403248" cy="4271897"/>
            <a:chOff x="-4662109" y="2512992"/>
            <a:chExt cx="4403248" cy="4271897"/>
          </a:xfrm>
        </p:grpSpPr>
        <p:grpSp>
          <p:nvGrpSpPr>
            <p:cNvPr id="37" name="群組 36"/>
            <p:cNvGrpSpPr/>
            <p:nvPr/>
          </p:nvGrpSpPr>
          <p:grpSpPr>
            <a:xfrm>
              <a:off x="-4662109" y="2512992"/>
              <a:ext cx="4403248" cy="4271897"/>
              <a:chOff x="12883876" y="1908742"/>
              <a:chExt cx="4403248" cy="4271897"/>
            </a:xfrm>
          </p:grpSpPr>
          <p:sp>
            <p:nvSpPr>
              <p:cNvPr id="40" name="矩形 39"/>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41" name="矩形 40"/>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42" name="矩形 41"/>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0" name="矩形 69"/>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1" name="文字方塊 70"/>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72" name="文字方塊 71"/>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73" name="矩形 72"/>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4" name="文字方塊 73"/>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75" name="文字方塊 74"/>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76" name="矩形 75"/>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7" name="文字方塊 76"/>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78" name="矩形 77"/>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9" name="矩形 78"/>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0" name="矩形 79"/>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1" name="文字方塊 80"/>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82" name="矩形 81"/>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83" name="矩形 82"/>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4" name="矩形 83"/>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85" name="矩形 84"/>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86" name="矩形 85"/>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87" name="文字方塊 86"/>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88" name="矩形 87"/>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9" name="矩形 88"/>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38" name="文字方塊 37"/>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39" name="矩形 38"/>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44" name="文字方塊 45"/>
          <p:cNvSpPr txBox="1">
            <a:spLocks noChangeArrowheads="1"/>
          </p:cNvSpPr>
          <p:nvPr/>
        </p:nvSpPr>
        <p:spPr bwMode="auto">
          <a:xfrm>
            <a:off x="3812232" y="392630"/>
            <a:ext cx="10042475" cy="667746"/>
          </a:xfrm>
          <a:prstGeom prst="rect">
            <a:avLst/>
          </a:prstGeom>
          <a:noFill/>
          <a:ln>
            <a:noFill/>
          </a:ln>
          <a:extLst/>
        </p:spPr>
        <p:txBody>
          <a:bodyPr wrap="square" lIns="112647" tIns="56324" rIns="112647" bIns="56324">
            <a:spAutoFit/>
          </a:bodyPr>
          <a:lstStyle>
            <a:lvl1pPr eaLnBrk="0" hangingPunct="0">
              <a:defRPr kumimoji="1">
                <a:solidFill>
                  <a:schemeClr val="tx1"/>
                </a:solidFill>
                <a:latin typeface="Arial" pitchFamily="34" charset="0"/>
                <a:ea typeface="新細明體" pitchFamily="18" charset="-120"/>
              </a:defRPr>
            </a:lvl1pPr>
            <a:lvl2pPr marL="742950" indent="-285750" eaLnBrk="0" hangingPunct="0">
              <a:defRPr kumimoji="1">
                <a:solidFill>
                  <a:schemeClr val="tx1"/>
                </a:solidFill>
                <a:latin typeface="Arial" pitchFamily="34" charset="0"/>
                <a:ea typeface="新細明體" pitchFamily="18" charset="-120"/>
              </a:defRPr>
            </a:lvl2pPr>
            <a:lvl3pPr marL="1143000" indent="-228600" eaLnBrk="0" hangingPunct="0">
              <a:defRPr kumimoji="1">
                <a:solidFill>
                  <a:schemeClr val="tx1"/>
                </a:solidFill>
                <a:latin typeface="Arial" pitchFamily="34" charset="0"/>
                <a:ea typeface="新細明體" pitchFamily="18" charset="-120"/>
              </a:defRPr>
            </a:lvl3pPr>
            <a:lvl4pPr marL="1600200" indent="-228600" eaLnBrk="0" hangingPunct="0">
              <a:defRPr kumimoji="1">
                <a:solidFill>
                  <a:schemeClr val="tx1"/>
                </a:solidFill>
                <a:latin typeface="Arial" pitchFamily="34" charset="0"/>
                <a:ea typeface="新細明體" pitchFamily="18" charset="-120"/>
              </a:defRPr>
            </a:lvl4pPr>
            <a:lvl5pPr marL="2057400" indent="-228600" eaLnBrk="0" hangingPunct="0">
              <a:defRPr kumimoji="1">
                <a:solidFill>
                  <a:schemeClr val="tx1"/>
                </a:solidFill>
                <a:latin typeface="Arial" pitchFamily="34" charset="0"/>
                <a:ea typeface="新細明體" pitchFamily="18" charset="-120"/>
              </a:defRPr>
            </a:lvl5pPr>
            <a:lvl6pPr marL="25146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hangingPunct="1">
              <a:defRPr/>
            </a:pPr>
            <a:r>
              <a:rPr kumimoji="0" lang="en-US" altLang="zh-TW" sz="3600" b="1" dirty="0" smtClean="0">
                <a:solidFill>
                  <a:srgbClr val="008C7D"/>
                </a:solidFill>
                <a:latin typeface="Calibri" panose="020F0502020204030204" pitchFamily="34" charset="0"/>
                <a:cs typeface="Calibri" panose="020F0502020204030204" pitchFamily="34" charset="0"/>
              </a:rPr>
              <a:t>mSATA </a:t>
            </a:r>
            <a:r>
              <a:rPr kumimoji="0" lang="en-US" altLang="zh-TW" sz="3600" b="1" dirty="0" err="1" smtClean="0">
                <a:solidFill>
                  <a:srgbClr val="008C7D"/>
                </a:solidFill>
                <a:latin typeface="Calibri" panose="020F0502020204030204" pitchFamily="34" charset="0"/>
                <a:cs typeface="Calibri" panose="020F0502020204030204" pitchFamily="34" charset="0"/>
              </a:rPr>
              <a:t>CorePower</a:t>
            </a:r>
            <a:r>
              <a:rPr kumimoji="0" lang="en-US" altLang="zh-TW" sz="3600" b="1" dirty="0" smtClean="0">
                <a:solidFill>
                  <a:srgbClr val="008C7D"/>
                </a:solidFill>
                <a:latin typeface="Calibri" panose="020F0502020204030204" pitchFamily="34" charset="0"/>
                <a:cs typeface="Calibri" panose="020F0502020204030204" pitchFamily="34" charset="0"/>
              </a:rPr>
              <a:t> Comparison </a:t>
            </a:r>
            <a:endParaRPr kumimoji="0" lang="zh-TW" altLang="en-US" sz="3600" b="1" dirty="0">
              <a:solidFill>
                <a:srgbClr val="008C7D"/>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246946022"/>
      </p:ext>
    </p:extLst>
  </p:cSld>
  <p:clrMapOvr>
    <a:masterClrMapping/>
  </p:clrMapOvr>
  <p:transition/>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內容版面配置區 2"/>
          <p:cNvSpPr>
            <a:spLocks noGrp="1"/>
          </p:cNvSpPr>
          <p:nvPr>
            <p:ph idx="1"/>
          </p:nvPr>
        </p:nvSpPr>
        <p:spPr/>
        <p:txBody>
          <a:bodyPr/>
          <a:lstStyle/>
          <a:p>
            <a:r>
              <a:rPr lang="en-US" altLang="zh-TW" sz="3200" b="1" dirty="0" smtClean="0">
                <a:solidFill>
                  <a:schemeClr val="bg1">
                    <a:lumMod val="75000"/>
                  </a:schemeClr>
                </a:solidFill>
              </a:rPr>
              <a:t>2.5</a:t>
            </a:r>
            <a:r>
              <a:rPr lang="en-US" altLang="zh-TW" sz="3200" b="1" dirty="0">
                <a:solidFill>
                  <a:schemeClr val="bg1">
                    <a:lumMod val="75000"/>
                  </a:schemeClr>
                </a:solidFill>
              </a:rPr>
              <a:t>”</a:t>
            </a:r>
          </a:p>
          <a:p>
            <a:r>
              <a:rPr lang="en-US" altLang="zh-TW" sz="3200" b="1" dirty="0" smtClean="0">
                <a:solidFill>
                  <a:schemeClr val="bg1">
                    <a:lumMod val="75000"/>
                  </a:schemeClr>
                </a:solidFill>
              </a:rPr>
              <a:t>2.5</a:t>
            </a:r>
            <a:r>
              <a:rPr lang="en-US" altLang="zh-TW" sz="3200" b="1" dirty="0">
                <a:solidFill>
                  <a:schemeClr val="bg1">
                    <a:lumMod val="75000"/>
                  </a:schemeClr>
                </a:solidFill>
              </a:rPr>
              <a:t>” Mini</a:t>
            </a:r>
          </a:p>
          <a:p>
            <a:r>
              <a:rPr lang="en-US" altLang="zh-TW" sz="3200" b="1" dirty="0" smtClean="0">
                <a:solidFill>
                  <a:schemeClr val="bg1">
                    <a:lumMod val="75000"/>
                  </a:schemeClr>
                </a:solidFill>
              </a:rPr>
              <a:t>M.2 </a:t>
            </a:r>
            <a:endParaRPr lang="en-US" altLang="zh-TW" sz="3200" b="1" dirty="0">
              <a:solidFill>
                <a:schemeClr val="bg1">
                  <a:lumMod val="75000"/>
                </a:schemeClr>
              </a:solidFill>
            </a:endParaRPr>
          </a:p>
          <a:p>
            <a:r>
              <a:rPr lang="en-US" altLang="zh-TW" sz="3200" b="1" dirty="0" err="1" smtClean="0">
                <a:solidFill>
                  <a:schemeClr val="bg1">
                    <a:lumMod val="75000"/>
                  </a:schemeClr>
                </a:solidFill>
              </a:rPr>
              <a:t>mSATA</a:t>
            </a:r>
            <a:r>
              <a:rPr lang="en-US" altLang="zh-TW" sz="3200" b="1" dirty="0" smtClean="0">
                <a:solidFill>
                  <a:schemeClr val="bg1">
                    <a:lumMod val="75000"/>
                  </a:schemeClr>
                </a:solidFill>
              </a:rPr>
              <a:t> </a:t>
            </a:r>
            <a:r>
              <a:rPr lang="en-US" altLang="zh-TW" sz="3200" b="1" dirty="0">
                <a:solidFill>
                  <a:schemeClr val="bg1">
                    <a:lumMod val="75000"/>
                  </a:schemeClr>
                </a:solidFill>
              </a:rPr>
              <a:t>(MO-300)</a:t>
            </a:r>
          </a:p>
          <a:p>
            <a:r>
              <a:rPr lang="en-US" altLang="zh-TW" sz="3200" b="1" dirty="0" err="1" smtClean="0">
                <a:solidFill>
                  <a:schemeClr val="tx1"/>
                </a:solidFill>
              </a:rPr>
              <a:t>mSATA</a:t>
            </a:r>
            <a:r>
              <a:rPr lang="en-US" altLang="zh-TW" sz="3200" b="1" dirty="0" smtClean="0">
                <a:solidFill>
                  <a:schemeClr val="tx1"/>
                </a:solidFill>
              </a:rPr>
              <a:t> </a:t>
            </a:r>
            <a:r>
              <a:rPr lang="en-US" altLang="zh-TW" sz="3200" b="1" dirty="0">
                <a:solidFill>
                  <a:schemeClr val="tx1"/>
                </a:solidFill>
              </a:rPr>
              <a:t>mini (MO-300B)</a:t>
            </a:r>
          </a:p>
          <a:p>
            <a:r>
              <a:rPr lang="en-US" altLang="zh-TW" sz="3200" b="1" dirty="0" err="1" smtClean="0">
                <a:solidFill>
                  <a:schemeClr val="bg1">
                    <a:lumMod val="75000"/>
                  </a:schemeClr>
                </a:solidFill>
              </a:rPr>
              <a:t>HalfSlim</a:t>
            </a:r>
            <a:r>
              <a:rPr lang="en-US" altLang="zh-TW" sz="3200" b="1" dirty="0" smtClean="0">
                <a:solidFill>
                  <a:schemeClr val="bg1">
                    <a:lumMod val="75000"/>
                  </a:schemeClr>
                </a:solidFill>
              </a:rPr>
              <a:t> </a:t>
            </a:r>
            <a:r>
              <a:rPr lang="en-US" altLang="zh-TW" sz="3200" b="1" dirty="0">
                <a:solidFill>
                  <a:schemeClr val="bg1">
                    <a:lumMod val="75000"/>
                  </a:schemeClr>
                </a:solidFill>
              </a:rPr>
              <a:t>(MO-297)</a:t>
            </a:r>
          </a:p>
          <a:p>
            <a:r>
              <a:rPr lang="en-US" altLang="zh-TW" sz="3200" b="1" dirty="0" err="1" smtClean="0">
                <a:solidFill>
                  <a:schemeClr val="bg1">
                    <a:lumMod val="75000"/>
                  </a:schemeClr>
                </a:solidFill>
              </a:rPr>
              <a:t>CFast</a:t>
            </a:r>
            <a:endParaRPr lang="en-US" altLang="zh-TW" sz="3200" b="1" dirty="0">
              <a:solidFill>
                <a:schemeClr val="bg1">
                  <a:lumMod val="75000"/>
                </a:schemeClr>
              </a:solidFill>
            </a:endParaRPr>
          </a:p>
          <a:p>
            <a:r>
              <a:rPr lang="en-US" altLang="zh-TW" sz="3200" b="1" dirty="0" err="1" smtClean="0">
                <a:solidFill>
                  <a:schemeClr val="bg1">
                    <a:lumMod val="75000"/>
                  </a:schemeClr>
                </a:solidFill>
              </a:rPr>
              <a:t>uSSD</a:t>
            </a:r>
            <a:r>
              <a:rPr lang="en-US" altLang="zh-TW" sz="3200" b="1" dirty="0" smtClean="0">
                <a:solidFill>
                  <a:schemeClr val="bg1">
                    <a:lumMod val="75000"/>
                  </a:schemeClr>
                </a:solidFill>
              </a:rPr>
              <a:t> </a:t>
            </a:r>
            <a:r>
              <a:rPr lang="en-US" altLang="zh-TW" sz="3200" b="1" dirty="0">
                <a:solidFill>
                  <a:schemeClr val="bg1">
                    <a:lumMod val="75000"/>
                  </a:schemeClr>
                </a:solidFill>
              </a:rPr>
              <a:t>(MO-276)</a:t>
            </a:r>
          </a:p>
          <a:p>
            <a:r>
              <a:rPr lang="en-US" altLang="zh-TW" sz="3200" b="1" dirty="0" smtClean="0">
                <a:solidFill>
                  <a:schemeClr val="bg1">
                    <a:lumMod val="75000"/>
                  </a:schemeClr>
                </a:solidFill>
              </a:rPr>
              <a:t>1.8</a:t>
            </a:r>
            <a:r>
              <a:rPr lang="en-US" altLang="zh-TW" sz="3200" b="1" dirty="0">
                <a:solidFill>
                  <a:schemeClr val="bg1">
                    <a:lumMod val="75000"/>
                  </a:schemeClr>
                </a:solidFill>
              </a:rPr>
              <a:t>”</a:t>
            </a:r>
          </a:p>
          <a:p>
            <a:r>
              <a:rPr lang="en-US" altLang="zh-TW" sz="3200" b="1" dirty="0" smtClean="0">
                <a:solidFill>
                  <a:schemeClr val="bg1">
                    <a:lumMod val="75000"/>
                  </a:schemeClr>
                </a:solidFill>
              </a:rPr>
              <a:t>SDM</a:t>
            </a:r>
            <a:endParaRPr lang="en-US" altLang="zh-TW" sz="3200" b="1" dirty="0">
              <a:solidFill>
                <a:schemeClr val="bg1">
                  <a:lumMod val="75000"/>
                </a:schemeClr>
              </a:solidFill>
            </a:endParaRPr>
          </a:p>
          <a:p>
            <a:endParaRPr lang="zh-TW" altLang="en-US" dirty="0"/>
          </a:p>
        </p:txBody>
      </p:sp>
      <p:sp>
        <p:nvSpPr>
          <p:cNvPr id="2" name="標題 1"/>
          <p:cNvSpPr>
            <a:spLocks noGrp="1"/>
          </p:cNvSpPr>
          <p:nvPr>
            <p:ph type="title"/>
          </p:nvPr>
        </p:nvSpPr>
        <p:spPr/>
        <p:txBody>
          <a:bodyPr/>
          <a:lstStyle/>
          <a:p>
            <a:r>
              <a:rPr lang="en-US" altLang="zh-TW" dirty="0" smtClean="0"/>
              <a:t>SATA SSD Series</a:t>
            </a:r>
            <a:endParaRPr lang="zh-TW" altLang="en-US" dirty="0"/>
          </a:p>
        </p:txBody>
      </p:sp>
    </p:spTree>
    <p:extLst>
      <p:ext uri="{BB962C8B-B14F-4D97-AF65-F5344CB8AC3E}">
        <p14:creationId xmlns:p14="http://schemas.microsoft.com/office/powerpoint/2010/main" val="725051291"/>
      </p:ext>
    </p:extLst>
  </p:cSld>
  <p:clrMapOvr>
    <a:masterClrMapping/>
  </p:clrMapOvr>
  <p:transition/>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4" name="群組 73"/>
          <p:cNvGrpSpPr/>
          <p:nvPr/>
        </p:nvGrpSpPr>
        <p:grpSpPr>
          <a:xfrm>
            <a:off x="-4662109" y="2512992"/>
            <a:ext cx="4403248" cy="4271897"/>
            <a:chOff x="-4662109" y="2512992"/>
            <a:chExt cx="4403248" cy="4271897"/>
          </a:xfrm>
        </p:grpSpPr>
        <p:grpSp>
          <p:nvGrpSpPr>
            <p:cNvPr id="75" name="群組 74"/>
            <p:cNvGrpSpPr/>
            <p:nvPr/>
          </p:nvGrpSpPr>
          <p:grpSpPr>
            <a:xfrm>
              <a:off x="-4662109" y="2512992"/>
              <a:ext cx="4403248" cy="4271897"/>
              <a:chOff x="12883876" y="1908742"/>
              <a:chExt cx="4403248" cy="4271897"/>
            </a:xfrm>
          </p:grpSpPr>
          <p:sp>
            <p:nvSpPr>
              <p:cNvPr id="81" name="矩形 80"/>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2" name="矩形 81"/>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3" name="矩形 82"/>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4" name="矩形 83"/>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5" name="文字方塊 84"/>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86" name="文字方塊 85"/>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87" name="矩形 86"/>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8" name="文字方塊 87"/>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89" name="文字方塊 88"/>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91" name="矩形 90"/>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2" name="文字方塊 91"/>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93" name="矩形 92"/>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4" name="矩形 93"/>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5" name="矩形 94"/>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6" name="文字方塊 95"/>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102" name="矩形 101"/>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03" name="矩形 102"/>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4" name="矩形 103"/>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105" name="矩形 104"/>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106" name="矩形 105"/>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07" name="文字方塊 106"/>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108" name="矩形 107"/>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9" name="矩形 108"/>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78" name="文字方塊 77"/>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80" name="矩形 79"/>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58" name="文字方塊 24"/>
          <p:cNvSpPr txBox="1">
            <a:spLocks noChangeArrowheads="1"/>
          </p:cNvSpPr>
          <p:nvPr/>
        </p:nvSpPr>
        <p:spPr bwMode="auto">
          <a:xfrm>
            <a:off x="2718000" y="1184718"/>
            <a:ext cx="11903255" cy="667746"/>
          </a:xfrm>
          <a:prstGeom prst="rect">
            <a:avLst/>
          </a:prstGeom>
          <a:noFill/>
          <a:ln>
            <a:noFill/>
          </a:ln>
          <a:extLst/>
        </p:spPr>
        <p:txBody>
          <a:bodyPr wrap="square" lIns="112647" tIns="56324" rIns="112647" bIns="56324">
            <a:spAutoFit/>
          </a:bodyPr>
          <a:lstStyle>
            <a:lvl1pPr eaLnBrk="0" hangingPunct="0">
              <a:defRPr kumimoji="1">
                <a:solidFill>
                  <a:schemeClr val="tx1"/>
                </a:solidFill>
                <a:latin typeface="Arial" pitchFamily="34" charset="0"/>
                <a:ea typeface="新細明體" pitchFamily="18" charset="-120"/>
              </a:defRPr>
            </a:lvl1pPr>
            <a:lvl2pPr marL="742950" indent="-285750" eaLnBrk="0" hangingPunct="0">
              <a:defRPr kumimoji="1">
                <a:solidFill>
                  <a:schemeClr val="tx1"/>
                </a:solidFill>
                <a:latin typeface="Arial" pitchFamily="34" charset="0"/>
                <a:ea typeface="新細明體" pitchFamily="18" charset="-120"/>
              </a:defRPr>
            </a:lvl2pPr>
            <a:lvl3pPr marL="1143000" indent="-228600" eaLnBrk="0" hangingPunct="0">
              <a:defRPr kumimoji="1">
                <a:solidFill>
                  <a:schemeClr val="tx1"/>
                </a:solidFill>
                <a:latin typeface="Arial" pitchFamily="34" charset="0"/>
                <a:ea typeface="新細明體" pitchFamily="18" charset="-120"/>
              </a:defRPr>
            </a:lvl3pPr>
            <a:lvl4pPr marL="1600200" indent="-228600" eaLnBrk="0" hangingPunct="0">
              <a:defRPr kumimoji="1">
                <a:solidFill>
                  <a:schemeClr val="tx1"/>
                </a:solidFill>
                <a:latin typeface="Arial" pitchFamily="34" charset="0"/>
                <a:ea typeface="新細明體" pitchFamily="18" charset="-120"/>
              </a:defRPr>
            </a:lvl4pPr>
            <a:lvl5pPr marL="2057400" indent="-228600" eaLnBrk="0" hangingPunct="0">
              <a:defRPr kumimoji="1">
                <a:solidFill>
                  <a:schemeClr val="tx1"/>
                </a:solidFill>
                <a:latin typeface="Arial" pitchFamily="34" charset="0"/>
                <a:ea typeface="新細明體" pitchFamily="18" charset="-120"/>
              </a:defRPr>
            </a:lvl5pPr>
            <a:lvl6pPr marL="25146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fontAlgn="auto" hangingPunct="1">
              <a:spcBef>
                <a:spcPts val="0"/>
              </a:spcBef>
              <a:spcAft>
                <a:spcPts val="0"/>
              </a:spcAft>
              <a:defRPr/>
            </a:pPr>
            <a:r>
              <a:rPr kumimoji="0" lang="en-US" altLang="zh-TW" sz="3600" b="1" dirty="0">
                <a:solidFill>
                  <a:srgbClr val="008080"/>
                </a:solidFill>
                <a:latin typeface="Calibri" panose="020F0502020204030204" pitchFamily="34" charset="0"/>
              </a:rPr>
              <a:t>Industrial </a:t>
            </a:r>
            <a:r>
              <a:rPr kumimoji="0" lang="en-US" altLang="zh-TW" sz="3600" b="1" dirty="0" smtClean="0">
                <a:solidFill>
                  <a:srgbClr val="008080"/>
                </a:solidFill>
                <a:latin typeface="Calibri" panose="020F0502020204030204" pitchFamily="34" charset="0"/>
              </a:rPr>
              <a:t>mSATA mini 3D </a:t>
            </a:r>
            <a:r>
              <a:rPr kumimoji="0" lang="en-US" altLang="zh-TW" sz="3600" b="1" dirty="0">
                <a:solidFill>
                  <a:srgbClr val="008080"/>
                </a:solidFill>
                <a:latin typeface="Calibri" panose="020F0502020204030204" pitchFamily="34" charset="0"/>
              </a:rPr>
              <a:t>NAND Roadmap</a:t>
            </a:r>
            <a:endParaRPr kumimoji="0" lang="zh-TW" altLang="en-US" sz="3600" b="1" dirty="0">
              <a:solidFill>
                <a:srgbClr val="008080"/>
              </a:solidFill>
              <a:latin typeface="Calibri" panose="020F0502020204030204" pitchFamily="34" charset="0"/>
            </a:endParaRPr>
          </a:p>
        </p:txBody>
      </p:sp>
      <p:graphicFrame>
        <p:nvGraphicFramePr>
          <p:cNvPr id="57" name="表格 56"/>
          <p:cNvGraphicFramePr>
            <a:graphicFrameLocks noGrp="1"/>
          </p:cNvGraphicFramePr>
          <p:nvPr>
            <p:extLst>
              <p:ext uri="{D42A27DB-BD31-4B8C-83A1-F6EECF244321}">
                <p14:modId xmlns:p14="http://schemas.microsoft.com/office/powerpoint/2010/main" val="2899797164"/>
              </p:ext>
            </p:extLst>
          </p:nvPr>
        </p:nvGraphicFramePr>
        <p:xfrm>
          <a:off x="461219" y="1964699"/>
          <a:ext cx="16417088" cy="2768085"/>
        </p:xfrm>
        <a:graphic>
          <a:graphicData uri="http://schemas.openxmlformats.org/drawingml/2006/table">
            <a:tbl>
              <a:tblPr firstRow="1" bandRow="1">
                <a:tableStyleId>{5940675A-B579-460E-94D1-54222C63F5DA}</a:tableStyleId>
              </a:tblPr>
              <a:tblGrid>
                <a:gridCol w="864096"/>
                <a:gridCol w="2088232"/>
                <a:gridCol w="1008112"/>
                <a:gridCol w="1038054"/>
                <a:gridCol w="1038054"/>
                <a:gridCol w="1038054"/>
                <a:gridCol w="1038054"/>
                <a:gridCol w="1038054"/>
                <a:gridCol w="1038054"/>
                <a:gridCol w="1038054"/>
                <a:gridCol w="1038054"/>
                <a:gridCol w="1038054"/>
                <a:gridCol w="1038054"/>
                <a:gridCol w="1038054"/>
                <a:gridCol w="1038054"/>
              </a:tblGrid>
              <a:tr h="460017">
                <a:tc>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Flash</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grid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Available</a:t>
                      </a:r>
                      <a:r>
                        <a:rPr lang="en-US" altLang="zh-TW" sz="2000" b="1" baseline="0" dirty="0" smtClean="0">
                          <a:solidFill>
                            <a:schemeClr val="bg1"/>
                          </a:solidFill>
                          <a:latin typeface="Calibri" panose="020F0502020204030204" pitchFamily="34" charset="0"/>
                          <a:cs typeface="Calibri" panose="020F0502020204030204" pitchFamily="34" charset="0"/>
                        </a:rPr>
                        <a:t> Now</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hMerge="1">
                  <a:txBody>
                    <a:bodyPr/>
                    <a:lstStyle/>
                    <a:p>
                      <a:endParaRPr lang="zh-TW" altLang="en-US"/>
                    </a:p>
                  </a:txBody>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Q4’23</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tc>
                <a:tc hMerge="1">
                  <a:txBody>
                    <a:bodyPr/>
                    <a:lstStyle/>
                    <a:p>
                      <a:endParaRPr lang="zh-TW" altLang="en-US"/>
                    </a:p>
                  </a:txBody>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Q1’24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Q2’24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Q3’24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r>
              <a:tr h="1154034">
                <a:tc>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TLC</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marL="0" algn="l" defTabSz="914446" rtl="0" eaLnBrk="1" fontAlgn="auto" latinLnBrk="0" hangingPunct="1">
                        <a:spcBef>
                          <a:spcPts val="0"/>
                        </a:spcBef>
                        <a:spcAft>
                          <a:spcPts val="0"/>
                        </a:spcAft>
                        <a:defRPr/>
                      </a:pPr>
                      <a:r>
                        <a:rPr lang="en-US" altLang="zh-TW" sz="1800" b="1" kern="1200" dirty="0" smtClean="0">
                          <a:solidFill>
                            <a:srgbClr val="F49C00"/>
                          </a:solidFill>
                          <a:latin typeface="Calibri" panose="020F0502020204030204" pitchFamily="34" charset="0"/>
                          <a:ea typeface="+mn-ea"/>
                          <a:cs typeface="Calibri" panose="020F0502020204030204" pitchFamily="34" charset="0"/>
                        </a:rPr>
                        <a:t>SV250-300B</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mn-cs"/>
                        </a:rPr>
                        <a:t>120GB~960GB</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mn-cs"/>
                        </a:rPr>
                        <a:t>TCG Opal 2.0</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zh-TW" altLang="en-US" sz="18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zh-TW" altLang="en-US" sz="18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zh-TW" altLang="en-US" sz="18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154034">
                <a:tc>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dirty="0" smtClean="0">
                          <a:solidFill>
                            <a:schemeClr val="bg1"/>
                          </a:solidFill>
                          <a:latin typeface="Calibri" panose="020F0502020204030204" pitchFamily="34" charset="0"/>
                          <a:cs typeface="Calibri" panose="020F0502020204030204" pitchFamily="34" charset="0"/>
                        </a:rPr>
                        <a:t>SLC-</a:t>
                      </a:r>
                      <a:r>
                        <a:rPr lang="en-US" altLang="zh-TW" sz="2000" b="1" dirty="0" err="1" smtClean="0">
                          <a:solidFill>
                            <a:schemeClr val="bg1"/>
                          </a:solidFill>
                          <a:latin typeface="Calibri" panose="020F0502020204030204" pitchFamily="34" charset="0"/>
                          <a:cs typeface="Calibri" panose="020F0502020204030204" pitchFamily="34" charset="0"/>
                        </a:rPr>
                        <a:t>liteX</a:t>
                      </a:r>
                      <a:endParaRPr lang="zh-TW" altLang="en-US" sz="20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8C7D"/>
                    </a:solidFill>
                  </a:tcPr>
                </a:tc>
                <a:tc>
                  <a:txBody>
                    <a:bodyPr/>
                    <a:lstStyle/>
                    <a:p>
                      <a:pPr marL="0" algn="l" defTabSz="914446" rtl="0" eaLnBrk="1" fontAlgn="auto" latinLnBrk="0" hangingPunct="1">
                        <a:spcBef>
                          <a:spcPts val="0"/>
                        </a:spcBef>
                        <a:spcAft>
                          <a:spcPts val="0"/>
                        </a:spcAft>
                        <a:defRPr/>
                      </a:pPr>
                      <a:r>
                        <a:rPr lang="en-US" altLang="zh-TW" sz="1800" b="1" kern="1200" dirty="0" smtClean="0">
                          <a:solidFill>
                            <a:srgbClr val="F49C00"/>
                          </a:solidFill>
                          <a:latin typeface="Calibri" panose="020F0502020204030204" pitchFamily="34" charset="0"/>
                          <a:ea typeface="+mn-ea"/>
                          <a:cs typeface="Calibri" panose="020F0502020204030204" pitchFamily="34" charset="0"/>
                        </a:rPr>
                        <a:t>SH250-300B</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mn-cs"/>
                        </a:rPr>
                        <a:t>40GB~320GB </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tx1">
                            <a:lumMod val="75000"/>
                            <a:lumOff val="25000"/>
                          </a:schemeClr>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tx1">
                            <a:lumMod val="75000"/>
                            <a:lumOff val="25000"/>
                          </a:schemeClr>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zh-TW" altLang="en-US" sz="18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grpSp>
        <p:nvGrpSpPr>
          <p:cNvPr id="59" name="群組 58"/>
          <p:cNvGrpSpPr/>
          <p:nvPr/>
        </p:nvGrpSpPr>
        <p:grpSpPr>
          <a:xfrm>
            <a:off x="3471099" y="2640740"/>
            <a:ext cx="878552" cy="756818"/>
            <a:chOff x="3425161" y="2334874"/>
            <a:chExt cx="878552" cy="756818"/>
          </a:xfrm>
        </p:grpSpPr>
        <p:sp>
          <p:nvSpPr>
            <p:cNvPr id="60" name="文字方塊 59"/>
            <p:cNvSpPr txBox="1"/>
            <p:nvPr/>
          </p:nvSpPr>
          <p:spPr>
            <a:xfrm>
              <a:off x="3425161" y="2334874"/>
              <a:ext cx="878552" cy="338554"/>
            </a:xfrm>
            <a:prstGeom prst="rect">
              <a:avLst/>
            </a:prstGeom>
            <a:noFill/>
          </p:spPr>
          <p:txBody>
            <a:bodyPr wrap="square" rtlCol="0">
              <a:spAutoFit/>
            </a:bodyPr>
            <a:lstStyle/>
            <a:p>
              <a:pPr algn="ctr"/>
              <a:r>
                <a:rPr lang="en-US" altLang="zh-TW" sz="1600" b="1" dirty="0" smtClean="0">
                  <a:solidFill>
                    <a:srgbClr val="C00000"/>
                  </a:solidFill>
                  <a:latin typeface="Calibri" panose="020F0502020204030204" pitchFamily="34" charset="0"/>
                  <a:cs typeface="Calibri" panose="020F0502020204030204" pitchFamily="34" charset="0"/>
                </a:rPr>
                <a:t>BiCS5</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62" name="圖片 61"/>
            <p:cNvPicPr>
              <a:picLocks noChangeAspect="1"/>
            </p:cNvPicPr>
            <p:nvPr/>
          </p:nvPicPr>
          <p:blipFill>
            <a:blip r:embed="rId3" cstate="print">
              <a:extLst>
                <a:ext uri="{BEBA8EAE-BF5A-486C-A8C5-ECC9F3942E4B}">
                  <a14:imgProps xmlns:a14="http://schemas.microsoft.com/office/drawing/2010/main">
                    <a14:imgLayer r:embed="rId4">
                      <a14:imgEffect>
                        <a14:saturation sat="0"/>
                      </a14:imgEffect>
                    </a14:imgLayer>
                  </a14:imgProps>
                </a:ext>
                <a:ext uri="{28A0092B-C50C-407E-A947-70E740481C1C}">
                  <a14:useLocalDpi xmlns:a14="http://schemas.microsoft.com/office/drawing/2010/main" val="0"/>
                </a:ext>
              </a:extLst>
            </a:blip>
            <a:stretch>
              <a:fillRect/>
            </a:stretch>
          </p:blipFill>
          <p:spPr>
            <a:xfrm>
              <a:off x="3626798" y="2641037"/>
              <a:ext cx="475278" cy="450655"/>
            </a:xfrm>
            <a:prstGeom prst="rect">
              <a:avLst/>
            </a:prstGeom>
          </p:spPr>
        </p:pic>
      </p:grpSp>
      <p:grpSp>
        <p:nvGrpSpPr>
          <p:cNvPr id="68" name="群組 67"/>
          <p:cNvGrpSpPr/>
          <p:nvPr/>
        </p:nvGrpSpPr>
        <p:grpSpPr>
          <a:xfrm>
            <a:off x="3471099" y="3767332"/>
            <a:ext cx="878552" cy="756818"/>
            <a:chOff x="3425161" y="2334874"/>
            <a:chExt cx="878552" cy="756818"/>
          </a:xfrm>
        </p:grpSpPr>
        <p:sp>
          <p:nvSpPr>
            <p:cNvPr id="72" name="文字方塊 71"/>
            <p:cNvSpPr txBox="1"/>
            <p:nvPr/>
          </p:nvSpPr>
          <p:spPr>
            <a:xfrm>
              <a:off x="3425161" y="2334874"/>
              <a:ext cx="878552" cy="338554"/>
            </a:xfrm>
            <a:prstGeom prst="rect">
              <a:avLst/>
            </a:prstGeom>
            <a:noFill/>
          </p:spPr>
          <p:txBody>
            <a:bodyPr wrap="square" rtlCol="0">
              <a:spAutoFit/>
            </a:bodyPr>
            <a:lstStyle/>
            <a:p>
              <a:pPr algn="ctr"/>
              <a:r>
                <a:rPr lang="en-US" altLang="zh-TW" sz="1600" b="1" dirty="0" smtClean="0">
                  <a:solidFill>
                    <a:srgbClr val="C00000"/>
                  </a:solidFill>
                  <a:latin typeface="Calibri" panose="020F0502020204030204" pitchFamily="34" charset="0"/>
                  <a:cs typeface="Calibri" panose="020F0502020204030204" pitchFamily="34" charset="0"/>
                </a:rPr>
                <a:t>BiCS5</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73" name="圖片 72"/>
            <p:cNvPicPr>
              <a:picLocks noChangeAspect="1"/>
            </p:cNvPicPr>
            <p:nvPr/>
          </p:nvPicPr>
          <p:blipFill>
            <a:blip r:embed="rId3" cstate="print">
              <a:extLst>
                <a:ext uri="{BEBA8EAE-BF5A-486C-A8C5-ECC9F3942E4B}">
                  <a14:imgProps xmlns:a14="http://schemas.microsoft.com/office/drawing/2010/main">
                    <a14:imgLayer r:embed="rId4">
                      <a14:imgEffect>
                        <a14:saturation sat="0"/>
                      </a14:imgEffect>
                    </a14:imgLayer>
                  </a14:imgProps>
                </a:ext>
                <a:ext uri="{28A0092B-C50C-407E-A947-70E740481C1C}">
                  <a14:useLocalDpi xmlns:a14="http://schemas.microsoft.com/office/drawing/2010/main" val="0"/>
                </a:ext>
              </a:extLst>
            </a:blip>
            <a:stretch>
              <a:fillRect/>
            </a:stretch>
          </p:blipFill>
          <p:spPr>
            <a:xfrm>
              <a:off x="3626798" y="2641037"/>
              <a:ext cx="475278" cy="450655"/>
            </a:xfrm>
            <a:prstGeom prst="rect">
              <a:avLst/>
            </a:prstGeom>
          </p:spPr>
        </p:pic>
      </p:grpSp>
      <p:sp>
        <p:nvSpPr>
          <p:cNvPr id="76" name="文字方塊 38"/>
          <p:cNvSpPr txBox="1">
            <a:spLocks noChangeArrowheads="1"/>
          </p:cNvSpPr>
          <p:nvPr/>
        </p:nvSpPr>
        <p:spPr bwMode="auto">
          <a:xfrm>
            <a:off x="13782699" y="3257712"/>
            <a:ext cx="2810939" cy="295423"/>
          </a:xfrm>
          <a:prstGeom prst="rect">
            <a:avLst/>
          </a:prstGeom>
          <a:noFill/>
          <a:ln w="9525">
            <a:noFill/>
            <a:miter lim="800000"/>
            <a:headEnd/>
            <a:tailEnd/>
          </a:ln>
        </p:spPr>
        <p:txBody>
          <a:bodyPr wrap="none" lIns="79205" tIns="39603" rIns="79205" bIns="39603">
            <a:spAutoFit/>
          </a:bodyPr>
          <a:lstStyle/>
          <a:p>
            <a:pPr fontAlgn="auto">
              <a:spcBef>
                <a:spcPts val="0"/>
              </a:spcBef>
              <a:spcAft>
                <a:spcPts val="0"/>
              </a:spcAft>
              <a:defRPr/>
            </a:pPr>
            <a:r>
              <a:rPr kumimoji="0" lang="en-US" altLang="zh-TW" sz="1400" b="1" dirty="0">
                <a:solidFill>
                  <a:srgbClr val="C00000"/>
                </a:solidFill>
                <a:latin typeface="Calibri" panose="020F0502020204030204" pitchFamily="34" charset="0"/>
                <a:ea typeface="+mn-ea"/>
                <a:cs typeface="Calibri" panose="020F0502020204030204" pitchFamily="34" charset="0"/>
              </a:rPr>
              <a:t> Warranty: </a:t>
            </a:r>
            <a:r>
              <a:rPr kumimoji="0" lang="en-US" altLang="zh-TW" sz="1400" b="1" dirty="0" smtClean="0">
                <a:solidFill>
                  <a:srgbClr val="C00000"/>
                </a:solidFill>
                <a:latin typeface="Calibri" panose="020F0502020204030204" pitchFamily="34" charset="0"/>
                <a:ea typeface="+mn-ea"/>
                <a:cs typeface="Calibri" panose="020F0502020204030204" pitchFamily="34" charset="0"/>
              </a:rPr>
              <a:t>2 </a:t>
            </a:r>
            <a:r>
              <a:rPr kumimoji="0" lang="en-US" altLang="zh-TW" sz="1400" b="1" dirty="0">
                <a:solidFill>
                  <a:srgbClr val="C00000"/>
                </a:solidFill>
                <a:latin typeface="Calibri" panose="020F0502020204030204" pitchFamily="34" charset="0"/>
                <a:ea typeface="+mn-ea"/>
                <a:cs typeface="Calibri" panose="020F0502020204030204" pitchFamily="34" charset="0"/>
              </a:rPr>
              <a:t>years or </a:t>
            </a:r>
            <a:r>
              <a:rPr kumimoji="0" lang="en-US" altLang="zh-TW" sz="1400" b="1" dirty="0" smtClean="0">
                <a:solidFill>
                  <a:srgbClr val="C00000"/>
                </a:solidFill>
                <a:latin typeface="Calibri" panose="020F0502020204030204" pitchFamily="34" charset="0"/>
                <a:ea typeface="+mn-ea"/>
                <a:cs typeface="Calibri" panose="020F0502020204030204" pitchFamily="34" charset="0"/>
              </a:rPr>
              <a:t>3K </a:t>
            </a:r>
            <a:r>
              <a:rPr kumimoji="0" lang="en-US" altLang="zh-TW" sz="1400" b="1" dirty="0">
                <a:solidFill>
                  <a:srgbClr val="C00000"/>
                </a:solidFill>
                <a:latin typeface="Calibri" panose="020F0502020204030204" pitchFamily="34" charset="0"/>
                <a:ea typeface="+mn-ea"/>
                <a:cs typeface="Calibri" panose="020F0502020204030204" pitchFamily="34" charset="0"/>
              </a:rPr>
              <a:t>P/E cycles</a:t>
            </a:r>
            <a:endParaRPr kumimoji="0" lang="zh-TW" altLang="en-US" sz="1400" b="1" dirty="0">
              <a:solidFill>
                <a:srgbClr val="C00000"/>
              </a:solidFill>
              <a:latin typeface="Calibri" panose="020F0502020204030204" pitchFamily="34" charset="0"/>
              <a:ea typeface="+mn-ea"/>
              <a:cs typeface="Calibri" panose="020F0502020204030204" pitchFamily="34" charset="0"/>
            </a:endParaRPr>
          </a:p>
        </p:txBody>
      </p:sp>
      <p:sp>
        <p:nvSpPr>
          <p:cNvPr id="77" name="文字方塊 76"/>
          <p:cNvSpPr txBox="1"/>
          <p:nvPr/>
        </p:nvSpPr>
        <p:spPr>
          <a:xfrm>
            <a:off x="13782699" y="4433549"/>
            <a:ext cx="2862235" cy="295423"/>
          </a:xfrm>
          <a:prstGeom prst="rect">
            <a:avLst/>
          </a:prstGeom>
          <a:noFill/>
          <a:ln w="9525">
            <a:noFill/>
            <a:miter lim="800000"/>
            <a:headEnd/>
            <a:tailEnd/>
          </a:ln>
        </p:spPr>
        <p:txBody>
          <a:bodyPr wrap="none" lIns="79205" tIns="39603" rIns="79205" bIns="39603">
            <a:spAutoFit/>
          </a:bodyPr>
          <a:lstStyle>
            <a:defPPr>
              <a:defRPr lang="en-US"/>
            </a:defPPr>
            <a:lvl1pPr fontAlgn="auto">
              <a:spcBef>
                <a:spcPts val="0"/>
              </a:spcBef>
              <a:spcAft>
                <a:spcPts val="0"/>
              </a:spcAft>
              <a:defRPr kumimoji="0" sz="1400" b="1">
                <a:solidFill>
                  <a:srgbClr val="C00000"/>
                </a:solidFill>
                <a:latin typeface="Calibri" panose="020F0502020204030204" pitchFamily="34" charset="0"/>
                <a:ea typeface="+mn-ea"/>
                <a:cs typeface="Calibri" panose="020F0502020204030204" pitchFamily="34" charset="0"/>
              </a:defRPr>
            </a:lvl1pPr>
          </a:lstStyle>
          <a:p>
            <a:r>
              <a:rPr lang="en-US" altLang="zh-TW" dirty="0"/>
              <a:t>Warranty: 5 years or </a:t>
            </a:r>
            <a:r>
              <a:rPr lang="en-US" altLang="zh-TW" dirty="0" smtClean="0"/>
              <a:t>100K </a:t>
            </a:r>
            <a:r>
              <a:rPr lang="en-US" altLang="zh-TW" dirty="0"/>
              <a:t>P/E cycles</a:t>
            </a:r>
            <a:endParaRPr lang="zh-TW" altLang="en-US" dirty="0"/>
          </a:p>
        </p:txBody>
      </p:sp>
      <p:grpSp>
        <p:nvGrpSpPr>
          <p:cNvPr id="79" name="群組 78"/>
          <p:cNvGrpSpPr/>
          <p:nvPr/>
        </p:nvGrpSpPr>
        <p:grpSpPr>
          <a:xfrm>
            <a:off x="15119157" y="8547151"/>
            <a:ext cx="1920141" cy="866153"/>
            <a:chOff x="14526854" y="8045152"/>
            <a:chExt cx="1920141" cy="866153"/>
          </a:xfrm>
        </p:grpSpPr>
        <p:sp>
          <p:nvSpPr>
            <p:cNvPr id="99" name="文字方塊 98"/>
            <p:cNvSpPr txBox="1"/>
            <p:nvPr/>
          </p:nvSpPr>
          <p:spPr>
            <a:xfrm>
              <a:off x="14526854" y="8045152"/>
              <a:ext cx="1920141" cy="830997"/>
            </a:xfrm>
            <a:prstGeom prst="rect">
              <a:avLst/>
            </a:prstGeom>
            <a:noFill/>
          </p:spPr>
          <p:txBody>
            <a:bodyPr wrap="none" rtlCol="0">
              <a:spAutoFit/>
            </a:bodyPr>
            <a:lstStyle/>
            <a:p>
              <a:r>
                <a:rPr lang="en-US" altLang="zh-TW" sz="1600" dirty="0">
                  <a:solidFill>
                    <a:schemeClr val="tx1">
                      <a:lumMod val="65000"/>
                      <a:lumOff val="35000"/>
                    </a:schemeClr>
                  </a:solidFill>
                  <a:latin typeface="Calibri" panose="020F0502020204030204" pitchFamily="34" charset="0"/>
                  <a:cs typeface="Calibri" panose="020F0502020204030204" pitchFamily="34" charset="0"/>
                </a:rPr>
                <a:t>Remarks</a:t>
              </a: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a:t>
              </a:r>
            </a:p>
            <a:p>
              <a:pPr>
                <a:lnSpc>
                  <a:spcPct val="200000"/>
                </a:lnSpc>
              </a:pP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                Wide Temp.</a:t>
              </a:r>
            </a:p>
          </p:txBody>
        </p:sp>
        <p:pic>
          <p:nvPicPr>
            <p:cNvPr id="100" name="圖片 99"/>
            <p:cNvPicPr>
              <a:picLocks noChangeAspect="1"/>
            </p:cNvPicPr>
            <p:nvPr/>
          </p:nvPicPr>
          <p:blipFill>
            <a:blip r:embed="rId3" cstate="print">
              <a:extLst>
                <a:ext uri="{BEBA8EAE-BF5A-486C-A8C5-ECC9F3942E4B}">
                  <a14:imgProps xmlns:a14="http://schemas.microsoft.com/office/drawing/2010/main">
                    <a14:imgLayer r:embed="rId4">
                      <a14:imgEffect>
                        <a14:saturation sat="0"/>
                      </a14:imgEffect>
                    </a14:imgLayer>
                  </a14:imgProps>
                </a:ext>
                <a:ext uri="{28A0092B-C50C-407E-A947-70E740481C1C}">
                  <a14:useLocalDpi xmlns:a14="http://schemas.microsoft.com/office/drawing/2010/main" val="0"/>
                </a:ext>
              </a:extLst>
            </a:blip>
            <a:stretch>
              <a:fillRect/>
            </a:stretch>
          </p:blipFill>
          <p:spPr>
            <a:xfrm>
              <a:off x="14821347" y="8460650"/>
              <a:ext cx="475278" cy="450655"/>
            </a:xfrm>
            <a:prstGeom prst="rect">
              <a:avLst/>
            </a:prstGeom>
          </p:spPr>
        </p:pic>
      </p:grpSp>
      <p:sp>
        <p:nvSpPr>
          <p:cNvPr id="121" name="標題 1"/>
          <p:cNvSpPr txBox="1">
            <a:spLocks/>
          </p:cNvSpPr>
          <p:nvPr/>
        </p:nvSpPr>
        <p:spPr>
          <a:xfrm>
            <a:off x="389211" y="124272"/>
            <a:ext cx="14292088" cy="1080121"/>
          </a:xfrm>
          <a:prstGeom prst="rect">
            <a:avLst/>
          </a:prstGeom>
        </p:spPr>
        <p:txBody>
          <a:bodyPr anchor="ctr"/>
          <a:lstStyle>
            <a:lvl1pPr algn="l" rtl="0" eaLnBrk="0" fontAlgn="base" hangingPunct="0">
              <a:spcBef>
                <a:spcPct val="0"/>
              </a:spcBef>
              <a:spcAft>
                <a:spcPct val="0"/>
              </a:spcAft>
              <a:defRPr sz="4000" b="1">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sym typeface="Arial" panose="020B0604020202020204" pitchFamily="34" charset="0"/>
              </a:defRPr>
            </a:lvl1pPr>
            <a:lvl2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2pPr>
            <a:lvl3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3pPr>
            <a:lvl4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4pPr>
            <a:lvl5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5pPr>
            <a:lvl6pPr marL="457223"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6pPr>
            <a:lvl7pPr marL="914446"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7pPr>
            <a:lvl8pPr marL="1371668"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8pPr>
            <a:lvl9pPr marL="1828892"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9pPr>
          </a:lstStyle>
          <a:p>
            <a:r>
              <a:rPr lang="en-US" altLang="zh-TW" kern="0" dirty="0" smtClean="0"/>
              <a:t>3D TLC mSATA</a:t>
            </a:r>
            <a:r>
              <a:rPr lang="zh-TW" altLang="en-US" kern="0" dirty="0" smtClean="0"/>
              <a:t> </a:t>
            </a:r>
            <a:r>
              <a:rPr lang="en-US" altLang="zh-TW" kern="0" dirty="0" smtClean="0"/>
              <a:t>mini</a:t>
            </a:r>
            <a:endParaRPr lang="zh-TW" altLang="en-US" kern="0" dirty="0"/>
          </a:p>
        </p:txBody>
      </p:sp>
    </p:spTree>
    <p:extLst>
      <p:ext uri="{BB962C8B-B14F-4D97-AF65-F5344CB8AC3E}">
        <p14:creationId xmlns:p14="http://schemas.microsoft.com/office/powerpoint/2010/main" val="3993206477"/>
      </p:ext>
    </p:extLst>
  </p:cSld>
  <p:clrMapOvr>
    <a:masterClrMapping/>
  </p:clrMapOvr>
  <p:transition/>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格 2"/>
          <p:cNvGraphicFramePr>
            <a:graphicFrameLocks noGrp="1"/>
          </p:cNvGraphicFramePr>
          <p:nvPr>
            <p:extLst>
              <p:ext uri="{D42A27DB-BD31-4B8C-83A1-F6EECF244321}">
                <p14:modId xmlns:p14="http://schemas.microsoft.com/office/powerpoint/2010/main" val="1329470084"/>
              </p:ext>
            </p:extLst>
          </p:nvPr>
        </p:nvGraphicFramePr>
        <p:xfrm>
          <a:off x="705487" y="1767535"/>
          <a:ext cx="16307663" cy="4208679"/>
        </p:xfrm>
        <a:graphic>
          <a:graphicData uri="http://schemas.openxmlformats.org/drawingml/2006/table">
            <a:tbl>
              <a:tblPr firstRow="1" bandRow="1">
                <a:tableStyleId>{5940675A-B579-460E-94D1-54222C63F5DA}</a:tableStyleId>
              </a:tblPr>
              <a:tblGrid>
                <a:gridCol w="874976"/>
                <a:gridCol w="2048275"/>
                <a:gridCol w="1094768"/>
                <a:gridCol w="1024137"/>
                <a:gridCol w="1024137"/>
                <a:gridCol w="1024137"/>
                <a:gridCol w="1024137"/>
                <a:gridCol w="1024137"/>
                <a:gridCol w="1024137"/>
                <a:gridCol w="1024137"/>
                <a:gridCol w="1024137"/>
                <a:gridCol w="1024137"/>
                <a:gridCol w="1024137"/>
                <a:gridCol w="1024137"/>
                <a:gridCol w="1024137"/>
              </a:tblGrid>
              <a:tr h="372487">
                <a:tc>
                  <a:txBody>
                    <a:bodyPr/>
                    <a:lstStyle/>
                    <a:p>
                      <a:r>
                        <a:rPr lang="en-US" altLang="zh-TW" sz="2000" b="1" dirty="0" smtClean="0">
                          <a:solidFill>
                            <a:schemeClr val="bg1"/>
                          </a:solidFill>
                          <a:latin typeface="Calibri" panose="020F0502020204030204" pitchFamily="34" charset="0"/>
                          <a:cs typeface="Calibri" panose="020F0502020204030204" pitchFamily="34" charset="0"/>
                        </a:rPr>
                        <a:t>Flash</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grid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Available</a:t>
                      </a:r>
                      <a:r>
                        <a:rPr lang="en-US" altLang="zh-TW" sz="2000" b="1" baseline="0" dirty="0" smtClean="0">
                          <a:solidFill>
                            <a:schemeClr val="bg1"/>
                          </a:solidFill>
                          <a:latin typeface="Calibri" panose="020F0502020204030204" pitchFamily="34" charset="0"/>
                          <a:cs typeface="Calibri" panose="020F0502020204030204" pitchFamily="34" charset="0"/>
                        </a:rPr>
                        <a:t> Now</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hMerge="1">
                  <a:txBody>
                    <a:bodyPr/>
                    <a:lstStyle/>
                    <a:p>
                      <a:endParaRPr lang="zh-TW" altLang="en-US"/>
                    </a:p>
                  </a:txBody>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Q4’23</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Q1’24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Q2’24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Q3’24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869038">
                <a:tc>
                  <a:txBody>
                    <a:bodyPr/>
                    <a:lstStyle/>
                    <a:p>
                      <a:r>
                        <a:rPr lang="en-US" altLang="zh-TW" sz="2000" b="1" dirty="0" smtClean="0">
                          <a:solidFill>
                            <a:schemeClr val="bg1"/>
                          </a:solidFill>
                          <a:latin typeface="Calibri" panose="020F0502020204030204" pitchFamily="34" charset="0"/>
                          <a:cs typeface="Calibri" panose="020F0502020204030204" pitchFamily="34" charset="0"/>
                        </a:rPr>
                        <a:t>SLC</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49C00"/>
                    </a:solidFill>
                  </a:tcPr>
                </a:tc>
                <a:tc>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SS220-300B</a:t>
                      </a:r>
                    </a:p>
                    <a:p>
                      <a:pPr fontAlgn="auto">
                        <a:spcBef>
                          <a:spcPts val="0"/>
                        </a:spcBef>
                        <a:spcAft>
                          <a:spcPts val="0"/>
                        </a:spcAft>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2GB~32GB</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935619">
                <a:tc>
                  <a:txBody>
                    <a:bodyPr/>
                    <a:lstStyle/>
                    <a:p>
                      <a:r>
                        <a:rPr lang="en-US" altLang="zh-TW" sz="2000" b="1" dirty="0" smtClean="0">
                          <a:solidFill>
                            <a:schemeClr val="bg1"/>
                          </a:solidFill>
                          <a:latin typeface="Calibri" panose="020F0502020204030204" pitchFamily="34" charset="0"/>
                          <a:cs typeface="Calibri" panose="020F0502020204030204" pitchFamily="34" charset="0"/>
                        </a:rPr>
                        <a:t>MLC</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669900"/>
                    </a:solidFill>
                  </a:tcPr>
                </a:tc>
                <a:tc>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SM220-300B</a:t>
                      </a:r>
                    </a:p>
                    <a:p>
                      <a:pPr>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8GB~128GB</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spcBef>
                          <a:spcPts val="0"/>
                        </a:spcBef>
                        <a:spcAft>
                          <a:spcPts val="0"/>
                        </a:spcAft>
                        <a:defRPr/>
                      </a:pP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935619">
                <a:tc rowSpan="2">
                  <a:txBody>
                    <a:bodyPr/>
                    <a:lstStyle/>
                    <a:p>
                      <a:r>
                        <a:rPr lang="en-US" altLang="zh-TW" sz="2000" b="1" dirty="0" smtClean="0">
                          <a:solidFill>
                            <a:schemeClr val="bg1"/>
                          </a:solidFill>
                          <a:latin typeface="Calibri" panose="020F0502020204030204" pitchFamily="34" charset="0"/>
                          <a:cs typeface="Calibri" panose="020F0502020204030204" pitchFamily="34" charset="0"/>
                        </a:rPr>
                        <a:t>SLC-lite</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24517E"/>
                    </a:solidFill>
                  </a:tcPr>
                </a:tc>
                <a:tc>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SU120-300B</a:t>
                      </a:r>
                    </a:p>
                    <a:p>
                      <a:pPr>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4GB~32GB</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072163">
                <a:tc vMerge="1">
                  <a:txBody>
                    <a:bodyPr/>
                    <a:lstStyle/>
                    <a:p>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669900"/>
                    </a:solidFill>
                  </a:tcPr>
                </a:tc>
                <a:tc>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SU220-300B</a:t>
                      </a:r>
                    </a:p>
                    <a:p>
                      <a:pPr>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4GB~64GB</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sp>
        <p:nvSpPr>
          <p:cNvPr id="5" name="文字方塊 38"/>
          <p:cNvSpPr txBox="1">
            <a:spLocks noChangeArrowheads="1"/>
          </p:cNvSpPr>
          <p:nvPr/>
        </p:nvSpPr>
        <p:spPr bwMode="auto">
          <a:xfrm>
            <a:off x="13924088" y="2716560"/>
            <a:ext cx="2810939" cy="295423"/>
          </a:xfrm>
          <a:prstGeom prst="rect">
            <a:avLst/>
          </a:prstGeom>
          <a:noFill/>
          <a:ln w="9525">
            <a:noFill/>
            <a:miter lim="800000"/>
            <a:headEnd/>
            <a:tailEnd/>
          </a:ln>
        </p:spPr>
        <p:txBody>
          <a:bodyPr wrap="none" lIns="79205" tIns="39603" rIns="79205" bIns="39603">
            <a:spAutoFit/>
          </a:bodyPr>
          <a:lstStyle/>
          <a:p>
            <a:pPr fontAlgn="auto">
              <a:spcBef>
                <a:spcPts val="0"/>
              </a:spcBef>
              <a:spcAft>
                <a:spcPts val="0"/>
              </a:spcAft>
              <a:defRPr/>
            </a:pPr>
            <a:r>
              <a:rPr kumimoji="0" lang="en-US" altLang="zh-TW" sz="1400" b="1" dirty="0">
                <a:solidFill>
                  <a:srgbClr val="C00000"/>
                </a:solidFill>
                <a:latin typeface="Calibri" panose="020F0502020204030204" pitchFamily="34" charset="0"/>
                <a:ea typeface="+mn-ea"/>
                <a:cs typeface="Calibri" panose="020F0502020204030204" pitchFamily="34" charset="0"/>
              </a:rPr>
              <a:t> Warranty: </a:t>
            </a:r>
            <a:r>
              <a:rPr kumimoji="0" lang="en-US" altLang="zh-TW" sz="1400" b="1" dirty="0" smtClean="0">
                <a:solidFill>
                  <a:srgbClr val="C00000"/>
                </a:solidFill>
                <a:latin typeface="Calibri" panose="020F0502020204030204" pitchFamily="34" charset="0"/>
                <a:ea typeface="+mn-ea"/>
                <a:cs typeface="Calibri" panose="020F0502020204030204" pitchFamily="34" charset="0"/>
              </a:rPr>
              <a:t>5 </a:t>
            </a:r>
            <a:r>
              <a:rPr kumimoji="0" lang="en-US" altLang="zh-TW" sz="1400" b="1" dirty="0">
                <a:solidFill>
                  <a:srgbClr val="C00000"/>
                </a:solidFill>
                <a:latin typeface="Calibri" panose="020F0502020204030204" pitchFamily="34" charset="0"/>
                <a:ea typeface="+mn-ea"/>
                <a:cs typeface="Calibri" panose="020F0502020204030204" pitchFamily="34" charset="0"/>
              </a:rPr>
              <a:t>years or 60K P/E cycles</a:t>
            </a:r>
            <a:endParaRPr kumimoji="0" lang="zh-TW" altLang="en-US" sz="1400" b="1" dirty="0">
              <a:solidFill>
                <a:srgbClr val="C00000"/>
              </a:solidFill>
              <a:latin typeface="Calibri" panose="020F0502020204030204" pitchFamily="34" charset="0"/>
              <a:ea typeface="+mn-ea"/>
              <a:cs typeface="Calibri" panose="020F0502020204030204" pitchFamily="34" charset="0"/>
            </a:endParaRPr>
          </a:p>
        </p:txBody>
      </p:sp>
      <p:sp>
        <p:nvSpPr>
          <p:cNvPr id="6" name="文字方塊 5"/>
          <p:cNvSpPr txBox="1"/>
          <p:nvPr/>
        </p:nvSpPr>
        <p:spPr>
          <a:xfrm>
            <a:off x="13926715" y="5661497"/>
            <a:ext cx="2770865" cy="295423"/>
          </a:xfrm>
          <a:prstGeom prst="rect">
            <a:avLst/>
          </a:prstGeom>
          <a:noFill/>
        </p:spPr>
        <p:txBody>
          <a:bodyPr wrap="none" lIns="79205" tIns="39603" rIns="79205" bIns="39603">
            <a:spAutoFit/>
          </a:bodyPr>
          <a:lstStyle/>
          <a:p>
            <a:pPr fontAlgn="auto">
              <a:spcBef>
                <a:spcPts val="0"/>
              </a:spcBef>
              <a:spcAft>
                <a:spcPts val="0"/>
              </a:spcAft>
              <a:defRPr/>
            </a:pPr>
            <a:r>
              <a:rPr kumimoji="0" lang="en-US" altLang="zh-TW" sz="1400" b="1" dirty="0">
                <a:solidFill>
                  <a:srgbClr val="C00000"/>
                </a:solidFill>
                <a:latin typeface="Calibri" panose="020F0502020204030204" pitchFamily="34" charset="0"/>
                <a:ea typeface="+mn-ea"/>
                <a:cs typeface="Calibri" panose="020F0502020204030204" pitchFamily="34" charset="0"/>
              </a:rPr>
              <a:t>Warranty: </a:t>
            </a:r>
            <a:r>
              <a:rPr kumimoji="0" lang="en-US" altLang="zh-TW" sz="1400" b="1" dirty="0" smtClean="0">
                <a:solidFill>
                  <a:srgbClr val="C00000"/>
                </a:solidFill>
                <a:latin typeface="Calibri" panose="020F0502020204030204" pitchFamily="34" charset="0"/>
                <a:ea typeface="+mn-ea"/>
                <a:cs typeface="Calibri" panose="020F0502020204030204" pitchFamily="34" charset="0"/>
              </a:rPr>
              <a:t>3 </a:t>
            </a:r>
            <a:r>
              <a:rPr kumimoji="0" lang="en-US" altLang="zh-TW" sz="1400" b="1" dirty="0">
                <a:solidFill>
                  <a:srgbClr val="C00000"/>
                </a:solidFill>
                <a:latin typeface="Calibri" panose="020F0502020204030204" pitchFamily="34" charset="0"/>
                <a:ea typeface="+mn-ea"/>
                <a:cs typeface="Calibri" panose="020F0502020204030204" pitchFamily="34" charset="0"/>
              </a:rPr>
              <a:t>years or </a:t>
            </a:r>
            <a:r>
              <a:rPr kumimoji="0" lang="en-US" altLang="zh-TW" sz="1400" b="1" dirty="0" smtClean="0">
                <a:solidFill>
                  <a:srgbClr val="C00000"/>
                </a:solidFill>
                <a:latin typeface="Calibri" panose="020F0502020204030204" pitchFamily="34" charset="0"/>
                <a:ea typeface="+mn-ea"/>
                <a:cs typeface="Calibri" panose="020F0502020204030204" pitchFamily="34" charset="0"/>
              </a:rPr>
              <a:t>20K </a:t>
            </a:r>
            <a:r>
              <a:rPr kumimoji="0" lang="en-US" altLang="zh-TW" sz="1400" b="1" dirty="0">
                <a:solidFill>
                  <a:srgbClr val="C00000"/>
                </a:solidFill>
                <a:latin typeface="Calibri" panose="020F0502020204030204" pitchFamily="34" charset="0"/>
                <a:ea typeface="+mn-ea"/>
                <a:cs typeface="Calibri" panose="020F0502020204030204" pitchFamily="34" charset="0"/>
              </a:rPr>
              <a:t>P/E cycles</a:t>
            </a:r>
            <a:endParaRPr kumimoji="0" lang="zh-TW" altLang="en-US" sz="1400" b="1" dirty="0">
              <a:solidFill>
                <a:srgbClr val="C00000"/>
              </a:solidFill>
              <a:latin typeface="Calibri" panose="020F0502020204030204" pitchFamily="34" charset="0"/>
              <a:ea typeface="+mn-ea"/>
              <a:cs typeface="Calibri" panose="020F0502020204030204" pitchFamily="34" charset="0"/>
            </a:endParaRPr>
          </a:p>
        </p:txBody>
      </p:sp>
      <p:sp>
        <p:nvSpPr>
          <p:cNvPr id="67" name="文字方塊 24"/>
          <p:cNvSpPr txBox="1">
            <a:spLocks noChangeArrowheads="1"/>
          </p:cNvSpPr>
          <p:nvPr/>
        </p:nvSpPr>
        <p:spPr bwMode="auto">
          <a:xfrm>
            <a:off x="2621459" y="1187612"/>
            <a:ext cx="11903255" cy="667746"/>
          </a:xfrm>
          <a:prstGeom prst="rect">
            <a:avLst/>
          </a:prstGeom>
          <a:noFill/>
          <a:ln>
            <a:noFill/>
          </a:ln>
          <a:extLst/>
        </p:spPr>
        <p:txBody>
          <a:bodyPr wrap="square" lIns="112647" tIns="56324" rIns="112647" bIns="56324">
            <a:spAutoFit/>
          </a:bodyPr>
          <a:lstStyle>
            <a:lvl1pPr eaLnBrk="0" hangingPunct="0">
              <a:defRPr kumimoji="1">
                <a:solidFill>
                  <a:schemeClr val="tx1"/>
                </a:solidFill>
                <a:latin typeface="Arial" pitchFamily="34" charset="0"/>
                <a:ea typeface="新細明體" pitchFamily="18" charset="-120"/>
              </a:defRPr>
            </a:lvl1pPr>
            <a:lvl2pPr marL="742950" indent="-285750" eaLnBrk="0" hangingPunct="0">
              <a:defRPr kumimoji="1">
                <a:solidFill>
                  <a:schemeClr val="tx1"/>
                </a:solidFill>
                <a:latin typeface="Arial" pitchFamily="34" charset="0"/>
                <a:ea typeface="新細明體" pitchFamily="18" charset="-120"/>
              </a:defRPr>
            </a:lvl2pPr>
            <a:lvl3pPr marL="1143000" indent="-228600" eaLnBrk="0" hangingPunct="0">
              <a:defRPr kumimoji="1">
                <a:solidFill>
                  <a:schemeClr val="tx1"/>
                </a:solidFill>
                <a:latin typeface="Arial" pitchFamily="34" charset="0"/>
                <a:ea typeface="新細明體" pitchFamily="18" charset="-120"/>
              </a:defRPr>
            </a:lvl3pPr>
            <a:lvl4pPr marL="1600200" indent="-228600" eaLnBrk="0" hangingPunct="0">
              <a:defRPr kumimoji="1">
                <a:solidFill>
                  <a:schemeClr val="tx1"/>
                </a:solidFill>
                <a:latin typeface="Arial" pitchFamily="34" charset="0"/>
                <a:ea typeface="新細明體" pitchFamily="18" charset="-120"/>
              </a:defRPr>
            </a:lvl4pPr>
            <a:lvl5pPr marL="2057400" indent="-228600" eaLnBrk="0" hangingPunct="0">
              <a:defRPr kumimoji="1">
                <a:solidFill>
                  <a:schemeClr val="tx1"/>
                </a:solidFill>
                <a:latin typeface="Arial" pitchFamily="34" charset="0"/>
                <a:ea typeface="新細明體" pitchFamily="18" charset="-120"/>
              </a:defRPr>
            </a:lvl5pPr>
            <a:lvl6pPr marL="25146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fontAlgn="auto" hangingPunct="1">
              <a:spcBef>
                <a:spcPts val="0"/>
              </a:spcBef>
              <a:spcAft>
                <a:spcPts val="0"/>
              </a:spcAft>
              <a:defRPr/>
            </a:pPr>
            <a:r>
              <a:rPr kumimoji="0" lang="en-US" altLang="zh-TW" sz="3600" b="1" dirty="0">
                <a:solidFill>
                  <a:srgbClr val="008080"/>
                </a:solidFill>
                <a:latin typeface="Calibri" panose="020F0502020204030204" pitchFamily="34" charset="0"/>
              </a:rPr>
              <a:t>Industrial </a:t>
            </a:r>
            <a:r>
              <a:rPr kumimoji="0" lang="en-US" altLang="zh-TW" sz="3600" b="1" dirty="0" smtClean="0">
                <a:solidFill>
                  <a:srgbClr val="008080"/>
                </a:solidFill>
                <a:latin typeface="Calibri" panose="020F0502020204030204" pitchFamily="34" charset="0"/>
              </a:rPr>
              <a:t>mSATA mini 2D </a:t>
            </a:r>
            <a:r>
              <a:rPr kumimoji="0" lang="en-US" altLang="zh-TW" sz="3600" b="1" dirty="0">
                <a:solidFill>
                  <a:srgbClr val="008080"/>
                </a:solidFill>
                <a:latin typeface="Calibri" panose="020F0502020204030204" pitchFamily="34" charset="0"/>
              </a:rPr>
              <a:t>NAND Roadmap</a:t>
            </a:r>
            <a:endParaRPr kumimoji="0" lang="zh-TW" altLang="en-US" sz="3600" b="1" dirty="0">
              <a:solidFill>
                <a:srgbClr val="008080"/>
              </a:solidFill>
              <a:latin typeface="Calibri" panose="020F0502020204030204" pitchFamily="34" charset="0"/>
            </a:endParaRPr>
          </a:p>
        </p:txBody>
      </p:sp>
      <p:sp>
        <p:nvSpPr>
          <p:cNvPr id="68" name="標題 1"/>
          <p:cNvSpPr>
            <a:spLocks noGrp="1"/>
          </p:cNvSpPr>
          <p:nvPr>
            <p:ph type="title"/>
          </p:nvPr>
        </p:nvSpPr>
        <p:spPr>
          <a:xfrm>
            <a:off x="705488" y="268287"/>
            <a:ext cx="14292088" cy="1080121"/>
          </a:xfrm>
        </p:spPr>
        <p:txBody>
          <a:bodyPr/>
          <a:lstStyle/>
          <a:p>
            <a:r>
              <a:rPr lang="en-US" altLang="zh-TW" dirty="0" smtClean="0"/>
              <a:t>2D mSATA </a:t>
            </a:r>
            <a:r>
              <a:rPr lang="en-US" altLang="zh-TW" dirty="0"/>
              <a:t>mini</a:t>
            </a:r>
            <a:endParaRPr lang="zh-TW" altLang="en-US" sz="3556" kern="1200" dirty="0">
              <a:solidFill>
                <a:srgbClr val="008080"/>
              </a:solidFill>
              <a:ea typeface="新細明體" pitchFamily="18" charset="-120"/>
              <a:cs typeface="Heiti TC Light" charset="0"/>
              <a:sym typeface="Gill Sans" charset="0"/>
            </a:endParaRPr>
          </a:p>
        </p:txBody>
      </p:sp>
      <p:sp>
        <p:nvSpPr>
          <p:cNvPr id="69" name="文字方塊 68"/>
          <p:cNvSpPr txBox="1"/>
          <p:nvPr/>
        </p:nvSpPr>
        <p:spPr>
          <a:xfrm>
            <a:off x="13926715" y="3684166"/>
            <a:ext cx="2679493" cy="295423"/>
          </a:xfrm>
          <a:prstGeom prst="rect">
            <a:avLst/>
          </a:prstGeom>
          <a:noFill/>
        </p:spPr>
        <p:txBody>
          <a:bodyPr wrap="none" lIns="79205" tIns="39603" rIns="79205" bIns="39603">
            <a:spAutoFit/>
          </a:bodyPr>
          <a:lstStyle/>
          <a:p>
            <a:pPr fontAlgn="auto">
              <a:spcBef>
                <a:spcPts val="0"/>
              </a:spcBef>
              <a:spcAft>
                <a:spcPts val="0"/>
              </a:spcAft>
              <a:defRPr/>
            </a:pPr>
            <a:r>
              <a:rPr kumimoji="0" lang="en-US" altLang="zh-TW" sz="1400" b="1" dirty="0">
                <a:solidFill>
                  <a:srgbClr val="C00000"/>
                </a:solidFill>
                <a:latin typeface="Calibri" panose="020F0502020204030204" pitchFamily="34" charset="0"/>
                <a:ea typeface="+mn-ea"/>
                <a:cs typeface="Calibri" panose="020F0502020204030204" pitchFamily="34" charset="0"/>
              </a:rPr>
              <a:t>Warranty: 2 years or 3K P/E cycles</a:t>
            </a:r>
            <a:endParaRPr kumimoji="0" lang="zh-TW" altLang="en-US" sz="1400" b="1" dirty="0">
              <a:solidFill>
                <a:srgbClr val="C00000"/>
              </a:solidFill>
              <a:latin typeface="Calibri" panose="020F0502020204030204" pitchFamily="34" charset="0"/>
              <a:ea typeface="+mn-ea"/>
              <a:cs typeface="Calibri" panose="020F0502020204030204" pitchFamily="34" charset="0"/>
            </a:endParaRPr>
          </a:p>
        </p:txBody>
      </p:sp>
      <p:grpSp>
        <p:nvGrpSpPr>
          <p:cNvPr id="52" name="群組 51"/>
          <p:cNvGrpSpPr/>
          <p:nvPr/>
        </p:nvGrpSpPr>
        <p:grpSpPr>
          <a:xfrm>
            <a:off x="-4662109" y="2512992"/>
            <a:ext cx="4403248" cy="4271897"/>
            <a:chOff x="-4662109" y="2512992"/>
            <a:chExt cx="4403248" cy="4271897"/>
          </a:xfrm>
        </p:grpSpPr>
        <p:grpSp>
          <p:nvGrpSpPr>
            <p:cNvPr id="53" name="群組 52"/>
            <p:cNvGrpSpPr/>
            <p:nvPr/>
          </p:nvGrpSpPr>
          <p:grpSpPr>
            <a:xfrm>
              <a:off x="-4662109" y="2512992"/>
              <a:ext cx="4403248" cy="4271897"/>
              <a:chOff x="12883876" y="1908742"/>
              <a:chExt cx="4403248" cy="4271897"/>
            </a:xfrm>
          </p:grpSpPr>
          <p:sp>
            <p:nvSpPr>
              <p:cNvPr id="56" name="矩形 55"/>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57" name="矩形 56"/>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58" name="矩形 57"/>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59" name="矩形 58"/>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60" name="文字方塊 59"/>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96" name="文字方塊 95"/>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97" name="矩形 96"/>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8" name="文字方塊 97"/>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99" name="文字方塊 98"/>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100" name="矩形 99"/>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1" name="文字方塊 100"/>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102" name="矩形 101"/>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3" name="矩形 102"/>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4" name="矩形 103"/>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5" name="文字方塊 104"/>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106" name="矩形 105"/>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07" name="矩形 106"/>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8" name="矩形 107"/>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109" name="矩形 108"/>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110" name="矩形 109"/>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11" name="文字方塊 110"/>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112" name="矩形 111"/>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3" name="矩形 112"/>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54" name="文字方塊 53"/>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55" name="矩形 54"/>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grpSp>
        <p:nvGrpSpPr>
          <p:cNvPr id="70" name="群組 69"/>
          <p:cNvGrpSpPr/>
          <p:nvPr/>
        </p:nvGrpSpPr>
        <p:grpSpPr>
          <a:xfrm>
            <a:off x="3802363" y="2177441"/>
            <a:ext cx="734536" cy="827151"/>
            <a:chOff x="3773587" y="2266324"/>
            <a:chExt cx="734536" cy="827151"/>
          </a:xfrm>
        </p:grpSpPr>
        <p:sp>
          <p:nvSpPr>
            <p:cNvPr id="71" name="文字方塊 70"/>
            <p:cNvSpPr txBox="1"/>
            <p:nvPr/>
          </p:nvSpPr>
          <p:spPr>
            <a:xfrm>
              <a:off x="3773587" y="2266324"/>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24nm</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72" name="圖片 71"/>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795114" y="2642820"/>
              <a:ext cx="475278" cy="450655"/>
            </a:xfrm>
            <a:prstGeom prst="rect">
              <a:avLst/>
            </a:prstGeom>
          </p:spPr>
        </p:pic>
      </p:grpSp>
      <p:grpSp>
        <p:nvGrpSpPr>
          <p:cNvPr id="73" name="群組 72"/>
          <p:cNvGrpSpPr/>
          <p:nvPr/>
        </p:nvGrpSpPr>
        <p:grpSpPr>
          <a:xfrm>
            <a:off x="3802363" y="4012704"/>
            <a:ext cx="734536" cy="827151"/>
            <a:chOff x="3773587" y="2266324"/>
            <a:chExt cx="734536" cy="827151"/>
          </a:xfrm>
        </p:grpSpPr>
        <p:sp>
          <p:nvSpPr>
            <p:cNvPr id="74" name="文字方塊 73"/>
            <p:cNvSpPr txBox="1"/>
            <p:nvPr/>
          </p:nvSpPr>
          <p:spPr>
            <a:xfrm>
              <a:off x="3773587" y="2266324"/>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15nm</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75" name="圖片 74"/>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795114" y="2642820"/>
              <a:ext cx="475278" cy="450655"/>
            </a:xfrm>
            <a:prstGeom prst="rect">
              <a:avLst/>
            </a:prstGeom>
          </p:spPr>
        </p:pic>
      </p:grpSp>
      <p:grpSp>
        <p:nvGrpSpPr>
          <p:cNvPr id="76" name="群組 75"/>
          <p:cNvGrpSpPr/>
          <p:nvPr/>
        </p:nvGrpSpPr>
        <p:grpSpPr>
          <a:xfrm>
            <a:off x="3802363" y="4985753"/>
            <a:ext cx="734536" cy="827151"/>
            <a:chOff x="3773587" y="2266324"/>
            <a:chExt cx="734536" cy="827151"/>
          </a:xfrm>
        </p:grpSpPr>
        <p:sp>
          <p:nvSpPr>
            <p:cNvPr id="77" name="文字方塊 76"/>
            <p:cNvSpPr txBox="1"/>
            <p:nvPr/>
          </p:nvSpPr>
          <p:spPr>
            <a:xfrm>
              <a:off x="3773587" y="2266324"/>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15nm</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78" name="圖片 77"/>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795114" y="2642820"/>
              <a:ext cx="475278" cy="450655"/>
            </a:xfrm>
            <a:prstGeom prst="rect">
              <a:avLst/>
            </a:prstGeom>
          </p:spPr>
        </p:pic>
      </p:grpSp>
      <p:grpSp>
        <p:nvGrpSpPr>
          <p:cNvPr id="79" name="群組 78"/>
          <p:cNvGrpSpPr/>
          <p:nvPr/>
        </p:nvGrpSpPr>
        <p:grpSpPr>
          <a:xfrm>
            <a:off x="3802363" y="3095072"/>
            <a:ext cx="734536" cy="827151"/>
            <a:chOff x="3773587" y="2266324"/>
            <a:chExt cx="734536" cy="827151"/>
          </a:xfrm>
        </p:grpSpPr>
        <p:sp>
          <p:nvSpPr>
            <p:cNvPr id="80" name="文字方塊 79"/>
            <p:cNvSpPr txBox="1"/>
            <p:nvPr/>
          </p:nvSpPr>
          <p:spPr>
            <a:xfrm>
              <a:off x="3773587" y="2266324"/>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15nm</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81" name="圖片 80"/>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795114" y="2642820"/>
              <a:ext cx="475278" cy="450655"/>
            </a:xfrm>
            <a:prstGeom prst="rect">
              <a:avLst/>
            </a:prstGeom>
          </p:spPr>
        </p:pic>
      </p:grpSp>
      <p:grpSp>
        <p:nvGrpSpPr>
          <p:cNvPr id="51" name="群組 50"/>
          <p:cNvGrpSpPr/>
          <p:nvPr/>
        </p:nvGrpSpPr>
        <p:grpSpPr>
          <a:xfrm>
            <a:off x="14526854" y="8045152"/>
            <a:ext cx="1920141" cy="866153"/>
            <a:chOff x="14526854" y="8045152"/>
            <a:chExt cx="1920141" cy="866153"/>
          </a:xfrm>
        </p:grpSpPr>
        <p:sp>
          <p:nvSpPr>
            <p:cNvPr id="64" name="文字方塊 63"/>
            <p:cNvSpPr txBox="1"/>
            <p:nvPr/>
          </p:nvSpPr>
          <p:spPr>
            <a:xfrm>
              <a:off x="14526854" y="8045152"/>
              <a:ext cx="1920141" cy="830997"/>
            </a:xfrm>
            <a:prstGeom prst="rect">
              <a:avLst/>
            </a:prstGeom>
            <a:noFill/>
          </p:spPr>
          <p:txBody>
            <a:bodyPr wrap="none" rtlCol="0">
              <a:spAutoFit/>
            </a:bodyPr>
            <a:lstStyle/>
            <a:p>
              <a:r>
                <a:rPr lang="en-US" altLang="zh-TW" sz="1600" dirty="0">
                  <a:solidFill>
                    <a:schemeClr val="tx1">
                      <a:lumMod val="65000"/>
                      <a:lumOff val="35000"/>
                    </a:schemeClr>
                  </a:solidFill>
                  <a:latin typeface="Calibri" panose="020F0502020204030204" pitchFamily="34" charset="0"/>
                  <a:cs typeface="Calibri" panose="020F0502020204030204" pitchFamily="34" charset="0"/>
                </a:rPr>
                <a:t>Remarks</a:t>
              </a: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a:t>
              </a:r>
            </a:p>
            <a:p>
              <a:pPr>
                <a:lnSpc>
                  <a:spcPct val="200000"/>
                </a:lnSpc>
              </a:pP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                Wide Temp.</a:t>
              </a:r>
            </a:p>
          </p:txBody>
        </p:sp>
        <p:pic>
          <p:nvPicPr>
            <p:cNvPr id="65" name="圖片 64"/>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14821347" y="8460650"/>
              <a:ext cx="475278" cy="450655"/>
            </a:xfrm>
            <a:prstGeom prst="rect">
              <a:avLst/>
            </a:prstGeom>
          </p:spPr>
        </p:pic>
      </p:grpSp>
    </p:spTree>
    <p:extLst>
      <p:ext uri="{BB962C8B-B14F-4D97-AF65-F5344CB8AC3E}">
        <p14:creationId xmlns:p14="http://schemas.microsoft.com/office/powerpoint/2010/main" val="2170869811"/>
      </p:ext>
    </p:extLst>
  </p:cSld>
  <p:clrMapOvr>
    <a:masterClrMapping/>
  </p:clrMapOvr>
  <p:transition/>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標題 6"/>
          <p:cNvSpPr>
            <a:spLocks noGrp="1"/>
          </p:cNvSpPr>
          <p:nvPr>
            <p:ph type="title"/>
          </p:nvPr>
        </p:nvSpPr>
        <p:spPr/>
        <p:txBody>
          <a:bodyPr/>
          <a:lstStyle/>
          <a:p>
            <a:r>
              <a:rPr lang="en-US" altLang="zh-TW" dirty="0" smtClean="0"/>
              <a:t>3D </a:t>
            </a:r>
            <a:r>
              <a:rPr lang="en-US" altLang="zh-TW" dirty="0" err="1" smtClean="0"/>
              <a:t>mSATA</a:t>
            </a:r>
            <a:r>
              <a:rPr lang="en-US" altLang="zh-TW" dirty="0" smtClean="0"/>
              <a:t> mini</a:t>
            </a:r>
            <a:endParaRPr lang="zh-TW" altLang="en-US" dirty="0"/>
          </a:p>
        </p:txBody>
      </p:sp>
      <p:graphicFrame>
        <p:nvGraphicFramePr>
          <p:cNvPr id="39" name="表格 38"/>
          <p:cNvGraphicFramePr>
            <a:graphicFrameLocks noGrp="1"/>
          </p:cNvGraphicFramePr>
          <p:nvPr>
            <p:extLst>
              <p:ext uri="{D42A27DB-BD31-4B8C-83A1-F6EECF244321}">
                <p14:modId xmlns:p14="http://schemas.microsoft.com/office/powerpoint/2010/main" val="3988261797"/>
              </p:ext>
            </p:extLst>
          </p:nvPr>
        </p:nvGraphicFramePr>
        <p:xfrm>
          <a:off x="533227" y="1841573"/>
          <a:ext cx="16317574" cy="3740256"/>
        </p:xfrm>
        <a:graphic>
          <a:graphicData uri="http://schemas.openxmlformats.org/drawingml/2006/table">
            <a:tbl>
              <a:tblPr firstRow="1" bandRow="1">
                <a:tableStyleId>{5C22544A-7EE6-4342-B048-85BDC9FD1C3A}</a:tableStyleId>
              </a:tblPr>
              <a:tblGrid>
                <a:gridCol w="1900780"/>
                <a:gridCol w="2347692"/>
                <a:gridCol w="1728192"/>
                <a:gridCol w="1723485"/>
                <a:gridCol w="1723485"/>
                <a:gridCol w="1723485"/>
                <a:gridCol w="1723485"/>
                <a:gridCol w="1723485"/>
                <a:gridCol w="1723485"/>
              </a:tblGrid>
              <a:tr h="454057">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Flash</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Model</a:t>
                      </a: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SR/SW</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2023</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2024</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2025</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r>
              <a:tr h="454057">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altLang="zh-TW"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r>
              <a:tr h="565200">
                <a:tc rowSpan="3">
                  <a:txBody>
                    <a:bodyPr/>
                    <a:lstStyle/>
                    <a:p>
                      <a:pPr algn="ctr"/>
                      <a:r>
                        <a:rPr lang="en-US" altLang="zh-TW" sz="2400" b="1" dirty="0" smtClean="0">
                          <a:solidFill>
                            <a:schemeClr val="bg1"/>
                          </a:solidFill>
                          <a:latin typeface="Calibri" panose="020F0502020204030204" pitchFamily="34" charset="0"/>
                          <a:cs typeface="Calibri" panose="020F0502020204030204" pitchFamily="34" charset="0"/>
                        </a:rPr>
                        <a:t>3D TLC</a:t>
                      </a: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pPr algn="ct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SV170-300B</a:t>
                      </a:r>
                      <a:endParaRPr lang="zh-TW" altLang="en-US" sz="1800" b="0" i="0" dirty="0">
                        <a:solidFill>
                          <a:schemeClr val="tx1">
                            <a:lumMod val="75000"/>
                            <a:lumOff val="25000"/>
                          </a:schemeClr>
                        </a:solidFill>
                        <a:latin typeface="Calibri" panose="020F0502020204030204" pitchFamily="34" charset="0"/>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560</a:t>
                      </a:r>
                      <a:r>
                        <a:rPr lang="en-US" altLang="zh-TW" sz="1800" b="0" i="0" baseline="0" dirty="0" smtClean="0">
                          <a:solidFill>
                            <a:schemeClr val="tx1">
                              <a:lumMod val="75000"/>
                              <a:lumOff val="25000"/>
                            </a:schemeClr>
                          </a:solidFill>
                          <a:latin typeface="Calibri" panose="020F0502020204030204" pitchFamily="34" charset="0"/>
                          <a:cs typeface="Calibri" panose="020F0502020204030204" pitchFamily="34" charset="0"/>
                        </a:rPr>
                        <a:t>/450</a:t>
                      </a:r>
                      <a:endParaRPr lang="zh-TW" altLang="en-US" sz="1800" b="0" i="0" dirty="0">
                        <a:solidFill>
                          <a:schemeClr val="tx1">
                            <a:lumMod val="75000"/>
                            <a:lumOff val="25000"/>
                          </a:schemeClr>
                        </a:solidFill>
                        <a:latin typeface="Calibri" panose="020F0502020204030204" pitchFamily="34" charset="0"/>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65200">
                <a:tc vMerge="1">
                  <a:txBody>
                    <a:bodyPr/>
                    <a:lstStyle/>
                    <a:p>
                      <a:pPr algn="ctr"/>
                      <a:endParaRPr lang="zh-TW" altLang="en-US" sz="2400" b="1" dirty="0">
                        <a:solidFill>
                          <a:schemeClr val="tx1">
                            <a:lumMod val="75000"/>
                            <a:lumOff val="25000"/>
                          </a:schemeClr>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SV250-300B</a:t>
                      </a:r>
                      <a:endParaRPr lang="zh-TW" altLang="en-US" sz="1800" b="0" i="0" dirty="0">
                        <a:solidFill>
                          <a:schemeClr val="tx1">
                            <a:lumMod val="75000"/>
                            <a:lumOff val="25000"/>
                          </a:schemeClr>
                        </a:solidFill>
                        <a:latin typeface="Calibri" panose="020F0502020204030204" pitchFamily="34" charset="0"/>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560/510</a:t>
                      </a: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65200">
                <a:tc vMerge="1">
                  <a:txBody>
                    <a:bodyPr/>
                    <a:lstStyle/>
                    <a:p>
                      <a:pPr algn="ct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800" b="0" i="0" dirty="0">
                        <a:solidFill>
                          <a:schemeClr val="tx1">
                            <a:lumMod val="75000"/>
                            <a:lumOff val="25000"/>
                          </a:schemeClr>
                        </a:solidFill>
                        <a:latin typeface="Calibri" panose="020F0502020204030204" pitchFamily="34" charset="0"/>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560/470</a:t>
                      </a: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65200">
                <a:tc rowSpan="2">
                  <a:txBody>
                    <a:bodyPr/>
                    <a:lstStyle/>
                    <a:p>
                      <a:pPr algn="ctr"/>
                      <a:r>
                        <a:rPr lang="en-US" altLang="zh-TW" sz="2400" b="1" dirty="0" smtClean="0">
                          <a:solidFill>
                            <a:schemeClr val="bg1"/>
                          </a:solidFill>
                          <a:latin typeface="Calibri" panose="020F0502020204030204" pitchFamily="34" charset="0"/>
                          <a:cs typeface="Calibri" panose="020F0502020204030204" pitchFamily="34" charset="0"/>
                        </a:rPr>
                        <a:t>SLC-</a:t>
                      </a:r>
                      <a:r>
                        <a:rPr lang="en-US" altLang="zh-TW" sz="2400" b="1" dirty="0" err="1" smtClean="0">
                          <a:solidFill>
                            <a:schemeClr val="bg1"/>
                          </a:solidFill>
                          <a:latin typeface="Calibri" panose="020F0502020204030204" pitchFamily="34" charset="0"/>
                          <a:cs typeface="Calibri" panose="020F0502020204030204" pitchFamily="34" charset="0"/>
                        </a:rPr>
                        <a:t>liteX</a:t>
                      </a: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8C7D"/>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SH250-300B</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573" marR="112573" marT="56280" marB="5628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560/500</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65200">
                <a:tc vMerge="1">
                  <a:txBody>
                    <a:bodyPr/>
                    <a:lstStyle/>
                    <a:p>
                      <a:pPr algn="ct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8C7D"/>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573" marR="112573" marT="56280" marB="5628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550/485</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sp>
        <p:nvSpPr>
          <p:cNvPr id="40" name="文字方塊 24"/>
          <p:cNvSpPr txBox="1">
            <a:spLocks noChangeArrowheads="1"/>
          </p:cNvSpPr>
          <p:nvPr/>
        </p:nvSpPr>
        <p:spPr bwMode="auto">
          <a:xfrm>
            <a:off x="3320300" y="959953"/>
            <a:ext cx="11087946" cy="667724"/>
          </a:xfrm>
          <a:prstGeom prst="rect">
            <a:avLst/>
          </a:prstGeom>
          <a:noFill/>
          <a:ln w="9525">
            <a:noFill/>
            <a:miter lim="800000"/>
            <a:headEnd/>
            <a:tailEnd/>
          </a:ln>
        </p:spPr>
        <p:txBody>
          <a:bodyPr lIns="112624" tIns="56313" rIns="112624" bIns="56313">
            <a:spAutoFit/>
          </a:bodyPr>
          <a:lstStyle/>
          <a:p>
            <a:pPr algn="ctr"/>
            <a:r>
              <a:rPr lang="en-US" altLang="zh-TW" sz="3600" b="1" dirty="0">
                <a:solidFill>
                  <a:srgbClr val="008C7D"/>
                </a:solidFill>
                <a:latin typeface="Calibri" pitchFamily="34" charset="0"/>
              </a:rPr>
              <a:t>Industrial </a:t>
            </a:r>
            <a:r>
              <a:rPr lang="en-US" altLang="zh-TW" sz="3600" b="1" dirty="0" smtClean="0">
                <a:solidFill>
                  <a:srgbClr val="008C7D"/>
                </a:solidFill>
                <a:latin typeface="Calibri" pitchFamily="34" charset="0"/>
              </a:rPr>
              <a:t>mSATA mini 3D NAND Roadmap</a:t>
            </a:r>
            <a:endParaRPr lang="zh-TW" altLang="en-US" sz="3600" b="1" dirty="0">
              <a:solidFill>
                <a:srgbClr val="008C7D"/>
              </a:solidFill>
              <a:latin typeface="Calibri" pitchFamily="34" charset="0"/>
            </a:endParaRPr>
          </a:p>
        </p:txBody>
      </p:sp>
      <p:sp>
        <p:nvSpPr>
          <p:cNvPr id="44" name="向右箭號 20"/>
          <p:cNvSpPr/>
          <p:nvPr/>
        </p:nvSpPr>
        <p:spPr bwMode="auto">
          <a:xfrm>
            <a:off x="6581899" y="3436640"/>
            <a:ext cx="102240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pPr>
            <a:r>
              <a:rPr lang="en-US" altLang="zh-TW" sz="1800" dirty="0" smtClean="0">
                <a:solidFill>
                  <a:schemeClr val="bg1"/>
                </a:solidFill>
                <a:latin typeface="Calibri" panose="020F0502020204030204" pitchFamily="34" charset="0"/>
                <a:cs typeface="Calibri" panose="020F0502020204030204" pitchFamily="34" charset="0"/>
              </a:rPr>
              <a:t>BiCS3:30GB~240GB</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45" name="向右箭號 20"/>
          <p:cNvSpPr/>
          <p:nvPr/>
        </p:nvSpPr>
        <p:spPr bwMode="auto">
          <a:xfrm>
            <a:off x="6561633" y="4551059"/>
            <a:ext cx="102240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pPr>
            <a:r>
              <a:rPr lang="en-US" altLang="zh-TW" sz="1800" dirty="0" smtClean="0">
                <a:solidFill>
                  <a:schemeClr val="bg1"/>
                </a:solidFill>
                <a:latin typeface="Calibri" panose="020F0502020204030204" pitchFamily="34" charset="0"/>
                <a:cs typeface="Calibri" panose="020F0502020204030204" pitchFamily="34" charset="0"/>
              </a:rPr>
              <a:t>BiCS3:10GB~80GB       </a:t>
            </a:r>
            <a:endParaRPr lang="en-US" altLang="zh-TW" sz="1800" dirty="0">
              <a:solidFill>
                <a:schemeClr val="bg1"/>
              </a:solidFill>
              <a:latin typeface="Calibri" panose="020F0502020204030204" pitchFamily="34" charset="0"/>
              <a:cs typeface="Calibri" panose="020F0502020204030204" pitchFamily="34" charset="0"/>
            </a:endParaRPr>
          </a:p>
        </p:txBody>
      </p:sp>
      <p:grpSp>
        <p:nvGrpSpPr>
          <p:cNvPr id="56" name="群組 55"/>
          <p:cNvGrpSpPr/>
          <p:nvPr/>
        </p:nvGrpSpPr>
        <p:grpSpPr>
          <a:xfrm>
            <a:off x="13111282" y="7613104"/>
            <a:ext cx="3839769" cy="1411663"/>
            <a:chOff x="12518482" y="6103347"/>
            <a:chExt cx="3839769" cy="1411663"/>
          </a:xfrm>
        </p:grpSpPr>
        <p:sp>
          <p:nvSpPr>
            <p:cNvPr id="57" name="文字方塊 56"/>
            <p:cNvSpPr txBox="1"/>
            <p:nvPr/>
          </p:nvSpPr>
          <p:spPr>
            <a:xfrm>
              <a:off x="12518482" y="6103347"/>
              <a:ext cx="3839769" cy="1015663"/>
            </a:xfrm>
            <a:prstGeom prst="rect">
              <a:avLst/>
            </a:prstGeom>
            <a:noFill/>
          </p:spPr>
          <p:txBody>
            <a:bodyPr wrap="none" rtlCol="0">
              <a:spAutoFit/>
            </a:bodyPr>
            <a:lstStyle/>
            <a:p>
              <a:r>
                <a:rPr lang="en-US" altLang="zh-TW" sz="20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Remarks:</a:t>
              </a:r>
            </a:p>
            <a:p>
              <a:pPr marL="457200" indent="-457200">
                <a:buAutoNum type="arabicPeriod"/>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SR/SW</a:t>
              </a:r>
              <a:r>
                <a:rPr lang="en-US" altLang="zh-TW" sz="2000" dirty="0">
                  <a:solidFill>
                    <a:schemeClr val="tx1">
                      <a:lumMod val="75000"/>
                      <a:lumOff val="25000"/>
                    </a:schemeClr>
                  </a:solidFill>
                  <a:latin typeface="Calibri" panose="020F0502020204030204" pitchFamily="34" charset="0"/>
                  <a:cs typeface="Calibri" panose="020F0502020204030204" pitchFamily="34" charset="0"/>
                </a:rPr>
                <a:t>: Sequential </a:t>
              </a: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Read/Write</a:t>
              </a:r>
            </a:p>
            <a:p>
              <a:pPr marL="457200" indent="-457200">
                <a:buAutoNum type="arabicPeriod"/>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ES   CS MP               EOL LTS</a:t>
              </a:r>
              <a:endParaRPr lang="zh-TW" altLang="en-US" sz="20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grpSp>
          <p:nvGrpSpPr>
            <p:cNvPr id="58" name="群組 57"/>
            <p:cNvGrpSpPr/>
            <p:nvPr/>
          </p:nvGrpSpPr>
          <p:grpSpPr>
            <a:xfrm>
              <a:off x="13131980" y="7119010"/>
              <a:ext cx="2866231" cy="396000"/>
              <a:chOff x="4618611" y="6393830"/>
              <a:chExt cx="2866231" cy="396000"/>
            </a:xfrm>
          </p:grpSpPr>
          <p:sp>
            <p:nvSpPr>
              <p:cNvPr id="59" name="五邊形 58"/>
              <p:cNvSpPr/>
              <p:nvPr/>
            </p:nvSpPr>
            <p:spPr bwMode="auto">
              <a:xfrm>
                <a:off x="6360892" y="6393830"/>
                <a:ext cx="1123950" cy="396000"/>
              </a:xfrm>
              <a:prstGeom prst="homePlate">
                <a:avLst/>
              </a:prstGeom>
              <a:solidFill>
                <a:srgbClr val="B3B3B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60" name="五邊形 59"/>
              <p:cNvSpPr/>
              <p:nvPr/>
            </p:nvSpPr>
            <p:spPr bwMode="auto">
              <a:xfrm>
                <a:off x="4690532" y="6393830"/>
                <a:ext cx="1860584"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61" name="五邊形 60"/>
              <p:cNvSpPr/>
              <p:nvPr/>
            </p:nvSpPr>
            <p:spPr bwMode="auto">
              <a:xfrm>
                <a:off x="4618611" y="6393830"/>
                <a:ext cx="345951" cy="396000"/>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grpSp>
      </p:grpSp>
      <p:grpSp>
        <p:nvGrpSpPr>
          <p:cNvPr id="74" name="群組 73"/>
          <p:cNvGrpSpPr/>
          <p:nvPr/>
        </p:nvGrpSpPr>
        <p:grpSpPr>
          <a:xfrm>
            <a:off x="-4662109" y="2512992"/>
            <a:ext cx="4403248" cy="4271897"/>
            <a:chOff x="-4662109" y="2512992"/>
            <a:chExt cx="4403248" cy="4271897"/>
          </a:xfrm>
        </p:grpSpPr>
        <p:grpSp>
          <p:nvGrpSpPr>
            <p:cNvPr id="75" name="群組 74"/>
            <p:cNvGrpSpPr/>
            <p:nvPr/>
          </p:nvGrpSpPr>
          <p:grpSpPr>
            <a:xfrm>
              <a:off x="-4662109" y="2512992"/>
              <a:ext cx="4403248" cy="4271897"/>
              <a:chOff x="12883876" y="1908742"/>
              <a:chExt cx="4403248" cy="4271897"/>
            </a:xfrm>
          </p:grpSpPr>
          <p:sp>
            <p:nvSpPr>
              <p:cNvPr id="78" name="矩形 77"/>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9" name="矩形 78"/>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0" name="矩形 79"/>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1" name="矩形 80"/>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2" name="文字方塊 81"/>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83" name="文字方塊 82"/>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84" name="矩形 83"/>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5" name="文字方塊 84"/>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86" name="文字方塊 85"/>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87" name="矩形 86"/>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8" name="文字方塊 87"/>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89" name="矩形 88"/>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0" name="矩形 89"/>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1" name="矩形 90"/>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2" name="文字方塊 91"/>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93" name="矩形 92"/>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94" name="矩形 93"/>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5" name="矩形 94"/>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96" name="矩形 95"/>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97" name="矩形 96"/>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98" name="文字方塊 97"/>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99" name="矩形 98"/>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0" name="矩形 99"/>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76" name="文字方塊 75"/>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77" name="矩形 76"/>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42" name="五邊形 41"/>
          <p:cNvSpPr/>
          <p:nvPr/>
        </p:nvSpPr>
        <p:spPr bwMode="auto">
          <a:xfrm>
            <a:off x="6565591" y="2860576"/>
            <a:ext cx="2104540" cy="396000"/>
          </a:xfrm>
          <a:prstGeom prst="homePlate">
            <a:avLst/>
          </a:prstGeom>
          <a:solidFill>
            <a:srgbClr val="B3B3B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a:defRPr/>
            </a:pPr>
            <a:r>
              <a:rPr lang="en-US" altLang="zh-TW" sz="2000" dirty="0" smtClean="0">
                <a:solidFill>
                  <a:schemeClr val="bg1"/>
                </a:solidFill>
                <a:latin typeface="Calibri" panose="020F0502020204030204" pitchFamily="34" charset="0"/>
                <a:cs typeface="Calibri" panose="020F0502020204030204" pitchFamily="34" charset="0"/>
              </a:rPr>
              <a:t>30GB~240GB</a:t>
            </a:r>
            <a:endParaRPr lang="en-US" altLang="zh-TW" sz="2000" dirty="0">
              <a:solidFill>
                <a:schemeClr val="bg1"/>
              </a:solidFill>
              <a:latin typeface="Calibri" panose="020F0502020204030204" pitchFamily="34" charset="0"/>
              <a:cs typeface="Calibri" panose="020F0502020204030204" pitchFamily="34" charset="0"/>
            </a:endParaRPr>
          </a:p>
        </p:txBody>
      </p:sp>
      <p:sp>
        <p:nvSpPr>
          <p:cNvPr id="43" name="向右箭號 20"/>
          <p:cNvSpPr/>
          <p:nvPr/>
        </p:nvSpPr>
        <p:spPr bwMode="auto">
          <a:xfrm>
            <a:off x="6581899" y="3940696"/>
            <a:ext cx="102240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pPr>
            <a:r>
              <a:rPr lang="en-US" altLang="zh-TW" sz="1800" dirty="0" smtClean="0">
                <a:solidFill>
                  <a:schemeClr val="bg1"/>
                </a:solidFill>
                <a:latin typeface="Calibri" panose="020F0502020204030204" pitchFamily="34" charset="0"/>
                <a:cs typeface="Calibri" panose="020F0502020204030204" pitchFamily="34" charset="0"/>
              </a:rPr>
              <a:t>BiCS5:120GB~960GB</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47" name="向右箭號 20"/>
          <p:cNvSpPr/>
          <p:nvPr/>
        </p:nvSpPr>
        <p:spPr bwMode="auto">
          <a:xfrm>
            <a:off x="6581899" y="5092824"/>
            <a:ext cx="102240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pPr>
            <a:r>
              <a:rPr lang="en-US" altLang="zh-TW" sz="1800" dirty="0" smtClean="0">
                <a:solidFill>
                  <a:schemeClr val="bg1"/>
                </a:solidFill>
                <a:latin typeface="Calibri" panose="020F0502020204030204" pitchFamily="34" charset="0"/>
                <a:cs typeface="Calibri" panose="020F0502020204030204" pitchFamily="34" charset="0"/>
              </a:rPr>
              <a:t>BiCS5:40GB~320GB                          </a:t>
            </a:r>
            <a:endParaRPr lang="en-US" altLang="zh-TW" sz="1800" dirty="0">
              <a:solidFill>
                <a:schemeClr val="bg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757092063"/>
      </p:ext>
    </p:extLst>
  </p:cSld>
  <p:clrMapOvr>
    <a:masterClrMapping/>
  </p:clrMapOvr>
  <p:transition/>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標題 5"/>
          <p:cNvSpPr>
            <a:spLocks noGrp="1"/>
          </p:cNvSpPr>
          <p:nvPr>
            <p:ph type="title"/>
          </p:nvPr>
        </p:nvSpPr>
        <p:spPr/>
        <p:txBody>
          <a:bodyPr/>
          <a:lstStyle/>
          <a:p>
            <a:r>
              <a:rPr lang="en-US" altLang="zh-TW" dirty="0" smtClean="0"/>
              <a:t>2D </a:t>
            </a:r>
            <a:r>
              <a:rPr lang="en-US" altLang="zh-TW" dirty="0" err="1" smtClean="0"/>
              <a:t>mSATA</a:t>
            </a:r>
            <a:r>
              <a:rPr lang="en-US" altLang="zh-TW" dirty="0" smtClean="0"/>
              <a:t> mini</a:t>
            </a:r>
            <a:endParaRPr lang="zh-TW" altLang="en-US" dirty="0"/>
          </a:p>
        </p:txBody>
      </p:sp>
      <p:graphicFrame>
        <p:nvGraphicFramePr>
          <p:cNvPr id="70" name="表格 69"/>
          <p:cNvGraphicFramePr>
            <a:graphicFrameLocks noGrp="1"/>
          </p:cNvGraphicFramePr>
          <p:nvPr>
            <p:extLst>
              <p:ext uri="{D42A27DB-BD31-4B8C-83A1-F6EECF244321}">
                <p14:modId xmlns:p14="http://schemas.microsoft.com/office/powerpoint/2010/main" val="2565796542"/>
              </p:ext>
            </p:extLst>
          </p:nvPr>
        </p:nvGraphicFramePr>
        <p:xfrm>
          <a:off x="705487" y="1841573"/>
          <a:ext cx="16317572" cy="2609856"/>
        </p:xfrm>
        <a:graphic>
          <a:graphicData uri="http://schemas.openxmlformats.org/drawingml/2006/table">
            <a:tbl>
              <a:tblPr firstRow="1" bandRow="1">
                <a:tableStyleId>{5C22544A-7EE6-4342-B048-85BDC9FD1C3A}</a:tableStyleId>
              </a:tblPr>
              <a:tblGrid>
                <a:gridCol w="1900780"/>
                <a:gridCol w="2503555"/>
                <a:gridCol w="1642713"/>
                <a:gridCol w="1711754"/>
                <a:gridCol w="1711754"/>
                <a:gridCol w="1711754"/>
                <a:gridCol w="1711754"/>
                <a:gridCol w="1711754"/>
                <a:gridCol w="1711754"/>
              </a:tblGrid>
              <a:tr h="454057">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Flash</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Model</a:t>
                      </a: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SR/SW</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2023</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2024</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2025</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r>
              <a:tr h="454057">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altLang="zh-TW"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r>
              <a:tr h="565200">
                <a:tc>
                  <a:txBody>
                    <a:bodyPr/>
                    <a:lstStyle/>
                    <a:p>
                      <a:pPr algn="ctr"/>
                      <a:r>
                        <a:rPr lang="en-US" altLang="zh-TW" sz="2400" b="1" dirty="0" smtClean="0">
                          <a:solidFill>
                            <a:schemeClr val="bg1"/>
                          </a:solidFill>
                          <a:latin typeface="Calibri" panose="020F0502020204030204" pitchFamily="34" charset="0"/>
                          <a:cs typeface="Calibri" panose="020F0502020204030204" pitchFamily="34" charset="0"/>
                        </a:rPr>
                        <a:t>SLC</a:t>
                      </a: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49C00"/>
                    </a:solidFill>
                  </a:tcPr>
                </a:tc>
                <a:tc>
                  <a:txBody>
                    <a:bodyPr/>
                    <a:lstStyle/>
                    <a:p>
                      <a:pPr marL="0" algn="ctr" defTabSz="914400" rtl="0" eaLnBrk="1" latinLnBrk="0" hangingPunct="1"/>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SS220-300B</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65/65</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65200">
                <a:tc>
                  <a:txBody>
                    <a:bodyPr/>
                    <a:lstStyle/>
                    <a:p>
                      <a:pPr algn="ctr"/>
                      <a:r>
                        <a:rPr lang="en-US" altLang="zh-TW" sz="2400" b="1" dirty="0" smtClean="0">
                          <a:solidFill>
                            <a:schemeClr val="bg1"/>
                          </a:solidFill>
                          <a:latin typeface="Calibri" panose="020F0502020204030204" pitchFamily="34" charset="0"/>
                          <a:cs typeface="Calibri" panose="020F0502020204030204" pitchFamily="34" charset="0"/>
                        </a:rPr>
                        <a:t>MLC</a:t>
                      </a: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6699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SM220-300B</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280/180</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65200">
                <a:tc>
                  <a:txBody>
                    <a:bodyPr/>
                    <a:lstStyle/>
                    <a:p>
                      <a:pPr algn="ctr"/>
                      <a:r>
                        <a:rPr lang="en-US" altLang="zh-TW" sz="2400" b="1" dirty="0" smtClean="0">
                          <a:solidFill>
                            <a:schemeClr val="bg1"/>
                          </a:solidFill>
                          <a:latin typeface="Calibri" panose="020F0502020204030204" pitchFamily="34" charset="0"/>
                          <a:cs typeface="Calibri" panose="020F0502020204030204" pitchFamily="34" charset="0"/>
                        </a:rPr>
                        <a:t>SLC-lite</a:t>
                      </a: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24517E"/>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SU220-300B</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310/230</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sp>
        <p:nvSpPr>
          <p:cNvPr id="71" name="文字方塊 24"/>
          <p:cNvSpPr txBox="1">
            <a:spLocks noChangeArrowheads="1"/>
          </p:cNvSpPr>
          <p:nvPr/>
        </p:nvSpPr>
        <p:spPr bwMode="auto">
          <a:xfrm>
            <a:off x="3320300" y="959953"/>
            <a:ext cx="11087946" cy="667724"/>
          </a:xfrm>
          <a:prstGeom prst="rect">
            <a:avLst/>
          </a:prstGeom>
          <a:noFill/>
          <a:ln w="9525">
            <a:noFill/>
            <a:miter lim="800000"/>
            <a:headEnd/>
            <a:tailEnd/>
          </a:ln>
        </p:spPr>
        <p:txBody>
          <a:bodyPr lIns="112624" tIns="56313" rIns="112624" bIns="56313">
            <a:spAutoFit/>
          </a:bodyPr>
          <a:lstStyle/>
          <a:p>
            <a:pPr algn="ctr"/>
            <a:r>
              <a:rPr lang="en-US" altLang="zh-TW" sz="3600" b="1" dirty="0">
                <a:solidFill>
                  <a:srgbClr val="008C7D"/>
                </a:solidFill>
                <a:latin typeface="Calibri" pitchFamily="34" charset="0"/>
              </a:rPr>
              <a:t>Industrial </a:t>
            </a:r>
            <a:r>
              <a:rPr lang="en-US" altLang="zh-TW" sz="3600" b="1" dirty="0" smtClean="0">
                <a:solidFill>
                  <a:srgbClr val="008C7D"/>
                </a:solidFill>
                <a:latin typeface="Calibri" pitchFamily="34" charset="0"/>
              </a:rPr>
              <a:t>mSATA mini 2D NAND Roadmap</a:t>
            </a:r>
            <a:endParaRPr lang="zh-TW" altLang="en-US" sz="3600" b="1" dirty="0">
              <a:solidFill>
                <a:srgbClr val="008C7D"/>
              </a:solidFill>
              <a:latin typeface="Calibri" pitchFamily="34" charset="0"/>
            </a:endParaRPr>
          </a:p>
        </p:txBody>
      </p:sp>
      <p:sp>
        <p:nvSpPr>
          <p:cNvPr id="74" name="向右箭號 20"/>
          <p:cNvSpPr/>
          <p:nvPr/>
        </p:nvSpPr>
        <p:spPr bwMode="auto">
          <a:xfrm>
            <a:off x="6799059" y="2824616"/>
            <a:ext cx="102240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indent="36000" defTabSz="791890">
              <a:defRPr/>
            </a:pPr>
            <a:r>
              <a:rPr lang="en-US" altLang="zh-TW" sz="1800" dirty="0" smtClean="0">
                <a:solidFill>
                  <a:schemeClr val="bg1"/>
                </a:solidFill>
                <a:latin typeface="Calibri" panose="020F0502020204030204" pitchFamily="34" charset="0"/>
                <a:cs typeface="Calibri" panose="020F0502020204030204" pitchFamily="34" charset="0"/>
              </a:rPr>
              <a:t>2GB~32GB</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75" name="向右箭號 20"/>
          <p:cNvSpPr/>
          <p:nvPr/>
        </p:nvSpPr>
        <p:spPr bwMode="auto">
          <a:xfrm>
            <a:off x="6799059" y="3400680"/>
            <a:ext cx="102240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indent="36000" defTabSz="791890">
              <a:defRPr/>
            </a:pPr>
            <a:r>
              <a:rPr lang="en-US" altLang="zh-TW" sz="1800" dirty="0" smtClean="0">
                <a:solidFill>
                  <a:schemeClr val="bg1"/>
                </a:solidFill>
                <a:latin typeface="Calibri" panose="020F0502020204030204" pitchFamily="34" charset="0"/>
                <a:cs typeface="Calibri" panose="020F0502020204030204" pitchFamily="34" charset="0"/>
              </a:rPr>
              <a:t>8GB~128GB</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76" name="向右箭號 20"/>
          <p:cNvSpPr/>
          <p:nvPr/>
        </p:nvSpPr>
        <p:spPr bwMode="auto">
          <a:xfrm>
            <a:off x="6799059" y="3976744"/>
            <a:ext cx="102240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indent="36000" defTabSz="791890">
              <a:defRPr/>
            </a:pPr>
            <a:r>
              <a:rPr lang="en-US" altLang="zh-TW" sz="1800" dirty="0" smtClean="0">
                <a:solidFill>
                  <a:schemeClr val="bg1"/>
                </a:solidFill>
                <a:latin typeface="Calibri" panose="020F0502020204030204" pitchFamily="34" charset="0"/>
                <a:cs typeface="Calibri" panose="020F0502020204030204" pitchFamily="34" charset="0"/>
              </a:rPr>
              <a:t>8GB~64GB</a:t>
            </a:r>
            <a:endParaRPr lang="en-US" altLang="zh-TW" sz="1800" dirty="0">
              <a:solidFill>
                <a:schemeClr val="bg1"/>
              </a:solidFill>
              <a:latin typeface="Calibri" panose="020F0502020204030204" pitchFamily="34" charset="0"/>
              <a:cs typeface="Calibri" panose="020F0502020204030204" pitchFamily="34" charset="0"/>
            </a:endParaRPr>
          </a:p>
        </p:txBody>
      </p:sp>
      <p:grpSp>
        <p:nvGrpSpPr>
          <p:cNvPr id="97" name="群組 96"/>
          <p:cNvGrpSpPr/>
          <p:nvPr/>
        </p:nvGrpSpPr>
        <p:grpSpPr>
          <a:xfrm>
            <a:off x="13111282" y="7613104"/>
            <a:ext cx="3839769" cy="1411663"/>
            <a:chOff x="12518482" y="6103347"/>
            <a:chExt cx="3839769" cy="1411663"/>
          </a:xfrm>
        </p:grpSpPr>
        <p:sp>
          <p:nvSpPr>
            <p:cNvPr id="98" name="文字方塊 97"/>
            <p:cNvSpPr txBox="1"/>
            <p:nvPr/>
          </p:nvSpPr>
          <p:spPr>
            <a:xfrm>
              <a:off x="12518482" y="6103347"/>
              <a:ext cx="3839769" cy="1015663"/>
            </a:xfrm>
            <a:prstGeom prst="rect">
              <a:avLst/>
            </a:prstGeom>
            <a:noFill/>
          </p:spPr>
          <p:txBody>
            <a:bodyPr wrap="none" rtlCol="0">
              <a:spAutoFit/>
            </a:bodyPr>
            <a:lstStyle/>
            <a:p>
              <a:r>
                <a:rPr lang="en-US" altLang="zh-TW" sz="20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Remarks:</a:t>
              </a:r>
            </a:p>
            <a:p>
              <a:pPr marL="457200" indent="-457200">
                <a:buAutoNum type="arabicPeriod"/>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SR/SW</a:t>
              </a:r>
              <a:r>
                <a:rPr lang="en-US" altLang="zh-TW" sz="2000" dirty="0">
                  <a:solidFill>
                    <a:schemeClr val="tx1">
                      <a:lumMod val="75000"/>
                      <a:lumOff val="25000"/>
                    </a:schemeClr>
                  </a:solidFill>
                  <a:latin typeface="Calibri" panose="020F0502020204030204" pitchFamily="34" charset="0"/>
                  <a:cs typeface="Calibri" panose="020F0502020204030204" pitchFamily="34" charset="0"/>
                </a:rPr>
                <a:t>: Sequential </a:t>
              </a: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Read/Write</a:t>
              </a:r>
            </a:p>
            <a:p>
              <a:pPr marL="457200" indent="-457200">
                <a:buAutoNum type="arabicPeriod"/>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ES   CS MP               EOL LTS</a:t>
              </a:r>
              <a:endParaRPr lang="zh-TW" altLang="en-US" sz="20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grpSp>
          <p:nvGrpSpPr>
            <p:cNvPr id="99" name="群組 98"/>
            <p:cNvGrpSpPr/>
            <p:nvPr/>
          </p:nvGrpSpPr>
          <p:grpSpPr>
            <a:xfrm>
              <a:off x="13131980" y="7119010"/>
              <a:ext cx="2866231" cy="396000"/>
              <a:chOff x="4618611" y="6393830"/>
              <a:chExt cx="2866231" cy="396000"/>
            </a:xfrm>
          </p:grpSpPr>
          <p:sp>
            <p:nvSpPr>
              <p:cNvPr id="100" name="五邊形 99"/>
              <p:cNvSpPr/>
              <p:nvPr/>
            </p:nvSpPr>
            <p:spPr bwMode="auto">
              <a:xfrm>
                <a:off x="6360892" y="6393830"/>
                <a:ext cx="1123950" cy="396000"/>
              </a:xfrm>
              <a:prstGeom prst="homePlate">
                <a:avLst/>
              </a:prstGeom>
              <a:solidFill>
                <a:srgbClr val="B3B3B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101" name="五邊形 100"/>
              <p:cNvSpPr/>
              <p:nvPr/>
            </p:nvSpPr>
            <p:spPr bwMode="auto">
              <a:xfrm>
                <a:off x="4690532" y="6393830"/>
                <a:ext cx="1860584"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102" name="五邊形 101"/>
              <p:cNvSpPr/>
              <p:nvPr/>
            </p:nvSpPr>
            <p:spPr bwMode="auto">
              <a:xfrm>
                <a:off x="4618611" y="6393830"/>
                <a:ext cx="345951" cy="396000"/>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grpSp>
      </p:grpSp>
      <p:grpSp>
        <p:nvGrpSpPr>
          <p:cNvPr id="59" name="群組 58"/>
          <p:cNvGrpSpPr/>
          <p:nvPr/>
        </p:nvGrpSpPr>
        <p:grpSpPr>
          <a:xfrm>
            <a:off x="-4662109" y="2512992"/>
            <a:ext cx="4403248" cy="4271897"/>
            <a:chOff x="-4662109" y="2512992"/>
            <a:chExt cx="4403248" cy="4271897"/>
          </a:xfrm>
        </p:grpSpPr>
        <p:grpSp>
          <p:nvGrpSpPr>
            <p:cNvPr id="60" name="群組 59"/>
            <p:cNvGrpSpPr/>
            <p:nvPr/>
          </p:nvGrpSpPr>
          <p:grpSpPr>
            <a:xfrm>
              <a:off x="-4662109" y="2512992"/>
              <a:ext cx="4403248" cy="4271897"/>
              <a:chOff x="12883876" y="1908742"/>
              <a:chExt cx="4403248" cy="4271897"/>
            </a:xfrm>
          </p:grpSpPr>
          <p:sp>
            <p:nvSpPr>
              <p:cNvPr id="63" name="矩形 62"/>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64" name="矩形 63"/>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65" name="矩形 64"/>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66" name="矩形 65"/>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67" name="文字方塊 66"/>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68" name="文字方塊 67"/>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69" name="矩形 68"/>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2" name="文字方塊 71"/>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77" name="文字方塊 76"/>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79" name="矩形 78"/>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0" name="文字方塊 79"/>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81" name="矩形 80"/>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2" name="矩形 81"/>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3" name="矩形 82"/>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4" name="文字方塊 83"/>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85" name="矩形 84"/>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86" name="矩形 85"/>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7" name="矩形 86"/>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88" name="矩形 87"/>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89" name="矩形 88"/>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90" name="文字方塊 89"/>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91" name="矩形 90"/>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2" name="矩形 91"/>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61" name="文字方塊 60"/>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62" name="矩形 61"/>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Tree>
    <p:extLst>
      <p:ext uri="{BB962C8B-B14F-4D97-AF65-F5344CB8AC3E}">
        <p14:creationId xmlns:p14="http://schemas.microsoft.com/office/powerpoint/2010/main" val="3523731586"/>
      </p:ext>
    </p:extLst>
  </p:cSld>
  <p:clrMapOvr>
    <a:masterClrMapping/>
  </p:clrMapOvr>
  <p:transition/>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en-US" altLang="zh-TW" dirty="0" smtClean="0"/>
              <a:t>Defense Series</a:t>
            </a:r>
            <a:endParaRPr lang="zh-TW" altLang="en-US" dirty="0"/>
          </a:p>
        </p:txBody>
      </p:sp>
      <p:graphicFrame>
        <p:nvGraphicFramePr>
          <p:cNvPr id="3" name="表格 2"/>
          <p:cNvGraphicFramePr>
            <a:graphicFrameLocks noGrp="1"/>
          </p:cNvGraphicFramePr>
          <p:nvPr>
            <p:extLst>
              <p:ext uri="{D42A27DB-BD31-4B8C-83A1-F6EECF244321}">
                <p14:modId xmlns:p14="http://schemas.microsoft.com/office/powerpoint/2010/main" val="3019246686"/>
              </p:ext>
            </p:extLst>
          </p:nvPr>
        </p:nvGraphicFramePr>
        <p:xfrm>
          <a:off x="5357763" y="1636440"/>
          <a:ext cx="10873207" cy="6533419"/>
        </p:xfrm>
        <a:graphic>
          <a:graphicData uri="http://schemas.openxmlformats.org/drawingml/2006/table">
            <a:tbl>
              <a:tblPr firstRow="1" bandRow="1">
                <a:tableStyleId>{5940675A-B579-460E-94D1-54222C63F5DA}</a:tableStyleId>
              </a:tblPr>
              <a:tblGrid>
                <a:gridCol w="5400599"/>
                <a:gridCol w="5472608"/>
              </a:tblGrid>
              <a:tr h="48170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SV24D-25, SV24D-M280,</a:t>
                      </a:r>
                      <a:r>
                        <a:rPr lang="en-US" altLang="zh-TW" sz="2400" b="1" baseline="0" dirty="0" smtClean="0">
                          <a:solidFill>
                            <a:schemeClr val="bg1"/>
                          </a:solidFill>
                          <a:latin typeface="Calibri" panose="020F0502020204030204" pitchFamily="34" charset="0"/>
                          <a:cs typeface="Calibri" panose="020F0502020204030204" pitchFamily="34" charset="0"/>
                        </a:rPr>
                        <a:t> </a:t>
                      </a:r>
                      <a:r>
                        <a:rPr lang="en-US" altLang="zh-TW" sz="2400" b="1" dirty="0" smtClean="0">
                          <a:solidFill>
                            <a:schemeClr val="bg1"/>
                          </a:solidFill>
                          <a:latin typeface="Calibri" panose="020F0502020204030204" pitchFamily="34" charset="0"/>
                          <a:cs typeface="Calibri" panose="020F0502020204030204" pitchFamily="34" charset="0"/>
                        </a:rPr>
                        <a:t>SV24D-300</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7981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SATA 3.2 (6Gb/s)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7981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240GB~</a:t>
                      </a:r>
                      <a:r>
                        <a:rPr kumimoji="0" lang="en-US" altLang="zh-TW" sz="2000" b="0" i="0" u="none" strike="noStrike" kern="1200" cap="none" normalizeH="0" baseline="0" dirty="0" smtClean="0">
                          <a:ln>
                            <a:noFill/>
                          </a:ln>
                          <a:solidFill>
                            <a:srgbClr val="C00000"/>
                          </a:solidFill>
                          <a:effectLst/>
                          <a:latin typeface="Calibri" panose="020F0502020204030204" pitchFamily="34" charset="0"/>
                          <a:ea typeface="新細明體" pitchFamily="18" charset="-120"/>
                          <a:cs typeface="Calibri" panose="020F0502020204030204" pitchFamily="34" charset="0"/>
                          <a:sym typeface="Arial" pitchFamily="34" charset="0"/>
                        </a:rPr>
                        <a:t>1920GB</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7981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err="1"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Kioxia</a:t>
                      </a: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 </a:t>
                      </a:r>
                      <a:r>
                        <a:rPr kumimoji="0" lang="en-US" altLang="zh-TW" sz="2000" b="0" i="0" u="none" strike="noStrike" kern="1200" cap="none" normalizeH="0" baseline="0" dirty="0" smtClean="0">
                          <a:ln>
                            <a:noFill/>
                          </a:ln>
                          <a:solidFill>
                            <a:srgbClr val="C00000"/>
                          </a:solidFill>
                          <a:effectLst/>
                          <a:latin typeface="Calibri" panose="020F0502020204030204" pitchFamily="34" charset="0"/>
                          <a:ea typeface="新細明體" pitchFamily="18" charset="-120"/>
                          <a:cs typeface="Calibri" panose="020F0502020204030204" pitchFamily="34" charset="0"/>
                          <a:sym typeface="Arial" pitchFamily="34" charset="0"/>
                        </a:rPr>
                        <a:t>BiCS5</a:t>
                      </a:r>
                      <a:endParaRPr kumimoji="0" lang="zh-TW" altLang="en-US" sz="2000" b="0" i="0" u="none" strike="noStrike" kern="1200" cap="none" normalizeH="0" baseline="0" dirty="0" smtClean="0">
                        <a:ln>
                          <a:noFill/>
                        </a:ln>
                        <a:solidFill>
                          <a:srgbClr val="C00000"/>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7981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External DRAM</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Yes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7981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R/W 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560/500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7981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Read)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95K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7981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Write)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84K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7981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Wide Temp.</a:t>
                      </a:r>
                      <a:r>
                        <a:rPr lang="en-US"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(-40</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C~85</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Yes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7981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MTBF</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i="0" u="none" strike="noStrike" dirty="0" smtClean="0">
                          <a:solidFill>
                            <a:schemeClr val="tx1">
                              <a:lumMod val="75000"/>
                              <a:lumOff val="25000"/>
                            </a:schemeClr>
                          </a:solidFill>
                          <a:effectLst/>
                          <a:latin typeface="Calibri" panose="020F0502020204030204" pitchFamily="34" charset="0"/>
                          <a:ea typeface="+mn-ea"/>
                          <a:cs typeface="Calibri" panose="020F0502020204030204" pitchFamily="34" charset="0"/>
                        </a:rPr>
                        <a:t>5,000,000hrs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44047">
                <a:tc gridSpan="2">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hMerge="1">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endParaRPr lang="en-US" altLang="zh-TW" sz="2000" b="0" i="0" u="none" strike="noStrike" dirty="0" smtClean="0">
                        <a:solidFill>
                          <a:schemeClr val="tx1">
                            <a:lumMod val="75000"/>
                            <a:lumOff val="25000"/>
                          </a:schemeClr>
                        </a:solidFill>
                        <a:effectLst/>
                        <a:latin typeface="Calibri" panose="020F0502020204030204" pitchFamily="34" charset="0"/>
                        <a:ea typeface="+mn-ea"/>
                        <a:cs typeface="Calibri" panose="020F0502020204030204" pitchFamily="34" charset="0"/>
                      </a:endParaRP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2009753">
                <a:tc>
                  <a:txBody>
                    <a:bodyPr/>
                    <a:lstStyle/>
                    <a:p>
                      <a:pPr marL="342900" indent="-342900" eaLnBrk="0" fontAlgn="base" hangingPunct="0">
                        <a:buSzPct val="100000"/>
                        <a:buFont typeface="Arial" panose="020B0604020202020204" pitchFamily="34" charset="0"/>
                        <a:buChar char="•"/>
                      </a:pP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rPr>
                        <a:t>DataRAID</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a:t>
                      </a:r>
                    </a:p>
                    <a:p>
                      <a:pPr marL="342900" indent="-342900" eaLnBrk="0" fontAlgn="base" hangingPunct="0">
                        <a:buSzPct val="100000"/>
                        <a:buFont typeface="Arial" panose="020B0604020202020204" pitchFamily="34" charset="0"/>
                        <a:buChar char="•"/>
                      </a:pP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rPr>
                        <a:t>DataDefender</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a:t>
                      </a:r>
                    </a:p>
                    <a:p>
                      <a:pPr marL="342900" indent="-342900" eaLnBrk="0" fontAlgn="base" hangingPunct="0">
                        <a:buSzPct val="100000"/>
                        <a:buFont typeface="Arial" panose="020B0604020202020204" pitchFamily="34" charset="0"/>
                        <a:buChar char="•"/>
                      </a:pPr>
                      <a:r>
                        <a:rPr lang="zh-TW" altLang="en-US"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rPr>
                        <a:t>Smart Read Refresh™</a:t>
                      </a:r>
                      <a:endPar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p>
                      <a:pPr marL="342900" indent="-342900"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DEVSLP/</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Thermal Sensor</a:t>
                      </a:r>
                    </a:p>
                    <a:p>
                      <a:pPr marL="342900" indent="-342900"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S.M.A.R.T. and SSD Widget 2.0</a:t>
                      </a:r>
                    </a:p>
                    <a:p>
                      <a:pPr marL="342900" indent="-342900"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End-to-End Data Protection</a:t>
                      </a:r>
                    </a:p>
                    <a:p>
                      <a:pPr marL="342900" indent="-342900" eaLnBrk="0" fontAlgn="base" hangingPunct="0">
                        <a:buSzPct val="100000"/>
                        <a:buFont typeface="Arial" panose="020B0604020202020204" pitchFamily="34" charset="0"/>
                        <a:buChar char="•"/>
                      </a:pPr>
                      <a:r>
                        <a:rPr lang="en-US" altLang="zh-TW" sz="2000" b="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Sidefill</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342900" indent="-342900" algn="l"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Mil Erase (Optional)</a:t>
                      </a:r>
                    </a:p>
                    <a:p>
                      <a:pPr marL="342900" indent="-342900" algn="l"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Instant </a:t>
                      </a:r>
                      <a:r>
                        <a:rPr lang="en-US" altLang="zh-TW" sz="2000" b="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KeyChange</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(Optional)</a:t>
                      </a:r>
                    </a:p>
                    <a:p>
                      <a:pPr marL="342900" indent="-342900" algn="l"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Write Protect (Optional)</a:t>
                      </a:r>
                    </a:p>
                    <a:p>
                      <a:pPr marL="342900" indent="-342900" algn="l" eaLnBrk="0" fontAlgn="base" hangingPunct="0">
                        <a:buSzPct val="100000"/>
                        <a:buFont typeface="Arial" panose="020B0604020202020204" pitchFamily="34" charset="0"/>
                        <a:buChar char="•"/>
                      </a:pPr>
                      <a:r>
                        <a:rPr lang="en-US" altLang="zh-TW" sz="2000" b="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CoreDestroyer</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(Optional)</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 **</a:t>
                      </a:r>
                      <a:endPar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p>
                      <a:pPr marL="342900" indent="-342900" algn="l"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TCG Opal 2.0 (Optional)</a:t>
                      </a:r>
                    </a:p>
                    <a:p>
                      <a:pPr marL="342900" indent="-342900" algn="l"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R-SATA (Optional) ***</a:t>
                      </a:r>
                      <a:endParaRPr lang="en-US" altLang="zh-TW" sz="2000" b="0" i="0" u="none" strike="noStrike" dirty="0" smtClean="0">
                        <a:solidFill>
                          <a:schemeClr val="tx1">
                            <a:lumMod val="75000"/>
                            <a:lumOff val="25000"/>
                          </a:schemeClr>
                        </a:solidFill>
                        <a:effectLst/>
                        <a:latin typeface="Calibri" panose="020F0502020204030204" pitchFamily="34" charset="0"/>
                        <a:ea typeface="+mn-ea"/>
                        <a:cs typeface="Calibri" panose="020F0502020204030204"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5" name="圓角矩形 4"/>
          <p:cNvSpPr/>
          <p:nvPr/>
        </p:nvSpPr>
        <p:spPr>
          <a:xfrm>
            <a:off x="1613531" y="5740896"/>
            <a:ext cx="1656000" cy="488634"/>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2" fontAlgn="auto">
              <a:spcBef>
                <a:spcPts val="0"/>
              </a:spcBef>
              <a:spcAft>
                <a:spcPts val="0"/>
              </a:spcAft>
              <a:defRPr/>
            </a:pPr>
            <a:r>
              <a:rPr lang="en-US" altLang="zh-TW" sz="2400" b="1" dirty="0">
                <a:solidFill>
                  <a:schemeClr val="bg1"/>
                </a:solidFill>
                <a:latin typeface="Calibri" panose="020F0502020204030204" pitchFamily="34" charset="0"/>
                <a:cs typeface="Calibri" panose="020F0502020204030204" pitchFamily="34" charset="0"/>
              </a:rPr>
              <a:t>CS: </a:t>
            </a:r>
            <a:r>
              <a:rPr lang="en-US" altLang="zh-TW" sz="2400" b="1" dirty="0" smtClean="0">
                <a:solidFill>
                  <a:schemeClr val="bg1"/>
                </a:solidFill>
                <a:latin typeface="Calibri" panose="020F0502020204030204" pitchFamily="34" charset="0"/>
                <a:cs typeface="Calibri" panose="020F0502020204030204" pitchFamily="34" charset="0"/>
              </a:rPr>
              <a:t>Ready</a:t>
            </a:r>
            <a:endParaRPr lang="en-US" altLang="zh-TW" sz="2400" b="1" dirty="0">
              <a:solidFill>
                <a:schemeClr val="bg1"/>
              </a:solidFill>
              <a:latin typeface="Calibri" panose="020F0502020204030204" pitchFamily="34" charset="0"/>
              <a:cs typeface="Calibri" panose="020F0502020204030204" pitchFamily="34" charset="0"/>
            </a:endParaRPr>
          </a:p>
        </p:txBody>
      </p:sp>
      <p:sp>
        <p:nvSpPr>
          <p:cNvPr id="7" name="矩形 6"/>
          <p:cNvSpPr/>
          <p:nvPr/>
        </p:nvSpPr>
        <p:spPr>
          <a:xfrm>
            <a:off x="7524104" y="916360"/>
            <a:ext cx="4818435" cy="646331"/>
          </a:xfrm>
          <a:prstGeom prst="rect">
            <a:avLst/>
          </a:prstGeom>
        </p:spPr>
        <p:txBody>
          <a:bodyPr wrap="none">
            <a:spAutoFit/>
          </a:bodyPr>
          <a:lstStyle/>
          <a:p>
            <a:pPr lvl="0" eaLnBrk="1" hangingPunct="1">
              <a:defRPr/>
            </a:pPr>
            <a:r>
              <a:rPr lang="en-US" altLang="zh-TW" sz="3600" b="1" dirty="0" smtClean="0">
                <a:solidFill>
                  <a:srgbClr val="008080"/>
                </a:solidFill>
                <a:latin typeface="Calibri" panose="020F0502020204030204" pitchFamily="34" charset="0"/>
                <a:cs typeface="Calibri" panose="020F0502020204030204" pitchFamily="34" charset="0"/>
              </a:rPr>
              <a:t>SV24D SSD Specification</a:t>
            </a:r>
            <a:endParaRPr lang="en-US" altLang="zh-TW" sz="3600" b="1" dirty="0">
              <a:solidFill>
                <a:srgbClr val="008080"/>
              </a:solidFill>
              <a:latin typeface="Calibri" panose="020F0502020204030204" pitchFamily="34" charset="0"/>
              <a:cs typeface="Calibri" panose="020F0502020204030204" pitchFamily="34" charset="0"/>
            </a:endParaRPr>
          </a:p>
        </p:txBody>
      </p:sp>
      <p:grpSp>
        <p:nvGrpSpPr>
          <p:cNvPr id="13" name="群組 12"/>
          <p:cNvGrpSpPr/>
          <p:nvPr/>
        </p:nvGrpSpPr>
        <p:grpSpPr>
          <a:xfrm>
            <a:off x="173187" y="2331531"/>
            <a:ext cx="4116259" cy="2905309"/>
            <a:chOff x="-403858" y="1556792"/>
            <a:chExt cx="3175658" cy="2241420"/>
          </a:xfrm>
        </p:grpSpPr>
        <p:grpSp>
          <p:nvGrpSpPr>
            <p:cNvPr id="15" name="群組 14"/>
            <p:cNvGrpSpPr/>
            <p:nvPr/>
          </p:nvGrpSpPr>
          <p:grpSpPr>
            <a:xfrm>
              <a:off x="-403858" y="1556792"/>
              <a:ext cx="3046659" cy="2095538"/>
              <a:chOff x="-403858" y="1590310"/>
              <a:chExt cx="3046659" cy="2095538"/>
            </a:xfrm>
          </p:grpSpPr>
          <p:pic>
            <p:nvPicPr>
              <p:cNvPr id="19" name="圖片 18"/>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03858" y="1590310"/>
                <a:ext cx="2095538" cy="2095538"/>
              </a:xfrm>
              <a:prstGeom prst="rect">
                <a:avLst/>
              </a:prstGeom>
            </p:spPr>
          </p:pic>
          <p:pic>
            <p:nvPicPr>
              <p:cNvPr id="20" name="Picture 4" descr="https://industrial.apacer.com/upfiles/ADUpload/allshare/SH250-M280_BGA.png"/>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274539" y="1988839"/>
                <a:ext cx="633165" cy="1664967"/>
              </a:xfrm>
              <a:prstGeom prst="rect">
                <a:avLst/>
              </a:prstGeom>
              <a:noFill/>
              <a:extLst>
                <a:ext uri="{909E8E84-426E-40DD-AFC4-6F175D3DCCD1}">
                  <a14:hiddenFill xmlns:a14="http://schemas.microsoft.com/office/drawing/2010/main">
                    <a:solidFill>
                      <a:srgbClr val="FFFFFF"/>
                    </a:solidFill>
                  </a14:hiddenFill>
                </a:ext>
              </a:extLst>
            </p:spPr>
          </p:pic>
          <p:pic>
            <p:nvPicPr>
              <p:cNvPr id="21" name="圖片 20"/>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065707" y="2514858"/>
                <a:ext cx="577094" cy="964828"/>
              </a:xfrm>
              <a:prstGeom prst="rect">
                <a:avLst/>
              </a:prstGeom>
            </p:spPr>
          </p:pic>
        </p:grpSp>
        <p:sp>
          <p:nvSpPr>
            <p:cNvPr id="16" name="文字方塊 15"/>
            <p:cNvSpPr txBox="1"/>
            <p:nvPr/>
          </p:nvSpPr>
          <p:spPr>
            <a:xfrm>
              <a:off x="417371" y="3520878"/>
              <a:ext cx="426542" cy="277333"/>
            </a:xfrm>
            <a:prstGeom prst="rect">
              <a:avLst/>
            </a:prstGeom>
          </p:spPr>
          <p:txBody>
            <a:bodyPr vert="horz" wrap="none" lIns="81679" tIns="40840" rIns="81679" bIns="40840" rtlCol="0" anchor="ctr">
              <a:spAutoFit/>
            </a:bodyPr>
            <a:lstStyle/>
            <a:p>
              <a:r>
                <a:rPr lang="en-US" altLang="zh-TW" sz="1800" dirty="0">
                  <a:solidFill>
                    <a:schemeClr val="tx1">
                      <a:lumMod val="75000"/>
                      <a:lumOff val="25000"/>
                    </a:schemeClr>
                  </a:solidFill>
                  <a:latin typeface="Calibri" panose="020F0502020204030204" pitchFamily="34" charset="0"/>
                  <a:cs typeface="Calibri" panose="020F0502020204030204" pitchFamily="34" charset="0"/>
                </a:rPr>
                <a:t>2.5”</a:t>
              </a:r>
              <a:endParaRPr lang="zh-TW" altLang="en-US" sz="1800" dirty="0">
                <a:solidFill>
                  <a:schemeClr val="tx1">
                    <a:lumMod val="75000"/>
                    <a:lumOff val="25000"/>
                  </a:schemeClr>
                </a:solidFill>
                <a:latin typeface="Calibri" panose="020F0502020204030204" pitchFamily="34" charset="0"/>
                <a:cs typeface="Calibri" panose="020F0502020204030204" pitchFamily="34" charset="0"/>
              </a:endParaRPr>
            </a:p>
          </p:txBody>
        </p:sp>
        <p:sp>
          <p:nvSpPr>
            <p:cNvPr id="17" name="文字方塊 16"/>
            <p:cNvSpPr txBox="1"/>
            <p:nvPr/>
          </p:nvSpPr>
          <p:spPr>
            <a:xfrm>
              <a:off x="1041232" y="3520879"/>
              <a:ext cx="892671" cy="277333"/>
            </a:xfrm>
            <a:prstGeom prst="rect">
              <a:avLst/>
            </a:prstGeom>
          </p:spPr>
          <p:txBody>
            <a:bodyPr vert="horz" wrap="square" lIns="81679" tIns="40840" rIns="81679" bIns="40840" rtlCol="0" anchor="ctr">
              <a:spAutoFit/>
            </a:bodyPr>
            <a:lstStyle/>
            <a:p>
              <a:r>
                <a:rPr lang="en-US" altLang="zh-TW" sz="1800" dirty="0">
                  <a:solidFill>
                    <a:schemeClr val="tx1">
                      <a:lumMod val="75000"/>
                      <a:lumOff val="25000"/>
                    </a:schemeClr>
                  </a:solidFill>
                  <a:latin typeface="Calibri" panose="020F0502020204030204" pitchFamily="34" charset="0"/>
                  <a:cs typeface="Calibri" panose="020F0502020204030204" pitchFamily="34" charset="0"/>
                </a:rPr>
                <a:t>M.2 2280</a:t>
              </a:r>
              <a:endParaRPr lang="zh-TW" altLang="en-US" sz="1800" dirty="0">
                <a:solidFill>
                  <a:schemeClr val="tx1">
                    <a:lumMod val="75000"/>
                    <a:lumOff val="25000"/>
                  </a:schemeClr>
                </a:solidFill>
                <a:latin typeface="Calibri" panose="020F0502020204030204" pitchFamily="34" charset="0"/>
                <a:cs typeface="Calibri" panose="020F0502020204030204" pitchFamily="34" charset="0"/>
              </a:endParaRPr>
            </a:p>
          </p:txBody>
        </p:sp>
        <p:sp>
          <p:nvSpPr>
            <p:cNvPr id="18" name="文字方塊 17"/>
            <p:cNvSpPr txBox="1"/>
            <p:nvPr/>
          </p:nvSpPr>
          <p:spPr>
            <a:xfrm>
              <a:off x="1990986" y="3520878"/>
              <a:ext cx="780814" cy="277333"/>
            </a:xfrm>
            <a:prstGeom prst="rect">
              <a:avLst/>
            </a:prstGeom>
          </p:spPr>
          <p:txBody>
            <a:bodyPr vert="horz" wrap="square" lIns="81679" tIns="40840" rIns="81679" bIns="40840" rtlCol="0" anchor="ctr">
              <a:spAutoFit/>
            </a:bodyPr>
            <a:lstStyle/>
            <a:p>
              <a:r>
                <a:rPr lang="en-US" altLang="zh-TW" sz="1800" dirty="0">
                  <a:solidFill>
                    <a:schemeClr val="tx1">
                      <a:lumMod val="75000"/>
                      <a:lumOff val="25000"/>
                    </a:schemeClr>
                  </a:solidFill>
                  <a:latin typeface="Calibri" panose="020F0502020204030204" pitchFamily="34" charset="0"/>
                  <a:cs typeface="Calibri" panose="020F0502020204030204" pitchFamily="34" charset="0"/>
                </a:rPr>
                <a:t>MO-300</a:t>
              </a:r>
              <a:endParaRPr lang="zh-TW" altLang="en-US" sz="1800" dirty="0">
                <a:solidFill>
                  <a:schemeClr val="tx1">
                    <a:lumMod val="75000"/>
                    <a:lumOff val="25000"/>
                  </a:schemeClr>
                </a:solidFill>
                <a:latin typeface="Calibri" panose="020F0502020204030204" pitchFamily="34" charset="0"/>
                <a:cs typeface="Calibri" panose="020F0502020204030204" pitchFamily="34" charset="0"/>
              </a:endParaRPr>
            </a:p>
          </p:txBody>
        </p:sp>
      </p:grpSp>
      <p:sp>
        <p:nvSpPr>
          <p:cNvPr id="4" name="矩形 3"/>
          <p:cNvSpPr/>
          <p:nvPr/>
        </p:nvSpPr>
        <p:spPr>
          <a:xfrm>
            <a:off x="5285755" y="8189168"/>
            <a:ext cx="11953328" cy="861774"/>
          </a:xfrm>
          <a:prstGeom prst="rect">
            <a:avLst/>
          </a:prstGeom>
        </p:spPr>
        <p:txBody>
          <a:bodyPr wrap="square">
            <a:spAutoFit/>
          </a:bodyPr>
          <a:lstStyle/>
          <a:p>
            <a:pPr>
              <a:buSzPct val="171000"/>
            </a:pPr>
            <a:r>
              <a:rPr lang="en-US" altLang="zh-TW" sz="1600" dirty="0">
                <a:solidFill>
                  <a:schemeClr val="tx1">
                    <a:lumMod val="75000"/>
                    <a:lumOff val="25000"/>
                  </a:schemeClr>
                </a:solidFill>
                <a:latin typeface="Calibri" panose="020F0502020204030204" pitchFamily="34" charset="0"/>
                <a:cs typeface="Calibri" panose="020F0502020204030204" pitchFamily="34" charset="0"/>
              </a:rPr>
              <a:t>*</a:t>
            </a:r>
            <a:r>
              <a:rPr lang="en-US" altLang="zh-TW" sz="1600" dirty="0" err="1">
                <a:solidFill>
                  <a:schemeClr val="tx1">
                    <a:lumMod val="75000"/>
                    <a:lumOff val="25000"/>
                  </a:schemeClr>
                </a:solidFill>
                <a:latin typeface="Calibri" panose="020F0502020204030204" pitchFamily="34" charset="0"/>
                <a:cs typeface="Calibri" panose="020F0502020204030204" pitchFamily="34" charset="0"/>
              </a:rPr>
              <a:t>Sidefill</a:t>
            </a:r>
            <a:r>
              <a:rPr lang="en-US" altLang="zh-TW" sz="1600" dirty="0">
                <a:solidFill>
                  <a:schemeClr val="tx1">
                    <a:lumMod val="75000"/>
                    <a:lumOff val="25000"/>
                  </a:schemeClr>
                </a:solidFill>
                <a:latin typeface="Calibri" panose="020F0502020204030204" pitchFamily="34" charset="0"/>
                <a:cs typeface="Calibri" panose="020F0502020204030204" pitchFamily="34" charset="0"/>
              </a:rPr>
              <a:t> for MO-300 M.2 2280 </a:t>
            </a:r>
            <a:r>
              <a:rPr lang="en-US" altLang="zh-TW" sz="1600" dirty="0" smtClean="0">
                <a:solidFill>
                  <a:schemeClr val="tx1">
                    <a:lumMod val="75000"/>
                    <a:lumOff val="25000"/>
                  </a:schemeClr>
                </a:solidFill>
                <a:latin typeface="Calibri" panose="020F0502020204030204" pitchFamily="34" charset="0"/>
                <a:cs typeface="Calibri" panose="020F0502020204030204" pitchFamily="34" charset="0"/>
              </a:rPr>
              <a:t>only</a:t>
            </a:r>
            <a:endParaRPr lang="en-US" altLang="zh-TW" sz="16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p>
            <a:pPr>
              <a:buSzPct val="171000"/>
            </a:pPr>
            <a:r>
              <a:rPr lang="en-US" altLang="zh-TW" sz="16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a:t>
            </a:r>
            <a:r>
              <a:rPr lang="en-US" altLang="zh-TW" sz="160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CoreDestroyer</a:t>
            </a:r>
            <a:r>
              <a:rPr lang="en-US" altLang="zh-TW" sz="16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1600" dirty="0" smtClean="0">
                <a:solidFill>
                  <a:schemeClr val="tx1">
                    <a:lumMod val="75000"/>
                    <a:lumOff val="25000"/>
                  </a:schemeClr>
                </a:solidFill>
                <a:latin typeface="Calibri" panose="020F0502020204030204" pitchFamily="34" charset="0"/>
                <a:cs typeface="Calibri" panose="020F0502020204030204" pitchFamily="34" charset="0"/>
              </a:rPr>
              <a:t>Digital </a:t>
            </a:r>
            <a:r>
              <a:rPr lang="en-US" altLang="zh-TW" sz="1600" dirty="0">
                <a:solidFill>
                  <a:schemeClr val="tx1">
                    <a:lumMod val="75000"/>
                    <a:lumOff val="25000"/>
                  </a:schemeClr>
                </a:solidFill>
                <a:latin typeface="Calibri" panose="020F0502020204030204" pitchFamily="34" charset="0"/>
                <a:cs typeface="Calibri" panose="020F0502020204030204" pitchFamily="34" charset="0"/>
              </a:rPr>
              <a:t>Destruction: SW command; HW: connector pin or pin header ; Physical Destruction for SV24D-25 </a:t>
            </a:r>
            <a:r>
              <a:rPr lang="en-US" altLang="zh-TW" sz="1600" dirty="0" smtClean="0">
                <a:solidFill>
                  <a:schemeClr val="tx1">
                    <a:lumMod val="75000"/>
                    <a:lumOff val="25000"/>
                  </a:schemeClr>
                </a:solidFill>
                <a:latin typeface="Calibri" panose="020F0502020204030204" pitchFamily="34" charset="0"/>
                <a:cs typeface="Calibri" panose="020F0502020204030204" pitchFamily="34" charset="0"/>
              </a:rPr>
              <a:t>only</a:t>
            </a:r>
            <a:endParaRPr lang="en-US" altLang="zh-TW" sz="1600" dirty="0">
              <a:solidFill>
                <a:schemeClr val="tx1">
                  <a:lumMod val="75000"/>
                  <a:lumOff val="25000"/>
                </a:schemeClr>
              </a:solidFill>
              <a:latin typeface="Calibri" panose="020F0502020204030204" pitchFamily="34" charset="0"/>
              <a:cs typeface="Calibri" panose="020F0502020204030204" pitchFamily="34" charset="0"/>
            </a:endParaRPr>
          </a:p>
          <a:p>
            <a:pPr>
              <a:buSzPct val="171000"/>
            </a:pPr>
            <a:r>
              <a:rPr lang="en-US" altLang="zh-TW" sz="1600" dirty="0" smtClean="0">
                <a:solidFill>
                  <a:schemeClr val="tx1">
                    <a:lumMod val="75000"/>
                    <a:lumOff val="25000"/>
                  </a:schemeClr>
                </a:solidFill>
                <a:latin typeface="Calibri" panose="020F0502020204030204" pitchFamily="34" charset="0"/>
                <a:cs typeface="Calibri" panose="020F0502020204030204" pitchFamily="34" charset="0"/>
              </a:rPr>
              <a:t>***R-SATA  </a:t>
            </a:r>
            <a:r>
              <a:rPr lang="en-US" altLang="zh-TW" sz="1600" dirty="0">
                <a:solidFill>
                  <a:schemeClr val="tx1">
                    <a:lumMod val="75000"/>
                    <a:lumOff val="25000"/>
                  </a:schemeClr>
                </a:solidFill>
                <a:latin typeface="Calibri" panose="020F0502020204030204" pitchFamily="34" charset="0"/>
                <a:cs typeface="Calibri" panose="020F0502020204030204" pitchFamily="34" charset="0"/>
              </a:rPr>
              <a:t>for SV24D-25 </a:t>
            </a:r>
            <a:r>
              <a:rPr lang="en-US" altLang="zh-TW" sz="1600" dirty="0" smtClean="0">
                <a:solidFill>
                  <a:schemeClr val="tx1">
                    <a:lumMod val="75000"/>
                    <a:lumOff val="25000"/>
                  </a:schemeClr>
                </a:solidFill>
                <a:latin typeface="Calibri" panose="020F0502020204030204" pitchFamily="34" charset="0"/>
                <a:cs typeface="Calibri" panose="020F0502020204030204" pitchFamily="34" charset="0"/>
              </a:rPr>
              <a:t>only</a:t>
            </a:r>
            <a:endParaRPr lang="en-US" altLang="zh-TW" sz="1600" dirty="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p:txBody>
      </p:sp>
    </p:spTree>
    <p:extLst>
      <p:ext uri="{BB962C8B-B14F-4D97-AF65-F5344CB8AC3E}">
        <p14:creationId xmlns:p14="http://schemas.microsoft.com/office/powerpoint/2010/main" val="2901182198"/>
      </p:ext>
    </p:extLst>
  </p:cSld>
  <p:clrMapOvr>
    <a:masterClrMapping/>
  </p:clrMapOvr>
  <p:transition/>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矩形 23"/>
          <p:cNvSpPr/>
          <p:nvPr/>
        </p:nvSpPr>
        <p:spPr>
          <a:xfrm>
            <a:off x="3313792" y="5840001"/>
            <a:ext cx="1462260" cy="398699"/>
          </a:xfrm>
          <a:prstGeom prst="rect">
            <a:avLst/>
          </a:prstGeom>
        </p:spPr>
        <p:txBody>
          <a:bodyPr wrap="none">
            <a:spAutoFit/>
          </a:bodyPr>
          <a:lstStyle/>
          <a:p>
            <a:pPr algn="ctr" defTabSz="1300192">
              <a:defRPr/>
            </a:pPr>
            <a:r>
              <a:rPr lang="en-US" altLang="zh-TW" sz="1991" b="1" dirty="0">
                <a:solidFill>
                  <a:schemeClr val="bg1"/>
                </a:solidFill>
              </a:rPr>
              <a:t>CS: Ready</a:t>
            </a:r>
          </a:p>
        </p:txBody>
      </p:sp>
      <p:sp>
        <p:nvSpPr>
          <p:cNvPr id="4" name="標題 3"/>
          <p:cNvSpPr>
            <a:spLocks noGrp="1"/>
          </p:cNvSpPr>
          <p:nvPr>
            <p:ph type="title"/>
          </p:nvPr>
        </p:nvSpPr>
        <p:spPr/>
        <p:txBody>
          <a:bodyPr/>
          <a:lstStyle/>
          <a:p>
            <a:r>
              <a:rPr lang="en-US" altLang="zh-TW" dirty="0" smtClean="0"/>
              <a:t>3D TLC mSATA mini</a:t>
            </a:r>
            <a:endParaRPr lang="zh-TW" altLang="en-US" dirty="0"/>
          </a:p>
        </p:txBody>
      </p:sp>
      <p:graphicFrame>
        <p:nvGraphicFramePr>
          <p:cNvPr id="16" name="表格 15"/>
          <p:cNvGraphicFramePr>
            <a:graphicFrameLocks noGrp="1"/>
          </p:cNvGraphicFramePr>
          <p:nvPr>
            <p:extLst>
              <p:ext uri="{D42A27DB-BD31-4B8C-83A1-F6EECF244321}">
                <p14:modId xmlns:p14="http://schemas.microsoft.com/office/powerpoint/2010/main" val="690773189"/>
              </p:ext>
            </p:extLst>
          </p:nvPr>
        </p:nvGraphicFramePr>
        <p:xfrm>
          <a:off x="5285754" y="1780456"/>
          <a:ext cx="10656000" cy="6962056"/>
        </p:xfrm>
        <a:graphic>
          <a:graphicData uri="http://schemas.openxmlformats.org/drawingml/2006/table">
            <a:tbl>
              <a:tblPr firstRow="1" bandRow="1">
                <a:tableStyleId>{5940675A-B579-460E-94D1-54222C63F5DA}</a:tableStyleId>
              </a:tblPr>
              <a:tblGrid>
                <a:gridCol w="5328000"/>
                <a:gridCol w="5328000"/>
              </a:tblGrid>
              <a:tr h="398450">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SV250-300B</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SATA 3.2 (6Gb/s)</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120GB~960GB</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Kioxia</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lang="en-US" altLang="zh-TW" sz="2000" b="0" kern="1200" dirty="0" smtClean="0">
                          <a:solidFill>
                            <a:srgbClr val="C00000"/>
                          </a:solidFill>
                          <a:latin typeface="Calibri" panose="020F0502020204030204" pitchFamily="34" charset="0"/>
                          <a:ea typeface="+mn-ea"/>
                          <a:cs typeface="Calibri" panose="020F0502020204030204" pitchFamily="34" charset="0"/>
                          <a:sym typeface="Arial" pitchFamily="34" charset="0"/>
                        </a:rPr>
                        <a:t>BiCS5</a:t>
                      </a:r>
                      <a:endParaRPr lang="zh-TW" altLang="en-US" sz="2000" b="0" kern="1200" dirty="0" smtClean="0">
                        <a:solidFill>
                          <a:srgbClr val="C00000"/>
                        </a:solidFill>
                        <a:latin typeface="Calibri" panose="020F0502020204030204" pitchFamily="34" charset="0"/>
                        <a:ea typeface="+mn-ea"/>
                        <a:cs typeface="Calibri" panose="020F0502020204030204" pitchFamily="34" charset="0"/>
                        <a:sym typeface="Arial" pitchFamily="34" charset="0"/>
                      </a:endParaRP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External DRAM</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No</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85546">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R/W 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560/470</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Read)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50K</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Write)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68K</a:t>
                      </a:r>
                      <a:endPar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111600" marR="111600" marT="57600" marB="5760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Wide Temp. (-40</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C~85</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Yes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19300">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2784600">
                <a:tc>
                  <a:txBody>
                    <a:bodyPr/>
                    <a:lstStyle/>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Support LDPC ECC</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Global Wear-Leveling Technology</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AES256 Support </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End-to-End Data Protection </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DEVSLP/Thermal Sensor</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DataDefender</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S.M.A.R.T. and SSD Widget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DataRAID</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a:t>
                      </a:r>
                    </a:p>
                    <a:p>
                      <a:pPr eaLnBrk="0" fontAlgn="base" hangingPunct="0">
                        <a:buSzPct val="100000"/>
                        <a:buFont typeface="Arial" panose="020B0604020202020204" pitchFamily="34" charset="0"/>
                        <a:buChar char="•"/>
                      </a:pPr>
                      <a:r>
                        <a:rPr lang="zh-TW" altLang="en-US"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rPr>
                        <a:t>TCG Opal 2.0 (Optional)</a:t>
                      </a:r>
                      <a:endParaRPr lang="zh-TW" altLang="zh-TW"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endParaRP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46" rtl="0" eaLnBrk="1" fontAlgn="auto" latinLnBrk="0" hangingPunct="1">
                        <a:lnSpc>
                          <a:spcPct val="100000"/>
                        </a:lnSpc>
                        <a:spcBef>
                          <a:spcPts val="3413"/>
                        </a:spcBef>
                        <a:spcAft>
                          <a:spcPts val="0"/>
                        </a:spcAft>
                        <a:buClrTx/>
                        <a:buSzPct val="171000"/>
                        <a:buFontTx/>
                        <a:buNone/>
                        <a:tabLst/>
                        <a:defRPr/>
                      </a:pPr>
                      <a:r>
                        <a:rPr lang="fr-FR"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Industrial/Military, Surveillance, Digital Signage,</a:t>
                      </a:r>
                      <a:r>
                        <a:rPr lang="fr-FR"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POS</a:t>
                      </a:r>
                      <a:endPar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10" name="圓角矩形 9"/>
          <p:cNvSpPr/>
          <p:nvPr/>
        </p:nvSpPr>
        <p:spPr>
          <a:xfrm>
            <a:off x="1325563" y="5884912"/>
            <a:ext cx="2016125" cy="616649"/>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2" fontAlgn="auto">
              <a:spcBef>
                <a:spcPts val="0"/>
              </a:spcBef>
              <a:spcAft>
                <a:spcPts val="0"/>
              </a:spcAft>
              <a:defRPr/>
            </a:pPr>
            <a:r>
              <a:rPr lang="en-US" altLang="zh-TW" sz="2400" b="1" dirty="0" smtClean="0">
                <a:solidFill>
                  <a:schemeClr val="bg1"/>
                </a:solidFill>
                <a:latin typeface="Calibri" panose="020F0502020204030204" pitchFamily="34" charset="0"/>
                <a:cs typeface="Calibri" panose="020F0502020204030204" pitchFamily="34" charset="0"/>
                <a:sym typeface="Arial" pitchFamily="34" charset="0"/>
              </a:rPr>
              <a:t>CS: </a:t>
            </a:r>
            <a:r>
              <a:rPr lang="en-US" altLang="zh-TW" sz="2400" b="1" dirty="0" smtClean="0">
                <a:solidFill>
                  <a:schemeClr val="bg1"/>
                </a:solidFill>
                <a:latin typeface="Calibri" panose="020F0502020204030204" pitchFamily="34" charset="0"/>
                <a:cs typeface="Calibri" panose="020F0502020204030204" pitchFamily="34" charset="0"/>
              </a:rPr>
              <a:t>Ready</a:t>
            </a:r>
            <a:endParaRPr lang="en-US" altLang="zh-TW" sz="2400" b="1" dirty="0">
              <a:solidFill>
                <a:schemeClr val="bg1"/>
              </a:solidFill>
              <a:latin typeface="Calibri" panose="020F0502020204030204" pitchFamily="34" charset="0"/>
              <a:cs typeface="Calibri" panose="020F0502020204030204" pitchFamily="34" charset="0"/>
            </a:endParaRPr>
          </a:p>
        </p:txBody>
      </p:sp>
      <p:sp>
        <p:nvSpPr>
          <p:cNvPr id="12" name="矩形 11"/>
          <p:cNvSpPr/>
          <p:nvPr/>
        </p:nvSpPr>
        <p:spPr>
          <a:xfrm>
            <a:off x="8025776" y="1025242"/>
            <a:ext cx="5030031" cy="646331"/>
          </a:xfrm>
          <a:prstGeom prst="rect">
            <a:avLst/>
          </a:prstGeom>
        </p:spPr>
        <p:txBody>
          <a:bodyPr wrap="none">
            <a:spAutoFit/>
          </a:bodyPr>
          <a:lstStyle/>
          <a:p>
            <a:pPr lvl="0" algn="ctr" eaLnBrk="1" hangingPunct="1">
              <a:defRPr/>
            </a:pPr>
            <a:r>
              <a:rPr lang="en-US" altLang="zh-TW" sz="3600" b="1" dirty="0" smtClean="0">
                <a:solidFill>
                  <a:srgbClr val="008080"/>
                </a:solidFill>
                <a:latin typeface="Calibri" panose="020F0502020204030204" pitchFamily="34" charset="0"/>
                <a:cs typeface="Calibri" panose="020F0502020204030204" pitchFamily="34" charset="0"/>
              </a:rPr>
              <a:t>SV250-300B Specification</a:t>
            </a:r>
            <a:endParaRPr lang="en-US" altLang="zh-TW" sz="3600" b="1" dirty="0">
              <a:solidFill>
                <a:srgbClr val="008080"/>
              </a:solidFill>
              <a:latin typeface="Calibri" panose="020F0502020204030204" pitchFamily="34" charset="0"/>
              <a:cs typeface="Calibri" panose="020F0502020204030204" pitchFamily="34" charset="0"/>
            </a:endParaRPr>
          </a:p>
        </p:txBody>
      </p:sp>
      <p:pic>
        <p:nvPicPr>
          <p:cNvPr id="13" name="圖片 12"/>
          <p:cNvPicPr>
            <a:picLocks noChangeAspect="1"/>
          </p:cNvPicPr>
          <p:nvPr/>
        </p:nvPicPr>
        <p:blipFill rotWithShape="1">
          <a:blip r:embed="rId3" cstate="print">
            <a:extLst>
              <a:ext uri="{28A0092B-C50C-407E-A947-70E740481C1C}">
                <a14:useLocalDpi xmlns:a14="http://schemas.microsoft.com/office/drawing/2010/main" val="0"/>
              </a:ext>
            </a:extLst>
          </a:blip>
          <a:srcRect l="21085" t="23561" r="21085" b="23145"/>
          <a:stretch/>
        </p:blipFill>
        <p:spPr>
          <a:xfrm rot="10800000">
            <a:off x="1269025" y="3605846"/>
            <a:ext cx="2135985" cy="1968458"/>
          </a:xfrm>
          <a:prstGeom prst="rect">
            <a:avLst/>
          </a:prstGeom>
        </p:spPr>
      </p:pic>
    </p:spTree>
    <p:extLst>
      <p:ext uri="{BB962C8B-B14F-4D97-AF65-F5344CB8AC3E}">
        <p14:creationId xmlns:p14="http://schemas.microsoft.com/office/powerpoint/2010/main" val="1284343057"/>
      </p:ext>
    </p:extLst>
  </p:cSld>
  <p:clrMapOvr>
    <a:masterClrMapping/>
  </p:clrMapOvr>
  <p:transition/>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矩形 23"/>
          <p:cNvSpPr/>
          <p:nvPr/>
        </p:nvSpPr>
        <p:spPr>
          <a:xfrm>
            <a:off x="3313792" y="5840001"/>
            <a:ext cx="1462260" cy="398699"/>
          </a:xfrm>
          <a:prstGeom prst="rect">
            <a:avLst/>
          </a:prstGeom>
        </p:spPr>
        <p:txBody>
          <a:bodyPr wrap="none">
            <a:spAutoFit/>
          </a:bodyPr>
          <a:lstStyle/>
          <a:p>
            <a:pPr algn="ctr" defTabSz="1300192">
              <a:defRPr/>
            </a:pPr>
            <a:r>
              <a:rPr lang="en-US" altLang="zh-TW" sz="1991" b="1" dirty="0">
                <a:solidFill>
                  <a:schemeClr val="bg1"/>
                </a:solidFill>
              </a:rPr>
              <a:t>CS: Ready</a:t>
            </a:r>
          </a:p>
        </p:txBody>
      </p:sp>
      <p:sp>
        <p:nvSpPr>
          <p:cNvPr id="4" name="標題 3"/>
          <p:cNvSpPr>
            <a:spLocks noGrp="1"/>
          </p:cNvSpPr>
          <p:nvPr>
            <p:ph type="title"/>
          </p:nvPr>
        </p:nvSpPr>
        <p:spPr/>
        <p:txBody>
          <a:bodyPr/>
          <a:lstStyle/>
          <a:p>
            <a:r>
              <a:rPr lang="en-US" altLang="zh-TW" dirty="0" smtClean="0"/>
              <a:t>3D TLC mSATA mini</a:t>
            </a:r>
            <a:endParaRPr lang="zh-TW" altLang="en-US" dirty="0"/>
          </a:p>
        </p:txBody>
      </p:sp>
      <p:graphicFrame>
        <p:nvGraphicFramePr>
          <p:cNvPr id="16" name="表格 15"/>
          <p:cNvGraphicFramePr>
            <a:graphicFrameLocks noGrp="1"/>
          </p:cNvGraphicFramePr>
          <p:nvPr>
            <p:extLst>
              <p:ext uri="{D42A27DB-BD31-4B8C-83A1-F6EECF244321}">
                <p14:modId xmlns:p14="http://schemas.microsoft.com/office/powerpoint/2010/main" val="3629837568"/>
              </p:ext>
            </p:extLst>
          </p:nvPr>
        </p:nvGraphicFramePr>
        <p:xfrm>
          <a:off x="5285754" y="1780456"/>
          <a:ext cx="10656000" cy="6947764"/>
        </p:xfrm>
        <a:graphic>
          <a:graphicData uri="http://schemas.openxmlformats.org/drawingml/2006/table">
            <a:tbl>
              <a:tblPr firstRow="1" bandRow="1">
                <a:tableStyleId>{5940675A-B579-460E-94D1-54222C63F5DA}</a:tableStyleId>
              </a:tblPr>
              <a:tblGrid>
                <a:gridCol w="5328000"/>
                <a:gridCol w="5328000"/>
              </a:tblGrid>
              <a:tr h="398450">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SH250-300B</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SATA 3.2 (6Gb/s)</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40GB~320GB</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Kioxia</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lang="en-US" altLang="zh-TW" sz="2000" b="0" kern="1200" dirty="0" smtClean="0">
                          <a:solidFill>
                            <a:srgbClr val="C00000"/>
                          </a:solidFill>
                          <a:latin typeface="Calibri" panose="020F0502020204030204" pitchFamily="34" charset="0"/>
                          <a:ea typeface="+mn-ea"/>
                          <a:cs typeface="Calibri" panose="020F0502020204030204" pitchFamily="34" charset="0"/>
                          <a:sym typeface="Arial" pitchFamily="34" charset="0"/>
                        </a:rPr>
                        <a:t>BiCS5</a:t>
                      </a:r>
                      <a:endParaRPr lang="zh-TW" altLang="en-US" sz="2000" b="0" kern="1200" dirty="0" smtClean="0">
                        <a:solidFill>
                          <a:srgbClr val="C00000"/>
                        </a:solidFill>
                        <a:latin typeface="Calibri" panose="020F0502020204030204" pitchFamily="34" charset="0"/>
                        <a:ea typeface="+mn-ea"/>
                        <a:cs typeface="Calibri" panose="020F0502020204030204" pitchFamily="34" charset="0"/>
                        <a:sym typeface="Arial" pitchFamily="34" charset="0"/>
                      </a:endParaRP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External DRAM</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No</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85546">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R/W 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550/485</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Read)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55K</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Write)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63K</a:t>
                      </a:r>
                      <a:endPar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111600" marR="111600" marT="57600" marB="5760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Wide Temp. (-40</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C~85</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Yes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19300">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2784600">
                <a:tc>
                  <a:txBody>
                    <a:bodyPr/>
                    <a:lstStyle/>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Support LDPC ECC</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Global Wear-Leveling Technology</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AES256 Support </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End-to-End Data Protection </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DEVSLP/Thermal Sensor</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DataDefender</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S.M.A.R.T. and SSD Widget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SLC-</a:t>
                      </a:r>
                      <a:r>
                        <a:rPr lang="en-US" altLang="zh-TW" sz="2000" b="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liteX</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(P/E cycles up to 100K</a:t>
                      </a:r>
                      <a:r>
                        <a:rPr lang="en-US" altLang="zh-TW" sz="2000" b="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a:t>
                      </a:r>
                      <a:endPar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46" rtl="0" eaLnBrk="1" fontAlgn="auto" latinLnBrk="0" hangingPunct="1">
                        <a:lnSpc>
                          <a:spcPct val="100000"/>
                        </a:lnSpc>
                        <a:spcBef>
                          <a:spcPts val="3413"/>
                        </a:spcBef>
                        <a:spcAft>
                          <a:spcPts val="0"/>
                        </a:spcAft>
                        <a:buClrTx/>
                        <a:buSzPct val="171000"/>
                        <a:buFontTx/>
                        <a:buNone/>
                        <a:tabLst/>
                        <a:defRPr/>
                      </a:pPr>
                      <a:r>
                        <a:rPr lang="fr-FR"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Industrial/Military, Surveillance, Digital Signage,</a:t>
                      </a:r>
                      <a:r>
                        <a:rPr lang="fr-FR"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POS</a:t>
                      </a:r>
                      <a:endPar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10" name="圓角矩形 9"/>
          <p:cNvSpPr/>
          <p:nvPr/>
        </p:nvSpPr>
        <p:spPr>
          <a:xfrm>
            <a:off x="1325563" y="5884912"/>
            <a:ext cx="2016125" cy="616649"/>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2" fontAlgn="auto">
              <a:spcBef>
                <a:spcPts val="0"/>
              </a:spcBef>
              <a:spcAft>
                <a:spcPts val="0"/>
              </a:spcAft>
              <a:defRPr/>
            </a:pPr>
            <a:r>
              <a:rPr lang="en-US" altLang="zh-TW" sz="2400" b="1" dirty="0" smtClean="0">
                <a:solidFill>
                  <a:schemeClr val="bg1"/>
                </a:solidFill>
                <a:latin typeface="Calibri" panose="020F0502020204030204" pitchFamily="34" charset="0"/>
                <a:cs typeface="Calibri" panose="020F0502020204030204" pitchFamily="34" charset="0"/>
                <a:sym typeface="Arial" pitchFamily="34" charset="0"/>
              </a:rPr>
              <a:t>CS: </a:t>
            </a:r>
            <a:r>
              <a:rPr lang="en-US" altLang="zh-TW" sz="2400" b="1" dirty="0" smtClean="0">
                <a:solidFill>
                  <a:schemeClr val="bg1"/>
                </a:solidFill>
                <a:latin typeface="Calibri" panose="020F0502020204030204" pitchFamily="34" charset="0"/>
                <a:cs typeface="Calibri" panose="020F0502020204030204" pitchFamily="34" charset="0"/>
              </a:rPr>
              <a:t>Ready</a:t>
            </a:r>
            <a:endParaRPr lang="en-US" altLang="zh-TW" sz="2400" b="1" dirty="0">
              <a:solidFill>
                <a:schemeClr val="bg1"/>
              </a:solidFill>
              <a:latin typeface="Calibri" panose="020F0502020204030204" pitchFamily="34" charset="0"/>
              <a:cs typeface="Calibri" panose="020F0502020204030204" pitchFamily="34" charset="0"/>
            </a:endParaRPr>
          </a:p>
        </p:txBody>
      </p:sp>
      <p:sp>
        <p:nvSpPr>
          <p:cNvPr id="12" name="矩形 11"/>
          <p:cNvSpPr/>
          <p:nvPr/>
        </p:nvSpPr>
        <p:spPr>
          <a:xfrm>
            <a:off x="8013786" y="1025242"/>
            <a:ext cx="5054012" cy="646331"/>
          </a:xfrm>
          <a:prstGeom prst="rect">
            <a:avLst/>
          </a:prstGeom>
        </p:spPr>
        <p:txBody>
          <a:bodyPr wrap="none">
            <a:spAutoFit/>
          </a:bodyPr>
          <a:lstStyle/>
          <a:p>
            <a:pPr lvl="0" algn="ctr" eaLnBrk="1" hangingPunct="1">
              <a:defRPr/>
            </a:pPr>
            <a:r>
              <a:rPr lang="en-US" altLang="zh-TW" sz="3600" b="1" dirty="0" smtClean="0">
                <a:solidFill>
                  <a:srgbClr val="008080"/>
                </a:solidFill>
                <a:latin typeface="Calibri" panose="020F0502020204030204" pitchFamily="34" charset="0"/>
                <a:cs typeface="Calibri" panose="020F0502020204030204" pitchFamily="34" charset="0"/>
              </a:rPr>
              <a:t>SH250-300B Specification</a:t>
            </a:r>
            <a:endParaRPr lang="en-US" altLang="zh-TW" sz="3600" b="1" dirty="0">
              <a:solidFill>
                <a:srgbClr val="008080"/>
              </a:solidFill>
              <a:latin typeface="Calibri" panose="020F0502020204030204" pitchFamily="34" charset="0"/>
              <a:cs typeface="Calibri" panose="020F0502020204030204" pitchFamily="34" charset="0"/>
            </a:endParaRPr>
          </a:p>
        </p:txBody>
      </p:sp>
      <p:pic>
        <p:nvPicPr>
          <p:cNvPr id="13" name="圖片 12"/>
          <p:cNvPicPr>
            <a:picLocks noChangeAspect="1"/>
          </p:cNvPicPr>
          <p:nvPr/>
        </p:nvPicPr>
        <p:blipFill rotWithShape="1">
          <a:blip r:embed="rId3" cstate="print">
            <a:extLst>
              <a:ext uri="{28A0092B-C50C-407E-A947-70E740481C1C}">
                <a14:useLocalDpi xmlns:a14="http://schemas.microsoft.com/office/drawing/2010/main" val="0"/>
              </a:ext>
            </a:extLst>
          </a:blip>
          <a:srcRect l="21085" t="23561" r="21085" b="23145"/>
          <a:stretch/>
        </p:blipFill>
        <p:spPr>
          <a:xfrm rot="10800000">
            <a:off x="1269025" y="3605846"/>
            <a:ext cx="2135985" cy="1968458"/>
          </a:xfrm>
          <a:prstGeom prst="rect">
            <a:avLst/>
          </a:prstGeom>
        </p:spPr>
      </p:pic>
    </p:spTree>
    <p:extLst>
      <p:ext uri="{BB962C8B-B14F-4D97-AF65-F5344CB8AC3E}">
        <p14:creationId xmlns:p14="http://schemas.microsoft.com/office/powerpoint/2010/main" val="3807701819"/>
      </p:ext>
    </p:extLst>
  </p:cSld>
  <p:clrMapOvr>
    <a:masterClrMapping/>
  </p:clrMapOvr>
  <p:transition/>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文字方塊 15"/>
          <p:cNvSpPr txBox="1">
            <a:spLocks noChangeArrowheads="1"/>
          </p:cNvSpPr>
          <p:nvPr/>
        </p:nvSpPr>
        <p:spPr bwMode="auto">
          <a:xfrm>
            <a:off x="5581943" y="968694"/>
            <a:ext cx="6758444" cy="667746"/>
          </a:xfrm>
          <a:prstGeom prst="rect">
            <a:avLst/>
          </a:prstGeom>
          <a:noFill/>
          <a:ln>
            <a:noFill/>
          </a:ln>
          <a:extLst/>
        </p:spPr>
        <p:txBody>
          <a:bodyPr wrap="square" lIns="112647" tIns="56324" rIns="112647" bIns="56324">
            <a:spAutoFit/>
          </a:bodyPr>
          <a:lstStyle>
            <a:lvl1pPr eaLnBrk="0" hangingPunct="0">
              <a:defRPr kumimoji="1">
                <a:solidFill>
                  <a:schemeClr val="tx1"/>
                </a:solidFill>
                <a:latin typeface="Arial" pitchFamily="34" charset="0"/>
                <a:ea typeface="新細明體" pitchFamily="18" charset="-120"/>
              </a:defRPr>
            </a:lvl1pPr>
            <a:lvl2pPr marL="742950" indent="-285750" eaLnBrk="0" hangingPunct="0">
              <a:defRPr kumimoji="1">
                <a:solidFill>
                  <a:schemeClr val="tx1"/>
                </a:solidFill>
                <a:latin typeface="Arial" pitchFamily="34" charset="0"/>
                <a:ea typeface="新細明體" pitchFamily="18" charset="-120"/>
              </a:defRPr>
            </a:lvl2pPr>
            <a:lvl3pPr marL="1143000" indent="-228600" eaLnBrk="0" hangingPunct="0">
              <a:defRPr kumimoji="1">
                <a:solidFill>
                  <a:schemeClr val="tx1"/>
                </a:solidFill>
                <a:latin typeface="Arial" pitchFamily="34" charset="0"/>
                <a:ea typeface="新細明體" pitchFamily="18" charset="-120"/>
              </a:defRPr>
            </a:lvl3pPr>
            <a:lvl4pPr marL="1600200" indent="-228600" eaLnBrk="0" hangingPunct="0">
              <a:defRPr kumimoji="1">
                <a:solidFill>
                  <a:schemeClr val="tx1"/>
                </a:solidFill>
                <a:latin typeface="Arial" pitchFamily="34" charset="0"/>
                <a:ea typeface="新細明體" pitchFamily="18" charset="-120"/>
              </a:defRPr>
            </a:lvl4pPr>
            <a:lvl5pPr marL="2057400" indent="-228600" eaLnBrk="0" hangingPunct="0">
              <a:defRPr kumimoji="1">
                <a:solidFill>
                  <a:schemeClr val="tx1"/>
                </a:solidFill>
                <a:latin typeface="Arial" pitchFamily="34" charset="0"/>
                <a:ea typeface="新細明體" pitchFamily="18" charset="-120"/>
              </a:defRPr>
            </a:lvl5pPr>
            <a:lvl6pPr marL="25146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hangingPunct="1">
              <a:defRPr/>
            </a:pPr>
            <a:r>
              <a:rPr kumimoji="0" lang="en-US" altLang="zh-TW" sz="3600" b="1" dirty="0" smtClean="0">
                <a:solidFill>
                  <a:srgbClr val="008080"/>
                </a:solidFill>
                <a:latin typeface="Calibri" panose="020F0502020204030204" pitchFamily="34" charset="0"/>
                <a:cs typeface="Calibri" panose="020F0502020204030204" pitchFamily="34" charset="0"/>
              </a:rPr>
              <a:t>mSATA mini </a:t>
            </a:r>
            <a:r>
              <a:rPr kumimoji="0" lang="en-US" altLang="zh-TW" sz="3600" b="1" dirty="0">
                <a:solidFill>
                  <a:srgbClr val="008080"/>
                </a:solidFill>
                <a:latin typeface="Calibri" panose="020F0502020204030204" pitchFamily="34" charset="0"/>
                <a:cs typeface="Calibri" panose="020F0502020204030204" pitchFamily="34" charset="0"/>
              </a:rPr>
              <a:t>Comparison Table</a:t>
            </a:r>
            <a:endParaRPr kumimoji="0" lang="zh-TW" altLang="en-US" sz="3600" b="1" dirty="0">
              <a:solidFill>
                <a:srgbClr val="008080"/>
              </a:solidFill>
              <a:latin typeface="Calibri" panose="020F0502020204030204" pitchFamily="34" charset="0"/>
              <a:cs typeface="Calibri" panose="020F0502020204030204" pitchFamily="34" charset="0"/>
            </a:endParaRPr>
          </a:p>
        </p:txBody>
      </p:sp>
      <p:graphicFrame>
        <p:nvGraphicFramePr>
          <p:cNvPr id="15" name="表格 14"/>
          <p:cNvGraphicFramePr>
            <a:graphicFrameLocks noGrp="1"/>
          </p:cNvGraphicFramePr>
          <p:nvPr>
            <p:extLst>
              <p:ext uri="{D42A27DB-BD31-4B8C-83A1-F6EECF244321}">
                <p14:modId xmlns:p14="http://schemas.microsoft.com/office/powerpoint/2010/main" val="3398649063"/>
              </p:ext>
            </p:extLst>
          </p:nvPr>
        </p:nvGraphicFramePr>
        <p:xfrm>
          <a:off x="1469331" y="1760394"/>
          <a:ext cx="14401602" cy="6932830"/>
        </p:xfrm>
        <a:graphic>
          <a:graphicData uri="http://schemas.openxmlformats.org/drawingml/2006/table">
            <a:tbl>
              <a:tblPr>
                <a:tableStyleId>{5940675A-B579-460E-94D1-54222C63F5DA}</a:tableStyleId>
              </a:tblPr>
              <a:tblGrid>
                <a:gridCol w="2739050"/>
                <a:gridCol w="2915638"/>
                <a:gridCol w="2915638"/>
                <a:gridCol w="2915638"/>
                <a:gridCol w="2915638"/>
              </a:tblGrid>
              <a:tr h="580460">
                <a:tc>
                  <a:txBody>
                    <a:bodyPr/>
                    <a:lstStyle/>
                    <a:p>
                      <a:pPr algn="l" rtl="0" fontAlgn="ctr"/>
                      <a:r>
                        <a:rPr lang="en-US" sz="2400" b="1" u="none" strike="noStrike" dirty="0" smtClean="0">
                          <a:solidFill>
                            <a:schemeClr val="bg1"/>
                          </a:solidFill>
                          <a:latin typeface="Calibri" panose="020F0502020204030204" pitchFamily="34" charset="0"/>
                          <a:cs typeface="Calibri" panose="020F0502020204030204" pitchFamily="34" charset="0"/>
                        </a:rPr>
                        <a:t> Model </a:t>
                      </a:r>
                      <a:r>
                        <a:rPr lang="en-US" sz="2400" b="1" u="none" strike="noStrike" dirty="0">
                          <a:solidFill>
                            <a:schemeClr val="bg1"/>
                          </a:solidFill>
                          <a:latin typeface="Calibri" panose="020F0502020204030204" pitchFamily="34" charset="0"/>
                          <a:cs typeface="Calibri" panose="020F0502020204030204" pitchFamily="34" charset="0"/>
                        </a:rPr>
                        <a:t>Name</a:t>
                      </a:r>
                      <a:endParaRPr lang="en-US" sz="2400" b="1" i="0" u="none" strike="noStrike" dirty="0">
                        <a:solidFill>
                          <a:schemeClr val="bg1"/>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c>
                  <a:txBody>
                    <a:bodyPr/>
                    <a:lstStyle/>
                    <a:p>
                      <a:pPr algn="ctr" rtl="0" fontAlgn="ctr"/>
                      <a:r>
                        <a:rPr lang="en-US" sz="2400" b="1" u="none" strike="noStrike" dirty="0" smtClean="0">
                          <a:solidFill>
                            <a:schemeClr val="bg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SV250-300B</a:t>
                      </a:r>
                      <a:endParaRPr lang="en-US" sz="2400" b="1" i="0" u="none" strike="noStrike" dirty="0">
                        <a:solidFill>
                          <a:schemeClr val="bg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c>
                  <a:txBody>
                    <a:bodyPr/>
                    <a:lstStyle/>
                    <a:p>
                      <a:pPr algn="ctr" rtl="0" fontAlgn="ctr"/>
                      <a:r>
                        <a:rPr lang="en-US" sz="2400" b="1" u="none" strike="noStrike" dirty="0" smtClean="0">
                          <a:solidFill>
                            <a:schemeClr val="bg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SH250-300B</a:t>
                      </a:r>
                      <a:endParaRPr lang="en-US" sz="2400" b="1" i="0" u="none" strike="noStrike" dirty="0">
                        <a:solidFill>
                          <a:schemeClr val="bg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c>
                  <a:txBody>
                    <a:bodyPr/>
                    <a:lstStyle/>
                    <a:p>
                      <a:pPr algn="ctr" rtl="0" fontAlgn="ctr"/>
                      <a:r>
                        <a:rPr lang="en-US" sz="2400" b="1" u="none" strike="noStrike" dirty="0" smtClean="0">
                          <a:solidFill>
                            <a:schemeClr val="bg1"/>
                          </a:solidFill>
                          <a:latin typeface="Calibri" panose="020F0502020204030204" pitchFamily="34" charset="0"/>
                          <a:cs typeface="Calibri" panose="020F0502020204030204" pitchFamily="34" charset="0"/>
                        </a:rPr>
                        <a:t>SM220-300B</a:t>
                      </a:r>
                      <a:endParaRPr lang="en-US" sz="2400" b="1" i="0" u="none" strike="noStrike" dirty="0">
                        <a:solidFill>
                          <a:schemeClr val="bg1"/>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c>
                  <a:txBody>
                    <a:bodyPr/>
                    <a:lstStyle/>
                    <a:p>
                      <a:pPr algn="ctr" rtl="0" fontAlgn="ctr"/>
                      <a:r>
                        <a:rPr lang="en-US" sz="2400" b="1" i="0" u="none" strike="noStrike" dirty="0" smtClean="0">
                          <a:solidFill>
                            <a:schemeClr val="bg1"/>
                          </a:solidFill>
                          <a:latin typeface="Calibri" panose="020F0502020204030204" pitchFamily="34" charset="0"/>
                          <a:cs typeface="Calibri" panose="020F0502020204030204" pitchFamily="34" charset="0"/>
                        </a:rPr>
                        <a:t>SU220-300B</a:t>
                      </a:r>
                      <a:endParaRPr lang="en-US" sz="2400" b="1" i="0" u="none" strike="noStrike" dirty="0">
                        <a:solidFill>
                          <a:schemeClr val="bg1"/>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r>
              <a:tr h="644945">
                <a:tc>
                  <a:txBody>
                    <a:bodyPr/>
                    <a:lstStyle/>
                    <a:p>
                      <a:pPr algn="l" rtl="0" fontAlgn="ct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Interface</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SATA 3.2 (6Gb/s)</a:t>
                      </a:r>
                      <a:endParaRPr lang="en-US" altLang="zh-TW" sz="2000" b="1" i="0" u="none" strike="noStrike" dirty="0" smtClean="0">
                        <a:solidFill>
                          <a:schemeClr val="tx1">
                            <a:lumMod val="75000"/>
                            <a:lumOff val="25000"/>
                          </a:schemeClr>
                        </a:solidFill>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SATA 3.2 (6Gb/s)</a:t>
                      </a:r>
                      <a:endParaRPr lang="en-US" altLang="zh-TW" sz="2000" b="1" i="0" u="none" strike="noStrike" dirty="0" smtClean="0">
                        <a:solidFill>
                          <a:schemeClr val="tx1">
                            <a:lumMod val="75000"/>
                            <a:lumOff val="25000"/>
                          </a:schemeClr>
                        </a:solidFill>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SATA 3.2 (6Gb/s)</a:t>
                      </a:r>
                      <a:endParaRPr lang="en-US" altLang="zh-TW" sz="2000" b="0" i="0" u="none" strike="noStrike" dirty="0" smtClean="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SATA 3.2 (6Gb/s)</a:t>
                      </a:r>
                      <a:endParaRPr lang="en-US" altLang="zh-TW" sz="2000" b="0" i="0" u="none" strike="noStrike" dirty="0" smtClean="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322473">
                <a:tc>
                  <a:txBody>
                    <a:bodyPr/>
                    <a:lstStyle/>
                    <a:p>
                      <a:pPr algn="l" rtl="0" fontAlgn="ct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External DRAM</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No</a:t>
                      </a:r>
                      <a:endParaRPr lang="en-US" altLang="zh-TW" sz="2000" b="1" i="0" u="none" strike="noStrike" dirty="0" smtClean="0">
                        <a:solidFill>
                          <a:schemeClr val="tx1">
                            <a:lumMod val="75000"/>
                            <a:lumOff val="25000"/>
                          </a:schemeClr>
                        </a:solidFill>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No</a:t>
                      </a:r>
                      <a:endParaRPr lang="en-US" altLang="zh-TW" sz="2000" b="1" i="0" u="none" strike="noStrike" dirty="0" smtClean="0">
                        <a:solidFill>
                          <a:schemeClr val="tx1">
                            <a:lumMod val="75000"/>
                            <a:lumOff val="25000"/>
                          </a:schemeClr>
                        </a:solidFill>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No</a:t>
                      </a:r>
                      <a:endParaRPr lang="en-US"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No</a:t>
                      </a:r>
                      <a:endParaRPr lang="en-US"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322473">
                <a:tc>
                  <a:txBody>
                    <a:bodyPr/>
                    <a:lstStyle/>
                    <a:p>
                      <a:pPr algn="l" rtl="0" fontAlgn="ct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Channel</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altLang="zh-TW"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4</a:t>
                      </a:r>
                      <a:endParaRPr lang="en-US" altLang="zh-TW" sz="2000" b="1" i="0" u="none" strike="noStrike" dirty="0">
                        <a:solidFill>
                          <a:schemeClr val="tx1">
                            <a:lumMod val="75000"/>
                            <a:lumOff val="25000"/>
                          </a:schemeClr>
                        </a:solidFill>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altLang="zh-TW"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4</a:t>
                      </a:r>
                      <a:endParaRPr lang="en-US" altLang="zh-TW" sz="2000" b="1" i="0" u="none" strike="noStrike" dirty="0">
                        <a:solidFill>
                          <a:schemeClr val="tx1">
                            <a:lumMod val="75000"/>
                            <a:lumOff val="25000"/>
                          </a:schemeClr>
                        </a:solidFill>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altLang="zh-TW" sz="2000" u="none" strike="noStrike" dirty="0">
                          <a:solidFill>
                            <a:schemeClr val="tx1">
                              <a:lumMod val="75000"/>
                              <a:lumOff val="25000"/>
                            </a:schemeClr>
                          </a:solidFill>
                          <a:latin typeface="Calibri" panose="020F0502020204030204" pitchFamily="34" charset="0"/>
                          <a:cs typeface="Calibri" panose="020F0502020204030204" pitchFamily="34" charset="0"/>
                        </a:rPr>
                        <a:t>2</a:t>
                      </a:r>
                      <a:endParaRPr lang="en-US" altLang="zh-TW"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altLang="zh-TW" sz="2000" u="none" strike="noStrike" dirty="0">
                          <a:solidFill>
                            <a:schemeClr val="tx1">
                              <a:lumMod val="75000"/>
                              <a:lumOff val="25000"/>
                            </a:schemeClr>
                          </a:solidFill>
                          <a:latin typeface="Calibri" panose="020F0502020204030204" pitchFamily="34" charset="0"/>
                          <a:cs typeface="Calibri" panose="020F0502020204030204" pitchFamily="34" charset="0"/>
                        </a:rPr>
                        <a:t>2</a:t>
                      </a:r>
                      <a:endParaRPr lang="en-US" altLang="zh-TW"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414608">
                <a:tc>
                  <a:txBody>
                    <a:bodyPr/>
                    <a:lstStyle/>
                    <a:p>
                      <a:pPr algn="l" rtl="0" fontAlgn="ct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Flash Type</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b="1" u="none" strike="noStrike" kern="1200" dirty="0" err="1" smtClean="0">
                          <a:solidFill>
                            <a:schemeClr val="tx1">
                              <a:lumMod val="75000"/>
                              <a:lumOff val="25000"/>
                            </a:schemeClr>
                          </a:solidFill>
                          <a:effectLst/>
                          <a:latin typeface="Calibri" panose="020F0502020204030204" pitchFamily="34" charset="0"/>
                          <a:cs typeface="Calibri" panose="020F0502020204030204" pitchFamily="34" charset="0"/>
                        </a:rPr>
                        <a:t>Kioxia</a:t>
                      </a:r>
                      <a:r>
                        <a:rPr lang="en-US" altLang="zh-TW" sz="2000" b="1" u="none" strike="noStrike" kern="1200" dirty="0" smtClean="0">
                          <a:solidFill>
                            <a:schemeClr val="tx1">
                              <a:lumMod val="75000"/>
                              <a:lumOff val="25000"/>
                            </a:schemeClr>
                          </a:solidFill>
                          <a:effectLst/>
                          <a:latin typeface="Calibri" panose="020F0502020204030204" pitchFamily="34" charset="0"/>
                          <a:cs typeface="Calibri" panose="020F0502020204030204" pitchFamily="34" charset="0"/>
                        </a:rPr>
                        <a:t> BiCS5</a:t>
                      </a:r>
                      <a:endParaRPr lang="en-US" altLang="zh-TW" sz="2000" b="1" i="0"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b="1" u="none" strike="noStrike" kern="1200" dirty="0" err="1" smtClean="0">
                          <a:solidFill>
                            <a:schemeClr val="tx1">
                              <a:lumMod val="75000"/>
                              <a:lumOff val="25000"/>
                            </a:schemeClr>
                          </a:solidFill>
                          <a:effectLst/>
                          <a:latin typeface="Calibri" panose="020F0502020204030204" pitchFamily="34" charset="0"/>
                          <a:cs typeface="Calibri" panose="020F0502020204030204" pitchFamily="34" charset="0"/>
                        </a:rPr>
                        <a:t>Kioxia</a:t>
                      </a:r>
                      <a:r>
                        <a:rPr lang="en-US" altLang="zh-TW" sz="2000" b="1" u="none" strike="noStrike" kern="1200" dirty="0" smtClean="0">
                          <a:solidFill>
                            <a:schemeClr val="tx1">
                              <a:lumMod val="75000"/>
                              <a:lumOff val="25000"/>
                            </a:schemeClr>
                          </a:solidFill>
                          <a:effectLst/>
                          <a:latin typeface="Calibri" panose="020F0502020204030204" pitchFamily="34" charset="0"/>
                          <a:cs typeface="Calibri" panose="020F0502020204030204" pitchFamily="34" charset="0"/>
                        </a:rPr>
                        <a:t> BiCS5</a:t>
                      </a:r>
                      <a:endParaRPr lang="en-US" altLang="zh-TW" sz="2000" b="1" i="0"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u="none" strike="noStrike" kern="1200" dirty="0" err="1" smtClean="0">
                          <a:solidFill>
                            <a:schemeClr val="tx1">
                              <a:lumMod val="75000"/>
                              <a:lumOff val="25000"/>
                            </a:schemeClr>
                          </a:solidFill>
                          <a:latin typeface="Calibri" panose="020F0502020204030204" pitchFamily="34" charset="0"/>
                          <a:cs typeface="Calibri" panose="020F0502020204030204" pitchFamily="34" charset="0"/>
                        </a:rPr>
                        <a:t>Kioxia</a:t>
                      </a:r>
                      <a:r>
                        <a:rPr lang="en-US" sz="2000" u="none" strike="noStrike" kern="1200" baseline="0" dirty="0" smtClean="0">
                          <a:solidFill>
                            <a:schemeClr val="tx1">
                              <a:lumMod val="75000"/>
                              <a:lumOff val="25000"/>
                            </a:schemeClr>
                          </a:solidFill>
                          <a:latin typeface="Calibri" panose="020F0502020204030204" pitchFamily="34" charset="0"/>
                          <a:cs typeface="Calibri" panose="020F0502020204030204" pitchFamily="34" charset="0"/>
                        </a:rPr>
                        <a:t> </a:t>
                      </a:r>
                      <a:r>
                        <a:rPr lang="en-US" sz="2000" u="none" strike="noStrike" kern="1200" dirty="0" smtClean="0">
                          <a:solidFill>
                            <a:schemeClr val="tx1">
                              <a:lumMod val="75000"/>
                              <a:lumOff val="25000"/>
                            </a:schemeClr>
                          </a:solidFill>
                          <a:latin typeface="Calibri" panose="020F0502020204030204" pitchFamily="34" charset="0"/>
                          <a:cs typeface="Calibri" panose="020F0502020204030204" pitchFamily="34" charset="0"/>
                        </a:rPr>
                        <a:t>15nm</a:t>
                      </a:r>
                      <a:endParaRPr lang="en-US" sz="2000" b="0" i="0" u="none" strike="noStrike"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46" rtl="0" eaLnBrk="1" fontAlgn="ctr" latinLnBrk="0" hangingPunct="1">
                        <a:lnSpc>
                          <a:spcPct val="100000"/>
                        </a:lnSpc>
                        <a:spcBef>
                          <a:spcPts val="0"/>
                        </a:spcBef>
                        <a:spcAft>
                          <a:spcPts val="0"/>
                        </a:spcAft>
                        <a:buClrTx/>
                        <a:buSzTx/>
                        <a:buFontTx/>
                        <a:buNone/>
                        <a:tabLst/>
                        <a:defRPr/>
                      </a:pPr>
                      <a:r>
                        <a:rPr lang="en-US" altLang="zh-TW" sz="2000" u="none" strike="noStrike" kern="1200" dirty="0" err="1" smtClean="0">
                          <a:solidFill>
                            <a:schemeClr val="tx1">
                              <a:lumMod val="75000"/>
                              <a:lumOff val="25000"/>
                            </a:schemeClr>
                          </a:solidFill>
                          <a:latin typeface="Calibri" panose="020F0502020204030204" pitchFamily="34" charset="0"/>
                          <a:cs typeface="Calibri" panose="020F0502020204030204" pitchFamily="34" charset="0"/>
                        </a:rPr>
                        <a:t>Kioxia</a:t>
                      </a:r>
                      <a:r>
                        <a:rPr lang="en-US" altLang="zh-TW" sz="2000" u="none" strike="noStrike" kern="1200" baseline="0" dirty="0" smtClean="0">
                          <a:solidFill>
                            <a:schemeClr val="tx1">
                              <a:lumMod val="75000"/>
                              <a:lumOff val="25000"/>
                            </a:schemeClr>
                          </a:solidFill>
                          <a:latin typeface="Calibri" panose="020F0502020204030204" pitchFamily="34" charset="0"/>
                          <a:cs typeface="Calibri" panose="020F0502020204030204" pitchFamily="34" charset="0"/>
                        </a:rPr>
                        <a:t> </a:t>
                      </a:r>
                      <a:r>
                        <a:rPr lang="en-US" altLang="zh-TW" sz="2000" u="none" strike="noStrike" kern="1200" dirty="0" smtClean="0">
                          <a:solidFill>
                            <a:schemeClr val="tx1">
                              <a:lumMod val="75000"/>
                              <a:lumOff val="25000"/>
                            </a:schemeClr>
                          </a:solidFill>
                          <a:latin typeface="Calibri" panose="020F0502020204030204" pitchFamily="34" charset="0"/>
                          <a:cs typeface="Calibri" panose="020F0502020204030204" pitchFamily="34" charset="0"/>
                        </a:rPr>
                        <a:t>15nm</a:t>
                      </a:r>
                      <a:endParaRPr lang="en-US" altLang="zh-TW" sz="2000" b="0" i="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414608">
                <a:tc>
                  <a:txBody>
                    <a:bodyPr/>
                    <a:lstStyle/>
                    <a:p>
                      <a:pPr algn="l" rtl="0" fontAlgn="ct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Available Capacity</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46" rtl="0" eaLnBrk="1" fontAlgn="ctr" latinLnBrk="0" hangingPunct="1">
                        <a:lnSpc>
                          <a:spcPct val="100000"/>
                        </a:lnSpc>
                        <a:spcBef>
                          <a:spcPts val="0"/>
                        </a:spcBef>
                        <a:spcAft>
                          <a:spcPts val="0"/>
                        </a:spcAft>
                        <a:buClrTx/>
                        <a:buSzTx/>
                        <a:buFontTx/>
                        <a:buNone/>
                        <a:tabLst/>
                        <a:defRPr/>
                      </a:pPr>
                      <a:r>
                        <a:rPr lang="en-US" altLang="zh-TW" sz="2000" b="1" i="0" u="none" strike="noStrike" kern="1200" baseline="0" dirty="0" smtClean="0">
                          <a:solidFill>
                            <a:schemeClr val="tx1">
                              <a:lumMod val="75000"/>
                              <a:lumOff val="25000"/>
                            </a:schemeClr>
                          </a:solidFill>
                          <a:effectLst/>
                          <a:latin typeface="Calibri" panose="020F0502020204030204" pitchFamily="34" charset="0"/>
                          <a:ea typeface="+mn-ea"/>
                          <a:cs typeface="Calibri" panose="020F0502020204030204" pitchFamily="34" charset="0"/>
                        </a:rPr>
                        <a:t>120GB~960GB</a:t>
                      </a: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b="1" u="none" strike="noStrike" kern="1200" dirty="0" smtClean="0">
                          <a:solidFill>
                            <a:schemeClr val="tx1">
                              <a:lumMod val="75000"/>
                              <a:lumOff val="25000"/>
                            </a:schemeClr>
                          </a:solidFill>
                          <a:effectLst/>
                          <a:latin typeface="Calibri" panose="020F0502020204030204" pitchFamily="34" charset="0"/>
                          <a:cs typeface="Calibri" panose="020F0502020204030204" pitchFamily="34" charset="0"/>
                        </a:rPr>
                        <a:t>40GB~</a:t>
                      </a:r>
                      <a:r>
                        <a:rPr lang="en-US" sz="2000" b="1" u="none" strike="noStrike" kern="1200" baseline="0" dirty="0" smtClean="0">
                          <a:solidFill>
                            <a:schemeClr val="tx1">
                              <a:lumMod val="75000"/>
                              <a:lumOff val="25000"/>
                            </a:schemeClr>
                          </a:solidFill>
                          <a:effectLst/>
                          <a:latin typeface="Calibri" panose="020F0502020204030204" pitchFamily="34" charset="0"/>
                          <a:cs typeface="Calibri" panose="020F0502020204030204" pitchFamily="34" charset="0"/>
                        </a:rPr>
                        <a:t>320GB</a:t>
                      </a:r>
                      <a:endParaRPr lang="en-US" sz="2000" b="1" i="0" u="none" strike="noStrike" kern="1200" dirty="0">
                        <a:solidFill>
                          <a:schemeClr val="tx1">
                            <a:lumMod val="75000"/>
                            <a:lumOff val="25000"/>
                          </a:schemeClr>
                        </a:solidFill>
                        <a:effectLst/>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u="none" strike="noStrike" kern="1200" dirty="0" smtClean="0">
                          <a:solidFill>
                            <a:schemeClr val="tx1">
                              <a:lumMod val="75000"/>
                              <a:lumOff val="25000"/>
                            </a:schemeClr>
                          </a:solidFill>
                          <a:latin typeface="Calibri" panose="020F0502020204030204" pitchFamily="34" charset="0"/>
                          <a:cs typeface="Calibri" panose="020F0502020204030204" pitchFamily="34" charset="0"/>
                        </a:rPr>
                        <a:t>8GB~128GB </a:t>
                      </a:r>
                      <a:endParaRPr lang="en-US" sz="2000" b="0" i="0" u="none" strike="noStrike"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altLang="zh-TW" sz="2000" u="none" strike="noStrike" kern="1200" dirty="0" smtClean="0">
                          <a:solidFill>
                            <a:schemeClr val="tx1">
                              <a:lumMod val="75000"/>
                              <a:lumOff val="25000"/>
                            </a:schemeClr>
                          </a:solidFill>
                          <a:latin typeface="Calibri" panose="020F0502020204030204" pitchFamily="34" charset="0"/>
                          <a:cs typeface="Calibri" panose="020F0502020204030204" pitchFamily="34" charset="0"/>
                        </a:rPr>
                        <a:t>8GB~64GB</a:t>
                      </a:r>
                      <a:endParaRPr lang="en-US" sz="2000" b="0" i="0" u="none" strike="noStrike"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497538">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lang="en-US" sz="2000" b="0" i="0" kern="1200" dirty="0">
                          <a:solidFill>
                            <a:schemeClr val="tx1">
                              <a:lumMod val="75000"/>
                              <a:lumOff val="25000"/>
                            </a:schemeClr>
                          </a:solidFill>
                          <a:latin typeface="Calibri" panose="020F0502020204030204" pitchFamily="34" charset="0"/>
                          <a:ea typeface="微軟正黑體" pitchFamily="34" charset="-120"/>
                          <a:cs typeface="Calibri" panose="020F0502020204030204" pitchFamily="34" charset="0"/>
                        </a:rPr>
                        <a:t>R/W Speed </a:t>
                      </a:r>
                      <a:r>
                        <a:rPr lang="en-US" sz="2000" b="0" i="0" kern="1200" dirty="0" smtClean="0">
                          <a:solidFill>
                            <a:schemeClr val="tx1">
                              <a:lumMod val="75000"/>
                              <a:lumOff val="25000"/>
                            </a:schemeClr>
                          </a:solidFill>
                          <a:latin typeface="Calibri" panose="020F0502020204030204" pitchFamily="34" charset="0"/>
                          <a:ea typeface="微軟正黑體" pitchFamily="34" charset="-120"/>
                          <a:cs typeface="Calibri" panose="020F0502020204030204" pitchFamily="34" charset="0"/>
                        </a:rPr>
                        <a:t>(MB/sec)</a:t>
                      </a:r>
                      <a:endParaRPr lang="en-US" sz="2000" b="0" i="0" kern="1200" dirty="0">
                        <a:solidFill>
                          <a:schemeClr val="tx1">
                            <a:lumMod val="75000"/>
                            <a:lumOff val="25000"/>
                          </a:schemeClr>
                        </a:solidFill>
                        <a:latin typeface="Calibri" panose="020F0502020204030204" pitchFamily="34" charset="0"/>
                        <a:ea typeface="微軟正黑體" pitchFamily="34" charset="-120"/>
                        <a:cs typeface="Calibri" panose="020F0502020204030204" pitchFamily="34" charset="0"/>
                      </a:endParaRPr>
                    </a:p>
                  </a:txBody>
                  <a:tcPr marL="0" marR="0" marT="3960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TW" sz="2000" b="1" i="0" u="none" strike="noStrike" cap="none" normalizeH="0" baseline="0" dirty="0" smtClean="0">
                          <a:ln>
                            <a:noFill/>
                          </a:ln>
                          <a:solidFill>
                            <a:schemeClr val="tx1">
                              <a:lumMod val="75000"/>
                              <a:lumOff val="25000"/>
                            </a:schemeClr>
                          </a:solidFill>
                          <a:effectLst/>
                          <a:latin typeface="Calibri" pitchFamily="34" charset="0"/>
                          <a:ea typeface="+mn-ea"/>
                          <a:cs typeface="Calibri" panose="020F0502020204030204" pitchFamily="34" charset="0"/>
                          <a:sym typeface="Arial" pitchFamily="34" charset="0"/>
                        </a:rPr>
                        <a:t>560/470</a:t>
                      </a: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TW" sz="2000" b="1" i="0" u="none" strike="noStrike" cap="none" normalizeH="0" baseline="0" dirty="0" smtClean="0">
                          <a:ln>
                            <a:noFill/>
                          </a:ln>
                          <a:solidFill>
                            <a:schemeClr val="tx1">
                              <a:lumMod val="75000"/>
                              <a:lumOff val="25000"/>
                            </a:schemeClr>
                          </a:solidFill>
                          <a:effectLst/>
                          <a:latin typeface="Calibri" pitchFamily="34" charset="0"/>
                          <a:ea typeface="+mn-ea"/>
                          <a:cs typeface="Calibri" panose="020F0502020204030204" pitchFamily="34" charset="0"/>
                          <a:sym typeface="Arial" pitchFamily="34" charset="0"/>
                        </a:rPr>
                        <a:t>550/485</a:t>
                      </a: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altLang="zh-TW" sz="2000" b="0" i="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rPr>
                        <a:t>285/180</a:t>
                      </a:r>
                      <a:endParaRPr lang="en-US" altLang="zh-TW" sz="2000" b="0" i="0" u="none" strike="noStrike"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altLang="zh-TW" sz="2000" b="0" i="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rPr>
                        <a:t>310/260</a:t>
                      </a:r>
                      <a:endParaRPr lang="en-US" altLang="zh-TW" sz="2000" b="0" i="0" u="none" strike="noStrike"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644945">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lang="en-US" sz="2000" b="0" i="0" kern="1200" dirty="0" smtClean="0">
                          <a:solidFill>
                            <a:schemeClr val="tx1">
                              <a:lumMod val="75000"/>
                              <a:lumOff val="25000"/>
                            </a:schemeClr>
                          </a:solidFill>
                          <a:latin typeface="Calibri" panose="020F0502020204030204" pitchFamily="34" charset="0"/>
                          <a:ea typeface="微軟正黑體" pitchFamily="34" charset="-120"/>
                          <a:cs typeface="Calibri" panose="020F0502020204030204" pitchFamily="34" charset="0"/>
                        </a:rPr>
                        <a:t>IOPS</a:t>
                      </a:r>
                    </a:p>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微軟正黑體" pitchFamily="34" charset="-120"/>
                          <a:cs typeface="Calibri" panose="020F0502020204030204" pitchFamily="34" charset="0"/>
                        </a:rPr>
                        <a:t>(4K Random Read/Write)</a:t>
                      </a:r>
                    </a:p>
                  </a:txBody>
                  <a:tcPr marL="0" marR="0" marT="0" marB="3960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46" rtl="0" eaLnBrk="1" fontAlgn="ctr" latinLnBrk="0" hangingPunct="1">
                        <a:lnSpc>
                          <a:spcPct val="100000"/>
                        </a:lnSpc>
                        <a:spcBef>
                          <a:spcPts val="0"/>
                        </a:spcBef>
                        <a:spcAft>
                          <a:spcPts val="0"/>
                        </a:spcAft>
                        <a:buClrTx/>
                        <a:buSzTx/>
                        <a:buFontTx/>
                        <a:buNone/>
                        <a:tabLst/>
                        <a:defRPr/>
                      </a:pPr>
                      <a:r>
                        <a:rPr lang="en-US" altLang="zh-TW" sz="2000" b="1" i="0"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rPr>
                        <a:t>68K</a:t>
                      </a: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b="1" i="0"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rPr>
                        <a:t>63K</a:t>
                      </a:r>
                      <a:endParaRPr lang="en-US" sz="2000" b="1" i="0" u="none" strike="noStrike" kern="1200" dirty="0">
                        <a:solidFill>
                          <a:schemeClr val="tx1">
                            <a:lumMod val="75000"/>
                            <a:lumOff val="25000"/>
                          </a:schemeClr>
                        </a:solidFill>
                        <a:effectLst/>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b="0" i="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rPr>
                        <a:t>43K</a:t>
                      </a:r>
                      <a:endParaRPr lang="en-US" sz="2000" b="0" i="0" u="none" strike="noStrike"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b="0" i="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rPr>
                        <a:t>61K</a:t>
                      </a:r>
                      <a:endParaRPr lang="en-US" sz="2000" b="0" i="0" u="none" strike="noStrike"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322473">
                <a:tc>
                  <a:txBody>
                    <a:bodyPr/>
                    <a:lstStyle/>
                    <a:p>
                      <a:pPr algn="l" rtl="0" fontAlgn="ct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Wide </a:t>
                      </a: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Temp.</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b="1" u="none" strike="noStrike" kern="1200" dirty="0" smtClean="0">
                          <a:solidFill>
                            <a:schemeClr val="tx1">
                              <a:lumMod val="75000"/>
                              <a:lumOff val="25000"/>
                            </a:schemeClr>
                          </a:solidFill>
                          <a:effectLst/>
                          <a:latin typeface="Calibri" panose="020F0502020204030204" pitchFamily="34" charset="0"/>
                          <a:cs typeface="Calibri" panose="020F0502020204030204" pitchFamily="34" charset="0"/>
                        </a:rPr>
                        <a:t>Yes</a:t>
                      </a:r>
                      <a:endParaRPr lang="en-US" altLang="zh-TW" sz="2000" b="1" i="0"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b="1" u="none" strike="noStrike" kern="1200" dirty="0" smtClean="0">
                          <a:solidFill>
                            <a:schemeClr val="tx1">
                              <a:lumMod val="75000"/>
                              <a:lumOff val="25000"/>
                            </a:schemeClr>
                          </a:solidFill>
                          <a:effectLst/>
                          <a:latin typeface="Calibri" panose="020F0502020204030204" pitchFamily="34" charset="0"/>
                          <a:cs typeface="Calibri" panose="020F0502020204030204" pitchFamily="34" charset="0"/>
                        </a:rPr>
                        <a:t>Yes</a:t>
                      </a:r>
                      <a:endParaRPr lang="en-US" altLang="zh-TW" sz="2000" b="1" i="0"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u="none" strike="noStrike" kern="1200" smtClean="0">
                          <a:solidFill>
                            <a:schemeClr val="tx1">
                              <a:lumMod val="75000"/>
                              <a:lumOff val="25000"/>
                            </a:schemeClr>
                          </a:solidFill>
                          <a:latin typeface="Calibri" panose="020F0502020204030204" pitchFamily="34" charset="0"/>
                          <a:cs typeface="Calibri" panose="020F0502020204030204" pitchFamily="34" charset="0"/>
                        </a:rPr>
                        <a:t>Yes</a:t>
                      </a:r>
                      <a:endParaRPr lang="en-US" sz="2000" b="0" i="0" u="none" strike="noStrike"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b="0" i="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rPr>
                        <a:t>Yes</a:t>
                      </a:r>
                      <a:endParaRPr lang="en-US" sz="2000" b="0" i="0" u="none" strike="noStrike"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414608">
                <a:tc>
                  <a:txBody>
                    <a:bodyPr/>
                    <a:lstStyle/>
                    <a:p>
                      <a:pPr algn="l" rtl="0" fontAlgn="ct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DEVSLP</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b="1" u="none" strike="noStrike" dirty="0">
                          <a:solidFill>
                            <a:schemeClr val="tx1">
                              <a:lumMod val="75000"/>
                              <a:lumOff val="25000"/>
                            </a:schemeClr>
                          </a:solidFill>
                          <a:effectLst/>
                          <a:latin typeface="Calibri" panose="020F0502020204030204" pitchFamily="34" charset="0"/>
                          <a:cs typeface="Calibri" panose="020F0502020204030204" pitchFamily="34" charset="0"/>
                        </a:rPr>
                        <a:t>Default</a:t>
                      </a:r>
                      <a:endParaRPr lang="en-US" sz="2000" b="1" i="0" u="none" strike="noStrike" dirty="0">
                        <a:solidFill>
                          <a:schemeClr val="tx1">
                            <a:lumMod val="75000"/>
                            <a:lumOff val="25000"/>
                          </a:schemeClr>
                        </a:solidFill>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zh-TW"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Default</a:t>
                      </a:r>
                      <a:endParaRPr lang="en-US" altLang="zh-TW" sz="2000" b="1" i="0" u="none" strike="noStrike" dirty="0" smtClean="0">
                        <a:solidFill>
                          <a:schemeClr val="tx1">
                            <a:lumMod val="75000"/>
                            <a:lumOff val="25000"/>
                          </a:schemeClr>
                        </a:solidFill>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u="none" strike="noStrike" kern="1200" dirty="0" smtClean="0">
                          <a:solidFill>
                            <a:schemeClr val="tx1">
                              <a:lumMod val="75000"/>
                              <a:lumOff val="25000"/>
                            </a:schemeClr>
                          </a:solidFill>
                          <a:latin typeface="Calibri" panose="020F0502020204030204" pitchFamily="34" charset="0"/>
                          <a:cs typeface="Calibri" panose="020F0502020204030204" pitchFamily="34" charset="0"/>
                        </a:rPr>
                        <a:t>No</a:t>
                      </a:r>
                      <a:endParaRPr lang="en-US" sz="2000" b="0" i="0" u="none" strike="noStrike"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46" rtl="0" eaLnBrk="1" fontAlgn="ctr" latinLnBrk="0" hangingPunct="1">
                        <a:lnSpc>
                          <a:spcPct val="100000"/>
                        </a:lnSpc>
                        <a:spcBef>
                          <a:spcPts val="0"/>
                        </a:spcBef>
                        <a:spcAft>
                          <a:spcPts val="0"/>
                        </a:spcAft>
                        <a:buClrTx/>
                        <a:buSzTx/>
                        <a:buFontTx/>
                        <a:buNone/>
                        <a:tabLst/>
                        <a:defRPr/>
                      </a:pPr>
                      <a:r>
                        <a:rPr lang="en-US" altLang="zh-TW" sz="2000" u="none" strike="noStrike" kern="1200" dirty="0" smtClean="0">
                          <a:solidFill>
                            <a:schemeClr val="tx1">
                              <a:lumMod val="75000"/>
                              <a:lumOff val="25000"/>
                            </a:schemeClr>
                          </a:solidFill>
                          <a:latin typeface="Calibri" panose="020F0502020204030204" pitchFamily="34" charset="0"/>
                          <a:cs typeface="Calibri" panose="020F0502020204030204" pitchFamily="34" charset="0"/>
                        </a:rPr>
                        <a:t>No</a:t>
                      </a:r>
                      <a:endParaRPr lang="en-US" altLang="zh-TW" sz="2000" b="0" i="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737081">
                <a:tc>
                  <a:txBody>
                    <a:bodyPr/>
                    <a:lstStyle/>
                    <a:p>
                      <a:pPr algn="l" rtl="0" fontAlgn="ct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Thermal Sensor</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b="1" u="none" strike="noStrike" dirty="0">
                          <a:solidFill>
                            <a:schemeClr val="tx1">
                              <a:lumMod val="75000"/>
                              <a:lumOff val="25000"/>
                            </a:schemeClr>
                          </a:solidFill>
                          <a:effectLst/>
                          <a:latin typeface="Calibri" panose="020F0502020204030204" pitchFamily="34" charset="0"/>
                          <a:cs typeface="Calibri" panose="020F0502020204030204" pitchFamily="34" charset="0"/>
                        </a:rPr>
                        <a:t>Default</a:t>
                      </a:r>
                      <a:endParaRPr lang="en-US" sz="2000" b="1" i="0" u="none" strike="noStrike" dirty="0">
                        <a:solidFill>
                          <a:schemeClr val="tx1">
                            <a:lumMod val="75000"/>
                            <a:lumOff val="25000"/>
                          </a:schemeClr>
                        </a:solidFill>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Default</a:t>
                      </a:r>
                      <a:endParaRPr lang="en-US" sz="2000" b="1" i="0" u="none" strike="noStrike" dirty="0">
                        <a:solidFill>
                          <a:schemeClr val="tx1">
                            <a:lumMod val="75000"/>
                            <a:lumOff val="25000"/>
                          </a:schemeClr>
                        </a:solidFill>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u="none" strike="noStrike" kern="1200" dirty="0" smtClean="0">
                          <a:solidFill>
                            <a:schemeClr val="tx1">
                              <a:lumMod val="75000"/>
                              <a:lumOff val="25000"/>
                            </a:schemeClr>
                          </a:solidFill>
                          <a:latin typeface="Calibri" panose="020F0502020204030204" pitchFamily="34" charset="0"/>
                          <a:cs typeface="Calibri" panose="020F0502020204030204" pitchFamily="34" charset="0"/>
                        </a:rPr>
                        <a:t>Optional</a:t>
                      </a:r>
                      <a:endParaRPr lang="en-US" sz="2000" b="0" i="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46" rtl="0" eaLnBrk="1" fontAlgn="ctr" latinLnBrk="0" hangingPunct="1">
                        <a:lnSpc>
                          <a:spcPct val="100000"/>
                        </a:lnSpc>
                        <a:spcBef>
                          <a:spcPts val="0"/>
                        </a:spcBef>
                        <a:spcAft>
                          <a:spcPts val="0"/>
                        </a:spcAft>
                        <a:buClrTx/>
                        <a:buSzTx/>
                        <a:buFontTx/>
                        <a:buNone/>
                        <a:tabLst/>
                        <a:defRPr/>
                      </a:pPr>
                      <a:r>
                        <a:rPr lang="en-US" altLang="zh-TW" sz="2000" b="0" i="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rPr>
                        <a:t>Default</a:t>
                      </a: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1612363">
                <a:tc>
                  <a:txBody>
                    <a:bodyPr/>
                    <a:lstStyle/>
                    <a:p>
                      <a:pPr algn="l" rtl="0" fontAlgn="ct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Special Features</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defRPr/>
                      </a:pPr>
                      <a:r>
                        <a:rPr kumimoji="0" lang="en-US" altLang="zh-TW" sz="2000" b="1"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TCG Opal 2.0* (optional)</a:t>
                      </a: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zh-TW"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SLC-</a:t>
                      </a:r>
                      <a:r>
                        <a:rPr lang="en-US" altLang="zh-TW" sz="2000" b="1" u="none" strike="noStrike" dirty="0" err="1" smtClean="0">
                          <a:solidFill>
                            <a:schemeClr val="tx1">
                              <a:lumMod val="75000"/>
                              <a:lumOff val="25000"/>
                            </a:schemeClr>
                          </a:solidFill>
                          <a:effectLst/>
                          <a:latin typeface="Calibri" panose="020F0502020204030204" pitchFamily="34" charset="0"/>
                          <a:cs typeface="Calibri" panose="020F0502020204030204" pitchFamily="34" charset="0"/>
                        </a:rPr>
                        <a:t>liteX</a:t>
                      </a:r>
                      <a:endParaRPr lang="en-US" altLang="zh-TW"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endParaRPr>
                    </a:p>
                    <a:p>
                      <a:pPr marL="0" marR="0" indent="0" algn="ctr" defTabSz="914400" rtl="0" eaLnBrk="1" fontAlgn="ctr" latinLnBrk="0" hangingPunct="1">
                        <a:lnSpc>
                          <a:spcPct val="100000"/>
                        </a:lnSpc>
                        <a:spcBef>
                          <a:spcPts val="0"/>
                        </a:spcBef>
                        <a:spcAft>
                          <a:spcPts val="0"/>
                        </a:spcAft>
                        <a:buClrTx/>
                        <a:buSzTx/>
                        <a:buFontTx/>
                        <a:buNone/>
                        <a:tabLst/>
                        <a:defRPr/>
                      </a:pPr>
                      <a:r>
                        <a:rPr lang="en-US" altLang="zh-TW" sz="2000" b="1" i="0"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(P/E cycles up to 100K</a:t>
                      </a:r>
                      <a:r>
                        <a:rPr lang="en-US" altLang="zh-TW" sz="2000" b="1" i="0" u="none" strike="noStrike" baseline="0" dirty="0" smtClean="0">
                          <a:solidFill>
                            <a:schemeClr val="tx1">
                              <a:lumMod val="75000"/>
                              <a:lumOff val="25000"/>
                            </a:schemeClr>
                          </a:solidFill>
                          <a:effectLst/>
                          <a:latin typeface="Calibri" panose="020F0502020204030204" pitchFamily="34" charset="0"/>
                          <a:cs typeface="Calibri" panose="020F0502020204030204" pitchFamily="34" charset="0"/>
                        </a:rPr>
                        <a:t>)</a:t>
                      </a:r>
                      <a:endParaRPr lang="en-US" altLang="zh-TW" sz="2000" b="1" i="0" u="none" strike="noStrike" dirty="0" smtClean="0">
                        <a:solidFill>
                          <a:schemeClr val="tx1">
                            <a:lumMod val="75000"/>
                            <a:lumOff val="25000"/>
                          </a:schemeClr>
                        </a:solidFill>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altLang="zh-TW"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 </a:t>
                      </a:r>
                      <a:endParaRPr lang="en-US"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en-US"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bl>
          </a:graphicData>
        </a:graphic>
      </p:graphicFrame>
      <p:sp>
        <p:nvSpPr>
          <p:cNvPr id="20" name="圓角矩形 19"/>
          <p:cNvSpPr/>
          <p:nvPr/>
        </p:nvSpPr>
        <p:spPr>
          <a:xfrm>
            <a:off x="4349651" y="8754119"/>
            <a:ext cx="2664297" cy="557866"/>
          </a:xfrm>
          <a:prstGeom prst="roundRect">
            <a:avLst/>
          </a:prstGeom>
          <a:solidFill>
            <a:srgbClr val="004846"/>
          </a:solidFill>
          <a:ln/>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112647" tIns="56324" rIns="112647" bIns="56324" anchor="ctr"/>
          <a:lstStyle/>
          <a:p>
            <a:pPr algn="ctr" defTabSz="1126226">
              <a:defRPr/>
            </a:pPr>
            <a:r>
              <a:rPr lang="en-US" altLang="zh-TW" sz="1600" b="1" dirty="0">
                <a:solidFill>
                  <a:schemeClr val="bg1"/>
                </a:solidFill>
                <a:latin typeface="Calibri" panose="020F0502020204030204" pitchFamily="34" charset="0"/>
                <a:cs typeface="Calibri" panose="020F0502020204030204" pitchFamily="34" charset="0"/>
              </a:rPr>
              <a:t>3D TLC</a:t>
            </a:r>
          </a:p>
        </p:txBody>
      </p:sp>
      <p:grpSp>
        <p:nvGrpSpPr>
          <p:cNvPr id="36" name="群組 35"/>
          <p:cNvGrpSpPr/>
          <p:nvPr/>
        </p:nvGrpSpPr>
        <p:grpSpPr>
          <a:xfrm>
            <a:off x="-4662109" y="2512992"/>
            <a:ext cx="4403248" cy="4271897"/>
            <a:chOff x="-4662109" y="2512992"/>
            <a:chExt cx="4403248" cy="4271897"/>
          </a:xfrm>
        </p:grpSpPr>
        <p:grpSp>
          <p:nvGrpSpPr>
            <p:cNvPr id="37" name="群組 36"/>
            <p:cNvGrpSpPr/>
            <p:nvPr/>
          </p:nvGrpSpPr>
          <p:grpSpPr>
            <a:xfrm>
              <a:off x="-4662109" y="2512992"/>
              <a:ext cx="4403248" cy="4271897"/>
              <a:chOff x="12883876" y="1908742"/>
              <a:chExt cx="4403248" cy="4271897"/>
            </a:xfrm>
          </p:grpSpPr>
          <p:sp>
            <p:nvSpPr>
              <p:cNvPr id="40" name="矩形 39"/>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41" name="矩形 40"/>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42" name="矩形 41"/>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0" name="矩形 69"/>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1" name="文字方塊 70"/>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72" name="文字方塊 71"/>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73" name="矩形 72"/>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4" name="文字方塊 73"/>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75" name="文字方塊 74"/>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76" name="矩形 75"/>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7" name="文字方塊 76"/>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78" name="矩形 77"/>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9" name="矩形 78"/>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0" name="矩形 79"/>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1" name="文字方塊 80"/>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82" name="矩形 81"/>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83" name="矩形 82"/>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4" name="矩形 83"/>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85" name="矩形 84"/>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86" name="矩形 85"/>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87" name="文字方塊 86"/>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88" name="矩形 87"/>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9" name="矩形 88"/>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38" name="文字方塊 37"/>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39" name="矩形 38"/>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4" name="標題 3"/>
          <p:cNvSpPr>
            <a:spLocks noGrp="1"/>
          </p:cNvSpPr>
          <p:nvPr>
            <p:ph type="title"/>
          </p:nvPr>
        </p:nvSpPr>
        <p:spPr/>
        <p:txBody>
          <a:bodyPr/>
          <a:lstStyle/>
          <a:p>
            <a:r>
              <a:rPr lang="en-US" altLang="zh-TW" dirty="0"/>
              <a:t>3D mSATA mini</a:t>
            </a:r>
            <a:endParaRPr lang="zh-TW" altLang="en-US" dirty="0"/>
          </a:p>
        </p:txBody>
      </p:sp>
      <p:sp>
        <p:nvSpPr>
          <p:cNvPr id="46" name="圓角矩形 45"/>
          <p:cNvSpPr/>
          <p:nvPr/>
        </p:nvSpPr>
        <p:spPr>
          <a:xfrm>
            <a:off x="7298562" y="8781831"/>
            <a:ext cx="2671130" cy="540167"/>
          </a:xfrm>
          <a:prstGeom prst="roundRect">
            <a:avLst/>
          </a:prstGeom>
          <a:solidFill>
            <a:srgbClr val="0076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1600" dirty="0">
                <a:latin typeface="Calibri" panose="020F0502020204030204" pitchFamily="34" charset="0"/>
                <a:cs typeface="Calibri" panose="020F0502020204030204" pitchFamily="34" charset="0"/>
              </a:rPr>
              <a:t>SLC-</a:t>
            </a:r>
            <a:r>
              <a:rPr lang="en-US" altLang="zh-TW" sz="1600" dirty="0" err="1">
                <a:latin typeface="Calibri" panose="020F0502020204030204" pitchFamily="34" charset="0"/>
                <a:cs typeface="Calibri" panose="020F0502020204030204" pitchFamily="34" charset="0"/>
              </a:rPr>
              <a:t>liteX</a:t>
            </a:r>
            <a:endParaRPr lang="en-US" altLang="zh-TW" sz="1600" dirty="0">
              <a:latin typeface="Calibri" panose="020F0502020204030204" pitchFamily="34" charset="0"/>
              <a:cs typeface="Calibri" panose="020F0502020204030204" pitchFamily="34" charset="0"/>
            </a:endParaRPr>
          </a:p>
        </p:txBody>
      </p:sp>
      <p:sp>
        <p:nvSpPr>
          <p:cNvPr id="47" name="圓角矩形 46"/>
          <p:cNvSpPr/>
          <p:nvPr/>
        </p:nvSpPr>
        <p:spPr>
          <a:xfrm>
            <a:off x="10233654" y="8762968"/>
            <a:ext cx="2671130" cy="540167"/>
          </a:xfrm>
          <a:prstGeom prst="round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1600" dirty="0" smtClean="0">
                <a:latin typeface="Calibri" panose="020F0502020204030204" pitchFamily="34" charset="0"/>
                <a:cs typeface="Calibri" panose="020F0502020204030204" pitchFamily="34" charset="0"/>
              </a:rPr>
              <a:t>MLC</a:t>
            </a:r>
            <a:endParaRPr lang="en-US" altLang="zh-TW" sz="1600" dirty="0">
              <a:latin typeface="Calibri" panose="020F0502020204030204" pitchFamily="34" charset="0"/>
              <a:cs typeface="Calibri" panose="020F0502020204030204" pitchFamily="34" charset="0"/>
            </a:endParaRPr>
          </a:p>
        </p:txBody>
      </p:sp>
      <p:sp>
        <p:nvSpPr>
          <p:cNvPr id="48" name="圓角矩形 47"/>
          <p:cNvSpPr/>
          <p:nvPr/>
        </p:nvSpPr>
        <p:spPr>
          <a:xfrm>
            <a:off x="13062619" y="8766372"/>
            <a:ext cx="2671130" cy="540167"/>
          </a:xfrm>
          <a:prstGeom prst="round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1600" dirty="0" smtClean="0">
                <a:latin typeface="Calibri" panose="020F0502020204030204" pitchFamily="34" charset="0"/>
                <a:cs typeface="Calibri" panose="020F0502020204030204" pitchFamily="34" charset="0"/>
              </a:rPr>
              <a:t>SLC-lite</a:t>
            </a:r>
            <a:endParaRPr lang="en-US" altLang="zh-TW" sz="1600"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111572103"/>
      </p:ext>
    </p:extLst>
  </p:cSld>
  <p:clrMapOvr>
    <a:masterClrMapping/>
  </p:clrMapOvr>
  <p:transition/>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內容版面配置區 2"/>
          <p:cNvSpPr>
            <a:spLocks noGrp="1"/>
          </p:cNvSpPr>
          <p:nvPr>
            <p:ph idx="1"/>
          </p:nvPr>
        </p:nvSpPr>
        <p:spPr/>
        <p:txBody>
          <a:bodyPr/>
          <a:lstStyle/>
          <a:p>
            <a:r>
              <a:rPr lang="en-US" altLang="zh-TW" sz="3200" b="1" dirty="0" smtClean="0">
                <a:solidFill>
                  <a:schemeClr val="bg1">
                    <a:lumMod val="75000"/>
                  </a:schemeClr>
                </a:solidFill>
              </a:rPr>
              <a:t>2.5</a:t>
            </a:r>
            <a:r>
              <a:rPr lang="en-US" altLang="zh-TW" sz="3200" b="1" dirty="0">
                <a:solidFill>
                  <a:schemeClr val="bg1">
                    <a:lumMod val="75000"/>
                  </a:schemeClr>
                </a:solidFill>
              </a:rPr>
              <a:t>”</a:t>
            </a:r>
          </a:p>
          <a:p>
            <a:r>
              <a:rPr lang="en-US" altLang="zh-TW" sz="3200" b="1" dirty="0" smtClean="0">
                <a:solidFill>
                  <a:schemeClr val="bg1">
                    <a:lumMod val="75000"/>
                  </a:schemeClr>
                </a:solidFill>
              </a:rPr>
              <a:t>2.5</a:t>
            </a:r>
            <a:r>
              <a:rPr lang="en-US" altLang="zh-TW" sz="3200" b="1" dirty="0">
                <a:solidFill>
                  <a:schemeClr val="bg1">
                    <a:lumMod val="75000"/>
                  </a:schemeClr>
                </a:solidFill>
              </a:rPr>
              <a:t>” Mini</a:t>
            </a:r>
          </a:p>
          <a:p>
            <a:r>
              <a:rPr lang="en-US" altLang="zh-TW" sz="3200" b="1" dirty="0" smtClean="0">
                <a:solidFill>
                  <a:schemeClr val="bg1">
                    <a:lumMod val="75000"/>
                  </a:schemeClr>
                </a:solidFill>
              </a:rPr>
              <a:t>M.2 </a:t>
            </a:r>
            <a:endParaRPr lang="en-US" altLang="zh-TW" sz="3200" b="1" dirty="0">
              <a:solidFill>
                <a:schemeClr val="bg1">
                  <a:lumMod val="75000"/>
                </a:schemeClr>
              </a:solidFill>
            </a:endParaRPr>
          </a:p>
          <a:p>
            <a:r>
              <a:rPr lang="en-US" altLang="zh-TW" sz="3200" b="1" dirty="0" err="1" smtClean="0">
                <a:solidFill>
                  <a:schemeClr val="bg1">
                    <a:lumMod val="75000"/>
                  </a:schemeClr>
                </a:solidFill>
              </a:rPr>
              <a:t>mSATA</a:t>
            </a:r>
            <a:r>
              <a:rPr lang="en-US" altLang="zh-TW" sz="3200" b="1" dirty="0" smtClean="0">
                <a:solidFill>
                  <a:schemeClr val="bg1">
                    <a:lumMod val="75000"/>
                  </a:schemeClr>
                </a:solidFill>
              </a:rPr>
              <a:t> </a:t>
            </a:r>
            <a:r>
              <a:rPr lang="en-US" altLang="zh-TW" sz="3200" b="1" dirty="0">
                <a:solidFill>
                  <a:schemeClr val="bg1">
                    <a:lumMod val="75000"/>
                  </a:schemeClr>
                </a:solidFill>
              </a:rPr>
              <a:t>(MO-300)</a:t>
            </a:r>
          </a:p>
          <a:p>
            <a:r>
              <a:rPr lang="en-US" altLang="zh-TW" sz="3200" b="1" dirty="0" err="1" smtClean="0">
                <a:solidFill>
                  <a:schemeClr val="bg1">
                    <a:lumMod val="75000"/>
                  </a:schemeClr>
                </a:solidFill>
              </a:rPr>
              <a:t>mSATA</a:t>
            </a:r>
            <a:r>
              <a:rPr lang="en-US" altLang="zh-TW" sz="3200" b="1" dirty="0" smtClean="0">
                <a:solidFill>
                  <a:schemeClr val="bg1">
                    <a:lumMod val="75000"/>
                  </a:schemeClr>
                </a:solidFill>
              </a:rPr>
              <a:t> </a:t>
            </a:r>
            <a:r>
              <a:rPr lang="en-US" altLang="zh-TW" sz="3200" b="1" dirty="0">
                <a:solidFill>
                  <a:schemeClr val="bg1">
                    <a:lumMod val="75000"/>
                  </a:schemeClr>
                </a:solidFill>
              </a:rPr>
              <a:t>mini (MO-300B)</a:t>
            </a:r>
          </a:p>
          <a:p>
            <a:r>
              <a:rPr lang="en-US" altLang="zh-TW" sz="3200" b="1" dirty="0" err="1" smtClean="0">
                <a:solidFill>
                  <a:schemeClr val="tx1"/>
                </a:solidFill>
              </a:rPr>
              <a:t>HalfSlim</a:t>
            </a:r>
            <a:r>
              <a:rPr lang="en-US" altLang="zh-TW" sz="3200" b="1" dirty="0" smtClean="0">
                <a:solidFill>
                  <a:schemeClr val="tx1"/>
                </a:solidFill>
              </a:rPr>
              <a:t> </a:t>
            </a:r>
            <a:r>
              <a:rPr lang="en-US" altLang="zh-TW" sz="3200" b="1" dirty="0">
                <a:solidFill>
                  <a:schemeClr val="tx1"/>
                </a:solidFill>
              </a:rPr>
              <a:t>(MO-297)</a:t>
            </a:r>
          </a:p>
          <a:p>
            <a:r>
              <a:rPr lang="en-US" altLang="zh-TW" sz="3200" b="1" dirty="0" err="1" smtClean="0">
                <a:solidFill>
                  <a:schemeClr val="bg1">
                    <a:lumMod val="75000"/>
                  </a:schemeClr>
                </a:solidFill>
              </a:rPr>
              <a:t>CFast</a:t>
            </a:r>
            <a:endParaRPr lang="en-US" altLang="zh-TW" sz="3200" b="1" dirty="0">
              <a:solidFill>
                <a:schemeClr val="bg1">
                  <a:lumMod val="75000"/>
                </a:schemeClr>
              </a:solidFill>
            </a:endParaRPr>
          </a:p>
          <a:p>
            <a:r>
              <a:rPr lang="en-US" altLang="zh-TW" sz="3200" b="1" dirty="0" err="1" smtClean="0">
                <a:solidFill>
                  <a:schemeClr val="bg1">
                    <a:lumMod val="75000"/>
                  </a:schemeClr>
                </a:solidFill>
              </a:rPr>
              <a:t>uSSD</a:t>
            </a:r>
            <a:r>
              <a:rPr lang="en-US" altLang="zh-TW" sz="3200" b="1" dirty="0" smtClean="0">
                <a:solidFill>
                  <a:schemeClr val="bg1">
                    <a:lumMod val="75000"/>
                  </a:schemeClr>
                </a:solidFill>
              </a:rPr>
              <a:t> </a:t>
            </a:r>
            <a:r>
              <a:rPr lang="en-US" altLang="zh-TW" sz="3200" b="1" dirty="0">
                <a:solidFill>
                  <a:schemeClr val="bg1">
                    <a:lumMod val="75000"/>
                  </a:schemeClr>
                </a:solidFill>
              </a:rPr>
              <a:t>(MO-276)</a:t>
            </a:r>
          </a:p>
          <a:p>
            <a:r>
              <a:rPr lang="en-US" altLang="zh-TW" sz="3200" b="1" dirty="0" smtClean="0">
                <a:solidFill>
                  <a:schemeClr val="bg1">
                    <a:lumMod val="75000"/>
                  </a:schemeClr>
                </a:solidFill>
              </a:rPr>
              <a:t>1.8</a:t>
            </a:r>
            <a:r>
              <a:rPr lang="en-US" altLang="zh-TW" sz="3200" b="1" dirty="0">
                <a:solidFill>
                  <a:schemeClr val="bg1">
                    <a:lumMod val="75000"/>
                  </a:schemeClr>
                </a:solidFill>
              </a:rPr>
              <a:t>”</a:t>
            </a:r>
          </a:p>
          <a:p>
            <a:r>
              <a:rPr lang="en-US" altLang="zh-TW" sz="3200" b="1" dirty="0" smtClean="0">
                <a:solidFill>
                  <a:schemeClr val="bg1">
                    <a:lumMod val="75000"/>
                  </a:schemeClr>
                </a:solidFill>
              </a:rPr>
              <a:t>SDM</a:t>
            </a:r>
            <a:endParaRPr lang="en-US" altLang="zh-TW" sz="3200" b="1" dirty="0">
              <a:solidFill>
                <a:schemeClr val="bg1">
                  <a:lumMod val="75000"/>
                </a:schemeClr>
              </a:solidFill>
            </a:endParaRPr>
          </a:p>
          <a:p>
            <a:endParaRPr lang="zh-TW" altLang="en-US" dirty="0"/>
          </a:p>
        </p:txBody>
      </p:sp>
      <p:sp>
        <p:nvSpPr>
          <p:cNvPr id="2" name="標題 1"/>
          <p:cNvSpPr>
            <a:spLocks noGrp="1"/>
          </p:cNvSpPr>
          <p:nvPr>
            <p:ph type="title"/>
          </p:nvPr>
        </p:nvSpPr>
        <p:spPr/>
        <p:txBody>
          <a:bodyPr/>
          <a:lstStyle/>
          <a:p>
            <a:r>
              <a:rPr lang="en-US" altLang="zh-TW" dirty="0" smtClean="0"/>
              <a:t>SATA SSD Series</a:t>
            </a:r>
            <a:endParaRPr lang="zh-TW" altLang="en-US" dirty="0"/>
          </a:p>
        </p:txBody>
      </p:sp>
    </p:spTree>
    <p:extLst>
      <p:ext uri="{BB962C8B-B14F-4D97-AF65-F5344CB8AC3E}">
        <p14:creationId xmlns:p14="http://schemas.microsoft.com/office/powerpoint/2010/main" val="1403936213"/>
      </p:ext>
    </p:extLst>
  </p:cSld>
  <p:clrMapOvr>
    <a:masterClrMapping/>
  </p:clrMapOvr>
  <p:transition/>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文字方塊 24"/>
          <p:cNvSpPr txBox="1">
            <a:spLocks noChangeArrowheads="1"/>
          </p:cNvSpPr>
          <p:nvPr/>
        </p:nvSpPr>
        <p:spPr bwMode="auto">
          <a:xfrm>
            <a:off x="2671532" y="915295"/>
            <a:ext cx="11903255" cy="667746"/>
          </a:xfrm>
          <a:prstGeom prst="rect">
            <a:avLst/>
          </a:prstGeom>
          <a:noFill/>
          <a:ln>
            <a:noFill/>
          </a:ln>
          <a:extLst/>
        </p:spPr>
        <p:txBody>
          <a:bodyPr wrap="square" lIns="112647" tIns="56324" rIns="112647" bIns="56324">
            <a:spAutoFit/>
          </a:bodyPr>
          <a:lstStyle>
            <a:lvl1pPr eaLnBrk="0" hangingPunct="0">
              <a:defRPr kumimoji="1">
                <a:solidFill>
                  <a:schemeClr val="tx1"/>
                </a:solidFill>
                <a:latin typeface="Arial" pitchFamily="34" charset="0"/>
                <a:ea typeface="新細明體" pitchFamily="18" charset="-120"/>
              </a:defRPr>
            </a:lvl1pPr>
            <a:lvl2pPr marL="742950" indent="-285750" eaLnBrk="0" hangingPunct="0">
              <a:defRPr kumimoji="1">
                <a:solidFill>
                  <a:schemeClr val="tx1"/>
                </a:solidFill>
                <a:latin typeface="Arial" pitchFamily="34" charset="0"/>
                <a:ea typeface="新細明體" pitchFamily="18" charset="-120"/>
              </a:defRPr>
            </a:lvl2pPr>
            <a:lvl3pPr marL="1143000" indent="-228600" eaLnBrk="0" hangingPunct="0">
              <a:defRPr kumimoji="1">
                <a:solidFill>
                  <a:schemeClr val="tx1"/>
                </a:solidFill>
                <a:latin typeface="Arial" pitchFamily="34" charset="0"/>
                <a:ea typeface="新細明體" pitchFamily="18" charset="-120"/>
              </a:defRPr>
            </a:lvl3pPr>
            <a:lvl4pPr marL="1600200" indent="-228600" eaLnBrk="0" hangingPunct="0">
              <a:defRPr kumimoji="1">
                <a:solidFill>
                  <a:schemeClr val="tx1"/>
                </a:solidFill>
                <a:latin typeface="Arial" pitchFamily="34" charset="0"/>
                <a:ea typeface="新細明體" pitchFamily="18" charset="-120"/>
              </a:defRPr>
            </a:lvl4pPr>
            <a:lvl5pPr marL="2057400" indent="-228600" eaLnBrk="0" hangingPunct="0">
              <a:defRPr kumimoji="1">
                <a:solidFill>
                  <a:schemeClr val="tx1"/>
                </a:solidFill>
                <a:latin typeface="Arial" pitchFamily="34" charset="0"/>
                <a:ea typeface="新細明體" pitchFamily="18" charset="-120"/>
              </a:defRPr>
            </a:lvl5pPr>
            <a:lvl6pPr marL="25146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fontAlgn="auto" hangingPunct="1">
              <a:spcBef>
                <a:spcPts val="0"/>
              </a:spcBef>
              <a:spcAft>
                <a:spcPts val="0"/>
              </a:spcAft>
              <a:defRPr/>
            </a:pPr>
            <a:r>
              <a:rPr kumimoji="0" lang="en-US" altLang="zh-TW" sz="3556" b="1" dirty="0">
                <a:solidFill>
                  <a:srgbClr val="008080"/>
                </a:solidFill>
                <a:latin typeface="Calibri" panose="020F0502020204030204" pitchFamily="34" charset="0"/>
              </a:rPr>
              <a:t>Industrial </a:t>
            </a:r>
            <a:r>
              <a:rPr kumimoji="0" lang="en-US" altLang="zh-TW" sz="3556" b="1" dirty="0" smtClean="0">
                <a:solidFill>
                  <a:srgbClr val="008080"/>
                </a:solidFill>
                <a:latin typeface="Calibri" panose="020F0502020204030204" pitchFamily="34" charset="0"/>
              </a:rPr>
              <a:t>MO-297</a:t>
            </a:r>
            <a:r>
              <a:rPr kumimoji="0" lang="en-US" altLang="zh-TW" sz="3600" b="1" dirty="0" smtClean="0">
                <a:solidFill>
                  <a:srgbClr val="008080"/>
                </a:solidFill>
                <a:latin typeface="Calibri" pitchFamily="34" charset="0"/>
              </a:rPr>
              <a:t> </a:t>
            </a:r>
            <a:r>
              <a:rPr kumimoji="0" lang="en-US" altLang="zh-TW" sz="3556" b="1" dirty="0" smtClean="0">
                <a:solidFill>
                  <a:srgbClr val="008080"/>
                </a:solidFill>
                <a:latin typeface="Calibri" panose="020F0502020204030204" pitchFamily="34" charset="0"/>
              </a:rPr>
              <a:t>3D </a:t>
            </a:r>
            <a:r>
              <a:rPr kumimoji="0" lang="en-US" altLang="zh-TW" sz="3556" b="1" dirty="0">
                <a:solidFill>
                  <a:srgbClr val="008080"/>
                </a:solidFill>
                <a:latin typeface="Calibri" panose="020F0502020204030204" pitchFamily="34" charset="0"/>
              </a:rPr>
              <a:t>NAND Roadmap</a:t>
            </a:r>
            <a:endParaRPr kumimoji="0" lang="zh-TW" altLang="en-US" sz="3556" b="1" dirty="0">
              <a:solidFill>
                <a:srgbClr val="008080"/>
              </a:solidFill>
              <a:latin typeface="Calibri" panose="020F0502020204030204" pitchFamily="34" charset="0"/>
            </a:endParaRPr>
          </a:p>
        </p:txBody>
      </p:sp>
      <p:sp>
        <p:nvSpPr>
          <p:cNvPr id="2" name="標題 1"/>
          <p:cNvSpPr>
            <a:spLocks noGrp="1"/>
          </p:cNvSpPr>
          <p:nvPr>
            <p:ph type="title"/>
          </p:nvPr>
        </p:nvSpPr>
        <p:spPr/>
        <p:txBody>
          <a:bodyPr/>
          <a:lstStyle/>
          <a:p>
            <a:r>
              <a:rPr lang="en-US" altLang="zh-TW" dirty="0" smtClean="0"/>
              <a:t>3D TLC MO-297</a:t>
            </a:r>
            <a:endParaRPr lang="zh-TW" altLang="en-US" dirty="0"/>
          </a:p>
        </p:txBody>
      </p:sp>
      <p:graphicFrame>
        <p:nvGraphicFramePr>
          <p:cNvPr id="62" name="表格 61"/>
          <p:cNvGraphicFramePr>
            <a:graphicFrameLocks noGrp="1"/>
          </p:cNvGraphicFramePr>
          <p:nvPr>
            <p:extLst>
              <p:ext uri="{D42A27DB-BD31-4B8C-83A1-F6EECF244321}">
                <p14:modId xmlns:p14="http://schemas.microsoft.com/office/powerpoint/2010/main" val="3593366244"/>
              </p:ext>
            </p:extLst>
          </p:nvPr>
        </p:nvGraphicFramePr>
        <p:xfrm>
          <a:off x="317203" y="1701295"/>
          <a:ext cx="16479922" cy="1679052"/>
        </p:xfrm>
        <a:graphic>
          <a:graphicData uri="http://schemas.openxmlformats.org/drawingml/2006/table">
            <a:tbl>
              <a:tblPr firstRow="1" bandRow="1">
                <a:tableStyleId>{5940675A-B579-460E-94D1-54222C63F5DA}</a:tableStyleId>
              </a:tblPr>
              <a:tblGrid>
                <a:gridCol w="884219"/>
                <a:gridCol w="1924093"/>
                <a:gridCol w="1152128"/>
                <a:gridCol w="1134977"/>
                <a:gridCol w="1034955"/>
                <a:gridCol w="1034955"/>
                <a:gridCol w="1034955"/>
                <a:gridCol w="1034955"/>
                <a:gridCol w="1034955"/>
                <a:gridCol w="1034955"/>
                <a:gridCol w="1034955"/>
                <a:gridCol w="1034955"/>
                <a:gridCol w="1034955"/>
                <a:gridCol w="1034955"/>
                <a:gridCol w="1034955"/>
              </a:tblGrid>
              <a:tr h="511209">
                <a:tc>
                  <a:txBody>
                    <a:bodyPr/>
                    <a:lstStyle/>
                    <a:p>
                      <a:r>
                        <a:rPr lang="en-US" altLang="zh-TW" sz="2000" b="1" dirty="0" smtClean="0">
                          <a:solidFill>
                            <a:schemeClr val="bg1"/>
                          </a:solidFill>
                          <a:latin typeface="Calibri" panose="020F0502020204030204" pitchFamily="34" charset="0"/>
                          <a:cs typeface="Calibri" panose="020F0502020204030204" pitchFamily="34" charset="0"/>
                        </a:rPr>
                        <a:t>Flash</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grid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Available</a:t>
                      </a:r>
                      <a:r>
                        <a:rPr lang="en-US" altLang="zh-TW" sz="2000" b="1" baseline="0" dirty="0" smtClean="0">
                          <a:solidFill>
                            <a:schemeClr val="bg1"/>
                          </a:solidFill>
                          <a:latin typeface="Calibri" panose="020F0502020204030204" pitchFamily="34" charset="0"/>
                          <a:cs typeface="Calibri" panose="020F0502020204030204" pitchFamily="34" charset="0"/>
                        </a:rPr>
                        <a:t> Now</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hMerge="1">
                  <a:txBody>
                    <a:bodyPr/>
                    <a:lstStyle/>
                    <a:p>
                      <a:endParaRPr lang="zh-TW" altLang="en-US"/>
                    </a:p>
                  </a:txBody>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Q4’23</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Q1’24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Q2’24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Q3’24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1167843">
                <a:tc>
                  <a:txBody>
                    <a:bodyPr/>
                    <a:lstStyle/>
                    <a:p>
                      <a:r>
                        <a:rPr lang="en-US" altLang="zh-TW" sz="2000" b="1" dirty="0" smtClean="0">
                          <a:solidFill>
                            <a:schemeClr val="bg1"/>
                          </a:solidFill>
                          <a:latin typeface="Calibri" panose="020F0502020204030204" pitchFamily="34" charset="0"/>
                          <a:cs typeface="Calibri" panose="020F0502020204030204" pitchFamily="34" charset="0"/>
                        </a:rPr>
                        <a:t>3D TLC</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marL="0" algn="l" defTabSz="914446" rtl="0" eaLnBrk="1" fontAlgn="auto" latinLnBrk="0" hangingPunct="1">
                        <a:spcBef>
                          <a:spcPts val="0"/>
                        </a:spcBef>
                        <a:spcAft>
                          <a:spcPts val="0"/>
                        </a:spcAft>
                        <a:defRPr/>
                      </a:pPr>
                      <a:r>
                        <a:rPr lang="en-US" altLang="zh-TW" sz="1800" b="1" kern="1200" dirty="0" smtClean="0">
                          <a:solidFill>
                            <a:srgbClr val="F49C00"/>
                          </a:solidFill>
                          <a:latin typeface="Calibri" panose="020F0502020204030204" pitchFamily="34" charset="0"/>
                          <a:ea typeface="+mn-ea"/>
                          <a:cs typeface="Calibri" panose="020F0502020204030204" pitchFamily="34" charset="0"/>
                        </a:rPr>
                        <a:t>SV240-297</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mn-cs"/>
                        </a:rPr>
                        <a:t>120GB~960GB </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mn-cs"/>
                        </a:rPr>
                        <a:t>TCG Opal 2.0</a:t>
                      </a:r>
                      <a:endParaRPr lang="en-US" altLang="zh-TW" sz="1800" b="1" kern="1200" dirty="0">
                        <a:solidFill>
                          <a:schemeClr val="tx1">
                            <a:lumMod val="75000"/>
                            <a:lumOff val="25000"/>
                          </a:schemeClr>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bg1"/>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bg1"/>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sp>
        <p:nvSpPr>
          <p:cNvPr id="40" name="文字方塊 39"/>
          <p:cNvSpPr txBox="1"/>
          <p:nvPr/>
        </p:nvSpPr>
        <p:spPr>
          <a:xfrm>
            <a:off x="13710691" y="3014782"/>
            <a:ext cx="2679493" cy="295423"/>
          </a:xfrm>
          <a:prstGeom prst="rect">
            <a:avLst/>
          </a:prstGeom>
          <a:noFill/>
        </p:spPr>
        <p:txBody>
          <a:bodyPr wrap="none" lIns="79205" tIns="39603" rIns="79205" bIns="39603">
            <a:spAutoFit/>
          </a:bodyPr>
          <a:lstStyle/>
          <a:p>
            <a:pPr fontAlgn="auto">
              <a:spcBef>
                <a:spcPts val="0"/>
              </a:spcBef>
              <a:spcAft>
                <a:spcPts val="0"/>
              </a:spcAft>
              <a:defRPr/>
            </a:pPr>
            <a:r>
              <a:rPr kumimoji="0" lang="en-US" altLang="zh-TW" sz="1400" b="1" dirty="0">
                <a:solidFill>
                  <a:srgbClr val="C00000"/>
                </a:solidFill>
                <a:latin typeface="Calibri" panose="020F0502020204030204" pitchFamily="34" charset="0"/>
                <a:ea typeface="+mn-ea"/>
                <a:cs typeface="Calibri" panose="020F0502020204030204" pitchFamily="34" charset="0"/>
              </a:rPr>
              <a:t>Warranty: </a:t>
            </a:r>
            <a:r>
              <a:rPr kumimoji="0" lang="en-US" altLang="zh-TW" sz="1400" b="1" dirty="0" smtClean="0">
                <a:solidFill>
                  <a:srgbClr val="C00000"/>
                </a:solidFill>
                <a:latin typeface="Calibri" panose="020F0502020204030204" pitchFamily="34" charset="0"/>
                <a:ea typeface="+mn-ea"/>
                <a:cs typeface="Calibri" panose="020F0502020204030204" pitchFamily="34" charset="0"/>
              </a:rPr>
              <a:t>3 </a:t>
            </a:r>
            <a:r>
              <a:rPr kumimoji="0" lang="en-US" altLang="zh-TW" sz="1400" b="1" dirty="0">
                <a:solidFill>
                  <a:srgbClr val="C00000"/>
                </a:solidFill>
                <a:latin typeface="Calibri" panose="020F0502020204030204" pitchFamily="34" charset="0"/>
                <a:ea typeface="+mn-ea"/>
                <a:cs typeface="Calibri" panose="020F0502020204030204" pitchFamily="34" charset="0"/>
              </a:rPr>
              <a:t>years or 3K P/E cycles</a:t>
            </a:r>
            <a:endParaRPr kumimoji="0" lang="zh-TW" altLang="en-US" sz="1400" b="1" dirty="0">
              <a:solidFill>
                <a:srgbClr val="C00000"/>
              </a:solidFill>
              <a:latin typeface="Calibri" panose="020F0502020204030204" pitchFamily="34" charset="0"/>
              <a:ea typeface="+mn-ea"/>
              <a:cs typeface="Calibri" panose="020F0502020204030204" pitchFamily="34" charset="0"/>
            </a:endParaRPr>
          </a:p>
        </p:txBody>
      </p:sp>
      <p:grpSp>
        <p:nvGrpSpPr>
          <p:cNvPr id="72" name="群組 71"/>
          <p:cNvGrpSpPr/>
          <p:nvPr/>
        </p:nvGrpSpPr>
        <p:grpSpPr>
          <a:xfrm>
            <a:off x="-4662109" y="2512992"/>
            <a:ext cx="4403248" cy="4271897"/>
            <a:chOff x="-4662109" y="2512992"/>
            <a:chExt cx="4403248" cy="4271897"/>
          </a:xfrm>
        </p:grpSpPr>
        <p:grpSp>
          <p:nvGrpSpPr>
            <p:cNvPr id="73" name="群組 72"/>
            <p:cNvGrpSpPr/>
            <p:nvPr/>
          </p:nvGrpSpPr>
          <p:grpSpPr>
            <a:xfrm>
              <a:off x="-4662109" y="2512992"/>
              <a:ext cx="4403248" cy="4271897"/>
              <a:chOff x="12883876" y="1908742"/>
              <a:chExt cx="4403248" cy="4271897"/>
            </a:xfrm>
          </p:grpSpPr>
          <p:sp>
            <p:nvSpPr>
              <p:cNvPr id="78" name="矩形 77"/>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0" name="矩形 79"/>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1" name="矩形 80"/>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2" name="矩形 81"/>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3" name="文字方塊 82"/>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84" name="文字方塊 83"/>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85" name="矩形 84"/>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6" name="文字方塊 85"/>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87" name="文字方塊 86"/>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88" name="矩形 87"/>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9" name="文字方塊 88"/>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90" name="矩形 89"/>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1" name="矩形 90"/>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2" name="矩形 91"/>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3" name="文字方塊 92"/>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94" name="矩形 93"/>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95" name="矩形 94"/>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6" name="矩形 95"/>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101" name="矩形 100"/>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102" name="矩形 101"/>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03" name="文字方塊 102"/>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104" name="矩形 103"/>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5" name="矩形 104"/>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74" name="文字方塊 73"/>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75" name="矩形 74"/>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grpSp>
        <p:nvGrpSpPr>
          <p:cNvPr id="45" name="群組 44"/>
          <p:cNvGrpSpPr/>
          <p:nvPr/>
        </p:nvGrpSpPr>
        <p:grpSpPr>
          <a:xfrm>
            <a:off x="3341539" y="2339108"/>
            <a:ext cx="734536" cy="827151"/>
            <a:chOff x="3773587" y="2266324"/>
            <a:chExt cx="734536" cy="827151"/>
          </a:xfrm>
        </p:grpSpPr>
        <p:sp>
          <p:nvSpPr>
            <p:cNvPr id="46" name="文字方塊 45"/>
            <p:cNvSpPr txBox="1"/>
            <p:nvPr/>
          </p:nvSpPr>
          <p:spPr>
            <a:xfrm>
              <a:off x="3773587" y="2266324"/>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BiCS3</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58" name="圖片 57"/>
            <p:cNvPicPr>
              <a:picLocks noChangeAspect="1"/>
            </p:cNvPicPr>
            <p:nvPr/>
          </p:nvPicPr>
          <p:blipFill>
            <a:blip r:embed="rId3" cstate="print">
              <a:extLst>
                <a:ext uri="{BEBA8EAE-BF5A-486C-A8C5-ECC9F3942E4B}">
                  <a14:imgProps xmlns:a14="http://schemas.microsoft.com/office/drawing/2010/main">
                    <a14:imgLayer r:embed="rId4">
                      <a14:imgEffect>
                        <a14:saturation sat="0"/>
                      </a14:imgEffect>
                    </a14:imgLayer>
                  </a14:imgProps>
                </a:ext>
                <a:ext uri="{28A0092B-C50C-407E-A947-70E740481C1C}">
                  <a14:useLocalDpi xmlns:a14="http://schemas.microsoft.com/office/drawing/2010/main" val="0"/>
                </a:ext>
              </a:extLst>
            </a:blip>
            <a:stretch>
              <a:fillRect/>
            </a:stretch>
          </p:blipFill>
          <p:spPr>
            <a:xfrm>
              <a:off x="3795114" y="2642820"/>
              <a:ext cx="475278" cy="450655"/>
            </a:xfrm>
            <a:prstGeom prst="rect">
              <a:avLst/>
            </a:prstGeom>
          </p:spPr>
        </p:pic>
      </p:grpSp>
      <p:grpSp>
        <p:nvGrpSpPr>
          <p:cNvPr id="42" name="群組 41"/>
          <p:cNvGrpSpPr/>
          <p:nvPr/>
        </p:nvGrpSpPr>
        <p:grpSpPr>
          <a:xfrm>
            <a:off x="14526854" y="8045152"/>
            <a:ext cx="1920141" cy="866153"/>
            <a:chOff x="14526854" y="8045152"/>
            <a:chExt cx="1920141" cy="866153"/>
          </a:xfrm>
        </p:grpSpPr>
        <p:sp>
          <p:nvSpPr>
            <p:cNvPr id="43" name="文字方塊 42"/>
            <p:cNvSpPr txBox="1"/>
            <p:nvPr/>
          </p:nvSpPr>
          <p:spPr>
            <a:xfrm>
              <a:off x="14526854" y="8045152"/>
              <a:ext cx="1920141" cy="830997"/>
            </a:xfrm>
            <a:prstGeom prst="rect">
              <a:avLst/>
            </a:prstGeom>
            <a:noFill/>
          </p:spPr>
          <p:txBody>
            <a:bodyPr wrap="none" rtlCol="0">
              <a:spAutoFit/>
            </a:bodyPr>
            <a:lstStyle/>
            <a:p>
              <a:r>
                <a:rPr lang="en-US" altLang="zh-TW" sz="1600" dirty="0">
                  <a:solidFill>
                    <a:schemeClr val="tx1">
                      <a:lumMod val="65000"/>
                      <a:lumOff val="35000"/>
                    </a:schemeClr>
                  </a:solidFill>
                  <a:latin typeface="Calibri" panose="020F0502020204030204" pitchFamily="34" charset="0"/>
                  <a:cs typeface="Calibri" panose="020F0502020204030204" pitchFamily="34" charset="0"/>
                </a:rPr>
                <a:t>Remarks</a:t>
              </a: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a:t>
              </a:r>
            </a:p>
            <a:p>
              <a:pPr>
                <a:lnSpc>
                  <a:spcPct val="200000"/>
                </a:lnSpc>
              </a:pP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                Wide Temp.</a:t>
              </a:r>
            </a:p>
          </p:txBody>
        </p:sp>
        <p:pic>
          <p:nvPicPr>
            <p:cNvPr id="44" name="圖片 43"/>
            <p:cNvPicPr>
              <a:picLocks noChangeAspect="1"/>
            </p:cNvPicPr>
            <p:nvPr/>
          </p:nvPicPr>
          <p:blipFill>
            <a:blip r:embed="rId3" cstate="print">
              <a:extLst>
                <a:ext uri="{BEBA8EAE-BF5A-486C-A8C5-ECC9F3942E4B}">
                  <a14:imgProps xmlns:a14="http://schemas.microsoft.com/office/drawing/2010/main">
                    <a14:imgLayer r:embed="rId4">
                      <a14:imgEffect>
                        <a14:saturation sat="0"/>
                      </a14:imgEffect>
                    </a14:imgLayer>
                  </a14:imgProps>
                </a:ext>
                <a:ext uri="{28A0092B-C50C-407E-A947-70E740481C1C}">
                  <a14:useLocalDpi xmlns:a14="http://schemas.microsoft.com/office/drawing/2010/main" val="0"/>
                </a:ext>
              </a:extLst>
            </a:blip>
            <a:stretch>
              <a:fillRect/>
            </a:stretch>
          </p:blipFill>
          <p:spPr>
            <a:xfrm>
              <a:off x="14821347" y="8460650"/>
              <a:ext cx="475278" cy="450655"/>
            </a:xfrm>
            <a:prstGeom prst="rect">
              <a:avLst/>
            </a:prstGeom>
          </p:spPr>
        </p:pic>
      </p:grpSp>
    </p:spTree>
    <p:extLst>
      <p:ext uri="{BB962C8B-B14F-4D97-AF65-F5344CB8AC3E}">
        <p14:creationId xmlns:p14="http://schemas.microsoft.com/office/powerpoint/2010/main" val="1680330652"/>
      </p:ext>
    </p:extLst>
  </p:cSld>
  <p:clrMapOvr>
    <a:masterClrMapping/>
  </p:clrMapOvr>
  <p:transition/>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格 2"/>
          <p:cNvGraphicFramePr>
            <a:graphicFrameLocks noGrp="1"/>
          </p:cNvGraphicFramePr>
          <p:nvPr>
            <p:extLst>
              <p:ext uri="{D42A27DB-BD31-4B8C-83A1-F6EECF244321}">
                <p14:modId xmlns:p14="http://schemas.microsoft.com/office/powerpoint/2010/main" val="122145367"/>
              </p:ext>
            </p:extLst>
          </p:nvPr>
        </p:nvGraphicFramePr>
        <p:xfrm>
          <a:off x="705487" y="1767535"/>
          <a:ext cx="16307663" cy="5144298"/>
        </p:xfrm>
        <a:graphic>
          <a:graphicData uri="http://schemas.openxmlformats.org/drawingml/2006/table">
            <a:tbl>
              <a:tblPr firstRow="1" bandRow="1">
                <a:tableStyleId>{5940675A-B579-460E-94D1-54222C63F5DA}</a:tableStyleId>
              </a:tblPr>
              <a:tblGrid>
                <a:gridCol w="874976"/>
                <a:gridCol w="2048275"/>
                <a:gridCol w="1094768"/>
                <a:gridCol w="1024137"/>
                <a:gridCol w="1024137"/>
                <a:gridCol w="1024137"/>
                <a:gridCol w="1024137"/>
                <a:gridCol w="1024137"/>
                <a:gridCol w="1024137"/>
                <a:gridCol w="1024137"/>
                <a:gridCol w="1024137"/>
                <a:gridCol w="1024137"/>
                <a:gridCol w="1024137"/>
                <a:gridCol w="1024137"/>
                <a:gridCol w="1024137"/>
              </a:tblGrid>
              <a:tr h="372487">
                <a:tc>
                  <a:txBody>
                    <a:bodyPr/>
                    <a:lstStyle/>
                    <a:p>
                      <a:r>
                        <a:rPr lang="en-US" altLang="zh-TW" sz="2000" b="1" dirty="0" smtClean="0">
                          <a:solidFill>
                            <a:schemeClr val="bg1"/>
                          </a:solidFill>
                          <a:latin typeface="Calibri" panose="020F0502020204030204" pitchFamily="34" charset="0"/>
                          <a:cs typeface="Calibri" panose="020F0502020204030204" pitchFamily="34" charset="0"/>
                        </a:rPr>
                        <a:t>Flash</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grid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Available</a:t>
                      </a:r>
                      <a:r>
                        <a:rPr lang="en-US" altLang="zh-TW" sz="2000" b="1" baseline="0" dirty="0" smtClean="0">
                          <a:solidFill>
                            <a:schemeClr val="bg1"/>
                          </a:solidFill>
                          <a:latin typeface="Calibri" panose="020F0502020204030204" pitchFamily="34" charset="0"/>
                          <a:cs typeface="Calibri" panose="020F0502020204030204" pitchFamily="34" charset="0"/>
                        </a:rPr>
                        <a:t> Now</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hMerge="1">
                  <a:txBody>
                    <a:bodyPr/>
                    <a:lstStyle/>
                    <a:p>
                      <a:endParaRPr lang="zh-TW" altLang="en-US"/>
                    </a:p>
                  </a:txBody>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Q4’23</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Q1’24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Q2’24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Q3’24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869038">
                <a:tc>
                  <a:txBody>
                    <a:bodyPr/>
                    <a:lstStyle/>
                    <a:p>
                      <a:r>
                        <a:rPr lang="en-US" altLang="zh-TW" sz="2000" b="1" dirty="0" smtClean="0">
                          <a:solidFill>
                            <a:schemeClr val="bg1"/>
                          </a:solidFill>
                          <a:latin typeface="Calibri" panose="020F0502020204030204" pitchFamily="34" charset="0"/>
                          <a:cs typeface="Calibri" panose="020F0502020204030204" pitchFamily="34" charset="0"/>
                        </a:rPr>
                        <a:t>SLC</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49C00"/>
                    </a:solidFill>
                  </a:tcPr>
                </a:tc>
                <a:tc>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SS210-297</a:t>
                      </a:r>
                    </a:p>
                    <a:p>
                      <a:pPr fontAlgn="auto">
                        <a:spcBef>
                          <a:spcPts val="0"/>
                        </a:spcBef>
                        <a:spcAft>
                          <a:spcPts val="0"/>
                        </a:spcAft>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4GB~128GB</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935619">
                <a:tc rowSpan="3">
                  <a:txBody>
                    <a:bodyPr/>
                    <a:lstStyle/>
                    <a:p>
                      <a:r>
                        <a:rPr lang="en-US" altLang="zh-TW" sz="2000" b="1" dirty="0" smtClean="0">
                          <a:solidFill>
                            <a:schemeClr val="bg1"/>
                          </a:solidFill>
                          <a:latin typeface="Calibri" panose="020F0502020204030204" pitchFamily="34" charset="0"/>
                          <a:cs typeface="Calibri" panose="020F0502020204030204" pitchFamily="34" charset="0"/>
                        </a:rPr>
                        <a:t>MLC</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669900"/>
                    </a:solidFill>
                  </a:tcPr>
                </a:tc>
                <a:tc>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SM210-297</a:t>
                      </a:r>
                    </a:p>
                    <a:p>
                      <a:pPr>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32GB~512GB</a:t>
                      </a:r>
                    </a:p>
                    <a:p>
                      <a:pPr fontAlgn="auto">
                        <a:spcBef>
                          <a:spcPts val="0"/>
                        </a:spcBef>
                        <a:spcAft>
                          <a:spcPts val="0"/>
                        </a:spcAft>
                        <a:defRPr/>
                      </a:pP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spcBef>
                          <a:spcPts val="0"/>
                        </a:spcBef>
                        <a:spcAft>
                          <a:spcPts val="0"/>
                        </a:spcAft>
                        <a:defRPr/>
                      </a:pP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935619">
                <a:tc vMerge="1">
                  <a:txBody>
                    <a:bodyPr/>
                    <a:lstStyle/>
                    <a:p>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SM230-297</a:t>
                      </a:r>
                    </a:p>
                    <a:p>
                      <a:pPr>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32GB~512GB</a:t>
                      </a:r>
                    </a:p>
                    <a:p>
                      <a:pPr>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TCG Opal</a:t>
                      </a:r>
                      <a:r>
                        <a:rPr lang="en-US" altLang="zh-TW" sz="1800" b="1" baseline="0" dirty="0" smtClean="0">
                          <a:solidFill>
                            <a:schemeClr val="tx1">
                              <a:lumMod val="75000"/>
                              <a:lumOff val="25000"/>
                            </a:schemeClr>
                          </a:solidFill>
                          <a:latin typeface="Calibri" panose="020F0502020204030204" pitchFamily="34" charset="0"/>
                          <a:cs typeface="Calibri" panose="020F0502020204030204" pitchFamily="34" charset="0"/>
                        </a:rPr>
                        <a:t> 2.0</a:t>
                      </a: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935619">
                <a:tc vMerge="1">
                  <a:txBody>
                    <a:bodyPr/>
                    <a:lstStyle/>
                    <a:p>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SM23P-297</a:t>
                      </a:r>
                    </a:p>
                    <a:p>
                      <a:pPr>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16GB~512GB</a:t>
                      </a:r>
                    </a:p>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1800" b="1" dirty="0" err="1" smtClean="0">
                          <a:solidFill>
                            <a:schemeClr val="tx1">
                              <a:lumMod val="75000"/>
                              <a:lumOff val="25000"/>
                            </a:schemeClr>
                          </a:solidFill>
                          <a:latin typeface="Calibri" panose="020F0502020204030204" pitchFamily="34" charset="0"/>
                          <a:cs typeface="Calibri" panose="020F0502020204030204" pitchFamily="34" charset="0"/>
                        </a:rPr>
                        <a:t>CorePower</a:t>
                      </a: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072163">
                <a:tc>
                  <a:txBody>
                    <a:bodyPr/>
                    <a:lstStyle/>
                    <a:p>
                      <a:r>
                        <a:rPr lang="en-US" altLang="zh-TW" sz="2000" b="1" dirty="0" smtClean="0">
                          <a:solidFill>
                            <a:schemeClr val="bg1"/>
                          </a:solidFill>
                          <a:latin typeface="Calibri" panose="020F0502020204030204" pitchFamily="34" charset="0"/>
                          <a:cs typeface="Calibri" panose="020F0502020204030204" pitchFamily="34" charset="0"/>
                        </a:rPr>
                        <a:t>SLC-lite</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24517E"/>
                    </a:solidFill>
                  </a:tcPr>
                </a:tc>
                <a:tc>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SU210-297</a:t>
                      </a:r>
                    </a:p>
                    <a:p>
                      <a:pPr>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16GB~256GB</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sp>
        <p:nvSpPr>
          <p:cNvPr id="5" name="文字方塊 38"/>
          <p:cNvSpPr txBox="1">
            <a:spLocks noChangeArrowheads="1"/>
          </p:cNvSpPr>
          <p:nvPr/>
        </p:nvSpPr>
        <p:spPr bwMode="auto">
          <a:xfrm>
            <a:off x="13926715" y="2716560"/>
            <a:ext cx="2810939" cy="295423"/>
          </a:xfrm>
          <a:prstGeom prst="rect">
            <a:avLst/>
          </a:prstGeom>
          <a:noFill/>
          <a:ln w="9525">
            <a:noFill/>
            <a:miter lim="800000"/>
            <a:headEnd/>
            <a:tailEnd/>
          </a:ln>
        </p:spPr>
        <p:txBody>
          <a:bodyPr wrap="none" lIns="79205" tIns="39603" rIns="79205" bIns="39603">
            <a:spAutoFit/>
          </a:bodyPr>
          <a:lstStyle/>
          <a:p>
            <a:pPr fontAlgn="auto">
              <a:spcBef>
                <a:spcPts val="0"/>
              </a:spcBef>
              <a:spcAft>
                <a:spcPts val="0"/>
              </a:spcAft>
              <a:defRPr/>
            </a:pPr>
            <a:r>
              <a:rPr kumimoji="0" lang="en-US" altLang="zh-TW" sz="1400" b="1" dirty="0">
                <a:solidFill>
                  <a:srgbClr val="C00000"/>
                </a:solidFill>
                <a:latin typeface="Calibri" panose="020F0502020204030204" pitchFamily="34" charset="0"/>
                <a:ea typeface="+mn-ea"/>
                <a:cs typeface="Calibri" panose="020F0502020204030204" pitchFamily="34" charset="0"/>
              </a:rPr>
              <a:t> Warranty: </a:t>
            </a:r>
            <a:r>
              <a:rPr kumimoji="0" lang="en-US" altLang="zh-TW" sz="1400" b="1" dirty="0" smtClean="0">
                <a:solidFill>
                  <a:srgbClr val="C00000"/>
                </a:solidFill>
                <a:latin typeface="Calibri" panose="020F0502020204030204" pitchFamily="34" charset="0"/>
                <a:ea typeface="+mn-ea"/>
                <a:cs typeface="Calibri" panose="020F0502020204030204" pitchFamily="34" charset="0"/>
              </a:rPr>
              <a:t>5 </a:t>
            </a:r>
            <a:r>
              <a:rPr kumimoji="0" lang="en-US" altLang="zh-TW" sz="1400" b="1" dirty="0">
                <a:solidFill>
                  <a:srgbClr val="C00000"/>
                </a:solidFill>
                <a:latin typeface="Calibri" panose="020F0502020204030204" pitchFamily="34" charset="0"/>
                <a:ea typeface="+mn-ea"/>
                <a:cs typeface="Calibri" panose="020F0502020204030204" pitchFamily="34" charset="0"/>
              </a:rPr>
              <a:t>years or 60K P/E cycles</a:t>
            </a:r>
            <a:endParaRPr kumimoji="0" lang="zh-TW" altLang="en-US" sz="1400" b="1" dirty="0">
              <a:solidFill>
                <a:srgbClr val="C00000"/>
              </a:solidFill>
              <a:latin typeface="Calibri" panose="020F0502020204030204" pitchFamily="34" charset="0"/>
              <a:ea typeface="+mn-ea"/>
              <a:cs typeface="Calibri" panose="020F0502020204030204" pitchFamily="34" charset="0"/>
            </a:endParaRPr>
          </a:p>
        </p:txBody>
      </p:sp>
      <p:sp>
        <p:nvSpPr>
          <p:cNvPr id="6" name="文字方塊 5"/>
          <p:cNvSpPr txBox="1"/>
          <p:nvPr/>
        </p:nvSpPr>
        <p:spPr>
          <a:xfrm>
            <a:off x="13926715" y="6597601"/>
            <a:ext cx="2770865" cy="295423"/>
          </a:xfrm>
          <a:prstGeom prst="rect">
            <a:avLst/>
          </a:prstGeom>
          <a:noFill/>
        </p:spPr>
        <p:txBody>
          <a:bodyPr wrap="none" lIns="79205" tIns="39603" rIns="79205" bIns="39603">
            <a:spAutoFit/>
          </a:bodyPr>
          <a:lstStyle/>
          <a:p>
            <a:pPr fontAlgn="auto">
              <a:spcBef>
                <a:spcPts val="0"/>
              </a:spcBef>
              <a:spcAft>
                <a:spcPts val="0"/>
              </a:spcAft>
              <a:defRPr/>
            </a:pPr>
            <a:r>
              <a:rPr kumimoji="0" lang="en-US" altLang="zh-TW" sz="1400" b="1" dirty="0">
                <a:solidFill>
                  <a:srgbClr val="C00000"/>
                </a:solidFill>
                <a:latin typeface="Calibri" panose="020F0502020204030204" pitchFamily="34" charset="0"/>
                <a:ea typeface="+mn-ea"/>
                <a:cs typeface="Calibri" panose="020F0502020204030204" pitchFamily="34" charset="0"/>
              </a:rPr>
              <a:t>Warranty: </a:t>
            </a:r>
            <a:r>
              <a:rPr kumimoji="0" lang="en-US" altLang="zh-TW" sz="1400" b="1" dirty="0" smtClean="0">
                <a:solidFill>
                  <a:srgbClr val="C00000"/>
                </a:solidFill>
                <a:latin typeface="Calibri" panose="020F0502020204030204" pitchFamily="34" charset="0"/>
                <a:ea typeface="+mn-ea"/>
                <a:cs typeface="Calibri" panose="020F0502020204030204" pitchFamily="34" charset="0"/>
              </a:rPr>
              <a:t>3 </a:t>
            </a:r>
            <a:r>
              <a:rPr kumimoji="0" lang="en-US" altLang="zh-TW" sz="1400" b="1" dirty="0">
                <a:solidFill>
                  <a:srgbClr val="C00000"/>
                </a:solidFill>
                <a:latin typeface="Calibri" panose="020F0502020204030204" pitchFamily="34" charset="0"/>
                <a:ea typeface="+mn-ea"/>
                <a:cs typeface="Calibri" panose="020F0502020204030204" pitchFamily="34" charset="0"/>
              </a:rPr>
              <a:t>years or </a:t>
            </a:r>
            <a:r>
              <a:rPr kumimoji="0" lang="en-US" altLang="zh-TW" sz="1400" b="1" dirty="0" smtClean="0">
                <a:solidFill>
                  <a:srgbClr val="C00000"/>
                </a:solidFill>
                <a:latin typeface="Calibri" panose="020F0502020204030204" pitchFamily="34" charset="0"/>
                <a:ea typeface="+mn-ea"/>
                <a:cs typeface="Calibri" panose="020F0502020204030204" pitchFamily="34" charset="0"/>
              </a:rPr>
              <a:t>20K </a:t>
            </a:r>
            <a:r>
              <a:rPr kumimoji="0" lang="en-US" altLang="zh-TW" sz="1400" b="1" dirty="0">
                <a:solidFill>
                  <a:srgbClr val="C00000"/>
                </a:solidFill>
                <a:latin typeface="Calibri" panose="020F0502020204030204" pitchFamily="34" charset="0"/>
                <a:ea typeface="+mn-ea"/>
                <a:cs typeface="Calibri" panose="020F0502020204030204" pitchFamily="34" charset="0"/>
              </a:rPr>
              <a:t>P/E cycles</a:t>
            </a:r>
            <a:endParaRPr kumimoji="0" lang="zh-TW" altLang="en-US" sz="1400" b="1" dirty="0">
              <a:solidFill>
                <a:srgbClr val="C00000"/>
              </a:solidFill>
              <a:latin typeface="Calibri" panose="020F0502020204030204" pitchFamily="34" charset="0"/>
              <a:ea typeface="+mn-ea"/>
              <a:cs typeface="Calibri" panose="020F0502020204030204" pitchFamily="34" charset="0"/>
            </a:endParaRPr>
          </a:p>
        </p:txBody>
      </p:sp>
      <p:graphicFrame>
        <p:nvGraphicFramePr>
          <p:cNvPr id="8" name="表格 7"/>
          <p:cNvGraphicFramePr>
            <a:graphicFrameLocks noGrp="1"/>
          </p:cNvGraphicFramePr>
          <p:nvPr>
            <p:extLst>
              <p:ext uri="{D42A27DB-BD31-4B8C-83A1-F6EECF244321}">
                <p14:modId xmlns:p14="http://schemas.microsoft.com/office/powerpoint/2010/main" val="3383210487"/>
              </p:ext>
            </p:extLst>
          </p:nvPr>
        </p:nvGraphicFramePr>
        <p:xfrm>
          <a:off x="708728" y="7428630"/>
          <a:ext cx="12240000" cy="1310640"/>
        </p:xfrm>
        <a:graphic>
          <a:graphicData uri="http://schemas.openxmlformats.org/drawingml/2006/table">
            <a:tbl>
              <a:tblPr firstRow="1" bandRow="1">
                <a:tableStyleId>{5940675A-B579-460E-94D1-54222C63F5DA}</a:tableStyleId>
              </a:tblPr>
              <a:tblGrid>
                <a:gridCol w="6120000"/>
                <a:gridCol w="6120000"/>
              </a:tblGrid>
              <a:tr h="370840">
                <a:tc>
                  <a:txBody>
                    <a:bodyPr/>
                    <a:lstStyle/>
                    <a:p>
                      <a:pPr defTabSz="914212" fontAlgn="auto">
                        <a:spcBef>
                          <a:spcPts val="0"/>
                        </a:spcBef>
                        <a:spcAft>
                          <a:spcPts val="0"/>
                        </a:spcAft>
                        <a:defRPr/>
                      </a:pPr>
                      <a:r>
                        <a:rPr lang="en-US" altLang="zh-TW" sz="1600" u="none" dirty="0" smtClean="0">
                          <a:solidFill>
                            <a:schemeClr val="tx1">
                              <a:lumMod val="75000"/>
                              <a:lumOff val="25000"/>
                            </a:schemeClr>
                          </a:solidFill>
                          <a:latin typeface="Calibri" panose="020F0502020204030204" pitchFamily="34" charset="0"/>
                          <a:cs typeface="Calibri" panose="020F0502020204030204" pitchFamily="34" charset="0"/>
                        </a:rPr>
                        <a:t>Solutions</a:t>
                      </a:r>
                      <a:r>
                        <a:rPr lang="en-US" altLang="zh-TW" sz="1600" dirty="0" smtClean="0">
                          <a:solidFill>
                            <a:schemeClr val="tx1">
                              <a:lumMod val="75000"/>
                              <a:lumOff val="25000"/>
                            </a:schemeClr>
                          </a:solidFill>
                          <a:latin typeface="Calibri" panose="020F0502020204030204" pitchFamily="34" charset="0"/>
                          <a:cs typeface="Calibri" panose="020F0502020204030204" pitchFamily="34" charset="0"/>
                        </a:rPr>
                        <a:t>: </a:t>
                      </a:r>
                      <a:r>
                        <a:rPr lang="en-US" altLang="zh-TW" sz="1600" dirty="0" smtClean="0">
                          <a:solidFill>
                            <a:schemeClr val="tx1">
                              <a:lumMod val="75000"/>
                              <a:lumOff val="25000"/>
                            </a:schemeClr>
                          </a:solidFill>
                          <a:latin typeface="Calibri" panose="020F0502020204030204" pitchFamily="34" charset="0"/>
                          <a:cs typeface="Calibri" panose="020F0502020204030204" pitchFamily="34" charset="0"/>
                          <a:sym typeface="Wingdings" pitchFamily="2" charset="2"/>
                        </a:rPr>
                        <a:t>(Internal only)</a:t>
                      </a:r>
                    </a:p>
                    <a:p>
                      <a:r>
                        <a:rPr lang="en-US" altLang="zh-TW" sz="160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 SS210-297: JM670+ </a:t>
                      </a:r>
                      <a:r>
                        <a:rPr lang="en-US" altLang="zh-TW" sz="1600" kern="1200" dirty="0" err="1" smtClean="0">
                          <a:solidFill>
                            <a:schemeClr val="tx1">
                              <a:lumMod val="75000"/>
                              <a:lumOff val="25000"/>
                            </a:schemeClr>
                          </a:solidFill>
                          <a:latin typeface="Calibri" panose="020F0502020204030204" pitchFamily="34" charset="0"/>
                          <a:ea typeface="+mn-ea"/>
                          <a:cs typeface="Calibri" panose="020F0502020204030204" pitchFamily="34" charset="0"/>
                        </a:rPr>
                        <a:t>Kioxia</a:t>
                      </a:r>
                      <a:r>
                        <a:rPr lang="en-US" altLang="zh-TW" sz="160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 24nm SLC</a:t>
                      </a:r>
                    </a:p>
                    <a:p>
                      <a:r>
                        <a:rPr lang="en-US" altLang="zh-TW" sz="160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 SM210-297: JM670+ </a:t>
                      </a:r>
                      <a:r>
                        <a:rPr lang="en-US" altLang="zh-TW" sz="1600" kern="1200" dirty="0" err="1" smtClean="0">
                          <a:solidFill>
                            <a:schemeClr val="tx1">
                              <a:lumMod val="75000"/>
                              <a:lumOff val="25000"/>
                            </a:schemeClr>
                          </a:solidFill>
                          <a:latin typeface="Calibri" panose="020F0502020204030204" pitchFamily="34" charset="0"/>
                          <a:ea typeface="+mn-ea"/>
                          <a:cs typeface="Calibri" panose="020F0502020204030204" pitchFamily="34" charset="0"/>
                        </a:rPr>
                        <a:t>Kioxia</a:t>
                      </a:r>
                      <a:r>
                        <a:rPr lang="en-US" altLang="zh-TW" sz="160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 15nm MLC</a:t>
                      </a:r>
                    </a:p>
                    <a:p>
                      <a:r>
                        <a:rPr lang="en-US" altLang="zh-TW" sz="160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 SM230(P)-297: MK8115 + </a:t>
                      </a:r>
                      <a:r>
                        <a:rPr lang="en-US" altLang="zh-TW" sz="1600" kern="1200" dirty="0" err="1" smtClean="0">
                          <a:solidFill>
                            <a:schemeClr val="tx1">
                              <a:lumMod val="75000"/>
                              <a:lumOff val="25000"/>
                            </a:schemeClr>
                          </a:solidFill>
                          <a:latin typeface="Calibri" panose="020F0502020204030204" pitchFamily="34" charset="0"/>
                          <a:ea typeface="+mn-ea"/>
                          <a:cs typeface="Calibri" panose="020F0502020204030204" pitchFamily="34" charset="0"/>
                        </a:rPr>
                        <a:t>Kioxia</a:t>
                      </a:r>
                      <a:r>
                        <a:rPr lang="en-US" altLang="zh-TW" sz="160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 15nm MLC</a:t>
                      </a:r>
                    </a:p>
                    <a:p>
                      <a:r>
                        <a:rPr lang="en-US" altLang="zh-TW" sz="160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 SU210-297: JM670 + </a:t>
                      </a:r>
                      <a:r>
                        <a:rPr lang="en-US" altLang="zh-TW" sz="1600" kern="1200" dirty="0" err="1" smtClean="0">
                          <a:solidFill>
                            <a:schemeClr val="tx1">
                              <a:lumMod val="75000"/>
                              <a:lumOff val="25000"/>
                            </a:schemeClr>
                          </a:solidFill>
                          <a:latin typeface="Calibri" panose="020F0502020204030204" pitchFamily="34" charset="0"/>
                          <a:ea typeface="+mn-ea"/>
                          <a:cs typeface="Calibri" panose="020F0502020204030204" pitchFamily="34" charset="0"/>
                        </a:rPr>
                        <a:t>Kioxia</a:t>
                      </a:r>
                      <a:r>
                        <a:rPr lang="en-US" altLang="zh-TW" sz="160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 15nm</a:t>
                      </a:r>
                      <a:r>
                        <a:rPr lang="en-US" altLang="zh-TW" sz="160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 MLC</a:t>
                      </a:r>
                      <a:endParaRPr lang="en-US" altLang="zh-TW" sz="160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defTabSz="914212">
                        <a:buFontTx/>
                        <a:buNone/>
                        <a:defRPr/>
                      </a:pPr>
                      <a:endParaRPr lang="en-US" altLang="zh-TW" sz="1600" b="0" dirty="0" smtClean="0">
                        <a:latin typeface="Calibri" panose="020F0502020204030204" pitchFamily="34" charset="0"/>
                        <a:cs typeface="Calibri" panose="020F0502020204030204" pitchFamily="34" charset="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67" name="文字方塊 24"/>
          <p:cNvSpPr txBox="1">
            <a:spLocks noChangeArrowheads="1"/>
          </p:cNvSpPr>
          <p:nvPr/>
        </p:nvSpPr>
        <p:spPr bwMode="auto">
          <a:xfrm>
            <a:off x="2621459" y="1187612"/>
            <a:ext cx="11903255" cy="660949"/>
          </a:xfrm>
          <a:prstGeom prst="rect">
            <a:avLst/>
          </a:prstGeom>
          <a:noFill/>
          <a:ln>
            <a:noFill/>
          </a:ln>
          <a:extLst/>
        </p:spPr>
        <p:txBody>
          <a:bodyPr wrap="square" lIns="112647" tIns="56324" rIns="112647" bIns="56324">
            <a:spAutoFit/>
          </a:bodyPr>
          <a:lstStyle>
            <a:lvl1pPr eaLnBrk="0" hangingPunct="0">
              <a:defRPr kumimoji="1">
                <a:solidFill>
                  <a:schemeClr val="tx1"/>
                </a:solidFill>
                <a:latin typeface="Arial" pitchFamily="34" charset="0"/>
                <a:ea typeface="新細明體" pitchFamily="18" charset="-120"/>
              </a:defRPr>
            </a:lvl1pPr>
            <a:lvl2pPr marL="742950" indent="-285750" eaLnBrk="0" hangingPunct="0">
              <a:defRPr kumimoji="1">
                <a:solidFill>
                  <a:schemeClr val="tx1"/>
                </a:solidFill>
                <a:latin typeface="Arial" pitchFamily="34" charset="0"/>
                <a:ea typeface="新細明體" pitchFamily="18" charset="-120"/>
              </a:defRPr>
            </a:lvl2pPr>
            <a:lvl3pPr marL="1143000" indent="-228600" eaLnBrk="0" hangingPunct="0">
              <a:defRPr kumimoji="1">
                <a:solidFill>
                  <a:schemeClr val="tx1"/>
                </a:solidFill>
                <a:latin typeface="Arial" pitchFamily="34" charset="0"/>
                <a:ea typeface="新細明體" pitchFamily="18" charset="-120"/>
              </a:defRPr>
            </a:lvl3pPr>
            <a:lvl4pPr marL="1600200" indent="-228600" eaLnBrk="0" hangingPunct="0">
              <a:defRPr kumimoji="1">
                <a:solidFill>
                  <a:schemeClr val="tx1"/>
                </a:solidFill>
                <a:latin typeface="Arial" pitchFamily="34" charset="0"/>
                <a:ea typeface="新細明體" pitchFamily="18" charset="-120"/>
              </a:defRPr>
            </a:lvl4pPr>
            <a:lvl5pPr marL="2057400" indent="-228600" eaLnBrk="0" hangingPunct="0">
              <a:defRPr kumimoji="1">
                <a:solidFill>
                  <a:schemeClr val="tx1"/>
                </a:solidFill>
                <a:latin typeface="Arial" pitchFamily="34" charset="0"/>
                <a:ea typeface="新細明體" pitchFamily="18" charset="-120"/>
              </a:defRPr>
            </a:lvl5pPr>
            <a:lvl6pPr marL="25146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fontAlgn="auto" hangingPunct="1">
              <a:spcBef>
                <a:spcPts val="0"/>
              </a:spcBef>
              <a:spcAft>
                <a:spcPts val="0"/>
              </a:spcAft>
              <a:defRPr/>
            </a:pPr>
            <a:r>
              <a:rPr kumimoji="0" lang="en-US" altLang="zh-TW" sz="3556" b="1" dirty="0">
                <a:solidFill>
                  <a:srgbClr val="008080"/>
                </a:solidFill>
                <a:latin typeface="Calibri" panose="020F0502020204030204" pitchFamily="34" charset="0"/>
              </a:rPr>
              <a:t>Industrial </a:t>
            </a:r>
            <a:r>
              <a:rPr kumimoji="0" lang="en-US" altLang="zh-TW" sz="3556" b="1" dirty="0" smtClean="0">
                <a:solidFill>
                  <a:srgbClr val="008080"/>
                </a:solidFill>
                <a:latin typeface="Calibri" panose="020F0502020204030204" pitchFamily="34" charset="0"/>
              </a:rPr>
              <a:t>MO-297 2D </a:t>
            </a:r>
            <a:r>
              <a:rPr kumimoji="0" lang="en-US" altLang="zh-TW" sz="3556" b="1" dirty="0">
                <a:solidFill>
                  <a:srgbClr val="008080"/>
                </a:solidFill>
                <a:latin typeface="Calibri" panose="020F0502020204030204" pitchFamily="34" charset="0"/>
              </a:rPr>
              <a:t>NAND Roadmap</a:t>
            </a:r>
            <a:endParaRPr kumimoji="0" lang="zh-TW" altLang="en-US" sz="3556" b="1" dirty="0">
              <a:solidFill>
                <a:srgbClr val="008080"/>
              </a:solidFill>
              <a:latin typeface="Calibri" panose="020F0502020204030204" pitchFamily="34" charset="0"/>
            </a:endParaRPr>
          </a:p>
        </p:txBody>
      </p:sp>
      <p:sp>
        <p:nvSpPr>
          <p:cNvPr id="68" name="標題 1"/>
          <p:cNvSpPr>
            <a:spLocks noGrp="1"/>
          </p:cNvSpPr>
          <p:nvPr>
            <p:ph type="title"/>
          </p:nvPr>
        </p:nvSpPr>
        <p:spPr>
          <a:xfrm>
            <a:off x="705488" y="268287"/>
            <a:ext cx="14292088" cy="1080121"/>
          </a:xfrm>
        </p:spPr>
        <p:txBody>
          <a:bodyPr/>
          <a:lstStyle/>
          <a:p>
            <a:r>
              <a:rPr lang="en-US" altLang="zh-TW" dirty="0" smtClean="0"/>
              <a:t>2D MO-297</a:t>
            </a:r>
            <a:endParaRPr lang="zh-TW" altLang="en-US" sz="3556" kern="1200" dirty="0">
              <a:solidFill>
                <a:srgbClr val="008080"/>
              </a:solidFill>
              <a:ea typeface="新細明體" pitchFamily="18" charset="-120"/>
              <a:cs typeface="Heiti TC Light" charset="0"/>
              <a:sym typeface="Gill Sans" charset="0"/>
            </a:endParaRPr>
          </a:p>
        </p:txBody>
      </p:sp>
      <p:sp>
        <p:nvSpPr>
          <p:cNvPr id="69" name="文字方塊 68"/>
          <p:cNvSpPr txBox="1"/>
          <p:nvPr/>
        </p:nvSpPr>
        <p:spPr>
          <a:xfrm>
            <a:off x="13926715" y="5517481"/>
            <a:ext cx="2679493" cy="295423"/>
          </a:xfrm>
          <a:prstGeom prst="rect">
            <a:avLst/>
          </a:prstGeom>
          <a:noFill/>
        </p:spPr>
        <p:txBody>
          <a:bodyPr wrap="none" lIns="79205" tIns="39603" rIns="79205" bIns="39603">
            <a:spAutoFit/>
          </a:bodyPr>
          <a:lstStyle/>
          <a:p>
            <a:pPr fontAlgn="auto">
              <a:spcBef>
                <a:spcPts val="0"/>
              </a:spcBef>
              <a:spcAft>
                <a:spcPts val="0"/>
              </a:spcAft>
              <a:defRPr/>
            </a:pPr>
            <a:r>
              <a:rPr kumimoji="0" lang="en-US" altLang="zh-TW" sz="1400" b="1" dirty="0">
                <a:solidFill>
                  <a:srgbClr val="C00000"/>
                </a:solidFill>
                <a:latin typeface="Calibri" panose="020F0502020204030204" pitchFamily="34" charset="0"/>
                <a:ea typeface="+mn-ea"/>
                <a:cs typeface="Calibri" panose="020F0502020204030204" pitchFamily="34" charset="0"/>
              </a:rPr>
              <a:t>Warranty: 2 years or 3K P/E cycles</a:t>
            </a:r>
            <a:endParaRPr kumimoji="0" lang="zh-TW" altLang="en-US" sz="1400" b="1" dirty="0">
              <a:solidFill>
                <a:srgbClr val="C00000"/>
              </a:solidFill>
              <a:latin typeface="Calibri" panose="020F0502020204030204" pitchFamily="34" charset="0"/>
              <a:ea typeface="+mn-ea"/>
              <a:cs typeface="Calibri" panose="020F0502020204030204" pitchFamily="34" charset="0"/>
            </a:endParaRPr>
          </a:p>
        </p:txBody>
      </p:sp>
      <p:grpSp>
        <p:nvGrpSpPr>
          <p:cNvPr id="55" name="群組 54"/>
          <p:cNvGrpSpPr/>
          <p:nvPr/>
        </p:nvGrpSpPr>
        <p:grpSpPr>
          <a:xfrm>
            <a:off x="-4662109" y="2512992"/>
            <a:ext cx="4403248" cy="4271897"/>
            <a:chOff x="-4662109" y="2512992"/>
            <a:chExt cx="4403248" cy="4271897"/>
          </a:xfrm>
        </p:grpSpPr>
        <p:grpSp>
          <p:nvGrpSpPr>
            <p:cNvPr id="56" name="群組 55"/>
            <p:cNvGrpSpPr/>
            <p:nvPr/>
          </p:nvGrpSpPr>
          <p:grpSpPr>
            <a:xfrm>
              <a:off x="-4662109" y="2512992"/>
              <a:ext cx="4403248" cy="4271897"/>
              <a:chOff x="12883876" y="1908742"/>
              <a:chExt cx="4403248" cy="4271897"/>
            </a:xfrm>
          </p:grpSpPr>
          <p:sp>
            <p:nvSpPr>
              <p:cNvPr id="59" name="矩形 58"/>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60" name="矩形 59"/>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6" name="矩形 95"/>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7" name="矩形 96"/>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8" name="文字方塊 97"/>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99" name="文字方塊 98"/>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100" name="矩形 99"/>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1" name="文字方塊 100"/>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102" name="文字方塊 101"/>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103" name="矩形 102"/>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4" name="文字方塊 103"/>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105" name="矩形 104"/>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6" name="矩形 105"/>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7" name="矩形 106"/>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8" name="文字方塊 107"/>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109" name="矩形 108"/>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10" name="矩形 109"/>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1" name="矩形 110"/>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112" name="矩形 111"/>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113" name="矩形 112"/>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14" name="文字方塊 113"/>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115" name="矩形 114"/>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6" name="矩形 115"/>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57" name="文字方塊 56"/>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58" name="矩形 57"/>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grpSp>
        <p:nvGrpSpPr>
          <p:cNvPr id="70" name="群組 69"/>
          <p:cNvGrpSpPr/>
          <p:nvPr/>
        </p:nvGrpSpPr>
        <p:grpSpPr>
          <a:xfrm>
            <a:off x="3796394" y="2177441"/>
            <a:ext cx="734536" cy="827151"/>
            <a:chOff x="3773587" y="2266324"/>
            <a:chExt cx="734536" cy="827151"/>
          </a:xfrm>
        </p:grpSpPr>
        <p:sp>
          <p:nvSpPr>
            <p:cNvPr id="71" name="文字方塊 70"/>
            <p:cNvSpPr txBox="1"/>
            <p:nvPr/>
          </p:nvSpPr>
          <p:spPr>
            <a:xfrm>
              <a:off x="3773587" y="2266324"/>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24nm</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72" name="圖片 71"/>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795114" y="2642820"/>
              <a:ext cx="475278" cy="450655"/>
            </a:xfrm>
            <a:prstGeom prst="rect">
              <a:avLst/>
            </a:prstGeom>
          </p:spPr>
        </p:pic>
      </p:grpSp>
      <p:grpSp>
        <p:nvGrpSpPr>
          <p:cNvPr id="73" name="群組 72"/>
          <p:cNvGrpSpPr/>
          <p:nvPr/>
        </p:nvGrpSpPr>
        <p:grpSpPr>
          <a:xfrm>
            <a:off x="3796394" y="4012704"/>
            <a:ext cx="734536" cy="827151"/>
            <a:chOff x="3773587" y="2266324"/>
            <a:chExt cx="734536" cy="827151"/>
          </a:xfrm>
        </p:grpSpPr>
        <p:sp>
          <p:nvSpPr>
            <p:cNvPr id="74" name="文字方塊 73"/>
            <p:cNvSpPr txBox="1"/>
            <p:nvPr/>
          </p:nvSpPr>
          <p:spPr>
            <a:xfrm>
              <a:off x="3773587" y="2266324"/>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15nm</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75" name="圖片 74"/>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795114" y="2642820"/>
              <a:ext cx="475278" cy="450655"/>
            </a:xfrm>
            <a:prstGeom prst="rect">
              <a:avLst/>
            </a:prstGeom>
          </p:spPr>
        </p:pic>
      </p:grpSp>
      <p:grpSp>
        <p:nvGrpSpPr>
          <p:cNvPr id="76" name="群組 75"/>
          <p:cNvGrpSpPr/>
          <p:nvPr/>
        </p:nvGrpSpPr>
        <p:grpSpPr>
          <a:xfrm>
            <a:off x="3796394" y="5921857"/>
            <a:ext cx="734536" cy="827151"/>
            <a:chOff x="3773587" y="2266324"/>
            <a:chExt cx="734536" cy="827151"/>
          </a:xfrm>
        </p:grpSpPr>
        <p:sp>
          <p:nvSpPr>
            <p:cNvPr id="77" name="文字方塊 76"/>
            <p:cNvSpPr txBox="1"/>
            <p:nvPr/>
          </p:nvSpPr>
          <p:spPr>
            <a:xfrm>
              <a:off x="3773587" y="2266324"/>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15nm</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78" name="圖片 77"/>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795114" y="2642820"/>
              <a:ext cx="475278" cy="450655"/>
            </a:xfrm>
            <a:prstGeom prst="rect">
              <a:avLst/>
            </a:prstGeom>
          </p:spPr>
        </p:pic>
      </p:grpSp>
      <p:grpSp>
        <p:nvGrpSpPr>
          <p:cNvPr id="79" name="群組 78"/>
          <p:cNvGrpSpPr/>
          <p:nvPr/>
        </p:nvGrpSpPr>
        <p:grpSpPr>
          <a:xfrm>
            <a:off x="3796394" y="4913745"/>
            <a:ext cx="734536" cy="827151"/>
            <a:chOff x="3773587" y="2266324"/>
            <a:chExt cx="734536" cy="827151"/>
          </a:xfrm>
        </p:grpSpPr>
        <p:sp>
          <p:nvSpPr>
            <p:cNvPr id="80" name="文字方塊 79"/>
            <p:cNvSpPr txBox="1"/>
            <p:nvPr/>
          </p:nvSpPr>
          <p:spPr>
            <a:xfrm>
              <a:off x="3773587" y="2266324"/>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15nm</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81" name="圖片 80"/>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795114" y="2642820"/>
              <a:ext cx="475278" cy="450655"/>
            </a:xfrm>
            <a:prstGeom prst="rect">
              <a:avLst/>
            </a:prstGeom>
          </p:spPr>
        </p:pic>
      </p:grpSp>
      <p:grpSp>
        <p:nvGrpSpPr>
          <p:cNvPr id="82" name="群組 81"/>
          <p:cNvGrpSpPr/>
          <p:nvPr/>
        </p:nvGrpSpPr>
        <p:grpSpPr>
          <a:xfrm>
            <a:off x="3796394" y="3095072"/>
            <a:ext cx="734536" cy="827151"/>
            <a:chOff x="3773587" y="2266324"/>
            <a:chExt cx="734536" cy="827151"/>
          </a:xfrm>
        </p:grpSpPr>
        <p:sp>
          <p:nvSpPr>
            <p:cNvPr id="83" name="文字方塊 82"/>
            <p:cNvSpPr txBox="1"/>
            <p:nvPr/>
          </p:nvSpPr>
          <p:spPr>
            <a:xfrm>
              <a:off x="3773587" y="2266324"/>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15nm</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84" name="圖片 83"/>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795114" y="2642820"/>
              <a:ext cx="475278" cy="450655"/>
            </a:xfrm>
            <a:prstGeom prst="rect">
              <a:avLst/>
            </a:prstGeom>
          </p:spPr>
        </p:pic>
      </p:grpSp>
      <p:grpSp>
        <p:nvGrpSpPr>
          <p:cNvPr id="61" name="群組 60"/>
          <p:cNvGrpSpPr/>
          <p:nvPr/>
        </p:nvGrpSpPr>
        <p:grpSpPr>
          <a:xfrm>
            <a:off x="14526854" y="8045152"/>
            <a:ext cx="1920141" cy="866153"/>
            <a:chOff x="14526854" y="8045152"/>
            <a:chExt cx="1920141" cy="866153"/>
          </a:xfrm>
        </p:grpSpPr>
        <p:sp>
          <p:nvSpPr>
            <p:cNvPr id="62" name="文字方塊 61"/>
            <p:cNvSpPr txBox="1"/>
            <p:nvPr/>
          </p:nvSpPr>
          <p:spPr>
            <a:xfrm>
              <a:off x="14526854" y="8045152"/>
              <a:ext cx="1920141" cy="830997"/>
            </a:xfrm>
            <a:prstGeom prst="rect">
              <a:avLst/>
            </a:prstGeom>
            <a:noFill/>
          </p:spPr>
          <p:txBody>
            <a:bodyPr wrap="none" rtlCol="0">
              <a:spAutoFit/>
            </a:bodyPr>
            <a:lstStyle/>
            <a:p>
              <a:r>
                <a:rPr lang="en-US" altLang="zh-TW" sz="1600" dirty="0">
                  <a:solidFill>
                    <a:schemeClr val="tx1">
                      <a:lumMod val="65000"/>
                      <a:lumOff val="35000"/>
                    </a:schemeClr>
                  </a:solidFill>
                  <a:latin typeface="Calibri" panose="020F0502020204030204" pitchFamily="34" charset="0"/>
                  <a:cs typeface="Calibri" panose="020F0502020204030204" pitchFamily="34" charset="0"/>
                </a:rPr>
                <a:t>Remarks</a:t>
              </a: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a:t>
              </a:r>
            </a:p>
            <a:p>
              <a:pPr>
                <a:lnSpc>
                  <a:spcPct val="200000"/>
                </a:lnSpc>
              </a:pP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                Wide Temp.</a:t>
              </a:r>
            </a:p>
          </p:txBody>
        </p:sp>
        <p:pic>
          <p:nvPicPr>
            <p:cNvPr id="63" name="圖片 62"/>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14821347" y="8460650"/>
              <a:ext cx="475278" cy="450655"/>
            </a:xfrm>
            <a:prstGeom prst="rect">
              <a:avLst/>
            </a:prstGeom>
          </p:spPr>
        </p:pic>
      </p:grpSp>
    </p:spTree>
    <p:extLst>
      <p:ext uri="{BB962C8B-B14F-4D97-AF65-F5344CB8AC3E}">
        <p14:creationId xmlns:p14="http://schemas.microsoft.com/office/powerpoint/2010/main" val="1405016719"/>
      </p:ext>
    </p:extLst>
  </p:cSld>
  <p:clrMapOvr>
    <a:masterClrMapping/>
  </p:clrMapOvr>
  <p:transition/>
  <p:timing>
    <p:tnLst>
      <p:par>
        <p:cT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標題 4"/>
          <p:cNvSpPr>
            <a:spLocks noGrp="1"/>
          </p:cNvSpPr>
          <p:nvPr>
            <p:ph type="title"/>
          </p:nvPr>
        </p:nvSpPr>
        <p:spPr/>
        <p:txBody>
          <a:bodyPr/>
          <a:lstStyle/>
          <a:p>
            <a:r>
              <a:rPr lang="en-US" altLang="zh-TW" dirty="0" smtClean="0"/>
              <a:t>3D TLC MO-297</a:t>
            </a:r>
            <a:endParaRPr lang="zh-TW" altLang="en-US" dirty="0"/>
          </a:p>
        </p:txBody>
      </p:sp>
      <p:graphicFrame>
        <p:nvGraphicFramePr>
          <p:cNvPr id="30" name="表格 29"/>
          <p:cNvGraphicFramePr>
            <a:graphicFrameLocks noGrp="1"/>
          </p:cNvGraphicFramePr>
          <p:nvPr>
            <p:extLst>
              <p:ext uri="{D42A27DB-BD31-4B8C-83A1-F6EECF244321}">
                <p14:modId xmlns:p14="http://schemas.microsoft.com/office/powerpoint/2010/main" val="407141985"/>
              </p:ext>
            </p:extLst>
          </p:nvPr>
        </p:nvGraphicFramePr>
        <p:xfrm>
          <a:off x="705487" y="1841573"/>
          <a:ext cx="16317572" cy="2044656"/>
        </p:xfrm>
        <a:graphic>
          <a:graphicData uri="http://schemas.openxmlformats.org/drawingml/2006/table">
            <a:tbl>
              <a:tblPr firstRow="1" bandRow="1">
                <a:tableStyleId>{5C22544A-7EE6-4342-B048-85BDC9FD1C3A}</a:tableStyleId>
              </a:tblPr>
              <a:tblGrid>
                <a:gridCol w="1900780"/>
                <a:gridCol w="2503555"/>
                <a:gridCol w="1642713"/>
                <a:gridCol w="1711754"/>
                <a:gridCol w="1711754"/>
                <a:gridCol w="1711754"/>
                <a:gridCol w="1711754"/>
                <a:gridCol w="1711754"/>
                <a:gridCol w="1711754"/>
              </a:tblGrid>
              <a:tr h="454057">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Flash</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Model</a:t>
                      </a: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SR/SW</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2023</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2024</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2025</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r>
              <a:tr h="454057">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altLang="zh-TW"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r>
              <a:tr h="565200">
                <a:tc rowSpan="2">
                  <a:txBody>
                    <a:bodyPr/>
                    <a:lstStyle/>
                    <a:p>
                      <a:pPr algn="ctr"/>
                      <a:r>
                        <a:rPr lang="en-US" altLang="zh-TW" sz="2400" b="1" dirty="0" smtClean="0">
                          <a:solidFill>
                            <a:schemeClr val="bg1"/>
                          </a:solidFill>
                          <a:latin typeface="Calibri" panose="020F0502020204030204" pitchFamily="34" charset="0"/>
                          <a:cs typeface="Calibri" panose="020F0502020204030204" pitchFamily="34" charset="0"/>
                        </a:rPr>
                        <a:t>3D TLC</a:t>
                      </a: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pPr algn="ctr" rtl="0" fontAlgn="ctr"/>
                      <a:r>
                        <a:rPr lang="en-US" sz="1800" b="0" i="0" u="none" strike="noStrike" dirty="0">
                          <a:solidFill>
                            <a:schemeClr val="tx1">
                              <a:lumMod val="75000"/>
                              <a:lumOff val="25000"/>
                            </a:schemeClr>
                          </a:solidFill>
                          <a:latin typeface="Calibri" panose="020F0502020204030204" pitchFamily="34" charset="0"/>
                          <a:cs typeface="Calibri" panose="020F0502020204030204" pitchFamily="34" charset="0"/>
                        </a:rPr>
                        <a:t>SV170-297 </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1800" b="0" i="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560/505</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65200">
                <a:tc vMerge="1">
                  <a:txBody>
                    <a:bodyPr/>
                    <a:lstStyle/>
                    <a:p>
                      <a:pPr algn="ctr"/>
                      <a:endParaRPr lang="zh-TW" altLang="en-US" sz="2400" b="1" dirty="0">
                        <a:solidFill>
                          <a:schemeClr val="tx1">
                            <a:lumMod val="75000"/>
                            <a:lumOff val="25000"/>
                          </a:schemeClr>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rtl="0" fontAlgn="ctr"/>
                      <a:r>
                        <a:rPr lang="en-US" sz="1800" b="0" i="0" u="none" strike="noStrike" dirty="0">
                          <a:solidFill>
                            <a:schemeClr val="tx1">
                              <a:lumMod val="75000"/>
                              <a:lumOff val="25000"/>
                            </a:schemeClr>
                          </a:solidFill>
                          <a:latin typeface="Calibri" panose="020F0502020204030204" pitchFamily="34" charset="0"/>
                          <a:cs typeface="Calibri" panose="020F0502020204030204" pitchFamily="34" charset="0"/>
                        </a:rPr>
                        <a:t>SV240-297 </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1800" b="0" i="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560/520</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sp>
        <p:nvSpPr>
          <p:cNvPr id="31" name="文字方塊 24"/>
          <p:cNvSpPr txBox="1">
            <a:spLocks noChangeArrowheads="1"/>
          </p:cNvSpPr>
          <p:nvPr/>
        </p:nvSpPr>
        <p:spPr bwMode="auto">
          <a:xfrm>
            <a:off x="3320300" y="959953"/>
            <a:ext cx="11087946" cy="667724"/>
          </a:xfrm>
          <a:prstGeom prst="rect">
            <a:avLst/>
          </a:prstGeom>
          <a:noFill/>
          <a:ln w="9525">
            <a:noFill/>
            <a:miter lim="800000"/>
            <a:headEnd/>
            <a:tailEnd/>
          </a:ln>
        </p:spPr>
        <p:txBody>
          <a:bodyPr lIns="112624" tIns="56313" rIns="112624" bIns="56313">
            <a:spAutoFit/>
          </a:bodyPr>
          <a:lstStyle/>
          <a:p>
            <a:pPr algn="ctr"/>
            <a:r>
              <a:rPr lang="en-US" altLang="zh-TW" sz="3600" b="1" dirty="0">
                <a:solidFill>
                  <a:srgbClr val="008C7D"/>
                </a:solidFill>
                <a:latin typeface="Calibri" pitchFamily="34" charset="0"/>
              </a:rPr>
              <a:t>Industrial </a:t>
            </a:r>
            <a:r>
              <a:rPr lang="en-US" altLang="zh-TW" sz="3600" b="1" dirty="0" smtClean="0">
                <a:solidFill>
                  <a:srgbClr val="008C7D"/>
                </a:solidFill>
                <a:latin typeface="Calibri" pitchFamily="34" charset="0"/>
              </a:rPr>
              <a:t>MO-297 3D NAND Roadmap</a:t>
            </a:r>
            <a:endParaRPr lang="zh-TW" altLang="en-US" sz="3600" b="1" dirty="0">
              <a:solidFill>
                <a:srgbClr val="008C7D"/>
              </a:solidFill>
              <a:latin typeface="Calibri" pitchFamily="34" charset="0"/>
            </a:endParaRPr>
          </a:p>
        </p:txBody>
      </p:sp>
      <p:sp>
        <p:nvSpPr>
          <p:cNvPr id="35" name="向右箭號 20"/>
          <p:cNvSpPr/>
          <p:nvPr/>
        </p:nvSpPr>
        <p:spPr bwMode="auto">
          <a:xfrm>
            <a:off x="6799059" y="3436640"/>
            <a:ext cx="102240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indent="36000" defTabSz="791890">
              <a:defRPr/>
            </a:pPr>
            <a:r>
              <a:rPr lang="en-US" altLang="zh-TW" sz="1800" dirty="0" smtClean="0">
                <a:solidFill>
                  <a:schemeClr val="bg1"/>
                </a:solidFill>
                <a:latin typeface="Calibri" panose="020F0502020204030204" pitchFamily="34" charset="0"/>
                <a:cs typeface="Calibri" panose="020F0502020204030204" pitchFamily="34" charset="0"/>
              </a:rPr>
              <a:t>120GB~960GB</a:t>
            </a:r>
            <a:endParaRPr lang="en-US" altLang="zh-TW" sz="1800" dirty="0">
              <a:solidFill>
                <a:schemeClr val="bg1"/>
              </a:solidFill>
              <a:latin typeface="Calibri" panose="020F0502020204030204" pitchFamily="34" charset="0"/>
              <a:cs typeface="Calibri" panose="020F0502020204030204" pitchFamily="34" charset="0"/>
            </a:endParaRPr>
          </a:p>
        </p:txBody>
      </p:sp>
      <p:grpSp>
        <p:nvGrpSpPr>
          <p:cNvPr id="37" name="群組 36"/>
          <p:cNvGrpSpPr/>
          <p:nvPr/>
        </p:nvGrpSpPr>
        <p:grpSpPr>
          <a:xfrm>
            <a:off x="13111282" y="7613104"/>
            <a:ext cx="3839769" cy="1411663"/>
            <a:chOff x="12518482" y="6103347"/>
            <a:chExt cx="3839769" cy="1411663"/>
          </a:xfrm>
        </p:grpSpPr>
        <p:sp>
          <p:nvSpPr>
            <p:cNvPr id="38" name="文字方塊 37"/>
            <p:cNvSpPr txBox="1"/>
            <p:nvPr/>
          </p:nvSpPr>
          <p:spPr>
            <a:xfrm>
              <a:off x="12518482" y="6103347"/>
              <a:ext cx="3839769" cy="1015663"/>
            </a:xfrm>
            <a:prstGeom prst="rect">
              <a:avLst/>
            </a:prstGeom>
            <a:noFill/>
          </p:spPr>
          <p:txBody>
            <a:bodyPr wrap="none" rtlCol="0">
              <a:spAutoFit/>
            </a:bodyPr>
            <a:lstStyle/>
            <a:p>
              <a:r>
                <a:rPr lang="en-US" altLang="zh-TW" sz="20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Remarks:</a:t>
              </a:r>
            </a:p>
            <a:p>
              <a:pPr marL="457200" indent="-457200">
                <a:buAutoNum type="arabicPeriod"/>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SR/SW</a:t>
              </a:r>
              <a:r>
                <a:rPr lang="en-US" altLang="zh-TW" sz="2000" dirty="0">
                  <a:solidFill>
                    <a:schemeClr val="tx1">
                      <a:lumMod val="75000"/>
                      <a:lumOff val="25000"/>
                    </a:schemeClr>
                  </a:solidFill>
                  <a:latin typeface="Calibri" panose="020F0502020204030204" pitchFamily="34" charset="0"/>
                  <a:cs typeface="Calibri" panose="020F0502020204030204" pitchFamily="34" charset="0"/>
                </a:rPr>
                <a:t>: Sequential </a:t>
              </a: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Read/Write</a:t>
              </a:r>
            </a:p>
            <a:p>
              <a:pPr marL="457200" indent="-457200">
                <a:buAutoNum type="arabicPeriod"/>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ES   CS MP               EOL LTS</a:t>
              </a:r>
              <a:endParaRPr lang="zh-TW" altLang="en-US" sz="20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grpSp>
          <p:nvGrpSpPr>
            <p:cNvPr id="39" name="群組 38"/>
            <p:cNvGrpSpPr/>
            <p:nvPr/>
          </p:nvGrpSpPr>
          <p:grpSpPr>
            <a:xfrm>
              <a:off x="13131980" y="7119010"/>
              <a:ext cx="2866231" cy="396000"/>
              <a:chOff x="4618611" y="6393830"/>
              <a:chExt cx="2866231" cy="396000"/>
            </a:xfrm>
          </p:grpSpPr>
          <p:sp>
            <p:nvSpPr>
              <p:cNvPr id="40" name="五邊形 39"/>
              <p:cNvSpPr/>
              <p:nvPr/>
            </p:nvSpPr>
            <p:spPr bwMode="auto">
              <a:xfrm>
                <a:off x="6360892" y="6393830"/>
                <a:ext cx="1123950" cy="396000"/>
              </a:xfrm>
              <a:prstGeom prst="homePlate">
                <a:avLst/>
              </a:prstGeom>
              <a:solidFill>
                <a:srgbClr val="B3B3B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41" name="五邊形 40"/>
              <p:cNvSpPr/>
              <p:nvPr/>
            </p:nvSpPr>
            <p:spPr bwMode="auto">
              <a:xfrm>
                <a:off x="4690532" y="6393830"/>
                <a:ext cx="1860584"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42" name="五邊形 41"/>
              <p:cNvSpPr/>
              <p:nvPr/>
            </p:nvSpPr>
            <p:spPr bwMode="auto">
              <a:xfrm>
                <a:off x="4618611" y="6393830"/>
                <a:ext cx="345951" cy="396000"/>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grpSp>
      </p:grpSp>
      <p:grpSp>
        <p:nvGrpSpPr>
          <p:cNvPr id="47" name="群組 46"/>
          <p:cNvGrpSpPr/>
          <p:nvPr/>
        </p:nvGrpSpPr>
        <p:grpSpPr>
          <a:xfrm>
            <a:off x="-4662109" y="2512992"/>
            <a:ext cx="4403248" cy="4271897"/>
            <a:chOff x="-4662109" y="2512992"/>
            <a:chExt cx="4403248" cy="4271897"/>
          </a:xfrm>
        </p:grpSpPr>
        <p:grpSp>
          <p:nvGrpSpPr>
            <p:cNvPr id="48" name="群組 47"/>
            <p:cNvGrpSpPr/>
            <p:nvPr/>
          </p:nvGrpSpPr>
          <p:grpSpPr>
            <a:xfrm>
              <a:off x="-4662109" y="2512992"/>
              <a:ext cx="4403248" cy="4271897"/>
              <a:chOff x="12883876" y="1908742"/>
              <a:chExt cx="4403248" cy="4271897"/>
            </a:xfrm>
          </p:grpSpPr>
          <p:sp>
            <p:nvSpPr>
              <p:cNvPr id="77" name="矩形 76"/>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8" name="矩形 77"/>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9" name="矩形 78"/>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0" name="矩形 79"/>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1" name="文字方塊 80"/>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82" name="文字方塊 81"/>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83" name="矩形 82"/>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4" name="文字方塊 83"/>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85" name="文字方塊 84"/>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86" name="矩形 85"/>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7" name="文字方塊 86"/>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88" name="矩形 87"/>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9" name="矩形 88"/>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0" name="矩形 89"/>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1" name="文字方塊 90"/>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92" name="矩形 91"/>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93" name="矩形 92"/>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4" name="矩形 93"/>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95" name="矩形 94"/>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96" name="矩形 95"/>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97" name="文字方塊 96"/>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98" name="矩形 97"/>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9" name="矩形 98"/>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49" name="文字方塊 48"/>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76" name="矩形 75"/>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44" name="五邊形 43"/>
          <p:cNvSpPr/>
          <p:nvPr/>
        </p:nvSpPr>
        <p:spPr bwMode="auto">
          <a:xfrm>
            <a:off x="6797923" y="2860576"/>
            <a:ext cx="2016224" cy="396000"/>
          </a:xfrm>
          <a:prstGeom prst="homePlate">
            <a:avLst/>
          </a:prstGeom>
          <a:solidFill>
            <a:srgbClr val="B3B3B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a:defRPr/>
            </a:pPr>
            <a:r>
              <a:rPr lang="en-US" altLang="zh-TW" sz="2000" dirty="0" smtClean="0">
                <a:solidFill>
                  <a:schemeClr val="bg1"/>
                </a:solidFill>
                <a:latin typeface="Calibri" panose="020F0502020204030204" pitchFamily="34" charset="0"/>
                <a:cs typeface="Calibri" panose="020F0502020204030204" pitchFamily="34" charset="0"/>
              </a:rPr>
              <a:t>30GB~480GB</a:t>
            </a:r>
            <a:endParaRPr lang="en-US" altLang="zh-TW" sz="2000" dirty="0">
              <a:solidFill>
                <a:schemeClr val="bg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776268605"/>
      </p:ext>
    </p:extLst>
  </p:cSld>
  <p:clrMapOvr>
    <a:masterClrMapping/>
  </p:clrMapOvr>
  <p:transition/>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4" name="表格 53"/>
          <p:cNvGraphicFramePr>
            <a:graphicFrameLocks noGrp="1"/>
          </p:cNvGraphicFramePr>
          <p:nvPr>
            <p:extLst>
              <p:ext uri="{D42A27DB-BD31-4B8C-83A1-F6EECF244321}">
                <p14:modId xmlns:p14="http://schemas.microsoft.com/office/powerpoint/2010/main" val="4116834572"/>
              </p:ext>
            </p:extLst>
          </p:nvPr>
        </p:nvGraphicFramePr>
        <p:xfrm>
          <a:off x="705487" y="1841573"/>
          <a:ext cx="16317572" cy="3175056"/>
        </p:xfrm>
        <a:graphic>
          <a:graphicData uri="http://schemas.openxmlformats.org/drawingml/2006/table">
            <a:tbl>
              <a:tblPr firstRow="1" bandRow="1">
                <a:tableStyleId>{5C22544A-7EE6-4342-B048-85BDC9FD1C3A}</a:tableStyleId>
              </a:tblPr>
              <a:tblGrid>
                <a:gridCol w="1900780"/>
                <a:gridCol w="2503555"/>
                <a:gridCol w="1642713"/>
                <a:gridCol w="1711754"/>
                <a:gridCol w="1711754"/>
                <a:gridCol w="1711754"/>
                <a:gridCol w="1711754"/>
                <a:gridCol w="1711754"/>
                <a:gridCol w="1711754"/>
              </a:tblGrid>
              <a:tr h="454057">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Flash</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Model</a:t>
                      </a: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SR/SW</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2023</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2024</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2025</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r>
              <a:tr h="454057">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altLang="zh-TW"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r>
              <a:tr h="565200">
                <a:tc>
                  <a:txBody>
                    <a:bodyPr/>
                    <a:lstStyle/>
                    <a:p>
                      <a:pPr algn="ctr"/>
                      <a:r>
                        <a:rPr lang="en-US" altLang="zh-TW" sz="2400" b="1" dirty="0" smtClean="0">
                          <a:solidFill>
                            <a:schemeClr val="bg1"/>
                          </a:solidFill>
                          <a:latin typeface="Calibri" panose="020F0502020204030204" pitchFamily="34" charset="0"/>
                          <a:cs typeface="Calibri" panose="020F0502020204030204" pitchFamily="34" charset="0"/>
                        </a:rPr>
                        <a:t>SLC</a:t>
                      </a: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49C00"/>
                    </a:solidFill>
                  </a:tcPr>
                </a:tc>
                <a:tc>
                  <a:txBody>
                    <a:bodyPr/>
                    <a:lstStyle/>
                    <a:p>
                      <a:pPr marL="0" algn="ctr" defTabSz="914400" rtl="0" eaLnBrk="1" latinLnBrk="0" hangingPunct="1"/>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SS210-297</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555/450</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65200">
                <a:tc rowSpan="2">
                  <a:txBody>
                    <a:bodyPr/>
                    <a:lstStyle/>
                    <a:p>
                      <a:pPr algn="ctr"/>
                      <a:r>
                        <a:rPr lang="en-US" altLang="zh-TW" sz="2400" b="1" dirty="0" smtClean="0">
                          <a:solidFill>
                            <a:schemeClr val="bg1"/>
                          </a:solidFill>
                          <a:latin typeface="Calibri" panose="020F0502020204030204" pitchFamily="34" charset="0"/>
                          <a:cs typeface="Calibri" panose="020F0502020204030204" pitchFamily="34" charset="0"/>
                        </a:rPr>
                        <a:t>MLC</a:t>
                      </a: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669900"/>
                    </a:solidFill>
                  </a:tcPr>
                </a:tc>
                <a:tc>
                  <a:txBody>
                    <a:bodyPr/>
                    <a:lstStyle/>
                    <a:p>
                      <a:pPr algn="ct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SM210-297</a:t>
                      </a:r>
                      <a:endParaRPr lang="zh-TW" altLang="en-US" sz="1800" b="0" i="0" dirty="0">
                        <a:solidFill>
                          <a:schemeClr val="tx1">
                            <a:lumMod val="75000"/>
                            <a:lumOff val="25000"/>
                          </a:schemeClr>
                        </a:solidFill>
                        <a:latin typeface="Calibri" panose="020F0502020204030204" pitchFamily="34" charset="0"/>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545/490</a:t>
                      </a:r>
                      <a:endParaRPr lang="zh-TW" altLang="en-US" sz="1800" b="0" i="0" dirty="0">
                        <a:solidFill>
                          <a:schemeClr val="tx1">
                            <a:lumMod val="75000"/>
                            <a:lumOff val="25000"/>
                          </a:schemeClr>
                        </a:solidFill>
                        <a:latin typeface="Calibri" panose="020F0502020204030204" pitchFamily="34" charset="0"/>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65200">
                <a:tc vMerge="1">
                  <a:txBody>
                    <a:bodyPr/>
                    <a:lstStyle/>
                    <a:p>
                      <a:pPr algn="ctr"/>
                      <a:endParaRPr lang="zh-TW" altLang="en-US" sz="2400" b="1" dirty="0">
                        <a:solidFill>
                          <a:schemeClr val="tx1">
                            <a:lumMod val="75000"/>
                            <a:lumOff val="25000"/>
                          </a:schemeClr>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ctr" defTabSz="914400" rtl="0" eaLnBrk="1" latinLnBrk="0" hangingPunct="1"/>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SM230(P)-297</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ctr" defTabSz="914400" rtl="0" eaLnBrk="1" latinLnBrk="0" hangingPunct="1"/>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560/510</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65200">
                <a:tc>
                  <a:txBody>
                    <a:bodyPr/>
                    <a:lstStyle/>
                    <a:p>
                      <a:pPr algn="ctr"/>
                      <a:r>
                        <a:rPr lang="en-US" altLang="zh-TW" sz="2400" b="1" dirty="0" smtClean="0">
                          <a:solidFill>
                            <a:schemeClr val="bg1"/>
                          </a:solidFill>
                          <a:latin typeface="Calibri" panose="020F0502020204030204" pitchFamily="34" charset="0"/>
                          <a:cs typeface="Calibri" panose="020F0502020204030204" pitchFamily="34" charset="0"/>
                        </a:rPr>
                        <a:t>SLC-lite</a:t>
                      </a: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24517E"/>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SU210-297</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555/465</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sp>
        <p:nvSpPr>
          <p:cNvPr id="58" name="向右箭號 20"/>
          <p:cNvSpPr/>
          <p:nvPr/>
        </p:nvSpPr>
        <p:spPr bwMode="auto">
          <a:xfrm>
            <a:off x="6799059" y="3400680"/>
            <a:ext cx="102240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indent="36000" defTabSz="791890">
              <a:defRPr/>
            </a:pPr>
            <a:r>
              <a:rPr lang="en-US" altLang="zh-TW" sz="1800" dirty="0" smtClean="0">
                <a:solidFill>
                  <a:schemeClr val="bg1"/>
                </a:solidFill>
                <a:latin typeface="Calibri" panose="020F0502020204030204" pitchFamily="34" charset="0"/>
                <a:cs typeface="Calibri" panose="020F0502020204030204" pitchFamily="34" charset="0"/>
              </a:rPr>
              <a:t>32GB~512GB</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60" name="向右箭號 20"/>
          <p:cNvSpPr/>
          <p:nvPr/>
        </p:nvSpPr>
        <p:spPr bwMode="auto">
          <a:xfrm>
            <a:off x="6799059" y="3976744"/>
            <a:ext cx="102240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indent="36000" defTabSz="791890">
              <a:defRPr/>
            </a:pPr>
            <a:r>
              <a:rPr lang="en-US" altLang="zh-TW" sz="1800" dirty="0" smtClean="0">
                <a:solidFill>
                  <a:schemeClr val="bg1"/>
                </a:solidFill>
                <a:latin typeface="Calibri" panose="020F0502020204030204" pitchFamily="34" charset="0"/>
                <a:cs typeface="Calibri" panose="020F0502020204030204" pitchFamily="34" charset="0"/>
              </a:rPr>
              <a:t>32GB~512GB</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77" name="五邊形 76"/>
          <p:cNvSpPr/>
          <p:nvPr/>
        </p:nvSpPr>
        <p:spPr bwMode="auto">
          <a:xfrm>
            <a:off x="6797923" y="2824616"/>
            <a:ext cx="101880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defRPr/>
            </a:pPr>
            <a:r>
              <a:rPr kumimoji="0" lang="en-US" altLang="zh-TW" sz="1800" dirty="0" smtClean="0">
                <a:solidFill>
                  <a:schemeClr val="bg1"/>
                </a:solidFill>
                <a:latin typeface="Calibri" panose="020F0502020204030204" pitchFamily="34" charset="0"/>
                <a:cs typeface="Calibri" panose="020F0502020204030204" pitchFamily="34" charset="0"/>
              </a:rPr>
              <a:t>4GB~128GB</a:t>
            </a:r>
            <a:endParaRPr kumimoji="0" lang="zh-TW" altLang="en-US" sz="1800" dirty="0">
              <a:solidFill>
                <a:schemeClr val="bg1"/>
              </a:solidFill>
              <a:latin typeface="Calibri" panose="020F0502020204030204" pitchFamily="34" charset="0"/>
              <a:cs typeface="Calibri" panose="020F0502020204030204" pitchFamily="34" charset="0"/>
            </a:endParaRPr>
          </a:p>
        </p:txBody>
      </p:sp>
      <p:sp>
        <p:nvSpPr>
          <p:cNvPr id="79" name="五邊形 78"/>
          <p:cNvSpPr/>
          <p:nvPr/>
        </p:nvSpPr>
        <p:spPr bwMode="auto">
          <a:xfrm>
            <a:off x="6804086" y="4516760"/>
            <a:ext cx="101880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defRPr/>
            </a:pPr>
            <a:r>
              <a:rPr kumimoji="0" lang="en-US" altLang="zh-TW" sz="1800" dirty="0" smtClean="0">
                <a:solidFill>
                  <a:schemeClr val="bg1"/>
                </a:solidFill>
                <a:latin typeface="Calibri" panose="020F0502020204030204" pitchFamily="34" charset="0"/>
                <a:cs typeface="Calibri" panose="020F0502020204030204" pitchFamily="34" charset="0"/>
              </a:rPr>
              <a:t>16GB~256GB</a:t>
            </a:r>
            <a:endParaRPr kumimoji="0" lang="zh-TW" altLang="en-US" sz="1800" dirty="0">
              <a:solidFill>
                <a:schemeClr val="bg1"/>
              </a:solidFill>
              <a:latin typeface="Calibri" panose="020F0502020204030204" pitchFamily="34" charset="0"/>
              <a:cs typeface="Calibri" panose="020F0502020204030204" pitchFamily="34" charset="0"/>
            </a:endParaRPr>
          </a:p>
        </p:txBody>
      </p:sp>
      <p:sp>
        <p:nvSpPr>
          <p:cNvPr id="6" name="標題 5"/>
          <p:cNvSpPr>
            <a:spLocks noGrp="1"/>
          </p:cNvSpPr>
          <p:nvPr>
            <p:ph type="title"/>
          </p:nvPr>
        </p:nvSpPr>
        <p:spPr/>
        <p:txBody>
          <a:bodyPr/>
          <a:lstStyle/>
          <a:p>
            <a:r>
              <a:rPr lang="en-US" altLang="zh-TW" dirty="0" smtClean="0"/>
              <a:t>2D MO-297</a:t>
            </a:r>
            <a:endParaRPr lang="zh-TW" altLang="en-US" dirty="0"/>
          </a:p>
        </p:txBody>
      </p:sp>
      <p:sp>
        <p:nvSpPr>
          <p:cNvPr id="56" name="文字方塊 24"/>
          <p:cNvSpPr txBox="1">
            <a:spLocks noChangeArrowheads="1"/>
          </p:cNvSpPr>
          <p:nvPr/>
        </p:nvSpPr>
        <p:spPr bwMode="auto">
          <a:xfrm>
            <a:off x="3320300" y="959953"/>
            <a:ext cx="11087946" cy="667724"/>
          </a:xfrm>
          <a:prstGeom prst="rect">
            <a:avLst/>
          </a:prstGeom>
          <a:noFill/>
          <a:ln w="9525">
            <a:noFill/>
            <a:miter lim="800000"/>
            <a:headEnd/>
            <a:tailEnd/>
          </a:ln>
        </p:spPr>
        <p:txBody>
          <a:bodyPr lIns="112624" tIns="56313" rIns="112624" bIns="56313">
            <a:spAutoFit/>
          </a:bodyPr>
          <a:lstStyle/>
          <a:p>
            <a:pPr algn="ctr"/>
            <a:r>
              <a:rPr lang="en-US" altLang="zh-TW" sz="3600" b="1" dirty="0">
                <a:solidFill>
                  <a:srgbClr val="008C7D"/>
                </a:solidFill>
                <a:latin typeface="Calibri" pitchFamily="34" charset="0"/>
              </a:rPr>
              <a:t>Industrial </a:t>
            </a:r>
            <a:r>
              <a:rPr lang="en-US" altLang="zh-TW" sz="3600" b="1" dirty="0" smtClean="0">
                <a:solidFill>
                  <a:srgbClr val="008C7D"/>
                </a:solidFill>
                <a:latin typeface="Calibri" pitchFamily="34" charset="0"/>
              </a:rPr>
              <a:t>MO-297 2D NAND Roadmap</a:t>
            </a:r>
            <a:endParaRPr lang="zh-TW" altLang="en-US" sz="3600" b="1" dirty="0">
              <a:solidFill>
                <a:srgbClr val="008C7D"/>
              </a:solidFill>
              <a:latin typeface="Calibri" pitchFamily="34" charset="0"/>
            </a:endParaRPr>
          </a:p>
        </p:txBody>
      </p:sp>
      <p:grpSp>
        <p:nvGrpSpPr>
          <p:cNvPr id="62" name="群組 61"/>
          <p:cNvGrpSpPr/>
          <p:nvPr/>
        </p:nvGrpSpPr>
        <p:grpSpPr>
          <a:xfrm>
            <a:off x="13111282" y="7613104"/>
            <a:ext cx="3839769" cy="1411663"/>
            <a:chOff x="12518482" y="6103347"/>
            <a:chExt cx="3839769" cy="1411663"/>
          </a:xfrm>
        </p:grpSpPr>
        <p:sp>
          <p:nvSpPr>
            <p:cNvPr id="70" name="文字方塊 69"/>
            <p:cNvSpPr txBox="1"/>
            <p:nvPr/>
          </p:nvSpPr>
          <p:spPr>
            <a:xfrm>
              <a:off x="12518482" y="6103347"/>
              <a:ext cx="3839769" cy="1015663"/>
            </a:xfrm>
            <a:prstGeom prst="rect">
              <a:avLst/>
            </a:prstGeom>
            <a:noFill/>
          </p:spPr>
          <p:txBody>
            <a:bodyPr wrap="none" rtlCol="0">
              <a:spAutoFit/>
            </a:bodyPr>
            <a:lstStyle/>
            <a:p>
              <a:r>
                <a:rPr lang="en-US" altLang="zh-TW" sz="20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Remarks:</a:t>
              </a:r>
            </a:p>
            <a:p>
              <a:pPr marL="457200" indent="-457200">
                <a:buAutoNum type="arabicPeriod"/>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SR/SW</a:t>
              </a:r>
              <a:r>
                <a:rPr lang="en-US" altLang="zh-TW" sz="2000" dirty="0">
                  <a:solidFill>
                    <a:schemeClr val="tx1">
                      <a:lumMod val="75000"/>
                      <a:lumOff val="25000"/>
                    </a:schemeClr>
                  </a:solidFill>
                  <a:latin typeface="Calibri" panose="020F0502020204030204" pitchFamily="34" charset="0"/>
                  <a:cs typeface="Calibri" panose="020F0502020204030204" pitchFamily="34" charset="0"/>
                </a:rPr>
                <a:t>: Sequential </a:t>
              </a: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Read/Write</a:t>
              </a:r>
            </a:p>
            <a:p>
              <a:pPr marL="457200" indent="-457200">
                <a:buAutoNum type="arabicPeriod"/>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ES   CS MP               EOL LTS</a:t>
              </a:r>
              <a:endParaRPr lang="zh-TW" altLang="en-US" sz="20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grpSp>
          <p:nvGrpSpPr>
            <p:cNvPr id="71" name="群組 70"/>
            <p:cNvGrpSpPr/>
            <p:nvPr/>
          </p:nvGrpSpPr>
          <p:grpSpPr>
            <a:xfrm>
              <a:off x="13131980" y="7119010"/>
              <a:ext cx="2866231" cy="396000"/>
              <a:chOff x="4618611" y="6393830"/>
              <a:chExt cx="2866231" cy="396000"/>
            </a:xfrm>
          </p:grpSpPr>
          <p:sp>
            <p:nvSpPr>
              <p:cNvPr id="73" name="五邊形 72"/>
              <p:cNvSpPr/>
              <p:nvPr/>
            </p:nvSpPr>
            <p:spPr bwMode="auto">
              <a:xfrm>
                <a:off x="6360892" y="6393830"/>
                <a:ext cx="1123950" cy="396000"/>
              </a:xfrm>
              <a:prstGeom prst="homePlate">
                <a:avLst/>
              </a:prstGeom>
              <a:solidFill>
                <a:srgbClr val="B3B3B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74" name="五邊形 73"/>
              <p:cNvSpPr/>
              <p:nvPr/>
            </p:nvSpPr>
            <p:spPr bwMode="auto">
              <a:xfrm>
                <a:off x="4690532" y="6393830"/>
                <a:ext cx="1860584"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75" name="五邊形 74"/>
              <p:cNvSpPr/>
              <p:nvPr/>
            </p:nvSpPr>
            <p:spPr bwMode="auto">
              <a:xfrm>
                <a:off x="4618611" y="6393830"/>
                <a:ext cx="345951" cy="396000"/>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grpSp>
      </p:grpSp>
      <p:grpSp>
        <p:nvGrpSpPr>
          <p:cNvPr id="65" name="群組 64"/>
          <p:cNvGrpSpPr/>
          <p:nvPr/>
        </p:nvGrpSpPr>
        <p:grpSpPr>
          <a:xfrm>
            <a:off x="-4662109" y="2512992"/>
            <a:ext cx="4403248" cy="4271897"/>
            <a:chOff x="-4662109" y="2512992"/>
            <a:chExt cx="4403248" cy="4271897"/>
          </a:xfrm>
        </p:grpSpPr>
        <p:grpSp>
          <p:nvGrpSpPr>
            <p:cNvPr id="66" name="群組 65"/>
            <p:cNvGrpSpPr/>
            <p:nvPr/>
          </p:nvGrpSpPr>
          <p:grpSpPr>
            <a:xfrm>
              <a:off x="-4662109" y="2512992"/>
              <a:ext cx="4403248" cy="4271897"/>
              <a:chOff x="12883876" y="1908742"/>
              <a:chExt cx="4403248" cy="4271897"/>
            </a:xfrm>
          </p:grpSpPr>
          <p:sp>
            <p:nvSpPr>
              <p:cNvPr id="69" name="矩形 68"/>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2" name="矩形 71"/>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6" name="矩形 75"/>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8" name="矩形 77"/>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0" name="文字方塊 79"/>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81" name="文字方塊 80"/>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82" name="矩形 81"/>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3" name="文字方塊 82"/>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84" name="文字方塊 83"/>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85" name="矩形 84"/>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6" name="文字方塊 85"/>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87" name="矩形 86"/>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8" name="矩形 87"/>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9" name="矩形 88"/>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0" name="文字方塊 89"/>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91" name="矩形 90"/>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92" name="矩形 91"/>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3" name="矩形 92"/>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94" name="矩形 93"/>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95" name="矩形 94"/>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96" name="文字方塊 95"/>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97" name="矩形 96"/>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8" name="矩形 97"/>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67" name="文字方塊 66"/>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68" name="矩形 67"/>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Tree>
    <p:extLst>
      <p:ext uri="{BB962C8B-B14F-4D97-AF65-F5344CB8AC3E}">
        <p14:creationId xmlns:p14="http://schemas.microsoft.com/office/powerpoint/2010/main" val="4090073445"/>
      </p:ext>
    </p:extLst>
  </p:cSld>
  <p:clrMapOvr>
    <a:masterClrMapping/>
  </p:clrMapOvr>
  <p:transition/>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圖片 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50831" y="2423350"/>
            <a:ext cx="3598820" cy="3598820"/>
          </a:xfrm>
          <a:prstGeom prst="rect">
            <a:avLst/>
          </a:prstGeom>
        </p:spPr>
      </p:pic>
      <p:sp>
        <p:nvSpPr>
          <p:cNvPr id="24" name="矩形 23"/>
          <p:cNvSpPr/>
          <p:nvPr/>
        </p:nvSpPr>
        <p:spPr>
          <a:xfrm>
            <a:off x="3313792" y="5840001"/>
            <a:ext cx="1462260" cy="398699"/>
          </a:xfrm>
          <a:prstGeom prst="rect">
            <a:avLst/>
          </a:prstGeom>
        </p:spPr>
        <p:txBody>
          <a:bodyPr wrap="none">
            <a:spAutoFit/>
          </a:bodyPr>
          <a:lstStyle/>
          <a:p>
            <a:pPr algn="ctr" defTabSz="1300192">
              <a:defRPr/>
            </a:pPr>
            <a:r>
              <a:rPr lang="en-US" altLang="zh-TW" sz="1991" b="1" dirty="0">
                <a:solidFill>
                  <a:schemeClr val="bg1"/>
                </a:solidFill>
              </a:rPr>
              <a:t>CS: Ready</a:t>
            </a:r>
          </a:p>
        </p:txBody>
      </p:sp>
      <p:sp>
        <p:nvSpPr>
          <p:cNvPr id="5" name="標題 4"/>
          <p:cNvSpPr>
            <a:spLocks noGrp="1"/>
          </p:cNvSpPr>
          <p:nvPr>
            <p:ph type="title"/>
          </p:nvPr>
        </p:nvSpPr>
        <p:spPr/>
        <p:txBody>
          <a:bodyPr/>
          <a:lstStyle/>
          <a:p>
            <a:r>
              <a:rPr lang="en-US" altLang="zh-TW" dirty="0" smtClean="0"/>
              <a:t>3D TLC MO-297</a:t>
            </a:r>
            <a:endParaRPr lang="zh-TW" altLang="en-US" dirty="0"/>
          </a:p>
        </p:txBody>
      </p:sp>
      <p:graphicFrame>
        <p:nvGraphicFramePr>
          <p:cNvPr id="23" name="表格 22"/>
          <p:cNvGraphicFramePr>
            <a:graphicFrameLocks noGrp="1"/>
          </p:cNvGraphicFramePr>
          <p:nvPr>
            <p:extLst>
              <p:ext uri="{D42A27DB-BD31-4B8C-83A1-F6EECF244321}">
                <p14:modId xmlns:p14="http://schemas.microsoft.com/office/powerpoint/2010/main" val="1488273674"/>
              </p:ext>
            </p:extLst>
          </p:nvPr>
        </p:nvGraphicFramePr>
        <p:xfrm>
          <a:off x="5285754" y="1852464"/>
          <a:ext cx="10656000" cy="7067159"/>
        </p:xfrm>
        <a:graphic>
          <a:graphicData uri="http://schemas.openxmlformats.org/drawingml/2006/table">
            <a:tbl>
              <a:tblPr firstRow="1" bandRow="1">
                <a:tableStyleId>{5940675A-B579-460E-94D1-54222C63F5DA}</a:tableStyleId>
              </a:tblPr>
              <a:tblGrid>
                <a:gridCol w="5328000"/>
                <a:gridCol w="5328000"/>
              </a:tblGrid>
              <a:tr h="398255">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SV240-297</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SATA 3.2 (6Gb/s)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120GB~960GB</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err="1"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Kioxia</a:t>
                      </a: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 BiCS3</a:t>
                      </a:r>
                      <a:endParaRPr kumimoji="0" lang="zh-TW" altLang="en-US"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External DRAM</a:t>
                      </a:r>
                      <a:endParaRPr kumimoji="0" lang="zh-TW" altLang="en-US"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Yes</a:t>
                      </a: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R/W Speed (MB/sec)</a:t>
                      </a:r>
                      <a:endParaRPr kumimoji="0" lang="zh-TW" altLang="en-US"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560/520</a:t>
                      </a: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IOPS (4K Random Read) </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i="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96K</a:t>
                      </a:r>
                      <a:endPar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IOPS (4K Random Write) </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85K</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Wide Temp.</a:t>
                      </a:r>
                      <a:r>
                        <a:rPr lang="en-US"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(-40</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C~85</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Yes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19095">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086336">
                <a:tc>
                  <a:txBody>
                    <a:bodyPr/>
                    <a:lstStyle/>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Support LDPC ECC</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Global Wear-Leveling Technology</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AES256 Support </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End-to-End Data Protection</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DEVSLP/Thermal Sensor</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DataDefender</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S.M.A.R.T. and SSD Widget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DataRAID</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TCG Opal 2.0 (Optional)</a:t>
                      </a: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spcBef>
                          <a:spcPts val="3413"/>
                        </a:spcBef>
                        <a:buSzPct val="171000"/>
                      </a:pPr>
                      <a:r>
                        <a:rPr lang="fr-FR"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Industrial/Military, Surveillance, Digital Signage,</a:t>
                      </a:r>
                      <a:r>
                        <a:rPr lang="fr-FR"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POS</a:t>
                      </a:r>
                      <a:endParaRPr lang="en-US" altLang="zh-TW" sz="2000" b="0" kern="1200" dirty="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25" name="矩形 24"/>
          <p:cNvSpPr/>
          <p:nvPr/>
        </p:nvSpPr>
        <p:spPr>
          <a:xfrm>
            <a:off x="7373987" y="1025242"/>
            <a:ext cx="4771947" cy="646331"/>
          </a:xfrm>
          <a:prstGeom prst="rect">
            <a:avLst/>
          </a:prstGeom>
        </p:spPr>
        <p:txBody>
          <a:bodyPr wrap="none">
            <a:spAutoFit/>
          </a:bodyPr>
          <a:lstStyle/>
          <a:p>
            <a:pPr lvl="0" eaLnBrk="1" hangingPunct="1">
              <a:defRPr/>
            </a:pPr>
            <a:r>
              <a:rPr lang="en-US" altLang="zh-TW" sz="3600" b="1" dirty="0" smtClean="0">
                <a:solidFill>
                  <a:srgbClr val="008080"/>
                </a:solidFill>
                <a:latin typeface="Calibri" panose="020F0502020204030204" pitchFamily="34" charset="0"/>
                <a:cs typeface="Calibri" panose="020F0502020204030204" pitchFamily="34" charset="0"/>
              </a:rPr>
              <a:t>SV240-297 </a:t>
            </a:r>
            <a:r>
              <a:rPr lang="en-US" altLang="zh-TW" sz="3600" b="1" dirty="0">
                <a:solidFill>
                  <a:srgbClr val="008080"/>
                </a:solidFill>
                <a:latin typeface="Calibri" panose="020F0502020204030204" pitchFamily="34" charset="0"/>
                <a:cs typeface="Calibri" panose="020F0502020204030204" pitchFamily="34" charset="0"/>
              </a:rPr>
              <a:t>Specification</a:t>
            </a:r>
          </a:p>
        </p:txBody>
      </p:sp>
      <p:sp>
        <p:nvSpPr>
          <p:cNvPr id="26" name="圓角矩形 25"/>
          <p:cNvSpPr/>
          <p:nvPr/>
        </p:nvSpPr>
        <p:spPr>
          <a:xfrm>
            <a:off x="1757547" y="5928274"/>
            <a:ext cx="1656000" cy="468000"/>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2" fontAlgn="auto">
              <a:spcBef>
                <a:spcPts val="0"/>
              </a:spcBef>
              <a:spcAft>
                <a:spcPts val="0"/>
              </a:spcAft>
              <a:defRPr/>
            </a:pPr>
            <a:r>
              <a:rPr lang="en-US" altLang="zh-TW" sz="2400" b="1" dirty="0" smtClean="0">
                <a:solidFill>
                  <a:schemeClr val="bg1"/>
                </a:solidFill>
                <a:latin typeface="Calibri" panose="020F0502020204030204" pitchFamily="34" charset="0"/>
                <a:cs typeface="Calibri" panose="020F0502020204030204" pitchFamily="34" charset="0"/>
              </a:rPr>
              <a:t>CS</a:t>
            </a:r>
            <a:r>
              <a:rPr lang="en-US" altLang="zh-TW" sz="2400" b="1" dirty="0">
                <a:solidFill>
                  <a:schemeClr val="bg1"/>
                </a:solidFill>
                <a:latin typeface="Calibri" panose="020F0502020204030204" pitchFamily="34" charset="0"/>
                <a:cs typeface="Calibri" panose="020F0502020204030204" pitchFamily="34" charset="0"/>
              </a:rPr>
              <a:t>: </a:t>
            </a:r>
            <a:r>
              <a:rPr lang="en-US" altLang="zh-TW" sz="2400" b="1" dirty="0" smtClean="0">
                <a:solidFill>
                  <a:schemeClr val="bg1"/>
                </a:solidFill>
                <a:latin typeface="Calibri" panose="020F0502020204030204" pitchFamily="34" charset="0"/>
                <a:cs typeface="Calibri" panose="020F0502020204030204" pitchFamily="34" charset="0"/>
              </a:rPr>
              <a:t>Ready</a:t>
            </a:r>
            <a:endParaRPr lang="en-US" altLang="zh-TW" sz="2400" b="1" dirty="0">
              <a:solidFill>
                <a:schemeClr val="bg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639923455"/>
      </p:ext>
    </p:extLst>
  </p:cSld>
  <p:clrMapOvr>
    <a:masterClrMapping/>
  </p:clrMapOvr>
  <p:transition/>
  <p:timing>
    <p:tnLst>
      <p:par>
        <p:cT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標題 1"/>
          <p:cNvSpPr>
            <a:spLocks/>
          </p:cNvSpPr>
          <p:nvPr/>
        </p:nvSpPr>
        <p:spPr bwMode="auto">
          <a:xfrm>
            <a:off x="3308176" y="1087580"/>
            <a:ext cx="10687347" cy="418519"/>
          </a:xfrm>
          <a:prstGeom prst="rect">
            <a:avLst/>
          </a:prstGeom>
          <a:noFill/>
          <a:ln w="12700">
            <a:noFill/>
            <a:miter lim="800000"/>
            <a:headEnd/>
            <a:tailEnd/>
          </a:ln>
        </p:spPr>
        <p:txBody>
          <a:bodyPr lIns="44001" tIns="44001" rIns="44001" bIns="44001" anchor="ctr"/>
          <a:lstStyle/>
          <a:p>
            <a:pPr>
              <a:lnSpc>
                <a:spcPct val="250000"/>
              </a:lnSpc>
              <a:tabLst>
                <a:tab pos="3342218" algn="l"/>
              </a:tabLst>
            </a:pPr>
            <a:endParaRPr lang="zh-TW" altLang="en-US" sz="3840" dirty="0">
              <a:solidFill>
                <a:srgbClr val="FF9900"/>
              </a:solidFill>
              <a:latin typeface="Calibri" pitchFamily="34" charset="0"/>
              <a:ea typeface="微軟正黑體" pitchFamily="34" charset="-120"/>
              <a:sym typeface="Arial" pitchFamily="34" charset="0"/>
            </a:endParaRPr>
          </a:p>
        </p:txBody>
      </p:sp>
      <p:graphicFrame>
        <p:nvGraphicFramePr>
          <p:cNvPr id="15" name="表格 14"/>
          <p:cNvGraphicFramePr>
            <a:graphicFrameLocks noGrp="1"/>
          </p:cNvGraphicFramePr>
          <p:nvPr>
            <p:extLst>
              <p:ext uri="{D42A27DB-BD31-4B8C-83A1-F6EECF244321}">
                <p14:modId xmlns:p14="http://schemas.microsoft.com/office/powerpoint/2010/main" val="2666354465"/>
              </p:ext>
            </p:extLst>
          </p:nvPr>
        </p:nvGraphicFramePr>
        <p:xfrm>
          <a:off x="705487" y="2207818"/>
          <a:ext cx="15488379" cy="5741374"/>
        </p:xfrm>
        <a:graphic>
          <a:graphicData uri="http://schemas.openxmlformats.org/drawingml/2006/table">
            <a:tbl>
              <a:tblPr>
                <a:tableStyleId>{5940675A-B579-460E-94D1-54222C63F5DA}</a:tableStyleId>
              </a:tblPr>
              <a:tblGrid>
                <a:gridCol w="2799683"/>
                <a:gridCol w="3172174"/>
                <a:gridCol w="3172174"/>
                <a:gridCol w="3172174"/>
                <a:gridCol w="3172174"/>
              </a:tblGrid>
              <a:tr h="449938">
                <a:tc>
                  <a:txBody>
                    <a:bodyPr/>
                    <a:lstStyle/>
                    <a:p>
                      <a:pPr algn="l" rtl="0" fontAlgn="ctr"/>
                      <a:r>
                        <a:rPr lang="en-US" sz="2400" b="1" u="none" strike="noStrike" dirty="0" smtClean="0">
                          <a:solidFill>
                            <a:schemeClr val="bg1"/>
                          </a:solidFill>
                          <a:latin typeface="Calibri" panose="020F0502020204030204" pitchFamily="34" charset="0"/>
                          <a:cs typeface="Calibri" panose="020F0502020204030204" pitchFamily="34" charset="0"/>
                        </a:rPr>
                        <a:t> Model </a:t>
                      </a:r>
                      <a:r>
                        <a:rPr lang="en-US" sz="2400" b="1" u="none" strike="noStrike" dirty="0">
                          <a:solidFill>
                            <a:schemeClr val="bg1"/>
                          </a:solidFill>
                          <a:latin typeface="Calibri" panose="020F0502020204030204" pitchFamily="34" charset="0"/>
                          <a:cs typeface="Calibri" panose="020F0502020204030204" pitchFamily="34" charset="0"/>
                        </a:rPr>
                        <a:t>Name</a:t>
                      </a:r>
                      <a:endParaRPr lang="en-US" sz="2400" b="1" i="0" u="none" strike="noStrike" dirty="0">
                        <a:solidFill>
                          <a:schemeClr val="bg1"/>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400" b="1" u="none" strike="noStrike" cap="none" normalizeH="0" baseline="0" dirty="0" smtClean="0">
                          <a:ln>
                            <a:noFill/>
                          </a:ln>
                          <a:solidFill>
                            <a:schemeClr val="bg1"/>
                          </a:solidFill>
                          <a:effectLst/>
                          <a:latin typeface="Calibri" panose="020F0502020204030204" pitchFamily="34" charset="0"/>
                          <a:cs typeface="Calibri" panose="020F0502020204030204" pitchFamily="34" charset="0"/>
                          <a:sym typeface="Arial" pitchFamily="34" charset="0"/>
                        </a:rPr>
                        <a:t>SV240-297</a:t>
                      </a:r>
                      <a:endParaRPr kumimoji="0" lang="en-US" altLang="zh-TW" sz="2400" b="1" i="0" u="none" strike="noStrike" cap="none" normalizeH="0" baseline="0" dirty="0" smtClean="0">
                        <a:ln>
                          <a:noFill/>
                        </a:ln>
                        <a:solidFill>
                          <a:schemeClr val="bg1"/>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400" b="1" u="none" strike="noStrike" cap="none" normalizeH="0" baseline="0" dirty="0" smtClean="0">
                          <a:ln>
                            <a:noFill/>
                          </a:ln>
                          <a:solidFill>
                            <a:schemeClr val="bg1"/>
                          </a:solidFill>
                          <a:effectLst/>
                          <a:latin typeface="Calibri" panose="020F0502020204030204" pitchFamily="34" charset="0"/>
                          <a:cs typeface="Calibri" panose="020F0502020204030204" pitchFamily="34" charset="0"/>
                          <a:sym typeface="Arial" pitchFamily="34" charset="0"/>
                        </a:rPr>
                        <a:t>SM210-297</a:t>
                      </a:r>
                      <a:endParaRPr kumimoji="0" lang="en-US" altLang="zh-TW" sz="2400" b="1" i="0" u="none" strike="noStrike" cap="none" normalizeH="0" baseline="0" dirty="0" smtClean="0">
                        <a:ln>
                          <a:noFill/>
                        </a:ln>
                        <a:solidFill>
                          <a:schemeClr val="bg1"/>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400" b="1" u="none" strike="noStrike" cap="none" normalizeH="0" baseline="0" dirty="0" smtClean="0">
                          <a:ln>
                            <a:noFill/>
                          </a:ln>
                          <a:solidFill>
                            <a:schemeClr val="bg1"/>
                          </a:solidFill>
                          <a:effectLst/>
                          <a:latin typeface="Calibri" panose="020F0502020204030204" pitchFamily="34" charset="0"/>
                          <a:cs typeface="Calibri" panose="020F0502020204030204" pitchFamily="34" charset="0"/>
                          <a:sym typeface="Arial" pitchFamily="34" charset="0"/>
                        </a:rPr>
                        <a:t>SM230-297</a:t>
                      </a:r>
                      <a:endParaRPr kumimoji="0" lang="en-US" altLang="zh-TW" sz="2400" b="1" i="0" u="none" strike="noStrike" cap="none" normalizeH="0" baseline="30000" dirty="0" smtClean="0">
                        <a:ln>
                          <a:noFill/>
                        </a:ln>
                        <a:solidFill>
                          <a:schemeClr val="bg1"/>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400" b="1" u="none" strike="noStrike" cap="none" normalizeH="0" baseline="0" dirty="0" smtClean="0">
                          <a:ln>
                            <a:noFill/>
                          </a:ln>
                          <a:solidFill>
                            <a:schemeClr val="bg1"/>
                          </a:solidFill>
                          <a:effectLst/>
                          <a:latin typeface="Calibri" panose="020F0502020204030204" pitchFamily="34" charset="0"/>
                          <a:cs typeface="Calibri" panose="020F0502020204030204" pitchFamily="34" charset="0"/>
                          <a:sym typeface="Arial" pitchFamily="34" charset="0"/>
                        </a:rPr>
                        <a:t>SM230P-297</a:t>
                      </a:r>
                      <a:endParaRPr kumimoji="0" lang="en-US" altLang="zh-TW" sz="2400" b="1" i="0" u="none" strike="noStrike" cap="none" normalizeH="0" baseline="30000" dirty="0" smtClean="0">
                        <a:ln>
                          <a:noFill/>
                        </a:ln>
                        <a:solidFill>
                          <a:schemeClr val="bg1"/>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r>
              <a:tr h="379854">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Interface</a:t>
                      </a:r>
                      <a:endParaRPr kumimoji="0" lang="en-US" altLang="zh-TW" sz="2000" b="1"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b="1"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SATA 3.2 (6Gb/s)</a:t>
                      </a:r>
                      <a:endParaRPr kumimoji="0" lang="en-US" altLang="zh-TW" sz="2000" b="1"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SATA 3.0 (6Gb/s)</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SATA 3.2 (6Gb/s)</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SATA 3.2 (6Gb/s)</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379854">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External DRAM</a:t>
                      </a:r>
                      <a:endParaRPr kumimoji="0" lang="en-US" altLang="zh-TW" sz="2000" b="1"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b="1"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Yes</a:t>
                      </a:r>
                      <a:endParaRPr kumimoji="0" lang="en-US" altLang="zh-TW" sz="2000" b="1"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Yes</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No</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No</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379854">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Channel</a:t>
                      </a:r>
                      <a:endParaRPr kumimoji="0" lang="en-US" altLang="zh-TW" sz="2000" b="1"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b="1"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4</a:t>
                      </a:r>
                      <a:endParaRPr kumimoji="0" lang="en-US" altLang="zh-TW" sz="2000" b="1"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4</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2</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2</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393079">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Flash Type</a:t>
                      </a: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b="1" u="none" strike="noStrike" kern="1200" dirty="0" err="1" smtClean="0">
                          <a:solidFill>
                            <a:schemeClr val="tx1">
                              <a:lumMod val="75000"/>
                              <a:lumOff val="25000"/>
                            </a:schemeClr>
                          </a:solidFill>
                          <a:effectLst/>
                          <a:latin typeface="Calibri" panose="020F0502020204030204" pitchFamily="34" charset="0"/>
                          <a:cs typeface="Calibri" panose="020F0502020204030204" pitchFamily="34" charset="0"/>
                        </a:rPr>
                        <a:t>Kioxia</a:t>
                      </a:r>
                      <a:r>
                        <a:rPr lang="en-US" altLang="zh-TW" sz="2000" b="1" u="none" strike="noStrike" kern="1200" dirty="0" smtClean="0">
                          <a:solidFill>
                            <a:schemeClr val="tx1">
                              <a:lumMod val="75000"/>
                              <a:lumOff val="25000"/>
                            </a:schemeClr>
                          </a:solidFill>
                          <a:effectLst/>
                          <a:latin typeface="Calibri" panose="020F0502020204030204" pitchFamily="34" charset="0"/>
                          <a:cs typeface="Calibri" panose="020F0502020204030204" pitchFamily="34" charset="0"/>
                        </a:rPr>
                        <a:t> BiCS3</a:t>
                      </a:r>
                      <a:endParaRPr lang="en-US" altLang="zh-TW" sz="2000" b="1" i="0"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rtl="0" fontAlgn="ctr"/>
                      <a:r>
                        <a:rPr lang="en-US" sz="2000" u="none" strike="noStrike" kern="1200" dirty="0" err="1" smtClean="0">
                          <a:solidFill>
                            <a:schemeClr val="tx1">
                              <a:lumMod val="75000"/>
                              <a:lumOff val="25000"/>
                            </a:schemeClr>
                          </a:solidFill>
                          <a:latin typeface="Calibri" panose="020F0502020204030204" pitchFamily="34" charset="0"/>
                          <a:cs typeface="Calibri" panose="020F0502020204030204" pitchFamily="34" charset="0"/>
                        </a:rPr>
                        <a:t>Kioxia</a:t>
                      </a:r>
                      <a:r>
                        <a:rPr lang="en-US" sz="2000" u="none" strike="noStrike" kern="1200" baseline="0" dirty="0" smtClean="0">
                          <a:solidFill>
                            <a:schemeClr val="tx1">
                              <a:lumMod val="75000"/>
                              <a:lumOff val="25000"/>
                            </a:schemeClr>
                          </a:solidFill>
                          <a:latin typeface="Calibri" panose="020F0502020204030204" pitchFamily="34" charset="0"/>
                          <a:cs typeface="Calibri" panose="020F0502020204030204" pitchFamily="34" charset="0"/>
                        </a:rPr>
                        <a:t> </a:t>
                      </a:r>
                      <a:r>
                        <a:rPr lang="en-US" sz="2000" u="none" strike="noStrike" kern="1200" dirty="0" smtClean="0">
                          <a:solidFill>
                            <a:schemeClr val="tx1">
                              <a:lumMod val="75000"/>
                              <a:lumOff val="25000"/>
                            </a:schemeClr>
                          </a:solidFill>
                          <a:latin typeface="Calibri" panose="020F0502020204030204" pitchFamily="34" charset="0"/>
                          <a:cs typeface="Calibri" panose="020F0502020204030204" pitchFamily="34" charset="0"/>
                        </a:rPr>
                        <a:t>15nm</a:t>
                      </a:r>
                      <a:endParaRPr lang="en-US" sz="2000" b="0" i="0" u="none" strike="noStrike"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lang="en-US" altLang="zh-TW" sz="2000" u="none" strike="noStrike" kern="1200" dirty="0" err="1" smtClean="0">
                          <a:solidFill>
                            <a:schemeClr val="tx1">
                              <a:lumMod val="75000"/>
                              <a:lumOff val="25000"/>
                            </a:schemeClr>
                          </a:solidFill>
                          <a:latin typeface="Calibri" panose="020F0502020204030204" pitchFamily="34" charset="0"/>
                          <a:cs typeface="Calibri" panose="020F0502020204030204" pitchFamily="34" charset="0"/>
                        </a:rPr>
                        <a:t>Kioxia</a:t>
                      </a:r>
                      <a:r>
                        <a:rPr lang="en-US" altLang="zh-TW" sz="2000" u="none" strike="noStrike" kern="1200" baseline="0" dirty="0" smtClean="0">
                          <a:solidFill>
                            <a:schemeClr val="tx1">
                              <a:lumMod val="75000"/>
                              <a:lumOff val="25000"/>
                            </a:schemeClr>
                          </a:solidFill>
                          <a:latin typeface="Calibri" panose="020F0502020204030204" pitchFamily="34" charset="0"/>
                          <a:cs typeface="Calibri" panose="020F0502020204030204" pitchFamily="34" charset="0"/>
                        </a:rPr>
                        <a:t> </a:t>
                      </a:r>
                      <a:r>
                        <a:rPr lang="en-US" altLang="zh-TW" sz="2000" u="none" strike="noStrike" kern="1200" dirty="0" smtClean="0">
                          <a:solidFill>
                            <a:schemeClr val="tx1">
                              <a:lumMod val="75000"/>
                              <a:lumOff val="25000"/>
                            </a:schemeClr>
                          </a:solidFill>
                          <a:latin typeface="Calibri" panose="020F0502020204030204" pitchFamily="34" charset="0"/>
                          <a:cs typeface="Calibri" panose="020F0502020204030204" pitchFamily="34" charset="0"/>
                        </a:rPr>
                        <a:t>15nm</a:t>
                      </a:r>
                      <a:endParaRPr lang="en-US" altLang="zh-TW" sz="2000" b="0" i="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lang="en-US" altLang="zh-TW" sz="2000" u="none" strike="noStrike" kern="1200" dirty="0" err="1" smtClean="0">
                          <a:solidFill>
                            <a:schemeClr val="tx1">
                              <a:lumMod val="75000"/>
                              <a:lumOff val="25000"/>
                            </a:schemeClr>
                          </a:solidFill>
                          <a:latin typeface="Calibri" panose="020F0502020204030204" pitchFamily="34" charset="0"/>
                          <a:cs typeface="Calibri" panose="020F0502020204030204" pitchFamily="34" charset="0"/>
                        </a:rPr>
                        <a:t>Kioxia</a:t>
                      </a:r>
                      <a:r>
                        <a:rPr lang="en-US" altLang="zh-TW" sz="2000" u="none" strike="noStrike" kern="1200" baseline="0" dirty="0" smtClean="0">
                          <a:solidFill>
                            <a:schemeClr val="tx1">
                              <a:lumMod val="75000"/>
                              <a:lumOff val="25000"/>
                            </a:schemeClr>
                          </a:solidFill>
                          <a:latin typeface="Calibri" panose="020F0502020204030204" pitchFamily="34" charset="0"/>
                          <a:cs typeface="Calibri" panose="020F0502020204030204" pitchFamily="34" charset="0"/>
                        </a:rPr>
                        <a:t> </a:t>
                      </a:r>
                      <a:r>
                        <a:rPr lang="en-US" altLang="zh-TW" sz="2000" u="none" strike="noStrike" kern="1200" dirty="0" smtClean="0">
                          <a:solidFill>
                            <a:schemeClr val="tx1">
                              <a:lumMod val="75000"/>
                              <a:lumOff val="25000"/>
                            </a:schemeClr>
                          </a:solidFill>
                          <a:latin typeface="Calibri" panose="020F0502020204030204" pitchFamily="34" charset="0"/>
                          <a:cs typeface="Calibri" panose="020F0502020204030204" pitchFamily="34" charset="0"/>
                        </a:rPr>
                        <a:t>15nm</a:t>
                      </a:r>
                      <a:endParaRPr lang="en-US" altLang="zh-TW" sz="2000" b="0" i="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393079">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Available Capacity</a:t>
                      </a:r>
                      <a:endParaRPr kumimoji="0" lang="en-US" altLang="zh-TW" sz="2000" b="1"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b="1"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120GB to 960GB</a:t>
                      </a:r>
                      <a:endParaRPr kumimoji="0" lang="en-US" altLang="zh-TW" sz="2000" b="1"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32GB to 512GB</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32GB to 512GB</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32GB to 512GB</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393079">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lang="en-US" sz="2000" b="0" i="0" kern="1200" dirty="0">
                          <a:solidFill>
                            <a:schemeClr val="tx1">
                              <a:lumMod val="75000"/>
                              <a:lumOff val="25000"/>
                            </a:schemeClr>
                          </a:solidFill>
                          <a:latin typeface="Calibri" panose="020F0502020204030204" pitchFamily="34" charset="0"/>
                          <a:ea typeface="微軟正黑體" pitchFamily="34" charset="-120"/>
                          <a:cs typeface="Calibri" panose="020F0502020204030204" pitchFamily="34" charset="0"/>
                        </a:rPr>
                        <a:t>R/W Speed </a:t>
                      </a:r>
                      <a:r>
                        <a:rPr lang="en-US" sz="2000" b="0" i="0" kern="1200" dirty="0" smtClean="0">
                          <a:solidFill>
                            <a:schemeClr val="tx1">
                              <a:lumMod val="75000"/>
                              <a:lumOff val="25000"/>
                            </a:schemeClr>
                          </a:solidFill>
                          <a:latin typeface="Calibri" panose="020F0502020204030204" pitchFamily="34" charset="0"/>
                          <a:ea typeface="微軟正黑體" pitchFamily="34" charset="-120"/>
                          <a:cs typeface="Calibri" panose="020F0502020204030204" pitchFamily="34" charset="0"/>
                        </a:rPr>
                        <a:t>(MB/sec)</a:t>
                      </a:r>
                      <a:endParaRPr lang="en-US" sz="2000" b="0" i="0" kern="1200" dirty="0">
                        <a:solidFill>
                          <a:schemeClr val="tx1">
                            <a:lumMod val="75000"/>
                            <a:lumOff val="25000"/>
                          </a:schemeClr>
                        </a:solidFill>
                        <a:latin typeface="Calibri" panose="020F0502020204030204" pitchFamily="34" charset="0"/>
                        <a:ea typeface="微軟正黑體" pitchFamily="34" charset="-120"/>
                        <a:cs typeface="Calibri" panose="020F0502020204030204" pitchFamily="34" charset="0"/>
                      </a:endParaRPr>
                    </a:p>
                  </a:txBody>
                  <a:tcPr marL="79200" marR="79200" marT="39600" marB="3960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1"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560/520</a:t>
                      </a:r>
                      <a:endParaRPr kumimoji="0" lang="en-US" altLang="zh-TW" sz="2000" b="1"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545/490</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560/485</a:t>
                      </a:r>
                      <a:endPar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560/510</a:t>
                      </a:r>
                      <a:endPar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681366">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lang="en-US" sz="2000" b="0" i="0" kern="1200" dirty="0" smtClean="0">
                          <a:solidFill>
                            <a:schemeClr val="tx1">
                              <a:lumMod val="75000"/>
                              <a:lumOff val="25000"/>
                            </a:schemeClr>
                          </a:solidFill>
                          <a:latin typeface="Calibri" panose="020F0502020204030204" pitchFamily="34" charset="0"/>
                          <a:ea typeface="微軟正黑體" pitchFamily="34" charset="-120"/>
                          <a:cs typeface="Calibri" panose="020F0502020204030204" pitchFamily="34" charset="0"/>
                        </a:rPr>
                        <a:t>IOPS</a:t>
                      </a:r>
                    </a:p>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微軟正黑體" pitchFamily="34" charset="-120"/>
                          <a:cs typeface="Calibri" panose="020F0502020204030204" pitchFamily="34" charset="0"/>
                        </a:rPr>
                        <a:t>(4K Random Read/Write)</a:t>
                      </a:r>
                    </a:p>
                  </a:txBody>
                  <a:tcPr marL="79200" marR="79200" marT="39600" marB="3960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b="1"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96K/85K</a:t>
                      </a:r>
                      <a:endParaRPr kumimoji="0" lang="en-US" altLang="zh-TW" sz="2000" b="1"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82K/78K</a:t>
                      </a:r>
                      <a:endPar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41K/70K</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38K/50K</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379854">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Wide Temp.</a:t>
                      </a:r>
                      <a:endParaRPr kumimoji="0" lang="en-US" altLang="zh-TW" sz="2000" b="1"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b="1"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Yes</a:t>
                      </a:r>
                      <a:endParaRPr kumimoji="0" lang="en-US" altLang="zh-TW" sz="2000" b="1"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Yes</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Yes</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Yes</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1887415">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Special  Features</a:t>
                      </a:r>
                      <a:endParaRPr kumimoji="0" lang="en-US" altLang="zh-TW" sz="2000" b="1"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b="1"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TCG Opal 2.0 (optional)</a:t>
                      </a:r>
                    </a:p>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b="1"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Write Protect (optional)</a:t>
                      </a:r>
                      <a:endParaRPr kumimoji="0" lang="en-US" altLang="zh-TW" sz="2000" b="1"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defRPr/>
                      </a:pPr>
                      <a:r>
                        <a:rPr kumimoji="0" lang="en-US" altLang="zh-TW" sz="2000" u="none" strike="noStrike" kern="1200" cap="none" normalizeH="0" baseline="0" dirty="0" err="1"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CoreProtector</a:t>
                      </a:r>
                      <a:endPar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endParaRPr>
                    </a:p>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u="none" strike="noStrike" cap="none" normalizeH="0" baseline="0" dirty="0" err="1"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CoreEraser</a:t>
                      </a: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 </a:t>
                      </a:r>
                    </a:p>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u="none" strike="noStrike" cap="none" normalizeH="0" baseline="0" dirty="0" err="1"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CoreDestroyer</a:t>
                      </a: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 </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defRPr/>
                      </a:pPr>
                      <a:r>
                        <a:rPr kumimoji="0" lang="en-US" altLang="zh-TW" sz="2000" u="none" strike="noStrike" kern="1200" cap="none" normalizeH="0" baseline="0" dirty="0" err="1"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CoreProtector</a:t>
                      </a:r>
                      <a:endPar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endParaRPr>
                    </a:p>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u="none" strike="noStrike" kern="1200" cap="none" normalizeH="0" baseline="0" dirty="0" err="1"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CoreEraser</a:t>
                      </a: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 </a:t>
                      </a:r>
                    </a:p>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u="none" strike="noStrike" kern="1200" cap="none" normalizeH="0" baseline="0" dirty="0" err="1"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CoreDestroyer</a:t>
                      </a: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 </a:t>
                      </a:r>
                    </a:p>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AES256</a:t>
                      </a:r>
                    </a:p>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TCG Opal 2.0 </a:t>
                      </a: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defRPr/>
                      </a:pPr>
                      <a:r>
                        <a:rPr kumimoji="0" lang="en-US" altLang="zh-TW" sz="2000" u="none" strike="noStrike" kern="1200" cap="none" normalizeH="0" baseline="0" dirty="0" err="1"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CoreProtector</a:t>
                      </a:r>
                      <a:endPar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endParaRPr>
                    </a:p>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u="none" strike="noStrike" kern="1200" cap="none" normalizeH="0" baseline="0" dirty="0" err="1"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CoreEraser</a:t>
                      </a: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 </a:t>
                      </a:r>
                    </a:p>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u="none" strike="noStrike" kern="1200" cap="none" normalizeH="0" baseline="0" dirty="0" err="1"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CoreDestroyer</a:t>
                      </a: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 </a:t>
                      </a:r>
                    </a:p>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AES256</a:t>
                      </a:r>
                    </a:p>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Core Power</a:t>
                      </a:r>
                      <a:endPar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bl>
          </a:graphicData>
        </a:graphic>
      </p:graphicFrame>
      <p:sp>
        <p:nvSpPr>
          <p:cNvPr id="24" name="圓角矩形 23"/>
          <p:cNvSpPr/>
          <p:nvPr/>
        </p:nvSpPr>
        <p:spPr>
          <a:xfrm>
            <a:off x="10582951" y="8144951"/>
            <a:ext cx="1800000" cy="576000"/>
          </a:xfrm>
          <a:prstGeom prst="roundRect">
            <a:avLst/>
          </a:prstGeom>
          <a:solidFill>
            <a:srgbClr val="96AA6E"/>
          </a:solidFill>
          <a:ln/>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112647" tIns="56324" rIns="112647" bIns="56324" anchor="ctr"/>
          <a:lstStyle/>
          <a:p>
            <a:pPr algn="ctr" defTabSz="1126226">
              <a:defRPr/>
            </a:pPr>
            <a:r>
              <a:rPr lang="en-US" altLang="zh-TW" sz="1600" b="1" dirty="0" smtClean="0">
                <a:solidFill>
                  <a:schemeClr val="bg1"/>
                </a:solidFill>
                <a:latin typeface="Calibri" panose="020F0502020204030204" pitchFamily="34" charset="0"/>
                <a:cs typeface="Calibri" panose="020F0502020204030204" pitchFamily="34" charset="0"/>
              </a:rPr>
              <a:t>VA</a:t>
            </a:r>
          </a:p>
          <a:p>
            <a:pPr algn="ctr" defTabSz="1126226">
              <a:defRPr/>
            </a:pPr>
            <a:r>
              <a:rPr lang="en-US" altLang="zh-TW" sz="1600" b="1" dirty="0" smtClean="0">
                <a:solidFill>
                  <a:schemeClr val="bg1"/>
                </a:solidFill>
                <a:latin typeface="Calibri" panose="020F0502020204030204" pitchFamily="34" charset="0"/>
                <a:cs typeface="Calibri" panose="020F0502020204030204" pitchFamily="34" charset="0"/>
              </a:rPr>
              <a:t> Encryption</a:t>
            </a:r>
            <a:endParaRPr lang="en-US" altLang="zh-TW" sz="1600" b="1" dirty="0">
              <a:solidFill>
                <a:schemeClr val="bg1"/>
              </a:solidFill>
              <a:latin typeface="Calibri" panose="020F0502020204030204" pitchFamily="34" charset="0"/>
              <a:cs typeface="Calibri" panose="020F0502020204030204" pitchFamily="34" charset="0"/>
            </a:endParaRPr>
          </a:p>
        </p:txBody>
      </p:sp>
      <p:sp>
        <p:nvSpPr>
          <p:cNvPr id="13" name="圓角矩形 12"/>
          <p:cNvSpPr/>
          <p:nvPr/>
        </p:nvSpPr>
        <p:spPr>
          <a:xfrm>
            <a:off x="7457996" y="8144951"/>
            <a:ext cx="1800000" cy="576000"/>
          </a:xfrm>
          <a:prstGeom prst="roundRect">
            <a:avLst/>
          </a:prstGeom>
          <a:solidFill>
            <a:srgbClr val="96AA6E"/>
          </a:solidFill>
          <a:ln/>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112647" tIns="56324" rIns="112647" bIns="56324" anchor="ctr"/>
          <a:lstStyle/>
          <a:p>
            <a:pPr algn="ctr" defTabSz="1126226">
              <a:defRPr/>
            </a:pPr>
            <a:r>
              <a:rPr lang="en-US" altLang="zh-TW" sz="1600" b="1" dirty="0">
                <a:solidFill>
                  <a:schemeClr val="bg1"/>
                </a:solidFill>
                <a:latin typeface="Calibri" panose="020F0502020204030204" pitchFamily="34" charset="0"/>
                <a:cs typeface="Calibri" panose="020F0502020204030204" pitchFamily="34" charset="0"/>
              </a:rPr>
              <a:t>VA</a:t>
            </a:r>
            <a:br>
              <a:rPr lang="en-US" altLang="zh-TW" sz="1600" b="1" dirty="0">
                <a:solidFill>
                  <a:schemeClr val="bg1"/>
                </a:solidFill>
                <a:latin typeface="Calibri" panose="020F0502020204030204" pitchFamily="34" charset="0"/>
                <a:cs typeface="Calibri" panose="020F0502020204030204" pitchFamily="34" charset="0"/>
              </a:rPr>
            </a:br>
            <a:r>
              <a:rPr lang="en-US" altLang="zh-TW" sz="1600" b="1" dirty="0">
                <a:solidFill>
                  <a:schemeClr val="bg1"/>
                </a:solidFill>
                <a:latin typeface="Calibri" panose="020F0502020204030204" pitchFamily="34" charset="0"/>
                <a:cs typeface="Calibri" panose="020F0502020204030204" pitchFamily="34" charset="0"/>
              </a:rPr>
              <a:t>Encryption</a:t>
            </a:r>
          </a:p>
        </p:txBody>
      </p:sp>
      <p:sp>
        <p:nvSpPr>
          <p:cNvPr id="20" name="圓角矩形 19"/>
          <p:cNvSpPr/>
          <p:nvPr/>
        </p:nvSpPr>
        <p:spPr>
          <a:xfrm>
            <a:off x="4133627" y="8147228"/>
            <a:ext cx="1800000" cy="576000"/>
          </a:xfrm>
          <a:prstGeom prst="roundRect">
            <a:avLst/>
          </a:prstGeom>
          <a:solidFill>
            <a:srgbClr val="004846"/>
          </a:solidFill>
          <a:ln/>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112647" tIns="56324" rIns="112647" bIns="56324" anchor="ctr"/>
          <a:lstStyle/>
          <a:p>
            <a:pPr algn="ctr" defTabSz="1126226">
              <a:defRPr/>
            </a:pPr>
            <a:r>
              <a:rPr lang="en-US" altLang="zh-TW" sz="1600" b="1" dirty="0">
                <a:solidFill>
                  <a:schemeClr val="bg1"/>
                </a:solidFill>
                <a:latin typeface="Calibri" panose="020F0502020204030204" pitchFamily="34" charset="0"/>
                <a:cs typeface="Calibri" panose="020F0502020204030204" pitchFamily="34" charset="0"/>
              </a:rPr>
              <a:t>3D TLC</a:t>
            </a:r>
          </a:p>
        </p:txBody>
      </p:sp>
      <p:sp>
        <p:nvSpPr>
          <p:cNvPr id="3" name="標題 2"/>
          <p:cNvSpPr>
            <a:spLocks noGrp="1"/>
          </p:cNvSpPr>
          <p:nvPr>
            <p:ph type="title"/>
          </p:nvPr>
        </p:nvSpPr>
        <p:spPr/>
        <p:txBody>
          <a:bodyPr/>
          <a:lstStyle/>
          <a:p>
            <a:r>
              <a:rPr lang="en-US" altLang="zh-TW" dirty="0" smtClean="0"/>
              <a:t>MO-297</a:t>
            </a:r>
            <a:endParaRPr lang="zh-TW" altLang="en-US" dirty="0"/>
          </a:p>
        </p:txBody>
      </p:sp>
      <p:sp>
        <p:nvSpPr>
          <p:cNvPr id="45" name="文字方塊 44"/>
          <p:cNvSpPr txBox="1">
            <a:spLocks noChangeArrowheads="1"/>
          </p:cNvSpPr>
          <p:nvPr/>
        </p:nvSpPr>
        <p:spPr bwMode="auto">
          <a:xfrm>
            <a:off x="5105834" y="1274418"/>
            <a:ext cx="6758444" cy="667746"/>
          </a:xfrm>
          <a:prstGeom prst="rect">
            <a:avLst/>
          </a:prstGeom>
          <a:noFill/>
          <a:ln>
            <a:noFill/>
          </a:ln>
          <a:extLst/>
        </p:spPr>
        <p:txBody>
          <a:bodyPr wrap="square" lIns="112647" tIns="56324" rIns="112647" bIns="56324">
            <a:spAutoFit/>
          </a:bodyPr>
          <a:lstStyle>
            <a:lvl1pPr eaLnBrk="0" hangingPunct="0">
              <a:defRPr kumimoji="1">
                <a:solidFill>
                  <a:schemeClr val="tx1"/>
                </a:solidFill>
                <a:latin typeface="Arial" pitchFamily="34" charset="0"/>
                <a:ea typeface="新細明體" pitchFamily="18" charset="-120"/>
              </a:defRPr>
            </a:lvl1pPr>
            <a:lvl2pPr marL="742950" indent="-285750" eaLnBrk="0" hangingPunct="0">
              <a:defRPr kumimoji="1">
                <a:solidFill>
                  <a:schemeClr val="tx1"/>
                </a:solidFill>
                <a:latin typeface="Arial" pitchFamily="34" charset="0"/>
                <a:ea typeface="新細明體" pitchFamily="18" charset="-120"/>
              </a:defRPr>
            </a:lvl2pPr>
            <a:lvl3pPr marL="1143000" indent="-228600" eaLnBrk="0" hangingPunct="0">
              <a:defRPr kumimoji="1">
                <a:solidFill>
                  <a:schemeClr val="tx1"/>
                </a:solidFill>
                <a:latin typeface="Arial" pitchFamily="34" charset="0"/>
                <a:ea typeface="新細明體" pitchFamily="18" charset="-120"/>
              </a:defRPr>
            </a:lvl3pPr>
            <a:lvl4pPr marL="1600200" indent="-228600" eaLnBrk="0" hangingPunct="0">
              <a:defRPr kumimoji="1">
                <a:solidFill>
                  <a:schemeClr val="tx1"/>
                </a:solidFill>
                <a:latin typeface="Arial" pitchFamily="34" charset="0"/>
                <a:ea typeface="新細明體" pitchFamily="18" charset="-120"/>
              </a:defRPr>
            </a:lvl4pPr>
            <a:lvl5pPr marL="2057400" indent="-228600" eaLnBrk="0" hangingPunct="0">
              <a:defRPr kumimoji="1">
                <a:solidFill>
                  <a:schemeClr val="tx1"/>
                </a:solidFill>
                <a:latin typeface="Arial" pitchFamily="34" charset="0"/>
                <a:ea typeface="新細明體" pitchFamily="18" charset="-120"/>
              </a:defRPr>
            </a:lvl5pPr>
            <a:lvl6pPr marL="25146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hangingPunct="1">
              <a:defRPr/>
            </a:pPr>
            <a:r>
              <a:rPr kumimoji="0" lang="en-US" altLang="zh-TW" sz="3600" b="1" dirty="0" smtClean="0">
                <a:solidFill>
                  <a:srgbClr val="008080"/>
                </a:solidFill>
                <a:latin typeface="Calibri" panose="020F0502020204030204" pitchFamily="34" charset="0"/>
                <a:cs typeface="Calibri" panose="020F0502020204030204" pitchFamily="34" charset="0"/>
              </a:rPr>
              <a:t>MO-297 Comparison Table</a:t>
            </a:r>
            <a:endParaRPr kumimoji="0" lang="zh-TW" altLang="en-US" sz="3600" b="1" dirty="0">
              <a:solidFill>
                <a:srgbClr val="008080"/>
              </a:solidFill>
              <a:latin typeface="Calibri" panose="020F0502020204030204" pitchFamily="34" charset="0"/>
              <a:cs typeface="Calibri" panose="020F0502020204030204" pitchFamily="34" charset="0"/>
            </a:endParaRPr>
          </a:p>
        </p:txBody>
      </p:sp>
      <p:grpSp>
        <p:nvGrpSpPr>
          <p:cNvPr id="9" name="群組 8"/>
          <p:cNvGrpSpPr/>
          <p:nvPr/>
        </p:nvGrpSpPr>
        <p:grpSpPr>
          <a:xfrm>
            <a:off x="-4662109" y="2512992"/>
            <a:ext cx="4403248" cy="4271897"/>
            <a:chOff x="-4662109" y="2512992"/>
            <a:chExt cx="4403248" cy="4271897"/>
          </a:xfrm>
        </p:grpSpPr>
        <p:grpSp>
          <p:nvGrpSpPr>
            <p:cNvPr id="10" name="群組 9"/>
            <p:cNvGrpSpPr/>
            <p:nvPr/>
          </p:nvGrpSpPr>
          <p:grpSpPr>
            <a:xfrm>
              <a:off x="-4662109" y="2512992"/>
              <a:ext cx="4403248" cy="4271897"/>
              <a:chOff x="12883876" y="1908742"/>
              <a:chExt cx="4403248" cy="4271897"/>
            </a:xfrm>
          </p:grpSpPr>
          <p:sp>
            <p:nvSpPr>
              <p:cNvPr id="16" name="矩形 15"/>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7" name="矩形 16"/>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8" name="矩形 17"/>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9" name="矩形 18"/>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21" name="文字方塊 20"/>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22" name="文字方塊 21"/>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23" name="矩形 22"/>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25" name="文字方塊 24"/>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26" name="文字方塊 25"/>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27" name="矩形 26"/>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28" name="文字方塊 27"/>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29" name="矩形 28"/>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30" name="矩形 29"/>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31" name="矩形 30"/>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32" name="文字方塊 31"/>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33" name="矩形 32"/>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34" name="矩形 33"/>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35" name="矩形 34"/>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36" name="矩形 35"/>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37" name="矩形 36"/>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38" name="文字方塊 37"/>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39" name="矩形 38"/>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40" name="矩形 39"/>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11" name="文字方塊 10"/>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14" name="矩形 13"/>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41" name="圓角矩形 40"/>
          <p:cNvSpPr/>
          <p:nvPr/>
        </p:nvSpPr>
        <p:spPr>
          <a:xfrm>
            <a:off x="13707906" y="8117160"/>
            <a:ext cx="1800000" cy="576000"/>
          </a:xfrm>
          <a:prstGeom prst="roundRect">
            <a:avLst/>
          </a:prstGeom>
          <a:solidFill>
            <a:srgbClr val="96AA6E"/>
          </a:solidFill>
          <a:ln/>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112647" tIns="56324" rIns="112647" bIns="56324" anchor="ctr"/>
          <a:lstStyle/>
          <a:p>
            <a:pPr algn="ctr" defTabSz="1126226">
              <a:defRPr/>
            </a:pPr>
            <a:r>
              <a:rPr lang="en-US" altLang="zh-TW" sz="1600" b="1" dirty="0" err="1" smtClean="0">
                <a:solidFill>
                  <a:schemeClr val="bg1"/>
                </a:solidFill>
                <a:latin typeface="Calibri" panose="020F0502020204030204" pitchFamily="34" charset="0"/>
                <a:cs typeface="Calibri" panose="020F0502020204030204" pitchFamily="34" charset="0"/>
              </a:rPr>
              <a:t>CorePower</a:t>
            </a:r>
            <a:endParaRPr lang="en-US" altLang="zh-TW" sz="1600" b="1" dirty="0">
              <a:solidFill>
                <a:schemeClr val="bg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221943281"/>
      </p:ext>
    </p:extLst>
  </p:cSld>
  <p:clrMapOvr>
    <a:masterClrMapping/>
  </p:clrMapOvr>
  <p:transition/>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en-US" altLang="zh-TW" dirty="0" smtClean="0"/>
              <a:t>Defense Series</a:t>
            </a:r>
            <a:endParaRPr lang="zh-TW" altLang="en-US" dirty="0"/>
          </a:p>
        </p:txBody>
      </p:sp>
      <p:graphicFrame>
        <p:nvGraphicFramePr>
          <p:cNvPr id="3" name="表格 2"/>
          <p:cNvGraphicFramePr>
            <a:graphicFrameLocks noGrp="1"/>
          </p:cNvGraphicFramePr>
          <p:nvPr>
            <p:extLst>
              <p:ext uri="{D42A27DB-BD31-4B8C-83A1-F6EECF244321}">
                <p14:modId xmlns:p14="http://schemas.microsoft.com/office/powerpoint/2010/main" val="1633569816"/>
              </p:ext>
            </p:extLst>
          </p:nvPr>
        </p:nvGraphicFramePr>
        <p:xfrm>
          <a:off x="5285754" y="1420416"/>
          <a:ext cx="10945216" cy="6957379"/>
        </p:xfrm>
        <a:graphic>
          <a:graphicData uri="http://schemas.openxmlformats.org/drawingml/2006/table">
            <a:tbl>
              <a:tblPr firstRow="1" bandRow="1">
                <a:tableStyleId>{5940675A-B579-460E-94D1-54222C63F5DA}</a:tableStyleId>
              </a:tblPr>
              <a:tblGrid>
                <a:gridCol w="5472608"/>
                <a:gridCol w="5472608"/>
              </a:tblGrid>
              <a:tr h="46112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SH24D-25, SH24D-M280,</a:t>
                      </a:r>
                      <a:r>
                        <a:rPr lang="en-US" altLang="zh-TW" sz="2400" b="1" baseline="0" dirty="0" smtClean="0">
                          <a:solidFill>
                            <a:schemeClr val="bg1"/>
                          </a:solidFill>
                          <a:latin typeface="Calibri" panose="020F0502020204030204" pitchFamily="34" charset="0"/>
                          <a:cs typeface="Calibri" panose="020F0502020204030204" pitchFamily="34" charset="0"/>
                        </a:rPr>
                        <a:t> </a:t>
                      </a:r>
                      <a:r>
                        <a:rPr lang="en-US" altLang="zh-TW" sz="2400" b="1" dirty="0" smtClean="0">
                          <a:solidFill>
                            <a:schemeClr val="bg1"/>
                          </a:solidFill>
                          <a:latin typeface="Calibri" panose="020F0502020204030204" pitchFamily="34" charset="0"/>
                          <a:cs typeface="Calibri" panose="020F0502020204030204" pitchFamily="34" charset="0"/>
                        </a:rPr>
                        <a:t>SH24D-300</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63588">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SATA 3.2 (6Gb/s)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63588">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160GB~</a:t>
                      </a:r>
                      <a:r>
                        <a:rPr kumimoji="0" lang="en-US" altLang="zh-TW" sz="2000" b="0" i="0" u="none" strike="noStrike" kern="1200" cap="none" normalizeH="0" baseline="0" dirty="0" smtClean="0">
                          <a:ln>
                            <a:noFill/>
                          </a:ln>
                          <a:solidFill>
                            <a:srgbClr val="C00000"/>
                          </a:solidFill>
                          <a:effectLst/>
                          <a:latin typeface="Calibri" panose="020F0502020204030204" pitchFamily="34" charset="0"/>
                          <a:ea typeface="新細明體" pitchFamily="18" charset="-120"/>
                          <a:cs typeface="Calibri" panose="020F0502020204030204" pitchFamily="34" charset="0"/>
                          <a:sym typeface="Arial" pitchFamily="34" charset="0"/>
                        </a:rPr>
                        <a:t>640GB</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63588">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Kioxia</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kumimoji="0" lang="en-US" altLang="zh-TW" sz="2000" b="0" i="0" u="none" strike="noStrike" kern="1200" cap="none" normalizeH="0" baseline="0" dirty="0" smtClean="0">
                          <a:ln>
                            <a:noFill/>
                          </a:ln>
                          <a:solidFill>
                            <a:srgbClr val="C00000"/>
                          </a:solidFill>
                          <a:effectLst/>
                          <a:latin typeface="Calibri" panose="020F0502020204030204" pitchFamily="34" charset="0"/>
                          <a:ea typeface="新細明體" pitchFamily="18" charset="-120"/>
                          <a:cs typeface="Calibri" panose="020F0502020204030204" pitchFamily="34" charset="0"/>
                          <a:sym typeface="Arial" pitchFamily="34" charset="0"/>
                        </a:rPr>
                        <a:t>BiCS5</a:t>
                      </a:r>
                      <a:endParaRPr kumimoji="0" lang="zh-TW" altLang="en-US" sz="2000" b="0" i="0" u="none" strike="noStrike" kern="1200" cap="none" normalizeH="0" baseline="0" dirty="0" smtClean="0">
                        <a:ln>
                          <a:noFill/>
                        </a:ln>
                        <a:solidFill>
                          <a:srgbClr val="C00000"/>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63588">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External DRAM</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Yes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63588">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R/W 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560/500</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63588">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Read)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95K</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63588">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Write)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84K</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63588">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Wide Temp.</a:t>
                      </a:r>
                      <a:r>
                        <a:rPr lang="en-US"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(-40</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C~85</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Yes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63588">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MTBF</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i="0" u="none" strike="noStrike" dirty="0" smtClean="0">
                          <a:solidFill>
                            <a:schemeClr val="tx1">
                              <a:lumMod val="75000"/>
                              <a:lumOff val="25000"/>
                            </a:schemeClr>
                          </a:solidFill>
                          <a:effectLst/>
                          <a:latin typeface="Calibri" panose="020F0502020204030204" pitchFamily="34" charset="0"/>
                          <a:ea typeface="+mn-ea"/>
                          <a:cs typeface="Calibri" panose="020F0502020204030204" pitchFamily="34" charset="0"/>
                        </a:rPr>
                        <a:t>5,000,000hrs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25071">
                <a:tc gridSpan="2">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hMerge="1">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endParaRPr lang="en-US" altLang="zh-TW" sz="2000" b="0" i="0" u="none" strike="noStrike" dirty="0" smtClean="0">
                        <a:solidFill>
                          <a:schemeClr val="tx1">
                            <a:lumMod val="75000"/>
                            <a:lumOff val="25000"/>
                          </a:schemeClr>
                        </a:solidFill>
                        <a:effectLst/>
                        <a:latin typeface="Calibri" panose="020F0502020204030204" pitchFamily="34" charset="0"/>
                        <a:ea typeface="+mn-ea"/>
                        <a:cs typeface="Calibri" panose="020F0502020204030204" pitchFamily="34" charset="0"/>
                      </a:endParaRP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2394245">
                <a:tc>
                  <a:txBody>
                    <a:bodyPr/>
                    <a:lstStyle/>
                    <a:p>
                      <a:pPr marL="342900" marR="0" lvl="0" indent="-342900" algn="l" defTabSz="914446" rtl="0" eaLnBrk="0" fontAlgn="base" latinLnBrk="0" hangingPunct="0">
                        <a:lnSpc>
                          <a:spcPct val="100000"/>
                        </a:lnSpc>
                        <a:spcBef>
                          <a:spcPts val="0"/>
                        </a:spcBef>
                        <a:spcAft>
                          <a:spcPts val="0"/>
                        </a:spcAft>
                        <a:buClrTx/>
                        <a:buSzPct val="100000"/>
                        <a:buFont typeface="Arial" panose="020B0604020202020204" pitchFamily="34" charset="0"/>
                        <a:buChar char="•"/>
                        <a:tabLst/>
                        <a:defRPr/>
                      </a:pPr>
                      <a:r>
                        <a:rPr lang="en-US" altLang="zh-TW" sz="200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SLC-</a:t>
                      </a:r>
                      <a:r>
                        <a:rPr lang="en-US" altLang="zh-TW" sz="2000" kern="120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liteX</a:t>
                      </a:r>
                      <a:r>
                        <a:rPr lang="en-US" altLang="zh-TW" sz="200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(P/E</a:t>
                      </a:r>
                      <a:r>
                        <a:rPr lang="en-US" altLang="zh-TW" sz="2000" kern="120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Cycle</a:t>
                      </a:r>
                      <a:r>
                        <a:rPr lang="en-US" altLang="zh-TW" sz="2000" kern="120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100K)</a:t>
                      </a:r>
                      <a:endPar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endParaRPr>
                    </a:p>
                    <a:p>
                      <a:pPr marL="342900" indent="-342900" eaLnBrk="0" fontAlgn="base" hangingPunct="0">
                        <a:buSzPct val="100000"/>
                        <a:buFont typeface="Arial" panose="020B0604020202020204" pitchFamily="34" charset="0"/>
                        <a:buChar char="•"/>
                      </a:pP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rPr>
                        <a:t>DataRAID</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a:t>
                      </a:r>
                    </a:p>
                    <a:p>
                      <a:pPr marL="342900" indent="-342900" eaLnBrk="0" fontAlgn="base" hangingPunct="0">
                        <a:buSzPct val="100000"/>
                        <a:buFont typeface="Arial" panose="020B0604020202020204" pitchFamily="34" charset="0"/>
                        <a:buChar char="•"/>
                      </a:pP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rPr>
                        <a:t>DataDefender</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a:t>
                      </a:r>
                    </a:p>
                    <a:p>
                      <a:pPr marL="342900" indent="-342900" eaLnBrk="0" fontAlgn="base" hangingPunct="0">
                        <a:buSzPct val="100000"/>
                        <a:buFont typeface="Arial" panose="020B0604020202020204" pitchFamily="34" charset="0"/>
                        <a:buChar char="•"/>
                      </a:pPr>
                      <a:r>
                        <a:rPr lang="zh-TW" altLang="en-US"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rPr>
                        <a:t>Smart Read Refresh™</a:t>
                      </a:r>
                      <a:endPar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p>
                      <a:pPr marL="342900" indent="-342900"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DEVSLP/</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Thermal Sensor</a:t>
                      </a:r>
                    </a:p>
                    <a:p>
                      <a:pPr marL="342900" indent="-342900"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S.M.A.R.T. and SSD Widget 2.0</a:t>
                      </a:r>
                    </a:p>
                    <a:p>
                      <a:pPr marL="342900" indent="-342900"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End-to-End Data Protection</a:t>
                      </a:r>
                    </a:p>
                    <a:p>
                      <a:pPr marL="342900" marR="0" lvl="0" indent="-342900" algn="l" defTabSz="914446" rtl="0" eaLnBrk="0" fontAlgn="base" latinLnBrk="0" hangingPunct="0">
                        <a:lnSpc>
                          <a:spcPct val="100000"/>
                        </a:lnSpc>
                        <a:spcBef>
                          <a:spcPts val="0"/>
                        </a:spcBef>
                        <a:spcAft>
                          <a:spcPts val="0"/>
                        </a:spcAft>
                        <a:buClrTx/>
                        <a:buSzPct val="100000"/>
                        <a:buFont typeface="Arial" panose="020B0604020202020204" pitchFamily="34" charset="0"/>
                        <a:buChar char="•"/>
                        <a:tabLst/>
                        <a:defRPr/>
                      </a:pPr>
                      <a:r>
                        <a:rPr lang="en-US" altLang="zh-TW" sz="2000" b="0" i="0" u="none" strike="noStrike" dirty="0" err="1" smtClean="0">
                          <a:solidFill>
                            <a:schemeClr val="tx1">
                              <a:lumMod val="75000"/>
                              <a:lumOff val="25000"/>
                            </a:schemeClr>
                          </a:solidFill>
                          <a:effectLst/>
                          <a:latin typeface="Calibri" panose="020F0502020204030204" pitchFamily="34" charset="0"/>
                          <a:ea typeface="+mn-ea"/>
                          <a:cs typeface="Calibri" panose="020F0502020204030204" pitchFamily="34" charset="0"/>
                        </a:rPr>
                        <a:t>Sidefill</a:t>
                      </a:r>
                      <a:r>
                        <a:rPr lang="en-US" altLang="zh-TW" sz="2000" b="0" i="0" u="none" strike="noStrike" dirty="0" smtClean="0">
                          <a:solidFill>
                            <a:schemeClr val="tx1">
                              <a:lumMod val="75000"/>
                              <a:lumOff val="25000"/>
                            </a:schemeClr>
                          </a:solidFill>
                          <a:effectLst/>
                          <a:latin typeface="Calibri" panose="020F0502020204030204" pitchFamily="34" charset="0"/>
                          <a:ea typeface="+mn-ea"/>
                          <a:cs typeface="Calibri" panose="020F0502020204030204" pitchFamily="34" charset="0"/>
                        </a:rPr>
                        <a:t>*</a:t>
                      </a:r>
                    </a:p>
                    <a:p>
                      <a:pPr marL="342900" indent="-342900" eaLnBrk="0" fontAlgn="base" hangingPunct="0">
                        <a:buSzPct val="100000"/>
                        <a:buFont typeface="Arial" panose="020B0604020202020204" pitchFamily="34" charset="0"/>
                        <a:buChar char="•"/>
                      </a:pPr>
                      <a:endPar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342900" indent="-342900"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Mil Erase (Optional)</a:t>
                      </a:r>
                    </a:p>
                    <a:p>
                      <a:pPr marL="342900" indent="-342900"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Instant </a:t>
                      </a:r>
                      <a:r>
                        <a:rPr lang="en-US" altLang="zh-TW" sz="2000" b="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KeyChange</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(Optional)</a:t>
                      </a:r>
                    </a:p>
                    <a:p>
                      <a:pPr marL="342900" indent="-342900"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Write Protect (Optional)</a:t>
                      </a:r>
                    </a:p>
                    <a:p>
                      <a:pPr marL="342900" indent="-342900" eaLnBrk="0" fontAlgn="base" hangingPunct="0">
                        <a:buSzPct val="100000"/>
                        <a:buFont typeface="Arial" panose="020B0604020202020204" pitchFamily="34" charset="0"/>
                        <a:buChar char="•"/>
                      </a:pPr>
                      <a:r>
                        <a:rPr lang="en-US" altLang="zh-TW" sz="2000" b="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CoreDestroyer</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(Optional)</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 **</a:t>
                      </a:r>
                      <a:endPar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p>
                      <a:pPr marL="342900" indent="-342900"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TCG Opal 2.0 (Optional)</a:t>
                      </a:r>
                    </a:p>
                    <a:p>
                      <a:pPr marL="342900" indent="-342900"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R-SATA (Optional) ***</a:t>
                      </a:r>
                    </a:p>
                    <a:p>
                      <a:pPr marL="0" indent="0" algn="l" eaLnBrk="0" fontAlgn="base" hangingPunct="0">
                        <a:buSzPct val="100000"/>
                        <a:buFont typeface="Arial" panose="020B0604020202020204" pitchFamily="34" charset="0"/>
                        <a:buNone/>
                      </a:pPr>
                      <a:endPar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5" name="圓角矩形 4"/>
          <p:cNvSpPr/>
          <p:nvPr/>
        </p:nvSpPr>
        <p:spPr>
          <a:xfrm>
            <a:off x="1613531" y="5740896"/>
            <a:ext cx="1872024" cy="488634"/>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2" fontAlgn="auto">
              <a:spcBef>
                <a:spcPts val="0"/>
              </a:spcBef>
              <a:spcAft>
                <a:spcPts val="0"/>
              </a:spcAft>
              <a:defRPr/>
            </a:pPr>
            <a:r>
              <a:rPr lang="en-US" altLang="zh-TW" sz="2400" b="1" dirty="0" smtClean="0">
                <a:solidFill>
                  <a:schemeClr val="bg1"/>
                </a:solidFill>
                <a:latin typeface="Calibri" panose="020F0502020204030204" pitchFamily="34" charset="0"/>
                <a:cs typeface="Calibri" panose="020F0502020204030204" pitchFamily="34" charset="0"/>
              </a:rPr>
              <a:t>CS</a:t>
            </a:r>
            <a:r>
              <a:rPr lang="en-US" altLang="zh-TW" sz="2400" b="1" dirty="0">
                <a:solidFill>
                  <a:schemeClr val="bg1"/>
                </a:solidFill>
                <a:latin typeface="Calibri" panose="020F0502020204030204" pitchFamily="34" charset="0"/>
                <a:cs typeface="Calibri" panose="020F0502020204030204" pitchFamily="34" charset="0"/>
              </a:rPr>
              <a:t>: </a:t>
            </a:r>
            <a:r>
              <a:rPr lang="en-US" altLang="zh-TW" sz="2400" b="1" dirty="0" smtClean="0">
                <a:solidFill>
                  <a:schemeClr val="bg1"/>
                </a:solidFill>
                <a:latin typeface="Calibri" panose="020F0502020204030204" pitchFamily="34" charset="0"/>
                <a:cs typeface="Calibri" panose="020F0502020204030204" pitchFamily="34" charset="0"/>
              </a:rPr>
              <a:t>Ready</a:t>
            </a:r>
            <a:endParaRPr lang="en-US" altLang="zh-TW" sz="2400" b="1" dirty="0">
              <a:solidFill>
                <a:schemeClr val="bg1"/>
              </a:solidFill>
              <a:latin typeface="Calibri" panose="020F0502020204030204" pitchFamily="34" charset="0"/>
              <a:cs typeface="Calibri" panose="020F0502020204030204" pitchFamily="34" charset="0"/>
            </a:endParaRPr>
          </a:p>
        </p:txBody>
      </p:sp>
      <p:grpSp>
        <p:nvGrpSpPr>
          <p:cNvPr id="13" name="群組 12"/>
          <p:cNvGrpSpPr/>
          <p:nvPr/>
        </p:nvGrpSpPr>
        <p:grpSpPr>
          <a:xfrm>
            <a:off x="173187" y="2331531"/>
            <a:ext cx="4116259" cy="2905309"/>
            <a:chOff x="-403858" y="1556792"/>
            <a:chExt cx="3175658" cy="2241420"/>
          </a:xfrm>
        </p:grpSpPr>
        <p:grpSp>
          <p:nvGrpSpPr>
            <p:cNvPr id="15" name="群組 14"/>
            <p:cNvGrpSpPr/>
            <p:nvPr/>
          </p:nvGrpSpPr>
          <p:grpSpPr>
            <a:xfrm>
              <a:off x="-403858" y="1556792"/>
              <a:ext cx="3046659" cy="2095538"/>
              <a:chOff x="-403858" y="1590310"/>
              <a:chExt cx="3046659" cy="2095538"/>
            </a:xfrm>
          </p:grpSpPr>
          <p:pic>
            <p:nvPicPr>
              <p:cNvPr id="19" name="圖片 18"/>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03858" y="1590310"/>
                <a:ext cx="2095538" cy="2095538"/>
              </a:xfrm>
              <a:prstGeom prst="rect">
                <a:avLst/>
              </a:prstGeom>
            </p:spPr>
          </p:pic>
          <p:pic>
            <p:nvPicPr>
              <p:cNvPr id="20" name="Picture 4" descr="https://industrial.apacer.com/upfiles/ADUpload/allshare/SH250-M280_BGA.png"/>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274539" y="1988839"/>
                <a:ext cx="633165" cy="1664967"/>
              </a:xfrm>
              <a:prstGeom prst="rect">
                <a:avLst/>
              </a:prstGeom>
              <a:noFill/>
              <a:extLst>
                <a:ext uri="{909E8E84-426E-40DD-AFC4-6F175D3DCCD1}">
                  <a14:hiddenFill xmlns:a14="http://schemas.microsoft.com/office/drawing/2010/main">
                    <a:solidFill>
                      <a:srgbClr val="FFFFFF"/>
                    </a:solidFill>
                  </a14:hiddenFill>
                </a:ext>
              </a:extLst>
            </p:spPr>
          </p:pic>
          <p:pic>
            <p:nvPicPr>
              <p:cNvPr id="21" name="圖片 20"/>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065707" y="2514858"/>
                <a:ext cx="577094" cy="964828"/>
              </a:xfrm>
              <a:prstGeom prst="rect">
                <a:avLst/>
              </a:prstGeom>
            </p:spPr>
          </p:pic>
        </p:grpSp>
        <p:sp>
          <p:nvSpPr>
            <p:cNvPr id="16" name="文字方塊 15"/>
            <p:cNvSpPr txBox="1"/>
            <p:nvPr/>
          </p:nvSpPr>
          <p:spPr>
            <a:xfrm>
              <a:off x="417371" y="3520878"/>
              <a:ext cx="426542" cy="277333"/>
            </a:xfrm>
            <a:prstGeom prst="rect">
              <a:avLst/>
            </a:prstGeom>
          </p:spPr>
          <p:txBody>
            <a:bodyPr vert="horz" wrap="none" lIns="81679" tIns="40840" rIns="81679" bIns="40840" rtlCol="0" anchor="ctr">
              <a:spAutoFit/>
            </a:bodyPr>
            <a:lstStyle/>
            <a:p>
              <a:r>
                <a:rPr lang="en-US" altLang="zh-TW" sz="1800" dirty="0">
                  <a:solidFill>
                    <a:schemeClr val="tx1">
                      <a:lumMod val="75000"/>
                      <a:lumOff val="25000"/>
                    </a:schemeClr>
                  </a:solidFill>
                  <a:latin typeface="Calibri" panose="020F0502020204030204" pitchFamily="34" charset="0"/>
                  <a:cs typeface="Calibri" panose="020F0502020204030204" pitchFamily="34" charset="0"/>
                </a:rPr>
                <a:t>2.5”</a:t>
              </a:r>
              <a:endParaRPr lang="zh-TW" altLang="en-US" sz="1800" dirty="0">
                <a:solidFill>
                  <a:schemeClr val="tx1">
                    <a:lumMod val="75000"/>
                    <a:lumOff val="25000"/>
                  </a:schemeClr>
                </a:solidFill>
                <a:latin typeface="Calibri" panose="020F0502020204030204" pitchFamily="34" charset="0"/>
                <a:cs typeface="Calibri" panose="020F0502020204030204" pitchFamily="34" charset="0"/>
              </a:endParaRPr>
            </a:p>
          </p:txBody>
        </p:sp>
        <p:sp>
          <p:nvSpPr>
            <p:cNvPr id="17" name="文字方塊 16"/>
            <p:cNvSpPr txBox="1"/>
            <p:nvPr/>
          </p:nvSpPr>
          <p:spPr>
            <a:xfrm>
              <a:off x="1041232" y="3520879"/>
              <a:ext cx="892671" cy="277333"/>
            </a:xfrm>
            <a:prstGeom prst="rect">
              <a:avLst/>
            </a:prstGeom>
          </p:spPr>
          <p:txBody>
            <a:bodyPr vert="horz" wrap="square" lIns="81679" tIns="40840" rIns="81679" bIns="40840" rtlCol="0" anchor="ctr">
              <a:spAutoFit/>
            </a:bodyPr>
            <a:lstStyle/>
            <a:p>
              <a:r>
                <a:rPr lang="en-US" altLang="zh-TW" sz="1800" dirty="0">
                  <a:solidFill>
                    <a:schemeClr val="tx1">
                      <a:lumMod val="75000"/>
                      <a:lumOff val="25000"/>
                    </a:schemeClr>
                  </a:solidFill>
                  <a:latin typeface="Calibri" panose="020F0502020204030204" pitchFamily="34" charset="0"/>
                  <a:cs typeface="Calibri" panose="020F0502020204030204" pitchFamily="34" charset="0"/>
                </a:rPr>
                <a:t>M.2 2280</a:t>
              </a:r>
              <a:endParaRPr lang="zh-TW" altLang="en-US" sz="1800" dirty="0">
                <a:solidFill>
                  <a:schemeClr val="tx1">
                    <a:lumMod val="75000"/>
                    <a:lumOff val="25000"/>
                  </a:schemeClr>
                </a:solidFill>
                <a:latin typeface="Calibri" panose="020F0502020204030204" pitchFamily="34" charset="0"/>
                <a:cs typeface="Calibri" panose="020F0502020204030204" pitchFamily="34" charset="0"/>
              </a:endParaRPr>
            </a:p>
          </p:txBody>
        </p:sp>
        <p:sp>
          <p:nvSpPr>
            <p:cNvPr id="18" name="文字方塊 17"/>
            <p:cNvSpPr txBox="1"/>
            <p:nvPr/>
          </p:nvSpPr>
          <p:spPr>
            <a:xfrm>
              <a:off x="1990986" y="3520878"/>
              <a:ext cx="780814" cy="277333"/>
            </a:xfrm>
            <a:prstGeom prst="rect">
              <a:avLst/>
            </a:prstGeom>
          </p:spPr>
          <p:txBody>
            <a:bodyPr vert="horz" wrap="square" lIns="81679" tIns="40840" rIns="81679" bIns="40840" rtlCol="0" anchor="ctr">
              <a:spAutoFit/>
            </a:bodyPr>
            <a:lstStyle/>
            <a:p>
              <a:r>
                <a:rPr lang="en-US" altLang="zh-TW" sz="1800" dirty="0">
                  <a:solidFill>
                    <a:schemeClr val="tx1">
                      <a:lumMod val="75000"/>
                      <a:lumOff val="25000"/>
                    </a:schemeClr>
                  </a:solidFill>
                  <a:latin typeface="Calibri" panose="020F0502020204030204" pitchFamily="34" charset="0"/>
                  <a:cs typeface="Calibri" panose="020F0502020204030204" pitchFamily="34" charset="0"/>
                </a:rPr>
                <a:t>MO-300</a:t>
              </a:r>
              <a:endParaRPr lang="zh-TW" altLang="en-US" sz="1800" dirty="0">
                <a:solidFill>
                  <a:schemeClr val="tx1">
                    <a:lumMod val="75000"/>
                    <a:lumOff val="25000"/>
                  </a:schemeClr>
                </a:solidFill>
                <a:latin typeface="Calibri" panose="020F0502020204030204" pitchFamily="34" charset="0"/>
                <a:cs typeface="Calibri" panose="020F0502020204030204" pitchFamily="34" charset="0"/>
              </a:endParaRPr>
            </a:p>
          </p:txBody>
        </p:sp>
      </p:grpSp>
      <p:sp>
        <p:nvSpPr>
          <p:cNvPr id="22" name="矩形 21"/>
          <p:cNvSpPr/>
          <p:nvPr/>
        </p:nvSpPr>
        <p:spPr>
          <a:xfrm>
            <a:off x="7373987" y="772344"/>
            <a:ext cx="4842416" cy="646331"/>
          </a:xfrm>
          <a:prstGeom prst="rect">
            <a:avLst/>
          </a:prstGeom>
        </p:spPr>
        <p:txBody>
          <a:bodyPr wrap="none">
            <a:spAutoFit/>
          </a:bodyPr>
          <a:lstStyle/>
          <a:p>
            <a:pPr lvl="0" eaLnBrk="1" hangingPunct="1">
              <a:defRPr/>
            </a:pPr>
            <a:r>
              <a:rPr lang="en-US" altLang="zh-TW" sz="3600" b="1" dirty="0">
                <a:solidFill>
                  <a:srgbClr val="008080"/>
                </a:solidFill>
                <a:latin typeface="Calibri" panose="020F0502020204030204" pitchFamily="34" charset="0"/>
                <a:cs typeface="Calibri" panose="020F0502020204030204" pitchFamily="34" charset="0"/>
              </a:rPr>
              <a:t>SH24D SSD Specification</a:t>
            </a:r>
          </a:p>
        </p:txBody>
      </p:sp>
      <p:sp>
        <p:nvSpPr>
          <p:cNvPr id="6" name="Rectangle 5"/>
          <p:cNvSpPr/>
          <p:nvPr/>
        </p:nvSpPr>
        <p:spPr>
          <a:xfrm>
            <a:off x="5271567" y="8405192"/>
            <a:ext cx="12399564" cy="830997"/>
          </a:xfrm>
          <a:prstGeom prst="rect">
            <a:avLst/>
          </a:prstGeom>
        </p:spPr>
        <p:txBody>
          <a:bodyPr wrap="square">
            <a:spAutoFit/>
          </a:bodyPr>
          <a:lstStyle/>
          <a:p>
            <a:pPr>
              <a:buSzPct val="171000"/>
            </a:pPr>
            <a:r>
              <a:rPr lang="en-US" altLang="zh-TW" sz="1600" dirty="0">
                <a:solidFill>
                  <a:schemeClr val="tx1">
                    <a:lumMod val="75000"/>
                    <a:lumOff val="25000"/>
                  </a:schemeClr>
                </a:solidFill>
                <a:latin typeface="Calibri" panose="020F0502020204030204" pitchFamily="34" charset="0"/>
                <a:cs typeface="Calibri" panose="020F0502020204030204" pitchFamily="34" charset="0"/>
              </a:rPr>
              <a:t>*</a:t>
            </a:r>
            <a:r>
              <a:rPr lang="en-US" altLang="zh-TW" sz="1600" dirty="0" err="1">
                <a:solidFill>
                  <a:schemeClr val="tx1">
                    <a:lumMod val="75000"/>
                    <a:lumOff val="25000"/>
                  </a:schemeClr>
                </a:solidFill>
                <a:latin typeface="Calibri" panose="020F0502020204030204" pitchFamily="34" charset="0"/>
                <a:cs typeface="Calibri" panose="020F0502020204030204" pitchFamily="34" charset="0"/>
              </a:rPr>
              <a:t>Sidefill</a:t>
            </a:r>
            <a:r>
              <a:rPr lang="en-US" altLang="zh-TW" sz="1600" dirty="0">
                <a:solidFill>
                  <a:schemeClr val="tx1">
                    <a:lumMod val="75000"/>
                    <a:lumOff val="25000"/>
                  </a:schemeClr>
                </a:solidFill>
                <a:latin typeface="Calibri" panose="020F0502020204030204" pitchFamily="34" charset="0"/>
                <a:cs typeface="Calibri" panose="020F0502020204030204" pitchFamily="34" charset="0"/>
              </a:rPr>
              <a:t> for MO-300 M.2 2280 only</a:t>
            </a:r>
            <a:endParaRPr lang="en-US" altLang="zh-TW" sz="1600" dirty="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p>
            <a:pPr>
              <a:buSzPct val="171000"/>
            </a:pPr>
            <a:r>
              <a:rPr lang="en-US" altLang="zh-TW" sz="1600" dirty="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a:t>
            </a:r>
            <a:r>
              <a:rPr lang="en-US" altLang="zh-TW" sz="1600" dirty="0" err="1">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CoreDestroyer</a:t>
            </a:r>
            <a:r>
              <a:rPr lang="en-US" altLang="zh-TW" sz="1600" dirty="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1600" dirty="0">
                <a:solidFill>
                  <a:schemeClr val="tx1">
                    <a:lumMod val="75000"/>
                    <a:lumOff val="25000"/>
                  </a:schemeClr>
                </a:solidFill>
                <a:latin typeface="Calibri" panose="020F0502020204030204" pitchFamily="34" charset="0"/>
                <a:cs typeface="Calibri" panose="020F0502020204030204" pitchFamily="34" charset="0"/>
              </a:rPr>
              <a:t>Digital Destruction: SW command; HW: connector pin or pin header ; Physical Destruction for SV24D-25 only</a:t>
            </a:r>
          </a:p>
          <a:p>
            <a:pPr>
              <a:buSzPct val="171000"/>
            </a:pPr>
            <a:r>
              <a:rPr lang="en-US" altLang="zh-TW" sz="1600" dirty="0">
                <a:solidFill>
                  <a:schemeClr val="tx1">
                    <a:lumMod val="75000"/>
                    <a:lumOff val="25000"/>
                  </a:schemeClr>
                </a:solidFill>
                <a:latin typeface="Calibri" panose="020F0502020204030204" pitchFamily="34" charset="0"/>
                <a:cs typeface="Calibri" panose="020F0502020204030204" pitchFamily="34" charset="0"/>
              </a:rPr>
              <a:t>***R-SATA  for SV24D-25 only</a:t>
            </a:r>
            <a:endParaRPr lang="en-US" altLang="zh-TW" sz="1600" dirty="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p:txBody>
      </p:sp>
    </p:spTree>
    <p:extLst>
      <p:ext uri="{BB962C8B-B14F-4D97-AF65-F5344CB8AC3E}">
        <p14:creationId xmlns:p14="http://schemas.microsoft.com/office/powerpoint/2010/main" val="350077176"/>
      </p:ext>
    </p:extLst>
  </p:cSld>
  <p:clrMapOvr>
    <a:masterClrMapping/>
  </p:clrMapOvr>
  <p:transition/>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內容版面配置區 2"/>
          <p:cNvSpPr>
            <a:spLocks noGrp="1"/>
          </p:cNvSpPr>
          <p:nvPr>
            <p:ph idx="1"/>
          </p:nvPr>
        </p:nvSpPr>
        <p:spPr/>
        <p:txBody>
          <a:bodyPr/>
          <a:lstStyle/>
          <a:p>
            <a:r>
              <a:rPr lang="en-US" altLang="zh-TW" sz="3200" b="1" dirty="0" smtClean="0">
                <a:solidFill>
                  <a:schemeClr val="bg1">
                    <a:lumMod val="75000"/>
                  </a:schemeClr>
                </a:solidFill>
              </a:rPr>
              <a:t>2.5</a:t>
            </a:r>
            <a:r>
              <a:rPr lang="en-US" altLang="zh-TW" sz="3200" b="1" dirty="0">
                <a:solidFill>
                  <a:schemeClr val="bg1">
                    <a:lumMod val="75000"/>
                  </a:schemeClr>
                </a:solidFill>
              </a:rPr>
              <a:t>”</a:t>
            </a:r>
          </a:p>
          <a:p>
            <a:r>
              <a:rPr lang="en-US" altLang="zh-TW" sz="3200" b="1" dirty="0" smtClean="0">
                <a:solidFill>
                  <a:schemeClr val="bg1">
                    <a:lumMod val="75000"/>
                  </a:schemeClr>
                </a:solidFill>
              </a:rPr>
              <a:t>2.5</a:t>
            </a:r>
            <a:r>
              <a:rPr lang="en-US" altLang="zh-TW" sz="3200" b="1" dirty="0">
                <a:solidFill>
                  <a:schemeClr val="bg1">
                    <a:lumMod val="75000"/>
                  </a:schemeClr>
                </a:solidFill>
              </a:rPr>
              <a:t>” Mini</a:t>
            </a:r>
          </a:p>
          <a:p>
            <a:r>
              <a:rPr lang="en-US" altLang="zh-TW" sz="3200" b="1" dirty="0" smtClean="0">
                <a:solidFill>
                  <a:schemeClr val="bg1">
                    <a:lumMod val="75000"/>
                  </a:schemeClr>
                </a:solidFill>
              </a:rPr>
              <a:t>M.2 </a:t>
            </a:r>
            <a:endParaRPr lang="en-US" altLang="zh-TW" sz="3200" b="1" dirty="0">
              <a:solidFill>
                <a:schemeClr val="bg1">
                  <a:lumMod val="75000"/>
                </a:schemeClr>
              </a:solidFill>
            </a:endParaRPr>
          </a:p>
          <a:p>
            <a:r>
              <a:rPr lang="en-US" altLang="zh-TW" sz="3200" b="1" dirty="0" err="1" smtClean="0">
                <a:solidFill>
                  <a:schemeClr val="bg1">
                    <a:lumMod val="75000"/>
                  </a:schemeClr>
                </a:solidFill>
              </a:rPr>
              <a:t>mSATA</a:t>
            </a:r>
            <a:r>
              <a:rPr lang="en-US" altLang="zh-TW" sz="3200" b="1" dirty="0" smtClean="0">
                <a:solidFill>
                  <a:schemeClr val="bg1">
                    <a:lumMod val="75000"/>
                  </a:schemeClr>
                </a:solidFill>
              </a:rPr>
              <a:t> </a:t>
            </a:r>
            <a:r>
              <a:rPr lang="en-US" altLang="zh-TW" sz="3200" b="1" dirty="0">
                <a:solidFill>
                  <a:schemeClr val="bg1">
                    <a:lumMod val="75000"/>
                  </a:schemeClr>
                </a:solidFill>
              </a:rPr>
              <a:t>(MO-300)</a:t>
            </a:r>
          </a:p>
          <a:p>
            <a:r>
              <a:rPr lang="en-US" altLang="zh-TW" sz="3200" b="1" dirty="0" err="1" smtClean="0">
                <a:solidFill>
                  <a:schemeClr val="bg1">
                    <a:lumMod val="75000"/>
                  </a:schemeClr>
                </a:solidFill>
              </a:rPr>
              <a:t>mSATA</a:t>
            </a:r>
            <a:r>
              <a:rPr lang="en-US" altLang="zh-TW" sz="3200" b="1" dirty="0" smtClean="0">
                <a:solidFill>
                  <a:schemeClr val="bg1">
                    <a:lumMod val="75000"/>
                  </a:schemeClr>
                </a:solidFill>
              </a:rPr>
              <a:t> </a:t>
            </a:r>
            <a:r>
              <a:rPr lang="en-US" altLang="zh-TW" sz="3200" b="1" dirty="0">
                <a:solidFill>
                  <a:schemeClr val="bg1">
                    <a:lumMod val="75000"/>
                  </a:schemeClr>
                </a:solidFill>
              </a:rPr>
              <a:t>mini (MO-300B)</a:t>
            </a:r>
          </a:p>
          <a:p>
            <a:r>
              <a:rPr lang="en-US" altLang="zh-TW" sz="3200" b="1" dirty="0" err="1" smtClean="0">
                <a:solidFill>
                  <a:schemeClr val="bg1">
                    <a:lumMod val="75000"/>
                  </a:schemeClr>
                </a:solidFill>
              </a:rPr>
              <a:t>HalfSlim</a:t>
            </a:r>
            <a:r>
              <a:rPr lang="en-US" altLang="zh-TW" sz="3200" b="1" dirty="0" smtClean="0">
                <a:solidFill>
                  <a:schemeClr val="bg1">
                    <a:lumMod val="75000"/>
                  </a:schemeClr>
                </a:solidFill>
              </a:rPr>
              <a:t> </a:t>
            </a:r>
            <a:r>
              <a:rPr lang="en-US" altLang="zh-TW" sz="3200" b="1" dirty="0">
                <a:solidFill>
                  <a:schemeClr val="bg1">
                    <a:lumMod val="75000"/>
                  </a:schemeClr>
                </a:solidFill>
              </a:rPr>
              <a:t>(MO-297)</a:t>
            </a:r>
          </a:p>
          <a:p>
            <a:r>
              <a:rPr lang="en-US" altLang="zh-TW" sz="3200" b="1" dirty="0" err="1" smtClean="0">
                <a:solidFill>
                  <a:schemeClr val="tx1"/>
                </a:solidFill>
              </a:rPr>
              <a:t>CFast</a:t>
            </a:r>
            <a:endParaRPr lang="en-US" altLang="zh-TW" sz="3200" b="1" dirty="0">
              <a:solidFill>
                <a:schemeClr val="tx1"/>
              </a:solidFill>
            </a:endParaRPr>
          </a:p>
          <a:p>
            <a:r>
              <a:rPr lang="en-US" altLang="zh-TW" sz="3200" b="1" dirty="0" err="1" smtClean="0">
                <a:solidFill>
                  <a:schemeClr val="bg1">
                    <a:lumMod val="75000"/>
                  </a:schemeClr>
                </a:solidFill>
              </a:rPr>
              <a:t>uSSD</a:t>
            </a:r>
            <a:r>
              <a:rPr lang="en-US" altLang="zh-TW" sz="3200" b="1" dirty="0" smtClean="0">
                <a:solidFill>
                  <a:schemeClr val="bg1">
                    <a:lumMod val="75000"/>
                  </a:schemeClr>
                </a:solidFill>
              </a:rPr>
              <a:t> </a:t>
            </a:r>
            <a:r>
              <a:rPr lang="en-US" altLang="zh-TW" sz="3200" b="1" dirty="0">
                <a:solidFill>
                  <a:schemeClr val="bg1">
                    <a:lumMod val="75000"/>
                  </a:schemeClr>
                </a:solidFill>
              </a:rPr>
              <a:t>(MO-276)</a:t>
            </a:r>
          </a:p>
          <a:p>
            <a:r>
              <a:rPr lang="en-US" altLang="zh-TW" sz="3200" b="1" dirty="0" smtClean="0">
                <a:solidFill>
                  <a:schemeClr val="bg1">
                    <a:lumMod val="75000"/>
                  </a:schemeClr>
                </a:solidFill>
              </a:rPr>
              <a:t>1.8</a:t>
            </a:r>
            <a:r>
              <a:rPr lang="en-US" altLang="zh-TW" sz="3200" b="1" dirty="0">
                <a:solidFill>
                  <a:schemeClr val="bg1">
                    <a:lumMod val="75000"/>
                  </a:schemeClr>
                </a:solidFill>
              </a:rPr>
              <a:t>”</a:t>
            </a:r>
          </a:p>
          <a:p>
            <a:r>
              <a:rPr lang="en-US" altLang="zh-TW" sz="3200" b="1" dirty="0" smtClean="0">
                <a:solidFill>
                  <a:schemeClr val="bg1">
                    <a:lumMod val="75000"/>
                  </a:schemeClr>
                </a:solidFill>
              </a:rPr>
              <a:t>SDM</a:t>
            </a:r>
            <a:endParaRPr lang="en-US" altLang="zh-TW" sz="3200" b="1" dirty="0">
              <a:solidFill>
                <a:schemeClr val="bg1">
                  <a:lumMod val="75000"/>
                </a:schemeClr>
              </a:solidFill>
            </a:endParaRPr>
          </a:p>
          <a:p>
            <a:endParaRPr lang="zh-TW" altLang="en-US" dirty="0"/>
          </a:p>
        </p:txBody>
      </p:sp>
      <p:sp>
        <p:nvSpPr>
          <p:cNvPr id="2" name="標題 1"/>
          <p:cNvSpPr>
            <a:spLocks noGrp="1"/>
          </p:cNvSpPr>
          <p:nvPr>
            <p:ph type="title"/>
          </p:nvPr>
        </p:nvSpPr>
        <p:spPr/>
        <p:txBody>
          <a:bodyPr/>
          <a:lstStyle/>
          <a:p>
            <a:r>
              <a:rPr lang="en-US" altLang="zh-TW" dirty="0" smtClean="0"/>
              <a:t>SATA SSD Series</a:t>
            </a:r>
            <a:endParaRPr lang="zh-TW" altLang="en-US" dirty="0"/>
          </a:p>
        </p:txBody>
      </p:sp>
    </p:spTree>
    <p:extLst>
      <p:ext uri="{BB962C8B-B14F-4D97-AF65-F5344CB8AC3E}">
        <p14:creationId xmlns:p14="http://schemas.microsoft.com/office/powerpoint/2010/main" val="389158387"/>
      </p:ext>
    </p:extLst>
  </p:cSld>
  <p:clrMapOvr>
    <a:masterClrMapping/>
  </p:clrMapOvr>
  <p:transition/>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文字方塊 24"/>
          <p:cNvSpPr txBox="1">
            <a:spLocks noChangeArrowheads="1"/>
          </p:cNvSpPr>
          <p:nvPr/>
        </p:nvSpPr>
        <p:spPr bwMode="auto">
          <a:xfrm>
            <a:off x="2621459" y="915295"/>
            <a:ext cx="11903255" cy="667746"/>
          </a:xfrm>
          <a:prstGeom prst="rect">
            <a:avLst/>
          </a:prstGeom>
          <a:noFill/>
          <a:ln>
            <a:noFill/>
          </a:ln>
          <a:extLst/>
        </p:spPr>
        <p:txBody>
          <a:bodyPr wrap="square" lIns="112647" tIns="56324" rIns="112647" bIns="56324">
            <a:spAutoFit/>
          </a:bodyPr>
          <a:lstStyle>
            <a:lvl1pPr eaLnBrk="0" hangingPunct="0">
              <a:defRPr kumimoji="1">
                <a:solidFill>
                  <a:schemeClr val="tx1"/>
                </a:solidFill>
                <a:latin typeface="Arial" pitchFamily="34" charset="0"/>
                <a:ea typeface="新細明體" pitchFamily="18" charset="-120"/>
              </a:defRPr>
            </a:lvl1pPr>
            <a:lvl2pPr marL="742950" indent="-285750" eaLnBrk="0" hangingPunct="0">
              <a:defRPr kumimoji="1">
                <a:solidFill>
                  <a:schemeClr val="tx1"/>
                </a:solidFill>
                <a:latin typeface="Arial" pitchFamily="34" charset="0"/>
                <a:ea typeface="新細明體" pitchFamily="18" charset="-120"/>
              </a:defRPr>
            </a:lvl2pPr>
            <a:lvl3pPr marL="1143000" indent="-228600" eaLnBrk="0" hangingPunct="0">
              <a:defRPr kumimoji="1">
                <a:solidFill>
                  <a:schemeClr val="tx1"/>
                </a:solidFill>
                <a:latin typeface="Arial" pitchFamily="34" charset="0"/>
                <a:ea typeface="新細明體" pitchFamily="18" charset="-120"/>
              </a:defRPr>
            </a:lvl3pPr>
            <a:lvl4pPr marL="1600200" indent="-228600" eaLnBrk="0" hangingPunct="0">
              <a:defRPr kumimoji="1">
                <a:solidFill>
                  <a:schemeClr val="tx1"/>
                </a:solidFill>
                <a:latin typeface="Arial" pitchFamily="34" charset="0"/>
                <a:ea typeface="新細明體" pitchFamily="18" charset="-120"/>
              </a:defRPr>
            </a:lvl4pPr>
            <a:lvl5pPr marL="2057400" indent="-228600" eaLnBrk="0" hangingPunct="0">
              <a:defRPr kumimoji="1">
                <a:solidFill>
                  <a:schemeClr val="tx1"/>
                </a:solidFill>
                <a:latin typeface="Arial" pitchFamily="34" charset="0"/>
                <a:ea typeface="新細明體" pitchFamily="18" charset="-120"/>
              </a:defRPr>
            </a:lvl5pPr>
            <a:lvl6pPr marL="25146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fontAlgn="auto" hangingPunct="1">
              <a:spcBef>
                <a:spcPts val="0"/>
              </a:spcBef>
              <a:spcAft>
                <a:spcPts val="0"/>
              </a:spcAft>
              <a:defRPr/>
            </a:pPr>
            <a:r>
              <a:rPr kumimoji="0" lang="en-US" altLang="zh-TW" sz="3556" b="1" dirty="0">
                <a:solidFill>
                  <a:srgbClr val="008080"/>
                </a:solidFill>
                <a:latin typeface="Calibri" panose="020F0502020204030204" pitchFamily="34" charset="0"/>
              </a:rPr>
              <a:t>Industrial </a:t>
            </a:r>
            <a:r>
              <a:rPr kumimoji="0" lang="en-US" altLang="zh-TW" sz="3556" b="1" dirty="0" err="1" smtClean="0">
                <a:solidFill>
                  <a:srgbClr val="008080"/>
                </a:solidFill>
                <a:latin typeface="Calibri" panose="020F0502020204030204" pitchFamily="34" charset="0"/>
              </a:rPr>
              <a:t>CFast</a:t>
            </a:r>
            <a:r>
              <a:rPr kumimoji="0" lang="en-US" altLang="zh-TW" sz="3600" b="1" dirty="0" smtClean="0">
                <a:solidFill>
                  <a:srgbClr val="008080"/>
                </a:solidFill>
                <a:latin typeface="Calibri" pitchFamily="34" charset="0"/>
              </a:rPr>
              <a:t> </a:t>
            </a:r>
            <a:r>
              <a:rPr kumimoji="0" lang="en-US" altLang="zh-TW" sz="3556" b="1" dirty="0" smtClean="0">
                <a:solidFill>
                  <a:srgbClr val="008080"/>
                </a:solidFill>
                <a:latin typeface="Calibri" panose="020F0502020204030204" pitchFamily="34" charset="0"/>
              </a:rPr>
              <a:t>3D </a:t>
            </a:r>
            <a:r>
              <a:rPr kumimoji="0" lang="en-US" altLang="zh-TW" sz="3556" b="1" dirty="0">
                <a:solidFill>
                  <a:srgbClr val="008080"/>
                </a:solidFill>
                <a:latin typeface="Calibri" panose="020F0502020204030204" pitchFamily="34" charset="0"/>
              </a:rPr>
              <a:t>NAND Roadmap</a:t>
            </a:r>
            <a:endParaRPr kumimoji="0" lang="zh-TW" altLang="en-US" sz="3556" b="1" dirty="0">
              <a:solidFill>
                <a:srgbClr val="008080"/>
              </a:solidFill>
              <a:latin typeface="Calibri" panose="020F0502020204030204" pitchFamily="34" charset="0"/>
            </a:endParaRPr>
          </a:p>
        </p:txBody>
      </p:sp>
      <p:sp>
        <p:nvSpPr>
          <p:cNvPr id="2" name="標題 1"/>
          <p:cNvSpPr>
            <a:spLocks noGrp="1"/>
          </p:cNvSpPr>
          <p:nvPr>
            <p:ph type="title"/>
          </p:nvPr>
        </p:nvSpPr>
        <p:spPr/>
        <p:txBody>
          <a:bodyPr/>
          <a:lstStyle/>
          <a:p>
            <a:r>
              <a:rPr lang="en-US" altLang="zh-TW" dirty="0" smtClean="0"/>
              <a:t>3D TLC </a:t>
            </a:r>
            <a:r>
              <a:rPr lang="en-US" altLang="zh-TW" dirty="0" err="1" smtClean="0"/>
              <a:t>CFast</a:t>
            </a:r>
            <a:endParaRPr lang="zh-TW" altLang="en-US" dirty="0"/>
          </a:p>
        </p:txBody>
      </p:sp>
      <p:graphicFrame>
        <p:nvGraphicFramePr>
          <p:cNvPr id="62" name="表格 61"/>
          <p:cNvGraphicFramePr>
            <a:graphicFrameLocks noGrp="1"/>
          </p:cNvGraphicFramePr>
          <p:nvPr>
            <p:extLst>
              <p:ext uri="{D42A27DB-BD31-4B8C-83A1-F6EECF244321}">
                <p14:modId xmlns:p14="http://schemas.microsoft.com/office/powerpoint/2010/main" val="2565616260"/>
              </p:ext>
            </p:extLst>
          </p:nvPr>
        </p:nvGraphicFramePr>
        <p:xfrm>
          <a:off x="317203" y="1701295"/>
          <a:ext cx="16202862" cy="5182581"/>
        </p:xfrm>
        <a:graphic>
          <a:graphicData uri="http://schemas.openxmlformats.org/drawingml/2006/table">
            <a:tbl>
              <a:tblPr firstRow="1" bandRow="1">
                <a:tableStyleId>{5940675A-B579-460E-94D1-54222C63F5DA}</a:tableStyleId>
              </a:tblPr>
              <a:tblGrid>
                <a:gridCol w="874662"/>
                <a:gridCol w="1903297"/>
                <a:gridCol w="1139675"/>
                <a:gridCol w="1023769"/>
                <a:gridCol w="1023769"/>
                <a:gridCol w="1023769"/>
                <a:gridCol w="1023769"/>
                <a:gridCol w="1023769"/>
                <a:gridCol w="1023769"/>
                <a:gridCol w="1023769"/>
                <a:gridCol w="1023769"/>
                <a:gridCol w="1023769"/>
                <a:gridCol w="1023769"/>
                <a:gridCol w="1023769"/>
                <a:gridCol w="1023769"/>
              </a:tblGrid>
              <a:tr h="511209">
                <a:tc>
                  <a:txBody>
                    <a:bodyPr/>
                    <a:lstStyle/>
                    <a:p>
                      <a:r>
                        <a:rPr lang="en-US" altLang="zh-TW" sz="2000" b="1" dirty="0" smtClean="0">
                          <a:solidFill>
                            <a:schemeClr val="bg1"/>
                          </a:solidFill>
                          <a:latin typeface="Calibri" panose="020F0502020204030204" pitchFamily="34" charset="0"/>
                          <a:cs typeface="Calibri" panose="020F0502020204030204" pitchFamily="34" charset="0"/>
                        </a:rPr>
                        <a:t>Flash</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grid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Available</a:t>
                      </a:r>
                      <a:r>
                        <a:rPr lang="en-US" altLang="zh-TW" sz="2000" b="1" baseline="0" dirty="0" smtClean="0">
                          <a:solidFill>
                            <a:schemeClr val="bg1"/>
                          </a:solidFill>
                          <a:latin typeface="Calibri" panose="020F0502020204030204" pitchFamily="34" charset="0"/>
                          <a:cs typeface="Calibri" panose="020F0502020204030204" pitchFamily="34" charset="0"/>
                        </a:rPr>
                        <a:t> Now</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hMerge="1">
                  <a:txBody>
                    <a:bodyPr/>
                    <a:lstStyle/>
                    <a:p>
                      <a:endParaRPr lang="zh-TW" altLang="en-US"/>
                    </a:p>
                  </a:txBody>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Q4’23</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Q1’24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Q2’24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Q3’24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r>
              <a:tr h="1167843">
                <a:tc rowSpan="2">
                  <a:txBody>
                    <a:bodyPr/>
                    <a:lstStyle/>
                    <a:p>
                      <a:r>
                        <a:rPr lang="en-US" altLang="zh-TW" sz="2000" b="1" dirty="0" smtClean="0">
                          <a:solidFill>
                            <a:schemeClr val="bg1"/>
                          </a:solidFill>
                          <a:latin typeface="Calibri" panose="020F0502020204030204" pitchFamily="34" charset="0"/>
                          <a:cs typeface="Calibri" panose="020F0502020204030204" pitchFamily="34" charset="0"/>
                        </a:rPr>
                        <a:t>3D TLC</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marL="0" algn="l" defTabSz="914446" rtl="0" eaLnBrk="1" fontAlgn="auto" latinLnBrk="0" hangingPunct="1">
                        <a:spcBef>
                          <a:spcPts val="0"/>
                        </a:spcBef>
                        <a:spcAft>
                          <a:spcPts val="0"/>
                        </a:spcAft>
                        <a:defRPr/>
                      </a:pPr>
                      <a:r>
                        <a:rPr lang="en-US" altLang="zh-TW" sz="1800" b="1" kern="1200" dirty="0" smtClean="0">
                          <a:solidFill>
                            <a:srgbClr val="F49C00"/>
                          </a:solidFill>
                          <a:latin typeface="Calibri" panose="020F0502020204030204" pitchFamily="34" charset="0"/>
                          <a:ea typeface="+mn-ea"/>
                          <a:cs typeface="Calibri" panose="020F0502020204030204" pitchFamily="34" charset="0"/>
                        </a:rPr>
                        <a:t>SV250-CFast</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mn-cs"/>
                        </a:rPr>
                        <a:t>120GB~960GB </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mn-cs"/>
                        </a:rPr>
                        <a:t>TCG Opal 2.0</a:t>
                      </a:r>
                      <a:endParaRPr lang="en-US" altLang="zh-TW" sz="1800" b="1" kern="1200" dirty="0">
                        <a:solidFill>
                          <a:schemeClr val="tx1">
                            <a:lumMod val="75000"/>
                            <a:lumOff val="25000"/>
                          </a:schemeClr>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2">
                          <a:lumMod val="20000"/>
                          <a:lumOff val="80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2">
                          <a:lumMod val="20000"/>
                          <a:lumOff val="80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167843">
                <a:tc vMerge="1">
                  <a:txBody>
                    <a:bodyPr/>
                    <a:lstStyle/>
                    <a:p>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8C7D"/>
                    </a:solidFill>
                  </a:tcPr>
                </a:tc>
                <a:tc>
                  <a:txBody>
                    <a:bodyPr/>
                    <a:lstStyle/>
                    <a:p>
                      <a:pPr marL="0" algn="l" defTabSz="914446" rtl="0" eaLnBrk="1" fontAlgn="auto" latinLnBrk="0" hangingPunct="1">
                        <a:spcBef>
                          <a:spcPts val="0"/>
                        </a:spcBef>
                        <a:spcAft>
                          <a:spcPts val="0"/>
                        </a:spcAft>
                        <a:defRPr/>
                      </a:pPr>
                      <a:r>
                        <a:rPr lang="en-US" altLang="zh-TW" sz="1800" b="1" kern="1200" dirty="0" smtClean="0">
                          <a:solidFill>
                            <a:srgbClr val="F49C00"/>
                          </a:solidFill>
                          <a:latin typeface="Calibri" panose="020F0502020204030204" pitchFamily="34" charset="0"/>
                          <a:ea typeface="+mn-ea"/>
                          <a:cs typeface="Calibri" panose="020F0502020204030204" pitchFamily="34" charset="0"/>
                        </a:rPr>
                        <a:t>SV25P-CFast</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mn-cs"/>
                        </a:rPr>
                        <a:t>120GB~960GB </a:t>
                      </a:r>
                    </a:p>
                    <a:p>
                      <a:r>
                        <a:rPr lang="en-US" altLang="zh-TW" sz="1800" b="1" kern="1200" dirty="0" err="1" smtClean="0">
                          <a:solidFill>
                            <a:schemeClr val="tx1">
                              <a:lumMod val="75000"/>
                              <a:lumOff val="25000"/>
                            </a:schemeClr>
                          </a:solidFill>
                          <a:latin typeface="Calibri" panose="020F0502020204030204" pitchFamily="34" charset="0"/>
                          <a:ea typeface="+mn-ea"/>
                          <a:cs typeface="+mn-cs"/>
                        </a:rPr>
                        <a:t>CorePower</a:t>
                      </a:r>
                      <a:endParaRPr lang="zh-TW" altLang="en-US" sz="1800" b="1" kern="1200" dirty="0" smtClean="0">
                        <a:solidFill>
                          <a:schemeClr val="tx1">
                            <a:lumMod val="75000"/>
                            <a:lumOff val="25000"/>
                          </a:schemeClr>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rgbClr val="FFFFFF"/>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2">
                          <a:lumMod val="20000"/>
                          <a:lumOff val="80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rgbClr val="FFFFFF"/>
                        </a:solidFill>
                        <a:latin typeface="Calibri" panose="020F0502020204030204" pitchFamily="34" charset="0"/>
                        <a:ea typeface="+mn-ea"/>
                        <a:cs typeface="+mn-cs"/>
                      </a:endParaRPr>
                    </a:p>
                  </a:txBody>
                  <a:tcPr anchor="ctr">
                    <a:lnL w="12700" cap="flat" cmpd="sng" algn="ctr">
                      <a:solidFill>
                        <a:schemeClr val="bg2">
                          <a:lumMod val="20000"/>
                          <a:lumOff val="80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167843">
                <a:tc rowSpan="2">
                  <a:txBody>
                    <a:bodyPr/>
                    <a:lstStyle/>
                    <a:p>
                      <a:r>
                        <a:rPr lang="en-US" altLang="zh-TW" sz="2000" b="1" dirty="0" smtClean="0">
                          <a:solidFill>
                            <a:schemeClr val="bg1"/>
                          </a:solidFill>
                          <a:latin typeface="Calibri" panose="020F0502020204030204" pitchFamily="34" charset="0"/>
                          <a:cs typeface="Calibri" panose="020F0502020204030204" pitchFamily="34" charset="0"/>
                        </a:rPr>
                        <a:t>SLC-</a:t>
                      </a:r>
                      <a:r>
                        <a:rPr lang="en-US" altLang="zh-TW" sz="2000" b="1" dirty="0" err="1" smtClean="0">
                          <a:solidFill>
                            <a:schemeClr val="bg1"/>
                          </a:solidFill>
                          <a:latin typeface="Calibri" panose="020F0502020204030204" pitchFamily="34" charset="0"/>
                          <a:cs typeface="Calibri" panose="020F0502020204030204" pitchFamily="34" charset="0"/>
                        </a:rPr>
                        <a:t>liteX</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8C7D"/>
                    </a:solidFill>
                  </a:tcPr>
                </a:tc>
                <a:tc>
                  <a:txBody>
                    <a:bodyPr/>
                    <a:lstStyle/>
                    <a:p>
                      <a:pPr marL="0" algn="l" defTabSz="914446" rtl="0" eaLnBrk="1" fontAlgn="auto" latinLnBrk="0" hangingPunct="1">
                        <a:spcBef>
                          <a:spcPts val="0"/>
                        </a:spcBef>
                        <a:spcAft>
                          <a:spcPts val="0"/>
                        </a:spcAft>
                        <a:defRPr/>
                      </a:pPr>
                      <a:r>
                        <a:rPr lang="en-US" altLang="zh-TW" sz="1800" b="1" kern="1200" dirty="0" smtClean="0">
                          <a:solidFill>
                            <a:srgbClr val="F49C00"/>
                          </a:solidFill>
                          <a:latin typeface="Calibri" panose="020F0502020204030204" pitchFamily="34" charset="0"/>
                          <a:ea typeface="+mn-ea"/>
                          <a:cs typeface="Calibri" panose="020F0502020204030204" pitchFamily="34" charset="0"/>
                        </a:rPr>
                        <a:t>SH250-CFast</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mn-cs"/>
                        </a:rPr>
                        <a:t>40GB~320GB </a:t>
                      </a:r>
                      <a:endParaRPr lang="en-US" altLang="zh-TW" sz="1800" b="1" kern="1200" dirty="0">
                        <a:solidFill>
                          <a:schemeClr val="tx1">
                            <a:lumMod val="75000"/>
                            <a:lumOff val="25000"/>
                          </a:schemeClr>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rgbClr val="FFFFFF"/>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rgbClr val="FFFFFF"/>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167843">
                <a:tc vMerge="1">
                  <a:txBody>
                    <a:bodyPr/>
                    <a:lstStyle/>
                    <a:p>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8C7D"/>
                    </a:solidFill>
                  </a:tcPr>
                </a:tc>
                <a:tc>
                  <a:txBody>
                    <a:bodyPr/>
                    <a:lstStyle/>
                    <a:p>
                      <a:pPr marL="0" algn="l" defTabSz="914446" rtl="0" eaLnBrk="1" fontAlgn="auto" latinLnBrk="0" hangingPunct="1">
                        <a:spcBef>
                          <a:spcPts val="0"/>
                        </a:spcBef>
                        <a:spcAft>
                          <a:spcPts val="0"/>
                        </a:spcAft>
                        <a:defRPr/>
                      </a:pPr>
                      <a:endParaRPr lang="en-US" altLang="zh-TW" sz="1800" b="1" kern="1200" dirty="0">
                        <a:solidFill>
                          <a:schemeClr val="tx1">
                            <a:lumMod val="75000"/>
                            <a:lumOff val="25000"/>
                          </a:schemeClr>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gridSpan="2">
                  <a:txBody>
                    <a:bodyPr/>
                    <a:lstStyle/>
                    <a:p>
                      <a:pPr marL="0" algn="l" defTabSz="914446" rtl="0" eaLnBrk="1" fontAlgn="auto" latinLnBrk="0" hangingPunct="1">
                        <a:spcBef>
                          <a:spcPts val="0"/>
                        </a:spcBef>
                        <a:spcAft>
                          <a:spcPts val="0"/>
                        </a:spcAft>
                        <a:defRPr/>
                      </a:pPr>
                      <a:r>
                        <a:rPr lang="en-US" altLang="zh-TW" sz="1800" b="1" kern="1200" dirty="0" smtClean="0">
                          <a:solidFill>
                            <a:srgbClr val="F49C00"/>
                          </a:solidFill>
                          <a:latin typeface="Calibri" panose="020F0502020204030204" pitchFamily="34" charset="0"/>
                          <a:ea typeface="+mn-ea"/>
                          <a:cs typeface="Calibri" panose="020F0502020204030204" pitchFamily="34" charset="0"/>
                        </a:rPr>
                        <a:t>SH25P-CFast</a:t>
                      </a:r>
                    </a:p>
                    <a:p>
                      <a:pPr marL="0" algn="l" defTabSz="914446" rtl="0" eaLnBrk="1" fontAlgn="auto" latinLnBrk="0" hangingPunct="1">
                        <a:spcBef>
                          <a:spcPts val="0"/>
                        </a:spcBef>
                        <a:spcAft>
                          <a:spcPts val="0"/>
                        </a:spcAft>
                        <a:defRPr/>
                      </a:pPr>
                      <a:r>
                        <a:rPr lang="en-US" altLang="zh-TW" sz="1800" b="1" kern="1200" dirty="0" smtClean="0">
                          <a:solidFill>
                            <a:schemeClr val="bg1"/>
                          </a:solidFill>
                          <a:latin typeface="Calibri" panose="020F0502020204030204" pitchFamily="34" charset="0"/>
                          <a:ea typeface="+mn-ea"/>
                          <a:cs typeface="+mn-cs"/>
                        </a:rPr>
                        <a:t>40GB~320GB</a:t>
                      </a:r>
                      <a:endParaRPr lang="en-US" altLang="zh-TW" sz="1800" b="0" kern="1200" dirty="0" smtClean="0">
                        <a:solidFill>
                          <a:schemeClr val="bg1"/>
                        </a:solidFill>
                        <a:latin typeface="Calibri" panose="020F0502020204030204" pitchFamily="34" charset="0"/>
                        <a:ea typeface="+mn-ea"/>
                        <a:cs typeface="Calibri" panose="020F0502020204030204" pitchFamily="34" charset="0"/>
                      </a:endParaRPr>
                    </a:p>
                    <a:p>
                      <a:pPr marL="0" algn="l" defTabSz="914446" rtl="0" eaLnBrk="1" fontAlgn="auto" latinLnBrk="0" hangingPunct="1">
                        <a:spcBef>
                          <a:spcPts val="0"/>
                        </a:spcBef>
                        <a:spcAft>
                          <a:spcPts val="0"/>
                        </a:spcAft>
                        <a:defRPr/>
                      </a:pPr>
                      <a:r>
                        <a:rPr lang="en-US" altLang="zh-TW" sz="1800" b="1" kern="1200" dirty="0" err="1" smtClean="0">
                          <a:solidFill>
                            <a:schemeClr val="bg1"/>
                          </a:solidFill>
                          <a:latin typeface="Calibri" panose="020F0502020204030204" pitchFamily="34" charset="0"/>
                          <a:ea typeface="+mn-ea"/>
                          <a:cs typeface="+mn-cs"/>
                        </a:rPr>
                        <a:t>CorePower</a:t>
                      </a:r>
                      <a:endParaRPr lang="en-US" altLang="zh-TW" sz="1800" b="1" kern="1200" dirty="0" smtClean="0">
                        <a:solidFill>
                          <a:schemeClr val="bg1"/>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8C7D"/>
                    </a:solidFill>
                  </a:tcPr>
                </a:tc>
                <a:tc hMerge="1">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8C7D"/>
                    </a:solid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8C7D"/>
                    </a:solid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sp>
        <p:nvSpPr>
          <p:cNvPr id="40" name="文字方塊 39"/>
          <p:cNvSpPr txBox="1"/>
          <p:nvPr/>
        </p:nvSpPr>
        <p:spPr>
          <a:xfrm>
            <a:off x="13422659" y="4188513"/>
            <a:ext cx="2679493" cy="295423"/>
          </a:xfrm>
          <a:prstGeom prst="rect">
            <a:avLst/>
          </a:prstGeom>
          <a:noFill/>
        </p:spPr>
        <p:txBody>
          <a:bodyPr wrap="none" lIns="79205" tIns="39603" rIns="79205" bIns="39603">
            <a:spAutoFit/>
          </a:bodyPr>
          <a:lstStyle/>
          <a:p>
            <a:pPr fontAlgn="auto">
              <a:spcBef>
                <a:spcPts val="0"/>
              </a:spcBef>
              <a:spcAft>
                <a:spcPts val="0"/>
              </a:spcAft>
              <a:defRPr/>
            </a:pPr>
            <a:r>
              <a:rPr kumimoji="0" lang="en-US" altLang="zh-TW" sz="1400" b="1" dirty="0">
                <a:solidFill>
                  <a:srgbClr val="C00000"/>
                </a:solidFill>
                <a:latin typeface="Calibri" panose="020F0502020204030204" pitchFamily="34" charset="0"/>
                <a:ea typeface="+mn-ea"/>
                <a:cs typeface="Calibri" panose="020F0502020204030204" pitchFamily="34" charset="0"/>
              </a:rPr>
              <a:t>Warranty: </a:t>
            </a:r>
            <a:r>
              <a:rPr kumimoji="0" lang="en-US" altLang="zh-TW" sz="1400" b="1" dirty="0" smtClean="0">
                <a:solidFill>
                  <a:srgbClr val="C00000"/>
                </a:solidFill>
                <a:latin typeface="Calibri" panose="020F0502020204030204" pitchFamily="34" charset="0"/>
                <a:ea typeface="+mn-ea"/>
                <a:cs typeface="Calibri" panose="020F0502020204030204" pitchFamily="34" charset="0"/>
              </a:rPr>
              <a:t>3 </a:t>
            </a:r>
            <a:r>
              <a:rPr kumimoji="0" lang="en-US" altLang="zh-TW" sz="1400" b="1" dirty="0">
                <a:solidFill>
                  <a:srgbClr val="C00000"/>
                </a:solidFill>
                <a:latin typeface="Calibri" panose="020F0502020204030204" pitchFamily="34" charset="0"/>
                <a:ea typeface="+mn-ea"/>
                <a:cs typeface="Calibri" panose="020F0502020204030204" pitchFamily="34" charset="0"/>
              </a:rPr>
              <a:t>years or 3K P/E cycles</a:t>
            </a:r>
            <a:endParaRPr kumimoji="0" lang="zh-TW" altLang="en-US" sz="1400" b="1" dirty="0">
              <a:solidFill>
                <a:srgbClr val="C00000"/>
              </a:solidFill>
              <a:latin typeface="Calibri" panose="020F0502020204030204" pitchFamily="34" charset="0"/>
              <a:ea typeface="+mn-ea"/>
              <a:cs typeface="Calibri" panose="020F0502020204030204" pitchFamily="34" charset="0"/>
            </a:endParaRPr>
          </a:p>
        </p:txBody>
      </p:sp>
      <p:sp>
        <p:nvSpPr>
          <p:cNvPr id="41" name="文字方塊 40"/>
          <p:cNvSpPr txBox="1"/>
          <p:nvPr/>
        </p:nvSpPr>
        <p:spPr>
          <a:xfrm>
            <a:off x="13422659" y="6609330"/>
            <a:ext cx="2862235" cy="295423"/>
          </a:xfrm>
          <a:prstGeom prst="rect">
            <a:avLst/>
          </a:prstGeom>
          <a:noFill/>
        </p:spPr>
        <p:txBody>
          <a:bodyPr wrap="none" lIns="79205" tIns="39603" rIns="79205" bIns="39603">
            <a:spAutoFit/>
          </a:bodyPr>
          <a:lstStyle/>
          <a:p>
            <a:pPr fontAlgn="auto">
              <a:spcBef>
                <a:spcPts val="0"/>
              </a:spcBef>
              <a:spcAft>
                <a:spcPts val="0"/>
              </a:spcAft>
              <a:defRPr/>
            </a:pPr>
            <a:r>
              <a:rPr kumimoji="0" lang="en-US" altLang="zh-TW" sz="1400" b="1" dirty="0">
                <a:solidFill>
                  <a:srgbClr val="C00000"/>
                </a:solidFill>
                <a:latin typeface="Calibri" panose="020F0502020204030204" pitchFamily="34" charset="0"/>
                <a:ea typeface="+mn-ea"/>
                <a:cs typeface="Calibri" panose="020F0502020204030204" pitchFamily="34" charset="0"/>
              </a:rPr>
              <a:t>Warranty: </a:t>
            </a:r>
            <a:r>
              <a:rPr lang="en-US" altLang="zh-TW" sz="1400" b="1" dirty="0" smtClean="0">
                <a:solidFill>
                  <a:srgbClr val="C00000"/>
                </a:solidFill>
                <a:latin typeface="Calibri" panose="020F0502020204030204" pitchFamily="34" charset="0"/>
                <a:ea typeface="+mn-ea"/>
                <a:cs typeface="Calibri" panose="020F0502020204030204" pitchFamily="34" charset="0"/>
              </a:rPr>
              <a:t>5 </a:t>
            </a:r>
            <a:r>
              <a:rPr kumimoji="0" lang="en-US" altLang="zh-TW" sz="1400" b="1" dirty="0" smtClean="0">
                <a:solidFill>
                  <a:srgbClr val="C00000"/>
                </a:solidFill>
                <a:latin typeface="Calibri" panose="020F0502020204030204" pitchFamily="34" charset="0"/>
                <a:ea typeface="+mn-ea"/>
                <a:cs typeface="Calibri" panose="020F0502020204030204" pitchFamily="34" charset="0"/>
              </a:rPr>
              <a:t>years </a:t>
            </a:r>
            <a:r>
              <a:rPr kumimoji="0" lang="en-US" altLang="zh-TW" sz="1400" b="1" dirty="0">
                <a:solidFill>
                  <a:srgbClr val="C00000"/>
                </a:solidFill>
                <a:latin typeface="Calibri" panose="020F0502020204030204" pitchFamily="34" charset="0"/>
                <a:ea typeface="+mn-ea"/>
                <a:cs typeface="Calibri" panose="020F0502020204030204" pitchFamily="34" charset="0"/>
              </a:rPr>
              <a:t>or </a:t>
            </a:r>
            <a:r>
              <a:rPr lang="en-US" altLang="zh-TW" sz="1400" b="1" dirty="0" smtClean="0">
                <a:solidFill>
                  <a:srgbClr val="C00000"/>
                </a:solidFill>
                <a:latin typeface="Calibri" panose="020F0502020204030204" pitchFamily="34" charset="0"/>
                <a:ea typeface="+mn-ea"/>
                <a:cs typeface="Calibri" panose="020F0502020204030204" pitchFamily="34" charset="0"/>
              </a:rPr>
              <a:t>10</a:t>
            </a:r>
            <a:r>
              <a:rPr kumimoji="0" lang="en-US" altLang="zh-TW" sz="1400" b="1" dirty="0" smtClean="0">
                <a:solidFill>
                  <a:srgbClr val="C00000"/>
                </a:solidFill>
                <a:latin typeface="Calibri" panose="020F0502020204030204" pitchFamily="34" charset="0"/>
                <a:ea typeface="+mn-ea"/>
                <a:cs typeface="Calibri" panose="020F0502020204030204" pitchFamily="34" charset="0"/>
              </a:rPr>
              <a:t>0K </a:t>
            </a:r>
            <a:r>
              <a:rPr kumimoji="0" lang="en-US" altLang="zh-TW" sz="1400" b="1" dirty="0">
                <a:solidFill>
                  <a:srgbClr val="C00000"/>
                </a:solidFill>
                <a:latin typeface="Calibri" panose="020F0502020204030204" pitchFamily="34" charset="0"/>
                <a:ea typeface="+mn-ea"/>
                <a:cs typeface="Calibri" panose="020F0502020204030204" pitchFamily="34" charset="0"/>
              </a:rPr>
              <a:t>P/E cycles</a:t>
            </a:r>
            <a:endParaRPr kumimoji="0" lang="zh-TW" altLang="en-US" sz="1400" b="1" dirty="0">
              <a:solidFill>
                <a:srgbClr val="C00000"/>
              </a:solidFill>
              <a:latin typeface="Calibri" panose="020F0502020204030204" pitchFamily="34" charset="0"/>
              <a:ea typeface="+mn-ea"/>
              <a:cs typeface="Calibri" panose="020F0502020204030204" pitchFamily="34" charset="0"/>
            </a:endParaRPr>
          </a:p>
        </p:txBody>
      </p:sp>
      <p:grpSp>
        <p:nvGrpSpPr>
          <p:cNvPr id="81" name="群組 80"/>
          <p:cNvGrpSpPr/>
          <p:nvPr/>
        </p:nvGrpSpPr>
        <p:grpSpPr>
          <a:xfrm>
            <a:off x="-4662109" y="2512992"/>
            <a:ext cx="4403248" cy="4271897"/>
            <a:chOff x="-4662109" y="2512992"/>
            <a:chExt cx="4403248" cy="4271897"/>
          </a:xfrm>
        </p:grpSpPr>
        <p:grpSp>
          <p:nvGrpSpPr>
            <p:cNvPr id="82" name="群組 81"/>
            <p:cNvGrpSpPr/>
            <p:nvPr/>
          </p:nvGrpSpPr>
          <p:grpSpPr>
            <a:xfrm>
              <a:off x="-4662109" y="2512992"/>
              <a:ext cx="4403248" cy="4271897"/>
              <a:chOff x="12883876" y="1908742"/>
              <a:chExt cx="4403248" cy="4271897"/>
            </a:xfrm>
          </p:grpSpPr>
          <p:sp>
            <p:nvSpPr>
              <p:cNvPr id="85" name="矩形 84"/>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6" name="矩形 85"/>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7" name="矩形 86"/>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8" name="矩形 87"/>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9" name="文字方塊 88"/>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90" name="文字方塊 89"/>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91" name="矩形 90"/>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2" name="文字方塊 91"/>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93" name="文字方塊 92"/>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94" name="矩形 93"/>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5" name="文字方塊 94"/>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96" name="矩形 95"/>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1" name="矩形 100"/>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2" name="矩形 101"/>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3" name="文字方塊 102"/>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104" name="矩形 103"/>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05" name="矩形 104"/>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6" name="矩形 105"/>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107" name="矩形 106"/>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108" name="矩形 107"/>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09" name="文字方塊 108"/>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110" name="矩形 109"/>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1" name="矩形 110"/>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83" name="文字方塊 82"/>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84" name="矩形 83"/>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grpSp>
        <p:nvGrpSpPr>
          <p:cNvPr id="4" name="群組 3"/>
          <p:cNvGrpSpPr/>
          <p:nvPr/>
        </p:nvGrpSpPr>
        <p:grpSpPr>
          <a:xfrm>
            <a:off x="8336940" y="5882560"/>
            <a:ext cx="837247" cy="866448"/>
            <a:chOff x="7373987" y="5794681"/>
            <a:chExt cx="837247" cy="866448"/>
          </a:xfrm>
        </p:grpSpPr>
        <p:sp>
          <p:nvSpPr>
            <p:cNvPr id="52" name="文字方塊 51"/>
            <p:cNvSpPr txBox="1"/>
            <p:nvPr/>
          </p:nvSpPr>
          <p:spPr>
            <a:xfrm>
              <a:off x="7373987" y="5794681"/>
              <a:ext cx="837247" cy="338554"/>
            </a:xfrm>
            <a:prstGeom prst="rect">
              <a:avLst/>
            </a:prstGeom>
            <a:noFill/>
            <a:ln>
              <a:noFill/>
            </a:ln>
          </p:spPr>
          <p:txBody>
            <a:bodyPr wrap="square" rtlCol="0">
              <a:spAutoFit/>
            </a:bodyPr>
            <a:lstStyle/>
            <a:p>
              <a:pPr algn="ctr"/>
              <a:r>
                <a:rPr lang="en-US" altLang="zh-TW" sz="1600" b="1" dirty="0" smtClean="0">
                  <a:solidFill>
                    <a:srgbClr val="FFFF00"/>
                  </a:solidFill>
                  <a:latin typeface="Calibri" panose="020F0502020204030204" pitchFamily="34" charset="0"/>
                  <a:cs typeface="Calibri" panose="020F0502020204030204" pitchFamily="34" charset="0"/>
                </a:rPr>
                <a:t>BiCS5</a:t>
              </a:r>
              <a:endParaRPr lang="en-US" altLang="zh-TW" sz="1600" b="1" dirty="0">
                <a:solidFill>
                  <a:srgbClr val="FFFF00"/>
                </a:solidFill>
                <a:latin typeface="Calibri" panose="020F0502020204030204" pitchFamily="34" charset="0"/>
                <a:cs typeface="Calibri" panose="020F0502020204030204" pitchFamily="34" charset="0"/>
              </a:endParaRPr>
            </a:p>
          </p:txBody>
        </p:sp>
        <p:pic>
          <p:nvPicPr>
            <p:cNvPr id="56" name="圖片 55"/>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586388" y="6211129"/>
              <a:ext cx="450000" cy="450000"/>
            </a:xfrm>
            <a:prstGeom prst="rect">
              <a:avLst/>
            </a:prstGeom>
            <a:noFill/>
            <a:ln>
              <a:noFill/>
            </a:ln>
          </p:spPr>
        </p:pic>
      </p:grpSp>
      <p:grpSp>
        <p:nvGrpSpPr>
          <p:cNvPr id="57" name="群組 56"/>
          <p:cNvGrpSpPr/>
          <p:nvPr/>
        </p:nvGrpSpPr>
        <p:grpSpPr>
          <a:xfrm>
            <a:off x="3297687" y="2346022"/>
            <a:ext cx="734536" cy="831640"/>
            <a:chOff x="3733128" y="2261835"/>
            <a:chExt cx="734536" cy="831640"/>
          </a:xfrm>
        </p:grpSpPr>
        <p:sp>
          <p:nvSpPr>
            <p:cNvPr id="65" name="文字方塊 64"/>
            <p:cNvSpPr txBox="1"/>
            <p:nvPr/>
          </p:nvSpPr>
          <p:spPr>
            <a:xfrm>
              <a:off x="3733128" y="2261835"/>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BiCS5</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66" name="圖片 65"/>
            <p:cNvPicPr>
              <a:picLocks noChangeAspect="1"/>
            </p:cNvPicPr>
            <p:nvPr/>
          </p:nvPicPr>
          <p:blipFill>
            <a:blip r:embed="rId4" cstate="print">
              <a:extLst>
                <a:ext uri="{BEBA8EAE-BF5A-486C-A8C5-ECC9F3942E4B}">
                  <a14:imgProps xmlns:a14="http://schemas.microsoft.com/office/drawing/2010/main">
                    <a14:imgLayer r:embed="rId5">
                      <a14:imgEffect>
                        <a14:saturation sat="0"/>
                      </a14:imgEffect>
                    </a14:imgLayer>
                  </a14:imgProps>
                </a:ext>
                <a:ext uri="{28A0092B-C50C-407E-A947-70E740481C1C}">
                  <a14:useLocalDpi xmlns:a14="http://schemas.microsoft.com/office/drawing/2010/main" val="0"/>
                </a:ext>
              </a:extLst>
            </a:blip>
            <a:stretch>
              <a:fillRect/>
            </a:stretch>
          </p:blipFill>
          <p:spPr>
            <a:xfrm>
              <a:off x="3795114" y="2642820"/>
              <a:ext cx="475278" cy="450655"/>
            </a:xfrm>
            <a:prstGeom prst="rect">
              <a:avLst/>
            </a:prstGeom>
          </p:spPr>
        </p:pic>
      </p:grpSp>
      <p:grpSp>
        <p:nvGrpSpPr>
          <p:cNvPr id="71" name="群組 70"/>
          <p:cNvGrpSpPr/>
          <p:nvPr/>
        </p:nvGrpSpPr>
        <p:grpSpPr>
          <a:xfrm>
            <a:off x="3297687" y="4725631"/>
            <a:ext cx="734536" cy="831640"/>
            <a:chOff x="3733128" y="2261835"/>
            <a:chExt cx="734536" cy="831640"/>
          </a:xfrm>
        </p:grpSpPr>
        <p:sp>
          <p:nvSpPr>
            <p:cNvPr id="72" name="文字方塊 71"/>
            <p:cNvSpPr txBox="1"/>
            <p:nvPr/>
          </p:nvSpPr>
          <p:spPr>
            <a:xfrm>
              <a:off x="3733128" y="2261835"/>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BiCS5</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73" name="圖片 72"/>
            <p:cNvPicPr>
              <a:picLocks noChangeAspect="1"/>
            </p:cNvPicPr>
            <p:nvPr/>
          </p:nvPicPr>
          <p:blipFill>
            <a:blip r:embed="rId4" cstate="print">
              <a:extLst>
                <a:ext uri="{BEBA8EAE-BF5A-486C-A8C5-ECC9F3942E4B}">
                  <a14:imgProps xmlns:a14="http://schemas.microsoft.com/office/drawing/2010/main">
                    <a14:imgLayer r:embed="rId5">
                      <a14:imgEffect>
                        <a14:saturation sat="0"/>
                      </a14:imgEffect>
                    </a14:imgLayer>
                  </a14:imgProps>
                </a:ext>
                <a:ext uri="{28A0092B-C50C-407E-A947-70E740481C1C}">
                  <a14:useLocalDpi xmlns:a14="http://schemas.microsoft.com/office/drawing/2010/main" val="0"/>
                </a:ext>
              </a:extLst>
            </a:blip>
            <a:stretch>
              <a:fillRect/>
            </a:stretch>
          </p:blipFill>
          <p:spPr>
            <a:xfrm>
              <a:off x="3795114" y="2642820"/>
              <a:ext cx="475278" cy="450655"/>
            </a:xfrm>
            <a:prstGeom prst="rect">
              <a:avLst/>
            </a:prstGeom>
          </p:spPr>
        </p:pic>
      </p:grpSp>
      <p:grpSp>
        <p:nvGrpSpPr>
          <p:cNvPr id="74" name="群組 73"/>
          <p:cNvGrpSpPr/>
          <p:nvPr/>
        </p:nvGrpSpPr>
        <p:grpSpPr>
          <a:xfrm>
            <a:off x="3341539" y="3541104"/>
            <a:ext cx="734536" cy="831640"/>
            <a:chOff x="3733128" y="2261835"/>
            <a:chExt cx="734536" cy="831640"/>
          </a:xfrm>
        </p:grpSpPr>
        <p:sp>
          <p:nvSpPr>
            <p:cNvPr id="75" name="文字方塊 74"/>
            <p:cNvSpPr txBox="1"/>
            <p:nvPr/>
          </p:nvSpPr>
          <p:spPr>
            <a:xfrm>
              <a:off x="3733128" y="2261835"/>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BiCS5</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76" name="圖片 75"/>
            <p:cNvPicPr>
              <a:picLocks noChangeAspect="1"/>
            </p:cNvPicPr>
            <p:nvPr/>
          </p:nvPicPr>
          <p:blipFill>
            <a:blip r:embed="rId4" cstate="print">
              <a:extLst>
                <a:ext uri="{BEBA8EAE-BF5A-486C-A8C5-ECC9F3942E4B}">
                  <a14:imgProps xmlns:a14="http://schemas.microsoft.com/office/drawing/2010/main">
                    <a14:imgLayer r:embed="rId5">
                      <a14:imgEffect>
                        <a14:saturation sat="0"/>
                      </a14:imgEffect>
                    </a14:imgLayer>
                  </a14:imgProps>
                </a:ext>
                <a:ext uri="{28A0092B-C50C-407E-A947-70E740481C1C}">
                  <a14:useLocalDpi xmlns:a14="http://schemas.microsoft.com/office/drawing/2010/main" val="0"/>
                </a:ext>
              </a:extLst>
            </a:blip>
            <a:stretch>
              <a:fillRect/>
            </a:stretch>
          </p:blipFill>
          <p:spPr>
            <a:xfrm>
              <a:off x="3795114" y="2642820"/>
              <a:ext cx="475278" cy="450655"/>
            </a:xfrm>
            <a:prstGeom prst="rect">
              <a:avLst/>
            </a:prstGeom>
          </p:spPr>
        </p:pic>
      </p:grpSp>
      <p:grpSp>
        <p:nvGrpSpPr>
          <p:cNvPr id="77" name="群組 76"/>
          <p:cNvGrpSpPr/>
          <p:nvPr/>
        </p:nvGrpSpPr>
        <p:grpSpPr>
          <a:xfrm>
            <a:off x="14526854" y="8045152"/>
            <a:ext cx="1920141" cy="866153"/>
            <a:chOff x="14526854" y="8045152"/>
            <a:chExt cx="1920141" cy="866153"/>
          </a:xfrm>
        </p:grpSpPr>
        <p:sp>
          <p:nvSpPr>
            <p:cNvPr id="78" name="文字方塊 77"/>
            <p:cNvSpPr txBox="1"/>
            <p:nvPr/>
          </p:nvSpPr>
          <p:spPr>
            <a:xfrm>
              <a:off x="14526854" y="8045152"/>
              <a:ext cx="1920141" cy="830997"/>
            </a:xfrm>
            <a:prstGeom prst="rect">
              <a:avLst/>
            </a:prstGeom>
            <a:noFill/>
          </p:spPr>
          <p:txBody>
            <a:bodyPr wrap="none" rtlCol="0">
              <a:spAutoFit/>
            </a:bodyPr>
            <a:lstStyle/>
            <a:p>
              <a:r>
                <a:rPr lang="en-US" altLang="zh-TW" sz="1600" dirty="0">
                  <a:solidFill>
                    <a:schemeClr val="tx1">
                      <a:lumMod val="65000"/>
                      <a:lumOff val="35000"/>
                    </a:schemeClr>
                  </a:solidFill>
                  <a:latin typeface="Calibri" panose="020F0502020204030204" pitchFamily="34" charset="0"/>
                  <a:cs typeface="Calibri" panose="020F0502020204030204" pitchFamily="34" charset="0"/>
                </a:rPr>
                <a:t>Remarks</a:t>
              </a: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a:t>
              </a:r>
            </a:p>
            <a:p>
              <a:pPr>
                <a:lnSpc>
                  <a:spcPct val="200000"/>
                </a:lnSpc>
              </a:pP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                Wide Temp.</a:t>
              </a:r>
            </a:p>
          </p:txBody>
        </p:sp>
        <p:pic>
          <p:nvPicPr>
            <p:cNvPr id="79" name="圖片 78"/>
            <p:cNvPicPr>
              <a:picLocks noChangeAspect="1"/>
            </p:cNvPicPr>
            <p:nvPr/>
          </p:nvPicPr>
          <p:blipFill>
            <a:blip r:embed="rId4" cstate="print">
              <a:extLst>
                <a:ext uri="{BEBA8EAE-BF5A-486C-A8C5-ECC9F3942E4B}">
                  <a14:imgProps xmlns:a14="http://schemas.microsoft.com/office/drawing/2010/main">
                    <a14:imgLayer r:embed="rId5">
                      <a14:imgEffect>
                        <a14:saturation sat="0"/>
                      </a14:imgEffect>
                    </a14:imgLayer>
                  </a14:imgProps>
                </a:ext>
                <a:ext uri="{28A0092B-C50C-407E-A947-70E740481C1C}">
                  <a14:useLocalDpi xmlns:a14="http://schemas.microsoft.com/office/drawing/2010/main" val="0"/>
                </a:ext>
              </a:extLst>
            </a:blip>
            <a:stretch>
              <a:fillRect/>
            </a:stretch>
          </p:blipFill>
          <p:spPr>
            <a:xfrm>
              <a:off x="14821347" y="8460650"/>
              <a:ext cx="475278" cy="450655"/>
            </a:xfrm>
            <a:prstGeom prst="rect">
              <a:avLst/>
            </a:prstGeom>
          </p:spPr>
        </p:pic>
      </p:grpSp>
    </p:spTree>
    <p:extLst>
      <p:ext uri="{BB962C8B-B14F-4D97-AF65-F5344CB8AC3E}">
        <p14:creationId xmlns:p14="http://schemas.microsoft.com/office/powerpoint/2010/main" val="2215995565"/>
      </p:ext>
    </p:extLst>
  </p:cSld>
  <p:clrMapOvr>
    <a:masterClrMapping/>
  </p:clrMapOvr>
  <p:transition/>
  <p:timing>
    <p:tnLst>
      <p:par>
        <p:cT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格 2"/>
          <p:cNvGraphicFramePr>
            <a:graphicFrameLocks noGrp="1"/>
          </p:cNvGraphicFramePr>
          <p:nvPr>
            <p:extLst>
              <p:ext uri="{D42A27DB-BD31-4B8C-83A1-F6EECF244321}">
                <p14:modId xmlns:p14="http://schemas.microsoft.com/office/powerpoint/2010/main" val="1303562259"/>
              </p:ext>
            </p:extLst>
          </p:nvPr>
        </p:nvGraphicFramePr>
        <p:xfrm>
          <a:off x="705487" y="1767536"/>
          <a:ext cx="16307663" cy="5869072"/>
        </p:xfrm>
        <a:graphic>
          <a:graphicData uri="http://schemas.openxmlformats.org/drawingml/2006/table">
            <a:tbl>
              <a:tblPr firstRow="1" bandRow="1">
                <a:tableStyleId>{5940675A-B579-460E-94D1-54222C63F5DA}</a:tableStyleId>
              </a:tblPr>
              <a:tblGrid>
                <a:gridCol w="874976"/>
                <a:gridCol w="2048275"/>
                <a:gridCol w="1094768"/>
                <a:gridCol w="1024137"/>
                <a:gridCol w="1024137"/>
                <a:gridCol w="1024137"/>
                <a:gridCol w="1024137"/>
                <a:gridCol w="1024137"/>
                <a:gridCol w="1024137"/>
                <a:gridCol w="1024137"/>
                <a:gridCol w="1024137"/>
                <a:gridCol w="1024137"/>
                <a:gridCol w="1024137"/>
                <a:gridCol w="1024137"/>
                <a:gridCol w="1024137"/>
              </a:tblGrid>
              <a:tr h="402126">
                <a:tc>
                  <a:txBody>
                    <a:bodyPr/>
                    <a:lstStyle/>
                    <a:p>
                      <a:r>
                        <a:rPr lang="en-US" altLang="zh-TW" sz="2000" b="1" dirty="0" smtClean="0">
                          <a:solidFill>
                            <a:schemeClr val="bg1"/>
                          </a:solidFill>
                          <a:latin typeface="Calibri" panose="020F0502020204030204" pitchFamily="34" charset="0"/>
                          <a:cs typeface="Calibri" panose="020F0502020204030204" pitchFamily="34" charset="0"/>
                        </a:rPr>
                        <a:t>Flash</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grid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Available</a:t>
                      </a:r>
                      <a:r>
                        <a:rPr lang="en-US" altLang="zh-TW" sz="2000" b="1" baseline="0" dirty="0" smtClean="0">
                          <a:solidFill>
                            <a:schemeClr val="bg1"/>
                          </a:solidFill>
                          <a:latin typeface="Calibri" panose="020F0502020204030204" pitchFamily="34" charset="0"/>
                          <a:cs typeface="Calibri" panose="020F0502020204030204" pitchFamily="34" charset="0"/>
                        </a:rPr>
                        <a:t> Now</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hMerge="1">
                  <a:txBody>
                    <a:bodyPr/>
                    <a:lstStyle/>
                    <a:p>
                      <a:endParaRPr lang="zh-TW" altLang="en-US"/>
                    </a:p>
                  </a:txBody>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Q4’23</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Q1’24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Q2’24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Q3’24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927982">
                <a:tc rowSpan="2">
                  <a:txBody>
                    <a:bodyPr/>
                    <a:lstStyle/>
                    <a:p>
                      <a:r>
                        <a:rPr lang="en-US" altLang="zh-TW" sz="2000" b="1" dirty="0" smtClean="0">
                          <a:solidFill>
                            <a:schemeClr val="bg1"/>
                          </a:solidFill>
                          <a:latin typeface="Calibri" panose="020F0502020204030204" pitchFamily="34" charset="0"/>
                          <a:cs typeface="Calibri" panose="020F0502020204030204" pitchFamily="34" charset="0"/>
                        </a:rPr>
                        <a:t>SLC</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49C00"/>
                    </a:solidFill>
                  </a:tcPr>
                </a:tc>
                <a:tc>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SS220-CFast</a:t>
                      </a:r>
                    </a:p>
                    <a:p>
                      <a:pPr fontAlgn="auto">
                        <a:spcBef>
                          <a:spcPts val="0"/>
                        </a:spcBef>
                        <a:spcAft>
                          <a:spcPts val="0"/>
                        </a:spcAft>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8GB~64GB</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756494">
                <a:tc vMerge="1">
                  <a:txBody>
                    <a:bodyPr/>
                    <a:lstStyle/>
                    <a:p>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3B97C5"/>
                    </a:solidFill>
                  </a:tcPr>
                </a:tc>
                <a:tc>
                  <a:txBody>
                    <a:bodyPr/>
                    <a:lstStyle/>
                    <a:p>
                      <a:pPr fontAlgn="auto">
                        <a:spcBef>
                          <a:spcPts val="0"/>
                        </a:spcBef>
                        <a:spcAft>
                          <a:spcPts val="0"/>
                        </a:spcAft>
                        <a:defRPr/>
                      </a:pPr>
                      <a:r>
                        <a:rPr lang="en-US" altLang="zh-TW" sz="1800" b="1" dirty="0" err="1" smtClean="0">
                          <a:solidFill>
                            <a:srgbClr val="F49C00"/>
                          </a:solidFill>
                          <a:latin typeface="Calibri" panose="020F0502020204030204" pitchFamily="34" charset="0"/>
                          <a:cs typeface="Calibri" panose="020F0502020204030204" pitchFamily="34" charset="0"/>
                        </a:rPr>
                        <a:t>CFast</a:t>
                      </a:r>
                      <a:r>
                        <a:rPr lang="en-US" altLang="zh-TW" sz="1800" b="1" dirty="0" smtClean="0">
                          <a:solidFill>
                            <a:srgbClr val="F49C00"/>
                          </a:solidFill>
                          <a:latin typeface="Calibri" panose="020F0502020204030204" pitchFamily="34" charset="0"/>
                          <a:cs typeface="Calibri" panose="020F0502020204030204" pitchFamily="34" charset="0"/>
                        </a:rPr>
                        <a:t> 2 (HS)</a:t>
                      </a:r>
                    </a:p>
                    <a:p>
                      <a:pPr fontAlgn="auto">
                        <a:spcBef>
                          <a:spcPts val="0"/>
                        </a:spcBef>
                        <a:spcAft>
                          <a:spcPts val="0"/>
                        </a:spcAft>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2GB~64GB</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756494">
                <a:tc rowSpan="3">
                  <a:txBody>
                    <a:bodyPr/>
                    <a:lstStyle/>
                    <a:p>
                      <a:r>
                        <a:rPr lang="en-US" altLang="zh-TW" sz="2000" b="1" dirty="0" smtClean="0">
                          <a:solidFill>
                            <a:schemeClr val="bg1"/>
                          </a:solidFill>
                          <a:latin typeface="Calibri" panose="020F0502020204030204" pitchFamily="34" charset="0"/>
                          <a:cs typeface="Calibri" panose="020F0502020204030204" pitchFamily="34" charset="0"/>
                        </a:rPr>
                        <a:t>MLC</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669900"/>
                    </a:solidFill>
                  </a:tcPr>
                </a:tc>
                <a:tc>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SM220(P)-</a:t>
                      </a:r>
                      <a:r>
                        <a:rPr lang="en-US" altLang="zh-TW" sz="1800" b="1" dirty="0" err="1" smtClean="0">
                          <a:solidFill>
                            <a:srgbClr val="F49C00"/>
                          </a:solidFill>
                          <a:latin typeface="Calibri" panose="020F0502020204030204" pitchFamily="34" charset="0"/>
                          <a:cs typeface="Calibri" panose="020F0502020204030204" pitchFamily="34" charset="0"/>
                        </a:rPr>
                        <a:t>CFast</a:t>
                      </a:r>
                      <a:endParaRPr lang="en-US" altLang="zh-TW" sz="1800" b="1" dirty="0" smtClean="0">
                        <a:solidFill>
                          <a:srgbClr val="F49C00"/>
                        </a:solidFill>
                        <a:latin typeface="Calibri" panose="020F0502020204030204" pitchFamily="34" charset="0"/>
                        <a:cs typeface="Calibri" panose="020F0502020204030204" pitchFamily="34" charset="0"/>
                      </a:endParaRPr>
                    </a:p>
                    <a:p>
                      <a:pPr>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8GB~256GB</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spcBef>
                          <a:spcPts val="0"/>
                        </a:spcBef>
                        <a:spcAft>
                          <a:spcPts val="0"/>
                        </a:spcAft>
                        <a:defRPr/>
                      </a:pP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756494">
                <a:tc vMerge="1">
                  <a:txBody>
                    <a:bodyPr/>
                    <a:lstStyle/>
                    <a:p>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SM230-CFast</a:t>
                      </a:r>
                    </a:p>
                    <a:p>
                      <a:pPr>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8GB~256GB</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756494">
                <a:tc vMerge="1">
                  <a:txBody>
                    <a:bodyPr/>
                    <a:lstStyle/>
                    <a:p>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fontAlgn="auto">
                        <a:spcBef>
                          <a:spcPts val="0"/>
                        </a:spcBef>
                        <a:spcAft>
                          <a:spcPts val="0"/>
                        </a:spcAft>
                        <a:defRPr/>
                      </a:pPr>
                      <a:r>
                        <a:rPr lang="en-US" altLang="zh-TW" sz="2000" b="1" dirty="0" smtClean="0">
                          <a:solidFill>
                            <a:srgbClr val="F49C00"/>
                          </a:solidFill>
                          <a:latin typeface="Calibri" panose="020F0502020204030204" pitchFamily="34" charset="0"/>
                          <a:cs typeface="Calibri" panose="020F0502020204030204" pitchFamily="34" charset="0"/>
                        </a:rPr>
                        <a:t>CFast2A-M</a:t>
                      </a:r>
                    </a:p>
                    <a:p>
                      <a:pPr>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7GB~120GB</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756494">
                <a:tc rowSpan="2">
                  <a:txBody>
                    <a:bodyPr/>
                    <a:lstStyle/>
                    <a:p>
                      <a:r>
                        <a:rPr lang="en-US" altLang="zh-TW" sz="2000" b="1" dirty="0" smtClean="0">
                          <a:solidFill>
                            <a:schemeClr val="bg1"/>
                          </a:solidFill>
                          <a:latin typeface="Calibri" panose="020F0502020204030204" pitchFamily="34" charset="0"/>
                          <a:cs typeface="Calibri" panose="020F0502020204030204" pitchFamily="34" charset="0"/>
                        </a:rPr>
                        <a:t>SLC-lite</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24517E"/>
                    </a:solidFill>
                  </a:tcPr>
                </a:tc>
                <a:tc>
                  <a:txBody>
                    <a:bodyPr/>
                    <a:lstStyle/>
                    <a:p>
                      <a:pPr fontAlgn="auto">
                        <a:spcBef>
                          <a:spcPts val="0"/>
                        </a:spcBef>
                        <a:spcAft>
                          <a:spcPts val="0"/>
                        </a:spcAft>
                        <a:defRPr/>
                      </a:pPr>
                      <a:r>
                        <a:rPr lang="en-US" altLang="zh-TW" sz="2000" b="1" dirty="0" smtClean="0">
                          <a:solidFill>
                            <a:srgbClr val="F49C00"/>
                          </a:solidFill>
                          <a:latin typeface="Calibri" panose="020F0502020204030204" pitchFamily="34" charset="0"/>
                          <a:cs typeface="Calibri" panose="020F0502020204030204" pitchFamily="34" charset="0"/>
                        </a:rPr>
                        <a:t>SU220-CFast</a:t>
                      </a:r>
                    </a:p>
                    <a:p>
                      <a:pPr>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8GB~128GB</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756494">
                <a:tc vMerge="1">
                  <a:txBody>
                    <a:bodyPr/>
                    <a:lstStyle/>
                    <a:p>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24517E"/>
                    </a:solidFill>
                  </a:tcPr>
                </a:tc>
                <a:tc>
                  <a:txBody>
                    <a:bodyPr/>
                    <a:lstStyle/>
                    <a:p>
                      <a:pPr fontAlgn="auto">
                        <a:spcBef>
                          <a:spcPts val="0"/>
                        </a:spcBef>
                        <a:spcAft>
                          <a:spcPts val="0"/>
                        </a:spcAft>
                        <a:defRPr/>
                      </a:pPr>
                      <a:r>
                        <a:rPr lang="en-US" altLang="zh-TW" sz="2000" b="1" dirty="0" smtClean="0">
                          <a:solidFill>
                            <a:srgbClr val="F49C00"/>
                          </a:solidFill>
                          <a:latin typeface="Calibri" panose="020F0502020204030204" pitchFamily="34" charset="0"/>
                          <a:cs typeface="Calibri" panose="020F0502020204030204" pitchFamily="34" charset="0"/>
                        </a:rPr>
                        <a:t>SU230-CFast</a:t>
                      </a:r>
                    </a:p>
                    <a:p>
                      <a:pPr>
                        <a:defRPr/>
                      </a:pPr>
                      <a:r>
                        <a:rPr lang="en-US" altLang="zh-TW" sz="1600" b="1" dirty="0" smtClean="0">
                          <a:solidFill>
                            <a:schemeClr val="tx1">
                              <a:lumMod val="75000"/>
                              <a:lumOff val="25000"/>
                            </a:schemeClr>
                          </a:solidFill>
                          <a:latin typeface="Calibri" panose="020F0502020204030204" pitchFamily="34" charset="0"/>
                          <a:cs typeface="Calibri" panose="020F0502020204030204" pitchFamily="34" charset="0"/>
                        </a:rPr>
                        <a:t>8GB~128GB</a:t>
                      </a: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sp>
        <p:nvSpPr>
          <p:cNvPr id="5" name="文字方塊 38"/>
          <p:cNvSpPr txBox="1">
            <a:spLocks noChangeArrowheads="1"/>
          </p:cNvSpPr>
          <p:nvPr/>
        </p:nvSpPr>
        <p:spPr bwMode="auto">
          <a:xfrm>
            <a:off x="13860991" y="3567426"/>
            <a:ext cx="2810939" cy="295423"/>
          </a:xfrm>
          <a:prstGeom prst="rect">
            <a:avLst/>
          </a:prstGeom>
          <a:noFill/>
          <a:ln w="9525">
            <a:noFill/>
            <a:miter lim="800000"/>
            <a:headEnd/>
            <a:tailEnd/>
          </a:ln>
        </p:spPr>
        <p:txBody>
          <a:bodyPr wrap="none" lIns="79205" tIns="39603" rIns="79205" bIns="39603">
            <a:spAutoFit/>
          </a:bodyPr>
          <a:lstStyle/>
          <a:p>
            <a:pPr fontAlgn="auto">
              <a:spcBef>
                <a:spcPts val="0"/>
              </a:spcBef>
              <a:spcAft>
                <a:spcPts val="0"/>
              </a:spcAft>
              <a:defRPr/>
            </a:pPr>
            <a:r>
              <a:rPr kumimoji="0" lang="en-US" altLang="zh-TW" sz="1400" b="1" dirty="0">
                <a:solidFill>
                  <a:srgbClr val="C00000"/>
                </a:solidFill>
                <a:latin typeface="Calibri" panose="020F0502020204030204" pitchFamily="34" charset="0"/>
                <a:ea typeface="+mn-ea"/>
                <a:cs typeface="Calibri" panose="020F0502020204030204" pitchFamily="34" charset="0"/>
              </a:rPr>
              <a:t> Warranty: </a:t>
            </a:r>
            <a:r>
              <a:rPr kumimoji="0" lang="en-US" altLang="zh-TW" sz="1400" b="1" dirty="0" smtClean="0">
                <a:solidFill>
                  <a:srgbClr val="C00000"/>
                </a:solidFill>
                <a:latin typeface="Calibri" panose="020F0502020204030204" pitchFamily="34" charset="0"/>
                <a:ea typeface="+mn-ea"/>
                <a:cs typeface="Calibri" panose="020F0502020204030204" pitchFamily="34" charset="0"/>
              </a:rPr>
              <a:t>5 </a:t>
            </a:r>
            <a:r>
              <a:rPr kumimoji="0" lang="en-US" altLang="zh-TW" sz="1400" b="1" dirty="0">
                <a:solidFill>
                  <a:srgbClr val="C00000"/>
                </a:solidFill>
                <a:latin typeface="Calibri" panose="020F0502020204030204" pitchFamily="34" charset="0"/>
                <a:ea typeface="+mn-ea"/>
                <a:cs typeface="Calibri" panose="020F0502020204030204" pitchFamily="34" charset="0"/>
              </a:rPr>
              <a:t>years or 60K P/E cycles</a:t>
            </a:r>
            <a:endParaRPr kumimoji="0" lang="zh-TW" altLang="en-US" sz="1400" b="1" dirty="0">
              <a:solidFill>
                <a:srgbClr val="C00000"/>
              </a:solidFill>
              <a:latin typeface="Calibri" panose="020F0502020204030204" pitchFamily="34" charset="0"/>
              <a:ea typeface="+mn-ea"/>
              <a:cs typeface="Calibri" panose="020F0502020204030204" pitchFamily="34" charset="0"/>
            </a:endParaRPr>
          </a:p>
        </p:txBody>
      </p:sp>
      <p:sp>
        <p:nvSpPr>
          <p:cNvPr id="6" name="文字方塊 5"/>
          <p:cNvSpPr txBox="1"/>
          <p:nvPr/>
        </p:nvSpPr>
        <p:spPr>
          <a:xfrm>
            <a:off x="13926715" y="7317681"/>
            <a:ext cx="2770865" cy="295423"/>
          </a:xfrm>
          <a:prstGeom prst="rect">
            <a:avLst/>
          </a:prstGeom>
          <a:noFill/>
        </p:spPr>
        <p:txBody>
          <a:bodyPr wrap="none" lIns="79205" tIns="39603" rIns="79205" bIns="39603">
            <a:spAutoFit/>
          </a:bodyPr>
          <a:lstStyle/>
          <a:p>
            <a:pPr fontAlgn="auto">
              <a:spcBef>
                <a:spcPts val="0"/>
              </a:spcBef>
              <a:spcAft>
                <a:spcPts val="0"/>
              </a:spcAft>
              <a:defRPr/>
            </a:pPr>
            <a:r>
              <a:rPr kumimoji="0" lang="en-US" altLang="zh-TW" sz="1400" b="1" dirty="0">
                <a:solidFill>
                  <a:srgbClr val="C00000"/>
                </a:solidFill>
                <a:latin typeface="Calibri" panose="020F0502020204030204" pitchFamily="34" charset="0"/>
                <a:ea typeface="+mn-ea"/>
                <a:cs typeface="Calibri" panose="020F0502020204030204" pitchFamily="34" charset="0"/>
              </a:rPr>
              <a:t>Warranty: </a:t>
            </a:r>
            <a:r>
              <a:rPr kumimoji="0" lang="en-US" altLang="zh-TW" sz="1400" b="1" dirty="0" smtClean="0">
                <a:solidFill>
                  <a:srgbClr val="C00000"/>
                </a:solidFill>
                <a:latin typeface="Calibri" panose="020F0502020204030204" pitchFamily="34" charset="0"/>
                <a:ea typeface="+mn-ea"/>
                <a:cs typeface="Calibri" panose="020F0502020204030204" pitchFamily="34" charset="0"/>
              </a:rPr>
              <a:t>3 </a:t>
            </a:r>
            <a:r>
              <a:rPr kumimoji="0" lang="en-US" altLang="zh-TW" sz="1400" b="1" dirty="0">
                <a:solidFill>
                  <a:srgbClr val="C00000"/>
                </a:solidFill>
                <a:latin typeface="Calibri" panose="020F0502020204030204" pitchFamily="34" charset="0"/>
                <a:ea typeface="+mn-ea"/>
                <a:cs typeface="Calibri" panose="020F0502020204030204" pitchFamily="34" charset="0"/>
              </a:rPr>
              <a:t>years or </a:t>
            </a:r>
            <a:r>
              <a:rPr kumimoji="0" lang="en-US" altLang="zh-TW" sz="1400" b="1" dirty="0" smtClean="0">
                <a:solidFill>
                  <a:srgbClr val="C00000"/>
                </a:solidFill>
                <a:latin typeface="Calibri" panose="020F0502020204030204" pitchFamily="34" charset="0"/>
                <a:ea typeface="+mn-ea"/>
                <a:cs typeface="Calibri" panose="020F0502020204030204" pitchFamily="34" charset="0"/>
              </a:rPr>
              <a:t>20K </a:t>
            </a:r>
            <a:r>
              <a:rPr kumimoji="0" lang="en-US" altLang="zh-TW" sz="1400" b="1" dirty="0">
                <a:solidFill>
                  <a:srgbClr val="C00000"/>
                </a:solidFill>
                <a:latin typeface="Calibri" panose="020F0502020204030204" pitchFamily="34" charset="0"/>
                <a:ea typeface="+mn-ea"/>
                <a:cs typeface="Calibri" panose="020F0502020204030204" pitchFamily="34" charset="0"/>
              </a:rPr>
              <a:t>P/E cycles</a:t>
            </a:r>
            <a:endParaRPr kumimoji="0" lang="zh-TW" altLang="en-US" sz="1400" b="1" dirty="0">
              <a:solidFill>
                <a:srgbClr val="C00000"/>
              </a:solidFill>
              <a:latin typeface="Calibri" panose="020F0502020204030204" pitchFamily="34" charset="0"/>
              <a:ea typeface="+mn-ea"/>
              <a:cs typeface="Calibri" panose="020F0502020204030204" pitchFamily="34" charset="0"/>
            </a:endParaRPr>
          </a:p>
        </p:txBody>
      </p:sp>
      <p:sp>
        <p:nvSpPr>
          <p:cNvPr id="67" name="文字方塊 24"/>
          <p:cNvSpPr txBox="1">
            <a:spLocks noChangeArrowheads="1"/>
          </p:cNvSpPr>
          <p:nvPr/>
        </p:nvSpPr>
        <p:spPr bwMode="auto">
          <a:xfrm>
            <a:off x="2621459" y="1187612"/>
            <a:ext cx="11903255" cy="660949"/>
          </a:xfrm>
          <a:prstGeom prst="rect">
            <a:avLst/>
          </a:prstGeom>
          <a:noFill/>
          <a:ln>
            <a:noFill/>
          </a:ln>
          <a:extLst/>
        </p:spPr>
        <p:txBody>
          <a:bodyPr wrap="square" lIns="112647" tIns="56324" rIns="112647" bIns="56324">
            <a:spAutoFit/>
          </a:bodyPr>
          <a:lstStyle>
            <a:lvl1pPr eaLnBrk="0" hangingPunct="0">
              <a:defRPr kumimoji="1">
                <a:solidFill>
                  <a:schemeClr val="tx1"/>
                </a:solidFill>
                <a:latin typeface="Arial" pitchFamily="34" charset="0"/>
                <a:ea typeface="新細明體" pitchFamily="18" charset="-120"/>
              </a:defRPr>
            </a:lvl1pPr>
            <a:lvl2pPr marL="742950" indent="-285750" eaLnBrk="0" hangingPunct="0">
              <a:defRPr kumimoji="1">
                <a:solidFill>
                  <a:schemeClr val="tx1"/>
                </a:solidFill>
                <a:latin typeface="Arial" pitchFamily="34" charset="0"/>
                <a:ea typeface="新細明體" pitchFamily="18" charset="-120"/>
              </a:defRPr>
            </a:lvl2pPr>
            <a:lvl3pPr marL="1143000" indent="-228600" eaLnBrk="0" hangingPunct="0">
              <a:defRPr kumimoji="1">
                <a:solidFill>
                  <a:schemeClr val="tx1"/>
                </a:solidFill>
                <a:latin typeface="Arial" pitchFamily="34" charset="0"/>
                <a:ea typeface="新細明體" pitchFamily="18" charset="-120"/>
              </a:defRPr>
            </a:lvl3pPr>
            <a:lvl4pPr marL="1600200" indent="-228600" eaLnBrk="0" hangingPunct="0">
              <a:defRPr kumimoji="1">
                <a:solidFill>
                  <a:schemeClr val="tx1"/>
                </a:solidFill>
                <a:latin typeface="Arial" pitchFamily="34" charset="0"/>
                <a:ea typeface="新細明體" pitchFamily="18" charset="-120"/>
              </a:defRPr>
            </a:lvl4pPr>
            <a:lvl5pPr marL="2057400" indent="-228600" eaLnBrk="0" hangingPunct="0">
              <a:defRPr kumimoji="1">
                <a:solidFill>
                  <a:schemeClr val="tx1"/>
                </a:solidFill>
                <a:latin typeface="Arial" pitchFamily="34" charset="0"/>
                <a:ea typeface="新細明體" pitchFamily="18" charset="-120"/>
              </a:defRPr>
            </a:lvl5pPr>
            <a:lvl6pPr marL="25146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fontAlgn="auto" hangingPunct="1">
              <a:spcBef>
                <a:spcPts val="0"/>
              </a:spcBef>
              <a:spcAft>
                <a:spcPts val="0"/>
              </a:spcAft>
              <a:defRPr/>
            </a:pPr>
            <a:r>
              <a:rPr kumimoji="0" lang="en-US" altLang="zh-TW" sz="3556" b="1" dirty="0" smtClean="0">
                <a:solidFill>
                  <a:srgbClr val="008080"/>
                </a:solidFill>
                <a:latin typeface="Calibri" panose="020F0502020204030204" pitchFamily="34" charset="0"/>
              </a:rPr>
              <a:t>Industrial </a:t>
            </a:r>
            <a:r>
              <a:rPr kumimoji="0" lang="en-US" altLang="zh-TW" sz="3556" b="1" dirty="0" err="1" smtClean="0">
                <a:solidFill>
                  <a:srgbClr val="008080"/>
                </a:solidFill>
                <a:latin typeface="Calibri" panose="020F0502020204030204" pitchFamily="34" charset="0"/>
              </a:rPr>
              <a:t>CFast</a:t>
            </a:r>
            <a:r>
              <a:rPr kumimoji="0" lang="en-US" altLang="zh-TW" sz="3556" b="1" dirty="0" smtClean="0">
                <a:solidFill>
                  <a:srgbClr val="008080"/>
                </a:solidFill>
                <a:latin typeface="Calibri" panose="020F0502020204030204" pitchFamily="34" charset="0"/>
              </a:rPr>
              <a:t> 2D NAND Roadmap</a:t>
            </a:r>
            <a:endParaRPr kumimoji="0" lang="zh-TW" altLang="en-US" sz="3556" b="1" dirty="0">
              <a:solidFill>
                <a:srgbClr val="008080"/>
              </a:solidFill>
              <a:latin typeface="Calibri" panose="020F0502020204030204" pitchFamily="34" charset="0"/>
            </a:endParaRPr>
          </a:p>
        </p:txBody>
      </p:sp>
      <p:sp>
        <p:nvSpPr>
          <p:cNvPr id="68" name="標題 1"/>
          <p:cNvSpPr>
            <a:spLocks noGrp="1"/>
          </p:cNvSpPr>
          <p:nvPr>
            <p:ph type="title"/>
          </p:nvPr>
        </p:nvSpPr>
        <p:spPr>
          <a:xfrm>
            <a:off x="705488" y="268287"/>
            <a:ext cx="14292088" cy="1080121"/>
          </a:xfrm>
        </p:spPr>
        <p:txBody>
          <a:bodyPr/>
          <a:lstStyle/>
          <a:p>
            <a:r>
              <a:rPr lang="en-US" altLang="zh-TW" dirty="0" smtClean="0"/>
              <a:t>2D </a:t>
            </a:r>
            <a:r>
              <a:rPr lang="en-US" altLang="zh-TW" dirty="0" err="1" smtClean="0"/>
              <a:t>CFast</a:t>
            </a:r>
            <a:r>
              <a:rPr lang="en-US" altLang="zh-TW" dirty="0" smtClean="0"/>
              <a:t> </a:t>
            </a:r>
            <a:endParaRPr lang="zh-TW" altLang="en-US" sz="3556" kern="1200" dirty="0">
              <a:solidFill>
                <a:srgbClr val="008080"/>
              </a:solidFill>
              <a:ea typeface="新細明體" pitchFamily="18" charset="-120"/>
              <a:cs typeface="Heiti TC Light" charset="0"/>
              <a:sym typeface="Gill Sans" charset="0"/>
            </a:endParaRPr>
          </a:p>
        </p:txBody>
      </p:sp>
      <p:sp>
        <p:nvSpPr>
          <p:cNvPr id="69" name="文字方塊 68"/>
          <p:cNvSpPr txBox="1"/>
          <p:nvPr/>
        </p:nvSpPr>
        <p:spPr>
          <a:xfrm>
            <a:off x="13926715" y="5830459"/>
            <a:ext cx="2679493" cy="295423"/>
          </a:xfrm>
          <a:prstGeom prst="rect">
            <a:avLst/>
          </a:prstGeom>
          <a:noFill/>
        </p:spPr>
        <p:txBody>
          <a:bodyPr wrap="none" lIns="79205" tIns="39603" rIns="79205" bIns="39603">
            <a:spAutoFit/>
          </a:bodyPr>
          <a:lstStyle/>
          <a:p>
            <a:pPr fontAlgn="auto">
              <a:spcBef>
                <a:spcPts val="0"/>
              </a:spcBef>
              <a:spcAft>
                <a:spcPts val="0"/>
              </a:spcAft>
              <a:defRPr/>
            </a:pPr>
            <a:r>
              <a:rPr kumimoji="0" lang="en-US" altLang="zh-TW" sz="1400" b="1" dirty="0">
                <a:solidFill>
                  <a:srgbClr val="C00000"/>
                </a:solidFill>
                <a:latin typeface="Calibri" panose="020F0502020204030204" pitchFamily="34" charset="0"/>
                <a:ea typeface="+mn-ea"/>
                <a:cs typeface="Calibri" panose="020F0502020204030204" pitchFamily="34" charset="0"/>
              </a:rPr>
              <a:t>Warranty: 2 years or 3K P/E cycles</a:t>
            </a:r>
            <a:endParaRPr kumimoji="0" lang="zh-TW" altLang="en-US" sz="1400" b="1" dirty="0">
              <a:solidFill>
                <a:srgbClr val="C00000"/>
              </a:solidFill>
              <a:latin typeface="Calibri" panose="020F0502020204030204" pitchFamily="34" charset="0"/>
              <a:ea typeface="+mn-ea"/>
              <a:cs typeface="Calibri" panose="020F0502020204030204" pitchFamily="34" charset="0"/>
            </a:endParaRPr>
          </a:p>
        </p:txBody>
      </p:sp>
      <p:grpSp>
        <p:nvGrpSpPr>
          <p:cNvPr id="107" name="群組 106"/>
          <p:cNvGrpSpPr/>
          <p:nvPr/>
        </p:nvGrpSpPr>
        <p:grpSpPr>
          <a:xfrm>
            <a:off x="-4662109" y="2512992"/>
            <a:ext cx="4403248" cy="4271897"/>
            <a:chOff x="-4662109" y="2512992"/>
            <a:chExt cx="4403248" cy="4271897"/>
          </a:xfrm>
        </p:grpSpPr>
        <p:grpSp>
          <p:nvGrpSpPr>
            <p:cNvPr id="108" name="群組 107"/>
            <p:cNvGrpSpPr/>
            <p:nvPr/>
          </p:nvGrpSpPr>
          <p:grpSpPr>
            <a:xfrm>
              <a:off x="-4662109" y="2512992"/>
              <a:ext cx="4403248" cy="4271897"/>
              <a:chOff x="12883876" y="1908742"/>
              <a:chExt cx="4403248" cy="4271897"/>
            </a:xfrm>
          </p:grpSpPr>
          <p:sp>
            <p:nvSpPr>
              <p:cNvPr id="111" name="矩形 110"/>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2" name="矩形 111"/>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3" name="矩形 112"/>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4" name="矩形 113"/>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5" name="文字方塊 114"/>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116" name="文字方塊 115"/>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117" name="矩形 116"/>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8" name="文字方塊 117"/>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119" name="文字方塊 118"/>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120" name="矩形 119"/>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1" name="文字方塊 120"/>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122" name="矩形 121"/>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3" name="矩形 122"/>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4" name="矩形 123"/>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5" name="文字方塊 124"/>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126" name="矩形 125"/>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27" name="矩形 126"/>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8" name="矩形 127"/>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129" name="矩形 128"/>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130" name="矩形 129"/>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31" name="文字方塊 130"/>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132" name="矩形 131"/>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33" name="矩形 132"/>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109" name="文字方塊 108"/>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110" name="矩形 109"/>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grpSp>
        <p:nvGrpSpPr>
          <p:cNvPr id="62" name="群組 61"/>
          <p:cNvGrpSpPr/>
          <p:nvPr/>
        </p:nvGrpSpPr>
        <p:grpSpPr>
          <a:xfrm>
            <a:off x="3826038" y="2167018"/>
            <a:ext cx="734536" cy="827151"/>
            <a:chOff x="3773587" y="2266324"/>
            <a:chExt cx="734536" cy="827151"/>
          </a:xfrm>
        </p:grpSpPr>
        <p:sp>
          <p:nvSpPr>
            <p:cNvPr id="63" name="文字方塊 62"/>
            <p:cNvSpPr txBox="1"/>
            <p:nvPr/>
          </p:nvSpPr>
          <p:spPr>
            <a:xfrm>
              <a:off x="3773587" y="2266324"/>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24nm</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64" name="圖片 63"/>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795114" y="2642820"/>
              <a:ext cx="475278" cy="450655"/>
            </a:xfrm>
            <a:prstGeom prst="rect">
              <a:avLst/>
            </a:prstGeom>
          </p:spPr>
        </p:pic>
      </p:grpSp>
      <p:grpSp>
        <p:nvGrpSpPr>
          <p:cNvPr id="85" name="群組 84"/>
          <p:cNvGrpSpPr/>
          <p:nvPr/>
        </p:nvGrpSpPr>
        <p:grpSpPr>
          <a:xfrm>
            <a:off x="3826038" y="3036641"/>
            <a:ext cx="734536" cy="750132"/>
            <a:chOff x="3852666" y="3036641"/>
            <a:chExt cx="734536" cy="750132"/>
          </a:xfrm>
        </p:grpSpPr>
        <p:sp>
          <p:nvSpPr>
            <p:cNvPr id="86" name="文字方塊 85"/>
            <p:cNvSpPr txBox="1"/>
            <p:nvPr/>
          </p:nvSpPr>
          <p:spPr>
            <a:xfrm>
              <a:off x="3852666" y="3036641"/>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24nm</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87" name="圖片 86"/>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895720" y="3336118"/>
              <a:ext cx="475278" cy="450655"/>
            </a:xfrm>
            <a:prstGeom prst="rect">
              <a:avLst/>
            </a:prstGeom>
          </p:spPr>
        </p:pic>
      </p:grpSp>
      <p:grpSp>
        <p:nvGrpSpPr>
          <p:cNvPr id="88" name="群組 87"/>
          <p:cNvGrpSpPr/>
          <p:nvPr/>
        </p:nvGrpSpPr>
        <p:grpSpPr>
          <a:xfrm>
            <a:off x="3826038" y="3849116"/>
            <a:ext cx="734536" cy="750132"/>
            <a:chOff x="3852666" y="3036641"/>
            <a:chExt cx="734536" cy="750132"/>
          </a:xfrm>
        </p:grpSpPr>
        <p:sp>
          <p:nvSpPr>
            <p:cNvPr id="89" name="文字方塊 88"/>
            <p:cNvSpPr txBox="1"/>
            <p:nvPr/>
          </p:nvSpPr>
          <p:spPr>
            <a:xfrm>
              <a:off x="3852666" y="3036641"/>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15nm</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90" name="圖片 89"/>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895720" y="3336118"/>
              <a:ext cx="475278" cy="450655"/>
            </a:xfrm>
            <a:prstGeom prst="rect">
              <a:avLst/>
            </a:prstGeom>
          </p:spPr>
        </p:pic>
      </p:grpSp>
      <p:grpSp>
        <p:nvGrpSpPr>
          <p:cNvPr id="91" name="群組 90"/>
          <p:cNvGrpSpPr/>
          <p:nvPr/>
        </p:nvGrpSpPr>
        <p:grpSpPr>
          <a:xfrm>
            <a:off x="3826038" y="4625618"/>
            <a:ext cx="734536" cy="750132"/>
            <a:chOff x="3852666" y="3036641"/>
            <a:chExt cx="734536" cy="750132"/>
          </a:xfrm>
        </p:grpSpPr>
        <p:sp>
          <p:nvSpPr>
            <p:cNvPr id="92" name="文字方塊 91"/>
            <p:cNvSpPr txBox="1"/>
            <p:nvPr/>
          </p:nvSpPr>
          <p:spPr>
            <a:xfrm>
              <a:off x="3852666" y="3036641"/>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15nm</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93" name="圖片 92"/>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895720" y="3336118"/>
              <a:ext cx="475278" cy="450655"/>
            </a:xfrm>
            <a:prstGeom prst="rect">
              <a:avLst/>
            </a:prstGeom>
          </p:spPr>
        </p:pic>
      </p:grpSp>
      <p:grpSp>
        <p:nvGrpSpPr>
          <p:cNvPr id="94" name="群組 93"/>
          <p:cNvGrpSpPr/>
          <p:nvPr/>
        </p:nvGrpSpPr>
        <p:grpSpPr>
          <a:xfrm>
            <a:off x="3826038" y="5375750"/>
            <a:ext cx="734536" cy="750132"/>
            <a:chOff x="3852666" y="3036641"/>
            <a:chExt cx="734536" cy="750132"/>
          </a:xfrm>
        </p:grpSpPr>
        <p:sp>
          <p:nvSpPr>
            <p:cNvPr id="95" name="文字方塊 94"/>
            <p:cNvSpPr txBox="1"/>
            <p:nvPr/>
          </p:nvSpPr>
          <p:spPr>
            <a:xfrm>
              <a:off x="3852666" y="3036641"/>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15nm</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96" name="圖片 95"/>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895720" y="3336118"/>
              <a:ext cx="475278" cy="450655"/>
            </a:xfrm>
            <a:prstGeom prst="rect">
              <a:avLst/>
            </a:prstGeom>
          </p:spPr>
        </p:pic>
      </p:grpSp>
      <p:grpSp>
        <p:nvGrpSpPr>
          <p:cNvPr id="97" name="群組 96"/>
          <p:cNvGrpSpPr/>
          <p:nvPr/>
        </p:nvGrpSpPr>
        <p:grpSpPr>
          <a:xfrm>
            <a:off x="3826038" y="6091335"/>
            <a:ext cx="734536" cy="750132"/>
            <a:chOff x="3852666" y="3036641"/>
            <a:chExt cx="734536" cy="750132"/>
          </a:xfrm>
        </p:grpSpPr>
        <p:sp>
          <p:nvSpPr>
            <p:cNvPr id="98" name="文字方塊 97"/>
            <p:cNvSpPr txBox="1"/>
            <p:nvPr/>
          </p:nvSpPr>
          <p:spPr>
            <a:xfrm>
              <a:off x="3852666" y="3036641"/>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15nm</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99" name="圖片 98"/>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895720" y="3336118"/>
              <a:ext cx="475278" cy="450655"/>
            </a:xfrm>
            <a:prstGeom prst="rect">
              <a:avLst/>
            </a:prstGeom>
          </p:spPr>
        </p:pic>
      </p:grpSp>
      <p:grpSp>
        <p:nvGrpSpPr>
          <p:cNvPr id="100" name="群組 99"/>
          <p:cNvGrpSpPr/>
          <p:nvPr/>
        </p:nvGrpSpPr>
        <p:grpSpPr>
          <a:xfrm>
            <a:off x="3826038" y="6841467"/>
            <a:ext cx="734536" cy="750132"/>
            <a:chOff x="3852666" y="3036641"/>
            <a:chExt cx="734536" cy="750132"/>
          </a:xfrm>
        </p:grpSpPr>
        <p:sp>
          <p:nvSpPr>
            <p:cNvPr id="101" name="文字方塊 100"/>
            <p:cNvSpPr txBox="1"/>
            <p:nvPr/>
          </p:nvSpPr>
          <p:spPr>
            <a:xfrm>
              <a:off x="3852666" y="3036641"/>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15nm</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102" name="圖片 101"/>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895720" y="3336118"/>
              <a:ext cx="475278" cy="450655"/>
            </a:xfrm>
            <a:prstGeom prst="rect">
              <a:avLst/>
            </a:prstGeom>
          </p:spPr>
        </p:pic>
      </p:grpSp>
      <p:grpSp>
        <p:nvGrpSpPr>
          <p:cNvPr id="60" name="群組 59"/>
          <p:cNvGrpSpPr/>
          <p:nvPr/>
        </p:nvGrpSpPr>
        <p:grpSpPr>
          <a:xfrm>
            <a:off x="14526854" y="8045152"/>
            <a:ext cx="1920141" cy="866153"/>
            <a:chOff x="14526854" y="8045152"/>
            <a:chExt cx="1920141" cy="866153"/>
          </a:xfrm>
        </p:grpSpPr>
        <p:sp>
          <p:nvSpPr>
            <p:cNvPr id="61" name="文字方塊 60"/>
            <p:cNvSpPr txBox="1"/>
            <p:nvPr/>
          </p:nvSpPr>
          <p:spPr>
            <a:xfrm>
              <a:off x="14526854" y="8045152"/>
              <a:ext cx="1920141" cy="830997"/>
            </a:xfrm>
            <a:prstGeom prst="rect">
              <a:avLst/>
            </a:prstGeom>
            <a:noFill/>
          </p:spPr>
          <p:txBody>
            <a:bodyPr wrap="none" rtlCol="0">
              <a:spAutoFit/>
            </a:bodyPr>
            <a:lstStyle/>
            <a:p>
              <a:r>
                <a:rPr lang="en-US" altLang="zh-TW" sz="1600" dirty="0">
                  <a:solidFill>
                    <a:schemeClr val="tx1">
                      <a:lumMod val="65000"/>
                      <a:lumOff val="35000"/>
                    </a:schemeClr>
                  </a:solidFill>
                  <a:latin typeface="Calibri" panose="020F0502020204030204" pitchFamily="34" charset="0"/>
                  <a:cs typeface="Calibri" panose="020F0502020204030204" pitchFamily="34" charset="0"/>
                </a:rPr>
                <a:t>Remarks</a:t>
              </a: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a:t>
              </a:r>
            </a:p>
            <a:p>
              <a:pPr>
                <a:lnSpc>
                  <a:spcPct val="200000"/>
                </a:lnSpc>
              </a:pP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                Wide Temp.</a:t>
              </a:r>
            </a:p>
          </p:txBody>
        </p:sp>
        <p:pic>
          <p:nvPicPr>
            <p:cNvPr id="65" name="圖片 64"/>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14821347" y="8460650"/>
              <a:ext cx="475278" cy="450655"/>
            </a:xfrm>
            <a:prstGeom prst="rect">
              <a:avLst/>
            </a:prstGeom>
          </p:spPr>
        </p:pic>
      </p:grpSp>
    </p:spTree>
    <p:extLst>
      <p:ext uri="{BB962C8B-B14F-4D97-AF65-F5344CB8AC3E}">
        <p14:creationId xmlns:p14="http://schemas.microsoft.com/office/powerpoint/2010/main" val="4113982242"/>
      </p:ext>
    </p:extLst>
  </p:cSld>
  <p:clrMapOvr>
    <a:masterClrMapping/>
  </p:clrMapOvr>
  <p:transition/>
  <p:timing>
    <p:tnLst>
      <p:par>
        <p:cT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標題 6"/>
          <p:cNvSpPr>
            <a:spLocks noGrp="1"/>
          </p:cNvSpPr>
          <p:nvPr>
            <p:ph type="title"/>
          </p:nvPr>
        </p:nvSpPr>
        <p:spPr/>
        <p:txBody>
          <a:bodyPr/>
          <a:lstStyle/>
          <a:p>
            <a:r>
              <a:rPr lang="en-US" altLang="zh-TW" dirty="0"/>
              <a:t>3D TLC </a:t>
            </a:r>
            <a:r>
              <a:rPr lang="en-US" altLang="zh-TW" dirty="0" err="1" smtClean="0"/>
              <a:t>CFast</a:t>
            </a:r>
            <a:endParaRPr lang="zh-TW" altLang="en-US" dirty="0"/>
          </a:p>
        </p:txBody>
      </p:sp>
      <p:graphicFrame>
        <p:nvGraphicFramePr>
          <p:cNvPr id="32" name="表格 31"/>
          <p:cNvGraphicFramePr>
            <a:graphicFrameLocks noGrp="1"/>
          </p:cNvGraphicFramePr>
          <p:nvPr>
            <p:extLst>
              <p:ext uri="{D42A27DB-BD31-4B8C-83A1-F6EECF244321}">
                <p14:modId xmlns:p14="http://schemas.microsoft.com/office/powerpoint/2010/main" val="841418371"/>
              </p:ext>
            </p:extLst>
          </p:nvPr>
        </p:nvGraphicFramePr>
        <p:xfrm>
          <a:off x="705487" y="1841573"/>
          <a:ext cx="16317572" cy="4870656"/>
        </p:xfrm>
        <a:graphic>
          <a:graphicData uri="http://schemas.openxmlformats.org/drawingml/2006/table">
            <a:tbl>
              <a:tblPr firstRow="1" bandRow="1">
                <a:tableStyleId>{5C22544A-7EE6-4342-B048-85BDC9FD1C3A}</a:tableStyleId>
              </a:tblPr>
              <a:tblGrid>
                <a:gridCol w="1900780"/>
                <a:gridCol w="2503555"/>
                <a:gridCol w="1642713"/>
                <a:gridCol w="1711754"/>
                <a:gridCol w="1711754"/>
                <a:gridCol w="1711754"/>
                <a:gridCol w="1711754"/>
                <a:gridCol w="1711754"/>
                <a:gridCol w="1711754"/>
              </a:tblGrid>
              <a:tr h="454057">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Flash</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Model</a:t>
                      </a: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SR/SW</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2023</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2024</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2025</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r>
              <a:tr h="454057">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altLang="zh-TW"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r>
              <a:tr h="565200">
                <a:tc rowSpan="4">
                  <a:txBody>
                    <a:bodyPr/>
                    <a:lstStyle/>
                    <a:p>
                      <a:pPr algn="ctr"/>
                      <a:r>
                        <a:rPr lang="en-US" altLang="zh-TW" sz="2400" b="1" dirty="0" smtClean="0">
                          <a:solidFill>
                            <a:schemeClr val="bg1"/>
                          </a:solidFill>
                          <a:latin typeface="Calibri" panose="020F0502020204030204" pitchFamily="34" charset="0"/>
                          <a:cs typeface="Calibri" panose="020F0502020204030204" pitchFamily="34" charset="0"/>
                        </a:rPr>
                        <a:t>3D TLC</a:t>
                      </a: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rowSpan="2">
                  <a:txBody>
                    <a:bodyPr/>
                    <a:lstStyle/>
                    <a:p>
                      <a:pPr algn="ctr" rtl="0" fontAlgn="ctr"/>
                      <a:r>
                        <a:rPr lang="en-US" sz="1800" b="0" i="0" u="none" strike="noStrike" dirty="0" smtClean="0">
                          <a:solidFill>
                            <a:schemeClr val="tx1">
                              <a:lumMod val="75000"/>
                              <a:lumOff val="25000"/>
                            </a:schemeClr>
                          </a:solidFill>
                          <a:latin typeface="Calibri" panose="020F0502020204030204" pitchFamily="34" charset="0"/>
                          <a:cs typeface="Calibri" panose="020F0502020204030204" pitchFamily="34" charset="0"/>
                        </a:rPr>
                        <a:t>SV250-CFast</a:t>
                      </a:r>
                      <a:endParaRPr lang="en-US" sz="18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rtl="0" fontAlgn="ctr"/>
                      <a:r>
                        <a:rPr lang="en-US" sz="1800" b="0" i="0" u="none" strike="noStrike" dirty="0" smtClean="0">
                          <a:solidFill>
                            <a:schemeClr val="tx1">
                              <a:lumMod val="75000"/>
                              <a:lumOff val="25000"/>
                            </a:schemeClr>
                          </a:solidFill>
                          <a:latin typeface="Calibri" panose="020F0502020204030204" pitchFamily="34" charset="0"/>
                          <a:cs typeface="Calibri" panose="020F0502020204030204" pitchFamily="34" charset="0"/>
                        </a:rPr>
                        <a:t>560/515 </a:t>
                      </a:r>
                      <a:endParaRPr lang="en-US" sz="18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65200">
                <a:tc vMerge="1">
                  <a:txBody>
                    <a:bodyPr/>
                    <a:lstStyle/>
                    <a:p>
                      <a:endParaRPr lang="zh-TW" altLang="en-US"/>
                    </a:p>
                  </a:txBody>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n-US" altLang="zh-TW" sz="1800" b="0" i="0" u="none" strike="noStrike" dirty="0" smtClean="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560/470</a:t>
                      </a:r>
                      <a:endParaRPr lang="zh-TW" altLang="en-US" sz="1800" b="0" i="0" dirty="0" smtClean="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65200">
                <a:tc vMerge="1">
                  <a:txBody>
                    <a:bodyPr/>
                    <a:lstStyle/>
                    <a:p>
                      <a:endParaRPr lang="zh-TW" altLang="en-US"/>
                    </a:p>
                  </a:txBody>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1800" b="0" i="0" u="none" strike="noStrike" dirty="0" smtClean="0">
                          <a:solidFill>
                            <a:schemeClr val="tx1">
                              <a:lumMod val="75000"/>
                              <a:lumOff val="25000"/>
                            </a:schemeClr>
                          </a:solidFill>
                          <a:latin typeface="Calibri" panose="020F0502020204030204" pitchFamily="34" charset="0"/>
                          <a:cs typeface="Calibri" panose="020F0502020204030204" pitchFamily="34" charset="0"/>
                        </a:rPr>
                        <a:t>SV25P-CFast</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1800" b="0" i="0" u="none" strike="noStrike" dirty="0" smtClean="0">
                          <a:solidFill>
                            <a:schemeClr val="tx1">
                              <a:lumMod val="75000"/>
                              <a:lumOff val="25000"/>
                            </a:schemeClr>
                          </a:solidFill>
                          <a:latin typeface="Calibri" panose="020F0502020204030204" pitchFamily="34" charset="0"/>
                          <a:cs typeface="Calibri" panose="020F0502020204030204" pitchFamily="34" charset="0"/>
                        </a:rPr>
                        <a:t>560/515</a:t>
                      </a:r>
                      <a:endParaRPr lang="zh-TW" altLang="en-US" sz="1800" b="0" i="0" dirty="0" smtClean="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65200">
                <a:tc vMerge="1">
                  <a:txBody>
                    <a:bodyPr/>
                    <a:lstStyle/>
                    <a:p>
                      <a:pPr algn="ctr"/>
                      <a:endParaRPr lang="zh-TW" altLang="en-US" sz="2400" b="1" dirty="0">
                        <a:solidFill>
                          <a:schemeClr val="tx1">
                            <a:lumMod val="75000"/>
                            <a:lumOff val="25000"/>
                          </a:schemeClr>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1800" b="0" i="0" u="none" strike="noStrike" dirty="0" smtClean="0">
                          <a:solidFill>
                            <a:schemeClr val="tx1">
                              <a:lumMod val="75000"/>
                              <a:lumOff val="25000"/>
                            </a:schemeClr>
                          </a:solidFill>
                          <a:latin typeface="Calibri" panose="020F0502020204030204" pitchFamily="34" charset="0"/>
                          <a:cs typeface="Calibri" panose="020F0502020204030204" pitchFamily="34" charset="0"/>
                        </a:rPr>
                        <a:t>SV170-CFast</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560</a:t>
                      </a:r>
                      <a:r>
                        <a:rPr lang="en-US" altLang="zh-TW" sz="1800" b="0" i="0" baseline="0" dirty="0" smtClean="0">
                          <a:solidFill>
                            <a:schemeClr val="tx1">
                              <a:lumMod val="75000"/>
                              <a:lumOff val="25000"/>
                            </a:schemeClr>
                          </a:solidFill>
                          <a:latin typeface="Calibri" panose="020F0502020204030204" pitchFamily="34" charset="0"/>
                          <a:cs typeface="Calibri" panose="020F0502020204030204" pitchFamily="34" charset="0"/>
                        </a:rPr>
                        <a:t>/505</a:t>
                      </a:r>
                      <a:endParaRPr lang="zh-TW" altLang="en-US" sz="1800" b="0" i="0" dirty="0" smtClean="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65200">
                <a:tc rowSpan="3">
                  <a:txBody>
                    <a:bodyPr/>
                    <a:lstStyle/>
                    <a:p>
                      <a:pPr algn="ctr"/>
                      <a:r>
                        <a:rPr lang="en-US" altLang="zh-TW" sz="2400" b="1" dirty="0" smtClean="0">
                          <a:solidFill>
                            <a:schemeClr val="bg1"/>
                          </a:solidFill>
                          <a:latin typeface="Calibri" panose="020F0502020204030204" pitchFamily="34" charset="0"/>
                          <a:cs typeface="Calibri" panose="020F0502020204030204" pitchFamily="34" charset="0"/>
                        </a:rPr>
                        <a:t>SLC-</a:t>
                      </a:r>
                      <a:r>
                        <a:rPr lang="en-US" altLang="zh-TW" sz="2400" b="1" dirty="0" err="1" smtClean="0">
                          <a:solidFill>
                            <a:schemeClr val="bg1"/>
                          </a:solidFill>
                          <a:latin typeface="Calibri" panose="020F0502020204030204" pitchFamily="34" charset="0"/>
                          <a:cs typeface="Calibri" panose="020F0502020204030204" pitchFamily="34" charset="0"/>
                        </a:rPr>
                        <a:t>liteX</a:t>
                      </a: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8C7D"/>
                    </a:solidFill>
                  </a:tcPr>
                </a:tc>
                <a:tc rowSpan="2">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rPr>
                        <a:t>SH250-CFast</a:t>
                      </a:r>
                      <a:endParaRPr lang="zh-TW" altLang="en-US" sz="1800" b="0" i="0" u="none" strike="noStrike"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573" marR="112573" marT="56280" marB="5628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560/510</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65200">
                <a:tc vMerge="1">
                  <a:txBody>
                    <a:bodyPr/>
                    <a:lstStyle/>
                    <a:p>
                      <a:pPr algn="ct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8C7D"/>
                    </a:solidFill>
                  </a:tcPr>
                </a:tc>
                <a:tc vMerge="1">
                  <a:txBody>
                    <a:bodyPr/>
                    <a:lstStyle/>
                    <a:p>
                      <a:pPr marL="0" marR="0" indent="0" algn="ctr" defTabSz="914212" rtl="0" eaLnBrk="1" fontAlgn="auto" latinLnBrk="0" hangingPunct="1">
                        <a:lnSpc>
                          <a:spcPct val="100000"/>
                        </a:lnSpc>
                        <a:spcBef>
                          <a:spcPts val="0"/>
                        </a:spcBef>
                        <a:spcAft>
                          <a:spcPts val="0"/>
                        </a:spcAft>
                        <a:buClrTx/>
                        <a:buSzTx/>
                        <a:buFontTx/>
                        <a:buNone/>
                        <a:tabLst/>
                        <a:defRPr/>
                      </a:pPr>
                      <a:endParaRPr lang="zh-TW" altLang="en-US" sz="1800" b="0" i="0" u="none" strike="noStrike"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573" marR="112573" marT="56280" marB="5628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555/485</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65200">
                <a:tc vMerge="1">
                  <a:txBody>
                    <a:bodyPr/>
                    <a:lstStyle/>
                    <a:p>
                      <a:pPr algn="ct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8C7D"/>
                    </a:solidFill>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rPr>
                        <a:t>SH25P-CFast</a:t>
                      </a:r>
                      <a:endParaRPr lang="zh-TW" altLang="en-US" sz="1800" b="0" i="0" u="none" strike="noStrike"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573" marR="112573" marT="56280" marB="5628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Est. 555/485</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sp>
        <p:nvSpPr>
          <p:cNvPr id="33" name="文字方塊 24"/>
          <p:cNvSpPr txBox="1">
            <a:spLocks noChangeArrowheads="1"/>
          </p:cNvSpPr>
          <p:nvPr/>
        </p:nvSpPr>
        <p:spPr bwMode="auto">
          <a:xfrm>
            <a:off x="3320300" y="959953"/>
            <a:ext cx="11087946" cy="667724"/>
          </a:xfrm>
          <a:prstGeom prst="rect">
            <a:avLst/>
          </a:prstGeom>
          <a:noFill/>
          <a:ln w="9525">
            <a:noFill/>
            <a:miter lim="800000"/>
            <a:headEnd/>
            <a:tailEnd/>
          </a:ln>
        </p:spPr>
        <p:txBody>
          <a:bodyPr lIns="112624" tIns="56313" rIns="112624" bIns="56313">
            <a:spAutoFit/>
          </a:bodyPr>
          <a:lstStyle/>
          <a:p>
            <a:pPr algn="ctr"/>
            <a:r>
              <a:rPr lang="en-US" altLang="zh-TW" sz="3600" b="1" dirty="0">
                <a:solidFill>
                  <a:srgbClr val="008C7D"/>
                </a:solidFill>
                <a:latin typeface="Calibri" pitchFamily="34" charset="0"/>
              </a:rPr>
              <a:t>Industrial </a:t>
            </a:r>
            <a:r>
              <a:rPr lang="en-US" altLang="zh-TW" sz="3600" b="1" dirty="0" err="1" smtClean="0">
                <a:solidFill>
                  <a:srgbClr val="008C7D"/>
                </a:solidFill>
                <a:latin typeface="Calibri" pitchFamily="34" charset="0"/>
              </a:rPr>
              <a:t>CFast</a:t>
            </a:r>
            <a:r>
              <a:rPr lang="en-US" altLang="zh-TW" sz="3600" b="1" dirty="0" smtClean="0">
                <a:solidFill>
                  <a:srgbClr val="008C7D"/>
                </a:solidFill>
                <a:latin typeface="Calibri" pitchFamily="34" charset="0"/>
              </a:rPr>
              <a:t> 3D NAND Roadmap</a:t>
            </a:r>
            <a:endParaRPr lang="zh-TW" altLang="en-US" sz="3600" b="1" dirty="0">
              <a:solidFill>
                <a:srgbClr val="008C7D"/>
              </a:solidFill>
              <a:latin typeface="Calibri" pitchFamily="34" charset="0"/>
            </a:endParaRPr>
          </a:p>
        </p:txBody>
      </p:sp>
      <p:sp>
        <p:nvSpPr>
          <p:cNvPr id="35" name="向右箭號 20"/>
          <p:cNvSpPr/>
          <p:nvPr/>
        </p:nvSpPr>
        <p:spPr bwMode="auto">
          <a:xfrm>
            <a:off x="6787965" y="5110409"/>
            <a:ext cx="102240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pPr>
            <a:r>
              <a:rPr lang="en-US" altLang="zh-TW" sz="1800" dirty="0" smtClean="0">
                <a:solidFill>
                  <a:schemeClr val="bg1"/>
                </a:solidFill>
                <a:latin typeface="Calibri" panose="020F0502020204030204" pitchFamily="34" charset="0"/>
                <a:cs typeface="Calibri" panose="020F0502020204030204" pitchFamily="34" charset="0"/>
              </a:rPr>
              <a:t>BiCS3:10GB~160GB</a:t>
            </a:r>
            <a:endParaRPr lang="en-US" altLang="zh-TW" sz="1800" dirty="0">
              <a:solidFill>
                <a:schemeClr val="bg1"/>
              </a:solidFill>
              <a:latin typeface="Calibri" panose="020F0502020204030204" pitchFamily="34" charset="0"/>
              <a:cs typeface="Calibri" panose="020F0502020204030204" pitchFamily="34" charset="0"/>
            </a:endParaRPr>
          </a:p>
        </p:txBody>
      </p:sp>
      <p:grpSp>
        <p:nvGrpSpPr>
          <p:cNvPr id="41" name="群組 40"/>
          <p:cNvGrpSpPr/>
          <p:nvPr/>
        </p:nvGrpSpPr>
        <p:grpSpPr>
          <a:xfrm>
            <a:off x="13111282" y="7613104"/>
            <a:ext cx="3839769" cy="1411663"/>
            <a:chOff x="12518482" y="6103347"/>
            <a:chExt cx="3839769" cy="1411663"/>
          </a:xfrm>
        </p:grpSpPr>
        <p:sp>
          <p:nvSpPr>
            <p:cNvPr id="42" name="文字方塊 41"/>
            <p:cNvSpPr txBox="1"/>
            <p:nvPr/>
          </p:nvSpPr>
          <p:spPr>
            <a:xfrm>
              <a:off x="12518482" y="6103347"/>
              <a:ext cx="3839769" cy="1015663"/>
            </a:xfrm>
            <a:prstGeom prst="rect">
              <a:avLst/>
            </a:prstGeom>
            <a:noFill/>
          </p:spPr>
          <p:txBody>
            <a:bodyPr wrap="none" rtlCol="0">
              <a:spAutoFit/>
            </a:bodyPr>
            <a:lstStyle/>
            <a:p>
              <a:r>
                <a:rPr lang="en-US" altLang="zh-TW" sz="20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Remarks:</a:t>
              </a:r>
            </a:p>
            <a:p>
              <a:pPr marL="457200" indent="-457200">
                <a:buAutoNum type="arabicPeriod"/>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SR/SW</a:t>
              </a:r>
              <a:r>
                <a:rPr lang="en-US" altLang="zh-TW" sz="2000" dirty="0">
                  <a:solidFill>
                    <a:schemeClr val="tx1">
                      <a:lumMod val="75000"/>
                      <a:lumOff val="25000"/>
                    </a:schemeClr>
                  </a:solidFill>
                  <a:latin typeface="Calibri" panose="020F0502020204030204" pitchFamily="34" charset="0"/>
                  <a:cs typeface="Calibri" panose="020F0502020204030204" pitchFamily="34" charset="0"/>
                </a:rPr>
                <a:t>: Sequential </a:t>
              </a: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Read/Write</a:t>
              </a:r>
            </a:p>
            <a:p>
              <a:pPr marL="457200" indent="-457200">
                <a:buAutoNum type="arabicPeriod"/>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ES   CS MP               EOL LTS</a:t>
              </a:r>
              <a:endParaRPr lang="zh-TW" altLang="en-US" sz="20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grpSp>
          <p:nvGrpSpPr>
            <p:cNvPr id="43" name="群組 42"/>
            <p:cNvGrpSpPr/>
            <p:nvPr/>
          </p:nvGrpSpPr>
          <p:grpSpPr>
            <a:xfrm>
              <a:off x="13131980" y="7119010"/>
              <a:ext cx="2866231" cy="396000"/>
              <a:chOff x="4618611" y="6393830"/>
              <a:chExt cx="2866231" cy="396000"/>
            </a:xfrm>
          </p:grpSpPr>
          <p:sp>
            <p:nvSpPr>
              <p:cNvPr id="44" name="五邊形 43"/>
              <p:cNvSpPr/>
              <p:nvPr/>
            </p:nvSpPr>
            <p:spPr bwMode="auto">
              <a:xfrm>
                <a:off x="6360892" y="6393830"/>
                <a:ext cx="1123950" cy="396000"/>
              </a:xfrm>
              <a:prstGeom prst="homePlate">
                <a:avLst/>
              </a:prstGeom>
              <a:solidFill>
                <a:srgbClr val="B3B3B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45" name="五邊形 44"/>
              <p:cNvSpPr/>
              <p:nvPr/>
            </p:nvSpPr>
            <p:spPr bwMode="auto">
              <a:xfrm>
                <a:off x="4690532" y="6393830"/>
                <a:ext cx="1860584"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46" name="五邊形 45"/>
              <p:cNvSpPr/>
              <p:nvPr/>
            </p:nvSpPr>
            <p:spPr bwMode="auto">
              <a:xfrm>
                <a:off x="4618611" y="6393830"/>
                <a:ext cx="345951" cy="396000"/>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grpSp>
      </p:grpSp>
      <p:sp>
        <p:nvSpPr>
          <p:cNvPr id="53" name="向右箭號 20"/>
          <p:cNvSpPr/>
          <p:nvPr/>
        </p:nvSpPr>
        <p:spPr bwMode="auto">
          <a:xfrm>
            <a:off x="6806683" y="2824616"/>
            <a:ext cx="102240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pPr>
            <a:r>
              <a:rPr lang="en-US" altLang="zh-TW" sz="1800" dirty="0" smtClean="0">
                <a:solidFill>
                  <a:schemeClr val="bg1"/>
                </a:solidFill>
                <a:latin typeface="Calibri" panose="020F0502020204030204" pitchFamily="34" charset="0"/>
                <a:cs typeface="Calibri" panose="020F0502020204030204" pitchFamily="34" charset="0"/>
              </a:rPr>
              <a:t>BiCS3:30GB~480GB</a:t>
            </a:r>
            <a:endParaRPr lang="en-US" altLang="zh-TW" sz="1800" dirty="0">
              <a:solidFill>
                <a:schemeClr val="bg1"/>
              </a:solidFill>
              <a:latin typeface="Calibri" panose="020F0502020204030204" pitchFamily="34" charset="0"/>
              <a:cs typeface="Calibri" panose="020F0502020204030204" pitchFamily="34" charset="0"/>
            </a:endParaRPr>
          </a:p>
        </p:txBody>
      </p:sp>
      <p:grpSp>
        <p:nvGrpSpPr>
          <p:cNvPr id="74" name="群組 73"/>
          <p:cNvGrpSpPr/>
          <p:nvPr/>
        </p:nvGrpSpPr>
        <p:grpSpPr>
          <a:xfrm>
            <a:off x="-4662109" y="2512992"/>
            <a:ext cx="4403248" cy="4271897"/>
            <a:chOff x="-4662109" y="2512992"/>
            <a:chExt cx="4403248" cy="4271897"/>
          </a:xfrm>
        </p:grpSpPr>
        <p:grpSp>
          <p:nvGrpSpPr>
            <p:cNvPr id="75" name="群組 74"/>
            <p:cNvGrpSpPr/>
            <p:nvPr/>
          </p:nvGrpSpPr>
          <p:grpSpPr>
            <a:xfrm>
              <a:off x="-4662109" y="2512992"/>
              <a:ext cx="4403248" cy="4271897"/>
              <a:chOff x="12883876" y="1908742"/>
              <a:chExt cx="4403248" cy="4271897"/>
            </a:xfrm>
          </p:grpSpPr>
          <p:sp>
            <p:nvSpPr>
              <p:cNvPr id="78" name="矩形 77"/>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9" name="矩形 78"/>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0" name="矩形 79"/>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1" name="矩形 80"/>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2" name="文字方塊 81"/>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83" name="文字方塊 82"/>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84" name="矩形 83"/>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5" name="文字方塊 84"/>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86" name="文字方塊 85"/>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87" name="矩形 86"/>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8" name="文字方塊 87"/>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89" name="矩形 88"/>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0" name="矩形 89"/>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1" name="矩形 90"/>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2" name="文字方塊 91"/>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93" name="矩形 92"/>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94" name="矩形 93"/>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5" name="矩形 94"/>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96" name="矩形 95"/>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97" name="矩形 96"/>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98" name="文字方塊 97"/>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99" name="矩形 98"/>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0" name="矩形 99"/>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76" name="文字方塊 75"/>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77" name="矩形 76"/>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47" name="五邊形 46"/>
          <p:cNvSpPr/>
          <p:nvPr/>
        </p:nvSpPr>
        <p:spPr bwMode="auto">
          <a:xfrm>
            <a:off x="6797923" y="4527880"/>
            <a:ext cx="2160240" cy="396000"/>
          </a:xfrm>
          <a:prstGeom prst="homePlate">
            <a:avLst/>
          </a:prstGeom>
          <a:solidFill>
            <a:srgbClr val="B3B3B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a:defRPr/>
            </a:pP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48" name="向右箭號 20"/>
          <p:cNvSpPr/>
          <p:nvPr/>
        </p:nvSpPr>
        <p:spPr bwMode="auto">
          <a:xfrm>
            <a:off x="6797923" y="3414928"/>
            <a:ext cx="10233230" cy="417624"/>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pPr>
            <a:r>
              <a:rPr lang="en-US" altLang="zh-TW" sz="1800" dirty="0" smtClean="0">
                <a:solidFill>
                  <a:schemeClr val="bg1"/>
                </a:solidFill>
                <a:latin typeface="Calibri" panose="020F0502020204030204" pitchFamily="34" charset="0"/>
                <a:cs typeface="Calibri" panose="020F0502020204030204" pitchFamily="34" charset="0"/>
              </a:rPr>
              <a:t>BiCS5:120GB~960GB</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50" name="向右箭號 20"/>
          <p:cNvSpPr/>
          <p:nvPr/>
        </p:nvSpPr>
        <p:spPr bwMode="auto">
          <a:xfrm>
            <a:off x="6806683" y="5670427"/>
            <a:ext cx="102240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pPr>
            <a:r>
              <a:rPr lang="en-US" altLang="zh-TW" sz="1800" dirty="0" smtClean="0">
                <a:solidFill>
                  <a:schemeClr val="bg1"/>
                </a:solidFill>
                <a:latin typeface="Calibri" panose="020F0502020204030204" pitchFamily="34" charset="0"/>
                <a:cs typeface="Calibri" panose="020F0502020204030204" pitchFamily="34" charset="0"/>
              </a:rPr>
              <a:t>BiCS5:40GB~320GB</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51" name="向右箭號 20"/>
          <p:cNvSpPr/>
          <p:nvPr/>
        </p:nvSpPr>
        <p:spPr bwMode="auto">
          <a:xfrm>
            <a:off x="6818490" y="3988934"/>
            <a:ext cx="10233230" cy="417624"/>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pPr>
            <a:r>
              <a:rPr lang="en-US" altLang="zh-TW" sz="1800" dirty="0" smtClean="0">
                <a:solidFill>
                  <a:schemeClr val="bg1"/>
                </a:solidFill>
                <a:latin typeface="Calibri" panose="020F0502020204030204" pitchFamily="34" charset="0"/>
                <a:cs typeface="Calibri" panose="020F0502020204030204" pitchFamily="34" charset="0"/>
              </a:rPr>
              <a:t>BiCS5:120GB~960GB</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2" name="文字方塊 1"/>
          <p:cNvSpPr txBox="1"/>
          <p:nvPr/>
        </p:nvSpPr>
        <p:spPr>
          <a:xfrm>
            <a:off x="6818490" y="4541214"/>
            <a:ext cx="2139673" cy="369332"/>
          </a:xfrm>
          <a:prstGeom prst="rect">
            <a:avLst/>
          </a:prstGeom>
          <a:noFill/>
        </p:spPr>
        <p:txBody>
          <a:bodyPr wrap="square" rtlCol="0">
            <a:spAutoFit/>
          </a:bodyPr>
          <a:lstStyle/>
          <a:p>
            <a:r>
              <a:rPr lang="en-US" altLang="zh-TW" sz="1800" dirty="0" smtClean="0">
                <a:solidFill>
                  <a:schemeClr val="bg1"/>
                </a:solidFill>
                <a:latin typeface="Calibri" panose="020F0502020204030204" pitchFamily="34" charset="0"/>
                <a:cs typeface="Calibri" panose="020F0502020204030204" pitchFamily="34" charset="0"/>
              </a:rPr>
              <a:t>BiCS3:30GB~480GB</a:t>
            </a:r>
            <a:endParaRPr lang="zh-TW" altLang="en-US" sz="18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grpSp>
        <p:nvGrpSpPr>
          <p:cNvPr id="4" name="群組 3"/>
          <p:cNvGrpSpPr/>
          <p:nvPr/>
        </p:nvGrpSpPr>
        <p:grpSpPr>
          <a:xfrm>
            <a:off x="9605963" y="6172944"/>
            <a:ext cx="7406002" cy="539285"/>
            <a:chOff x="9678243" y="6244952"/>
            <a:chExt cx="7333722" cy="396001"/>
          </a:xfrm>
        </p:grpSpPr>
        <p:sp>
          <p:nvSpPr>
            <p:cNvPr id="49" name="向右箭號 20"/>
            <p:cNvSpPr/>
            <p:nvPr/>
          </p:nvSpPr>
          <p:spPr bwMode="auto">
            <a:xfrm>
              <a:off x="9680448" y="6244952"/>
              <a:ext cx="7331517"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pPr>
              <a:r>
                <a:rPr lang="zh-TW" altLang="en-US" sz="1800" dirty="0" smtClean="0">
                  <a:solidFill>
                    <a:schemeClr val="bg1"/>
                  </a:solidFill>
                  <a:latin typeface="Calibri" panose="020F0502020204030204" pitchFamily="34" charset="0"/>
                  <a:cs typeface="Calibri" panose="020F0502020204030204" pitchFamily="34" charset="0"/>
                </a:rPr>
                <a:t>        </a:t>
              </a:r>
              <a:r>
                <a:rPr lang="en-US" altLang="zh-TW" sz="1800" dirty="0" smtClean="0">
                  <a:solidFill>
                    <a:schemeClr val="bg1"/>
                  </a:solidFill>
                  <a:latin typeface="Calibri" panose="020F0502020204030204" pitchFamily="34" charset="0"/>
                  <a:cs typeface="Calibri" panose="020F0502020204030204" pitchFamily="34" charset="0"/>
                </a:rPr>
                <a:t>BiCS5:40GB~320GB</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52" name="五邊形 51"/>
            <p:cNvSpPr/>
            <p:nvPr/>
          </p:nvSpPr>
          <p:spPr bwMode="auto">
            <a:xfrm>
              <a:off x="9678243" y="6244953"/>
              <a:ext cx="315931" cy="396000"/>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grpSp>
    </p:spTree>
    <p:extLst>
      <p:ext uri="{BB962C8B-B14F-4D97-AF65-F5344CB8AC3E}">
        <p14:creationId xmlns:p14="http://schemas.microsoft.com/office/powerpoint/2010/main" val="3892246402"/>
      </p:ext>
    </p:extLst>
  </p:cSld>
  <p:clrMapOvr>
    <a:masterClrMapping/>
  </p:clrMapOvr>
  <p:transition/>
  <p:timing>
    <p:tnLst>
      <p:par>
        <p:cT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0" name="表格 59"/>
          <p:cNvGraphicFramePr>
            <a:graphicFrameLocks noGrp="1"/>
          </p:cNvGraphicFramePr>
          <p:nvPr>
            <p:extLst>
              <p:ext uri="{D42A27DB-BD31-4B8C-83A1-F6EECF244321}">
                <p14:modId xmlns:p14="http://schemas.microsoft.com/office/powerpoint/2010/main" val="3643230814"/>
              </p:ext>
            </p:extLst>
          </p:nvPr>
        </p:nvGraphicFramePr>
        <p:xfrm>
          <a:off x="705487" y="1841573"/>
          <a:ext cx="16317572" cy="5435856"/>
        </p:xfrm>
        <a:graphic>
          <a:graphicData uri="http://schemas.openxmlformats.org/drawingml/2006/table">
            <a:tbl>
              <a:tblPr firstRow="1" bandRow="1">
                <a:tableStyleId>{5C22544A-7EE6-4342-B048-85BDC9FD1C3A}</a:tableStyleId>
              </a:tblPr>
              <a:tblGrid>
                <a:gridCol w="1900780"/>
                <a:gridCol w="2503555"/>
                <a:gridCol w="1642713"/>
                <a:gridCol w="1711754"/>
                <a:gridCol w="1711754"/>
                <a:gridCol w="1711754"/>
                <a:gridCol w="1711754"/>
                <a:gridCol w="1711754"/>
                <a:gridCol w="1711754"/>
              </a:tblGrid>
              <a:tr h="454057">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Flash</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Model</a:t>
                      </a: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SR/SW</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2023</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2024</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2025</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r>
              <a:tr h="454057">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altLang="zh-TW"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r>
              <a:tr h="565200">
                <a:tc rowSpan="2">
                  <a:txBody>
                    <a:bodyPr/>
                    <a:lstStyle/>
                    <a:p>
                      <a:pPr algn="ctr"/>
                      <a:r>
                        <a:rPr lang="en-US" altLang="zh-TW" sz="2400" b="1" dirty="0" smtClean="0">
                          <a:solidFill>
                            <a:schemeClr val="bg1"/>
                          </a:solidFill>
                          <a:latin typeface="Calibri" panose="020F0502020204030204" pitchFamily="34" charset="0"/>
                          <a:cs typeface="Calibri" panose="020F0502020204030204" pitchFamily="34" charset="0"/>
                        </a:rPr>
                        <a:t>SLC</a:t>
                      </a: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49C00"/>
                    </a:solidFill>
                  </a:tcPr>
                </a:tc>
                <a:tc>
                  <a:txBody>
                    <a:bodyPr/>
                    <a:lstStyle/>
                    <a:p>
                      <a:pPr algn="ct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SS220-CFast</a:t>
                      </a:r>
                    </a:p>
                  </a:txBody>
                  <a:tcPr marL="112573" marR="112573" marT="56280" marB="5628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560/450</a:t>
                      </a: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65200">
                <a:tc vMerge="1">
                  <a:txBody>
                    <a:bodyPr/>
                    <a:lstStyle/>
                    <a:p>
                      <a:pPr algn="ct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49C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1800" b="0" i="0" dirty="0" err="1" smtClean="0">
                          <a:solidFill>
                            <a:schemeClr val="tx1">
                              <a:lumMod val="75000"/>
                              <a:lumOff val="25000"/>
                            </a:schemeClr>
                          </a:solidFill>
                          <a:latin typeface="Calibri" panose="020F0502020204030204" pitchFamily="34" charset="0"/>
                          <a:cs typeface="Calibri" panose="020F0502020204030204" pitchFamily="34" charset="0"/>
                        </a:rPr>
                        <a:t>CFast</a:t>
                      </a: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 2 (STD)</a:t>
                      </a:r>
                    </a:p>
                  </a:txBody>
                  <a:tcPr marL="112573" marR="112573" marT="56280" marB="5628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STD: 80/80</a:t>
                      </a: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65200">
                <a:tc rowSpan="4">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MLC</a:t>
                      </a:r>
                      <a:endParaRPr lang="zh-TW" altLang="en-US" sz="2400" b="1" dirty="0" smtClean="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6699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SM230-CFast</a:t>
                      </a:r>
                    </a:p>
                  </a:txBody>
                  <a:tcPr marL="112573" marR="112573" marT="56280" marB="5628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555/465</a:t>
                      </a: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65200">
                <a:tc vMerge="1">
                  <a:txBody>
                    <a:bodyPr/>
                    <a:lstStyle/>
                    <a:p>
                      <a:pPr algn="ctr"/>
                      <a:endParaRPr lang="zh-TW" altLang="en-US" sz="2400" b="1" dirty="0">
                        <a:solidFill>
                          <a:schemeClr val="tx1">
                            <a:lumMod val="75000"/>
                            <a:lumOff val="25000"/>
                          </a:schemeClr>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SM220-CFast</a:t>
                      </a:r>
                    </a:p>
                  </a:txBody>
                  <a:tcPr marL="112573" marR="112573" marT="56280" marB="5628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550/355</a:t>
                      </a: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65200">
                <a:tc vMerge="1">
                  <a:txBody>
                    <a:bodyPr/>
                    <a:lstStyle/>
                    <a:p>
                      <a:pPr algn="ctr"/>
                      <a:endParaRPr lang="zh-TW" altLang="en-US" sz="2400" b="1" dirty="0">
                        <a:solidFill>
                          <a:schemeClr val="tx1">
                            <a:lumMod val="75000"/>
                            <a:lumOff val="25000"/>
                          </a:schemeClr>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SM22P-CFast</a:t>
                      </a:r>
                    </a:p>
                  </a:txBody>
                  <a:tcPr marL="112573" marR="112573" marT="56280" marB="5628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475/85</a:t>
                      </a: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65200">
                <a:tc vMerge="1">
                  <a:txBody>
                    <a:bodyPr/>
                    <a:lstStyle/>
                    <a:p>
                      <a:pPr algn="ctr"/>
                      <a:endParaRPr lang="zh-TW" altLang="en-US" sz="2400" b="1" dirty="0">
                        <a:solidFill>
                          <a:schemeClr val="tx1">
                            <a:lumMod val="75000"/>
                            <a:lumOff val="25000"/>
                          </a:schemeClr>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1800" b="0" i="0" dirty="0" err="1" smtClean="0">
                          <a:solidFill>
                            <a:schemeClr val="tx1">
                              <a:lumMod val="75000"/>
                              <a:lumOff val="25000"/>
                            </a:schemeClr>
                          </a:solidFill>
                          <a:latin typeface="Calibri" panose="020F0502020204030204" pitchFamily="34" charset="0"/>
                          <a:cs typeface="Calibri" panose="020F0502020204030204" pitchFamily="34" charset="0"/>
                        </a:rPr>
                        <a:t>CFast</a:t>
                      </a:r>
                      <a:r>
                        <a:rPr lang="en-US" altLang="zh-TW" sz="1800" b="0" i="0" baseline="0" dirty="0" smtClean="0">
                          <a:solidFill>
                            <a:schemeClr val="tx1">
                              <a:lumMod val="75000"/>
                              <a:lumOff val="25000"/>
                            </a:schemeClr>
                          </a:solidFill>
                          <a:latin typeface="Calibri" panose="020F0502020204030204" pitchFamily="34" charset="0"/>
                          <a:cs typeface="Calibri" panose="020F0502020204030204" pitchFamily="34" charset="0"/>
                        </a:rPr>
                        <a:t> </a:t>
                      </a: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2A-M</a:t>
                      </a:r>
                    </a:p>
                  </a:txBody>
                  <a:tcPr marL="112573" marR="112573" marT="56280" marB="5628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245/80</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65200">
                <a:tc rowSpan="2">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SLC-lite</a:t>
                      </a: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24517E"/>
                    </a:solidFill>
                  </a:tcPr>
                </a:tc>
                <a:tc>
                  <a:txBody>
                    <a:bodyPr/>
                    <a:lstStyle/>
                    <a:p>
                      <a:pPr algn="ct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SU220-CFast</a:t>
                      </a:r>
                      <a:endParaRPr lang="zh-TW" altLang="en-US" sz="1800" b="0" i="0" dirty="0">
                        <a:solidFill>
                          <a:schemeClr val="tx1">
                            <a:lumMod val="75000"/>
                            <a:lumOff val="25000"/>
                          </a:schemeClr>
                        </a:solidFill>
                        <a:latin typeface="Calibri" panose="020F0502020204030204" pitchFamily="34" charset="0"/>
                        <a:cs typeface="Calibri" panose="020F0502020204030204" pitchFamily="34" charset="0"/>
                      </a:endParaRPr>
                    </a:p>
                  </a:txBody>
                  <a:tcPr marL="112573" marR="112573" marT="56280" marB="5628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555/485</a:t>
                      </a: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65200">
                <a:tc vMerge="1">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endParaRPr lang="zh-TW" altLang="en-US" sz="2400" b="1" dirty="0">
                        <a:solidFill>
                          <a:schemeClr val="tx1">
                            <a:lumMod val="75000"/>
                            <a:lumOff val="25000"/>
                          </a:schemeClr>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SU230-CFast</a:t>
                      </a:r>
                      <a:endParaRPr lang="zh-TW" altLang="en-US" sz="1800" b="0" i="0" dirty="0">
                        <a:solidFill>
                          <a:schemeClr val="tx1">
                            <a:lumMod val="75000"/>
                            <a:lumOff val="25000"/>
                          </a:schemeClr>
                        </a:solidFill>
                        <a:latin typeface="Calibri" panose="020F0502020204030204" pitchFamily="34" charset="0"/>
                        <a:cs typeface="Calibri" panose="020F0502020204030204" pitchFamily="34" charset="0"/>
                      </a:endParaRPr>
                    </a:p>
                  </a:txBody>
                  <a:tcPr marL="112573" marR="112573" marT="56280" marB="5628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480/460</a:t>
                      </a: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sp>
        <p:nvSpPr>
          <p:cNvPr id="62" name="向右箭號 20"/>
          <p:cNvSpPr/>
          <p:nvPr/>
        </p:nvSpPr>
        <p:spPr bwMode="auto">
          <a:xfrm>
            <a:off x="6799059" y="3940696"/>
            <a:ext cx="102240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indent="36000" defTabSz="791890">
              <a:defRPr/>
            </a:pPr>
            <a:r>
              <a:rPr lang="en-US" altLang="zh-TW" sz="1800" dirty="0" smtClean="0">
                <a:solidFill>
                  <a:schemeClr val="bg1"/>
                </a:solidFill>
                <a:latin typeface="Calibri" panose="020F0502020204030204" pitchFamily="34" charset="0"/>
                <a:cs typeface="Calibri" panose="020F0502020204030204" pitchFamily="34" charset="0"/>
              </a:rPr>
              <a:t>8GB~256GB</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71" name="向右箭號 20"/>
          <p:cNvSpPr/>
          <p:nvPr/>
        </p:nvSpPr>
        <p:spPr bwMode="auto">
          <a:xfrm>
            <a:off x="6799059" y="5668888"/>
            <a:ext cx="102240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a:defRPr/>
            </a:pPr>
            <a:r>
              <a:rPr lang="en-US" altLang="zh-TW" sz="1800" dirty="0" smtClean="0">
                <a:solidFill>
                  <a:schemeClr val="bg1"/>
                </a:solidFill>
                <a:latin typeface="Calibri" panose="020F0502020204030204" pitchFamily="34" charset="0"/>
                <a:cs typeface="Calibri" panose="020F0502020204030204" pitchFamily="34" charset="0"/>
              </a:rPr>
              <a:t>7GB~120GB</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73" name="五邊形 72"/>
          <p:cNvSpPr/>
          <p:nvPr/>
        </p:nvSpPr>
        <p:spPr bwMode="auto">
          <a:xfrm>
            <a:off x="6799059" y="2824616"/>
            <a:ext cx="101880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defRPr/>
            </a:pPr>
            <a:r>
              <a:rPr kumimoji="0" lang="en-US" altLang="zh-TW" sz="1800" dirty="0" smtClean="0">
                <a:solidFill>
                  <a:schemeClr val="bg1"/>
                </a:solidFill>
                <a:latin typeface="Calibri" panose="020F0502020204030204" pitchFamily="34" charset="0"/>
                <a:cs typeface="Calibri" panose="020F0502020204030204" pitchFamily="34" charset="0"/>
              </a:rPr>
              <a:t>8GB~64GB</a:t>
            </a:r>
            <a:endParaRPr kumimoji="0" lang="zh-TW" altLang="en-US" sz="1800" dirty="0">
              <a:solidFill>
                <a:schemeClr val="bg1"/>
              </a:solidFill>
              <a:latin typeface="Calibri" panose="020F0502020204030204" pitchFamily="34" charset="0"/>
              <a:cs typeface="Calibri" panose="020F0502020204030204" pitchFamily="34" charset="0"/>
            </a:endParaRPr>
          </a:p>
        </p:txBody>
      </p:sp>
      <p:sp>
        <p:nvSpPr>
          <p:cNvPr id="74" name="五邊形 73"/>
          <p:cNvSpPr/>
          <p:nvPr/>
        </p:nvSpPr>
        <p:spPr bwMode="auto">
          <a:xfrm>
            <a:off x="6799059" y="6208992"/>
            <a:ext cx="101880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defRPr/>
            </a:pPr>
            <a:r>
              <a:rPr kumimoji="0" lang="en-US" altLang="zh-TW" sz="1800" dirty="0" smtClean="0">
                <a:solidFill>
                  <a:schemeClr val="bg1"/>
                </a:solidFill>
                <a:latin typeface="Calibri" panose="020F0502020204030204" pitchFamily="34" charset="0"/>
                <a:cs typeface="Calibri" panose="020F0502020204030204" pitchFamily="34" charset="0"/>
              </a:rPr>
              <a:t>8GB~128GB</a:t>
            </a:r>
            <a:endParaRPr kumimoji="0" lang="zh-TW" altLang="en-US" sz="1800" dirty="0">
              <a:solidFill>
                <a:schemeClr val="bg1"/>
              </a:solidFill>
              <a:latin typeface="Calibri" panose="020F0502020204030204" pitchFamily="34" charset="0"/>
              <a:cs typeface="Calibri" panose="020F0502020204030204" pitchFamily="34" charset="0"/>
            </a:endParaRPr>
          </a:p>
        </p:txBody>
      </p:sp>
      <p:sp>
        <p:nvSpPr>
          <p:cNvPr id="75" name="文字方塊 24"/>
          <p:cNvSpPr txBox="1">
            <a:spLocks noChangeArrowheads="1"/>
          </p:cNvSpPr>
          <p:nvPr/>
        </p:nvSpPr>
        <p:spPr bwMode="auto">
          <a:xfrm>
            <a:off x="3320300" y="959953"/>
            <a:ext cx="11087946" cy="667724"/>
          </a:xfrm>
          <a:prstGeom prst="rect">
            <a:avLst/>
          </a:prstGeom>
          <a:noFill/>
          <a:ln w="9525">
            <a:noFill/>
            <a:miter lim="800000"/>
            <a:headEnd/>
            <a:tailEnd/>
          </a:ln>
        </p:spPr>
        <p:txBody>
          <a:bodyPr lIns="112624" tIns="56313" rIns="112624" bIns="56313">
            <a:spAutoFit/>
          </a:bodyPr>
          <a:lstStyle/>
          <a:p>
            <a:pPr algn="ctr"/>
            <a:r>
              <a:rPr lang="en-US" altLang="zh-TW" sz="3600" b="1" dirty="0">
                <a:solidFill>
                  <a:srgbClr val="008C7D"/>
                </a:solidFill>
                <a:latin typeface="Calibri" pitchFamily="34" charset="0"/>
              </a:rPr>
              <a:t>Industrial </a:t>
            </a:r>
            <a:r>
              <a:rPr lang="en-US" altLang="zh-TW" sz="3600" b="1" dirty="0" err="1" smtClean="0">
                <a:solidFill>
                  <a:srgbClr val="008C7D"/>
                </a:solidFill>
                <a:latin typeface="Calibri" pitchFamily="34" charset="0"/>
              </a:rPr>
              <a:t>CFast</a:t>
            </a:r>
            <a:r>
              <a:rPr lang="en-US" altLang="zh-TW" sz="3600" b="1" dirty="0" smtClean="0">
                <a:solidFill>
                  <a:srgbClr val="008C7D"/>
                </a:solidFill>
                <a:latin typeface="Calibri" pitchFamily="34" charset="0"/>
              </a:rPr>
              <a:t> 2D NAND Roadmap</a:t>
            </a:r>
            <a:endParaRPr lang="zh-TW" altLang="en-US" sz="3600" b="1" dirty="0">
              <a:solidFill>
                <a:srgbClr val="008C7D"/>
              </a:solidFill>
              <a:latin typeface="Calibri" pitchFamily="34" charset="0"/>
            </a:endParaRPr>
          </a:p>
        </p:txBody>
      </p:sp>
      <p:grpSp>
        <p:nvGrpSpPr>
          <p:cNvPr id="77" name="群組 76"/>
          <p:cNvGrpSpPr/>
          <p:nvPr/>
        </p:nvGrpSpPr>
        <p:grpSpPr>
          <a:xfrm>
            <a:off x="13111282" y="7613104"/>
            <a:ext cx="3839769" cy="1411663"/>
            <a:chOff x="12518482" y="6103347"/>
            <a:chExt cx="3839769" cy="1411663"/>
          </a:xfrm>
        </p:grpSpPr>
        <p:sp>
          <p:nvSpPr>
            <p:cNvPr id="78" name="文字方塊 77"/>
            <p:cNvSpPr txBox="1"/>
            <p:nvPr/>
          </p:nvSpPr>
          <p:spPr>
            <a:xfrm>
              <a:off x="12518482" y="6103347"/>
              <a:ext cx="3839769" cy="1015663"/>
            </a:xfrm>
            <a:prstGeom prst="rect">
              <a:avLst/>
            </a:prstGeom>
            <a:noFill/>
          </p:spPr>
          <p:txBody>
            <a:bodyPr wrap="none" rtlCol="0">
              <a:spAutoFit/>
            </a:bodyPr>
            <a:lstStyle/>
            <a:p>
              <a:r>
                <a:rPr lang="en-US" altLang="zh-TW" sz="20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Remarks:</a:t>
              </a:r>
            </a:p>
            <a:p>
              <a:pPr marL="457200" indent="-457200">
                <a:buAutoNum type="arabicPeriod"/>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SR/SW</a:t>
              </a:r>
              <a:r>
                <a:rPr lang="en-US" altLang="zh-TW" sz="2000" dirty="0">
                  <a:solidFill>
                    <a:schemeClr val="tx1">
                      <a:lumMod val="75000"/>
                      <a:lumOff val="25000"/>
                    </a:schemeClr>
                  </a:solidFill>
                  <a:latin typeface="Calibri" panose="020F0502020204030204" pitchFamily="34" charset="0"/>
                  <a:cs typeface="Calibri" panose="020F0502020204030204" pitchFamily="34" charset="0"/>
                </a:rPr>
                <a:t>: Sequential </a:t>
              </a: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Read/Write</a:t>
              </a:r>
            </a:p>
            <a:p>
              <a:pPr marL="457200" indent="-457200">
                <a:buAutoNum type="arabicPeriod"/>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ES   CS MP               EOL LTS</a:t>
              </a:r>
              <a:endParaRPr lang="zh-TW" altLang="en-US" sz="20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grpSp>
          <p:nvGrpSpPr>
            <p:cNvPr id="79" name="群組 78"/>
            <p:cNvGrpSpPr/>
            <p:nvPr/>
          </p:nvGrpSpPr>
          <p:grpSpPr>
            <a:xfrm>
              <a:off x="13131980" y="7119010"/>
              <a:ext cx="2866231" cy="396000"/>
              <a:chOff x="4618611" y="6393830"/>
              <a:chExt cx="2866231" cy="396000"/>
            </a:xfrm>
          </p:grpSpPr>
          <p:sp>
            <p:nvSpPr>
              <p:cNvPr id="80" name="五邊形 79"/>
              <p:cNvSpPr/>
              <p:nvPr/>
            </p:nvSpPr>
            <p:spPr bwMode="auto">
              <a:xfrm>
                <a:off x="6360892" y="6393830"/>
                <a:ext cx="1123950" cy="396000"/>
              </a:xfrm>
              <a:prstGeom prst="homePlate">
                <a:avLst/>
              </a:prstGeom>
              <a:solidFill>
                <a:srgbClr val="B3B3B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85" name="五邊形 84"/>
              <p:cNvSpPr/>
              <p:nvPr/>
            </p:nvSpPr>
            <p:spPr bwMode="auto">
              <a:xfrm>
                <a:off x="4690532" y="6393830"/>
                <a:ext cx="1860584"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88" name="五邊形 87"/>
              <p:cNvSpPr/>
              <p:nvPr/>
            </p:nvSpPr>
            <p:spPr bwMode="auto">
              <a:xfrm>
                <a:off x="4618611" y="6393830"/>
                <a:ext cx="345951" cy="396000"/>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grpSp>
      </p:grpSp>
      <p:sp>
        <p:nvSpPr>
          <p:cNvPr id="6" name="標題 5"/>
          <p:cNvSpPr>
            <a:spLocks noGrp="1"/>
          </p:cNvSpPr>
          <p:nvPr>
            <p:ph type="title"/>
          </p:nvPr>
        </p:nvSpPr>
        <p:spPr/>
        <p:txBody>
          <a:bodyPr/>
          <a:lstStyle/>
          <a:p>
            <a:r>
              <a:rPr lang="en-US" altLang="zh-TW" dirty="0" smtClean="0"/>
              <a:t>2D </a:t>
            </a:r>
            <a:r>
              <a:rPr lang="en-US" altLang="zh-TW" dirty="0" err="1" smtClean="0"/>
              <a:t>CFast</a:t>
            </a:r>
            <a:endParaRPr lang="zh-TW" altLang="en-US" dirty="0"/>
          </a:p>
        </p:txBody>
      </p:sp>
      <p:sp>
        <p:nvSpPr>
          <p:cNvPr id="94" name="五邊形 93"/>
          <p:cNvSpPr/>
          <p:nvPr/>
        </p:nvSpPr>
        <p:spPr bwMode="auto">
          <a:xfrm>
            <a:off x="6799059" y="6785056"/>
            <a:ext cx="101880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defRPr/>
            </a:pPr>
            <a:r>
              <a:rPr kumimoji="0" lang="en-US" altLang="zh-TW" sz="1800" dirty="0" smtClean="0">
                <a:solidFill>
                  <a:schemeClr val="bg1"/>
                </a:solidFill>
                <a:latin typeface="Calibri" panose="020F0502020204030204" pitchFamily="34" charset="0"/>
                <a:cs typeface="Calibri" panose="020F0502020204030204" pitchFamily="34" charset="0"/>
              </a:rPr>
              <a:t>8GB~128GB</a:t>
            </a:r>
            <a:endParaRPr kumimoji="0" lang="zh-TW" altLang="en-US" sz="1800" dirty="0">
              <a:solidFill>
                <a:schemeClr val="bg1"/>
              </a:solidFill>
              <a:latin typeface="Calibri" panose="020F0502020204030204" pitchFamily="34" charset="0"/>
              <a:cs typeface="Calibri" panose="020F0502020204030204" pitchFamily="34" charset="0"/>
            </a:endParaRPr>
          </a:p>
        </p:txBody>
      </p:sp>
      <p:sp>
        <p:nvSpPr>
          <p:cNvPr id="98" name="五邊形 97"/>
          <p:cNvSpPr/>
          <p:nvPr/>
        </p:nvSpPr>
        <p:spPr bwMode="auto">
          <a:xfrm>
            <a:off x="6799059" y="4516760"/>
            <a:ext cx="101880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defRPr/>
            </a:pPr>
            <a:r>
              <a:rPr kumimoji="0" lang="en-US" altLang="zh-TW" sz="1800" dirty="0" smtClean="0">
                <a:solidFill>
                  <a:schemeClr val="bg1"/>
                </a:solidFill>
                <a:latin typeface="Calibri" panose="020F0502020204030204" pitchFamily="34" charset="0"/>
                <a:cs typeface="Calibri" panose="020F0502020204030204" pitchFamily="34" charset="0"/>
              </a:rPr>
              <a:t>8GB~256GB</a:t>
            </a:r>
            <a:endParaRPr kumimoji="0" lang="zh-TW" altLang="en-US" sz="1800" dirty="0">
              <a:solidFill>
                <a:schemeClr val="bg1"/>
              </a:solidFill>
              <a:latin typeface="Calibri" panose="020F0502020204030204" pitchFamily="34" charset="0"/>
              <a:cs typeface="Calibri" panose="020F0502020204030204" pitchFamily="34" charset="0"/>
            </a:endParaRPr>
          </a:p>
        </p:txBody>
      </p:sp>
      <p:sp>
        <p:nvSpPr>
          <p:cNvPr id="99" name="五邊形 98"/>
          <p:cNvSpPr/>
          <p:nvPr/>
        </p:nvSpPr>
        <p:spPr bwMode="auto">
          <a:xfrm>
            <a:off x="6799059" y="5092824"/>
            <a:ext cx="101880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defRPr/>
            </a:pPr>
            <a:r>
              <a:rPr kumimoji="0" lang="en-US" altLang="zh-TW" sz="1800" dirty="0" smtClean="0">
                <a:solidFill>
                  <a:schemeClr val="bg1"/>
                </a:solidFill>
                <a:latin typeface="Calibri" panose="020F0502020204030204" pitchFamily="34" charset="0"/>
                <a:cs typeface="Calibri" panose="020F0502020204030204" pitchFamily="34" charset="0"/>
              </a:rPr>
              <a:t>8GB~256GB</a:t>
            </a:r>
            <a:endParaRPr kumimoji="0" lang="zh-TW" altLang="en-US" sz="1800" dirty="0">
              <a:solidFill>
                <a:schemeClr val="bg1"/>
              </a:solidFill>
              <a:latin typeface="Calibri" panose="020F0502020204030204" pitchFamily="34" charset="0"/>
              <a:cs typeface="Calibri" panose="020F0502020204030204" pitchFamily="34" charset="0"/>
            </a:endParaRPr>
          </a:p>
        </p:txBody>
      </p:sp>
      <p:grpSp>
        <p:nvGrpSpPr>
          <p:cNvPr id="66" name="群組 65"/>
          <p:cNvGrpSpPr/>
          <p:nvPr/>
        </p:nvGrpSpPr>
        <p:grpSpPr>
          <a:xfrm>
            <a:off x="-4662109" y="2512992"/>
            <a:ext cx="4403248" cy="4271897"/>
            <a:chOff x="-4662109" y="2512992"/>
            <a:chExt cx="4403248" cy="4271897"/>
          </a:xfrm>
        </p:grpSpPr>
        <p:grpSp>
          <p:nvGrpSpPr>
            <p:cNvPr id="67" name="群組 66"/>
            <p:cNvGrpSpPr/>
            <p:nvPr/>
          </p:nvGrpSpPr>
          <p:grpSpPr>
            <a:xfrm>
              <a:off x="-4662109" y="2512992"/>
              <a:ext cx="4403248" cy="4271897"/>
              <a:chOff x="12883876" y="1908742"/>
              <a:chExt cx="4403248" cy="4271897"/>
            </a:xfrm>
          </p:grpSpPr>
          <p:sp>
            <p:nvSpPr>
              <p:cNvPr id="70" name="矩形 69"/>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2" name="矩形 71"/>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1" name="矩形 80"/>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2" name="矩形 81"/>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3" name="文字方塊 82"/>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84" name="文字方塊 83"/>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86" name="矩形 85"/>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7" name="文字方塊 86"/>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89" name="文字方塊 88"/>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90" name="矩形 89"/>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1" name="文字方塊 90"/>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92" name="矩形 91"/>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3" name="矩形 92"/>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5" name="矩形 94"/>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0" name="文字方塊 99"/>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101" name="矩形 100"/>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02" name="矩形 101"/>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3" name="矩形 102"/>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104" name="矩形 103"/>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105" name="矩形 104"/>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06" name="文字方塊 105"/>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107" name="矩形 106"/>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8" name="矩形 107"/>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68" name="文字方塊 67"/>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69" name="矩形 68"/>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97" name="五邊形 96"/>
          <p:cNvSpPr/>
          <p:nvPr/>
        </p:nvSpPr>
        <p:spPr bwMode="auto">
          <a:xfrm>
            <a:off x="6784921" y="3400680"/>
            <a:ext cx="10238138"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defRPr/>
            </a:pPr>
            <a:r>
              <a:rPr kumimoji="0" lang="en-US" altLang="zh-TW" sz="1800" dirty="0" smtClean="0">
                <a:solidFill>
                  <a:schemeClr val="bg1"/>
                </a:solidFill>
                <a:latin typeface="Calibri" panose="020F0502020204030204" pitchFamily="34" charset="0"/>
                <a:cs typeface="Calibri" panose="020F0502020204030204" pitchFamily="34" charset="0"/>
              </a:rPr>
              <a:t>2GB~64GB</a:t>
            </a:r>
            <a:endParaRPr kumimoji="0" lang="zh-TW" altLang="en-US" sz="1800" dirty="0">
              <a:solidFill>
                <a:schemeClr val="bg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320545766"/>
      </p:ext>
    </p:extLst>
  </p:cSld>
  <p:clrMapOvr>
    <a:masterClrMapping/>
  </p:clrMapOvr>
  <p:transition/>
  <p:timing>
    <p:tnLst>
      <p:par>
        <p:cTn id="1" dur="indefinite" restart="never" nodeType="tmRoot"/>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2"/>
          <p:cNvPicPr>
            <a:picLocks noChangeAspect="1" noChangeArrowheads="1"/>
          </p:cNvPicPr>
          <p:nvPr/>
        </p:nvPicPr>
        <p:blipFill>
          <a:blip r:embed="rId2" cstate="email">
            <a:extLst>
              <a:ext uri="{28A0092B-C50C-407E-A947-70E740481C1C}">
                <a14:useLocalDpi xmlns:a14="http://schemas.microsoft.com/office/drawing/2010/main"/>
              </a:ext>
            </a:extLst>
          </a:blip>
          <a:stretch>
            <a:fillRect/>
          </a:stretch>
        </p:blipFill>
        <p:spPr bwMode="auto">
          <a:xfrm>
            <a:off x="533227" y="3004592"/>
            <a:ext cx="2383952" cy="2383952"/>
          </a:xfrm>
          <a:prstGeom prst="rect">
            <a:avLst/>
          </a:prstGeom>
          <a:noFill/>
          <a:ln w="9525">
            <a:noFill/>
            <a:miter lim="800000"/>
            <a:headEnd/>
            <a:tailEnd/>
          </a:ln>
        </p:spPr>
      </p:pic>
      <p:sp>
        <p:nvSpPr>
          <p:cNvPr id="3" name="標題 2"/>
          <p:cNvSpPr>
            <a:spLocks noGrp="1"/>
          </p:cNvSpPr>
          <p:nvPr>
            <p:ph type="title"/>
          </p:nvPr>
        </p:nvSpPr>
        <p:spPr/>
        <p:txBody>
          <a:bodyPr/>
          <a:lstStyle/>
          <a:p>
            <a:r>
              <a:rPr lang="en-US" altLang="zh-TW" dirty="0" smtClean="0"/>
              <a:t>3D TLC </a:t>
            </a:r>
            <a:r>
              <a:rPr lang="en-US" altLang="zh-TW" dirty="0" err="1" smtClean="0"/>
              <a:t>CFast</a:t>
            </a:r>
            <a:endParaRPr lang="zh-TW" altLang="en-US" dirty="0"/>
          </a:p>
        </p:txBody>
      </p:sp>
      <p:graphicFrame>
        <p:nvGraphicFramePr>
          <p:cNvPr id="15" name="表格 14"/>
          <p:cNvGraphicFramePr>
            <a:graphicFrameLocks noGrp="1"/>
          </p:cNvGraphicFramePr>
          <p:nvPr>
            <p:extLst>
              <p:ext uri="{D42A27DB-BD31-4B8C-83A1-F6EECF244321}">
                <p14:modId xmlns:p14="http://schemas.microsoft.com/office/powerpoint/2010/main" val="2744845801"/>
              </p:ext>
            </p:extLst>
          </p:nvPr>
        </p:nvGraphicFramePr>
        <p:xfrm>
          <a:off x="5285754" y="1852464"/>
          <a:ext cx="10656000" cy="7084515"/>
        </p:xfrm>
        <a:graphic>
          <a:graphicData uri="http://schemas.openxmlformats.org/drawingml/2006/table">
            <a:tbl>
              <a:tblPr firstRow="1" bandRow="1">
                <a:tableStyleId>{5940675A-B579-460E-94D1-54222C63F5DA}</a:tableStyleId>
              </a:tblPr>
              <a:tblGrid>
                <a:gridCol w="5328000"/>
                <a:gridCol w="5328000"/>
              </a:tblGrid>
              <a:tr h="398255">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SV250-CFast</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SATA 3.2 (6Gb/s)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120GB~960GB</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err="1"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Kioxia</a:t>
                      </a: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 </a:t>
                      </a:r>
                      <a:r>
                        <a:rPr kumimoji="0" lang="en-US" altLang="zh-TW" sz="2000" b="0" i="0" u="none" strike="noStrike" kern="1200" cap="none" normalizeH="0" baseline="0" dirty="0" smtClean="0">
                          <a:ln>
                            <a:noFill/>
                          </a:ln>
                          <a:solidFill>
                            <a:srgbClr val="C00000"/>
                          </a:solidFill>
                          <a:effectLst/>
                          <a:latin typeface="Calibri" panose="020F0502020204030204" pitchFamily="34" charset="0"/>
                          <a:ea typeface="+mn-ea"/>
                          <a:cs typeface="Calibri" panose="020F0502020204030204" pitchFamily="34" charset="0"/>
                          <a:sym typeface="Arial" pitchFamily="34" charset="0"/>
                        </a:rPr>
                        <a:t>BiCS5</a:t>
                      </a:r>
                      <a:endParaRPr kumimoji="0" lang="zh-TW" altLang="en-US" sz="2000" b="0" i="0" u="none" strike="noStrike" kern="1200" cap="none" normalizeH="0" baseline="0" dirty="0" smtClean="0">
                        <a:ln>
                          <a:noFill/>
                        </a:ln>
                        <a:solidFill>
                          <a:srgbClr val="C00000"/>
                        </a:solidFill>
                        <a:effectLst/>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External DRAM</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No</a:t>
                      </a: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R/W 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560/500</a:t>
                      </a: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Read) </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51K</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Write) </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68K</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Wide Temp. (-40</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C~85</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Yes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19095">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086336">
                <a:tc>
                  <a:txBody>
                    <a:bodyPr/>
                    <a:lstStyle/>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Support LDPC ECC</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Global Wear-Leveling Technology</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AES256 Support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End-to-End Data Protection </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DEVSLP/Thermal Sensor</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DataDefender</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S.M.A.R.T. and SSD Widget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DataRAID</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a:t>
                      </a:r>
                    </a:p>
                    <a:p>
                      <a:pPr marL="0" marR="0" lvl="0" indent="0" algn="l" defTabSz="914446" rtl="0" eaLnBrk="0" fontAlgn="base" latinLnBrk="0" hangingPunct="0">
                        <a:lnSpc>
                          <a:spcPct val="100000"/>
                        </a:lnSpc>
                        <a:spcBef>
                          <a:spcPts val="0"/>
                        </a:spcBef>
                        <a:spcAft>
                          <a:spcPts val="0"/>
                        </a:spcAft>
                        <a:buClrTx/>
                        <a:buSzPct val="100000"/>
                        <a:buFont typeface="Arial" panose="020B0604020202020204" pitchFamily="34" charset="0"/>
                        <a:buChar char="•"/>
                        <a:tabLst/>
                        <a:defRPr/>
                      </a:pPr>
                      <a:r>
                        <a:rPr lang="en-US" altLang="zh-TW"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rPr>
                        <a:t> TCG Opal 2.0 (Optional)</a:t>
                      </a:r>
                      <a:endParaRPr lang="en-US" altLang="zh-TW"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p>
                      <a:pPr marL="0" marR="0" indent="0" algn="l" defTabSz="914446" rtl="0" eaLnBrk="0" fontAlgn="base" latinLnBrk="0" hangingPunct="0">
                        <a:lnSpc>
                          <a:spcPct val="100000"/>
                        </a:lnSpc>
                        <a:spcBef>
                          <a:spcPts val="0"/>
                        </a:spcBef>
                        <a:spcAft>
                          <a:spcPts val="0"/>
                        </a:spcAft>
                        <a:buClrTx/>
                        <a:buSzPct val="100000"/>
                        <a:buFont typeface="Arial" panose="020B0604020202020204" pitchFamily="34" charset="0"/>
                        <a:buChar char="•"/>
                        <a:tabLst/>
                        <a:defRPr/>
                      </a:pPr>
                      <a:r>
                        <a:rPr lang="en-US" altLang="zh-TW" sz="2000" b="0" dirty="0" smtClean="0">
                          <a:solidFill>
                            <a:srgbClr val="C00000"/>
                          </a:solidFill>
                          <a:latin typeface="Calibri" panose="020F0502020204030204" pitchFamily="34" charset="0"/>
                          <a:ea typeface="新細明體" charset="-120"/>
                          <a:cs typeface="Calibri" panose="020F0502020204030204" pitchFamily="34" charset="0"/>
                          <a:sym typeface="Arial" pitchFamily="34" charset="0"/>
                        </a:rPr>
                        <a:t> Write</a:t>
                      </a:r>
                      <a:r>
                        <a:rPr lang="en-US" altLang="zh-TW" sz="2000" b="0" baseline="0" dirty="0" smtClean="0">
                          <a:solidFill>
                            <a:srgbClr val="C00000"/>
                          </a:solidFill>
                          <a:latin typeface="Calibri" panose="020F0502020204030204" pitchFamily="34" charset="0"/>
                          <a:ea typeface="新細明體" charset="-120"/>
                          <a:cs typeface="Calibri" panose="020F0502020204030204" pitchFamily="34" charset="0"/>
                          <a:sym typeface="Arial" pitchFamily="34" charset="0"/>
                        </a:rPr>
                        <a:t> Protect(Optional)</a:t>
                      </a: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spcBef>
                          <a:spcPts val="3413"/>
                        </a:spcBef>
                        <a:buSzPct val="171000"/>
                      </a:pPr>
                      <a:r>
                        <a:rPr lang="fr-FR"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Enterprise Server, Industrial/Military, Surveillance, Digital Signage,</a:t>
                      </a:r>
                      <a:r>
                        <a:rPr lang="fr-FR"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Gaming</a:t>
                      </a:r>
                      <a:endParaRPr lang="fr-FR"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17" name="矩形 16"/>
          <p:cNvSpPr/>
          <p:nvPr/>
        </p:nvSpPr>
        <p:spPr>
          <a:xfrm>
            <a:off x="7373987" y="1025242"/>
            <a:ext cx="5223802" cy="646331"/>
          </a:xfrm>
          <a:prstGeom prst="rect">
            <a:avLst/>
          </a:prstGeom>
        </p:spPr>
        <p:txBody>
          <a:bodyPr wrap="none">
            <a:spAutoFit/>
          </a:bodyPr>
          <a:lstStyle/>
          <a:p>
            <a:pPr lvl="0" eaLnBrk="1" hangingPunct="1">
              <a:defRPr/>
            </a:pPr>
            <a:r>
              <a:rPr lang="en-US" altLang="zh-TW" sz="3600" b="1" dirty="0" smtClean="0">
                <a:solidFill>
                  <a:srgbClr val="008080"/>
                </a:solidFill>
                <a:latin typeface="Calibri" panose="020F0502020204030204" pitchFamily="34" charset="0"/>
                <a:cs typeface="Calibri" panose="020F0502020204030204" pitchFamily="34" charset="0"/>
              </a:rPr>
              <a:t>SV250-CFast </a:t>
            </a:r>
            <a:r>
              <a:rPr lang="en-US" altLang="zh-TW" sz="3600" b="1" dirty="0">
                <a:solidFill>
                  <a:srgbClr val="008080"/>
                </a:solidFill>
                <a:latin typeface="Calibri" panose="020F0502020204030204" pitchFamily="34" charset="0"/>
                <a:cs typeface="Calibri" panose="020F0502020204030204" pitchFamily="34" charset="0"/>
              </a:rPr>
              <a:t>Specification</a:t>
            </a:r>
          </a:p>
        </p:txBody>
      </p:sp>
      <p:pic>
        <p:nvPicPr>
          <p:cNvPr id="2" name="圖片 1"/>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693467" y="3004592"/>
            <a:ext cx="2383952" cy="2383952"/>
          </a:xfrm>
          <a:prstGeom prst="rect">
            <a:avLst/>
          </a:prstGeom>
        </p:spPr>
      </p:pic>
      <p:sp>
        <p:nvSpPr>
          <p:cNvPr id="8" name="圓角矩形 7"/>
          <p:cNvSpPr/>
          <p:nvPr/>
        </p:nvSpPr>
        <p:spPr>
          <a:xfrm>
            <a:off x="1829371" y="5761809"/>
            <a:ext cx="1872208" cy="771175"/>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300192" fontAlgn="auto">
              <a:spcBef>
                <a:spcPts val="0"/>
              </a:spcBef>
              <a:spcAft>
                <a:spcPts val="0"/>
              </a:spcAft>
              <a:defRPr/>
            </a:pPr>
            <a:r>
              <a:rPr lang="en-US" altLang="zh-TW" sz="2400" b="1" dirty="0" smtClean="0">
                <a:solidFill>
                  <a:schemeClr val="bg1"/>
                </a:solidFill>
                <a:latin typeface="Calibri" panose="020F0502020204030204" pitchFamily="34" charset="0"/>
                <a:cs typeface="Calibri" panose="020F0502020204030204" pitchFamily="34" charset="0"/>
              </a:rPr>
              <a:t>CS: Ready</a:t>
            </a:r>
            <a:endParaRPr lang="en-US" altLang="zh-TW" sz="2400" b="1" dirty="0">
              <a:solidFill>
                <a:schemeClr val="bg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528882156"/>
      </p:ext>
    </p:extLst>
  </p:cSld>
  <p:clrMapOvr>
    <a:masterClrMapping/>
  </p:clrMapOvr>
  <p:transition/>
  <p:timing>
    <p:tnLst>
      <p:par>
        <p:cTn id="1" dur="indefinite" restart="never" nodeType="tmRoot"/>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標題 2"/>
          <p:cNvSpPr>
            <a:spLocks noGrp="1"/>
          </p:cNvSpPr>
          <p:nvPr>
            <p:ph type="title"/>
          </p:nvPr>
        </p:nvSpPr>
        <p:spPr/>
        <p:txBody>
          <a:bodyPr/>
          <a:lstStyle/>
          <a:p>
            <a:r>
              <a:rPr lang="en-US" altLang="zh-TW" dirty="0" smtClean="0"/>
              <a:t>3D TLC </a:t>
            </a:r>
            <a:r>
              <a:rPr lang="en-US" altLang="zh-TW" dirty="0" err="1" smtClean="0"/>
              <a:t>CFast</a:t>
            </a:r>
            <a:endParaRPr lang="zh-TW" altLang="en-US" dirty="0"/>
          </a:p>
        </p:txBody>
      </p:sp>
      <p:graphicFrame>
        <p:nvGraphicFramePr>
          <p:cNvPr id="15" name="表格 14"/>
          <p:cNvGraphicFramePr>
            <a:graphicFrameLocks noGrp="1"/>
          </p:cNvGraphicFramePr>
          <p:nvPr>
            <p:extLst>
              <p:ext uri="{D42A27DB-BD31-4B8C-83A1-F6EECF244321}">
                <p14:modId xmlns:p14="http://schemas.microsoft.com/office/powerpoint/2010/main" val="1251313121"/>
              </p:ext>
            </p:extLst>
          </p:nvPr>
        </p:nvGraphicFramePr>
        <p:xfrm>
          <a:off x="5285754" y="1852464"/>
          <a:ext cx="10656000" cy="7067159"/>
        </p:xfrm>
        <a:graphic>
          <a:graphicData uri="http://schemas.openxmlformats.org/drawingml/2006/table">
            <a:tbl>
              <a:tblPr firstRow="1" bandRow="1">
                <a:tableStyleId>{5940675A-B579-460E-94D1-54222C63F5DA}</a:tableStyleId>
              </a:tblPr>
              <a:tblGrid>
                <a:gridCol w="5328000"/>
                <a:gridCol w="5328000"/>
              </a:tblGrid>
              <a:tr h="398255">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SV25P-CFast</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SATA 3.2 (6Gb/s)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120GB~960GB</a:t>
                      </a:r>
                      <a:endPar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err="1"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Kioxia</a:t>
                      </a:r>
                      <a:r>
                        <a:rPr kumimoji="0" lang="en-US" altLang="zh-TW" sz="2000" b="0" i="0" u="none" strike="noStrike" kern="1200" cap="none" normalizeH="0" baseline="0" dirty="0" smtClean="0">
                          <a:ln>
                            <a:noFill/>
                          </a:ln>
                          <a:solidFill>
                            <a:srgbClr val="C00000"/>
                          </a:solidFill>
                          <a:effectLst/>
                          <a:latin typeface="Calibri" panose="020F0502020204030204" pitchFamily="34" charset="0"/>
                          <a:ea typeface="新細明體" pitchFamily="18" charset="-120"/>
                          <a:cs typeface="Calibri" panose="020F0502020204030204" pitchFamily="34" charset="0"/>
                          <a:sym typeface="Arial" pitchFamily="34" charset="0"/>
                        </a:rPr>
                        <a:t> BiCS5</a:t>
                      </a:r>
                      <a:endParaRPr kumimoji="0" lang="zh-TW" altLang="en-US" sz="2000" b="0" i="0" u="none" strike="noStrike" kern="1200" cap="none" normalizeH="0" baseline="0" dirty="0" smtClean="0">
                        <a:ln>
                          <a:noFill/>
                        </a:ln>
                        <a:solidFill>
                          <a:srgbClr val="C00000"/>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External DRAM</a:t>
                      </a:r>
                      <a:endParaRPr kumimoji="0" lang="zh-TW" altLang="en-US"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No</a:t>
                      </a: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R/W Speed (MB/sec)</a:t>
                      </a:r>
                      <a:endParaRPr kumimoji="0" lang="zh-TW" altLang="en-US"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560/500</a:t>
                      </a: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IOPS (4K Random Read) </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51K</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IOPS (4K Random Write) </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68K</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Wide Temp.</a:t>
                      </a:r>
                      <a:r>
                        <a:rPr lang="en-US"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(-40</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C~85</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Yes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19095">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086336">
                <a:tc>
                  <a:txBody>
                    <a:bodyPr/>
                    <a:lstStyle/>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Support LDPC ECC</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Global Wear-Leveling Technology</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AES256 Support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End-to-End Data Protection </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DEVSLP/Thermal Sensor</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S.M.A.R.T. and SSD Widget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DataRAID</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a:t>
                      </a:r>
                      <a:endParaRPr lang="en-US" altLang="zh-TW"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p>
                      <a:pPr marL="0" marR="0" indent="0" algn="l" defTabSz="914446" rtl="0" eaLnBrk="0" fontAlgn="base" latinLnBrk="0" hangingPunct="0">
                        <a:lnSpc>
                          <a:spcPct val="100000"/>
                        </a:lnSpc>
                        <a:spcBef>
                          <a:spcPts val="0"/>
                        </a:spcBef>
                        <a:spcAft>
                          <a:spcPts val="0"/>
                        </a:spcAft>
                        <a:buClrTx/>
                        <a:buSzPct val="100000"/>
                        <a:buFont typeface="Arial" panose="020B0604020202020204" pitchFamily="34" charset="0"/>
                        <a:buChar char="•"/>
                        <a:tabLst/>
                        <a:defRPr/>
                      </a:pPr>
                      <a:r>
                        <a:rPr lang="en-US" altLang="zh-TW" sz="2000" b="0" dirty="0" smtClean="0">
                          <a:solidFill>
                            <a:srgbClr val="C00000"/>
                          </a:solidFill>
                          <a:latin typeface="Calibri" panose="020F0502020204030204" pitchFamily="34" charset="0"/>
                          <a:ea typeface="新細明體" charset="-120"/>
                          <a:cs typeface="Calibri" panose="020F0502020204030204" pitchFamily="34" charset="0"/>
                          <a:sym typeface="Arial" pitchFamily="34" charset="0"/>
                        </a:rPr>
                        <a:t> Write</a:t>
                      </a:r>
                      <a:r>
                        <a:rPr lang="en-US" altLang="zh-TW" sz="2000" b="0" baseline="0" dirty="0" smtClean="0">
                          <a:solidFill>
                            <a:srgbClr val="C00000"/>
                          </a:solidFill>
                          <a:latin typeface="Calibri" panose="020F0502020204030204" pitchFamily="34" charset="0"/>
                          <a:ea typeface="新細明體" charset="-120"/>
                          <a:cs typeface="Calibri" panose="020F0502020204030204" pitchFamily="34" charset="0"/>
                          <a:sym typeface="Arial" pitchFamily="34" charset="0"/>
                        </a:rPr>
                        <a:t> Protect(Optional)</a:t>
                      </a:r>
                    </a:p>
                    <a:p>
                      <a:pPr marL="0" marR="0" indent="0" algn="l" defTabSz="914446" rtl="0" eaLnBrk="0" fontAlgn="base" latinLnBrk="0" hangingPunct="0">
                        <a:lnSpc>
                          <a:spcPct val="100000"/>
                        </a:lnSpc>
                        <a:spcBef>
                          <a:spcPts val="0"/>
                        </a:spcBef>
                        <a:spcAft>
                          <a:spcPts val="0"/>
                        </a:spcAft>
                        <a:buClrTx/>
                        <a:buSzPct val="100000"/>
                        <a:buFont typeface="Arial" panose="020B0604020202020204" pitchFamily="34" charset="0"/>
                        <a:buChar char="•"/>
                        <a:tabLst/>
                        <a:defRPr/>
                      </a:pPr>
                      <a:r>
                        <a:rPr lang="en-US" altLang="zh-TW" sz="2000" b="0" baseline="0" dirty="0" smtClean="0">
                          <a:solidFill>
                            <a:srgbClr val="C00000"/>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baseline="0" dirty="0" err="1" smtClean="0">
                          <a:solidFill>
                            <a:srgbClr val="C00000"/>
                          </a:solidFill>
                          <a:latin typeface="Calibri" panose="020F0502020204030204" pitchFamily="34" charset="0"/>
                          <a:ea typeface="新細明體" charset="-120"/>
                          <a:cs typeface="Calibri" panose="020F0502020204030204" pitchFamily="34" charset="0"/>
                          <a:sym typeface="Arial" pitchFamily="34" charset="0"/>
                        </a:rPr>
                        <a:t>CorePower</a:t>
                      </a:r>
                      <a:endParaRPr lang="en-US" altLang="zh-TW" sz="2000" b="0" dirty="0" smtClean="0">
                        <a:solidFill>
                          <a:srgbClr val="C00000"/>
                        </a:solidFill>
                        <a:latin typeface="Calibri" panose="020F0502020204030204" pitchFamily="34" charset="0"/>
                        <a:ea typeface="新細明體" charset="-120"/>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spcBef>
                          <a:spcPts val="3413"/>
                        </a:spcBef>
                        <a:buSzPct val="171000"/>
                      </a:pPr>
                      <a:r>
                        <a:rPr lang="fr-FR"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Enterprise Server, Industrial/Military, Surveillance, Digital Signage, Gaming </a:t>
                      </a: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17" name="矩形 16"/>
          <p:cNvSpPr/>
          <p:nvPr/>
        </p:nvSpPr>
        <p:spPr>
          <a:xfrm>
            <a:off x="7373987" y="1025242"/>
            <a:ext cx="5090753" cy="646331"/>
          </a:xfrm>
          <a:prstGeom prst="rect">
            <a:avLst/>
          </a:prstGeom>
        </p:spPr>
        <p:txBody>
          <a:bodyPr wrap="none">
            <a:spAutoFit/>
          </a:bodyPr>
          <a:lstStyle/>
          <a:p>
            <a:pPr lvl="0" eaLnBrk="1" hangingPunct="1">
              <a:defRPr/>
            </a:pPr>
            <a:r>
              <a:rPr lang="en-US" altLang="zh-TW" sz="3600" b="1" dirty="0" smtClean="0">
                <a:solidFill>
                  <a:srgbClr val="008080"/>
                </a:solidFill>
                <a:latin typeface="Calibri" panose="020F0502020204030204" pitchFamily="34" charset="0"/>
                <a:cs typeface="Calibri" panose="020F0502020204030204" pitchFamily="34" charset="0"/>
              </a:rPr>
              <a:t>SV25P-CFast </a:t>
            </a:r>
            <a:r>
              <a:rPr lang="en-US" altLang="zh-TW" sz="3600" b="1" dirty="0">
                <a:solidFill>
                  <a:srgbClr val="008080"/>
                </a:solidFill>
                <a:latin typeface="Calibri" panose="020F0502020204030204" pitchFamily="34" charset="0"/>
                <a:cs typeface="Calibri" panose="020F0502020204030204" pitchFamily="34" charset="0"/>
              </a:rPr>
              <a:t>Specification</a:t>
            </a:r>
          </a:p>
        </p:txBody>
      </p:sp>
      <p:sp>
        <p:nvSpPr>
          <p:cNvPr id="10" name="圓角矩形 9"/>
          <p:cNvSpPr/>
          <p:nvPr/>
        </p:nvSpPr>
        <p:spPr>
          <a:xfrm>
            <a:off x="1829371" y="5761809"/>
            <a:ext cx="1872208" cy="771175"/>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300192" fontAlgn="auto">
              <a:spcBef>
                <a:spcPts val="0"/>
              </a:spcBef>
              <a:spcAft>
                <a:spcPts val="0"/>
              </a:spcAft>
              <a:defRPr/>
            </a:pPr>
            <a:r>
              <a:rPr lang="en-US" altLang="zh-TW" sz="2400" b="1" dirty="0" smtClean="0">
                <a:solidFill>
                  <a:schemeClr val="bg1"/>
                </a:solidFill>
                <a:latin typeface="Calibri" panose="020F0502020204030204" pitchFamily="34" charset="0"/>
                <a:cs typeface="Calibri" panose="020F0502020204030204" pitchFamily="34" charset="0"/>
              </a:rPr>
              <a:t>CS: Ready</a:t>
            </a:r>
            <a:endParaRPr lang="en-US" altLang="zh-TW" sz="2400" b="1" dirty="0">
              <a:solidFill>
                <a:schemeClr val="bg1"/>
              </a:solidFill>
              <a:latin typeface="Calibri" panose="020F0502020204030204" pitchFamily="34" charset="0"/>
              <a:cs typeface="Calibri" panose="020F0502020204030204" pitchFamily="34" charset="0"/>
            </a:endParaRPr>
          </a:p>
        </p:txBody>
      </p:sp>
      <p:pic>
        <p:nvPicPr>
          <p:cNvPr id="2" name="圖片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33227" y="3022390"/>
            <a:ext cx="2376264" cy="2376264"/>
          </a:xfrm>
          <a:prstGeom prst="rect">
            <a:avLst/>
          </a:prstGeom>
        </p:spPr>
      </p:pic>
      <p:pic>
        <p:nvPicPr>
          <p:cNvPr id="4" name="圖片 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693467" y="3025704"/>
            <a:ext cx="2376264" cy="2376264"/>
          </a:xfrm>
          <a:prstGeom prst="rect">
            <a:avLst/>
          </a:prstGeom>
        </p:spPr>
      </p:pic>
    </p:spTree>
    <p:extLst>
      <p:ext uri="{BB962C8B-B14F-4D97-AF65-F5344CB8AC3E}">
        <p14:creationId xmlns:p14="http://schemas.microsoft.com/office/powerpoint/2010/main" val="1654905972"/>
      </p:ext>
    </p:extLst>
  </p:cSld>
  <p:clrMapOvr>
    <a:masterClrMapping/>
  </p:clrMapOvr>
  <p:transition/>
  <p:timing>
    <p:tnLst>
      <p:par>
        <p:cT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標題 3"/>
          <p:cNvSpPr>
            <a:spLocks noGrp="1"/>
          </p:cNvSpPr>
          <p:nvPr>
            <p:ph type="title"/>
          </p:nvPr>
        </p:nvSpPr>
        <p:spPr/>
        <p:txBody>
          <a:bodyPr/>
          <a:lstStyle/>
          <a:p>
            <a:r>
              <a:rPr lang="en-US" altLang="zh-TW" dirty="0"/>
              <a:t>3D TLC </a:t>
            </a:r>
            <a:r>
              <a:rPr lang="en-US" altLang="zh-TW" dirty="0" err="1"/>
              <a:t>CFast</a:t>
            </a:r>
            <a:endParaRPr lang="zh-TW" altLang="en-US" dirty="0"/>
          </a:p>
        </p:txBody>
      </p:sp>
      <p:pic>
        <p:nvPicPr>
          <p:cNvPr id="3" name="圖片 2"/>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645875" y="3364632"/>
            <a:ext cx="2053825" cy="1681871"/>
          </a:xfrm>
          <a:prstGeom prst="rect">
            <a:avLst/>
          </a:prstGeom>
        </p:spPr>
      </p:pic>
      <p:sp>
        <p:nvSpPr>
          <p:cNvPr id="16" name="矩形 15"/>
          <p:cNvSpPr/>
          <p:nvPr/>
        </p:nvSpPr>
        <p:spPr>
          <a:xfrm>
            <a:off x="7373987" y="1025242"/>
            <a:ext cx="5103513" cy="646331"/>
          </a:xfrm>
          <a:prstGeom prst="rect">
            <a:avLst/>
          </a:prstGeom>
        </p:spPr>
        <p:txBody>
          <a:bodyPr wrap="none">
            <a:spAutoFit/>
          </a:bodyPr>
          <a:lstStyle/>
          <a:p>
            <a:pPr lvl="0" eaLnBrk="1" hangingPunct="1">
              <a:defRPr/>
            </a:pPr>
            <a:r>
              <a:rPr lang="en-US" altLang="zh-TW" sz="3600" b="1" dirty="0" smtClean="0">
                <a:solidFill>
                  <a:srgbClr val="008080"/>
                </a:solidFill>
                <a:latin typeface="Calibri" panose="020F0502020204030204" pitchFamily="34" charset="0"/>
                <a:cs typeface="Calibri" panose="020F0502020204030204" pitchFamily="34" charset="0"/>
              </a:rPr>
              <a:t>SH250-CFast </a:t>
            </a:r>
            <a:r>
              <a:rPr lang="en-US" altLang="zh-TW" sz="3600" b="1" dirty="0">
                <a:solidFill>
                  <a:srgbClr val="008080"/>
                </a:solidFill>
                <a:latin typeface="Calibri" panose="020F0502020204030204" pitchFamily="34" charset="0"/>
                <a:cs typeface="Calibri" panose="020F0502020204030204" pitchFamily="34" charset="0"/>
              </a:rPr>
              <a:t>Specification</a:t>
            </a:r>
          </a:p>
        </p:txBody>
      </p:sp>
      <p:graphicFrame>
        <p:nvGraphicFramePr>
          <p:cNvPr id="19" name="表格 18"/>
          <p:cNvGraphicFramePr>
            <a:graphicFrameLocks noGrp="1"/>
          </p:cNvGraphicFramePr>
          <p:nvPr>
            <p:extLst>
              <p:ext uri="{D42A27DB-BD31-4B8C-83A1-F6EECF244321}">
                <p14:modId xmlns:p14="http://schemas.microsoft.com/office/powerpoint/2010/main" val="2204813437"/>
              </p:ext>
            </p:extLst>
          </p:nvPr>
        </p:nvGraphicFramePr>
        <p:xfrm>
          <a:off x="5285754" y="1852464"/>
          <a:ext cx="10656000" cy="7067159"/>
        </p:xfrm>
        <a:graphic>
          <a:graphicData uri="http://schemas.openxmlformats.org/drawingml/2006/table">
            <a:tbl>
              <a:tblPr firstRow="1" bandRow="1">
                <a:tableStyleId>{5940675A-B579-460E-94D1-54222C63F5DA}</a:tableStyleId>
              </a:tblPr>
              <a:tblGrid>
                <a:gridCol w="5328000"/>
                <a:gridCol w="5328000"/>
              </a:tblGrid>
              <a:tr h="398255">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SH250-CFast</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SATA 3.2 (6Gb/s)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40GB~320GB</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err="1"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Kioxia</a:t>
                      </a: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 </a:t>
                      </a:r>
                      <a:r>
                        <a:rPr kumimoji="0" lang="en-US" altLang="zh-TW" sz="2000" b="0" i="0" u="none" strike="noStrike" kern="1200" cap="none" normalizeH="0" baseline="0" dirty="0" smtClean="0">
                          <a:ln>
                            <a:noFill/>
                          </a:ln>
                          <a:solidFill>
                            <a:srgbClr val="C00000"/>
                          </a:solidFill>
                          <a:effectLst/>
                          <a:latin typeface="Calibri" panose="020F0502020204030204" pitchFamily="34" charset="0"/>
                          <a:ea typeface="新細明體" pitchFamily="18" charset="-120"/>
                          <a:cs typeface="Calibri" panose="020F0502020204030204" pitchFamily="34" charset="0"/>
                          <a:sym typeface="Arial" pitchFamily="34" charset="0"/>
                        </a:rPr>
                        <a:t>BiCS5</a:t>
                      </a:r>
                      <a:endParaRPr kumimoji="0" lang="zh-TW" altLang="en-US" sz="2000" b="0" i="0" u="none" strike="noStrike" kern="1200" cap="none" normalizeH="0" baseline="0" dirty="0" smtClean="0">
                        <a:ln>
                          <a:noFill/>
                        </a:ln>
                        <a:solidFill>
                          <a:srgbClr val="C00000"/>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External DRAM</a:t>
                      </a:r>
                      <a:endParaRPr kumimoji="0" lang="zh-TW" altLang="en-US"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No</a:t>
                      </a: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R/W Speed (MB/sec)</a:t>
                      </a:r>
                      <a:endParaRPr kumimoji="0" lang="zh-TW" altLang="en-US"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555/485</a:t>
                      </a: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IOPS (4K Random Read) </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55K</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IOPS (4K Random Write) </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63K</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Wide Temp.</a:t>
                      </a:r>
                      <a:r>
                        <a:rPr lang="en-US"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(-40</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C~85</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Yes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19095">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086336">
                <a:tc>
                  <a:txBody>
                    <a:bodyPr/>
                    <a:lstStyle/>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Support LDPC ECC</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Global Wear-Leveling Technology</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AES256 Support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End-to-End Data Protection </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DEVSLP/Thermal Sensor</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DataDefender</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S.M.A.R.T. and SSD Widget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SLC-</a:t>
                      </a:r>
                      <a:r>
                        <a:rPr lang="en-US" altLang="zh-TW" sz="2000" b="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liteX</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(P/E cycles up to 100K</a:t>
                      </a:r>
                      <a:r>
                        <a:rPr lang="en-US" altLang="zh-TW" sz="2000" b="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a:t>
                      </a:r>
                      <a:endPar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p>
                      <a:pPr marL="0" marR="0" indent="0" algn="l" defTabSz="914446" rtl="0" eaLnBrk="0" fontAlgn="base" latinLnBrk="0" hangingPunct="0">
                        <a:lnSpc>
                          <a:spcPct val="100000"/>
                        </a:lnSpc>
                        <a:spcBef>
                          <a:spcPts val="0"/>
                        </a:spcBef>
                        <a:spcAft>
                          <a:spcPts val="0"/>
                        </a:spcAft>
                        <a:buClrTx/>
                        <a:buSzPct val="100000"/>
                        <a:buFont typeface="Arial" panose="020B0604020202020204" pitchFamily="34" charset="0"/>
                        <a:buChar char="•"/>
                        <a:tabLst/>
                        <a:defRPr/>
                      </a:pPr>
                      <a:r>
                        <a:rPr lang="en-US" altLang="zh-TW" sz="2000" b="0" dirty="0" smtClean="0">
                          <a:solidFill>
                            <a:srgbClr val="C00000"/>
                          </a:solidFill>
                          <a:latin typeface="Calibri" panose="020F0502020204030204" pitchFamily="34" charset="0"/>
                          <a:ea typeface="新細明體" charset="-120"/>
                          <a:cs typeface="Calibri" panose="020F0502020204030204" pitchFamily="34" charset="0"/>
                          <a:sym typeface="Arial" pitchFamily="34" charset="0"/>
                        </a:rPr>
                        <a:t> Write</a:t>
                      </a:r>
                      <a:r>
                        <a:rPr lang="en-US" altLang="zh-TW" sz="2000" b="0" baseline="0" dirty="0" smtClean="0">
                          <a:solidFill>
                            <a:srgbClr val="C00000"/>
                          </a:solidFill>
                          <a:latin typeface="Calibri" panose="020F0502020204030204" pitchFamily="34" charset="0"/>
                          <a:ea typeface="新細明體" charset="-120"/>
                          <a:cs typeface="Calibri" panose="020F0502020204030204" pitchFamily="34" charset="0"/>
                          <a:sym typeface="Arial" pitchFamily="34" charset="0"/>
                        </a:rPr>
                        <a:t> Protect(Optional)</a:t>
                      </a:r>
                      <a:endParaRPr lang="en-US" altLang="zh-TW" sz="2000" b="0" dirty="0" smtClean="0">
                        <a:solidFill>
                          <a:srgbClr val="C00000"/>
                        </a:solidFill>
                        <a:latin typeface="Calibri" panose="020F0502020204030204" pitchFamily="34" charset="0"/>
                        <a:ea typeface="新細明體" charset="-120"/>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spcBef>
                          <a:spcPts val="3413"/>
                        </a:spcBef>
                        <a:buSzPct val="171000"/>
                      </a:pPr>
                      <a:r>
                        <a:rPr lang="fr-FR"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Enterprise Server, Industrial/Military, Surveillance, Digital Signage,Gaming</a:t>
                      </a: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pic>
        <p:nvPicPr>
          <p:cNvPr id="2" name="圖片 1"/>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693467" y="3004592"/>
            <a:ext cx="2376264" cy="2376264"/>
          </a:xfrm>
          <a:prstGeom prst="rect">
            <a:avLst/>
          </a:prstGeom>
        </p:spPr>
      </p:pic>
      <p:sp>
        <p:nvSpPr>
          <p:cNvPr id="8" name="圓角矩形 7"/>
          <p:cNvSpPr/>
          <p:nvPr/>
        </p:nvSpPr>
        <p:spPr>
          <a:xfrm>
            <a:off x="1829371" y="5761809"/>
            <a:ext cx="1872208" cy="771175"/>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300192" fontAlgn="auto">
              <a:spcBef>
                <a:spcPts val="0"/>
              </a:spcBef>
              <a:spcAft>
                <a:spcPts val="0"/>
              </a:spcAft>
              <a:defRPr/>
            </a:pPr>
            <a:r>
              <a:rPr lang="en-US" altLang="zh-TW" sz="2400" b="1" dirty="0" smtClean="0">
                <a:solidFill>
                  <a:schemeClr val="bg1"/>
                </a:solidFill>
                <a:latin typeface="Calibri" panose="020F0502020204030204" pitchFamily="34" charset="0"/>
                <a:cs typeface="Calibri" panose="020F0502020204030204" pitchFamily="34" charset="0"/>
              </a:rPr>
              <a:t>CS: Ready</a:t>
            </a:r>
            <a:endParaRPr lang="en-US" altLang="zh-TW" sz="2400" b="1" dirty="0">
              <a:solidFill>
                <a:schemeClr val="bg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330658082"/>
      </p:ext>
    </p:extLst>
  </p:cSld>
  <p:clrMapOvr>
    <a:masterClrMapping/>
  </p:clrMapOvr>
  <p:transition/>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標題 3"/>
          <p:cNvSpPr>
            <a:spLocks noGrp="1"/>
          </p:cNvSpPr>
          <p:nvPr>
            <p:ph type="title"/>
          </p:nvPr>
        </p:nvSpPr>
        <p:spPr/>
        <p:txBody>
          <a:bodyPr/>
          <a:lstStyle/>
          <a:p>
            <a:r>
              <a:rPr lang="en-US" altLang="zh-TW" dirty="0"/>
              <a:t>3D TLC </a:t>
            </a:r>
            <a:r>
              <a:rPr lang="en-US" altLang="zh-TW" dirty="0" err="1"/>
              <a:t>CFast</a:t>
            </a:r>
            <a:endParaRPr lang="zh-TW" altLang="en-US" dirty="0"/>
          </a:p>
        </p:txBody>
      </p:sp>
      <p:sp>
        <p:nvSpPr>
          <p:cNvPr id="16" name="矩形 15"/>
          <p:cNvSpPr/>
          <p:nvPr/>
        </p:nvSpPr>
        <p:spPr>
          <a:xfrm>
            <a:off x="7373987" y="1025242"/>
            <a:ext cx="5114734" cy="646331"/>
          </a:xfrm>
          <a:prstGeom prst="rect">
            <a:avLst/>
          </a:prstGeom>
        </p:spPr>
        <p:txBody>
          <a:bodyPr wrap="none">
            <a:spAutoFit/>
          </a:bodyPr>
          <a:lstStyle/>
          <a:p>
            <a:pPr lvl="0" eaLnBrk="1" hangingPunct="1">
              <a:defRPr/>
            </a:pPr>
            <a:r>
              <a:rPr lang="en-US" altLang="zh-TW" sz="3600" b="1" dirty="0" smtClean="0">
                <a:solidFill>
                  <a:srgbClr val="008080"/>
                </a:solidFill>
                <a:latin typeface="Calibri" panose="020F0502020204030204" pitchFamily="34" charset="0"/>
                <a:cs typeface="Calibri" panose="020F0502020204030204" pitchFamily="34" charset="0"/>
              </a:rPr>
              <a:t>SH25P-CFast </a:t>
            </a:r>
            <a:r>
              <a:rPr lang="en-US" altLang="zh-TW" sz="3600" b="1" dirty="0">
                <a:solidFill>
                  <a:srgbClr val="008080"/>
                </a:solidFill>
                <a:latin typeface="Calibri" panose="020F0502020204030204" pitchFamily="34" charset="0"/>
                <a:cs typeface="Calibri" panose="020F0502020204030204" pitchFamily="34" charset="0"/>
              </a:rPr>
              <a:t>Specification</a:t>
            </a:r>
          </a:p>
        </p:txBody>
      </p:sp>
      <p:graphicFrame>
        <p:nvGraphicFramePr>
          <p:cNvPr id="19" name="表格 18"/>
          <p:cNvGraphicFramePr>
            <a:graphicFrameLocks noGrp="1"/>
          </p:cNvGraphicFramePr>
          <p:nvPr>
            <p:extLst>
              <p:ext uri="{D42A27DB-BD31-4B8C-83A1-F6EECF244321}">
                <p14:modId xmlns:p14="http://schemas.microsoft.com/office/powerpoint/2010/main" val="1538013314"/>
              </p:ext>
            </p:extLst>
          </p:nvPr>
        </p:nvGraphicFramePr>
        <p:xfrm>
          <a:off x="5285754" y="1852464"/>
          <a:ext cx="10656000" cy="7067159"/>
        </p:xfrm>
        <a:graphic>
          <a:graphicData uri="http://schemas.openxmlformats.org/drawingml/2006/table">
            <a:tbl>
              <a:tblPr firstRow="1" bandRow="1">
                <a:tableStyleId>{5940675A-B579-460E-94D1-54222C63F5DA}</a:tableStyleId>
              </a:tblPr>
              <a:tblGrid>
                <a:gridCol w="5328000"/>
                <a:gridCol w="5328000"/>
              </a:tblGrid>
              <a:tr h="398255">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SH25P-CFast</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SATA 3.2 (6Gb/s)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40GB~320GB</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err="1"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Kioxia</a:t>
                      </a: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 </a:t>
                      </a:r>
                      <a:r>
                        <a:rPr kumimoji="0" lang="en-US" altLang="zh-TW" sz="2000" b="0" i="0" u="none" strike="noStrike" kern="1200" cap="none" normalizeH="0" baseline="0" dirty="0" smtClean="0">
                          <a:ln>
                            <a:noFill/>
                          </a:ln>
                          <a:solidFill>
                            <a:srgbClr val="C00000"/>
                          </a:solidFill>
                          <a:effectLst/>
                          <a:latin typeface="Calibri" panose="020F0502020204030204" pitchFamily="34" charset="0"/>
                          <a:ea typeface="新細明體" pitchFamily="18" charset="-120"/>
                          <a:cs typeface="Calibri" panose="020F0502020204030204" pitchFamily="34" charset="0"/>
                          <a:sym typeface="Arial" pitchFamily="34" charset="0"/>
                        </a:rPr>
                        <a:t>BiCS5</a:t>
                      </a:r>
                      <a:endParaRPr kumimoji="0" lang="zh-TW" altLang="en-US" sz="2000" b="0" i="0" u="none" strike="noStrike" kern="1200" cap="none" normalizeH="0" baseline="0" dirty="0" smtClean="0">
                        <a:ln>
                          <a:noFill/>
                        </a:ln>
                        <a:solidFill>
                          <a:srgbClr val="C00000"/>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External DRAM</a:t>
                      </a:r>
                      <a:endParaRPr kumimoji="0" lang="zh-TW" altLang="en-US"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No</a:t>
                      </a: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R/W Speed (MB/sec)</a:t>
                      </a:r>
                      <a:endParaRPr kumimoji="0" lang="zh-TW" altLang="en-US"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Est. 555/485</a:t>
                      </a: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IOPS (4K Random Read) </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Est. 55K</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IOPS (4K Random Write) </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Est. 63K</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Wide Temp.</a:t>
                      </a:r>
                      <a:r>
                        <a:rPr lang="en-US"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(-40</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C~85</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Yes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19095">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086336">
                <a:tc>
                  <a:txBody>
                    <a:bodyPr/>
                    <a:lstStyle/>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Support LDPC ECC</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Global Wear-Leveling Technology</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AES256 Support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End-to-End Data Protection </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DEVSLP/Thermal Sensor</a:t>
                      </a:r>
                    </a:p>
                    <a:p>
                      <a:pPr eaLnBrk="0" fontAlgn="base" hangingPunct="0">
                        <a:buSzPct val="100000"/>
                        <a:buFont typeface="Arial" panose="020B0604020202020204" pitchFamily="34" charset="0"/>
                        <a:buChar char="•"/>
                      </a:pPr>
                      <a:r>
                        <a:rPr lang="zh-TW" altLang="en-US"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S.M.A.R.T. and SSD Widget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SLC-</a:t>
                      </a:r>
                      <a:r>
                        <a:rPr lang="en-US" altLang="zh-TW" sz="2000" b="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liteX</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(P/E cycles up to 100K</a:t>
                      </a:r>
                      <a:r>
                        <a:rPr lang="en-US" altLang="zh-TW" sz="2000" b="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a:t>
                      </a:r>
                      <a:endPar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p>
                      <a:pPr marL="0" marR="0" indent="0" algn="l" defTabSz="914446" rtl="0" eaLnBrk="0" fontAlgn="base" latinLnBrk="0" hangingPunct="0">
                        <a:lnSpc>
                          <a:spcPct val="100000"/>
                        </a:lnSpc>
                        <a:spcBef>
                          <a:spcPts val="0"/>
                        </a:spcBef>
                        <a:spcAft>
                          <a:spcPts val="0"/>
                        </a:spcAft>
                        <a:buClrTx/>
                        <a:buSzPct val="100000"/>
                        <a:buFont typeface="Arial" panose="020B0604020202020204" pitchFamily="34" charset="0"/>
                        <a:buChar char="•"/>
                        <a:tabLst/>
                        <a:defRPr/>
                      </a:pPr>
                      <a:r>
                        <a:rPr lang="en-US" altLang="zh-TW" sz="2000" b="0" dirty="0" smtClean="0">
                          <a:solidFill>
                            <a:srgbClr val="C00000"/>
                          </a:solidFill>
                          <a:latin typeface="Calibri" panose="020F0502020204030204" pitchFamily="34" charset="0"/>
                          <a:ea typeface="新細明體" charset="-120"/>
                          <a:cs typeface="Calibri" panose="020F0502020204030204" pitchFamily="34" charset="0"/>
                          <a:sym typeface="Arial" pitchFamily="34" charset="0"/>
                        </a:rPr>
                        <a:t> Write</a:t>
                      </a:r>
                      <a:r>
                        <a:rPr lang="en-US" altLang="zh-TW" sz="2000" b="0" baseline="0" dirty="0" smtClean="0">
                          <a:solidFill>
                            <a:srgbClr val="C00000"/>
                          </a:solidFill>
                          <a:latin typeface="Calibri" panose="020F0502020204030204" pitchFamily="34" charset="0"/>
                          <a:ea typeface="新細明體" charset="-120"/>
                          <a:cs typeface="Calibri" panose="020F0502020204030204" pitchFamily="34" charset="0"/>
                          <a:sym typeface="Arial" pitchFamily="34" charset="0"/>
                        </a:rPr>
                        <a:t> Protect(Optional)</a:t>
                      </a:r>
                    </a:p>
                    <a:p>
                      <a:pPr marL="0" marR="0" indent="0" algn="l" defTabSz="914446" rtl="0" eaLnBrk="0" fontAlgn="base" latinLnBrk="0" hangingPunct="0">
                        <a:lnSpc>
                          <a:spcPct val="100000"/>
                        </a:lnSpc>
                        <a:spcBef>
                          <a:spcPts val="0"/>
                        </a:spcBef>
                        <a:spcAft>
                          <a:spcPts val="0"/>
                        </a:spcAft>
                        <a:buClrTx/>
                        <a:buSzPct val="100000"/>
                        <a:buFont typeface="Arial" panose="020B0604020202020204" pitchFamily="34" charset="0"/>
                        <a:buChar char="•"/>
                        <a:tabLst/>
                        <a:defRPr/>
                      </a:pPr>
                      <a:r>
                        <a:rPr lang="en-US" altLang="zh-TW" sz="2000" b="0" baseline="0" dirty="0" smtClean="0">
                          <a:solidFill>
                            <a:srgbClr val="C00000"/>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baseline="0" dirty="0" err="1" smtClean="0">
                          <a:solidFill>
                            <a:srgbClr val="C00000"/>
                          </a:solidFill>
                          <a:latin typeface="Calibri" panose="020F0502020204030204" pitchFamily="34" charset="0"/>
                          <a:ea typeface="新細明體" charset="-120"/>
                          <a:cs typeface="Calibri" panose="020F0502020204030204" pitchFamily="34" charset="0"/>
                          <a:sym typeface="Arial" pitchFamily="34" charset="0"/>
                        </a:rPr>
                        <a:t>CorePower</a:t>
                      </a:r>
                      <a:endParaRPr lang="en-US" altLang="zh-TW" sz="2000" b="0" dirty="0" smtClean="0">
                        <a:solidFill>
                          <a:srgbClr val="C00000"/>
                        </a:solidFill>
                        <a:latin typeface="Calibri" panose="020F0502020204030204" pitchFamily="34" charset="0"/>
                        <a:ea typeface="新細明體" charset="-120"/>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spcBef>
                          <a:spcPts val="3413"/>
                        </a:spcBef>
                        <a:buSzPct val="171000"/>
                      </a:pPr>
                      <a:r>
                        <a:rPr lang="fr-FR"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Enterprise Server, Industrial/Military, Surveillance, Digital Signage,Gaming</a:t>
                      </a: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8" name="圓角矩形 7"/>
          <p:cNvSpPr/>
          <p:nvPr/>
        </p:nvSpPr>
        <p:spPr>
          <a:xfrm>
            <a:off x="1829371" y="5761809"/>
            <a:ext cx="1872208" cy="771175"/>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300192" fontAlgn="auto">
              <a:spcBef>
                <a:spcPts val="0"/>
              </a:spcBef>
              <a:spcAft>
                <a:spcPts val="0"/>
              </a:spcAft>
              <a:defRPr/>
            </a:pPr>
            <a:r>
              <a:rPr lang="en-US" altLang="zh-TW" sz="2400" b="1" dirty="0" smtClean="0">
                <a:solidFill>
                  <a:schemeClr val="bg1"/>
                </a:solidFill>
                <a:latin typeface="Calibri" panose="020F0502020204030204" pitchFamily="34" charset="0"/>
                <a:cs typeface="Calibri" panose="020F0502020204030204" pitchFamily="34" charset="0"/>
              </a:rPr>
              <a:t>CS: E/Nov.</a:t>
            </a:r>
            <a:endParaRPr lang="en-US" altLang="zh-TW" sz="2400" b="1" dirty="0">
              <a:solidFill>
                <a:schemeClr val="bg1"/>
              </a:solidFill>
              <a:latin typeface="Calibri" panose="020F0502020204030204" pitchFamily="34" charset="0"/>
              <a:cs typeface="Calibri" panose="020F0502020204030204" pitchFamily="34" charset="0"/>
            </a:endParaRPr>
          </a:p>
        </p:txBody>
      </p:sp>
      <p:pic>
        <p:nvPicPr>
          <p:cNvPr id="2" name="圖片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78151" y="3004592"/>
            <a:ext cx="2359332" cy="2359332"/>
          </a:xfrm>
          <a:prstGeom prst="rect">
            <a:avLst/>
          </a:prstGeom>
        </p:spPr>
      </p:pic>
      <p:pic>
        <p:nvPicPr>
          <p:cNvPr id="3" name="圖片 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693467" y="3004592"/>
            <a:ext cx="2376264" cy="2376264"/>
          </a:xfrm>
          <a:prstGeom prst="rect">
            <a:avLst/>
          </a:prstGeom>
        </p:spPr>
      </p:pic>
    </p:spTree>
    <p:extLst>
      <p:ext uri="{BB962C8B-B14F-4D97-AF65-F5344CB8AC3E}">
        <p14:creationId xmlns:p14="http://schemas.microsoft.com/office/powerpoint/2010/main" val="1825760519"/>
      </p:ext>
    </p:extLst>
  </p:cSld>
  <p:clrMapOvr>
    <a:masterClrMapping/>
  </p:clrMapOvr>
  <p:transition/>
  <p:timing>
    <p:tnLst>
      <p:par>
        <p:cT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文字方塊 15"/>
          <p:cNvSpPr txBox="1">
            <a:spLocks noChangeArrowheads="1"/>
          </p:cNvSpPr>
          <p:nvPr/>
        </p:nvSpPr>
        <p:spPr bwMode="auto">
          <a:xfrm>
            <a:off x="4983323" y="988368"/>
            <a:ext cx="8704967" cy="667746"/>
          </a:xfrm>
          <a:prstGeom prst="rect">
            <a:avLst/>
          </a:prstGeom>
          <a:noFill/>
          <a:ln>
            <a:noFill/>
          </a:ln>
          <a:extLst/>
        </p:spPr>
        <p:txBody>
          <a:bodyPr wrap="square" lIns="112647" tIns="56324" rIns="112647" bIns="56324">
            <a:spAutoFit/>
          </a:bodyPr>
          <a:lstStyle>
            <a:lvl1pPr eaLnBrk="0" hangingPunct="0">
              <a:defRPr kumimoji="1">
                <a:solidFill>
                  <a:schemeClr val="tx1"/>
                </a:solidFill>
                <a:latin typeface="Arial" pitchFamily="34" charset="0"/>
                <a:ea typeface="新細明體" pitchFamily="18" charset="-120"/>
              </a:defRPr>
            </a:lvl1pPr>
            <a:lvl2pPr marL="742950" indent="-285750" eaLnBrk="0" hangingPunct="0">
              <a:defRPr kumimoji="1">
                <a:solidFill>
                  <a:schemeClr val="tx1"/>
                </a:solidFill>
                <a:latin typeface="Arial" pitchFamily="34" charset="0"/>
                <a:ea typeface="新細明體" pitchFamily="18" charset="-120"/>
              </a:defRPr>
            </a:lvl2pPr>
            <a:lvl3pPr marL="1143000" indent="-228600" eaLnBrk="0" hangingPunct="0">
              <a:defRPr kumimoji="1">
                <a:solidFill>
                  <a:schemeClr val="tx1"/>
                </a:solidFill>
                <a:latin typeface="Arial" pitchFamily="34" charset="0"/>
                <a:ea typeface="新細明體" pitchFamily="18" charset="-120"/>
              </a:defRPr>
            </a:lvl3pPr>
            <a:lvl4pPr marL="1600200" indent="-228600" eaLnBrk="0" hangingPunct="0">
              <a:defRPr kumimoji="1">
                <a:solidFill>
                  <a:schemeClr val="tx1"/>
                </a:solidFill>
                <a:latin typeface="Arial" pitchFamily="34" charset="0"/>
                <a:ea typeface="新細明體" pitchFamily="18" charset="-120"/>
              </a:defRPr>
            </a:lvl4pPr>
            <a:lvl5pPr marL="2057400" indent="-228600" eaLnBrk="0" hangingPunct="0">
              <a:defRPr kumimoji="1">
                <a:solidFill>
                  <a:schemeClr val="tx1"/>
                </a:solidFill>
                <a:latin typeface="Arial" pitchFamily="34" charset="0"/>
                <a:ea typeface="新細明體" pitchFamily="18" charset="-120"/>
              </a:defRPr>
            </a:lvl5pPr>
            <a:lvl6pPr marL="25146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hangingPunct="1">
              <a:defRPr/>
            </a:pPr>
            <a:r>
              <a:rPr kumimoji="0" lang="en-US" altLang="zh-TW" sz="3600" b="1" dirty="0">
                <a:solidFill>
                  <a:srgbClr val="008080"/>
                </a:solidFill>
                <a:latin typeface="Calibri" panose="020F0502020204030204" pitchFamily="34" charset="0"/>
                <a:cs typeface="Calibri" panose="020F0502020204030204" pitchFamily="34" charset="0"/>
              </a:rPr>
              <a:t>Industrial 3D TLC </a:t>
            </a:r>
            <a:r>
              <a:rPr kumimoji="0" lang="en-US" altLang="zh-TW" sz="3600" b="1" dirty="0" err="1">
                <a:solidFill>
                  <a:srgbClr val="008080"/>
                </a:solidFill>
                <a:latin typeface="Calibri" panose="020F0502020204030204" pitchFamily="34" charset="0"/>
                <a:cs typeface="Calibri" panose="020F0502020204030204" pitchFamily="34" charset="0"/>
              </a:rPr>
              <a:t>CFast</a:t>
            </a:r>
            <a:r>
              <a:rPr kumimoji="0" lang="en-US" altLang="zh-TW" sz="3600" b="1" dirty="0">
                <a:solidFill>
                  <a:srgbClr val="008080"/>
                </a:solidFill>
                <a:latin typeface="Calibri" panose="020F0502020204030204" pitchFamily="34" charset="0"/>
                <a:cs typeface="Calibri" panose="020F0502020204030204" pitchFamily="34" charset="0"/>
              </a:rPr>
              <a:t> Comparison Table</a:t>
            </a:r>
          </a:p>
        </p:txBody>
      </p:sp>
      <p:graphicFrame>
        <p:nvGraphicFramePr>
          <p:cNvPr id="15" name="表格 14"/>
          <p:cNvGraphicFramePr>
            <a:graphicFrameLocks noGrp="1"/>
          </p:cNvGraphicFramePr>
          <p:nvPr>
            <p:extLst>
              <p:ext uri="{D42A27DB-BD31-4B8C-83A1-F6EECF244321}">
                <p14:modId xmlns:p14="http://schemas.microsoft.com/office/powerpoint/2010/main" val="2658563884"/>
              </p:ext>
            </p:extLst>
          </p:nvPr>
        </p:nvGraphicFramePr>
        <p:xfrm>
          <a:off x="2477443" y="1835129"/>
          <a:ext cx="12961439" cy="6970086"/>
        </p:xfrm>
        <a:graphic>
          <a:graphicData uri="http://schemas.openxmlformats.org/drawingml/2006/table">
            <a:tbl>
              <a:tblPr>
                <a:tableStyleId>{5940675A-B579-460E-94D1-54222C63F5DA}</a:tableStyleId>
              </a:tblPr>
              <a:tblGrid>
                <a:gridCol w="2799683"/>
                <a:gridCol w="2540439"/>
                <a:gridCol w="2540439"/>
                <a:gridCol w="2540439"/>
                <a:gridCol w="2540439"/>
              </a:tblGrid>
              <a:tr h="659380">
                <a:tc>
                  <a:txBody>
                    <a:bodyPr/>
                    <a:lstStyle/>
                    <a:p>
                      <a:pPr algn="l" rtl="0" fontAlgn="ctr"/>
                      <a:r>
                        <a:rPr lang="en-US" sz="2400" b="1" u="none" strike="noStrike" dirty="0" smtClean="0">
                          <a:solidFill>
                            <a:schemeClr val="bg1"/>
                          </a:solidFill>
                          <a:latin typeface="Calibri" panose="020F0502020204030204" pitchFamily="34" charset="0"/>
                          <a:cs typeface="Calibri" panose="020F0502020204030204" pitchFamily="34" charset="0"/>
                        </a:rPr>
                        <a:t>  Model </a:t>
                      </a:r>
                      <a:r>
                        <a:rPr lang="en-US" sz="2400" b="1" u="none" strike="noStrike" dirty="0">
                          <a:solidFill>
                            <a:schemeClr val="bg1"/>
                          </a:solidFill>
                          <a:latin typeface="Calibri" panose="020F0502020204030204" pitchFamily="34" charset="0"/>
                          <a:cs typeface="Calibri" panose="020F0502020204030204" pitchFamily="34" charset="0"/>
                        </a:rPr>
                        <a:t>Name</a:t>
                      </a:r>
                      <a:endParaRPr lang="en-US" sz="2400" b="1" i="0" u="none" strike="noStrike" dirty="0">
                        <a:solidFill>
                          <a:schemeClr val="bg1"/>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c>
                  <a:txBody>
                    <a:bodyPr/>
                    <a:lstStyle/>
                    <a:p>
                      <a:pPr algn="ctr"/>
                      <a:r>
                        <a:rPr lang="en-US" altLang="zh-TW" sz="2400" b="1" dirty="0" smtClean="0">
                          <a:solidFill>
                            <a:schemeClr val="bg1"/>
                          </a:solidFill>
                          <a:effectLst/>
                          <a:latin typeface="Calibri" panose="020F0502020204030204" pitchFamily="34" charset="0"/>
                          <a:cs typeface="Calibri" panose="020F0502020204030204" pitchFamily="34" charset="0"/>
                        </a:rPr>
                        <a:t>SV250-CFast</a:t>
                      </a:r>
                      <a:endParaRPr lang="zh-TW" altLang="en-US" sz="2400" b="1" dirty="0">
                        <a:solidFill>
                          <a:schemeClr val="bg1"/>
                        </a:solidFill>
                        <a:effectLst/>
                        <a:latin typeface="Calibri" panose="020F0502020204030204" pitchFamily="34" charset="0"/>
                        <a:cs typeface="Calibri" panose="020F0502020204030204"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c>
                  <a:txBody>
                    <a:bodyPr/>
                    <a:lstStyle/>
                    <a:p>
                      <a:pPr algn="ctr"/>
                      <a:r>
                        <a:rPr lang="en-US" altLang="zh-TW" sz="2400" b="1" dirty="0" smtClean="0">
                          <a:solidFill>
                            <a:schemeClr val="bg1"/>
                          </a:solidFill>
                          <a:latin typeface="Calibri" panose="020F0502020204030204" pitchFamily="34" charset="0"/>
                          <a:cs typeface="Calibri" panose="020F0502020204030204" pitchFamily="34" charset="0"/>
                        </a:rPr>
                        <a:t>SV25P-CFast</a:t>
                      </a:r>
                      <a:endParaRPr lang="zh-TW" altLang="en-US" sz="2400" b="1" dirty="0">
                        <a:solidFill>
                          <a:schemeClr val="bg1"/>
                        </a:solidFill>
                        <a:latin typeface="Calibri" panose="020F0502020204030204" pitchFamily="34" charset="0"/>
                        <a:cs typeface="Calibri" panose="020F0502020204030204"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c>
                  <a:txBody>
                    <a:bodyPr/>
                    <a:lstStyle/>
                    <a:p>
                      <a:pPr algn="ctr"/>
                      <a:r>
                        <a:rPr lang="en-US" altLang="zh-TW" sz="2400" b="1" dirty="0" smtClean="0">
                          <a:solidFill>
                            <a:schemeClr val="bg1"/>
                          </a:solidFill>
                          <a:effectLst/>
                          <a:latin typeface="Calibri" panose="020F0502020204030204" pitchFamily="34" charset="0"/>
                          <a:cs typeface="Calibri" panose="020F0502020204030204" pitchFamily="34" charset="0"/>
                        </a:rPr>
                        <a:t>SH250-CFast</a:t>
                      </a:r>
                      <a:endParaRPr lang="zh-TW" altLang="en-US" sz="2400" b="1" dirty="0">
                        <a:solidFill>
                          <a:schemeClr val="bg1"/>
                        </a:solidFill>
                        <a:effectLst/>
                        <a:latin typeface="Calibri" panose="020F0502020204030204" pitchFamily="34" charset="0"/>
                        <a:cs typeface="Calibri" panose="020F0502020204030204"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c>
                  <a:txBody>
                    <a:bodyPr/>
                    <a:lstStyle/>
                    <a:p>
                      <a:pPr algn="ctr"/>
                      <a:r>
                        <a:rPr lang="en-US" altLang="zh-TW" sz="2400" b="1" dirty="0" smtClean="0">
                          <a:solidFill>
                            <a:schemeClr val="bg1"/>
                          </a:solidFill>
                          <a:effectLst/>
                          <a:latin typeface="Calibri" panose="020F0502020204030204" pitchFamily="34" charset="0"/>
                          <a:cs typeface="Calibri" panose="020F0502020204030204" pitchFamily="34" charset="0"/>
                        </a:rPr>
                        <a:t>SH25P-CFast</a:t>
                      </a:r>
                      <a:endParaRPr lang="zh-TW" altLang="en-US" sz="2400" b="1" dirty="0">
                        <a:solidFill>
                          <a:schemeClr val="bg1"/>
                        </a:solidFill>
                        <a:effectLst/>
                        <a:latin typeface="Calibri" panose="020F0502020204030204" pitchFamily="34" charset="0"/>
                        <a:cs typeface="Calibri" panose="020F0502020204030204"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r>
              <a:tr h="394517">
                <a:tc>
                  <a:txBody>
                    <a:bodyPr/>
                    <a:lstStyle/>
                    <a:p>
                      <a:pPr marL="0" marR="0" lvl="0" indent="0" algn="l"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Interface</a:t>
                      </a: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b="1"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SATA 3.2 (6Gb/s)</a:t>
                      </a:r>
                      <a:endParaRPr kumimoji="0" lang="en-US" altLang="zh-TW" sz="2000" b="1"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SATA 3.2 (6Gb/s)</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b="1"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SATA 3.2 (6Gb/s)</a:t>
                      </a:r>
                      <a:endParaRPr kumimoji="0" lang="en-US" altLang="zh-TW" sz="2000" b="1"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b="1"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SATA 3.2 (6Gb/s)</a:t>
                      </a:r>
                      <a:endParaRPr kumimoji="0" lang="en-US" altLang="zh-TW" sz="2000" b="1"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467523">
                <a:tc>
                  <a:txBody>
                    <a:bodyPr/>
                    <a:lstStyle/>
                    <a:p>
                      <a:pPr marL="0" marR="0" lvl="0" indent="0" algn="l"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External DRAM</a:t>
                      </a: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b="1"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No</a:t>
                      </a:r>
                      <a:endParaRPr kumimoji="0" lang="en-US" altLang="zh-TW" sz="2000" b="1"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cap="none" normalizeH="0" baseline="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No</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b="1"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No</a:t>
                      </a:r>
                      <a:endParaRPr kumimoji="0" lang="en-US" altLang="zh-TW" sz="2000" b="1"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b="1"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No</a:t>
                      </a:r>
                      <a:endParaRPr kumimoji="0" lang="en-US" altLang="zh-TW" sz="2000" b="1"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394517">
                <a:tc>
                  <a:txBody>
                    <a:bodyPr/>
                    <a:lstStyle/>
                    <a:p>
                      <a:pPr marL="0" marR="0" lvl="0" indent="0" algn="l"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Channel</a:t>
                      </a: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b="1"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4</a:t>
                      </a: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4</a:t>
                      </a: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b="1"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4</a:t>
                      </a: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b="1"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4</a:t>
                      </a: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434136">
                <a:tc>
                  <a:txBody>
                    <a:bodyPr/>
                    <a:lstStyle/>
                    <a:p>
                      <a:pPr marL="0" marR="0" lvl="0" indent="0" algn="l"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Flash Type</a:t>
                      </a: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lang="en-US" altLang="zh-TW" sz="2000" b="1" kern="1200" dirty="0" err="1" smtClean="0">
                          <a:solidFill>
                            <a:schemeClr val="tx1">
                              <a:lumMod val="75000"/>
                              <a:lumOff val="25000"/>
                            </a:schemeClr>
                          </a:solidFill>
                          <a:effectLst/>
                          <a:latin typeface="Calibri" panose="020F0502020204030204" pitchFamily="34" charset="0"/>
                          <a:ea typeface="+mn-ea"/>
                          <a:cs typeface="Calibri" panose="020F0502020204030204" pitchFamily="34" charset="0"/>
                        </a:rPr>
                        <a:t>Kioxia</a:t>
                      </a:r>
                      <a:r>
                        <a:rPr lang="zh-TW" altLang="en-US" sz="2000" b="1"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rPr>
                        <a:t> </a:t>
                      </a:r>
                      <a:r>
                        <a:rPr lang="en-US" altLang="zh-TW" sz="2000" b="1"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rPr>
                        <a:t>BiCS5</a:t>
                      </a:r>
                      <a:endParaRPr lang="en-US" altLang="zh-TW" sz="2000" b="1"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rPr>
                        <a:t>Kioxia</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 BiCS5</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lang="en-US" altLang="zh-TW" sz="2000" b="1" kern="1200" dirty="0" err="1" smtClean="0">
                          <a:solidFill>
                            <a:schemeClr val="tx1">
                              <a:lumMod val="75000"/>
                              <a:lumOff val="25000"/>
                            </a:schemeClr>
                          </a:solidFill>
                          <a:effectLst/>
                          <a:latin typeface="Calibri" panose="020F0502020204030204" pitchFamily="34" charset="0"/>
                          <a:ea typeface="+mn-ea"/>
                          <a:cs typeface="Calibri" panose="020F0502020204030204" pitchFamily="34" charset="0"/>
                        </a:rPr>
                        <a:t>Kioxia</a:t>
                      </a:r>
                      <a:r>
                        <a:rPr lang="en-US" altLang="zh-TW" sz="2000" b="1"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rPr>
                        <a:t> BiCS5</a:t>
                      </a:r>
                      <a:endParaRPr kumimoji="0" lang="en-US" altLang="zh-TW" sz="2000" b="1"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lang="en-US" altLang="zh-TW" sz="2000" b="1" kern="1200" dirty="0" err="1" smtClean="0">
                          <a:solidFill>
                            <a:schemeClr val="tx1">
                              <a:lumMod val="75000"/>
                              <a:lumOff val="25000"/>
                            </a:schemeClr>
                          </a:solidFill>
                          <a:effectLst/>
                          <a:latin typeface="Calibri" panose="020F0502020204030204" pitchFamily="34" charset="0"/>
                          <a:ea typeface="+mn-ea"/>
                          <a:cs typeface="Calibri" panose="020F0502020204030204" pitchFamily="34" charset="0"/>
                        </a:rPr>
                        <a:t>Kioxia</a:t>
                      </a:r>
                      <a:r>
                        <a:rPr lang="en-US" altLang="zh-TW" sz="2000" b="1"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rPr>
                        <a:t> BiCS5</a:t>
                      </a:r>
                      <a:endParaRPr kumimoji="0" lang="en-US" altLang="zh-TW" sz="2000" b="1"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496155">
                <a:tc>
                  <a:txBody>
                    <a:bodyPr/>
                    <a:lstStyle/>
                    <a:p>
                      <a:pPr marL="0" marR="0" lvl="0" indent="0" algn="l"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Available Capacity </a:t>
                      </a: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lang="en-US" altLang="zh-TW" sz="2000" b="1"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120GB~960GB</a:t>
                      </a: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46" rtl="0" eaLnBrk="1" fontAlgn="base" latinLnBrk="0" hangingPunct="1">
                        <a:lnSpc>
                          <a:spcPct val="100000"/>
                        </a:lnSpc>
                        <a:spcBef>
                          <a:spcPts val="240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120GB~960GB</a:t>
                      </a: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b="1"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40GB~320GB</a:t>
                      </a:r>
                      <a:endParaRPr kumimoji="0" lang="en-US" altLang="zh-TW" sz="2000" b="1"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b="1"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40GB~320GB</a:t>
                      </a:r>
                      <a:endParaRPr kumimoji="0" lang="en-US" altLang="zh-TW" sz="2000" b="1"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650998">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lang="en-US" sz="2000" b="0" i="0" kern="1200" dirty="0">
                          <a:solidFill>
                            <a:schemeClr val="tx1">
                              <a:lumMod val="75000"/>
                              <a:lumOff val="25000"/>
                            </a:schemeClr>
                          </a:solidFill>
                          <a:latin typeface="Calibri" panose="020F0502020204030204" pitchFamily="34" charset="0"/>
                          <a:ea typeface="微軟正黑體" pitchFamily="34" charset="-120"/>
                          <a:cs typeface="Calibri" panose="020F0502020204030204" pitchFamily="34" charset="0"/>
                        </a:rPr>
                        <a:t>R/W Speed </a:t>
                      </a:r>
                      <a:r>
                        <a:rPr lang="en-US" sz="2000" b="0" i="0" kern="1200" dirty="0" smtClean="0">
                          <a:solidFill>
                            <a:schemeClr val="tx1">
                              <a:lumMod val="75000"/>
                              <a:lumOff val="25000"/>
                            </a:schemeClr>
                          </a:solidFill>
                          <a:latin typeface="Calibri" panose="020F0502020204030204" pitchFamily="34" charset="0"/>
                          <a:ea typeface="微軟正黑體" pitchFamily="34" charset="-120"/>
                          <a:cs typeface="Calibri" panose="020F0502020204030204" pitchFamily="34" charset="0"/>
                        </a:rPr>
                        <a:t>(MB/sec)</a:t>
                      </a:r>
                      <a:endParaRPr lang="en-US" sz="2000" b="0" i="0" kern="1200" dirty="0">
                        <a:solidFill>
                          <a:schemeClr val="tx1">
                            <a:lumMod val="75000"/>
                            <a:lumOff val="25000"/>
                          </a:schemeClr>
                        </a:solidFill>
                        <a:latin typeface="Calibri" panose="020F0502020204030204" pitchFamily="34" charset="0"/>
                        <a:ea typeface="微軟正黑體" pitchFamily="34" charset="-120"/>
                        <a:cs typeface="Calibri" panose="020F0502020204030204" pitchFamily="34" charset="0"/>
                      </a:endParaRPr>
                    </a:p>
                  </a:txBody>
                  <a:tcPr marL="79200" marR="79200" marT="39600" marB="3960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rPr>
                        <a:t>560/500</a:t>
                      </a:r>
                      <a:endParaRPr lang="zh-TW" altLang="en-US" sz="2000" b="1"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algn="ctr" defTabSz="914446" rtl="0" eaLnBrk="1" latinLnBrk="0" hangingPunct="1"/>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560/500</a:t>
                      </a:r>
                      <a:endParaRPr lang="zh-TW" altLang="en-US" sz="2000" b="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a:r>
                        <a:rPr lang="en-US" altLang="zh-TW" sz="2000" b="1" dirty="0" smtClean="0">
                          <a:solidFill>
                            <a:schemeClr val="tx1">
                              <a:lumMod val="75000"/>
                              <a:lumOff val="25000"/>
                            </a:schemeClr>
                          </a:solidFill>
                          <a:effectLst/>
                          <a:latin typeface="Calibri" panose="020F0502020204030204" pitchFamily="34" charset="0"/>
                          <a:cs typeface="Calibri" panose="020F0502020204030204" pitchFamily="34" charset="0"/>
                        </a:rPr>
                        <a:t>555/485</a:t>
                      </a:r>
                      <a:endParaRPr lang="zh-TW" altLang="en-US" sz="2000" b="1" dirty="0">
                        <a:solidFill>
                          <a:schemeClr val="tx1">
                            <a:lumMod val="75000"/>
                            <a:lumOff val="25000"/>
                          </a:schemeClr>
                        </a:solidFill>
                        <a:effectLst/>
                        <a:latin typeface="Calibri" panose="020F0502020204030204" pitchFamily="34" charset="0"/>
                        <a:cs typeface="Calibri" panose="020F0502020204030204"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a:r>
                        <a:rPr lang="en-US" altLang="zh-TW" sz="2000" b="1" dirty="0" smtClean="0">
                          <a:solidFill>
                            <a:schemeClr val="tx1">
                              <a:lumMod val="75000"/>
                              <a:lumOff val="25000"/>
                            </a:schemeClr>
                          </a:solidFill>
                          <a:effectLst/>
                          <a:latin typeface="Calibri" panose="020F0502020204030204" pitchFamily="34" charset="0"/>
                          <a:cs typeface="Calibri" panose="020F0502020204030204" pitchFamily="34" charset="0"/>
                        </a:rPr>
                        <a:t>Est. 555/485</a:t>
                      </a:r>
                      <a:endParaRPr lang="zh-TW" altLang="en-US" sz="2000" b="1" dirty="0">
                        <a:solidFill>
                          <a:schemeClr val="tx1">
                            <a:lumMod val="75000"/>
                            <a:lumOff val="25000"/>
                          </a:schemeClr>
                        </a:solidFill>
                        <a:effectLst/>
                        <a:latin typeface="Calibri" panose="020F0502020204030204" pitchFamily="34" charset="0"/>
                        <a:cs typeface="Calibri" panose="020F0502020204030204"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939070">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lang="en-US" sz="2000" b="0" i="0" kern="1200" dirty="0" smtClean="0">
                          <a:solidFill>
                            <a:schemeClr val="tx1">
                              <a:lumMod val="75000"/>
                              <a:lumOff val="25000"/>
                            </a:schemeClr>
                          </a:solidFill>
                          <a:latin typeface="Calibri" panose="020F0502020204030204" pitchFamily="34" charset="0"/>
                          <a:ea typeface="微軟正黑體" pitchFamily="34" charset="-120"/>
                          <a:cs typeface="Calibri" panose="020F0502020204030204" pitchFamily="34" charset="0"/>
                        </a:rPr>
                        <a:t>IOPS</a:t>
                      </a:r>
                    </a:p>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微軟正黑體" pitchFamily="34" charset="-120"/>
                          <a:cs typeface="Calibri" panose="020F0502020204030204" pitchFamily="34" charset="0"/>
                        </a:rPr>
                        <a:t>(4K Random Read/Write)</a:t>
                      </a:r>
                    </a:p>
                  </a:txBody>
                  <a:tcPr marL="79200" marR="79200" marT="39600" marB="3960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dirty="0" smtClean="0">
                          <a:solidFill>
                            <a:schemeClr val="tx1">
                              <a:lumMod val="75000"/>
                              <a:lumOff val="25000"/>
                            </a:schemeClr>
                          </a:solidFill>
                          <a:effectLst/>
                          <a:latin typeface="Calibri" panose="020F0502020204030204" pitchFamily="34" charset="0"/>
                          <a:cs typeface="Calibri" panose="020F0502020204030204" pitchFamily="34" charset="0"/>
                        </a:rPr>
                        <a:t>51K/68K</a:t>
                      </a:r>
                      <a:endParaRPr lang="zh-TW" altLang="en-US" sz="2000" b="1" dirty="0" smtClean="0">
                        <a:solidFill>
                          <a:schemeClr val="tx1">
                            <a:lumMod val="75000"/>
                            <a:lumOff val="25000"/>
                          </a:schemeClr>
                        </a:solidFill>
                        <a:effectLst/>
                        <a:latin typeface="Calibri" panose="020F0502020204030204" pitchFamily="34" charset="0"/>
                        <a:cs typeface="Calibri" panose="020F0502020204030204"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51K/68K</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a:r>
                        <a:rPr lang="en-US" altLang="zh-TW" sz="2000" b="1" dirty="0" smtClean="0">
                          <a:solidFill>
                            <a:schemeClr val="tx1">
                              <a:lumMod val="75000"/>
                              <a:lumOff val="25000"/>
                            </a:schemeClr>
                          </a:solidFill>
                          <a:effectLst/>
                          <a:latin typeface="Calibri" panose="020F0502020204030204" pitchFamily="34" charset="0"/>
                          <a:cs typeface="Calibri" panose="020F0502020204030204" pitchFamily="34" charset="0"/>
                        </a:rPr>
                        <a:t>55K/63K</a:t>
                      </a:r>
                      <a:endParaRPr lang="zh-TW" altLang="en-US" sz="2000" b="1" dirty="0">
                        <a:solidFill>
                          <a:schemeClr val="tx1">
                            <a:lumMod val="75000"/>
                            <a:lumOff val="25000"/>
                          </a:schemeClr>
                        </a:solidFill>
                        <a:effectLst/>
                        <a:latin typeface="Calibri" panose="020F0502020204030204" pitchFamily="34" charset="0"/>
                        <a:cs typeface="Calibri" panose="020F0502020204030204"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a:r>
                        <a:rPr lang="en-US" altLang="zh-TW" sz="2000" b="1" dirty="0" smtClean="0">
                          <a:solidFill>
                            <a:schemeClr val="tx1">
                              <a:lumMod val="75000"/>
                              <a:lumOff val="25000"/>
                            </a:schemeClr>
                          </a:solidFill>
                          <a:effectLst/>
                          <a:latin typeface="Calibri" panose="020F0502020204030204" pitchFamily="34" charset="0"/>
                          <a:cs typeface="Calibri" panose="020F0502020204030204" pitchFamily="34" charset="0"/>
                        </a:rPr>
                        <a:t>Est. 55K/63K</a:t>
                      </a:r>
                      <a:endParaRPr lang="zh-TW" altLang="en-US" sz="2000" b="1" dirty="0">
                        <a:solidFill>
                          <a:schemeClr val="tx1">
                            <a:lumMod val="75000"/>
                            <a:lumOff val="25000"/>
                          </a:schemeClr>
                        </a:solidFill>
                        <a:effectLst/>
                        <a:latin typeface="Calibri" panose="020F0502020204030204" pitchFamily="34" charset="0"/>
                        <a:cs typeface="Calibri" panose="020F0502020204030204"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473557">
                <a:tc>
                  <a:txBody>
                    <a:bodyPr/>
                    <a:lstStyle/>
                    <a:p>
                      <a:pPr marL="0" marR="0" lvl="0" indent="0" algn="l"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Wide Temp.</a:t>
                      </a: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a:r>
                        <a:rPr lang="en-US" altLang="zh-TW" sz="2000" b="1" dirty="0" smtClean="0">
                          <a:solidFill>
                            <a:schemeClr val="tx1">
                              <a:lumMod val="75000"/>
                              <a:lumOff val="25000"/>
                            </a:schemeClr>
                          </a:solidFill>
                          <a:effectLst/>
                          <a:latin typeface="Calibri" panose="020F0502020204030204" pitchFamily="34" charset="0"/>
                          <a:cs typeface="Calibri" panose="020F0502020204030204" pitchFamily="34" charset="0"/>
                        </a:rPr>
                        <a:t>Yes</a:t>
                      </a: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Yes</a:t>
                      </a: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a:r>
                        <a:rPr lang="en-US" altLang="zh-TW" sz="2000" b="1" dirty="0" smtClean="0">
                          <a:solidFill>
                            <a:schemeClr val="tx1">
                              <a:lumMod val="75000"/>
                              <a:lumOff val="25000"/>
                            </a:schemeClr>
                          </a:solidFill>
                          <a:effectLst/>
                          <a:latin typeface="Calibri" panose="020F0502020204030204" pitchFamily="34" charset="0"/>
                          <a:cs typeface="Calibri" panose="020F0502020204030204" pitchFamily="34" charset="0"/>
                        </a:rPr>
                        <a:t>Yes</a:t>
                      </a: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a:r>
                        <a:rPr lang="en-US" altLang="zh-TW" sz="2000" b="1" dirty="0" smtClean="0">
                          <a:solidFill>
                            <a:schemeClr val="tx1">
                              <a:lumMod val="75000"/>
                              <a:lumOff val="25000"/>
                            </a:schemeClr>
                          </a:solidFill>
                          <a:effectLst/>
                          <a:latin typeface="Calibri" panose="020F0502020204030204" pitchFamily="34" charset="0"/>
                          <a:cs typeface="Calibri" panose="020F0502020204030204" pitchFamily="34" charset="0"/>
                        </a:rPr>
                        <a:t>Yes</a:t>
                      </a: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682589">
                <a:tc>
                  <a:txBody>
                    <a:bodyPr/>
                    <a:lstStyle/>
                    <a:p>
                      <a:pPr marL="0" marR="0" lvl="0" indent="0" algn="l"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H/W Write Protection</a:t>
                      </a: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b="1"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Yes (Optional)</a:t>
                      </a:r>
                      <a:endParaRPr kumimoji="0" lang="en-US" altLang="zh-TW" sz="2000" b="1"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Yes (Optional)</a:t>
                      </a:r>
                      <a:endPar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b="1"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Yes (Optional)</a:t>
                      </a:r>
                      <a:endParaRPr kumimoji="0" lang="en-US" altLang="zh-TW" sz="2000" b="1"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b="1"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Yes (Optional)</a:t>
                      </a:r>
                      <a:endParaRPr kumimoji="0" lang="en-US" altLang="zh-TW" sz="2000" b="1"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1258734">
                <a:tc>
                  <a:txBody>
                    <a:bodyPr/>
                    <a:lstStyle/>
                    <a:p>
                      <a:pPr marL="0" marR="0" lvl="0" indent="0" algn="l"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Special Features</a:t>
                      </a: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b="1" u="none" strike="noStrike" kern="10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AES256 </a:t>
                      </a:r>
                      <a:br>
                        <a:rPr kumimoji="0" lang="en-US" altLang="zh-TW" sz="2000" b="1" u="none" strike="noStrike" kern="10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br>
                      <a:r>
                        <a:rPr kumimoji="0" lang="en-US" altLang="zh-TW" sz="2000" b="1" u="none" strike="noStrike" kern="10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TCG Opal2.0 </a:t>
                      </a:r>
                      <a:endParaRPr kumimoji="0" lang="en-US" altLang="zh-TW" sz="2000" b="1" i="0" u="none" strike="noStrike" kern="10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65024" marR="65024" marT="65024" marB="65024"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zh-TW" sz="2000" dirty="0" err="1" smtClean="0">
                          <a:solidFill>
                            <a:schemeClr val="tx1">
                              <a:lumMod val="75000"/>
                              <a:lumOff val="25000"/>
                            </a:schemeClr>
                          </a:solidFill>
                          <a:latin typeface="Calibri" panose="020F0502020204030204" pitchFamily="34" charset="0"/>
                          <a:cs typeface="Calibri" panose="020F0502020204030204" pitchFamily="34" charset="0"/>
                        </a:rPr>
                        <a:t>CorePower</a:t>
                      </a:r>
                      <a:endParaRPr lang="en-US" altLang="zh-TW" sz="2000" dirty="0" smtClean="0">
                        <a:solidFill>
                          <a:schemeClr val="tx1">
                            <a:lumMod val="75000"/>
                            <a:lumOff val="25000"/>
                          </a:schemeClr>
                        </a:solidFill>
                        <a:latin typeface="Calibri" panose="020F0502020204030204" pitchFamily="34" charset="0"/>
                        <a:cs typeface="Calibri" panose="020F0502020204030204"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0" lang="en-US" altLang="zh-TW" sz="2000" b="1"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AES256</a:t>
                      </a:r>
                      <a:br>
                        <a:rPr kumimoji="0" lang="en-US" altLang="zh-TW" sz="2000" b="1"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br>
                      <a:r>
                        <a:rPr lang="en-US" altLang="zh-TW"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SLC-</a:t>
                      </a:r>
                      <a:r>
                        <a:rPr lang="en-US" altLang="zh-TW" sz="2000" b="1" u="none" strike="noStrike" dirty="0" err="1" smtClean="0">
                          <a:solidFill>
                            <a:schemeClr val="tx1">
                              <a:lumMod val="75000"/>
                              <a:lumOff val="25000"/>
                            </a:schemeClr>
                          </a:solidFill>
                          <a:effectLst/>
                          <a:latin typeface="Calibri" panose="020F0502020204030204" pitchFamily="34" charset="0"/>
                          <a:cs typeface="Calibri" panose="020F0502020204030204" pitchFamily="34" charset="0"/>
                        </a:rPr>
                        <a:t>liteX</a:t>
                      </a:r>
                      <a:endParaRPr lang="en-US" altLang="zh-TW"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endParaRPr>
                    </a:p>
                    <a:p>
                      <a:pPr marL="0" marR="0" indent="0" algn="ctr" defTabSz="914400" rtl="0" eaLnBrk="1" fontAlgn="ctr" latinLnBrk="0" hangingPunct="1">
                        <a:lnSpc>
                          <a:spcPct val="100000"/>
                        </a:lnSpc>
                        <a:spcBef>
                          <a:spcPts val="0"/>
                        </a:spcBef>
                        <a:spcAft>
                          <a:spcPts val="0"/>
                        </a:spcAft>
                        <a:buClrTx/>
                        <a:buSzTx/>
                        <a:buFontTx/>
                        <a:buNone/>
                        <a:tabLst/>
                        <a:defRPr/>
                      </a:pPr>
                      <a:r>
                        <a:rPr lang="en-US" altLang="zh-TW" sz="2000" b="1" i="0"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(P/E cycles up to 100K</a:t>
                      </a:r>
                      <a:r>
                        <a:rPr lang="en-US" altLang="zh-TW" sz="2000" b="1" i="0" u="none" strike="noStrike" baseline="0" dirty="0" smtClean="0">
                          <a:solidFill>
                            <a:schemeClr val="tx1">
                              <a:lumMod val="75000"/>
                              <a:lumOff val="25000"/>
                            </a:schemeClr>
                          </a:solidFill>
                          <a:effectLst/>
                          <a:latin typeface="Calibri" panose="020F0502020204030204" pitchFamily="34" charset="0"/>
                          <a:cs typeface="Calibri" panose="020F0502020204030204" pitchFamily="34" charset="0"/>
                        </a:rPr>
                        <a:t>)</a:t>
                      </a:r>
                      <a:endParaRPr lang="en-US" altLang="zh-TW" sz="2000" b="1" dirty="0" smtClean="0">
                        <a:solidFill>
                          <a:schemeClr val="tx1">
                            <a:lumMod val="75000"/>
                            <a:lumOff val="25000"/>
                          </a:schemeClr>
                        </a:solidFill>
                        <a:effectLst/>
                        <a:latin typeface="Calibri" panose="020F0502020204030204" pitchFamily="34" charset="0"/>
                        <a:cs typeface="Calibri" panose="020F0502020204030204"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b="1" dirty="0" err="1" smtClean="0">
                          <a:solidFill>
                            <a:schemeClr val="tx1">
                              <a:lumMod val="75000"/>
                              <a:lumOff val="25000"/>
                            </a:schemeClr>
                          </a:solidFill>
                          <a:latin typeface="Calibri" panose="020F0502020204030204" pitchFamily="34" charset="0"/>
                          <a:cs typeface="Calibri" panose="020F0502020204030204" pitchFamily="34" charset="0"/>
                        </a:rPr>
                        <a:t>CorePower</a:t>
                      </a:r>
                      <a:endParaRPr lang="en-US" altLang="zh-TW" sz="2000" b="1" dirty="0" smtClean="0">
                        <a:solidFill>
                          <a:schemeClr val="tx1">
                            <a:lumMod val="75000"/>
                            <a:lumOff val="25000"/>
                          </a:schemeClr>
                        </a:solidFill>
                        <a:latin typeface="Calibri" panose="020F0502020204030204" pitchFamily="34" charset="0"/>
                        <a:cs typeface="Calibri" panose="020F0502020204030204" pitchFamily="34" charset="0"/>
                      </a:endParaRPr>
                    </a:p>
                    <a:p>
                      <a:pPr marL="0" marR="0" indent="0" algn="ctr" defTabSz="914400" rtl="0" eaLnBrk="1" fontAlgn="ctr" latinLnBrk="0" hangingPunct="1">
                        <a:lnSpc>
                          <a:spcPct val="100000"/>
                        </a:lnSpc>
                        <a:spcBef>
                          <a:spcPts val="0"/>
                        </a:spcBef>
                        <a:spcAft>
                          <a:spcPts val="0"/>
                        </a:spcAft>
                        <a:buClrTx/>
                        <a:buSzTx/>
                        <a:buFontTx/>
                        <a:buNone/>
                        <a:tabLst/>
                        <a:defRPr/>
                      </a:pPr>
                      <a:r>
                        <a:rPr kumimoji="0" lang="en-US" altLang="zh-TW" sz="2000" b="1"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AES256</a:t>
                      </a:r>
                      <a:br>
                        <a:rPr kumimoji="0" lang="en-US" altLang="zh-TW" sz="2000" b="1"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br>
                      <a:r>
                        <a:rPr lang="en-US" altLang="zh-TW"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SLC-</a:t>
                      </a:r>
                      <a:r>
                        <a:rPr lang="en-US" altLang="zh-TW" sz="2000" b="1" u="none" strike="noStrike" dirty="0" err="1" smtClean="0">
                          <a:solidFill>
                            <a:schemeClr val="tx1">
                              <a:lumMod val="75000"/>
                              <a:lumOff val="25000"/>
                            </a:schemeClr>
                          </a:solidFill>
                          <a:effectLst/>
                          <a:latin typeface="Calibri" panose="020F0502020204030204" pitchFamily="34" charset="0"/>
                          <a:cs typeface="Calibri" panose="020F0502020204030204" pitchFamily="34" charset="0"/>
                        </a:rPr>
                        <a:t>liteX</a:t>
                      </a:r>
                      <a:endParaRPr lang="en-US" altLang="zh-TW"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endParaRPr>
                    </a:p>
                    <a:p>
                      <a:pPr marL="0" marR="0" indent="0" algn="ctr" defTabSz="914400" rtl="0" eaLnBrk="1" fontAlgn="ctr" latinLnBrk="0" hangingPunct="1">
                        <a:lnSpc>
                          <a:spcPct val="100000"/>
                        </a:lnSpc>
                        <a:spcBef>
                          <a:spcPts val="0"/>
                        </a:spcBef>
                        <a:spcAft>
                          <a:spcPts val="0"/>
                        </a:spcAft>
                        <a:buClrTx/>
                        <a:buSzTx/>
                        <a:buFontTx/>
                        <a:buNone/>
                        <a:tabLst/>
                        <a:defRPr/>
                      </a:pPr>
                      <a:r>
                        <a:rPr lang="en-US" altLang="zh-TW" sz="2000" b="1" i="0"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(P/E cycles up to 100K</a:t>
                      </a:r>
                      <a:r>
                        <a:rPr lang="en-US" altLang="zh-TW" sz="2000" b="1" i="0" u="none" strike="noStrike" baseline="0" dirty="0" smtClean="0">
                          <a:solidFill>
                            <a:schemeClr val="tx1">
                              <a:lumMod val="75000"/>
                              <a:lumOff val="25000"/>
                            </a:schemeClr>
                          </a:solidFill>
                          <a:effectLst/>
                          <a:latin typeface="Calibri" panose="020F0502020204030204" pitchFamily="34" charset="0"/>
                          <a:cs typeface="Calibri" panose="020F0502020204030204" pitchFamily="34" charset="0"/>
                        </a:rPr>
                        <a:t>)</a:t>
                      </a:r>
                      <a:endParaRPr lang="en-US" altLang="zh-TW" sz="2000" b="1" dirty="0" smtClean="0">
                        <a:solidFill>
                          <a:schemeClr val="tx1">
                            <a:lumMod val="75000"/>
                            <a:lumOff val="25000"/>
                          </a:schemeClr>
                        </a:solidFill>
                        <a:effectLst/>
                        <a:latin typeface="Calibri" panose="020F0502020204030204" pitchFamily="34" charset="0"/>
                        <a:cs typeface="Calibri" panose="020F0502020204030204"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bl>
          </a:graphicData>
        </a:graphic>
      </p:graphicFrame>
      <p:sp>
        <p:nvSpPr>
          <p:cNvPr id="20" name="圓角矩形 19"/>
          <p:cNvSpPr/>
          <p:nvPr/>
        </p:nvSpPr>
        <p:spPr>
          <a:xfrm>
            <a:off x="5573787" y="8847655"/>
            <a:ext cx="4680520" cy="540598"/>
          </a:xfrm>
          <a:prstGeom prst="roundRect">
            <a:avLst/>
          </a:prstGeom>
          <a:solidFill>
            <a:srgbClr val="004846"/>
          </a:solidFill>
          <a:ln/>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112647" tIns="56324" rIns="112647" bIns="56324" anchor="ctr"/>
          <a:lstStyle/>
          <a:p>
            <a:pPr algn="ctr" defTabSz="1126226">
              <a:defRPr/>
            </a:pPr>
            <a:r>
              <a:rPr lang="en-US" altLang="zh-TW" sz="1600" b="1" dirty="0">
                <a:solidFill>
                  <a:schemeClr val="bg1"/>
                </a:solidFill>
                <a:latin typeface="Calibri" panose="020F0502020204030204" pitchFamily="34" charset="0"/>
                <a:cs typeface="Calibri" panose="020F0502020204030204" pitchFamily="34" charset="0"/>
              </a:rPr>
              <a:t>3D TLC</a:t>
            </a:r>
          </a:p>
        </p:txBody>
      </p:sp>
      <p:sp>
        <p:nvSpPr>
          <p:cNvPr id="45" name="圓角矩形 44"/>
          <p:cNvSpPr/>
          <p:nvPr/>
        </p:nvSpPr>
        <p:spPr>
          <a:xfrm>
            <a:off x="10614347" y="8847655"/>
            <a:ext cx="4824535" cy="540000"/>
          </a:xfrm>
          <a:prstGeom prst="roundRect">
            <a:avLst/>
          </a:prstGeom>
          <a:solidFill>
            <a:srgbClr val="008C7D"/>
          </a:solidFill>
          <a:ln/>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112647" tIns="56324" rIns="112647" bIns="56324" anchor="ctr"/>
          <a:lstStyle/>
          <a:p>
            <a:pPr algn="ctr" defTabSz="1126226">
              <a:defRPr/>
            </a:pPr>
            <a:r>
              <a:rPr lang="en-US" altLang="zh-TW" sz="1600" b="1" dirty="0" smtClean="0">
                <a:solidFill>
                  <a:schemeClr val="bg1"/>
                </a:solidFill>
                <a:latin typeface="Calibri" panose="020F0502020204030204" pitchFamily="34" charset="0"/>
                <a:cs typeface="Calibri" panose="020F0502020204030204" pitchFamily="34" charset="0"/>
              </a:rPr>
              <a:t>SLC-</a:t>
            </a:r>
            <a:r>
              <a:rPr lang="en-US" altLang="zh-TW" sz="1600" b="1" dirty="0" err="1">
                <a:solidFill>
                  <a:schemeClr val="bg1"/>
                </a:solidFill>
                <a:latin typeface="Calibri" panose="020F0502020204030204" pitchFamily="34" charset="0"/>
                <a:cs typeface="Calibri" panose="020F0502020204030204" pitchFamily="34" charset="0"/>
              </a:rPr>
              <a:t>l</a:t>
            </a:r>
            <a:r>
              <a:rPr lang="en-US" altLang="zh-TW" sz="1600" b="1" dirty="0" err="1" smtClean="0">
                <a:solidFill>
                  <a:schemeClr val="bg1"/>
                </a:solidFill>
                <a:latin typeface="Calibri" panose="020F0502020204030204" pitchFamily="34" charset="0"/>
                <a:cs typeface="Calibri" panose="020F0502020204030204" pitchFamily="34" charset="0"/>
              </a:rPr>
              <a:t>iteX</a:t>
            </a:r>
            <a:endParaRPr lang="en-US" altLang="zh-TW" sz="1600" b="1" dirty="0">
              <a:solidFill>
                <a:schemeClr val="bg1"/>
              </a:solidFill>
              <a:latin typeface="Calibri" panose="020F0502020204030204" pitchFamily="34" charset="0"/>
              <a:cs typeface="Calibri" panose="020F0502020204030204" pitchFamily="34" charset="0"/>
            </a:endParaRPr>
          </a:p>
        </p:txBody>
      </p:sp>
      <p:sp>
        <p:nvSpPr>
          <p:cNvPr id="3" name="標題 2"/>
          <p:cNvSpPr>
            <a:spLocks noGrp="1"/>
          </p:cNvSpPr>
          <p:nvPr>
            <p:ph type="title"/>
          </p:nvPr>
        </p:nvSpPr>
        <p:spPr/>
        <p:txBody>
          <a:bodyPr/>
          <a:lstStyle/>
          <a:p>
            <a:r>
              <a:rPr lang="en-US" altLang="zh-TW" dirty="0" smtClean="0"/>
              <a:t>3D TLC </a:t>
            </a:r>
            <a:r>
              <a:rPr lang="en-US" altLang="zh-TW" dirty="0" err="1" smtClean="0"/>
              <a:t>CFast</a:t>
            </a:r>
            <a:endParaRPr lang="zh-TW" altLang="en-US" dirty="0"/>
          </a:p>
        </p:txBody>
      </p:sp>
      <p:grpSp>
        <p:nvGrpSpPr>
          <p:cNvPr id="34" name="群組 33"/>
          <p:cNvGrpSpPr/>
          <p:nvPr/>
        </p:nvGrpSpPr>
        <p:grpSpPr>
          <a:xfrm>
            <a:off x="-4662109" y="2512992"/>
            <a:ext cx="4403248" cy="4271897"/>
            <a:chOff x="-4662109" y="2512992"/>
            <a:chExt cx="4403248" cy="4271897"/>
          </a:xfrm>
        </p:grpSpPr>
        <p:grpSp>
          <p:nvGrpSpPr>
            <p:cNvPr id="35" name="群組 34"/>
            <p:cNvGrpSpPr/>
            <p:nvPr/>
          </p:nvGrpSpPr>
          <p:grpSpPr>
            <a:xfrm>
              <a:off x="-4662109" y="2512992"/>
              <a:ext cx="4403248" cy="4271897"/>
              <a:chOff x="12883876" y="1908742"/>
              <a:chExt cx="4403248" cy="4271897"/>
            </a:xfrm>
          </p:grpSpPr>
          <p:sp>
            <p:nvSpPr>
              <p:cNvPr id="38" name="矩形 37"/>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39" name="矩形 38"/>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40" name="矩形 39"/>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41" name="矩形 40"/>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42" name="文字方塊 41"/>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68" name="文字方塊 67"/>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69" name="矩形 68"/>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0" name="文字方塊 69"/>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71" name="文字方塊 70"/>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72" name="矩形 71"/>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3" name="文字方塊 72"/>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74" name="矩形 73"/>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5" name="矩形 74"/>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6" name="矩形 75"/>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7" name="文字方塊 76"/>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78" name="矩形 77"/>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79" name="矩形 78"/>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0" name="矩形 79"/>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81" name="矩形 80"/>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82" name="矩形 81"/>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83" name="文字方塊 82"/>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84" name="矩形 83"/>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5" name="矩形 84"/>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36" name="文字方塊 35"/>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37" name="矩形 36"/>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Tree>
    <p:extLst>
      <p:ext uri="{BB962C8B-B14F-4D97-AF65-F5344CB8AC3E}">
        <p14:creationId xmlns:p14="http://schemas.microsoft.com/office/powerpoint/2010/main" val="3459189534"/>
      </p:ext>
    </p:extLst>
  </p:cSld>
  <p:clrMapOvr>
    <a:masterClrMapping/>
  </p:clrMapOvr>
  <p:transition/>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en-US" altLang="zh-TW" dirty="0"/>
              <a:t>Defense Series</a:t>
            </a:r>
            <a:endParaRPr lang="zh-TW" altLang="en-US" dirty="0"/>
          </a:p>
        </p:txBody>
      </p:sp>
      <p:graphicFrame>
        <p:nvGraphicFramePr>
          <p:cNvPr id="3" name="表格 2"/>
          <p:cNvGraphicFramePr>
            <a:graphicFrameLocks noGrp="1"/>
          </p:cNvGraphicFramePr>
          <p:nvPr>
            <p:extLst>
              <p:ext uri="{D42A27DB-BD31-4B8C-83A1-F6EECF244321}">
                <p14:modId xmlns:p14="http://schemas.microsoft.com/office/powerpoint/2010/main" val="4282881499"/>
              </p:ext>
            </p:extLst>
          </p:nvPr>
        </p:nvGraphicFramePr>
        <p:xfrm>
          <a:off x="5285755" y="1708448"/>
          <a:ext cx="10657184" cy="7128792"/>
        </p:xfrm>
        <a:graphic>
          <a:graphicData uri="http://schemas.openxmlformats.org/drawingml/2006/table">
            <a:tbl>
              <a:tblPr firstRow="1" bandRow="1">
                <a:tableStyleId>{5940675A-B579-460E-94D1-54222C63F5DA}</a:tableStyleId>
              </a:tblPr>
              <a:tblGrid>
                <a:gridCol w="5328592"/>
                <a:gridCol w="5328592"/>
              </a:tblGrid>
              <a:tr h="53392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SS21D-25</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41474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SATA 3.0 (6Gb/s)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1474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32GB~240GB</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1474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err="1"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Kioxia</a:t>
                      </a: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 24nm SLC</a:t>
                      </a:r>
                      <a:endParaRPr kumimoji="0" lang="zh-TW" altLang="en-US"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54090">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External DRAM</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Yes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1474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R/W 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550/500</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1474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Read)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34K</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1474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Write)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65K</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1474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Wide Temp.</a:t>
                      </a:r>
                      <a:r>
                        <a:rPr lang="en-US"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(-40</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C~85</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Yes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1474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MTBF</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i="0" u="none" strike="noStrike" dirty="0" smtClean="0">
                          <a:solidFill>
                            <a:schemeClr val="tx1">
                              <a:lumMod val="75000"/>
                              <a:lumOff val="25000"/>
                            </a:schemeClr>
                          </a:solidFill>
                          <a:effectLst/>
                          <a:latin typeface="Calibri" panose="020F0502020204030204" pitchFamily="34" charset="0"/>
                          <a:ea typeface="+mn-ea"/>
                          <a:cs typeface="Calibri" panose="020F0502020204030204" pitchFamily="34" charset="0"/>
                        </a:rPr>
                        <a:t>5,000,000hrs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2066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kern="1200" dirty="0" smtClean="0">
                          <a:solidFill>
                            <a:schemeClr val="bg1"/>
                          </a:solidFill>
                          <a:latin typeface="Calibri" panose="020F0502020204030204" pitchFamily="34" charset="0"/>
                          <a:ea typeface="+mn-ea"/>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kern="1200" dirty="0" smtClean="0">
                          <a:solidFill>
                            <a:schemeClr val="bg1"/>
                          </a:solidFill>
                          <a:latin typeface="Calibri" panose="020F0502020204030204" pitchFamily="34" charset="0"/>
                          <a:ea typeface="+mn-ea"/>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2401372">
                <a:tc>
                  <a:txBody>
                    <a:bodyPr/>
                    <a:lstStyle/>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zh-TW" altLang="en-US"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rPr>
                        <a:t>Smart Read Refresh™</a:t>
                      </a:r>
                      <a:endPar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Global Wear-Leveling Technology </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DEVSLP/</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Thermal Sensor</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S.M.A.R.T. and SSD Widget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End-to-End Data Protection</a:t>
                      </a: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Mil Erase (Optional)</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Instant </a:t>
                      </a:r>
                      <a:r>
                        <a:rPr lang="en-US" altLang="zh-TW" sz="2000" b="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KeyChange</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(Optional)</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Write Protect (Optional)</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Destroy (Optional)</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 TCG Opal 2.0 (Optional)</a:t>
                      </a: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4" name="圓角矩形 3"/>
          <p:cNvSpPr/>
          <p:nvPr/>
        </p:nvSpPr>
        <p:spPr>
          <a:xfrm>
            <a:off x="1145235" y="5992976"/>
            <a:ext cx="1656000" cy="468000"/>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2" fontAlgn="auto">
              <a:spcBef>
                <a:spcPts val="0"/>
              </a:spcBef>
              <a:spcAft>
                <a:spcPts val="0"/>
              </a:spcAft>
              <a:defRPr/>
            </a:pPr>
            <a:r>
              <a:rPr lang="en-US" altLang="zh-TW" sz="2400" b="1" dirty="0" smtClean="0">
                <a:solidFill>
                  <a:schemeClr val="bg1"/>
                </a:solidFill>
                <a:latin typeface="Calibri" panose="020F0502020204030204" pitchFamily="34" charset="0"/>
                <a:cs typeface="Calibri" panose="020F0502020204030204" pitchFamily="34" charset="0"/>
              </a:rPr>
              <a:t>CS</a:t>
            </a:r>
            <a:r>
              <a:rPr lang="en-US" altLang="zh-TW" sz="2400" b="1" dirty="0">
                <a:solidFill>
                  <a:schemeClr val="bg1"/>
                </a:solidFill>
                <a:latin typeface="Calibri" panose="020F0502020204030204" pitchFamily="34" charset="0"/>
                <a:cs typeface="Calibri" panose="020F0502020204030204" pitchFamily="34" charset="0"/>
              </a:rPr>
              <a:t>: </a:t>
            </a:r>
            <a:r>
              <a:rPr lang="en-US" altLang="zh-TW" sz="2400" b="1" dirty="0" smtClean="0">
                <a:solidFill>
                  <a:schemeClr val="bg1"/>
                </a:solidFill>
                <a:latin typeface="Calibri" panose="020F0502020204030204" pitchFamily="34" charset="0"/>
                <a:cs typeface="Calibri" panose="020F0502020204030204" pitchFamily="34" charset="0"/>
              </a:rPr>
              <a:t>Ready</a:t>
            </a:r>
            <a:endParaRPr lang="en-US" altLang="zh-TW" sz="2400" b="1" dirty="0">
              <a:solidFill>
                <a:schemeClr val="bg1"/>
              </a:solidFill>
              <a:latin typeface="Calibri" panose="020F0502020204030204" pitchFamily="34" charset="0"/>
              <a:cs typeface="Calibri" panose="020F0502020204030204" pitchFamily="34" charset="0"/>
            </a:endParaRPr>
          </a:p>
        </p:txBody>
      </p:sp>
      <p:pic>
        <p:nvPicPr>
          <p:cNvPr id="5" name="圖片 4"/>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605235" y="2716560"/>
            <a:ext cx="2887626" cy="2887626"/>
          </a:xfrm>
          <a:prstGeom prst="rect">
            <a:avLst/>
          </a:prstGeom>
        </p:spPr>
      </p:pic>
      <p:sp>
        <p:nvSpPr>
          <p:cNvPr id="7" name="矩形 6"/>
          <p:cNvSpPr/>
          <p:nvPr/>
        </p:nvSpPr>
        <p:spPr>
          <a:xfrm>
            <a:off x="7373987" y="916360"/>
            <a:ext cx="5377819" cy="646331"/>
          </a:xfrm>
          <a:prstGeom prst="rect">
            <a:avLst/>
          </a:prstGeom>
        </p:spPr>
        <p:txBody>
          <a:bodyPr wrap="none">
            <a:spAutoFit/>
          </a:bodyPr>
          <a:lstStyle/>
          <a:p>
            <a:pPr lvl="0" eaLnBrk="1" hangingPunct="1">
              <a:defRPr/>
            </a:pPr>
            <a:r>
              <a:rPr lang="en-US" altLang="zh-TW" sz="3600" b="1" dirty="0">
                <a:solidFill>
                  <a:srgbClr val="008080"/>
                </a:solidFill>
                <a:latin typeface="Calibri" panose="020F0502020204030204" pitchFamily="34" charset="0"/>
                <a:cs typeface="Calibri" panose="020F0502020204030204" pitchFamily="34" charset="0"/>
              </a:rPr>
              <a:t>SS21D-25 SSD Specification</a:t>
            </a:r>
          </a:p>
        </p:txBody>
      </p:sp>
    </p:spTree>
    <p:extLst>
      <p:ext uri="{BB962C8B-B14F-4D97-AF65-F5344CB8AC3E}">
        <p14:creationId xmlns:p14="http://schemas.microsoft.com/office/powerpoint/2010/main" val="575403850"/>
      </p:ext>
    </p:extLst>
  </p:cSld>
  <p:clrMapOvr>
    <a:masterClrMapping/>
  </p:clrMapOvr>
  <p:transition/>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文字方塊 15"/>
          <p:cNvSpPr txBox="1">
            <a:spLocks noChangeArrowheads="1"/>
          </p:cNvSpPr>
          <p:nvPr/>
        </p:nvSpPr>
        <p:spPr bwMode="auto">
          <a:xfrm>
            <a:off x="4814764" y="1014535"/>
            <a:ext cx="7668379" cy="667746"/>
          </a:xfrm>
          <a:prstGeom prst="rect">
            <a:avLst/>
          </a:prstGeom>
          <a:noFill/>
          <a:ln>
            <a:noFill/>
          </a:ln>
          <a:extLst/>
        </p:spPr>
        <p:txBody>
          <a:bodyPr wrap="square" lIns="112647" tIns="56324" rIns="112647" bIns="56324">
            <a:spAutoFit/>
          </a:bodyPr>
          <a:lstStyle>
            <a:lvl1pPr eaLnBrk="0" hangingPunct="0">
              <a:defRPr kumimoji="1">
                <a:solidFill>
                  <a:schemeClr val="tx1"/>
                </a:solidFill>
                <a:latin typeface="Arial" pitchFamily="34" charset="0"/>
                <a:ea typeface="新細明體" pitchFamily="18" charset="-120"/>
              </a:defRPr>
            </a:lvl1pPr>
            <a:lvl2pPr marL="742950" indent="-285750" eaLnBrk="0" hangingPunct="0">
              <a:defRPr kumimoji="1">
                <a:solidFill>
                  <a:schemeClr val="tx1"/>
                </a:solidFill>
                <a:latin typeface="Arial" pitchFamily="34" charset="0"/>
                <a:ea typeface="新細明體" pitchFamily="18" charset="-120"/>
              </a:defRPr>
            </a:lvl2pPr>
            <a:lvl3pPr marL="1143000" indent="-228600" eaLnBrk="0" hangingPunct="0">
              <a:defRPr kumimoji="1">
                <a:solidFill>
                  <a:schemeClr val="tx1"/>
                </a:solidFill>
                <a:latin typeface="Arial" pitchFamily="34" charset="0"/>
                <a:ea typeface="新細明體" pitchFamily="18" charset="-120"/>
              </a:defRPr>
            </a:lvl3pPr>
            <a:lvl4pPr marL="1600200" indent="-228600" eaLnBrk="0" hangingPunct="0">
              <a:defRPr kumimoji="1">
                <a:solidFill>
                  <a:schemeClr val="tx1"/>
                </a:solidFill>
                <a:latin typeface="Arial" pitchFamily="34" charset="0"/>
                <a:ea typeface="新細明體" pitchFamily="18" charset="-120"/>
              </a:defRPr>
            </a:lvl4pPr>
            <a:lvl5pPr marL="2057400" indent="-228600" eaLnBrk="0" hangingPunct="0">
              <a:defRPr kumimoji="1">
                <a:solidFill>
                  <a:schemeClr val="tx1"/>
                </a:solidFill>
                <a:latin typeface="Arial" pitchFamily="34" charset="0"/>
                <a:ea typeface="新細明體" pitchFamily="18" charset="-120"/>
              </a:defRPr>
            </a:lvl5pPr>
            <a:lvl6pPr marL="25146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hangingPunct="1">
              <a:defRPr/>
            </a:pPr>
            <a:r>
              <a:rPr kumimoji="0" lang="en-US" altLang="zh-TW" sz="3600" b="1" dirty="0">
                <a:solidFill>
                  <a:srgbClr val="008080"/>
                </a:solidFill>
                <a:latin typeface="Calibri" panose="020F0502020204030204" pitchFamily="34" charset="0"/>
                <a:cs typeface="Calibri" panose="020F0502020204030204" pitchFamily="34" charset="0"/>
              </a:rPr>
              <a:t>Industrial 2D </a:t>
            </a:r>
            <a:r>
              <a:rPr kumimoji="0" lang="en-US" altLang="zh-TW" sz="3600" b="1" dirty="0" err="1">
                <a:solidFill>
                  <a:srgbClr val="008080"/>
                </a:solidFill>
                <a:latin typeface="Calibri" panose="020F0502020204030204" pitchFamily="34" charset="0"/>
                <a:cs typeface="Calibri" panose="020F0502020204030204" pitchFamily="34" charset="0"/>
              </a:rPr>
              <a:t>CFast</a:t>
            </a:r>
            <a:r>
              <a:rPr kumimoji="0" lang="en-US" altLang="zh-TW" sz="3600" b="1" dirty="0">
                <a:solidFill>
                  <a:srgbClr val="008080"/>
                </a:solidFill>
                <a:latin typeface="Calibri" panose="020F0502020204030204" pitchFamily="34" charset="0"/>
                <a:cs typeface="Calibri" panose="020F0502020204030204" pitchFamily="34" charset="0"/>
              </a:rPr>
              <a:t> Comparison Table</a:t>
            </a:r>
          </a:p>
        </p:txBody>
      </p:sp>
      <p:graphicFrame>
        <p:nvGraphicFramePr>
          <p:cNvPr id="15" name="表格 14"/>
          <p:cNvGraphicFramePr>
            <a:graphicFrameLocks noGrp="1"/>
          </p:cNvGraphicFramePr>
          <p:nvPr>
            <p:extLst>
              <p:ext uri="{D42A27DB-BD31-4B8C-83A1-F6EECF244321}">
                <p14:modId xmlns:p14="http://schemas.microsoft.com/office/powerpoint/2010/main" val="3088887026"/>
              </p:ext>
            </p:extLst>
          </p:nvPr>
        </p:nvGraphicFramePr>
        <p:xfrm>
          <a:off x="348629" y="1642101"/>
          <a:ext cx="16109601" cy="7196487"/>
        </p:xfrm>
        <a:graphic>
          <a:graphicData uri="http://schemas.openxmlformats.org/drawingml/2006/table">
            <a:tbl>
              <a:tblPr>
                <a:tableStyleId>{5940675A-B579-460E-94D1-54222C63F5DA}</a:tableStyleId>
              </a:tblPr>
              <a:tblGrid>
                <a:gridCol w="2799683"/>
                <a:gridCol w="1928271"/>
                <a:gridCol w="2199289"/>
                <a:gridCol w="2542862"/>
                <a:gridCol w="2350356"/>
                <a:gridCol w="2146901"/>
                <a:gridCol w="2142239"/>
              </a:tblGrid>
              <a:tr h="839092">
                <a:tc>
                  <a:txBody>
                    <a:bodyPr/>
                    <a:lstStyle/>
                    <a:p>
                      <a:pPr algn="l" rtl="0" fontAlgn="ctr"/>
                      <a:r>
                        <a:rPr lang="en-US" sz="2400" b="1" u="none" strike="noStrike" dirty="0" smtClean="0">
                          <a:solidFill>
                            <a:schemeClr val="bg1"/>
                          </a:solidFill>
                          <a:latin typeface="Calibri" panose="020F0502020204030204" pitchFamily="34" charset="0"/>
                          <a:cs typeface="Calibri" panose="020F0502020204030204" pitchFamily="34" charset="0"/>
                        </a:rPr>
                        <a:t>  Model </a:t>
                      </a:r>
                      <a:r>
                        <a:rPr lang="en-US" sz="2400" b="1" u="none" strike="noStrike" dirty="0">
                          <a:solidFill>
                            <a:schemeClr val="bg1"/>
                          </a:solidFill>
                          <a:latin typeface="Calibri" panose="020F0502020204030204" pitchFamily="34" charset="0"/>
                          <a:cs typeface="Calibri" panose="020F0502020204030204" pitchFamily="34" charset="0"/>
                        </a:rPr>
                        <a:t>Name</a:t>
                      </a:r>
                      <a:endParaRPr lang="en-US" sz="2400" b="1" i="0" u="none" strike="noStrike" dirty="0">
                        <a:solidFill>
                          <a:schemeClr val="bg1"/>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400" b="1" u="none" strike="noStrike" cap="none" normalizeH="0" baseline="0" dirty="0" err="1" smtClean="0">
                          <a:ln>
                            <a:noFill/>
                          </a:ln>
                          <a:solidFill>
                            <a:schemeClr val="bg1"/>
                          </a:solidFill>
                          <a:effectLst/>
                          <a:latin typeface="Calibri" panose="020F0502020204030204" pitchFamily="34" charset="0"/>
                          <a:cs typeface="Calibri" panose="020F0502020204030204" pitchFamily="34" charset="0"/>
                          <a:sym typeface="Arial" pitchFamily="34" charset="0"/>
                        </a:rPr>
                        <a:t>CFast</a:t>
                      </a:r>
                      <a:r>
                        <a:rPr kumimoji="0" lang="en-US" altLang="zh-TW" sz="2400" b="1" u="none" strike="noStrike" cap="none" normalizeH="0" baseline="0" dirty="0" smtClean="0">
                          <a:ln>
                            <a:noFill/>
                          </a:ln>
                          <a:solidFill>
                            <a:schemeClr val="bg1"/>
                          </a:solidFill>
                          <a:effectLst/>
                          <a:latin typeface="Calibri" panose="020F0502020204030204" pitchFamily="34" charset="0"/>
                          <a:cs typeface="Calibri" panose="020F0502020204030204" pitchFamily="34" charset="0"/>
                          <a:sym typeface="Arial" pitchFamily="34" charset="0"/>
                        </a:rPr>
                        <a:t> 2 (STD)</a:t>
                      </a:r>
                      <a:endParaRPr kumimoji="0" lang="en-US" altLang="zh-TW" sz="2400" b="1" i="0" u="none" strike="noStrike" cap="none" normalizeH="0" baseline="0" dirty="0" smtClean="0">
                        <a:ln>
                          <a:noFill/>
                        </a:ln>
                        <a:solidFill>
                          <a:schemeClr val="bg1"/>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400" b="1" u="none" strike="noStrike" cap="none" normalizeH="0" baseline="0" dirty="0" err="1" smtClean="0">
                          <a:ln>
                            <a:noFill/>
                          </a:ln>
                          <a:solidFill>
                            <a:schemeClr val="bg1"/>
                          </a:solidFill>
                          <a:effectLst/>
                          <a:latin typeface="Calibri" panose="020F0502020204030204" pitchFamily="34" charset="0"/>
                          <a:cs typeface="Calibri" panose="020F0502020204030204" pitchFamily="34" charset="0"/>
                          <a:sym typeface="Arial" pitchFamily="34" charset="0"/>
                        </a:rPr>
                        <a:t>CFast</a:t>
                      </a:r>
                      <a:r>
                        <a:rPr kumimoji="0" lang="en-US" altLang="zh-TW" sz="2400" b="1" u="none" strike="noStrike" cap="none" normalizeH="0" baseline="0" dirty="0" smtClean="0">
                          <a:ln>
                            <a:noFill/>
                          </a:ln>
                          <a:solidFill>
                            <a:schemeClr val="bg1"/>
                          </a:solidFill>
                          <a:effectLst/>
                          <a:latin typeface="Calibri" panose="020F0502020204030204" pitchFamily="34" charset="0"/>
                          <a:cs typeface="Calibri" panose="020F0502020204030204" pitchFamily="34" charset="0"/>
                          <a:sym typeface="Arial" pitchFamily="34" charset="0"/>
                        </a:rPr>
                        <a:t> 2A-M</a:t>
                      </a:r>
                      <a:endParaRPr kumimoji="0" lang="en-US" altLang="zh-TW" sz="2400" b="1" i="0" u="none" strike="noStrike" cap="none" normalizeH="0" baseline="0" dirty="0" smtClean="0">
                        <a:ln>
                          <a:noFill/>
                        </a:ln>
                        <a:solidFill>
                          <a:schemeClr val="bg1"/>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400" b="1" u="none" strike="noStrike" cap="none" normalizeH="0" baseline="0" dirty="0" smtClean="0">
                          <a:ln>
                            <a:noFill/>
                          </a:ln>
                          <a:solidFill>
                            <a:schemeClr val="bg1"/>
                          </a:solidFill>
                          <a:effectLst/>
                          <a:latin typeface="Calibri" panose="020F0502020204030204" pitchFamily="34" charset="0"/>
                          <a:cs typeface="Calibri" panose="020F0502020204030204" pitchFamily="34" charset="0"/>
                          <a:sym typeface="Arial" pitchFamily="34" charset="0"/>
                        </a:rPr>
                        <a:t>SS220-CFast </a:t>
                      </a:r>
                      <a:br>
                        <a:rPr kumimoji="0" lang="en-US" altLang="zh-TW" sz="2400" b="1" u="none" strike="noStrike" cap="none" normalizeH="0" baseline="0" dirty="0" smtClean="0">
                          <a:ln>
                            <a:noFill/>
                          </a:ln>
                          <a:solidFill>
                            <a:schemeClr val="bg1"/>
                          </a:solidFill>
                          <a:effectLst/>
                          <a:latin typeface="Calibri" panose="020F0502020204030204" pitchFamily="34" charset="0"/>
                          <a:cs typeface="Calibri" panose="020F0502020204030204" pitchFamily="34" charset="0"/>
                          <a:sym typeface="Arial" pitchFamily="34" charset="0"/>
                        </a:rPr>
                      </a:br>
                      <a:r>
                        <a:rPr kumimoji="0" lang="en-US" altLang="zh-TW" sz="2400" b="1" u="none" strike="noStrike" cap="none" normalizeH="0" baseline="0" dirty="0" smtClean="0">
                          <a:ln>
                            <a:noFill/>
                          </a:ln>
                          <a:solidFill>
                            <a:schemeClr val="bg1"/>
                          </a:solidFill>
                          <a:effectLst/>
                          <a:latin typeface="Calibri" panose="020F0502020204030204" pitchFamily="34" charset="0"/>
                          <a:cs typeface="Calibri" panose="020F0502020204030204" pitchFamily="34" charset="0"/>
                          <a:sym typeface="Arial" pitchFamily="34" charset="0"/>
                        </a:rPr>
                        <a:t>SM220(P)-</a:t>
                      </a:r>
                      <a:r>
                        <a:rPr kumimoji="0" lang="en-US" altLang="zh-TW" sz="2400" b="1" u="none" strike="noStrike" cap="none" normalizeH="0" baseline="0" dirty="0" err="1" smtClean="0">
                          <a:ln>
                            <a:noFill/>
                          </a:ln>
                          <a:solidFill>
                            <a:schemeClr val="bg1"/>
                          </a:solidFill>
                          <a:effectLst/>
                          <a:latin typeface="Calibri" panose="020F0502020204030204" pitchFamily="34" charset="0"/>
                          <a:cs typeface="Calibri" panose="020F0502020204030204" pitchFamily="34" charset="0"/>
                          <a:sym typeface="Arial" pitchFamily="34" charset="0"/>
                        </a:rPr>
                        <a:t>CFast</a:t>
                      </a:r>
                      <a:endParaRPr kumimoji="0" lang="en-US" altLang="zh-TW" sz="2400" b="1" i="0" u="none" strike="noStrike" cap="none" normalizeH="0" baseline="0" dirty="0" smtClean="0">
                        <a:ln>
                          <a:noFill/>
                        </a:ln>
                        <a:solidFill>
                          <a:schemeClr val="bg1"/>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400" b="1" u="none" strike="noStrike" cap="none" normalizeH="0" baseline="0" dirty="0" smtClean="0">
                          <a:ln>
                            <a:noFill/>
                          </a:ln>
                          <a:solidFill>
                            <a:schemeClr val="bg1"/>
                          </a:solidFill>
                          <a:effectLst/>
                          <a:latin typeface="Calibri" panose="020F0502020204030204" pitchFamily="34" charset="0"/>
                          <a:cs typeface="Calibri" panose="020F0502020204030204" pitchFamily="34" charset="0"/>
                          <a:sym typeface="Arial" pitchFamily="34" charset="0"/>
                        </a:rPr>
                        <a:t>SM230(P)-</a:t>
                      </a:r>
                      <a:r>
                        <a:rPr kumimoji="0" lang="en-US" altLang="zh-TW" sz="2400" b="1" u="none" strike="noStrike" cap="none" normalizeH="0" baseline="0" dirty="0" err="1" smtClean="0">
                          <a:ln>
                            <a:noFill/>
                          </a:ln>
                          <a:solidFill>
                            <a:schemeClr val="bg1"/>
                          </a:solidFill>
                          <a:effectLst/>
                          <a:latin typeface="Calibri" panose="020F0502020204030204" pitchFamily="34" charset="0"/>
                          <a:cs typeface="Calibri" panose="020F0502020204030204" pitchFamily="34" charset="0"/>
                          <a:sym typeface="Arial" pitchFamily="34" charset="0"/>
                        </a:rPr>
                        <a:t>CFast</a:t>
                      </a:r>
                      <a:r>
                        <a:rPr kumimoji="0" lang="en-US" altLang="zh-TW" sz="2400" b="1" u="none" strike="noStrike" cap="none" normalizeH="0" baseline="0" dirty="0" smtClean="0">
                          <a:ln>
                            <a:noFill/>
                          </a:ln>
                          <a:solidFill>
                            <a:schemeClr val="bg1"/>
                          </a:solidFill>
                          <a:effectLst/>
                          <a:latin typeface="Calibri" panose="020F0502020204030204" pitchFamily="34" charset="0"/>
                          <a:cs typeface="Calibri" panose="020F0502020204030204" pitchFamily="34" charset="0"/>
                          <a:sym typeface="Arial" pitchFamily="34" charset="0"/>
                        </a:rPr>
                        <a:t> </a:t>
                      </a:r>
                      <a:endParaRPr kumimoji="0" lang="en-US" altLang="zh-TW" sz="2400" b="1" i="0" u="none" strike="noStrike" cap="none" normalizeH="0" baseline="0" dirty="0" smtClean="0">
                        <a:ln>
                          <a:noFill/>
                        </a:ln>
                        <a:solidFill>
                          <a:schemeClr val="bg1"/>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400" b="1" i="0" u="none" strike="noStrike" cap="none" normalizeH="0" baseline="0" dirty="0" smtClean="0">
                          <a:ln>
                            <a:noFill/>
                          </a:ln>
                          <a:solidFill>
                            <a:schemeClr val="bg1"/>
                          </a:solidFill>
                          <a:effectLst/>
                          <a:latin typeface="Calibri" panose="020F0502020204030204" pitchFamily="34" charset="0"/>
                          <a:ea typeface="新細明體" pitchFamily="18" charset="-120"/>
                          <a:cs typeface="Calibri" panose="020F0502020204030204" pitchFamily="34" charset="0"/>
                          <a:sym typeface="Arial" pitchFamily="34" charset="0"/>
                        </a:rPr>
                        <a:t>SU220-CFast</a:t>
                      </a: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400" b="1" i="0" u="none" strike="noStrike" cap="none" normalizeH="0" baseline="0" dirty="0" smtClean="0">
                          <a:ln>
                            <a:noFill/>
                          </a:ln>
                          <a:solidFill>
                            <a:schemeClr val="bg1"/>
                          </a:solidFill>
                          <a:effectLst/>
                          <a:latin typeface="Calibri" panose="020F0502020204030204" pitchFamily="34" charset="0"/>
                          <a:ea typeface="新細明體" pitchFamily="18" charset="-120"/>
                          <a:cs typeface="Calibri" panose="020F0502020204030204" pitchFamily="34" charset="0"/>
                          <a:sym typeface="Arial" pitchFamily="34" charset="0"/>
                        </a:rPr>
                        <a:t>SU230-CFast</a:t>
                      </a: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r>
              <a:tr h="414927">
                <a:tc>
                  <a:txBody>
                    <a:bodyPr/>
                    <a:lstStyle/>
                    <a:p>
                      <a:pPr marL="0" marR="0" lvl="0" indent="0" algn="l"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Interface</a:t>
                      </a: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SATA 3.0</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SATA 3.0</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SATA 3.0</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SATA 3.2</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SATA 3.0</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SATA 3.2</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532967">
                <a:tc>
                  <a:txBody>
                    <a:bodyPr/>
                    <a:lstStyle/>
                    <a:p>
                      <a:pPr marL="0" marR="0" lvl="0" indent="0" algn="l"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External DRAM</a:t>
                      </a: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No</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No</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Yes</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No</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Yes</a:t>
                      </a: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No</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817081">
                <a:tc>
                  <a:txBody>
                    <a:bodyPr/>
                    <a:lstStyle/>
                    <a:p>
                      <a:pPr marL="0" marR="0" lvl="0" indent="0" algn="l"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Flash Type</a:t>
                      </a: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err="1"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Kioxia</a:t>
                      </a: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 24nm</a:t>
                      </a: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err="1"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Kioxia</a:t>
                      </a: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 15nm</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err="1"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Kioxia</a:t>
                      </a: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 24nm SLC                                      </a:t>
                      </a:r>
                      <a:b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b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 </a:t>
                      </a:r>
                      <a:r>
                        <a:rPr kumimoji="0" lang="en-US" altLang="zh-TW" sz="2000" u="none" strike="noStrike" cap="none" normalizeH="0" baseline="0" dirty="0" err="1"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Kioxia</a:t>
                      </a: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 15nm</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err="1"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Kioxia</a:t>
                      </a: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 15nm</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err="1"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Kioxia</a:t>
                      </a: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 15nm</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err="1"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Kioxia</a:t>
                      </a: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 15nm MLC                                          </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817081">
                <a:tc>
                  <a:txBody>
                    <a:bodyPr/>
                    <a:lstStyle/>
                    <a:p>
                      <a:pPr marL="0" marR="0" lvl="0" indent="0" algn="l"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Available Capacity </a:t>
                      </a: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2GB~64GB</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7GB~120GB</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8GB~256GB</a:t>
                      </a:r>
                      <a:b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b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(SS220P only to 32GB)</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8GB~256GB</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8GB~128GB</a:t>
                      </a: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8GB~128GB</a:t>
                      </a: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670094">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lang="en-US" sz="2000" b="0" i="0" kern="1200" dirty="0">
                          <a:solidFill>
                            <a:schemeClr val="tx1">
                              <a:lumMod val="75000"/>
                              <a:lumOff val="25000"/>
                            </a:schemeClr>
                          </a:solidFill>
                          <a:latin typeface="Calibri" panose="020F0502020204030204" pitchFamily="34" charset="0"/>
                          <a:ea typeface="微軟正黑體" pitchFamily="34" charset="-120"/>
                          <a:cs typeface="Calibri" panose="020F0502020204030204" pitchFamily="34" charset="0"/>
                        </a:rPr>
                        <a:t>R/W Speed </a:t>
                      </a:r>
                      <a:r>
                        <a:rPr lang="en-US" sz="2000" b="0" i="0" kern="1200" dirty="0" smtClean="0">
                          <a:solidFill>
                            <a:schemeClr val="tx1">
                              <a:lumMod val="75000"/>
                              <a:lumOff val="25000"/>
                            </a:schemeClr>
                          </a:solidFill>
                          <a:latin typeface="Calibri" panose="020F0502020204030204" pitchFamily="34" charset="0"/>
                          <a:ea typeface="微軟正黑體" pitchFamily="34" charset="-120"/>
                          <a:cs typeface="Calibri" panose="020F0502020204030204" pitchFamily="34" charset="0"/>
                        </a:rPr>
                        <a:t>(MB/sec)</a:t>
                      </a:r>
                      <a:endParaRPr lang="en-US" sz="2000" b="0" i="0" kern="1200" dirty="0">
                        <a:solidFill>
                          <a:schemeClr val="tx1">
                            <a:lumMod val="75000"/>
                            <a:lumOff val="25000"/>
                          </a:schemeClr>
                        </a:solidFill>
                        <a:latin typeface="Calibri" panose="020F0502020204030204" pitchFamily="34" charset="0"/>
                        <a:ea typeface="微軟正黑體" pitchFamily="34" charset="-120"/>
                        <a:cs typeface="Calibri" panose="020F0502020204030204" pitchFamily="34" charset="0"/>
                      </a:endParaRPr>
                    </a:p>
                  </a:txBody>
                  <a:tcPr marL="79200" marR="79200" marT="39600" marB="3960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STD: 80/80</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245/80</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560/450               550/355</a:t>
                      </a:r>
                      <a:endPar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560/465</a:t>
                      </a:r>
                      <a:endPar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555/485</a:t>
                      </a: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555/475</a:t>
                      </a: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739956">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lang="en-US" sz="2000" b="0" i="0" kern="1200" dirty="0" smtClean="0">
                          <a:solidFill>
                            <a:schemeClr val="tx1">
                              <a:lumMod val="75000"/>
                              <a:lumOff val="25000"/>
                            </a:schemeClr>
                          </a:solidFill>
                          <a:latin typeface="Calibri" panose="020F0502020204030204" pitchFamily="34" charset="0"/>
                          <a:ea typeface="微軟正黑體" pitchFamily="34" charset="-120"/>
                          <a:cs typeface="Calibri" panose="020F0502020204030204" pitchFamily="34" charset="0"/>
                        </a:rPr>
                        <a:t>IOPS</a:t>
                      </a:r>
                    </a:p>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微軟正黑體" pitchFamily="34" charset="-120"/>
                          <a:cs typeface="Calibri" panose="020F0502020204030204" pitchFamily="34" charset="0"/>
                        </a:rPr>
                        <a:t>(4K Random Read/Write)</a:t>
                      </a:r>
                    </a:p>
                  </a:txBody>
                  <a:tcPr marL="79200" marR="79200" marT="39600" marB="3960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b="0" i="0" u="none" strike="noStrike" cap="none" normalizeH="0" baseline="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a:t>
                      </a: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kern="1200" cap="none" normalizeH="0" baseline="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81K/77K</a:t>
                      </a:r>
                      <a:endPar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40K/67K</a:t>
                      </a: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67K/61K</a:t>
                      </a: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40K/58K</a:t>
                      </a: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579074">
                <a:tc>
                  <a:txBody>
                    <a:bodyPr/>
                    <a:lstStyle/>
                    <a:p>
                      <a:pPr marL="0" marR="0" lvl="0" indent="0" algn="l"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ECC</a:t>
                      </a: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18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 40-bit/1K bytes</a:t>
                      </a:r>
                      <a:endParaRPr kumimoji="0" lang="en-US" altLang="zh-TW" sz="18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18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 40-bit/1K bytes BCH</a:t>
                      </a:r>
                      <a:endParaRPr kumimoji="0" lang="en-US" altLang="zh-TW" sz="18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18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72-bit/1K bytes BCH</a:t>
                      </a:r>
                      <a:endParaRPr kumimoji="0" lang="en-US" altLang="zh-TW" sz="18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18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72-bit/1K bytes BCH</a:t>
                      </a:r>
                      <a:endParaRPr kumimoji="0" lang="en-US" altLang="zh-TW" sz="18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18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72-bit/1K bytes BCH</a:t>
                      </a:r>
                      <a:endParaRPr kumimoji="0" lang="en-US" altLang="zh-TW" sz="18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18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72-bit/1K bytes BCH</a:t>
                      </a:r>
                      <a:endParaRPr kumimoji="0" lang="en-US" altLang="zh-TW" sz="18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425230">
                <a:tc>
                  <a:txBody>
                    <a:bodyPr/>
                    <a:lstStyle/>
                    <a:p>
                      <a:pPr marL="0" marR="0" lvl="0" indent="0" algn="l"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Wide Temp.</a:t>
                      </a: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Yes</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Yes</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Yes</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Yes</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Yes</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Yes</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579074">
                <a:tc>
                  <a:txBody>
                    <a:bodyPr/>
                    <a:lstStyle/>
                    <a:p>
                      <a:pPr marL="0" marR="0" lvl="0" indent="0" algn="l"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H/W Write Protection</a:t>
                      </a: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Yes (Optional)</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Yes (Optional)</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Yes (Optional)</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Yes (Optional)</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Yes (Optional)</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Yes (Optional)</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717902">
                <a:tc>
                  <a:txBody>
                    <a:bodyPr/>
                    <a:lstStyle/>
                    <a:p>
                      <a:pPr marL="0" marR="0" lvl="0" indent="0" algn="l"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Special Features</a:t>
                      </a: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endParaRPr lang="zh-TW" altLang="en-US" sz="2000" b="0" dirty="0">
                        <a:solidFill>
                          <a:schemeClr val="tx1">
                            <a:lumMod val="75000"/>
                            <a:lumOff val="25000"/>
                          </a:schemeClr>
                        </a:solidFill>
                        <a:latin typeface="Calibri" panose="020F0502020204030204" pitchFamily="34" charset="0"/>
                        <a:cs typeface="Calibri" panose="020F0502020204030204"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endParaRPr lang="zh-TW" altLang="en-US" sz="2000" b="0" dirty="0">
                        <a:solidFill>
                          <a:schemeClr val="tx1">
                            <a:lumMod val="75000"/>
                            <a:lumOff val="25000"/>
                          </a:schemeClr>
                        </a:solidFill>
                        <a:latin typeface="Calibri" panose="020F0502020204030204" pitchFamily="34" charset="0"/>
                        <a:cs typeface="Calibri" panose="020F0502020204030204"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AES256</a:t>
                      </a:r>
                      <a:b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b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TCG Opal 2.0</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bl>
          </a:graphicData>
        </a:graphic>
      </p:graphicFrame>
      <p:sp>
        <p:nvSpPr>
          <p:cNvPr id="13" name="圓角矩形 12"/>
          <p:cNvSpPr/>
          <p:nvPr/>
        </p:nvSpPr>
        <p:spPr>
          <a:xfrm>
            <a:off x="5285755" y="8909248"/>
            <a:ext cx="1944000" cy="540000"/>
          </a:xfrm>
          <a:prstGeom prst="roundRect">
            <a:avLst/>
          </a:prstGeom>
          <a:solidFill>
            <a:srgbClr val="96AA6E"/>
          </a:solidFill>
          <a:ln/>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112647" tIns="56324" rIns="112647" bIns="56324" anchor="ctr"/>
          <a:lstStyle/>
          <a:p>
            <a:pPr algn="ctr" defTabSz="1126226">
              <a:defRPr/>
            </a:pPr>
            <a:r>
              <a:rPr lang="en-US" altLang="zh-TW" sz="1600" b="1" dirty="0">
                <a:solidFill>
                  <a:schemeClr val="bg1"/>
                </a:solidFill>
                <a:latin typeface="Calibri" panose="020F0502020204030204" pitchFamily="34" charset="0"/>
                <a:cs typeface="Calibri" panose="020F0502020204030204" pitchFamily="34" charset="0"/>
              </a:rPr>
              <a:t>Entry</a:t>
            </a:r>
          </a:p>
        </p:txBody>
      </p:sp>
      <p:sp>
        <p:nvSpPr>
          <p:cNvPr id="44" name="圓角矩形 43"/>
          <p:cNvSpPr/>
          <p:nvPr/>
        </p:nvSpPr>
        <p:spPr>
          <a:xfrm>
            <a:off x="10110291" y="8909248"/>
            <a:ext cx="1944000" cy="540000"/>
          </a:xfrm>
          <a:prstGeom prst="roundRect">
            <a:avLst/>
          </a:prstGeom>
          <a:solidFill>
            <a:srgbClr val="96AA6E"/>
          </a:solidFill>
          <a:ln/>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112647" tIns="56324" rIns="112647" bIns="56324" anchor="ctr"/>
          <a:lstStyle/>
          <a:p>
            <a:pPr algn="ctr" defTabSz="1126226" fontAlgn="auto">
              <a:spcBef>
                <a:spcPts val="0"/>
              </a:spcBef>
              <a:spcAft>
                <a:spcPts val="0"/>
              </a:spcAft>
              <a:defRPr/>
            </a:pPr>
            <a:r>
              <a:rPr lang="en-US" altLang="zh-TW" sz="1600" b="1" dirty="0">
                <a:solidFill>
                  <a:schemeClr val="bg1"/>
                </a:solidFill>
                <a:latin typeface="Calibri" panose="020F0502020204030204" pitchFamily="34" charset="0"/>
                <a:cs typeface="Calibri" panose="020F0502020204030204" pitchFamily="34" charset="0"/>
              </a:rPr>
              <a:t>Core Power</a:t>
            </a:r>
          </a:p>
          <a:p>
            <a:pPr algn="ctr" defTabSz="1126226" fontAlgn="auto">
              <a:spcBef>
                <a:spcPts val="0"/>
              </a:spcBef>
              <a:spcAft>
                <a:spcPts val="0"/>
              </a:spcAft>
              <a:defRPr/>
            </a:pPr>
            <a:r>
              <a:rPr lang="en-US" altLang="zh-TW" sz="1600" b="1" dirty="0">
                <a:solidFill>
                  <a:schemeClr val="bg1"/>
                </a:solidFill>
                <a:latin typeface="Calibri" panose="020F0502020204030204" pitchFamily="34" charset="0"/>
                <a:cs typeface="Calibri" panose="020F0502020204030204" pitchFamily="34" charset="0"/>
              </a:rPr>
              <a:t>Encryption </a:t>
            </a:r>
          </a:p>
        </p:txBody>
      </p:sp>
      <p:sp>
        <p:nvSpPr>
          <p:cNvPr id="3" name="標題 2"/>
          <p:cNvSpPr>
            <a:spLocks noGrp="1"/>
          </p:cNvSpPr>
          <p:nvPr>
            <p:ph type="title"/>
          </p:nvPr>
        </p:nvSpPr>
        <p:spPr/>
        <p:txBody>
          <a:bodyPr/>
          <a:lstStyle/>
          <a:p>
            <a:r>
              <a:rPr lang="en-US" altLang="zh-TW" dirty="0" smtClean="0"/>
              <a:t>2D </a:t>
            </a:r>
            <a:r>
              <a:rPr lang="en-US" altLang="zh-TW" dirty="0" err="1" smtClean="0"/>
              <a:t>CFast</a:t>
            </a:r>
            <a:endParaRPr lang="zh-TW" altLang="en-US" dirty="0"/>
          </a:p>
        </p:txBody>
      </p:sp>
      <p:sp>
        <p:nvSpPr>
          <p:cNvPr id="45" name="圓角矩形 44"/>
          <p:cNvSpPr/>
          <p:nvPr/>
        </p:nvSpPr>
        <p:spPr>
          <a:xfrm>
            <a:off x="3053507" y="8909248"/>
            <a:ext cx="1944000" cy="540000"/>
          </a:xfrm>
          <a:prstGeom prst="roundRect">
            <a:avLst/>
          </a:prstGeom>
          <a:solidFill>
            <a:schemeClr val="tx1">
              <a:lumMod val="75000"/>
              <a:lumOff val="25000"/>
            </a:schemeClr>
          </a:solidFill>
          <a:ln/>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112647" tIns="56324" rIns="112647" bIns="56324" anchor="ctr"/>
          <a:lstStyle/>
          <a:p>
            <a:pPr algn="ctr" defTabSz="1126226">
              <a:defRPr/>
            </a:pPr>
            <a:r>
              <a:rPr lang="en-US" altLang="zh-TW" sz="1600" b="1" dirty="0">
                <a:solidFill>
                  <a:schemeClr val="bg1"/>
                </a:solidFill>
                <a:latin typeface="Calibri" panose="020F0502020204030204" pitchFamily="34" charset="0"/>
                <a:cs typeface="Calibri" panose="020F0502020204030204" pitchFamily="34" charset="0"/>
              </a:rPr>
              <a:t>Entry</a:t>
            </a:r>
          </a:p>
        </p:txBody>
      </p:sp>
      <p:sp>
        <p:nvSpPr>
          <p:cNvPr id="46" name="圓角矩形 45"/>
          <p:cNvSpPr/>
          <p:nvPr/>
        </p:nvSpPr>
        <p:spPr>
          <a:xfrm>
            <a:off x="7590011" y="8909248"/>
            <a:ext cx="1944000" cy="540000"/>
          </a:xfrm>
          <a:prstGeom prst="roundRect">
            <a:avLst/>
          </a:prstGeom>
          <a:solidFill>
            <a:srgbClr val="C00000"/>
          </a:solidFill>
          <a:ln/>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112647" tIns="56324" rIns="112647" bIns="56324" anchor="ctr"/>
          <a:lstStyle/>
          <a:p>
            <a:pPr algn="ctr" defTabSz="1126226">
              <a:defRPr/>
            </a:pPr>
            <a:r>
              <a:rPr lang="en-US" altLang="zh-TW" sz="1600" b="1" dirty="0">
                <a:solidFill>
                  <a:schemeClr val="bg1"/>
                </a:solidFill>
                <a:latin typeface="Calibri" panose="020F0502020204030204" pitchFamily="34" charset="0"/>
                <a:cs typeface="Calibri" panose="020F0502020204030204" pitchFamily="34" charset="0"/>
              </a:rPr>
              <a:t>Main Stream</a:t>
            </a:r>
          </a:p>
        </p:txBody>
      </p:sp>
      <p:grpSp>
        <p:nvGrpSpPr>
          <p:cNvPr id="35" name="群組 34"/>
          <p:cNvGrpSpPr/>
          <p:nvPr/>
        </p:nvGrpSpPr>
        <p:grpSpPr>
          <a:xfrm>
            <a:off x="-4662109" y="2512992"/>
            <a:ext cx="4403248" cy="4271897"/>
            <a:chOff x="-4662109" y="2512992"/>
            <a:chExt cx="4403248" cy="4271897"/>
          </a:xfrm>
        </p:grpSpPr>
        <p:grpSp>
          <p:nvGrpSpPr>
            <p:cNvPr id="36" name="群組 35"/>
            <p:cNvGrpSpPr/>
            <p:nvPr/>
          </p:nvGrpSpPr>
          <p:grpSpPr>
            <a:xfrm>
              <a:off x="-4662109" y="2512992"/>
              <a:ext cx="4403248" cy="4271897"/>
              <a:chOff x="12883876" y="1908742"/>
              <a:chExt cx="4403248" cy="4271897"/>
            </a:xfrm>
          </p:grpSpPr>
          <p:sp>
            <p:nvSpPr>
              <p:cNvPr id="39" name="矩形 38"/>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40" name="矩形 39"/>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41" name="矩形 40"/>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42" name="矩形 41"/>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0" name="文字方塊 69"/>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71" name="文字方塊 70"/>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72" name="矩形 71"/>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3" name="文字方塊 72"/>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74" name="文字方塊 73"/>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75" name="矩形 74"/>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6" name="文字方塊 75"/>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77" name="矩形 76"/>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8" name="矩形 77"/>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9" name="矩形 78"/>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0" name="文字方塊 79"/>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81" name="矩形 80"/>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82" name="矩形 81"/>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3" name="矩形 82"/>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84" name="矩形 83"/>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85" name="矩形 84"/>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86" name="文字方塊 85"/>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87" name="矩形 86"/>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8" name="矩形 87"/>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37" name="文字方塊 36"/>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38" name="矩形 37"/>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43" name="圓角矩形 42"/>
          <p:cNvSpPr/>
          <p:nvPr/>
        </p:nvSpPr>
        <p:spPr>
          <a:xfrm>
            <a:off x="12486555" y="8909248"/>
            <a:ext cx="3888432" cy="540000"/>
          </a:xfrm>
          <a:prstGeom prst="roundRect">
            <a:avLst/>
          </a:prstGeom>
          <a:solidFill>
            <a:srgbClr val="24517E"/>
          </a:solidFill>
          <a:ln/>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112647" tIns="56324" rIns="112647" bIns="56324" anchor="ctr"/>
          <a:lstStyle/>
          <a:p>
            <a:pPr algn="ctr" defTabSz="1126226" fontAlgn="auto">
              <a:spcBef>
                <a:spcPts val="0"/>
              </a:spcBef>
              <a:spcAft>
                <a:spcPts val="0"/>
              </a:spcAft>
              <a:defRPr/>
            </a:pPr>
            <a:r>
              <a:rPr lang="en-US" altLang="zh-TW" sz="1600" b="1" dirty="0" smtClean="0">
                <a:solidFill>
                  <a:schemeClr val="bg1"/>
                </a:solidFill>
                <a:latin typeface="Calibri" panose="020F0502020204030204" pitchFamily="34" charset="0"/>
                <a:cs typeface="Calibri" panose="020F0502020204030204" pitchFamily="34" charset="0"/>
              </a:rPr>
              <a:t>SLC-lite </a:t>
            </a:r>
            <a:endParaRPr lang="en-US" altLang="zh-TW" sz="1600" b="1" dirty="0">
              <a:solidFill>
                <a:schemeClr val="bg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934444331"/>
      </p:ext>
    </p:extLst>
  </p:cSld>
  <p:clrMapOvr>
    <a:masterClrMapping/>
  </p:clrMapOvr>
  <p:transition/>
  <p:timing>
    <p:tnLst>
      <p:par>
        <p:cT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內容版面配置區 2"/>
          <p:cNvSpPr>
            <a:spLocks noGrp="1"/>
          </p:cNvSpPr>
          <p:nvPr>
            <p:ph idx="1"/>
          </p:nvPr>
        </p:nvSpPr>
        <p:spPr/>
        <p:txBody>
          <a:bodyPr/>
          <a:lstStyle/>
          <a:p>
            <a:r>
              <a:rPr lang="en-US" altLang="zh-TW" sz="3200" b="1" dirty="0" smtClean="0">
                <a:solidFill>
                  <a:schemeClr val="bg1">
                    <a:lumMod val="75000"/>
                  </a:schemeClr>
                </a:solidFill>
              </a:rPr>
              <a:t>2.5</a:t>
            </a:r>
            <a:r>
              <a:rPr lang="en-US" altLang="zh-TW" sz="3200" b="1" dirty="0">
                <a:solidFill>
                  <a:schemeClr val="bg1">
                    <a:lumMod val="75000"/>
                  </a:schemeClr>
                </a:solidFill>
              </a:rPr>
              <a:t>”</a:t>
            </a:r>
          </a:p>
          <a:p>
            <a:r>
              <a:rPr lang="en-US" altLang="zh-TW" sz="3200" b="1" dirty="0" smtClean="0">
                <a:solidFill>
                  <a:schemeClr val="bg1">
                    <a:lumMod val="75000"/>
                  </a:schemeClr>
                </a:solidFill>
              </a:rPr>
              <a:t>2.5</a:t>
            </a:r>
            <a:r>
              <a:rPr lang="en-US" altLang="zh-TW" sz="3200" b="1" dirty="0">
                <a:solidFill>
                  <a:schemeClr val="bg1">
                    <a:lumMod val="75000"/>
                  </a:schemeClr>
                </a:solidFill>
              </a:rPr>
              <a:t>” Mini</a:t>
            </a:r>
          </a:p>
          <a:p>
            <a:r>
              <a:rPr lang="en-US" altLang="zh-TW" sz="3200" b="1" dirty="0" smtClean="0">
                <a:solidFill>
                  <a:schemeClr val="bg1">
                    <a:lumMod val="75000"/>
                  </a:schemeClr>
                </a:solidFill>
              </a:rPr>
              <a:t>M.2 </a:t>
            </a:r>
            <a:endParaRPr lang="en-US" altLang="zh-TW" sz="3200" b="1" dirty="0">
              <a:solidFill>
                <a:schemeClr val="bg1">
                  <a:lumMod val="75000"/>
                </a:schemeClr>
              </a:solidFill>
            </a:endParaRPr>
          </a:p>
          <a:p>
            <a:r>
              <a:rPr lang="en-US" altLang="zh-TW" sz="3200" b="1" dirty="0" err="1" smtClean="0">
                <a:solidFill>
                  <a:schemeClr val="bg1">
                    <a:lumMod val="75000"/>
                  </a:schemeClr>
                </a:solidFill>
              </a:rPr>
              <a:t>mSATA</a:t>
            </a:r>
            <a:r>
              <a:rPr lang="en-US" altLang="zh-TW" sz="3200" b="1" dirty="0" smtClean="0">
                <a:solidFill>
                  <a:schemeClr val="bg1">
                    <a:lumMod val="75000"/>
                  </a:schemeClr>
                </a:solidFill>
              </a:rPr>
              <a:t> </a:t>
            </a:r>
            <a:r>
              <a:rPr lang="en-US" altLang="zh-TW" sz="3200" b="1" dirty="0">
                <a:solidFill>
                  <a:schemeClr val="bg1">
                    <a:lumMod val="75000"/>
                  </a:schemeClr>
                </a:solidFill>
              </a:rPr>
              <a:t>(MO-300)</a:t>
            </a:r>
          </a:p>
          <a:p>
            <a:r>
              <a:rPr lang="en-US" altLang="zh-TW" sz="3200" b="1" dirty="0" err="1" smtClean="0">
                <a:solidFill>
                  <a:schemeClr val="bg1">
                    <a:lumMod val="75000"/>
                  </a:schemeClr>
                </a:solidFill>
              </a:rPr>
              <a:t>mSATA</a:t>
            </a:r>
            <a:r>
              <a:rPr lang="en-US" altLang="zh-TW" sz="3200" b="1" dirty="0" smtClean="0">
                <a:solidFill>
                  <a:schemeClr val="bg1">
                    <a:lumMod val="75000"/>
                  </a:schemeClr>
                </a:solidFill>
              </a:rPr>
              <a:t> </a:t>
            </a:r>
            <a:r>
              <a:rPr lang="en-US" altLang="zh-TW" sz="3200" b="1" dirty="0">
                <a:solidFill>
                  <a:schemeClr val="bg1">
                    <a:lumMod val="75000"/>
                  </a:schemeClr>
                </a:solidFill>
              </a:rPr>
              <a:t>mini (MO-300B)</a:t>
            </a:r>
          </a:p>
          <a:p>
            <a:r>
              <a:rPr lang="en-US" altLang="zh-TW" sz="3200" b="1" dirty="0" err="1" smtClean="0">
                <a:solidFill>
                  <a:schemeClr val="bg1">
                    <a:lumMod val="75000"/>
                  </a:schemeClr>
                </a:solidFill>
              </a:rPr>
              <a:t>HalfSlim</a:t>
            </a:r>
            <a:r>
              <a:rPr lang="en-US" altLang="zh-TW" sz="3200" b="1" dirty="0" smtClean="0">
                <a:solidFill>
                  <a:schemeClr val="bg1">
                    <a:lumMod val="75000"/>
                  </a:schemeClr>
                </a:solidFill>
              </a:rPr>
              <a:t> </a:t>
            </a:r>
            <a:r>
              <a:rPr lang="en-US" altLang="zh-TW" sz="3200" b="1" dirty="0">
                <a:solidFill>
                  <a:schemeClr val="bg1">
                    <a:lumMod val="75000"/>
                  </a:schemeClr>
                </a:solidFill>
              </a:rPr>
              <a:t>(MO-297)</a:t>
            </a:r>
          </a:p>
          <a:p>
            <a:r>
              <a:rPr lang="en-US" altLang="zh-TW" sz="3200" b="1" dirty="0" err="1" smtClean="0">
                <a:solidFill>
                  <a:schemeClr val="bg1">
                    <a:lumMod val="75000"/>
                  </a:schemeClr>
                </a:solidFill>
              </a:rPr>
              <a:t>CFast</a:t>
            </a:r>
            <a:endParaRPr lang="en-US" altLang="zh-TW" sz="3200" b="1" dirty="0">
              <a:solidFill>
                <a:schemeClr val="bg1">
                  <a:lumMod val="75000"/>
                </a:schemeClr>
              </a:solidFill>
            </a:endParaRPr>
          </a:p>
          <a:p>
            <a:r>
              <a:rPr lang="en-US" altLang="zh-TW" sz="3200" b="1" dirty="0" err="1" smtClean="0">
                <a:solidFill>
                  <a:schemeClr val="tx1"/>
                </a:solidFill>
              </a:rPr>
              <a:t>uSSD</a:t>
            </a:r>
            <a:r>
              <a:rPr lang="en-US" altLang="zh-TW" sz="3200" b="1" dirty="0" smtClean="0">
                <a:solidFill>
                  <a:schemeClr val="tx1"/>
                </a:solidFill>
              </a:rPr>
              <a:t> </a:t>
            </a:r>
            <a:r>
              <a:rPr lang="en-US" altLang="zh-TW" sz="3200" b="1" dirty="0">
                <a:solidFill>
                  <a:schemeClr val="tx1"/>
                </a:solidFill>
              </a:rPr>
              <a:t>(MO-276)</a:t>
            </a:r>
          </a:p>
          <a:p>
            <a:r>
              <a:rPr lang="en-US" altLang="zh-TW" sz="3200" b="1" dirty="0" smtClean="0">
                <a:solidFill>
                  <a:schemeClr val="bg1">
                    <a:lumMod val="75000"/>
                  </a:schemeClr>
                </a:solidFill>
              </a:rPr>
              <a:t>1.8</a:t>
            </a:r>
            <a:r>
              <a:rPr lang="en-US" altLang="zh-TW" sz="3200" b="1" dirty="0">
                <a:solidFill>
                  <a:schemeClr val="bg1">
                    <a:lumMod val="75000"/>
                  </a:schemeClr>
                </a:solidFill>
              </a:rPr>
              <a:t>”</a:t>
            </a:r>
          </a:p>
          <a:p>
            <a:r>
              <a:rPr lang="en-US" altLang="zh-TW" sz="3200" b="1" dirty="0" smtClean="0">
                <a:solidFill>
                  <a:schemeClr val="bg1">
                    <a:lumMod val="75000"/>
                  </a:schemeClr>
                </a:solidFill>
              </a:rPr>
              <a:t>SDM</a:t>
            </a:r>
            <a:endParaRPr lang="en-US" altLang="zh-TW" sz="3200" b="1" dirty="0">
              <a:solidFill>
                <a:schemeClr val="bg1">
                  <a:lumMod val="75000"/>
                </a:schemeClr>
              </a:solidFill>
            </a:endParaRPr>
          </a:p>
          <a:p>
            <a:endParaRPr lang="zh-TW" altLang="en-US" dirty="0"/>
          </a:p>
        </p:txBody>
      </p:sp>
      <p:sp>
        <p:nvSpPr>
          <p:cNvPr id="2" name="標題 1"/>
          <p:cNvSpPr>
            <a:spLocks noGrp="1"/>
          </p:cNvSpPr>
          <p:nvPr>
            <p:ph type="title"/>
          </p:nvPr>
        </p:nvSpPr>
        <p:spPr/>
        <p:txBody>
          <a:bodyPr/>
          <a:lstStyle/>
          <a:p>
            <a:r>
              <a:rPr lang="en-US" altLang="zh-TW" dirty="0" smtClean="0"/>
              <a:t>SATA SSD Series</a:t>
            </a:r>
            <a:endParaRPr lang="zh-TW" altLang="en-US" dirty="0"/>
          </a:p>
        </p:txBody>
      </p:sp>
    </p:spTree>
    <p:extLst>
      <p:ext uri="{BB962C8B-B14F-4D97-AF65-F5344CB8AC3E}">
        <p14:creationId xmlns:p14="http://schemas.microsoft.com/office/powerpoint/2010/main" val="1256623145"/>
      </p:ext>
    </p:extLst>
  </p:cSld>
  <p:clrMapOvr>
    <a:masterClrMapping/>
  </p:clrMapOvr>
  <p:transition/>
  <p:timing>
    <p:tnLst>
      <p:par>
        <p:cT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文字方塊 24"/>
          <p:cNvSpPr txBox="1">
            <a:spLocks noChangeArrowheads="1"/>
          </p:cNvSpPr>
          <p:nvPr/>
        </p:nvSpPr>
        <p:spPr bwMode="auto">
          <a:xfrm>
            <a:off x="2704055" y="1599637"/>
            <a:ext cx="11903255" cy="660949"/>
          </a:xfrm>
          <a:prstGeom prst="rect">
            <a:avLst/>
          </a:prstGeom>
          <a:noFill/>
          <a:ln>
            <a:noFill/>
          </a:ln>
          <a:extLst/>
        </p:spPr>
        <p:txBody>
          <a:bodyPr wrap="square" lIns="112647" tIns="56324" rIns="112647" bIns="56324">
            <a:spAutoFit/>
          </a:bodyPr>
          <a:lstStyle>
            <a:lvl1pPr eaLnBrk="0" hangingPunct="0">
              <a:defRPr kumimoji="1">
                <a:solidFill>
                  <a:schemeClr val="tx1"/>
                </a:solidFill>
                <a:latin typeface="Arial" pitchFamily="34" charset="0"/>
                <a:ea typeface="新細明體" pitchFamily="18" charset="-120"/>
              </a:defRPr>
            </a:lvl1pPr>
            <a:lvl2pPr marL="742950" indent="-285750" eaLnBrk="0" hangingPunct="0">
              <a:defRPr kumimoji="1">
                <a:solidFill>
                  <a:schemeClr val="tx1"/>
                </a:solidFill>
                <a:latin typeface="Arial" pitchFamily="34" charset="0"/>
                <a:ea typeface="新細明體" pitchFamily="18" charset="-120"/>
              </a:defRPr>
            </a:lvl2pPr>
            <a:lvl3pPr marL="1143000" indent="-228600" eaLnBrk="0" hangingPunct="0">
              <a:defRPr kumimoji="1">
                <a:solidFill>
                  <a:schemeClr val="tx1"/>
                </a:solidFill>
                <a:latin typeface="Arial" pitchFamily="34" charset="0"/>
                <a:ea typeface="新細明體" pitchFamily="18" charset="-120"/>
              </a:defRPr>
            </a:lvl3pPr>
            <a:lvl4pPr marL="1600200" indent="-228600" eaLnBrk="0" hangingPunct="0">
              <a:defRPr kumimoji="1">
                <a:solidFill>
                  <a:schemeClr val="tx1"/>
                </a:solidFill>
                <a:latin typeface="Arial" pitchFamily="34" charset="0"/>
                <a:ea typeface="新細明體" pitchFamily="18" charset="-120"/>
              </a:defRPr>
            </a:lvl4pPr>
            <a:lvl5pPr marL="2057400" indent="-228600" eaLnBrk="0" hangingPunct="0">
              <a:defRPr kumimoji="1">
                <a:solidFill>
                  <a:schemeClr val="tx1"/>
                </a:solidFill>
                <a:latin typeface="Arial" pitchFamily="34" charset="0"/>
                <a:ea typeface="新細明體" pitchFamily="18" charset="-120"/>
              </a:defRPr>
            </a:lvl5pPr>
            <a:lvl6pPr marL="25146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defTabSz="1126226">
              <a:defRPr/>
            </a:pPr>
            <a:r>
              <a:rPr lang="en-US" altLang="zh-TW" sz="3556" b="1" dirty="0">
                <a:solidFill>
                  <a:srgbClr val="008080"/>
                </a:solidFill>
                <a:latin typeface="Calibri" pitchFamily="34" charset="0"/>
                <a:sym typeface="Arial" pitchFamily="34" charset="0"/>
              </a:rPr>
              <a:t>Industrial </a:t>
            </a:r>
            <a:r>
              <a:rPr lang="en-US" altLang="zh-TW" sz="3556" b="1" dirty="0" err="1" smtClean="0">
                <a:solidFill>
                  <a:srgbClr val="008080"/>
                </a:solidFill>
                <a:latin typeface="Calibri" pitchFamily="34" charset="0"/>
                <a:sym typeface="Arial" pitchFamily="34" charset="0"/>
              </a:rPr>
              <a:t>uSSD</a:t>
            </a:r>
            <a:r>
              <a:rPr lang="en-US" altLang="zh-TW" sz="3556" b="1" dirty="0" smtClean="0">
                <a:solidFill>
                  <a:srgbClr val="008080"/>
                </a:solidFill>
                <a:latin typeface="Calibri" pitchFamily="34" charset="0"/>
                <a:sym typeface="Arial" pitchFamily="34" charset="0"/>
              </a:rPr>
              <a:t> </a:t>
            </a:r>
            <a:r>
              <a:rPr lang="en-US" altLang="zh-TW" sz="3556" b="1" dirty="0">
                <a:solidFill>
                  <a:srgbClr val="008080"/>
                </a:solidFill>
                <a:latin typeface="Calibri" pitchFamily="34" charset="0"/>
                <a:sym typeface="Arial" pitchFamily="34" charset="0"/>
              </a:rPr>
              <a:t>3D NAND Roadmap</a:t>
            </a:r>
          </a:p>
        </p:txBody>
      </p:sp>
      <p:sp>
        <p:nvSpPr>
          <p:cNvPr id="4" name="標題 3"/>
          <p:cNvSpPr>
            <a:spLocks noGrp="1"/>
          </p:cNvSpPr>
          <p:nvPr>
            <p:ph type="title"/>
          </p:nvPr>
        </p:nvSpPr>
        <p:spPr/>
        <p:txBody>
          <a:bodyPr/>
          <a:lstStyle/>
          <a:p>
            <a:r>
              <a:rPr lang="en-US" altLang="zh-TW" dirty="0" smtClean="0"/>
              <a:t>3D TLC </a:t>
            </a:r>
            <a:r>
              <a:rPr lang="en-US" altLang="zh-TW" dirty="0" err="1" smtClean="0"/>
              <a:t>uSSD</a:t>
            </a:r>
            <a:endParaRPr lang="zh-TW" altLang="en-US" dirty="0"/>
          </a:p>
        </p:txBody>
      </p:sp>
      <p:graphicFrame>
        <p:nvGraphicFramePr>
          <p:cNvPr id="19" name="表格 18"/>
          <p:cNvGraphicFramePr>
            <a:graphicFrameLocks noGrp="1"/>
          </p:cNvGraphicFramePr>
          <p:nvPr>
            <p:extLst>
              <p:ext uri="{D42A27DB-BD31-4B8C-83A1-F6EECF244321}">
                <p14:modId xmlns:p14="http://schemas.microsoft.com/office/powerpoint/2010/main" val="3125638598"/>
              </p:ext>
            </p:extLst>
          </p:nvPr>
        </p:nvGraphicFramePr>
        <p:xfrm>
          <a:off x="415721" y="2329163"/>
          <a:ext cx="16319309" cy="3769323"/>
        </p:xfrm>
        <a:graphic>
          <a:graphicData uri="http://schemas.openxmlformats.org/drawingml/2006/table">
            <a:tbl>
              <a:tblPr firstRow="1" bandRow="1">
                <a:tableStyleId>{5940675A-B579-460E-94D1-54222C63F5DA}</a:tableStyleId>
              </a:tblPr>
              <a:tblGrid>
                <a:gridCol w="932129"/>
                <a:gridCol w="2028349"/>
                <a:gridCol w="1214555"/>
                <a:gridCol w="1012023"/>
                <a:gridCol w="1012023"/>
                <a:gridCol w="1012023"/>
                <a:gridCol w="1012023"/>
                <a:gridCol w="1012023"/>
                <a:gridCol w="1012023"/>
                <a:gridCol w="1012023"/>
                <a:gridCol w="1012023"/>
                <a:gridCol w="1012023"/>
                <a:gridCol w="1012023"/>
                <a:gridCol w="1012023"/>
                <a:gridCol w="1012023"/>
              </a:tblGrid>
              <a:tr h="676847">
                <a:tc>
                  <a:txBody>
                    <a:bodyPr/>
                    <a:lstStyle/>
                    <a:p>
                      <a:r>
                        <a:rPr lang="en-US" altLang="zh-TW" sz="2000" b="1" dirty="0" smtClean="0">
                          <a:solidFill>
                            <a:schemeClr val="bg1"/>
                          </a:solidFill>
                          <a:latin typeface="Calibri" panose="020F0502020204030204" pitchFamily="34" charset="0"/>
                          <a:cs typeface="Calibri" panose="020F0502020204030204" pitchFamily="34" charset="0"/>
                        </a:rPr>
                        <a:t>Flash</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grid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Available</a:t>
                      </a:r>
                      <a:r>
                        <a:rPr lang="en-US" altLang="zh-TW" sz="2000" b="1" baseline="0" dirty="0" smtClean="0">
                          <a:solidFill>
                            <a:schemeClr val="bg1"/>
                          </a:solidFill>
                          <a:latin typeface="Calibri" panose="020F0502020204030204" pitchFamily="34" charset="0"/>
                          <a:cs typeface="Calibri" panose="020F0502020204030204" pitchFamily="34" charset="0"/>
                        </a:rPr>
                        <a:t> Now</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hMerge="1">
                  <a:txBody>
                    <a:bodyPr/>
                    <a:lstStyle/>
                    <a:p>
                      <a:endParaRPr lang="zh-TW" altLang="en-US"/>
                    </a:p>
                  </a:txBody>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Q4’23</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dirty="0"/>
                    </a:p>
                  </a:txBody>
                  <a:tcPr/>
                </a:tc>
                <a:tc hMerge="1">
                  <a:txBody>
                    <a:bodyPr/>
                    <a:lstStyle/>
                    <a:p>
                      <a:endParaRPr lang="zh-TW" altLang="en-US"/>
                    </a:p>
                  </a:txBody>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Q1’24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Q2’24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Q3’24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r>
              <a:tr h="1546238">
                <a:tc rowSpan="2">
                  <a:txBody>
                    <a:bodyPr/>
                    <a:lstStyle/>
                    <a:p>
                      <a:r>
                        <a:rPr lang="en-US" altLang="zh-TW" sz="2000" b="1" dirty="0" smtClean="0">
                          <a:solidFill>
                            <a:schemeClr val="bg1"/>
                          </a:solidFill>
                          <a:latin typeface="Calibri" panose="020F0502020204030204" pitchFamily="34" charset="0"/>
                          <a:cs typeface="Calibri" panose="020F0502020204030204" pitchFamily="34" charset="0"/>
                        </a:rPr>
                        <a:t>3D TLC</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marL="0" algn="l" defTabSz="914446" rtl="0" eaLnBrk="1" fontAlgn="auto" latinLnBrk="0" hangingPunct="1">
                        <a:spcBef>
                          <a:spcPts val="0"/>
                        </a:spcBef>
                        <a:spcAft>
                          <a:spcPts val="0"/>
                        </a:spcAft>
                        <a:defRPr/>
                      </a:pPr>
                      <a:r>
                        <a:rPr lang="en-US" altLang="zh-TW" sz="2000" b="1" kern="1200" dirty="0" smtClean="0">
                          <a:solidFill>
                            <a:srgbClr val="F49C00"/>
                          </a:solidFill>
                          <a:latin typeface="Calibri" panose="020F0502020204030204" pitchFamily="34" charset="0"/>
                          <a:ea typeface="+mn-ea"/>
                          <a:cs typeface="Calibri" panose="020F0502020204030204" pitchFamily="34" charset="0"/>
                        </a:rPr>
                        <a:t>SV170-uSSD</a:t>
                      </a:r>
                    </a:p>
                    <a:p>
                      <a:pPr marL="0" algn="l" defTabSz="914446" rtl="0" eaLnBrk="1" fontAlgn="auto" latinLnBrk="0" hangingPunct="1">
                        <a:spcBef>
                          <a:spcPts val="0"/>
                        </a:spcBef>
                        <a:spcAft>
                          <a:spcPts val="0"/>
                        </a:spcAft>
                        <a:defRPr/>
                      </a:pPr>
                      <a:r>
                        <a:rPr lang="en-US" altLang="zh-TW" sz="2000" b="1" kern="1200" dirty="0" smtClean="0">
                          <a:solidFill>
                            <a:schemeClr val="tx1">
                              <a:lumMod val="75000"/>
                              <a:lumOff val="25000"/>
                            </a:schemeClr>
                          </a:solidFill>
                          <a:latin typeface="Calibri" panose="020F0502020204030204" pitchFamily="34" charset="0"/>
                          <a:ea typeface="+mn-ea"/>
                          <a:cs typeface="+mn-cs"/>
                        </a:rPr>
                        <a:t>30GB~120GB</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endParaRPr lang="zh-TW" altLang="en-US" sz="2000" b="1" kern="1200" dirty="0">
                        <a:solidFill>
                          <a:schemeClr val="bg1"/>
                        </a:solidFill>
                        <a:latin typeface="Calibri" panose="020F0502020204030204" pitchFamily="34" charset="0"/>
                        <a:ea typeface="+mn-ea"/>
                        <a:cs typeface="Calibri" panose="020F0502020204030204" pitchFamily="34" charset="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pPr marL="0" marR="0" indent="0" algn="l" defTabSz="914446" rtl="0" eaLnBrk="1" fontAlgn="auto" latinLnBrk="0" hangingPunct="1">
                        <a:lnSpc>
                          <a:spcPct val="100000"/>
                        </a:lnSpc>
                        <a:spcBef>
                          <a:spcPts val="0"/>
                        </a:spcBef>
                        <a:spcAft>
                          <a:spcPts val="0"/>
                        </a:spcAft>
                        <a:buClrTx/>
                        <a:buSzTx/>
                        <a:buFontTx/>
                        <a:buNone/>
                        <a:tabLst/>
                        <a:defRPr/>
                      </a:pPr>
                      <a:endParaRPr lang="en-US" altLang="zh-TW" sz="1800" b="0" kern="1200" dirty="0" smtClean="0">
                        <a:solidFill>
                          <a:srgbClr val="FF0000"/>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rgbClr val="FF0000"/>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r>
              <a:tr h="1546238">
                <a:tc vMerge="1">
                  <a:txBody>
                    <a:bodyPr/>
                    <a:lstStyle/>
                    <a:p>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marL="0" marR="0" indent="0" algn="l" defTabSz="914446" rtl="0" eaLnBrk="1" fontAlgn="auto" latinLnBrk="0" hangingPunct="1">
                        <a:lnSpc>
                          <a:spcPct val="100000"/>
                        </a:lnSpc>
                        <a:spcBef>
                          <a:spcPts val="0"/>
                        </a:spcBef>
                        <a:spcAft>
                          <a:spcPts val="0"/>
                        </a:spcAft>
                        <a:buClrTx/>
                        <a:buSzTx/>
                        <a:buFontTx/>
                        <a:buNone/>
                        <a:tabLst/>
                        <a:defRPr/>
                      </a:pPr>
                      <a:r>
                        <a:rPr lang="en-US" altLang="zh-TW" sz="2000" b="1" kern="1200" dirty="0" smtClean="0">
                          <a:solidFill>
                            <a:srgbClr val="F49C00"/>
                          </a:solidFill>
                          <a:latin typeface="Calibri" panose="020F0502020204030204" pitchFamily="34" charset="0"/>
                          <a:ea typeface="+mn-ea"/>
                          <a:cs typeface="Calibri" panose="020F0502020204030204" pitchFamily="34" charset="0"/>
                        </a:rPr>
                        <a:t>SV170-uSSD</a:t>
                      </a:r>
                      <a:endParaRPr lang="en-US" altLang="zh-TW" sz="2000" b="1" kern="1200" dirty="0" smtClean="0">
                        <a:solidFill>
                          <a:schemeClr val="bg1"/>
                        </a:solidFill>
                        <a:latin typeface="Calibri" panose="020F0502020204030204" pitchFamily="34" charset="0"/>
                        <a:ea typeface="+mn-ea"/>
                        <a:cs typeface="Calibri" panose="020F0502020204030204" pitchFamily="34" charset="0"/>
                      </a:endParaRPr>
                    </a:p>
                    <a:p>
                      <a:r>
                        <a:rPr lang="en-US" altLang="zh-TW" sz="2000" b="1" kern="1200" dirty="0" smtClean="0">
                          <a:solidFill>
                            <a:schemeClr val="tx1"/>
                          </a:solidFill>
                          <a:latin typeface="Calibri" panose="020F0502020204030204" pitchFamily="34" charset="0"/>
                          <a:ea typeface="+mn-ea"/>
                          <a:cs typeface="Calibri" panose="020F0502020204030204" pitchFamily="34" charset="0"/>
                        </a:rPr>
                        <a:t>60GB~240GB</a:t>
                      </a:r>
                      <a:endParaRPr lang="zh-TW" altLang="en-US" sz="2000" b="1" kern="1200" dirty="0" smtClean="0">
                        <a:solidFill>
                          <a:schemeClr val="tx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46" rtl="0" eaLnBrk="1" fontAlgn="auto" latinLnBrk="0" hangingPunct="1">
                        <a:lnSpc>
                          <a:spcPct val="100000"/>
                        </a:lnSpc>
                        <a:spcBef>
                          <a:spcPts val="0"/>
                        </a:spcBef>
                        <a:spcAft>
                          <a:spcPts val="0"/>
                        </a:spcAft>
                        <a:buClrTx/>
                        <a:buSzTx/>
                        <a:buFontTx/>
                        <a:buNone/>
                        <a:tabLst/>
                        <a:defRPr/>
                      </a:pPr>
                      <a:endParaRPr lang="zh-TW" altLang="en-US"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pPr marL="0" marR="0" indent="0" algn="l" defTabSz="914446" rtl="0" eaLnBrk="1" fontAlgn="auto" latinLnBrk="0" hangingPunct="1">
                        <a:lnSpc>
                          <a:spcPct val="100000"/>
                        </a:lnSpc>
                        <a:spcBef>
                          <a:spcPts val="0"/>
                        </a:spcBef>
                        <a:spcAft>
                          <a:spcPts val="0"/>
                        </a:spcAft>
                        <a:buClrTx/>
                        <a:buSzTx/>
                        <a:buFontTx/>
                        <a:buNone/>
                        <a:tabLst/>
                        <a:defRPr/>
                      </a:pPr>
                      <a:endParaRPr lang="zh-TW" altLang="en-US"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l" defTabSz="914446" rtl="0" eaLnBrk="1" fontAlgn="auto" latinLnBrk="0" hangingPunct="1">
                        <a:lnSpc>
                          <a:spcPct val="100000"/>
                        </a:lnSpc>
                        <a:spcBef>
                          <a:spcPts val="0"/>
                        </a:spcBef>
                        <a:spcAft>
                          <a:spcPts val="0"/>
                        </a:spcAft>
                        <a:buClrTx/>
                        <a:buSzTx/>
                        <a:buFontTx/>
                        <a:buNone/>
                        <a:tabLst/>
                        <a:defRPr/>
                      </a:pPr>
                      <a:endParaRPr lang="zh-TW" altLang="en-US"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l" defTabSz="914446" rtl="0" eaLnBrk="1" fontAlgn="auto" latinLnBrk="0" hangingPunct="1">
                        <a:lnSpc>
                          <a:spcPct val="100000"/>
                        </a:lnSpc>
                        <a:spcBef>
                          <a:spcPts val="0"/>
                        </a:spcBef>
                        <a:spcAft>
                          <a:spcPts val="0"/>
                        </a:spcAft>
                        <a:buClrTx/>
                        <a:buSzTx/>
                        <a:buFontTx/>
                        <a:buNone/>
                        <a:tabLst/>
                        <a:defRPr/>
                      </a:pPr>
                      <a:endParaRPr lang="zh-TW" altLang="en-US"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l" defTabSz="914446" rtl="0" eaLnBrk="1" fontAlgn="auto" latinLnBrk="0" hangingPunct="1">
                        <a:lnSpc>
                          <a:spcPct val="100000"/>
                        </a:lnSpc>
                        <a:spcBef>
                          <a:spcPts val="0"/>
                        </a:spcBef>
                        <a:spcAft>
                          <a:spcPts val="0"/>
                        </a:spcAft>
                        <a:buClrTx/>
                        <a:buSzTx/>
                        <a:buFontTx/>
                        <a:buNone/>
                        <a:tabLst/>
                        <a:defRPr/>
                      </a:pPr>
                      <a:endParaRPr lang="zh-TW" altLang="en-US"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000" b="1" kern="1200" dirty="0">
                        <a:solidFill>
                          <a:schemeClr val="bg1"/>
                        </a:solidFill>
                        <a:latin typeface="Calibri" panose="020F0502020204030204" pitchFamily="34" charset="0"/>
                        <a:ea typeface="+mn-ea"/>
                        <a:cs typeface="Calibri" panose="020F0502020204030204" pitchFamily="34" charset="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l" defTabSz="914446" rtl="0" eaLnBrk="1" fontAlgn="auto" latinLnBrk="0" hangingPunct="1">
                        <a:lnSpc>
                          <a:spcPct val="100000"/>
                        </a:lnSpc>
                        <a:spcBef>
                          <a:spcPts val="0"/>
                        </a:spcBef>
                        <a:spcAft>
                          <a:spcPts val="0"/>
                        </a:spcAft>
                        <a:buClrTx/>
                        <a:buSzTx/>
                        <a:buFontTx/>
                        <a:buNone/>
                        <a:tabLst/>
                        <a:defRPr/>
                      </a:pPr>
                      <a:endParaRPr lang="zh-TW" altLang="en-US"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l" defTabSz="914446" rtl="0" eaLnBrk="1" fontAlgn="auto" latinLnBrk="0" hangingPunct="1">
                        <a:lnSpc>
                          <a:spcPct val="100000"/>
                        </a:lnSpc>
                        <a:spcBef>
                          <a:spcPts val="0"/>
                        </a:spcBef>
                        <a:spcAft>
                          <a:spcPts val="0"/>
                        </a:spcAft>
                        <a:buClrTx/>
                        <a:buSzTx/>
                        <a:buFontTx/>
                        <a:buNone/>
                        <a:tabLst/>
                        <a:defRPr/>
                      </a:pPr>
                      <a:endParaRPr lang="zh-TW" altLang="en-US"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r>
            </a:tbl>
          </a:graphicData>
        </a:graphic>
      </p:graphicFrame>
      <p:sp>
        <p:nvSpPr>
          <p:cNvPr id="109" name="文字方塊 108"/>
          <p:cNvSpPr txBox="1"/>
          <p:nvPr/>
        </p:nvSpPr>
        <p:spPr>
          <a:xfrm>
            <a:off x="13729332" y="5765895"/>
            <a:ext cx="2785117" cy="332591"/>
          </a:xfrm>
          <a:prstGeom prst="rect">
            <a:avLst/>
          </a:prstGeom>
          <a:noFill/>
          <a:ln w="9525">
            <a:noFill/>
            <a:miter lim="800000"/>
            <a:headEnd/>
            <a:tailEnd/>
          </a:ln>
        </p:spPr>
        <p:txBody>
          <a:bodyPr wrap="none" lIns="112647" tIns="56324" rIns="112647" bIns="56324">
            <a:spAutoFit/>
          </a:bodyPr>
          <a:lstStyle>
            <a:defPPr>
              <a:defRPr lang="en-US"/>
            </a:defPPr>
            <a:lvl1pPr fontAlgn="auto">
              <a:spcBef>
                <a:spcPts val="0"/>
              </a:spcBef>
              <a:spcAft>
                <a:spcPts val="0"/>
              </a:spcAft>
              <a:defRPr sz="1422" b="1">
                <a:solidFill>
                  <a:srgbClr val="C00000"/>
                </a:solidFill>
                <a:latin typeface="Calibri" panose="020F0502020204030204" pitchFamily="34" charset="0"/>
                <a:ea typeface="+mn-ea"/>
              </a:defRPr>
            </a:lvl1pPr>
          </a:lstStyle>
          <a:p>
            <a:r>
              <a:rPr lang="en-US" altLang="zh-TW" dirty="0"/>
              <a:t>Warranty: </a:t>
            </a:r>
            <a:r>
              <a:rPr lang="en-US" altLang="zh-TW" dirty="0" smtClean="0"/>
              <a:t>3 </a:t>
            </a:r>
            <a:r>
              <a:rPr lang="en-US" altLang="zh-TW" dirty="0"/>
              <a:t>years or 3K P/E cycles</a:t>
            </a:r>
            <a:endParaRPr lang="zh-TW" altLang="en-US" dirty="0"/>
          </a:p>
        </p:txBody>
      </p:sp>
      <p:grpSp>
        <p:nvGrpSpPr>
          <p:cNvPr id="46" name="群組 45"/>
          <p:cNvGrpSpPr/>
          <p:nvPr/>
        </p:nvGrpSpPr>
        <p:grpSpPr>
          <a:xfrm>
            <a:off x="-4662109" y="2512992"/>
            <a:ext cx="4403248" cy="4271897"/>
            <a:chOff x="-4662109" y="2512992"/>
            <a:chExt cx="4403248" cy="4271897"/>
          </a:xfrm>
        </p:grpSpPr>
        <p:grpSp>
          <p:nvGrpSpPr>
            <p:cNvPr id="73" name="群組 72"/>
            <p:cNvGrpSpPr/>
            <p:nvPr/>
          </p:nvGrpSpPr>
          <p:grpSpPr>
            <a:xfrm>
              <a:off x="-4662109" y="2512992"/>
              <a:ext cx="4403248" cy="4271897"/>
              <a:chOff x="12883876" y="1908742"/>
              <a:chExt cx="4403248" cy="4271897"/>
            </a:xfrm>
          </p:grpSpPr>
          <p:sp>
            <p:nvSpPr>
              <p:cNvPr id="76" name="矩形 75"/>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7" name="矩形 76"/>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8" name="矩形 77"/>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9" name="矩形 78"/>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0" name="文字方塊 79"/>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81" name="文字方塊 80"/>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82" name="矩形 81"/>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3" name="文字方塊 82"/>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84" name="文字方塊 83"/>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85" name="矩形 84"/>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6" name="文字方塊 85"/>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87" name="矩形 86"/>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8" name="矩形 87"/>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9" name="矩形 88"/>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0" name="文字方塊 89"/>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91" name="矩形 90"/>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92" name="矩形 91"/>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3" name="矩形 92"/>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94" name="矩形 93"/>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95" name="矩形 94"/>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96" name="文字方塊 95"/>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97" name="矩形 96"/>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8" name="矩形 97"/>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74" name="文字方塊 73"/>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75" name="矩形 74"/>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grpSp>
        <p:nvGrpSpPr>
          <p:cNvPr id="44" name="群組 43"/>
          <p:cNvGrpSpPr/>
          <p:nvPr/>
        </p:nvGrpSpPr>
        <p:grpSpPr>
          <a:xfrm>
            <a:off x="3701579" y="3329569"/>
            <a:ext cx="734536" cy="827151"/>
            <a:chOff x="3773587" y="2266324"/>
            <a:chExt cx="734536" cy="827151"/>
          </a:xfrm>
        </p:grpSpPr>
        <p:sp>
          <p:nvSpPr>
            <p:cNvPr id="45" name="文字方塊 44"/>
            <p:cNvSpPr txBox="1"/>
            <p:nvPr/>
          </p:nvSpPr>
          <p:spPr>
            <a:xfrm>
              <a:off x="3773587" y="2266324"/>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BiCS3</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54" name="圖片 53"/>
            <p:cNvPicPr>
              <a:picLocks noChangeAspect="1"/>
            </p:cNvPicPr>
            <p:nvPr/>
          </p:nvPicPr>
          <p:blipFill>
            <a:blip r:embed="rId3" cstate="print">
              <a:extLst>
                <a:ext uri="{BEBA8EAE-BF5A-486C-A8C5-ECC9F3942E4B}">
                  <a14:imgProps xmlns:a14="http://schemas.microsoft.com/office/drawing/2010/main">
                    <a14:imgLayer r:embed="rId4">
                      <a14:imgEffect>
                        <a14:saturation sat="0"/>
                      </a14:imgEffect>
                    </a14:imgLayer>
                  </a14:imgProps>
                </a:ext>
                <a:ext uri="{28A0092B-C50C-407E-A947-70E740481C1C}">
                  <a14:useLocalDpi xmlns:a14="http://schemas.microsoft.com/office/drawing/2010/main" val="0"/>
                </a:ext>
              </a:extLst>
            </a:blip>
            <a:stretch>
              <a:fillRect/>
            </a:stretch>
          </p:blipFill>
          <p:spPr>
            <a:xfrm>
              <a:off x="3795114" y="2642820"/>
              <a:ext cx="475278" cy="450655"/>
            </a:xfrm>
            <a:prstGeom prst="rect">
              <a:avLst/>
            </a:prstGeom>
          </p:spPr>
        </p:pic>
      </p:grpSp>
      <p:grpSp>
        <p:nvGrpSpPr>
          <p:cNvPr id="57" name="群組 56"/>
          <p:cNvGrpSpPr/>
          <p:nvPr/>
        </p:nvGrpSpPr>
        <p:grpSpPr>
          <a:xfrm>
            <a:off x="14526854" y="8045152"/>
            <a:ext cx="1920141" cy="866153"/>
            <a:chOff x="14526854" y="8045152"/>
            <a:chExt cx="1920141" cy="866153"/>
          </a:xfrm>
        </p:grpSpPr>
        <p:sp>
          <p:nvSpPr>
            <p:cNvPr id="58" name="文字方塊 57"/>
            <p:cNvSpPr txBox="1"/>
            <p:nvPr/>
          </p:nvSpPr>
          <p:spPr>
            <a:xfrm>
              <a:off x="14526854" y="8045152"/>
              <a:ext cx="1920141" cy="830997"/>
            </a:xfrm>
            <a:prstGeom prst="rect">
              <a:avLst/>
            </a:prstGeom>
            <a:noFill/>
          </p:spPr>
          <p:txBody>
            <a:bodyPr wrap="none" rtlCol="0">
              <a:spAutoFit/>
            </a:bodyPr>
            <a:lstStyle/>
            <a:p>
              <a:r>
                <a:rPr lang="en-US" altLang="zh-TW" sz="1600" dirty="0">
                  <a:solidFill>
                    <a:schemeClr val="tx1">
                      <a:lumMod val="65000"/>
                      <a:lumOff val="35000"/>
                    </a:schemeClr>
                  </a:solidFill>
                  <a:latin typeface="Calibri" panose="020F0502020204030204" pitchFamily="34" charset="0"/>
                  <a:cs typeface="Calibri" panose="020F0502020204030204" pitchFamily="34" charset="0"/>
                </a:rPr>
                <a:t>Remarks</a:t>
              </a: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a:t>
              </a:r>
            </a:p>
            <a:p>
              <a:pPr>
                <a:lnSpc>
                  <a:spcPct val="200000"/>
                </a:lnSpc>
              </a:pP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                Wide Temp.</a:t>
              </a:r>
            </a:p>
          </p:txBody>
        </p:sp>
        <p:pic>
          <p:nvPicPr>
            <p:cNvPr id="59" name="圖片 58"/>
            <p:cNvPicPr>
              <a:picLocks noChangeAspect="1"/>
            </p:cNvPicPr>
            <p:nvPr/>
          </p:nvPicPr>
          <p:blipFill>
            <a:blip r:embed="rId3" cstate="print">
              <a:extLst>
                <a:ext uri="{BEBA8EAE-BF5A-486C-A8C5-ECC9F3942E4B}">
                  <a14:imgProps xmlns:a14="http://schemas.microsoft.com/office/drawing/2010/main">
                    <a14:imgLayer r:embed="rId4">
                      <a14:imgEffect>
                        <a14:saturation sat="0"/>
                      </a14:imgEffect>
                    </a14:imgLayer>
                  </a14:imgProps>
                </a:ext>
                <a:ext uri="{28A0092B-C50C-407E-A947-70E740481C1C}">
                  <a14:useLocalDpi xmlns:a14="http://schemas.microsoft.com/office/drawing/2010/main" val="0"/>
                </a:ext>
              </a:extLst>
            </a:blip>
            <a:stretch>
              <a:fillRect/>
            </a:stretch>
          </p:blipFill>
          <p:spPr>
            <a:xfrm>
              <a:off x="14821347" y="8460650"/>
              <a:ext cx="475278" cy="450655"/>
            </a:xfrm>
            <a:prstGeom prst="rect">
              <a:avLst/>
            </a:prstGeom>
          </p:spPr>
        </p:pic>
      </p:grpSp>
      <p:grpSp>
        <p:nvGrpSpPr>
          <p:cNvPr id="2" name="群組 1"/>
          <p:cNvGrpSpPr/>
          <p:nvPr/>
        </p:nvGrpSpPr>
        <p:grpSpPr>
          <a:xfrm>
            <a:off x="3615115" y="4798080"/>
            <a:ext cx="734536" cy="1027904"/>
            <a:chOff x="3399091" y="4798080"/>
            <a:chExt cx="734536" cy="1027904"/>
          </a:xfrm>
        </p:grpSpPr>
        <p:sp>
          <p:nvSpPr>
            <p:cNvPr id="55" name="文字方塊 54"/>
            <p:cNvSpPr txBox="1"/>
            <p:nvPr/>
          </p:nvSpPr>
          <p:spPr>
            <a:xfrm>
              <a:off x="3399091" y="4798080"/>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BiCS5</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48" name="圖片 47"/>
            <p:cNvPicPr>
              <a:picLocks noChangeAspect="1"/>
            </p:cNvPicPr>
            <p:nvPr/>
          </p:nvPicPr>
          <p:blipFill>
            <a:blip r:embed="rId3" cstate="print">
              <a:extLst>
                <a:ext uri="{BEBA8EAE-BF5A-486C-A8C5-ECC9F3942E4B}">
                  <a14:imgProps xmlns:a14="http://schemas.microsoft.com/office/drawing/2010/main">
                    <a14:imgLayer r:embed="rId4">
                      <a14:imgEffect>
                        <a14:saturation sat="0"/>
                      </a14:imgEffect>
                    </a14:imgLayer>
                  </a14:imgProps>
                </a:ext>
                <a:ext uri="{28A0092B-C50C-407E-A947-70E740481C1C}">
                  <a14:useLocalDpi xmlns:a14="http://schemas.microsoft.com/office/drawing/2010/main" val="0"/>
                </a:ext>
              </a:extLst>
            </a:blip>
            <a:stretch>
              <a:fillRect/>
            </a:stretch>
          </p:blipFill>
          <p:spPr>
            <a:xfrm>
              <a:off x="3506269" y="5375329"/>
              <a:ext cx="475278" cy="450655"/>
            </a:xfrm>
            <a:prstGeom prst="rect">
              <a:avLst/>
            </a:prstGeom>
          </p:spPr>
        </p:pic>
      </p:grpSp>
    </p:spTree>
    <p:extLst>
      <p:ext uri="{BB962C8B-B14F-4D97-AF65-F5344CB8AC3E}">
        <p14:creationId xmlns:p14="http://schemas.microsoft.com/office/powerpoint/2010/main" val="1124659261"/>
      </p:ext>
    </p:extLst>
  </p:cSld>
  <p:clrMapOvr>
    <a:masterClrMapping/>
  </p:clrMapOvr>
  <p:transition/>
  <p:timing>
    <p:tnLst>
      <p:par>
        <p:cT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2" name="表格 41"/>
          <p:cNvGraphicFramePr>
            <a:graphicFrameLocks noGrp="1"/>
          </p:cNvGraphicFramePr>
          <p:nvPr>
            <p:extLst>
              <p:ext uri="{D42A27DB-BD31-4B8C-83A1-F6EECF244321}">
                <p14:modId xmlns:p14="http://schemas.microsoft.com/office/powerpoint/2010/main" val="1080375741"/>
              </p:ext>
            </p:extLst>
          </p:nvPr>
        </p:nvGraphicFramePr>
        <p:xfrm>
          <a:off x="705483" y="1841571"/>
          <a:ext cx="16320526" cy="2088411"/>
        </p:xfrm>
        <a:graphic>
          <a:graphicData uri="http://schemas.openxmlformats.org/drawingml/2006/table">
            <a:tbl>
              <a:tblPr firstRow="1" bandRow="1">
                <a:tableStyleId>{5C22544A-7EE6-4342-B048-85BDC9FD1C3A}</a:tableStyleId>
              </a:tblPr>
              <a:tblGrid>
                <a:gridCol w="1901124"/>
                <a:gridCol w="2504008"/>
                <a:gridCol w="1643010"/>
                <a:gridCol w="1712064"/>
                <a:gridCol w="1712064"/>
                <a:gridCol w="1712064"/>
                <a:gridCol w="1712064"/>
                <a:gridCol w="1712064"/>
                <a:gridCol w="1712064"/>
              </a:tblGrid>
              <a:tr h="463253">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Flash</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Model</a:t>
                      </a: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SR/SW</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2023</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2024</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2025</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r>
              <a:tr h="463253">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altLang="zh-TW"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r>
              <a:tr h="596555">
                <a:tc rowSpan="2">
                  <a:txBody>
                    <a:bodyPr/>
                    <a:lstStyle/>
                    <a:p>
                      <a:pPr algn="ctr"/>
                      <a:r>
                        <a:rPr lang="en-US" altLang="zh-TW" sz="2400" b="1" dirty="0" smtClean="0">
                          <a:solidFill>
                            <a:schemeClr val="bg1"/>
                          </a:solidFill>
                          <a:latin typeface="Calibri" panose="020F0502020204030204" pitchFamily="34" charset="0"/>
                          <a:cs typeface="Calibri" panose="020F0502020204030204" pitchFamily="34" charset="0"/>
                        </a:rPr>
                        <a:t>3D TLC</a:t>
                      </a: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pPr algn="ct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SV170-uSSD</a:t>
                      </a:r>
                      <a:r>
                        <a:rPr lang="en-US" altLang="zh-TW" sz="1800" b="0" i="0" baseline="0" dirty="0" smtClean="0">
                          <a:solidFill>
                            <a:schemeClr val="tx1">
                              <a:lumMod val="75000"/>
                              <a:lumOff val="25000"/>
                            </a:schemeClr>
                          </a:solidFill>
                          <a:latin typeface="Calibri" panose="020F0502020204030204" pitchFamily="34" charset="0"/>
                          <a:cs typeface="Calibri" panose="020F0502020204030204" pitchFamily="34" charset="0"/>
                        </a:rPr>
                        <a:t> WT</a:t>
                      </a:r>
                      <a:endParaRPr lang="zh-TW" altLang="en-US" sz="1800" b="0" i="0" dirty="0">
                        <a:solidFill>
                          <a:schemeClr val="tx1">
                            <a:lumMod val="75000"/>
                            <a:lumOff val="25000"/>
                          </a:schemeClr>
                        </a:solidFill>
                        <a:latin typeface="Calibri" panose="020F0502020204030204" pitchFamily="34" charset="0"/>
                        <a:cs typeface="Calibri" panose="020F0502020204030204" pitchFamily="34" charset="0"/>
                      </a:endParaRPr>
                    </a:p>
                  </a:txBody>
                  <a:tcPr marL="112573" marR="112573" marT="56280" marB="5628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560/460</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65350">
                <a:tc vMerge="1">
                  <a:txBody>
                    <a:bodyPr/>
                    <a:lstStyle/>
                    <a:p>
                      <a:pPr algn="ct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pPr algn="ct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SV170-uSSD</a:t>
                      </a:r>
                      <a:r>
                        <a:rPr lang="en-US" altLang="zh-TW" sz="1800" b="0" i="0" baseline="0" dirty="0" smtClean="0">
                          <a:solidFill>
                            <a:schemeClr val="tx1">
                              <a:lumMod val="75000"/>
                              <a:lumOff val="25000"/>
                            </a:schemeClr>
                          </a:solidFill>
                          <a:latin typeface="Calibri" panose="020F0502020204030204" pitchFamily="34" charset="0"/>
                          <a:cs typeface="Calibri" panose="020F0502020204030204" pitchFamily="34" charset="0"/>
                        </a:rPr>
                        <a:t> BiCS5</a:t>
                      </a:r>
                      <a:endParaRPr lang="zh-TW" altLang="en-US" sz="1800" b="0" i="0" dirty="0">
                        <a:solidFill>
                          <a:schemeClr val="tx1">
                            <a:lumMod val="75000"/>
                            <a:lumOff val="25000"/>
                          </a:schemeClr>
                        </a:solidFill>
                        <a:latin typeface="Calibri" panose="020F0502020204030204" pitchFamily="34" charset="0"/>
                        <a:cs typeface="Calibri" panose="020F0502020204030204" pitchFamily="34" charset="0"/>
                      </a:endParaRPr>
                    </a:p>
                  </a:txBody>
                  <a:tcPr marL="112573" marR="112573" marT="56280" marB="5628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560/455</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sp>
        <p:nvSpPr>
          <p:cNvPr id="43" name="文字方塊 24"/>
          <p:cNvSpPr txBox="1">
            <a:spLocks noChangeArrowheads="1"/>
          </p:cNvSpPr>
          <p:nvPr/>
        </p:nvSpPr>
        <p:spPr bwMode="auto">
          <a:xfrm>
            <a:off x="3320300" y="959953"/>
            <a:ext cx="11087946" cy="667724"/>
          </a:xfrm>
          <a:prstGeom prst="rect">
            <a:avLst/>
          </a:prstGeom>
          <a:noFill/>
          <a:ln w="9525">
            <a:noFill/>
            <a:miter lim="800000"/>
            <a:headEnd/>
            <a:tailEnd/>
          </a:ln>
        </p:spPr>
        <p:txBody>
          <a:bodyPr lIns="112624" tIns="56313" rIns="112624" bIns="56313">
            <a:spAutoFit/>
          </a:bodyPr>
          <a:lstStyle/>
          <a:p>
            <a:pPr algn="ctr"/>
            <a:r>
              <a:rPr lang="en-US" altLang="zh-TW" sz="3600" b="1" dirty="0">
                <a:solidFill>
                  <a:srgbClr val="008C7D"/>
                </a:solidFill>
                <a:latin typeface="Calibri" pitchFamily="34" charset="0"/>
              </a:rPr>
              <a:t>Industrial </a:t>
            </a:r>
            <a:r>
              <a:rPr lang="en-US" altLang="zh-TW" sz="3600" b="1" dirty="0" err="1" smtClean="0">
                <a:solidFill>
                  <a:srgbClr val="008C7D"/>
                </a:solidFill>
                <a:latin typeface="Calibri" pitchFamily="34" charset="0"/>
              </a:rPr>
              <a:t>uSSD</a:t>
            </a:r>
            <a:r>
              <a:rPr lang="en-US" altLang="zh-TW" sz="3600" b="1" dirty="0" smtClean="0">
                <a:solidFill>
                  <a:srgbClr val="008C7D"/>
                </a:solidFill>
                <a:latin typeface="Calibri" pitchFamily="34" charset="0"/>
              </a:rPr>
              <a:t> 3D NAND Roadmap</a:t>
            </a:r>
            <a:endParaRPr lang="zh-TW" altLang="en-US" sz="3600" b="1" dirty="0">
              <a:solidFill>
                <a:srgbClr val="008C7D"/>
              </a:solidFill>
              <a:latin typeface="Calibri" pitchFamily="34" charset="0"/>
            </a:endParaRPr>
          </a:p>
        </p:txBody>
      </p:sp>
      <p:grpSp>
        <p:nvGrpSpPr>
          <p:cNvPr id="48" name="群組 47"/>
          <p:cNvGrpSpPr/>
          <p:nvPr/>
        </p:nvGrpSpPr>
        <p:grpSpPr>
          <a:xfrm>
            <a:off x="13186240" y="7642800"/>
            <a:ext cx="3839769" cy="1411663"/>
            <a:chOff x="12518482" y="6103347"/>
            <a:chExt cx="3839769" cy="1411663"/>
          </a:xfrm>
        </p:grpSpPr>
        <p:sp>
          <p:nvSpPr>
            <p:cNvPr id="50" name="文字方塊 49"/>
            <p:cNvSpPr txBox="1"/>
            <p:nvPr/>
          </p:nvSpPr>
          <p:spPr>
            <a:xfrm>
              <a:off x="12518482" y="6103347"/>
              <a:ext cx="3839769" cy="1015663"/>
            </a:xfrm>
            <a:prstGeom prst="rect">
              <a:avLst/>
            </a:prstGeom>
            <a:noFill/>
          </p:spPr>
          <p:txBody>
            <a:bodyPr wrap="none" rtlCol="0">
              <a:spAutoFit/>
            </a:bodyPr>
            <a:lstStyle/>
            <a:p>
              <a:r>
                <a:rPr lang="en-US" altLang="zh-TW" sz="20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Remarks:</a:t>
              </a:r>
            </a:p>
            <a:p>
              <a:pPr marL="457200" indent="-457200">
                <a:buAutoNum type="arabicPeriod"/>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SR/SW</a:t>
              </a:r>
              <a:r>
                <a:rPr lang="en-US" altLang="zh-TW" sz="2000" dirty="0">
                  <a:solidFill>
                    <a:schemeClr val="tx1">
                      <a:lumMod val="75000"/>
                      <a:lumOff val="25000"/>
                    </a:schemeClr>
                  </a:solidFill>
                  <a:latin typeface="Calibri" panose="020F0502020204030204" pitchFamily="34" charset="0"/>
                  <a:cs typeface="Calibri" panose="020F0502020204030204" pitchFamily="34" charset="0"/>
                </a:rPr>
                <a:t>: Sequential </a:t>
              </a: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Read/Write</a:t>
              </a:r>
            </a:p>
            <a:p>
              <a:pPr marL="457200" indent="-457200">
                <a:buAutoNum type="arabicPeriod"/>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ES   CS MP               EOL LTS</a:t>
              </a:r>
              <a:endParaRPr lang="zh-TW" altLang="en-US" sz="20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grpSp>
          <p:nvGrpSpPr>
            <p:cNvPr id="51" name="群組 50"/>
            <p:cNvGrpSpPr/>
            <p:nvPr/>
          </p:nvGrpSpPr>
          <p:grpSpPr>
            <a:xfrm>
              <a:off x="13131980" y="7119010"/>
              <a:ext cx="2866231" cy="396000"/>
              <a:chOff x="4618611" y="6393830"/>
              <a:chExt cx="2866231" cy="396000"/>
            </a:xfrm>
          </p:grpSpPr>
          <p:sp>
            <p:nvSpPr>
              <p:cNvPr id="53" name="五邊形 52"/>
              <p:cNvSpPr/>
              <p:nvPr/>
            </p:nvSpPr>
            <p:spPr bwMode="auto">
              <a:xfrm>
                <a:off x="6360892" y="6393830"/>
                <a:ext cx="1123950" cy="396000"/>
              </a:xfrm>
              <a:prstGeom prst="homePlate">
                <a:avLst/>
              </a:prstGeom>
              <a:solidFill>
                <a:srgbClr val="B3B3B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54" name="五邊形 53"/>
              <p:cNvSpPr/>
              <p:nvPr/>
            </p:nvSpPr>
            <p:spPr bwMode="auto">
              <a:xfrm>
                <a:off x="4690532" y="6393830"/>
                <a:ext cx="1860584"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55" name="五邊形 54"/>
              <p:cNvSpPr/>
              <p:nvPr/>
            </p:nvSpPr>
            <p:spPr bwMode="auto">
              <a:xfrm>
                <a:off x="4618611" y="6393830"/>
                <a:ext cx="345951" cy="396000"/>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grpSp>
      </p:grpSp>
      <p:sp>
        <p:nvSpPr>
          <p:cNvPr id="52" name="五邊形 51"/>
          <p:cNvSpPr/>
          <p:nvPr/>
        </p:nvSpPr>
        <p:spPr bwMode="auto">
          <a:xfrm>
            <a:off x="13412461" y="2819125"/>
            <a:ext cx="3613548" cy="396000"/>
          </a:xfrm>
          <a:prstGeom prst="homePlate">
            <a:avLst/>
          </a:prstGeom>
          <a:solidFill>
            <a:srgbClr val="B3B3B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58" name="向右箭號 20"/>
          <p:cNvSpPr/>
          <p:nvPr/>
        </p:nvSpPr>
        <p:spPr bwMode="auto">
          <a:xfrm>
            <a:off x="6761804" y="2819125"/>
            <a:ext cx="6876879"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indent="36000" defTabSz="791890">
              <a:defRPr/>
            </a:pPr>
            <a:r>
              <a:rPr lang="en-US" altLang="zh-TW" sz="1800" dirty="0" smtClean="0">
                <a:solidFill>
                  <a:schemeClr val="bg1"/>
                </a:solidFill>
                <a:latin typeface="Calibri" panose="020F0502020204030204" pitchFamily="34" charset="0"/>
                <a:cs typeface="Calibri" panose="020F0502020204030204" pitchFamily="34" charset="0"/>
              </a:rPr>
              <a:t>30GB~120GB</a:t>
            </a:r>
            <a:endParaRPr lang="en-US" altLang="zh-TW" sz="1800" dirty="0">
              <a:solidFill>
                <a:srgbClr val="FFC864"/>
              </a:solidFill>
              <a:latin typeface="Calibri" panose="020F0502020204030204" pitchFamily="34" charset="0"/>
              <a:cs typeface="Calibri" panose="020F0502020204030204" pitchFamily="34" charset="0"/>
            </a:endParaRPr>
          </a:p>
        </p:txBody>
      </p:sp>
      <p:grpSp>
        <p:nvGrpSpPr>
          <p:cNvPr id="38" name="群組 37"/>
          <p:cNvGrpSpPr/>
          <p:nvPr/>
        </p:nvGrpSpPr>
        <p:grpSpPr>
          <a:xfrm>
            <a:off x="-4662109" y="2512992"/>
            <a:ext cx="4403248" cy="4271897"/>
            <a:chOff x="-4662109" y="2512992"/>
            <a:chExt cx="4403248" cy="4271897"/>
          </a:xfrm>
        </p:grpSpPr>
        <p:grpSp>
          <p:nvGrpSpPr>
            <p:cNvPr id="39" name="群組 38"/>
            <p:cNvGrpSpPr/>
            <p:nvPr/>
          </p:nvGrpSpPr>
          <p:grpSpPr>
            <a:xfrm>
              <a:off x="-4662109" y="2512992"/>
              <a:ext cx="4403248" cy="4271897"/>
              <a:chOff x="12883876" y="1908742"/>
              <a:chExt cx="4403248" cy="4271897"/>
            </a:xfrm>
          </p:grpSpPr>
          <p:sp>
            <p:nvSpPr>
              <p:cNvPr id="44" name="矩形 43"/>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46" name="矩形 45"/>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47" name="矩形 46"/>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1" name="矩形 80"/>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2" name="文字方塊 81"/>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83" name="文字方塊 82"/>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84" name="矩形 83"/>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5" name="文字方塊 84"/>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86" name="文字方塊 85"/>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87" name="矩形 86"/>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8" name="文字方塊 87"/>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89" name="矩形 88"/>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0" name="矩形 89"/>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1" name="矩形 90"/>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2" name="文字方塊 91"/>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93" name="矩形 92"/>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94" name="矩形 93"/>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5" name="矩形 94"/>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96" name="矩形 95"/>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97" name="矩形 96"/>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98" name="文字方塊 97"/>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99" name="矩形 98"/>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0" name="矩形 99"/>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40" name="文字方塊 39"/>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41" name="矩形 40"/>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56" name="向右箭號 20"/>
          <p:cNvSpPr/>
          <p:nvPr/>
        </p:nvSpPr>
        <p:spPr bwMode="auto">
          <a:xfrm>
            <a:off x="6761803" y="3435929"/>
            <a:ext cx="10264206"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indent="36000" defTabSz="791890">
              <a:defRPr/>
            </a:pPr>
            <a:r>
              <a:rPr lang="en-US" altLang="zh-TW" sz="1800" dirty="0" smtClean="0">
                <a:solidFill>
                  <a:schemeClr val="bg1"/>
                </a:solidFill>
                <a:latin typeface="Calibri" panose="020F0502020204030204" pitchFamily="34" charset="0"/>
                <a:cs typeface="Calibri" panose="020F0502020204030204" pitchFamily="34" charset="0"/>
              </a:rPr>
              <a:t>60GB~240GB  </a:t>
            </a:r>
            <a:r>
              <a:rPr lang="en-US" altLang="zh-TW" sz="1800" dirty="0" smtClean="0">
                <a:solidFill>
                  <a:srgbClr val="FF0000"/>
                </a:solidFill>
                <a:latin typeface="Calibri" panose="020F0502020204030204" pitchFamily="34" charset="0"/>
                <a:cs typeface="Calibri" panose="020F0502020204030204" pitchFamily="34" charset="0"/>
              </a:rPr>
              <a:t>                     </a:t>
            </a:r>
            <a:endParaRPr lang="en-US" altLang="zh-TW" sz="1800" dirty="0">
              <a:solidFill>
                <a:srgbClr val="FF0000"/>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70283378"/>
      </p:ext>
    </p:extLst>
  </p:cSld>
  <p:clrMapOvr>
    <a:masterClrMapping/>
  </p:clrMapOvr>
  <p:transition/>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矩形 23"/>
          <p:cNvSpPr/>
          <p:nvPr/>
        </p:nvSpPr>
        <p:spPr>
          <a:xfrm>
            <a:off x="3313792" y="5840001"/>
            <a:ext cx="1462260" cy="398699"/>
          </a:xfrm>
          <a:prstGeom prst="rect">
            <a:avLst/>
          </a:prstGeom>
        </p:spPr>
        <p:txBody>
          <a:bodyPr wrap="none">
            <a:spAutoFit/>
          </a:bodyPr>
          <a:lstStyle/>
          <a:p>
            <a:pPr algn="ctr" defTabSz="1300192">
              <a:defRPr/>
            </a:pPr>
            <a:r>
              <a:rPr lang="en-US" altLang="zh-TW" sz="1991" b="1" dirty="0">
                <a:solidFill>
                  <a:schemeClr val="bg1"/>
                </a:solidFill>
              </a:rPr>
              <a:t>CS: Ready</a:t>
            </a:r>
          </a:p>
        </p:txBody>
      </p:sp>
      <p:pic>
        <p:nvPicPr>
          <p:cNvPr id="15" name="圖片 14" descr="3.jpg"/>
          <p:cNvPicPr>
            <a:picLocks noChangeAspect="1"/>
          </p:cNvPicPr>
          <p:nvPr/>
        </p:nvPicPr>
        <p:blipFill>
          <a:blip r:embed="rId2" cstate="email">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a:xfrm>
            <a:off x="195222" y="3429957"/>
            <a:ext cx="3556025" cy="2235216"/>
          </a:xfrm>
          <a:prstGeom prst="rect">
            <a:avLst/>
          </a:prstGeom>
        </p:spPr>
      </p:pic>
      <p:sp>
        <p:nvSpPr>
          <p:cNvPr id="2" name="標題 1"/>
          <p:cNvSpPr>
            <a:spLocks noGrp="1"/>
          </p:cNvSpPr>
          <p:nvPr>
            <p:ph type="title"/>
          </p:nvPr>
        </p:nvSpPr>
        <p:spPr/>
        <p:txBody>
          <a:bodyPr/>
          <a:lstStyle/>
          <a:p>
            <a:r>
              <a:rPr lang="en-US" altLang="zh-TW" dirty="0" smtClean="0"/>
              <a:t>3D TLC </a:t>
            </a:r>
            <a:r>
              <a:rPr lang="en-US" altLang="zh-TW" dirty="0" err="1" smtClean="0"/>
              <a:t>uSSD</a:t>
            </a:r>
            <a:endParaRPr lang="zh-TW" altLang="en-US" dirty="0"/>
          </a:p>
        </p:txBody>
      </p:sp>
      <p:sp>
        <p:nvSpPr>
          <p:cNvPr id="14" name="矩形 13"/>
          <p:cNvSpPr/>
          <p:nvPr/>
        </p:nvSpPr>
        <p:spPr>
          <a:xfrm>
            <a:off x="7373987" y="1025242"/>
            <a:ext cx="5046061" cy="646331"/>
          </a:xfrm>
          <a:prstGeom prst="rect">
            <a:avLst/>
          </a:prstGeom>
        </p:spPr>
        <p:txBody>
          <a:bodyPr wrap="none">
            <a:spAutoFit/>
          </a:bodyPr>
          <a:lstStyle/>
          <a:p>
            <a:pPr lvl="0" eaLnBrk="1" hangingPunct="1">
              <a:defRPr/>
            </a:pPr>
            <a:r>
              <a:rPr lang="en-US" altLang="zh-TW" sz="3600" b="1" dirty="0">
                <a:solidFill>
                  <a:srgbClr val="008080"/>
                </a:solidFill>
                <a:latin typeface="Calibri" panose="020F0502020204030204" pitchFamily="34" charset="0"/>
                <a:cs typeface="Calibri" panose="020F0502020204030204" pitchFamily="34" charset="0"/>
              </a:rPr>
              <a:t>SV170-uSSD Specification</a:t>
            </a:r>
          </a:p>
        </p:txBody>
      </p:sp>
      <p:sp>
        <p:nvSpPr>
          <p:cNvPr id="16" name="圓角矩形 15"/>
          <p:cNvSpPr/>
          <p:nvPr/>
        </p:nvSpPr>
        <p:spPr>
          <a:xfrm>
            <a:off x="1145235" y="5928274"/>
            <a:ext cx="2412328" cy="748726"/>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2" fontAlgn="auto">
              <a:spcBef>
                <a:spcPts val="0"/>
              </a:spcBef>
              <a:spcAft>
                <a:spcPts val="0"/>
              </a:spcAft>
              <a:defRPr/>
            </a:pPr>
            <a:r>
              <a:rPr lang="en-US" altLang="zh-TW" sz="2400" b="1" dirty="0" smtClean="0">
                <a:solidFill>
                  <a:schemeClr val="bg1"/>
                </a:solidFill>
                <a:latin typeface="Calibri" panose="020F0502020204030204" pitchFamily="34" charset="0"/>
                <a:cs typeface="Calibri" panose="020F0502020204030204" pitchFamily="34" charset="0"/>
              </a:rPr>
              <a:t>CS</a:t>
            </a:r>
            <a:r>
              <a:rPr lang="en-US" altLang="zh-TW" sz="2400" b="1" dirty="0">
                <a:solidFill>
                  <a:schemeClr val="bg1"/>
                </a:solidFill>
                <a:latin typeface="Calibri" panose="020F0502020204030204" pitchFamily="34" charset="0"/>
                <a:cs typeface="Calibri" panose="020F0502020204030204" pitchFamily="34" charset="0"/>
              </a:rPr>
              <a:t>: </a:t>
            </a:r>
            <a:r>
              <a:rPr lang="en-US" altLang="zh-TW" sz="2400" b="1" dirty="0" smtClean="0">
                <a:solidFill>
                  <a:schemeClr val="bg1"/>
                </a:solidFill>
                <a:latin typeface="Calibri" panose="020F0502020204030204" pitchFamily="34" charset="0"/>
                <a:cs typeface="Calibri" panose="020F0502020204030204" pitchFamily="34" charset="0"/>
              </a:rPr>
              <a:t>Ready</a:t>
            </a:r>
          </a:p>
        </p:txBody>
      </p:sp>
      <p:graphicFrame>
        <p:nvGraphicFramePr>
          <p:cNvPr id="19" name="表格 18"/>
          <p:cNvGraphicFramePr>
            <a:graphicFrameLocks noGrp="1"/>
          </p:cNvGraphicFramePr>
          <p:nvPr>
            <p:extLst>
              <p:ext uri="{D42A27DB-BD31-4B8C-83A1-F6EECF244321}">
                <p14:modId xmlns:p14="http://schemas.microsoft.com/office/powerpoint/2010/main" val="3053609465"/>
              </p:ext>
            </p:extLst>
          </p:nvPr>
        </p:nvGraphicFramePr>
        <p:xfrm>
          <a:off x="5285754" y="1852464"/>
          <a:ext cx="10656000" cy="7067159"/>
        </p:xfrm>
        <a:graphic>
          <a:graphicData uri="http://schemas.openxmlformats.org/drawingml/2006/table">
            <a:tbl>
              <a:tblPr firstRow="1" bandRow="1">
                <a:tableStyleId>{5940675A-B579-460E-94D1-54222C63F5DA}</a:tableStyleId>
              </a:tblPr>
              <a:tblGrid>
                <a:gridCol w="5328000"/>
                <a:gridCol w="5328000"/>
              </a:tblGrid>
              <a:tr h="398255">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SV170-uSSD</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SATA 3 (6Gb/s)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60GB~240GB</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err="1"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Kioxia</a:t>
                      </a: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 </a:t>
                      </a:r>
                      <a:r>
                        <a:rPr kumimoji="0" lang="en-US" altLang="zh-TW" sz="2000" b="0" i="0" u="none" strike="noStrike" kern="1200" cap="none" normalizeH="0" baseline="0" dirty="0" smtClean="0">
                          <a:ln>
                            <a:noFill/>
                          </a:ln>
                          <a:solidFill>
                            <a:srgbClr val="C00000"/>
                          </a:solidFill>
                          <a:effectLst/>
                          <a:latin typeface="Calibri" panose="020F0502020204030204" pitchFamily="34" charset="0"/>
                          <a:ea typeface="新細明體" pitchFamily="18" charset="-120"/>
                          <a:cs typeface="Calibri" panose="020F0502020204030204" pitchFamily="34" charset="0"/>
                          <a:sym typeface="Arial" pitchFamily="34" charset="0"/>
                        </a:rPr>
                        <a:t>BiCS5</a:t>
                      </a:r>
                      <a:endParaRPr kumimoji="0" lang="zh-TW" altLang="en-US" sz="2000" b="0" i="0" u="none" strike="noStrike" kern="1200" cap="none" normalizeH="0" baseline="0" dirty="0" smtClean="0">
                        <a:ln>
                          <a:noFill/>
                        </a:ln>
                        <a:solidFill>
                          <a:srgbClr val="C00000"/>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External DRAM</a:t>
                      </a:r>
                      <a:endParaRPr kumimoji="0" lang="zh-TW" altLang="en-US"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No</a:t>
                      </a: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R/W Speed (MB/sec)</a:t>
                      </a:r>
                      <a:endParaRPr kumimoji="0" lang="zh-TW" altLang="en-US"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560/470</a:t>
                      </a: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IOPS (4K Random Read) </a:t>
                      </a:r>
                      <a:endParaRPr kumimoji="0" lang="zh-TW" altLang="en-US"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67K</a:t>
                      </a: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IOPS (4K Random Write) </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83K</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Wide Temp.</a:t>
                      </a:r>
                      <a:r>
                        <a:rPr lang="en-US"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(-40</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C~85</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Yes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19095">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086336">
                <a:tc>
                  <a:txBody>
                    <a:bodyPr/>
                    <a:lstStyle/>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Support LDPC ECC</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Global Wear-Leveling Technology</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TRIM Support </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End-to-End Data Protection </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Thermal Sensor</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Power Failure Management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S.M.A.R.T. and SSD Widget</a:t>
                      </a: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spcBef>
                          <a:spcPts val="3413"/>
                        </a:spcBef>
                        <a:buSzPct val="171000"/>
                      </a:pPr>
                      <a:r>
                        <a:rPr lang="fr-FR" altLang="zh-TW" sz="2000" b="0" kern="1200" dirty="0" smtClean="0">
                          <a:solidFill>
                            <a:schemeClr val="tx1"/>
                          </a:solidFill>
                          <a:latin typeface="Calibri" panose="020F0502020204030204" pitchFamily="34" charset="0"/>
                          <a:ea typeface="+mn-ea"/>
                          <a:cs typeface="Calibri" panose="020F0502020204030204" pitchFamily="34" charset="0"/>
                          <a:sym typeface="Arial" pitchFamily="34" charset="0"/>
                        </a:rPr>
                        <a:t>Industrial/Military, Surveillance, Digital Signage, Industrial tablet PC</a:t>
                      </a: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3229785912"/>
      </p:ext>
    </p:extLst>
  </p:cSld>
  <p:clrMapOvr>
    <a:masterClrMapping/>
  </p:clrMapOvr>
  <p:transition/>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內容版面配置區 2"/>
          <p:cNvSpPr>
            <a:spLocks noGrp="1"/>
          </p:cNvSpPr>
          <p:nvPr>
            <p:ph idx="1"/>
          </p:nvPr>
        </p:nvSpPr>
        <p:spPr/>
        <p:txBody>
          <a:bodyPr/>
          <a:lstStyle/>
          <a:p>
            <a:r>
              <a:rPr lang="en-US" altLang="zh-TW" sz="3200" b="1" dirty="0" smtClean="0">
                <a:solidFill>
                  <a:schemeClr val="bg1">
                    <a:lumMod val="75000"/>
                  </a:schemeClr>
                </a:solidFill>
              </a:rPr>
              <a:t>2.5</a:t>
            </a:r>
            <a:r>
              <a:rPr lang="en-US" altLang="zh-TW" sz="3200" b="1" dirty="0">
                <a:solidFill>
                  <a:schemeClr val="bg1">
                    <a:lumMod val="75000"/>
                  </a:schemeClr>
                </a:solidFill>
              </a:rPr>
              <a:t>”</a:t>
            </a:r>
          </a:p>
          <a:p>
            <a:r>
              <a:rPr lang="en-US" altLang="zh-TW" sz="3200" b="1" dirty="0" smtClean="0">
                <a:solidFill>
                  <a:schemeClr val="bg1">
                    <a:lumMod val="75000"/>
                  </a:schemeClr>
                </a:solidFill>
              </a:rPr>
              <a:t>2.5</a:t>
            </a:r>
            <a:r>
              <a:rPr lang="en-US" altLang="zh-TW" sz="3200" b="1" dirty="0">
                <a:solidFill>
                  <a:schemeClr val="bg1">
                    <a:lumMod val="75000"/>
                  </a:schemeClr>
                </a:solidFill>
              </a:rPr>
              <a:t>” Mini</a:t>
            </a:r>
          </a:p>
          <a:p>
            <a:r>
              <a:rPr lang="en-US" altLang="zh-TW" sz="3200" b="1" dirty="0" smtClean="0">
                <a:solidFill>
                  <a:schemeClr val="bg1">
                    <a:lumMod val="75000"/>
                  </a:schemeClr>
                </a:solidFill>
              </a:rPr>
              <a:t>M.2 </a:t>
            </a:r>
            <a:endParaRPr lang="en-US" altLang="zh-TW" sz="3200" b="1" dirty="0">
              <a:solidFill>
                <a:schemeClr val="bg1">
                  <a:lumMod val="75000"/>
                </a:schemeClr>
              </a:solidFill>
            </a:endParaRPr>
          </a:p>
          <a:p>
            <a:r>
              <a:rPr lang="en-US" altLang="zh-TW" sz="3200" b="1" dirty="0" err="1" smtClean="0">
                <a:solidFill>
                  <a:schemeClr val="bg1">
                    <a:lumMod val="75000"/>
                  </a:schemeClr>
                </a:solidFill>
              </a:rPr>
              <a:t>mSATA</a:t>
            </a:r>
            <a:r>
              <a:rPr lang="en-US" altLang="zh-TW" sz="3200" b="1" dirty="0" smtClean="0">
                <a:solidFill>
                  <a:schemeClr val="bg1">
                    <a:lumMod val="75000"/>
                  </a:schemeClr>
                </a:solidFill>
              </a:rPr>
              <a:t> </a:t>
            </a:r>
            <a:r>
              <a:rPr lang="en-US" altLang="zh-TW" sz="3200" b="1" dirty="0">
                <a:solidFill>
                  <a:schemeClr val="bg1">
                    <a:lumMod val="75000"/>
                  </a:schemeClr>
                </a:solidFill>
              </a:rPr>
              <a:t>(MO-300)</a:t>
            </a:r>
          </a:p>
          <a:p>
            <a:r>
              <a:rPr lang="en-US" altLang="zh-TW" sz="3200" b="1" dirty="0" err="1" smtClean="0">
                <a:solidFill>
                  <a:schemeClr val="bg1">
                    <a:lumMod val="75000"/>
                  </a:schemeClr>
                </a:solidFill>
              </a:rPr>
              <a:t>mSATA</a:t>
            </a:r>
            <a:r>
              <a:rPr lang="en-US" altLang="zh-TW" sz="3200" b="1" dirty="0" smtClean="0">
                <a:solidFill>
                  <a:schemeClr val="bg1">
                    <a:lumMod val="75000"/>
                  </a:schemeClr>
                </a:solidFill>
              </a:rPr>
              <a:t> </a:t>
            </a:r>
            <a:r>
              <a:rPr lang="en-US" altLang="zh-TW" sz="3200" b="1" dirty="0">
                <a:solidFill>
                  <a:schemeClr val="bg1">
                    <a:lumMod val="75000"/>
                  </a:schemeClr>
                </a:solidFill>
              </a:rPr>
              <a:t>mini (MO-300B)</a:t>
            </a:r>
          </a:p>
          <a:p>
            <a:r>
              <a:rPr lang="en-US" altLang="zh-TW" sz="3200" b="1" dirty="0" err="1" smtClean="0">
                <a:solidFill>
                  <a:schemeClr val="bg1">
                    <a:lumMod val="75000"/>
                  </a:schemeClr>
                </a:solidFill>
              </a:rPr>
              <a:t>HalfSlim</a:t>
            </a:r>
            <a:r>
              <a:rPr lang="en-US" altLang="zh-TW" sz="3200" b="1" dirty="0" smtClean="0">
                <a:solidFill>
                  <a:schemeClr val="bg1">
                    <a:lumMod val="75000"/>
                  </a:schemeClr>
                </a:solidFill>
              </a:rPr>
              <a:t> </a:t>
            </a:r>
            <a:r>
              <a:rPr lang="en-US" altLang="zh-TW" sz="3200" b="1" dirty="0">
                <a:solidFill>
                  <a:schemeClr val="bg1">
                    <a:lumMod val="75000"/>
                  </a:schemeClr>
                </a:solidFill>
              </a:rPr>
              <a:t>(MO-297)</a:t>
            </a:r>
          </a:p>
          <a:p>
            <a:r>
              <a:rPr lang="en-US" altLang="zh-TW" sz="3200" b="1" dirty="0" err="1" smtClean="0">
                <a:solidFill>
                  <a:schemeClr val="bg1">
                    <a:lumMod val="75000"/>
                  </a:schemeClr>
                </a:solidFill>
              </a:rPr>
              <a:t>CFast</a:t>
            </a:r>
            <a:endParaRPr lang="en-US" altLang="zh-TW" sz="3200" b="1" dirty="0">
              <a:solidFill>
                <a:schemeClr val="bg1">
                  <a:lumMod val="75000"/>
                </a:schemeClr>
              </a:solidFill>
            </a:endParaRPr>
          </a:p>
          <a:p>
            <a:r>
              <a:rPr lang="en-US" altLang="zh-TW" sz="3200" b="1" dirty="0" err="1" smtClean="0">
                <a:solidFill>
                  <a:schemeClr val="bg1">
                    <a:lumMod val="75000"/>
                  </a:schemeClr>
                </a:solidFill>
              </a:rPr>
              <a:t>uSSD</a:t>
            </a:r>
            <a:r>
              <a:rPr lang="en-US" altLang="zh-TW" sz="3200" b="1" dirty="0" smtClean="0">
                <a:solidFill>
                  <a:schemeClr val="bg1">
                    <a:lumMod val="75000"/>
                  </a:schemeClr>
                </a:solidFill>
              </a:rPr>
              <a:t> </a:t>
            </a:r>
            <a:r>
              <a:rPr lang="en-US" altLang="zh-TW" sz="3200" b="1" dirty="0">
                <a:solidFill>
                  <a:schemeClr val="bg1">
                    <a:lumMod val="75000"/>
                  </a:schemeClr>
                </a:solidFill>
              </a:rPr>
              <a:t>(MO-276)</a:t>
            </a:r>
          </a:p>
          <a:p>
            <a:r>
              <a:rPr lang="en-US" altLang="zh-TW" sz="3200" b="1" dirty="0" smtClean="0">
                <a:solidFill>
                  <a:schemeClr val="tx1"/>
                </a:solidFill>
              </a:rPr>
              <a:t>1.8</a:t>
            </a:r>
            <a:r>
              <a:rPr lang="en-US" altLang="zh-TW" sz="3200" b="1" dirty="0">
                <a:solidFill>
                  <a:schemeClr val="tx1"/>
                </a:solidFill>
              </a:rPr>
              <a:t>”</a:t>
            </a:r>
          </a:p>
          <a:p>
            <a:r>
              <a:rPr lang="en-US" altLang="zh-TW" sz="3200" b="1" dirty="0" smtClean="0">
                <a:solidFill>
                  <a:schemeClr val="bg1">
                    <a:lumMod val="75000"/>
                  </a:schemeClr>
                </a:solidFill>
              </a:rPr>
              <a:t>SDM</a:t>
            </a:r>
            <a:endParaRPr lang="en-US" altLang="zh-TW" sz="3200" b="1" dirty="0">
              <a:solidFill>
                <a:schemeClr val="bg1">
                  <a:lumMod val="75000"/>
                </a:schemeClr>
              </a:solidFill>
            </a:endParaRPr>
          </a:p>
          <a:p>
            <a:endParaRPr lang="zh-TW" altLang="en-US" dirty="0"/>
          </a:p>
        </p:txBody>
      </p:sp>
      <p:sp>
        <p:nvSpPr>
          <p:cNvPr id="2" name="標題 1"/>
          <p:cNvSpPr>
            <a:spLocks noGrp="1"/>
          </p:cNvSpPr>
          <p:nvPr>
            <p:ph type="title"/>
          </p:nvPr>
        </p:nvSpPr>
        <p:spPr/>
        <p:txBody>
          <a:bodyPr/>
          <a:lstStyle/>
          <a:p>
            <a:r>
              <a:rPr lang="en-US" altLang="zh-TW" dirty="0" smtClean="0"/>
              <a:t>SATA SSD Series</a:t>
            </a:r>
            <a:endParaRPr lang="zh-TW" altLang="en-US" dirty="0"/>
          </a:p>
        </p:txBody>
      </p:sp>
    </p:spTree>
    <p:extLst>
      <p:ext uri="{BB962C8B-B14F-4D97-AF65-F5344CB8AC3E}">
        <p14:creationId xmlns:p14="http://schemas.microsoft.com/office/powerpoint/2010/main" val="2242098659"/>
      </p:ext>
    </p:extLst>
  </p:cSld>
  <p:clrMapOvr>
    <a:masterClrMapping/>
  </p:clrMapOvr>
  <p:transition/>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0" name="表格 39"/>
          <p:cNvGraphicFramePr>
            <a:graphicFrameLocks noGrp="1"/>
          </p:cNvGraphicFramePr>
          <p:nvPr>
            <p:extLst>
              <p:ext uri="{D42A27DB-BD31-4B8C-83A1-F6EECF244321}">
                <p14:modId xmlns:p14="http://schemas.microsoft.com/office/powerpoint/2010/main" val="1937477105"/>
              </p:ext>
            </p:extLst>
          </p:nvPr>
        </p:nvGraphicFramePr>
        <p:xfrm>
          <a:off x="650991" y="2680358"/>
          <a:ext cx="16307663" cy="2657228"/>
        </p:xfrm>
        <a:graphic>
          <a:graphicData uri="http://schemas.openxmlformats.org/drawingml/2006/table">
            <a:tbl>
              <a:tblPr firstRow="1" bandRow="1">
                <a:tableStyleId>{5940675A-B579-460E-94D1-54222C63F5DA}</a:tableStyleId>
              </a:tblPr>
              <a:tblGrid>
                <a:gridCol w="874976"/>
                <a:gridCol w="2048275"/>
                <a:gridCol w="1094768"/>
                <a:gridCol w="1024137"/>
                <a:gridCol w="1024137"/>
                <a:gridCol w="1024137"/>
                <a:gridCol w="1024137"/>
                <a:gridCol w="1024137"/>
                <a:gridCol w="1024137"/>
                <a:gridCol w="1024137"/>
                <a:gridCol w="1024137"/>
                <a:gridCol w="1024137"/>
                <a:gridCol w="1024137"/>
                <a:gridCol w="1024137"/>
                <a:gridCol w="1024137"/>
              </a:tblGrid>
              <a:tr h="512096">
                <a:tc>
                  <a:txBody>
                    <a:bodyPr/>
                    <a:lstStyle/>
                    <a:p>
                      <a:r>
                        <a:rPr lang="en-US" altLang="zh-TW" sz="2000" b="1" dirty="0" smtClean="0">
                          <a:solidFill>
                            <a:schemeClr val="bg1"/>
                          </a:solidFill>
                          <a:latin typeface="Calibri" panose="020F0502020204030204" pitchFamily="34" charset="0"/>
                          <a:cs typeface="Calibri" panose="020F0502020204030204" pitchFamily="34" charset="0"/>
                        </a:rPr>
                        <a:t>Flash</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grid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Available</a:t>
                      </a:r>
                      <a:r>
                        <a:rPr lang="en-US" altLang="zh-TW" sz="2000" b="1" baseline="0" dirty="0" smtClean="0">
                          <a:solidFill>
                            <a:schemeClr val="bg1"/>
                          </a:solidFill>
                          <a:latin typeface="Calibri" panose="020F0502020204030204" pitchFamily="34" charset="0"/>
                          <a:cs typeface="Calibri" panose="020F0502020204030204" pitchFamily="34" charset="0"/>
                        </a:rPr>
                        <a:t> Now</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hMerge="1">
                  <a:txBody>
                    <a:bodyPr/>
                    <a:lstStyle/>
                    <a:p>
                      <a:endParaRPr lang="zh-TW" altLang="en-US"/>
                    </a:p>
                  </a:txBody>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Q4’23</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Q1’24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Q2’24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Q3’24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1072566">
                <a:tc>
                  <a:txBody>
                    <a:bodyPr/>
                    <a:lstStyle/>
                    <a:p>
                      <a:r>
                        <a:rPr lang="en-US" altLang="zh-TW" sz="2000" b="1" dirty="0" smtClean="0">
                          <a:solidFill>
                            <a:schemeClr val="bg1"/>
                          </a:solidFill>
                          <a:latin typeface="Calibri" panose="020F0502020204030204" pitchFamily="34" charset="0"/>
                          <a:cs typeface="Calibri" panose="020F0502020204030204" pitchFamily="34" charset="0"/>
                        </a:rPr>
                        <a:t>SLC</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49C00"/>
                    </a:solidFill>
                  </a:tcPr>
                </a:tc>
                <a:tc>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SS210-18</a:t>
                      </a:r>
                    </a:p>
                    <a:p>
                      <a:pPr fontAlgn="auto">
                        <a:spcBef>
                          <a:spcPts val="0"/>
                        </a:spcBef>
                        <a:spcAft>
                          <a:spcPts val="0"/>
                        </a:spcAft>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32GB~128GB</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072566">
                <a:tc>
                  <a:txBody>
                    <a:bodyPr/>
                    <a:lstStyle/>
                    <a:p>
                      <a:r>
                        <a:rPr lang="en-US" altLang="zh-TW" sz="2000" b="1" dirty="0" smtClean="0">
                          <a:solidFill>
                            <a:schemeClr val="bg1"/>
                          </a:solidFill>
                          <a:latin typeface="Calibri" panose="020F0502020204030204" pitchFamily="34" charset="0"/>
                          <a:cs typeface="Calibri" panose="020F0502020204030204" pitchFamily="34" charset="0"/>
                        </a:rPr>
                        <a:t>MLC</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669900"/>
                    </a:solidFill>
                  </a:tcPr>
                </a:tc>
                <a:tc>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SM210-18</a:t>
                      </a:r>
                    </a:p>
                    <a:p>
                      <a:pPr>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32GB~256GB</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spcBef>
                          <a:spcPts val="0"/>
                        </a:spcBef>
                        <a:spcAft>
                          <a:spcPts val="0"/>
                        </a:spcAft>
                        <a:defRPr/>
                      </a:pP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sp>
        <p:nvSpPr>
          <p:cNvPr id="45" name="文字方塊 24"/>
          <p:cNvSpPr txBox="1">
            <a:spLocks noChangeArrowheads="1"/>
          </p:cNvSpPr>
          <p:nvPr/>
        </p:nvSpPr>
        <p:spPr bwMode="auto">
          <a:xfrm>
            <a:off x="3171668" y="1620760"/>
            <a:ext cx="11266311" cy="660949"/>
          </a:xfrm>
          <a:prstGeom prst="rect">
            <a:avLst/>
          </a:prstGeom>
          <a:noFill/>
          <a:ln>
            <a:noFill/>
          </a:ln>
          <a:extLst/>
        </p:spPr>
        <p:txBody>
          <a:bodyPr lIns="112647" tIns="56324" rIns="112647" bIns="56324">
            <a:spAutoFit/>
          </a:bodyPr>
          <a:lstStyle>
            <a:lvl1pPr eaLnBrk="0" hangingPunct="0">
              <a:defRPr kumimoji="1">
                <a:solidFill>
                  <a:schemeClr val="tx1"/>
                </a:solidFill>
                <a:latin typeface="Arial" pitchFamily="34" charset="0"/>
                <a:ea typeface="新細明體" pitchFamily="18" charset="-120"/>
              </a:defRPr>
            </a:lvl1pPr>
            <a:lvl2pPr marL="742950" indent="-285750" eaLnBrk="0" hangingPunct="0">
              <a:defRPr kumimoji="1">
                <a:solidFill>
                  <a:schemeClr val="tx1"/>
                </a:solidFill>
                <a:latin typeface="Arial" pitchFamily="34" charset="0"/>
                <a:ea typeface="新細明體" pitchFamily="18" charset="-120"/>
              </a:defRPr>
            </a:lvl2pPr>
            <a:lvl3pPr marL="1143000" indent="-228600" eaLnBrk="0" hangingPunct="0">
              <a:defRPr kumimoji="1">
                <a:solidFill>
                  <a:schemeClr val="tx1"/>
                </a:solidFill>
                <a:latin typeface="Arial" pitchFamily="34" charset="0"/>
                <a:ea typeface="新細明體" pitchFamily="18" charset="-120"/>
              </a:defRPr>
            </a:lvl3pPr>
            <a:lvl4pPr marL="1600200" indent="-228600" eaLnBrk="0" hangingPunct="0">
              <a:defRPr kumimoji="1">
                <a:solidFill>
                  <a:schemeClr val="tx1"/>
                </a:solidFill>
                <a:latin typeface="Arial" pitchFamily="34" charset="0"/>
                <a:ea typeface="新細明體" pitchFamily="18" charset="-120"/>
              </a:defRPr>
            </a:lvl4pPr>
            <a:lvl5pPr marL="2057400" indent="-228600" eaLnBrk="0" hangingPunct="0">
              <a:defRPr kumimoji="1">
                <a:solidFill>
                  <a:schemeClr val="tx1"/>
                </a:solidFill>
                <a:latin typeface="Arial" pitchFamily="34" charset="0"/>
                <a:ea typeface="新細明體" pitchFamily="18" charset="-120"/>
              </a:defRPr>
            </a:lvl5pPr>
            <a:lvl6pPr marL="25146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a:r>
              <a:rPr kumimoji="0" lang="en-US" altLang="zh-TW" sz="3556" b="1" dirty="0">
                <a:solidFill>
                  <a:srgbClr val="008080"/>
                </a:solidFill>
                <a:latin typeface="Calibri" pitchFamily="34" charset="0"/>
              </a:rPr>
              <a:t>Industrial </a:t>
            </a:r>
            <a:r>
              <a:rPr kumimoji="0" lang="en-US" altLang="zh-TW" sz="3556" b="1" dirty="0" smtClean="0">
                <a:solidFill>
                  <a:srgbClr val="008080"/>
                </a:solidFill>
                <a:latin typeface="Calibri" pitchFamily="34" charset="0"/>
              </a:rPr>
              <a:t>1.8</a:t>
            </a:r>
            <a:r>
              <a:rPr kumimoji="0" lang="en-US" altLang="zh-TW" sz="3556" b="1" dirty="0">
                <a:solidFill>
                  <a:srgbClr val="008080"/>
                </a:solidFill>
                <a:latin typeface="Calibri" pitchFamily="34" charset="0"/>
              </a:rPr>
              <a:t>” SSD 2D NAND Roadmap</a:t>
            </a:r>
          </a:p>
        </p:txBody>
      </p:sp>
      <p:sp>
        <p:nvSpPr>
          <p:cNvPr id="5" name="標題 4"/>
          <p:cNvSpPr>
            <a:spLocks noGrp="1"/>
          </p:cNvSpPr>
          <p:nvPr>
            <p:ph type="title"/>
          </p:nvPr>
        </p:nvSpPr>
        <p:spPr/>
        <p:txBody>
          <a:bodyPr/>
          <a:lstStyle/>
          <a:p>
            <a:r>
              <a:rPr lang="en-US" altLang="zh-TW" dirty="0" smtClean="0"/>
              <a:t>2D 1.8” SSD</a:t>
            </a:r>
            <a:endParaRPr lang="zh-TW" altLang="en-US" dirty="0"/>
          </a:p>
        </p:txBody>
      </p:sp>
      <p:sp>
        <p:nvSpPr>
          <p:cNvPr id="54" name="文字方塊 53"/>
          <p:cNvSpPr txBox="1"/>
          <p:nvPr/>
        </p:nvSpPr>
        <p:spPr>
          <a:xfrm>
            <a:off x="13842996" y="3906883"/>
            <a:ext cx="2878092" cy="332591"/>
          </a:xfrm>
          <a:prstGeom prst="rect">
            <a:avLst/>
          </a:prstGeom>
          <a:noFill/>
        </p:spPr>
        <p:txBody>
          <a:bodyPr wrap="none" lIns="112647" tIns="56324" rIns="112647" bIns="56324">
            <a:spAutoFit/>
          </a:bodyPr>
          <a:lstStyle/>
          <a:p>
            <a:pPr fontAlgn="auto">
              <a:spcBef>
                <a:spcPts val="0"/>
              </a:spcBef>
              <a:spcAft>
                <a:spcPts val="0"/>
              </a:spcAft>
              <a:defRPr/>
            </a:pPr>
            <a:r>
              <a:rPr lang="en-US" altLang="zh-TW" sz="1422" b="1" dirty="0">
                <a:solidFill>
                  <a:srgbClr val="C00000"/>
                </a:solidFill>
                <a:latin typeface="Calibri" panose="020F0502020204030204" pitchFamily="34" charset="0"/>
                <a:ea typeface="+mn-ea"/>
              </a:rPr>
              <a:t>Warranty: </a:t>
            </a:r>
            <a:r>
              <a:rPr lang="en-US" altLang="zh-TW" sz="1422" b="1" dirty="0" smtClean="0">
                <a:solidFill>
                  <a:srgbClr val="C00000"/>
                </a:solidFill>
                <a:latin typeface="Calibri" panose="020F0502020204030204" pitchFamily="34" charset="0"/>
                <a:ea typeface="+mn-ea"/>
              </a:rPr>
              <a:t>5 </a:t>
            </a:r>
            <a:r>
              <a:rPr lang="en-US" altLang="zh-TW" sz="1422" b="1" dirty="0">
                <a:solidFill>
                  <a:srgbClr val="C00000"/>
                </a:solidFill>
                <a:latin typeface="Calibri" panose="020F0502020204030204" pitchFamily="34" charset="0"/>
                <a:ea typeface="+mn-ea"/>
              </a:rPr>
              <a:t>years or </a:t>
            </a:r>
            <a:r>
              <a:rPr lang="en-US" altLang="zh-TW" sz="1422" b="1" dirty="0" smtClean="0">
                <a:solidFill>
                  <a:srgbClr val="C00000"/>
                </a:solidFill>
                <a:latin typeface="Calibri" panose="020F0502020204030204" pitchFamily="34" charset="0"/>
                <a:ea typeface="+mn-ea"/>
              </a:rPr>
              <a:t>60K </a:t>
            </a:r>
            <a:r>
              <a:rPr lang="en-US" altLang="zh-TW" sz="1422" b="1" dirty="0">
                <a:solidFill>
                  <a:srgbClr val="C00000"/>
                </a:solidFill>
                <a:latin typeface="Calibri" panose="020F0502020204030204" pitchFamily="34" charset="0"/>
                <a:ea typeface="+mn-ea"/>
              </a:rPr>
              <a:t>P/E cycles</a:t>
            </a:r>
            <a:endParaRPr lang="zh-TW" altLang="en-US" sz="1422" b="1" dirty="0">
              <a:solidFill>
                <a:srgbClr val="C00000"/>
              </a:solidFill>
              <a:latin typeface="Calibri" panose="020F0502020204030204" pitchFamily="34" charset="0"/>
              <a:ea typeface="+mn-ea"/>
            </a:endParaRPr>
          </a:p>
        </p:txBody>
      </p:sp>
      <p:sp>
        <p:nvSpPr>
          <p:cNvPr id="55" name="文字方塊 54"/>
          <p:cNvSpPr txBox="1"/>
          <p:nvPr/>
        </p:nvSpPr>
        <p:spPr>
          <a:xfrm>
            <a:off x="13857267" y="4998536"/>
            <a:ext cx="2785117" cy="332591"/>
          </a:xfrm>
          <a:prstGeom prst="rect">
            <a:avLst/>
          </a:prstGeom>
          <a:noFill/>
        </p:spPr>
        <p:txBody>
          <a:bodyPr wrap="none" lIns="112647" tIns="56324" rIns="112647" bIns="56324">
            <a:spAutoFit/>
          </a:bodyPr>
          <a:lstStyle/>
          <a:p>
            <a:pPr fontAlgn="auto">
              <a:spcBef>
                <a:spcPts val="0"/>
              </a:spcBef>
              <a:spcAft>
                <a:spcPts val="0"/>
              </a:spcAft>
              <a:defRPr/>
            </a:pPr>
            <a:r>
              <a:rPr lang="en-US" altLang="zh-TW" sz="1422" b="1" dirty="0">
                <a:solidFill>
                  <a:srgbClr val="C00000"/>
                </a:solidFill>
                <a:latin typeface="Calibri" panose="020F0502020204030204" pitchFamily="34" charset="0"/>
                <a:ea typeface="+mn-ea"/>
              </a:rPr>
              <a:t>Warranty: </a:t>
            </a:r>
            <a:r>
              <a:rPr lang="en-US" altLang="zh-TW" sz="1422" b="1" dirty="0" smtClean="0">
                <a:solidFill>
                  <a:srgbClr val="C00000"/>
                </a:solidFill>
                <a:latin typeface="Calibri" panose="020F0502020204030204" pitchFamily="34" charset="0"/>
                <a:ea typeface="+mn-ea"/>
              </a:rPr>
              <a:t>2 </a:t>
            </a:r>
            <a:r>
              <a:rPr lang="en-US" altLang="zh-TW" sz="1422" b="1" dirty="0">
                <a:solidFill>
                  <a:srgbClr val="C00000"/>
                </a:solidFill>
                <a:latin typeface="Calibri" panose="020F0502020204030204" pitchFamily="34" charset="0"/>
                <a:ea typeface="+mn-ea"/>
              </a:rPr>
              <a:t>years or 3</a:t>
            </a:r>
            <a:r>
              <a:rPr lang="en-US" altLang="zh-TW" sz="1422" b="1" dirty="0" smtClean="0">
                <a:solidFill>
                  <a:srgbClr val="C00000"/>
                </a:solidFill>
                <a:latin typeface="Calibri" panose="020F0502020204030204" pitchFamily="34" charset="0"/>
                <a:ea typeface="+mn-ea"/>
              </a:rPr>
              <a:t>K </a:t>
            </a:r>
            <a:r>
              <a:rPr lang="en-US" altLang="zh-TW" sz="1422" b="1" dirty="0">
                <a:solidFill>
                  <a:srgbClr val="C00000"/>
                </a:solidFill>
                <a:latin typeface="Calibri" panose="020F0502020204030204" pitchFamily="34" charset="0"/>
                <a:ea typeface="+mn-ea"/>
              </a:rPr>
              <a:t>P/E cycles</a:t>
            </a:r>
            <a:endParaRPr lang="zh-TW" altLang="en-US" sz="1422" b="1" dirty="0">
              <a:solidFill>
                <a:srgbClr val="C00000"/>
              </a:solidFill>
              <a:latin typeface="Calibri" panose="020F0502020204030204" pitchFamily="34" charset="0"/>
              <a:ea typeface="+mn-ea"/>
            </a:endParaRPr>
          </a:p>
        </p:txBody>
      </p:sp>
      <p:grpSp>
        <p:nvGrpSpPr>
          <p:cNvPr id="81" name="群組 80"/>
          <p:cNvGrpSpPr/>
          <p:nvPr/>
        </p:nvGrpSpPr>
        <p:grpSpPr>
          <a:xfrm>
            <a:off x="-4662109" y="2512992"/>
            <a:ext cx="4403248" cy="4271897"/>
            <a:chOff x="-4662109" y="2512992"/>
            <a:chExt cx="4403248" cy="4271897"/>
          </a:xfrm>
        </p:grpSpPr>
        <p:grpSp>
          <p:nvGrpSpPr>
            <p:cNvPr id="82" name="群組 81"/>
            <p:cNvGrpSpPr/>
            <p:nvPr/>
          </p:nvGrpSpPr>
          <p:grpSpPr>
            <a:xfrm>
              <a:off x="-4662109" y="2512992"/>
              <a:ext cx="4403248" cy="4271897"/>
              <a:chOff x="12883876" y="1908742"/>
              <a:chExt cx="4403248" cy="4271897"/>
            </a:xfrm>
          </p:grpSpPr>
          <p:sp>
            <p:nvSpPr>
              <p:cNvPr id="85" name="矩形 84"/>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6" name="矩形 85"/>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7" name="矩形 86"/>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8" name="矩形 87"/>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9" name="文字方塊 88"/>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90" name="文字方塊 89"/>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91" name="矩形 90"/>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2" name="文字方塊 91"/>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93" name="文字方塊 92"/>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94" name="矩形 93"/>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5" name="文字方塊 94"/>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96" name="矩形 95"/>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7" name="矩形 96"/>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8" name="矩形 97"/>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9" name="文字方塊 98"/>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100" name="矩形 99"/>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01" name="矩形 100"/>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2" name="矩形 101"/>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103" name="矩形 102"/>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104" name="矩形 103"/>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05" name="文字方塊 104"/>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106" name="矩形 105"/>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7" name="矩形 106"/>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83" name="文字方塊 82"/>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84" name="矩形 83"/>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grpSp>
        <p:nvGrpSpPr>
          <p:cNvPr id="46" name="群組 45"/>
          <p:cNvGrpSpPr/>
          <p:nvPr/>
        </p:nvGrpSpPr>
        <p:grpSpPr>
          <a:xfrm>
            <a:off x="3826038" y="3373659"/>
            <a:ext cx="734536" cy="750132"/>
            <a:chOff x="3852666" y="3036641"/>
            <a:chExt cx="734536" cy="750132"/>
          </a:xfrm>
        </p:grpSpPr>
        <p:sp>
          <p:nvSpPr>
            <p:cNvPr id="47" name="文字方塊 46"/>
            <p:cNvSpPr txBox="1"/>
            <p:nvPr/>
          </p:nvSpPr>
          <p:spPr>
            <a:xfrm>
              <a:off x="3852666" y="3036641"/>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24nm</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56" name="圖片 55"/>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895720" y="3336118"/>
              <a:ext cx="475278" cy="450655"/>
            </a:xfrm>
            <a:prstGeom prst="rect">
              <a:avLst/>
            </a:prstGeom>
          </p:spPr>
        </p:pic>
      </p:grpSp>
      <p:grpSp>
        <p:nvGrpSpPr>
          <p:cNvPr id="57" name="群組 56"/>
          <p:cNvGrpSpPr/>
          <p:nvPr/>
        </p:nvGrpSpPr>
        <p:grpSpPr>
          <a:xfrm>
            <a:off x="3826038" y="4414700"/>
            <a:ext cx="734536" cy="750132"/>
            <a:chOff x="3852666" y="3036641"/>
            <a:chExt cx="734536" cy="750132"/>
          </a:xfrm>
        </p:grpSpPr>
        <p:sp>
          <p:nvSpPr>
            <p:cNvPr id="58" name="文字方塊 57"/>
            <p:cNvSpPr txBox="1"/>
            <p:nvPr/>
          </p:nvSpPr>
          <p:spPr>
            <a:xfrm>
              <a:off x="3852666" y="3036641"/>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15nm</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60" name="圖片 59"/>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895720" y="3336118"/>
              <a:ext cx="475278" cy="450655"/>
            </a:xfrm>
            <a:prstGeom prst="rect">
              <a:avLst/>
            </a:prstGeom>
          </p:spPr>
        </p:pic>
      </p:grpSp>
      <p:grpSp>
        <p:nvGrpSpPr>
          <p:cNvPr id="49" name="群組 48"/>
          <p:cNvGrpSpPr/>
          <p:nvPr/>
        </p:nvGrpSpPr>
        <p:grpSpPr>
          <a:xfrm>
            <a:off x="14526854" y="8045152"/>
            <a:ext cx="1920141" cy="866153"/>
            <a:chOff x="14526854" y="8045152"/>
            <a:chExt cx="1920141" cy="866153"/>
          </a:xfrm>
        </p:grpSpPr>
        <p:sp>
          <p:nvSpPr>
            <p:cNvPr id="50" name="文字方塊 49"/>
            <p:cNvSpPr txBox="1"/>
            <p:nvPr/>
          </p:nvSpPr>
          <p:spPr>
            <a:xfrm>
              <a:off x="14526854" y="8045152"/>
              <a:ext cx="1920141" cy="830997"/>
            </a:xfrm>
            <a:prstGeom prst="rect">
              <a:avLst/>
            </a:prstGeom>
            <a:noFill/>
          </p:spPr>
          <p:txBody>
            <a:bodyPr wrap="none" rtlCol="0">
              <a:spAutoFit/>
            </a:bodyPr>
            <a:lstStyle/>
            <a:p>
              <a:r>
                <a:rPr lang="en-US" altLang="zh-TW" sz="1600" dirty="0">
                  <a:solidFill>
                    <a:schemeClr val="tx1">
                      <a:lumMod val="65000"/>
                      <a:lumOff val="35000"/>
                    </a:schemeClr>
                  </a:solidFill>
                  <a:latin typeface="Calibri" panose="020F0502020204030204" pitchFamily="34" charset="0"/>
                  <a:cs typeface="Calibri" panose="020F0502020204030204" pitchFamily="34" charset="0"/>
                </a:rPr>
                <a:t>Remarks</a:t>
              </a: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a:t>
              </a:r>
            </a:p>
            <a:p>
              <a:pPr>
                <a:lnSpc>
                  <a:spcPct val="200000"/>
                </a:lnSpc>
              </a:pP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                Wide Temp.</a:t>
              </a:r>
            </a:p>
          </p:txBody>
        </p:sp>
        <p:pic>
          <p:nvPicPr>
            <p:cNvPr id="51" name="圖片 50"/>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14821347" y="8460650"/>
              <a:ext cx="475278" cy="450655"/>
            </a:xfrm>
            <a:prstGeom prst="rect">
              <a:avLst/>
            </a:prstGeom>
          </p:spPr>
        </p:pic>
      </p:grpSp>
    </p:spTree>
    <p:extLst>
      <p:ext uri="{BB962C8B-B14F-4D97-AF65-F5344CB8AC3E}">
        <p14:creationId xmlns:p14="http://schemas.microsoft.com/office/powerpoint/2010/main" val="1794411396"/>
      </p:ext>
    </p:extLst>
  </p:cSld>
  <p:clrMapOvr>
    <a:masterClrMapping/>
  </p:clrMapOvr>
  <p:transition/>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標題 5"/>
          <p:cNvSpPr>
            <a:spLocks noGrp="1"/>
          </p:cNvSpPr>
          <p:nvPr>
            <p:ph type="title"/>
          </p:nvPr>
        </p:nvSpPr>
        <p:spPr/>
        <p:txBody>
          <a:bodyPr/>
          <a:lstStyle/>
          <a:p>
            <a:r>
              <a:rPr lang="en-US" altLang="zh-TW" dirty="0" smtClean="0"/>
              <a:t>2D 1.8” SSD</a:t>
            </a:r>
            <a:endParaRPr lang="zh-TW" altLang="en-US" dirty="0"/>
          </a:p>
        </p:txBody>
      </p:sp>
      <p:graphicFrame>
        <p:nvGraphicFramePr>
          <p:cNvPr id="43" name="表格 42"/>
          <p:cNvGraphicFramePr>
            <a:graphicFrameLocks noGrp="1"/>
          </p:cNvGraphicFramePr>
          <p:nvPr>
            <p:extLst>
              <p:ext uri="{D42A27DB-BD31-4B8C-83A1-F6EECF244321}">
                <p14:modId xmlns:p14="http://schemas.microsoft.com/office/powerpoint/2010/main" val="1496824694"/>
              </p:ext>
            </p:extLst>
          </p:nvPr>
        </p:nvGraphicFramePr>
        <p:xfrm>
          <a:off x="705487" y="1841573"/>
          <a:ext cx="16317572" cy="1828512"/>
        </p:xfrm>
        <a:graphic>
          <a:graphicData uri="http://schemas.openxmlformats.org/drawingml/2006/table">
            <a:tbl>
              <a:tblPr firstRow="1" bandRow="1">
                <a:tableStyleId>{5C22544A-7EE6-4342-B048-85BDC9FD1C3A}</a:tableStyleId>
              </a:tblPr>
              <a:tblGrid>
                <a:gridCol w="1900780"/>
                <a:gridCol w="2503555"/>
                <a:gridCol w="1642713"/>
                <a:gridCol w="1711754"/>
                <a:gridCol w="1711754"/>
                <a:gridCol w="1711754"/>
                <a:gridCol w="1711754"/>
                <a:gridCol w="1711754"/>
                <a:gridCol w="1711754"/>
              </a:tblGrid>
              <a:tr h="454057">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Flash</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Model</a:t>
                      </a: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SR/SW</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2023</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2024</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2025</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r>
              <a:tr h="454057">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altLang="zh-TW"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r>
              <a:tr h="391824">
                <a:tc>
                  <a:txBody>
                    <a:bodyPr/>
                    <a:lstStyle/>
                    <a:p>
                      <a:pPr algn="ctr"/>
                      <a:r>
                        <a:rPr lang="en-US" altLang="zh-TW" sz="2400" b="1" dirty="0" smtClean="0">
                          <a:solidFill>
                            <a:schemeClr val="bg1"/>
                          </a:solidFill>
                          <a:latin typeface="Calibri" panose="020F0502020204030204" pitchFamily="34" charset="0"/>
                          <a:cs typeface="Calibri" panose="020F0502020204030204" pitchFamily="34" charset="0"/>
                        </a:rPr>
                        <a:t>SLC</a:t>
                      </a: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49C00"/>
                    </a:solidFill>
                  </a:tcPr>
                </a:tc>
                <a:tc>
                  <a:txBody>
                    <a:bodyPr/>
                    <a:lstStyle/>
                    <a:p>
                      <a:pPr algn="ct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SS210-18 </a:t>
                      </a:r>
                    </a:p>
                  </a:txBody>
                  <a:tcPr marL="112573" marR="112573" marT="56280" marB="5628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560/440</a:t>
                      </a: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391824">
                <a:tc>
                  <a:txBody>
                    <a:bodyPr/>
                    <a:lstStyle/>
                    <a:p>
                      <a:pPr algn="ctr"/>
                      <a:r>
                        <a:rPr lang="en-US" altLang="zh-TW" sz="2400" b="1" dirty="0" smtClean="0">
                          <a:solidFill>
                            <a:schemeClr val="bg1"/>
                          </a:solidFill>
                          <a:latin typeface="Calibri" panose="020F0502020204030204" pitchFamily="34" charset="0"/>
                          <a:cs typeface="Calibri" panose="020F0502020204030204" pitchFamily="34" charset="0"/>
                        </a:rPr>
                        <a:t>MLC</a:t>
                      </a: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669900"/>
                    </a:solidFill>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SM210-18</a:t>
                      </a:r>
                    </a:p>
                  </a:txBody>
                  <a:tcPr marL="112573" marR="112573" marT="56280" marB="5628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505/355</a:t>
                      </a: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sp>
        <p:nvSpPr>
          <p:cNvPr id="49" name="向右箭號 20"/>
          <p:cNvSpPr/>
          <p:nvPr/>
        </p:nvSpPr>
        <p:spPr bwMode="auto">
          <a:xfrm>
            <a:off x="6806683" y="2824616"/>
            <a:ext cx="101880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indent="36000" defTabSz="791890">
              <a:defRPr/>
            </a:pPr>
            <a:r>
              <a:rPr lang="en-US" altLang="zh-TW" sz="1800" dirty="0" smtClean="0">
                <a:solidFill>
                  <a:schemeClr val="bg1"/>
                </a:solidFill>
                <a:latin typeface="Calibri" panose="020F0502020204030204" pitchFamily="34" charset="0"/>
                <a:cs typeface="Calibri" panose="020F0502020204030204" pitchFamily="34" charset="0"/>
              </a:rPr>
              <a:t>32GB~128GB</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52" name="文字方塊 24"/>
          <p:cNvSpPr txBox="1">
            <a:spLocks noChangeArrowheads="1"/>
          </p:cNvSpPr>
          <p:nvPr/>
        </p:nvSpPr>
        <p:spPr bwMode="auto">
          <a:xfrm>
            <a:off x="3320300" y="959953"/>
            <a:ext cx="11087946" cy="667724"/>
          </a:xfrm>
          <a:prstGeom prst="rect">
            <a:avLst/>
          </a:prstGeom>
          <a:noFill/>
          <a:ln w="9525">
            <a:noFill/>
            <a:miter lim="800000"/>
            <a:headEnd/>
            <a:tailEnd/>
          </a:ln>
        </p:spPr>
        <p:txBody>
          <a:bodyPr lIns="112624" tIns="56313" rIns="112624" bIns="56313">
            <a:spAutoFit/>
          </a:bodyPr>
          <a:lstStyle/>
          <a:p>
            <a:pPr algn="ctr"/>
            <a:r>
              <a:rPr lang="en-US" altLang="zh-TW" sz="3600" b="1" dirty="0" smtClean="0">
                <a:solidFill>
                  <a:srgbClr val="008C7D"/>
                </a:solidFill>
                <a:latin typeface="Calibri" pitchFamily="34" charset="0"/>
              </a:rPr>
              <a:t>Industrial 1.8” SSD Roadmap</a:t>
            </a:r>
            <a:endParaRPr lang="zh-TW" altLang="en-US" sz="3600" b="1" dirty="0">
              <a:solidFill>
                <a:srgbClr val="008C7D"/>
              </a:solidFill>
              <a:latin typeface="Calibri" pitchFamily="34" charset="0"/>
            </a:endParaRPr>
          </a:p>
        </p:txBody>
      </p:sp>
      <p:grpSp>
        <p:nvGrpSpPr>
          <p:cNvPr id="55" name="群組 54"/>
          <p:cNvGrpSpPr/>
          <p:nvPr/>
        </p:nvGrpSpPr>
        <p:grpSpPr>
          <a:xfrm>
            <a:off x="13111282" y="7613104"/>
            <a:ext cx="3839769" cy="1411663"/>
            <a:chOff x="12518482" y="6103347"/>
            <a:chExt cx="3839769" cy="1411663"/>
          </a:xfrm>
        </p:grpSpPr>
        <p:sp>
          <p:nvSpPr>
            <p:cNvPr id="56" name="文字方塊 55"/>
            <p:cNvSpPr txBox="1"/>
            <p:nvPr/>
          </p:nvSpPr>
          <p:spPr>
            <a:xfrm>
              <a:off x="12518482" y="6103347"/>
              <a:ext cx="3839769" cy="1015663"/>
            </a:xfrm>
            <a:prstGeom prst="rect">
              <a:avLst/>
            </a:prstGeom>
            <a:noFill/>
          </p:spPr>
          <p:txBody>
            <a:bodyPr wrap="none" rtlCol="0">
              <a:spAutoFit/>
            </a:bodyPr>
            <a:lstStyle/>
            <a:p>
              <a:r>
                <a:rPr lang="en-US" altLang="zh-TW" sz="20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Remarks:</a:t>
              </a:r>
            </a:p>
            <a:p>
              <a:pPr marL="457200" indent="-457200">
                <a:buAutoNum type="arabicPeriod"/>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SR/SW</a:t>
              </a:r>
              <a:r>
                <a:rPr lang="en-US" altLang="zh-TW" sz="2000" dirty="0">
                  <a:solidFill>
                    <a:schemeClr val="tx1">
                      <a:lumMod val="75000"/>
                      <a:lumOff val="25000"/>
                    </a:schemeClr>
                  </a:solidFill>
                  <a:latin typeface="Calibri" panose="020F0502020204030204" pitchFamily="34" charset="0"/>
                  <a:cs typeface="Calibri" panose="020F0502020204030204" pitchFamily="34" charset="0"/>
                </a:rPr>
                <a:t>: Sequential </a:t>
              </a: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Read/Write</a:t>
              </a:r>
            </a:p>
            <a:p>
              <a:pPr marL="457200" indent="-457200">
                <a:buAutoNum type="arabicPeriod"/>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ES   CS MP               EOL LTS</a:t>
              </a:r>
              <a:endParaRPr lang="zh-TW" altLang="en-US" sz="20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grpSp>
          <p:nvGrpSpPr>
            <p:cNvPr id="57" name="群組 56"/>
            <p:cNvGrpSpPr/>
            <p:nvPr/>
          </p:nvGrpSpPr>
          <p:grpSpPr>
            <a:xfrm>
              <a:off x="13131980" y="7119010"/>
              <a:ext cx="2866231" cy="396000"/>
              <a:chOff x="4618611" y="6393830"/>
              <a:chExt cx="2866231" cy="396000"/>
            </a:xfrm>
          </p:grpSpPr>
          <p:sp>
            <p:nvSpPr>
              <p:cNvPr id="58" name="五邊形 57"/>
              <p:cNvSpPr/>
              <p:nvPr/>
            </p:nvSpPr>
            <p:spPr bwMode="auto">
              <a:xfrm>
                <a:off x="6360892" y="6393830"/>
                <a:ext cx="1123950" cy="396000"/>
              </a:xfrm>
              <a:prstGeom prst="homePlate">
                <a:avLst/>
              </a:prstGeom>
              <a:solidFill>
                <a:srgbClr val="B3B3B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59" name="五邊形 58"/>
              <p:cNvSpPr/>
              <p:nvPr/>
            </p:nvSpPr>
            <p:spPr bwMode="auto">
              <a:xfrm>
                <a:off x="4690532" y="6393830"/>
                <a:ext cx="1860584"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62" name="五邊形 61"/>
              <p:cNvSpPr/>
              <p:nvPr/>
            </p:nvSpPr>
            <p:spPr bwMode="auto">
              <a:xfrm>
                <a:off x="4618611" y="6393830"/>
                <a:ext cx="345951" cy="396000"/>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grpSp>
      </p:grpSp>
      <p:sp>
        <p:nvSpPr>
          <p:cNvPr id="70" name="向右箭號 20"/>
          <p:cNvSpPr/>
          <p:nvPr/>
        </p:nvSpPr>
        <p:spPr bwMode="auto">
          <a:xfrm>
            <a:off x="6806683" y="3274085"/>
            <a:ext cx="101880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indent="36000" defTabSz="791890">
              <a:defRPr/>
            </a:pPr>
            <a:r>
              <a:rPr lang="en-US" altLang="zh-TW" sz="1800" dirty="0" smtClean="0">
                <a:solidFill>
                  <a:schemeClr val="bg1"/>
                </a:solidFill>
                <a:latin typeface="Calibri" panose="020F0502020204030204" pitchFamily="34" charset="0"/>
                <a:cs typeface="Calibri" panose="020F0502020204030204" pitchFamily="34" charset="0"/>
              </a:rPr>
              <a:t>32GB~256GB</a:t>
            </a:r>
            <a:endParaRPr lang="en-US" altLang="zh-TW" sz="1800" dirty="0">
              <a:solidFill>
                <a:schemeClr val="bg1"/>
              </a:solidFill>
              <a:latin typeface="Calibri" panose="020F0502020204030204" pitchFamily="34" charset="0"/>
              <a:cs typeface="Calibri" panose="020F0502020204030204" pitchFamily="34" charset="0"/>
            </a:endParaRPr>
          </a:p>
        </p:txBody>
      </p:sp>
      <p:grpSp>
        <p:nvGrpSpPr>
          <p:cNvPr id="66" name="群組 65"/>
          <p:cNvGrpSpPr/>
          <p:nvPr/>
        </p:nvGrpSpPr>
        <p:grpSpPr>
          <a:xfrm>
            <a:off x="-4662109" y="2512992"/>
            <a:ext cx="4403248" cy="4271897"/>
            <a:chOff x="-4662109" y="2512992"/>
            <a:chExt cx="4403248" cy="4271897"/>
          </a:xfrm>
        </p:grpSpPr>
        <p:grpSp>
          <p:nvGrpSpPr>
            <p:cNvPr id="67" name="群組 66"/>
            <p:cNvGrpSpPr/>
            <p:nvPr/>
          </p:nvGrpSpPr>
          <p:grpSpPr>
            <a:xfrm>
              <a:off x="-4662109" y="2512992"/>
              <a:ext cx="4403248" cy="4271897"/>
              <a:chOff x="12883876" y="1908742"/>
              <a:chExt cx="4403248" cy="4271897"/>
            </a:xfrm>
          </p:grpSpPr>
          <p:sp>
            <p:nvSpPr>
              <p:cNvPr id="72" name="矩形 71"/>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3" name="矩形 72"/>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4" name="矩形 73"/>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5" name="矩形 74"/>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6" name="文字方塊 75"/>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77" name="文字方塊 76"/>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78" name="矩形 77"/>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9" name="文字方塊 78"/>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80" name="文字方塊 79"/>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81" name="矩形 80"/>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2" name="文字方塊 81"/>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83" name="矩形 82"/>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4" name="矩形 83"/>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5" name="矩形 84"/>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6" name="文字方塊 85"/>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87" name="矩形 86"/>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88" name="矩形 87"/>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9" name="矩形 88"/>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90" name="矩形 89"/>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91" name="矩形 90"/>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92" name="文字方塊 91"/>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93" name="矩形 92"/>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4" name="矩形 93"/>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68" name="文字方塊 67"/>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69" name="矩形 68"/>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Tree>
    <p:extLst>
      <p:ext uri="{BB962C8B-B14F-4D97-AF65-F5344CB8AC3E}">
        <p14:creationId xmlns:p14="http://schemas.microsoft.com/office/powerpoint/2010/main" val="2987199006"/>
      </p:ext>
    </p:extLst>
  </p:cSld>
  <p:clrMapOvr>
    <a:masterClrMapping/>
  </p:clrMapOvr>
  <p:transition/>
  <p:timing>
    <p:tnLst>
      <p:par>
        <p:cT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內容版面配置區 2"/>
          <p:cNvSpPr>
            <a:spLocks noGrp="1"/>
          </p:cNvSpPr>
          <p:nvPr>
            <p:ph idx="1"/>
          </p:nvPr>
        </p:nvSpPr>
        <p:spPr/>
        <p:txBody>
          <a:bodyPr/>
          <a:lstStyle/>
          <a:p>
            <a:r>
              <a:rPr lang="en-US" altLang="zh-TW" sz="3200" b="1" dirty="0" smtClean="0">
                <a:solidFill>
                  <a:schemeClr val="bg1">
                    <a:lumMod val="75000"/>
                  </a:schemeClr>
                </a:solidFill>
              </a:rPr>
              <a:t>2.5</a:t>
            </a:r>
            <a:r>
              <a:rPr lang="en-US" altLang="zh-TW" sz="3200" b="1" dirty="0">
                <a:solidFill>
                  <a:schemeClr val="bg1">
                    <a:lumMod val="75000"/>
                  </a:schemeClr>
                </a:solidFill>
              </a:rPr>
              <a:t>”</a:t>
            </a:r>
          </a:p>
          <a:p>
            <a:r>
              <a:rPr lang="en-US" altLang="zh-TW" sz="3200" b="1" dirty="0" smtClean="0">
                <a:solidFill>
                  <a:schemeClr val="bg1">
                    <a:lumMod val="75000"/>
                  </a:schemeClr>
                </a:solidFill>
              </a:rPr>
              <a:t>2.5</a:t>
            </a:r>
            <a:r>
              <a:rPr lang="en-US" altLang="zh-TW" sz="3200" b="1" dirty="0">
                <a:solidFill>
                  <a:schemeClr val="bg1">
                    <a:lumMod val="75000"/>
                  </a:schemeClr>
                </a:solidFill>
              </a:rPr>
              <a:t>” Mini</a:t>
            </a:r>
          </a:p>
          <a:p>
            <a:r>
              <a:rPr lang="en-US" altLang="zh-TW" sz="3200" b="1" dirty="0" smtClean="0">
                <a:solidFill>
                  <a:schemeClr val="bg1">
                    <a:lumMod val="75000"/>
                  </a:schemeClr>
                </a:solidFill>
              </a:rPr>
              <a:t>M.2 </a:t>
            </a:r>
            <a:endParaRPr lang="en-US" altLang="zh-TW" sz="3200" b="1" dirty="0">
              <a:solidFill>
                <a:schemeClr val="bg1">
                  <a:lumMod val="75000"/>
                </a:schemeClr>
              </a:solidFill>
            </a:endParaRPr>
          </a:p>
          <a:p>
            <a:r>
              <a:rPr lang="en-US" altLang="zh-TW" sz="3200" b="1" dirty="0" err="1" smtClean="0">
                <a:solidFill>
                  <a:schemeClr val="bg1">
                    <a:lumMod val="75000"/>
                  </a:schemeClr>
                </a:solidFill>
              </a:rPr>
              <a:t>mSATA</a:t>
            </a:r>
            <a:r>
              <a:rPr lang="en-US" altLang="zh-TW" sz="3200" b="1" dirty="0" smtClean="0">
                <a:solidFill>
                  <a:schemeClr val="bg1">
                    <a:lumMod val="75000"/>
                  </a:schemeClr>
                </a:solidFill>
              </a:rPr>
              <a:t> </a:t>
            </a:r>
            <a:r>
              <a:rPr lang="en-US" altLang="zh-TW" sz="3200" b="1" dirty="0">
                <a:solidFill>
                  <a:schemeClr val="bg1">
                    <a:lumMod val="75000"/>
                  </a:schemeClr>
                </a:solidFill>
              </a:rPr>
              <a:t>(MO-300)</a:t>
            </a:r>
          </a:p>
          <a:p>
            <a:r>
              <a:rPr lang="en-US" altLang="zh-TW" sz="3200" b="1" dirty="0" err="1" smtClean="0">
                <a:solidFill>
                  <a:schemeClr val="bg1">
                    <a:lumMod val="75000"/>
                  </a:schemeClr>
                </a:solidFill>
              </a:rPr>
              <a:t>mSATA</a:t>
            </a:r>
            <a:r>
              <a:rPr lang="en-US" altLang="zh-TW" sz="3200" b="1" dirty="0" smtClean="0">
                <a:solidFill>
                  <a:schemeClr val="bg1">
                    <a:lumMod val="75000"/>
                  </a:schemeClr>
                </a:solidFill>
              </a:rPr>
              <a:t> </a:t>
            </a:r>
            <a:r>
              <a:rPr lang="en-US" altLang="zh-TW" sz="3200" b="1" dirty="0">
                <a:solidFill>
                  <a:schemeClr val="bg1">
                    <a:lumMod val="75000"/>
                  </a:schemeClr>
                </a:solidFill>
              </a:rPr>
              <a:t>mini (MO-300B)</a:t>
            </a:r>
          </a:p>
          <a:p>
            <a:r>
              <a:rPr lang="en-US" altLang="zh-TW" sz="3200" b="1" dirty="0" err="1" smtClean="0">
                <a:solidFill>
                  <a:schemeClr val="bg1">
                    <a:lumMod val="75000"/>
                  </a:schemeClr>
                </a:solidFill>
              </a:rPr>
              <a:t>HalfSlim</a:t>
            </a:r>
            <a:r>
              <a:rPr lang="en-US" altLang="zh-TW" sz="3200" b="1" dirty="0" smtClean="0">
                <a:solidFill>
                  <a:schemeClr val="bg1">
                    <a:lumMod val="75000"/>
                  </a:schemeClr>
                </a:solidFill>
              </a:rPr>
              <a:t> </a:t>
            </a:r>
            <a:r>
              <a:rPr lang="en-US" altLang="zh-TW" sz="3200" b="1" dirty="0">
                <a:solidFill>
                  <a:schemeClr val="bg1">
                    <a:lumMod val="75000"/>
                  </a:schemeClr>
                </a:solidFill>
              </a:rPr>
              <a:t>(MO-297)</a:t>
            </a:r>
          </a:p>
          <a:p>
            <a:r>
              <a:rPr lang="en-US" altLang="zh-TW" sz="3200" b="1" dirty="0" err="1" smtClean="0">
                <a:solidFill>
                  <a:schemeClr val="bg1">
                    <a:lumMod val="75000"/>
                  </a:schemeClr>
                </a:solidFill>
              </a:rPr>
              <a:t>CFast</a:t>
            </a:r>
            <a:endParaRPr lang="en-US" altLang="zh-TW" sz="3200" b="1" dirty="0">
              <a:solidFill>
                <a:schemeClr val="bg1">
                  <a:lumMod val="75000"/>
                </a:schemeClr>
              </a:solidFill>
            </a:endParaRPr>
          </a:p>
          <a:p>
            <a:r>
              <a:rPr lang="en-US" altLang="zh-TW" sz="3200" b="1" dirty="0" err="1" smtClean="0">
                <a:solidFill>
                  <a:schemeClr val="bg1">
                    <a:lumMod val="75000"/>
                  </a:schemeClr>
                </a:solidFill>
              </a:rPr>
              <a:t>uSSD</a:t>
            </a:r>
            <a:r>
              <a:rPr lang="en-US" altLang="zh-TW" sz="3200" b="1" dirty="0" smtClean="0">
                <a:solidFill>
                  <a:schemeClr val="bg1">
                    <a:lumMod val="75000"/>
                  </a:schemeClr>
                </a:solidFill>
              </a:rPr>
              <a:t> </a:t>
            </a:r>
            <a:r>
              <a:rPr lang="en-US" altLang="zh-TW" sz="3200" b="1" dirty="0">
                <a:solidFill>
                  <a:schemeClr val="bg1">
                    <a:lumMod val="75000"/>
                  </a:schemeClr>
                </a:solidFill>
              </a:rPr>
              <a:t>(MO-276)</a:t>
            </a:r>
          </a:p>
          <a:p>
            <a:r>
              <a:rPr lang="en-US" altLang="zh-TW" sz="3200" b="1" dirty="0" smtClean="0">
                <a:solidFill>
                  <a:schemeClr val="bg1">
                    <a:lumMod val="75000"/>
                  </a:schemeClr>
                </a:solidFill>
              </a:rPr>
              <a:t>1.8</a:t>
            </a:r>
            <a:r>
              <a:rPr lang="en-US" altLang="zh-TW" sz="3200" b="1" dirty="0">
                <a:solidFill>
                  <a:schemeClr val="bg1">
                    <a:lumMod val="75000"/>
                  </a:schemeClr>
                </a:solidFill>
              </a:rPr>
              <a:t>”</a:t>
            </a:r>
          </a:p>
          <a:p>
            <a:r>
              <a:rPr lang="en-US" altLang="zh-TW" sz="3200" b="1" dirty="0" smtClean="0">
                <a:solidFill>
                  <a:schemeClr val="tx1"/>
                </a:solidFill>
              </a:rPr>
              <a:t>SDM</a:t>
            </a:r>
            <a:endParaRPr lang="en-US" altLang="zh-TW" sz="3200" b="1" dirty="0">
              <a:solidFill>
                <a:schemeClr val="tx1"/>
              </a:solidFill>
            </a:endParaRPr>
          </a:p>
          <a:p>
            <a:endParaRPr lang="zh-TW" altLang="en-US" dirty="0"/>
          </a:p>
        </p:txBody>
      </p:sp>
      <p:sp>
        <p:nvSpPr>
          <p:cNvPr id="2" name="標題 1"/>
          <p:cNvSpPr>
            <a:spLocks noGrp="1"/>
          </p:cNvSpPr>
          <p:nvPr>
            <p:ph type="title"/>
          </p:nvPr>
        </p:nvSpPr>
        <p:spPr/>
        <p:txBody>
          <a:bodyPr/>
          <a:lstStyle/>
          <a:p>
            <a:r>
              <a:rPr lang="en-US" altLang="zh-TW" dirty="0" smtClean="0"/>
              <a:t>SATA SSD Series</a:t>
            </a:r>
            <a:endParaRPr lang="zh-TW" altLang="en-US" dirty="0"/>
          </a:p>
        </p:txBody>
      </p:sp>
    </p:spTree>
    <p:extLst>
      <p:ext uri="{BB962C8B-B14F-4D97-AF65-F5344CB8AC3E}">
        <p14:creationId xmlns:p14="http://schemas.microsoft.com/office/powerpoint/2010/main" val="2703740611"/>
      </p:ext>
    </p:extLst>
  </p:cSld>
  <p:clrMapOvr>
    <a:masterClrMapping/>
  </p:clrMapOvr>
  <p:transition/>
  <p:timing>
    <p:tnLst>
      <p:par>
        <p:cTn id="1" dur="indefinite" restart="never" nodeType="tmRoot"/>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4" name="群組 73"/>
          <p:cNvGrpSpPr/>
          <p:nvPr/>
        </p:nvGrpSpPr>
        <p:grpSpPr>
          <a:xfrm>
            <a:off x="-4662109" y="2512992"/>
            <a:ext cx="4403248" cy="4271897"/>
            <a:chOff x="-4662109" y="2512992"/>
            <a:chExt cx="4403248" cy="4271897"/>
          </a:xfrm>
        </p:grpSpPr>
        <p:grpSp>
          <p:nvGrpSpPr>
            <p:cNvPr id="75" name="群組 74"/>
            <p:cNvGrpSpPr/>
            <p:nvPr/>
          </p:nvGrpSpPr>
          <p:grpSpPr>
            <a:xfrm>
              <a:off x="-4662109" y="2512992"/>
              <a:ext cx="4403248" cy="4271897"/>
              <a:chOff x="12883876" y="1908742"/>
              <a:chExt cx="4403248" cy="4271897"/>
            </a:xfrm>
          </p:grpSpPr>
          <p:sp>
            <p:nvSpPr>
              <p:cNvPr id="81" name="矩形 80"/>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2" name="矩形 81"/>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3" name="矩形 82"/>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4" name="矩形 83"/>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5" name="文字方塊 84"/>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86" name="文字方塊 85"/>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87" name="矩形 86"/>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8" name="文字方塊 87"/>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89" name="文字方塊 88"/>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91" name="矩形 90"/>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2" name="文字方塊 91"/>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93" name="矩形 92"/>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4" name="矩形 93"/>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5" name="矩形 94"/>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6" name="文字方塊 95"/>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102" name="矩形 101"/>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03" name="矩形 102"/>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4" name="矩形 103"/>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105" name="矩形 104"/>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106" name="矩形 105"/>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07" name="文字方塊 106"/>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108" name="矩形 107"/>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9" name="矩形 108"/>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78" name="文字方塊 77"/>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80" name="矩形 79"/>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58" name="文字方塊 24"/>
          <p:cNvSpPr txBox="1">
            <a:spLocks noChangeArrowheads="1"/>
          </p:cNvSpPr>
          <p:nvPr/>
        </p:nvSpPr>
        <p:spPr bwMode="auto">
          <a:xfrm>
            <a:off x="2718000" y="915295"/>
            <a:ext cx="11903255" cy="667746"/>
          </a:xfrm>
          <a:prstGeom prst="rect">
            <a:avLst/>
          </a:prstGeom>
          <a:noFill/>
          <a:ln>
            <a:noFill/>
          </a:ln>
          <a:extLst/>
        </p:spPr>
        <p:txBody>
          <a:bodyPr wrap="square" lIns="112647" tIns="56324" rIns="112647" bIns="56324">
            <a:spAutoFit/>
          </a:bodyPr>
          <a:lstStyle>
            <a:lvl1pPr eaLnBrk="0" hangingPunct="0">
              <a:defRPr kumimoji="1">
                <a:solidFill>
                  <a:schemeClr val="tx1"/>
                </a:solidFill>
                <a:latin typeface="Arial" pitchFamily="34" charset="0"/>
                <a:ea typeface="新細明體" pitchFamily="18" charset="-120"/>
              </a:defRPr>
            </a:lvl1pPr>
            <a:lvl2pPr marL="742950" indent="-285750" eaLnBrk="0" hangingPunct="0">
              <a:defRPr kumimoji="1">
                <a:solidFill>
                  <a:schemeClr val="tx1"/>
                </a:solidFill>
                <a:latin typeface="Arial" pitchFamily="34" charset="0"/>
                <a:ea typeface="新細明體" pitchFamily="18" charset="-120"/>
              </a:defRPr>
            </a:lvl2pPr>
            <a:lvl3pPr marL="1143000" indent="-228600" eaLnBrk="0" hangingPunct="0">
              <a:defRPr kumimoji="1">
                <a:solidFill>
                  <a:schemeClr val="tx1"/>
                </a:solidFill>
                <a:latin typeface="Arial" pitchFamily="34" charset="0"/>
                <a:ea typeface="新細明體" pitchFamily="18" charset="-120"/>
              </a:defRPr>
            </a:lvl3pPr>
            <a:lvl4pPr marL="1600200" indent="-228600" eaLnBrk="0" hangingPunct="0">
              <a:defRPr kumimoji="1">
                <a:solidFill>
                  <a:schemeClr val="tx1"/>
                </a:solidFill>
                <a:latin typeface="Arial" pitchFamily="34" charset="0"/>
                <a:ea typeface="新細明體" pitchFamily="18" charset="-120"/>
              </a:defRPr>
            </a:lvl4pPr>
            <a:lvl5pPr marL="2057400" indent="-228600" eaLnBrk="0" hangingPunct="0">
              <a:defRPr kumimoji="1">
                <a:solidFill>
                  <a:schemeClr val="tx1"/>
                </a:solidFill>
                <a:latin typeface="Arial" pitchFamily="34" charset="0"/>
                <a:ea typeface="新細明體" pitchFamily="18" charset="-120"/>
              </a:defRPr>
            </a:lvl5pPr>
            <a:lvl6pPr marL="25146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fontAlgn="auto" hangingPunct="1">
              <a:spcBef>
                <a:spcPts val="0"/>
              </a:spcBef>
              <a:spcAft>
                <a:spcPts val="0"/>
              </a:spcAft>
              <a:defRPr/>
            </a:pPr>
            <a:r>
              <a:rPr kumimoji="0" lang="en-US" altLang="zh-TW" sz="3600" b="1" dirty="0">
                <a:solidFill>
                  <a:srgbClr val="008080"/>
                </a:solidFill>
                <a:latin typeface="Calibri" panose="020F0502020204030204" pitchFamily="34" charset="0"/>
              </a:rPr>
              <a:t>Industrial </a:t>
            </a:r>
            <a:r>
              <a:rPr kumimoji="0" lang="en-US" altLang="zh-TW" sz="3600" b="1" dirty="0" smtClean="0">
                <a:solidFill>
                  <a:srgbClr val="008080"/>
                </a:solidFill>
                <a:latin typeface="Calibri" panose="020F0502020204030204" pitchFamily="34" charset="0"/>
              </a:rPr>
              <a:t>7-pin SDM 3D NAND Roadmap</a:t>
            </a:r>
            <a:endParaRPr kumimoji="0" lang="zh-TW" altLang="en-US" sz="3600" b="1" dirty="0">
              <a:solidFill>
                <a:srgbClr val="008080"/>
              </a:solidFill>
              <a:latin typeface="Calibri" panose="020F0502020204030204" pitchFamily="34" charset="0"/>
            </a:endParaRPr>
          </a:p>
        </p:txBody>
      </p:sp>
      <p:sp>
        <p:nvSpPr>
          <p:cNvPr id="61" name="標題 1"/>
          <p:cNvSpPr txBox="1">
            <a:spLocks/>
          </p:cNvSpPr>
          <p:nvPr/>
        </p:nvSpPr>
        <p:spPr>
          <a:xfrm>
            <a:off x="389211" y="124272"/>
            <a:ext cx="14292088" cy="1080121"/>
          </a:xfrm>
          <a:prstGeom prst="rect">
            <a:avLst/>
          </a:prstGeom>
        </p:spPr>
        <p:txBody>
          <a:bodyPr anchor="ctr"/>
          <a:lstStyle>
            <a:lvl1pPr algn="l" rtl="0" eaLnBrk="0" fontAlgn="base" hangingPunct="0">
              <a:spcBef>
                <a:spcPct val="0"/>
              </a:spcBef>
              <a:spcAft>
                <a:spcPct val="0"/>
              </a:spcAft>
              <a:defRPr sz="4000" b="1">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sym typeface="Arial" panose="020B0604020202020204" pitchFamily="34" charset="0"/>
              </a:defRPr>
            </a:lvl1pPr>
            <a:lvl2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2pPr>
            <a:lvl3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3pPr>
            <a:lvl4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4pPr>
            <a:lvl5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5pPr>
            <a:lvl6pPr marL="457223"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6pPr>
            <a:lvl7pPr marL="914446"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7pPr>
            <a:lvl8pPr marL="1371668"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8pPr>
            <a:lvl9pPr marL="1828892"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9pPr>
          </a:lstStyle>
          <a:p>
            <a:r>
              <a:rPr lang="en-US" altLang="zh-TW" kern="0" dirty="0" smtClean="0"/>
              <a:t>3D SSD</a:t>
            </a:r>
            <a:r>
              <a:rPr lang="zh-TW" altLang="en-US" kern="0" dirty="0" smtClean="0"/>
              <a:t> </a:t>
            </a:r>
            <a:r>
              <a:rPr lang="en-US" altLang="zh-TW" kern="0" dirty="0" smtClean="0"/>
              <a:t>Module</a:t>
            </a:r>
            <a:endParaRPr lang="zh-TW" altLang="en-US" kern="0" dirty="0"/>
          </a:p>
        </p:txBody>
      </p:sp>
      <p:graphicFrame>
        <p:nvGraphicFramePr>
          <p:cNvPr id="63" name="表格 62"/>
          <p:cNvGraphicFramePr>
            <a:graphicFrameLocks noGrp="1"/>
          </p:cNvGraphicFramePr>
          <p:nvPr>
            <p:extLst>
              <p:ext uri="{D42A27DB-BD31-4B8C-83A1-F6EECF244321}">
                <p14:modId xmlns:p14="http://schemas.microsoft.com/office/powerpoint/2010/main" val="2859789635"/>
              </p:ext>
            </p:extLst>
          </p:nvPr>
        </p:nvGraphicFramePr>
        <p:xfrm>
          <a:off x="461965" y="1753200"/>
          <a:ext cx="16416329" cy="4559760"/>
        </p:xfrm>
        <a:graphic>
          <a:graphicData uri="http://schemas.openxmlformats.org/drawingml/2006/table">
            <a:tbl>
              <a:tblPr firstRow="1" bandRow="1">
                <a:tableStyleId>{5940675A-B579-460E-94D1-54222C63F5DA}</a:tableStyleId>
              </a:tblPr>
              <a:tblGrid>
                <a:gridCol w="873564"/>
                <a:gridCol w="2035890"/>
                <a:gridCol w="1050240"/>
                <a:gridCol w="1118726"/>
                <a:gridCol w="1030719"/>
                <a:gridCol w="1030719"/>
                <a:gridCol w="1030719"/>
                <a:gridCol w="1030719"/>
                <a:gridCol w="1030719"/>
                <a:gridCol w="1030719"/>
                <a:gridCol w="1030719"/>
                <a:gridCol w="1030719"/>
                <a:gridCol w="1030719"/>
                <a:gridCol w="1030719"/>
                <a:gridCol w="1030719"/>
              </a:tblGrid>
              <a:tr h="459304">
                <a:tc>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Flash</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grid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Available</a:t>
                      </a:r>
                      <a:r>
                        <a:rPr lang="en-US" altLang="zh-TW" sz="2000" b="1" baseline="0" dirty="0" smtClean="0">
                          <a:solidFill>
                            <a:schemeClr val="bg1"/>
                          </a:solidFill>
                          <a:latin typeface="Calibri" panose="020F0502020204030204" pitchFamily="34" charset="0"/>
                          <a:cs typeface="Calibri" panose="020F0502020204030204" pitchFamily="34" charset="0"/>
                        </a:rPr>
                        <a:t> Now</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hMerge="1">
                  <a:txBody>
                    <a:bodyPr/>
                    <a:lstStyle/>
                    <a:p>
                      <a:endParaRPr lang="zh-TW" altLang="en-US"/>
                    </a:p>
                  </a:txBody>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Q4’23</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Q1’24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Q2’24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Q3’24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r>
              <a:tr h="1025114">
                <a:tc rowSpan="2">
                  <a:txBody>
                    <a:bodyPr/>
                    <a:lstStyle/>
                    <a:p>
                      <a:r>
                        <a:rPr lang="en-US" altLang="zh-TW" sz="2000" b="1" dirty="0" smtClean="0">
                          <a:solidFill>
                            <a:schemeClr val="bg1"/>
                          </a:solidFill>
                          <a:latin typeface="Calibri" panose="020F0502020204030204" pitchFamily="34" charset="0"/>
                          <a:cs typeface="Calibri" panose="020F0502020204030204" pitchFamily="34" charset="0"/>
                        </a:rPr>
                        <a:t>   TLC</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marL="0" algn="l" defTabSz="914446" rtl="0" eaLnBrk="1" fontAlgn="auto" latinLnBrk="0" hangingPunct="1">
                        <a:spcBef>
                          <a:spcPts val="0"/>
                        </a:spcBef>
                        <a:spcAft>
                          <a:spcPts val="0"/>
                        </a:spcAft>
                        <a:defRPr/>
                      </a:pPr>
                      <a:r>
                        <a:rPr lang="en-US" altLang="zh-TW" sz="1800" b="1" kern="1200" dirty="0" smtClean="0">
                          <a:solidFill>
                            <a:srgbClr val="F49C00"/>
                          </a:solidFill>
                          <a:latin typeface="Calibri" panose="020F0502020204030204" pitchFamily="34" charset="0"/>
                          <a:ea typeface="+mn-ea"/>
                          <a:cs typeface="Calibri" panose="020F0502020204030204" pitchFamily="34" charset="0"/>
                        </a:rPr>
                        <a:t>SV250-7LP2</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30GB~480GB</a:t>
                      </a:r>
                      <a:r>
                        <a:rPr lang="zh-TW" altLang="en-US"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endPar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1800" b="1" kern="1200" dirty="0" smtClean="0">
                          <a:solidFill>
                            <a:schemeClr val="tx1">
                              <a:lumMod val="75000"/>
                              <a:lumOff val="25000"/>
                            </a:schemeClr>
                          </a:solidFill>
                          <a:latin typeface="Calibri" panose="020F0502020204030204" pitchFamily="34" charset="0"/>
                          <a:ea typeface="+mn-ea"/>
                          <a:cs typeface="+mn-cs"/>
                        </a:rPr>
                        <a:t>TCG Opal 2.0</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46" rtl="0" eaLnBrk="1" fontAlgn="auto" latinLnBrk="0" hangingPunct="1">
                        <a:lnSpc>
                          <a:spcPct val="100000"/>
                        </a:lnSpc>
                        <a:spcBef>
                          <a:spcPts val="0"/>
                        </a:spcBef>
                        <a:spcAft>
                          <a:spcPts val="0"/>
                        </a:spcAft>
                        <a:buClrTx/>
                        <a:buSzTx/>
                        <a:buFontTx/>
                        <a:buNone/>
                        <a:tabLs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l" defTabSz="914446" rtl="0" eaLnBrk="1" fontAlgn="auto" latinLnBrk="0" hangingPunct="1">
                        <a:lnSpc>
                          <a:spcPct val="100000"/>
                        </a:lnSpc>
                        <a:spcBef>
                          <a:spcPts val="0"/>
                        </a:spcBef>
                        <a:spcAft>
                          <a:spcPts val="0"/>
                        </a:spcAft>
                        <a:buClrTx/>
                        <a:buSzTx/>
                        <a:buFontTx/>
                        <a:buNone/>
                        <a:tabLs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l" defTabSz="914446" rtl="0" eaLnBrk="1" fontAlgn="auto" latinLnBrk="0" hangingPunct="1">
                        <a:lnSpc>
                          <a:spcPct val="100000"/>
                        </a:lnSpc>
                        <a:spcBef>
                          <a:spcPts val="0"/>
                        </a:spcBef>
                        <a:spcAft>
                          <a:spcPts val="0"/>
                        </a:spcAft>
                        <a:buClrTx/>
                        <a:buSzTx/>
                        <a:buFontTx/>
                        <a:buNone/>
                        <a:tabLs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025114">
                <a:tc vMerge="1">
                  <a:txBody>
                    <a:bodyPr/>
                    <a:lstStyle/>
                    <a:p>
                      <a:endParaRPr lang="zh-TW" altLang="en-US"/>
                    </a:p>
                  </a:txBody>
                  <a:tcPr/>
                </a:tc>
                <a:tc>
                  <a:txBody>
                    <a:bodyPr/>
                    <a:lstStyle/>
                    <a:p>
                      <a:pPr marL="0" algn="l" defTabSz="914446" rtl="0" eaLnBrk="1" fontAlgn="auto" latinLnBrk="0" hangingPunct="1">
                        <a:spcBef>
                          <a:spcPts val="0"/>
                        </a:spcBef>
                        <a:spcAft>
                          <a:spcPts val="0"/>
                        </a:spcAft>
                        <a:defRPr/>
                      </a:pPr>
                      <a:r>
                        <a:rPr lang="en-US" altLang="zh-TW" sz="1800" b="1" kern="1200" dirty="0" smtClean="0">
                          <a:solidFill>
                            <a:srgbClr val="F49C00"/>
                          </a:solidFill>
                          <a:latin typeface="Calibri" panose="020F0502020204030204" pitchFamily="34" charset="0"/>
                          <a:ea typeface="+mn-ea"/>
                          <a:cs typeface="Calibri" panose="020F0502020204030204" pitchFamily="34" charset="0"/>
                        </a:rPr>
                        <a:t>SV250-7LP3</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mn-cs"/>
                        </a:rPr>
                        <a:t>120GB~480GB</a:t>
                      </a:r>
                      <a:endPar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46" rtl="0" eaLnBrk="1" fontAlgn="auto" latinLnBrk="0" hangingPunct="1">
                        <a:lnSpc>
                          <a:spcPct val="100000"/>
                        </a:lnSpc>
                        <a:spcBef>
                          <a:spcPts val="0"/>
                        </a:spcBef>
                        <a:spcAft>
                          <a:spcPts val="0"/>
                        </a:spcAft>
                        <a:buClrTx/>
                        <a:buSzTx/>
                        <a:buFontTx/>
                        <a:buNone/>
                        <a:tabLs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025114">
                <a:tc row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SLC-</a:t>
                      </a:r>
                      <a:r>
                        <a:rPr lang="en-US" altLang="zh-TW" sz="2000" b="1" dirty="0" err="1" smtClean="0">
                          <a:solidFill>
                            <a:schemeClr val="bg1"/>
                          </a:solidFill>
                          <a:latin typeface="Calibri" panose="020F0502020204030204" pitchFamily="34" charset="0"/>
                          <a:cs typeface="Calibri" panose="020F0502020204030204" pitchFamily="34" charset="0"/>
                        </a:rPr>
                        <a:t>liteX</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8C7D"/>
                    </a:solidFill>
                  </a:tcPr>
                </a:tc>
                <a:tc>
                  <a:txBody>
                    <a:bodyPr/>
                    <a:lstStyle/>
                    <a:p>
                      <a:pPr marL="0" algn="l" defTabSz="914446" rtl="0" eaLnBrk="1" fontAlgn="auto" latinLnBrk="0" hangingPunct="1">
                        <a:spcBef>
                          <a:spcPts val="0"/>
                        </a:spcBef>
                        <a:spcAft>
                          <a:spcPts val="0"/>
                        </a:spcAft>
                        <a:defRPr/>
                      </a:pPr>
                      <a:r>
                        <a:rPr lang="en-US" altLang="zh-TW" sz="1800" b="1" kern="1200" dirty="0" smtClean="0">
                          <a:solidFill>
                            <a:srgbClr val="F49C00"/>
                          </a:solidFill>
                          <a:latin typeface="Calibri" panose="020F0502020204030204" pitchFamily="34" charset="0"/>
                          <a:ea typeface="+mn-ea"/>
                          <a:cs typeface="Calibri" panose="020F0502020204030204" pitchFamily="34" charset="0"/>
                        </a:rPr>
                        <a:t>SH250-7LP2</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mn-cs"/>
                        </a:rPr>
                        <a:t>10GB~160GB</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spcBef>
                          <a:spcPts val="0"/>
                        </a:spcBef>
                        <a:spcAft>
                          <a:spcPts val="0"/>
                        </a:spcAft>
                        <a:defRPr/>
                      </a:pP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l" defTabSz="914446" rtl="0" eaLnBrk="1" fontAlgn="auto" latinLnBrk="0" hangingPunct="1">
                        <a:lnSpc>
                          <a:spcPct val="100000"/>
                        </a:lnSpc>
                        <a:spcBef>
                          <a:spcPts val="0"/>
                        </a:spcBef>
                        <a:spcAft>
                          <a:spcPts val="0"/>
                        </a:spcAft>
                        <a:buClrTx/>
                        <a:buSzTx/>
                        <a:buFontTx/>
                        <a:buNone/>
                        <a:tabLst/>
                        <a:defRPr/>
                      </a:pPr>
                      <a:endParaRPr lang="zh-TW" altLang="en-US" sz="1800"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pPr marL="0" marR="0" indent="0" algn="l" defTabSz="914446" rtl="0" eaLnBrk="1" fontAlgn="auto" latinLnBrk="0" hangingPunct="1">
                        <a:lnSpc>
                          <a:spcPct val="100000"/>
                        </a:lnSpc>
                        <a:spcBef>
                          <a:spcPts val="0"/>
                        </a:spcBef>
                        <a:spcAft>
                          <a:spcPts val="0"/>
                        </a:spcAft>
                        <a:buClrTx/>
                        <a:buSzTx/>
                        <a:buFontTx/>
                        <a:buNone/>
                        <a:tabLst/>
                        <a:defRPr/>
                      </a:pPr>
                      <a:endParaRPr lang="zh-TW" altLang="en-US" sz="1800"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025114">
                <a:tc vMerge="1">
                  <a:txBody>
                    <a:bodyPr/>
                    <a:lstStyle/>
                    <a:p>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marL="0" algn="l" defTabSz="914446" rtl="0" eaLnBrk="1" fontAlgn="auto" latinLnBrk="0" hangingPunct="1">
                        <a:spcBef>
                          <a:spcPts val="0"/>
                        </a:spcBef>
                        <a:spcAft>
                          <a:spcPts val="0"/>
                        </a:spcAft>
                        <a:defRPr/>
                      </a:pPr>
                      <a:r>
                        <a:rPr lang="en-US" altLang="zh-TW" sz="1800" b="1" kern="1200" dirty="0" smtClean="0">
                          <a:solidFill>
                            <a:srgbClr val="F49C00"/>
                          </a:solidFill>
                          <a:latin typeface="Calibri" panose="020F0502020204030204" pitchFamily="34" charset="0"/>
                          <a:ea typeface="+mn-ea"/>
                          <a:cs typeface="Calibri" panose="020F0502020204030204" pitchFamily="34" charset="0"/>
                        </a:rPr>
                        <a:t>SH250-7LP3</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mn-cs"/>
                        </a:rPr>
                        <a:t>40GB~160GB</a:t>
                      </a:r>
                      <a:r>
                        <a:rPr lang="en-US" altLang="zh-TW" sz="1800" b="1" kern="1200" dirty="0" smtClean="0">
                          <a:solidFill>
                            <a:srgbClr val="FFFFFF"/>
                          </a:solidFill>
                          <a:latin typeface="Calibri" panose="020F0502020204030204" pitchFamily="34" charset="0"/>
                          <a:ea typeface="+mn-ea"/>
                          <a:cs typeface="+mn-cs"/>
                        </a:rPr>
                        <a:t> </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zh-TW" altLang="en-US" sz="1800" b="1"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sp>
        <p:nvSpPr>
          <p:cNvPr id="64" name="文字方塊 63"/>
          <p:cNvSpPr txBox="1"/>
          <p:nvPr/>
        </p:nvSpPr>
        <p:spPr>
          <a:xfrm>
            <a:off x="13782699" y="6021537"/>
            <a:ext cx="2862235" cy="295423"/>
          </a:xfrm>
          <a:prstGeom prst="rect">
            <a:avLst/>
          </a:prstGeom>
          <a:noFill/>
        </p:spPr>
        <p:txBody>
          <a:bodyPr wrap="none" lIns="79205" tIns="39603" rIns="79205" bIns="39603">
            <a:spAutoFit/>
          </a:bodyPr>
          <a:lstStyle>
            <a:defPPr>
              <a:defRPr lang="en-US"/>
            </a:defPPr>
            <a:lvl1pPr fontAlgn="auto">
              <a:spcBef>
                <a:spcPts val="0"/>
              </a:spcBef>
              <a:spcAft>
                <a:spcPts val="0"/>
              </a:spcAft>
              <a:defRPr kumimoji="0" sz="1400" b="1">
                <a:solidFill>
                  <a:srgbClr val="C00000"/>
                </a:solidFill>
                <a:latin typeface="Calibri" panose="020F0502020204030204" pitchFamily="34" charset="0"/>
                <a:ea typeface="+mn-ea"/>
                <a:cs typeface="Calibri" panose="020F0502020204030204" pitchFamily="34" charset="0"/>
              </a:defRPr>
            </a:lvl1pPr>
          </a:lstStyle>
          <a:p>
            <a:pPr algn="ctr"/>
            <a:r>
              <a:rPr lang="en-US" altLang="zh-TW" dirty="0"/>
              <a:t>Warranty: 5</a:t>
            </a:r>
            <a:r>
              <a:rPr lang="en-US" altLang="zh-TW" dirty="0" smtClean="0"/>
              <a:t> </a:t>
            </a:r>
            <a:r>
              <a:rPr lang="en-US" altLang="zh-TW" dirty="0"/>
              <a:t>years or </a:t>
            </a:r>
            <a:r>
              <a:rPr lang="en-US" altLang="zh-TW" dirty="0" smtClean="0"/>
              <a:t>100K </a:t>
            </a:r>
            <a:r>
              <a:rPr lang="en-US" altLang="zh-TW" dirty="0"/>
              <a:t>P/E cycles</a:t>
            </a:r>
            <a:endParaRPr lang="zh-TW" altLang="en-US" dirty="0"/>
          </a:p>
        </p:txBody>
      </p:sp>
      <p:grpSp>
        <p:nvGrpSpPr>
          <p:cNvPr id="69" name="群組 68"/>
          <p:cNvGrpSpPr/>
          <p:nvPr/>
        </p:nvGrpSpPr>
        <p:grpSpPr>
          <a:xfrm>
            <a:off x="3437522" y="2334638"/>
            <a:ext cx="878552" cy="756818"/>
            <a:chOff x="3425161" y="2334874"/>
            <a:chExt cx="878552" cy="756818"/>
          </a:xfrm>
        </p:grpSpPr>
        <p:sp>
          <p:nvSpPr>
            <p:cNvPr id="70" name="文字方塊 69"/>
            <p:cNvSpPr txBox="1"/>
            <p:nvPr/>
          </p:nvSpPr>
          <p:spPr>
            <a:xfrm>
              <a:off x="3425161" y="2334874"/>
              <a:ext cx="878552" cy="338554"/>
            </a:xfrm>
            <a:prstGeom prst="rect">
              <a:avLst/>
            </a:prstGeom>
            <a:noFill/>
          </p:spPr>
          <p:txBody>
            <a:bodyPr wrap="square" rtlCol="0">
              <a:spAutoFit/>
            </a:bodyPr>
            <a:lstStyle/>
            <a:p>
              <a:pPr algn="ctr"/>
              <a:r>
                <a:rPr lang="en-US" altLang="zh-TW" sz="1600" b="1" dirty="0" smtClean="0">
                  <a:solidFill>
                    <a:srgbClr val="C00000"/>
                  </a:solidFill>
                  <a:latin typeface="Calibri" panose="020F0502020204030204" pitchFamily="34" charset="0"/>
                  <a:cs typeface="Calibri" panose="020F0502020204030204" pitchFamily="34" charset="0"/>
                </a:rPr>
                <a:t>BiCS3/5</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71" name="圖片 70"/>
            <p:cNvPicPr>
              <a:picLocks noChangeAspect="1"/>
            </p:cNvPicPr>
            <p:nvPr/>
          </p:nvPicPr>
          <p:blipFill>
            <a:blip r:embed="rId3" cstate="print">
              <a:extLst>
                <a:ext uri="{BEBA8EAE-BF5A-486C-A8C5-ECC9F3942E4B}">
                  <a14:imgProps xmlns:a14="http://schemas.microsoft.com/office/drawing/2010/main">
                    <a14:imgLayer r:embed="rId4">
                      <a14:imgEffect>
                        <a14:saturation sat="0"/>
                      </a14:imgEffect>
                    </a14:imgLayer>
                  </a14:imgProps>
                </a:ext>
                <a:ext uri="{28A0092B-C50C-407E-A947-70E740481C1C}">
                  <a14:useLocalDpi xmlns:a14="http://schemas.microsoft.com/office/drawing/2010/main" val="0"/>
                </a:ext>
              </a:extLst>
            </a:blip>
            <a:stretch>
              <a:fillRect/>
            </a:stretch>
          </p:blipFill>
          <p:spPr>
            <a:xfrm>
              <a:off x="3626798" y="2641037"/>
              <a:ext cx="475278" cy="450655"/>
            </a:xfrm>
            <a:prstGeom prst="rect">
              <a:avLst/>
            </a:prstGeom>
          </p:spPr>
        </p:pic>
      </p:grpSp>
      <p:grpSp>
        <p:nvGrpSpPr>
          <p:cNvPr id="90" name="群組 89"/>
          <p:cNvGrpSpPr/>
          <p:nvPr/>
        </p:nvGrpSpPr>
        <p:grpSpPr>
          <a:xfrm>
            <a:off x="3437522" y="4355967"/>
            <a:ext cx="878552" cy="756818"/>
            <a:chOff x="3425161" y="2334874"/>
            <a:chExt cx="878552" cy="756818"/>
          </a:xfrm>
        </p:grpSpPr>
        <p:sp>
          <p:nvSpPr>
            <p:cNvPr id="97" name="文字方塊 96"/>
            <p:cNvSpPr txBox="1"/>
            <p:nvPr/>
          </p:nvSpPr>
          <p:spPr>
            <a:xfrm>
              <a:off x="3425161" y="2334874"/>
              <a:ext cx="878552" cy="338554"/>
            </a:xfrm>
            <a:prstGeom prst="rect">
              <a:avLst/>
            </a:prstGeom>
            <a:noFill/>
          </p:spPr>
          <p:txBody>
            <a:bodyPr wrap="square" rtlCol="0">
              <a:spAutoFit/>
            </a:bodyPr>
            <a:lstStyle/>
            <a:p>
              <a:pPr algn="ctr"/>
              <a:r>
                <a:rPr lang="en-US" altLang="zh-TW" sz="1600" b="1" dirty="0" smtClean="0">
                  <a:solidFill>
                    <a:srgbClr val="C00000"/>
                  </a:solidFill>
                  <a:latin typeface="Calibri" panose="020F0502020204030204" pitchFamily="34" charset="0"/>
                  <a:cs typeface="Calibri" panose="020F0502020204030204" pitchFamily="34" charset="0"/>
                </a:rPr>
                <a:t>BiCS3/5</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98" name="圖片 97"/>
            <p:cNvPicPr>
              <a:picLocks noChangeAspect="1"/>
            </p:cNvPicPr>
            <p:nvPr/>
          </p:nvPicPr>
          <p:blipFill>
            <a:blip r:embed="rId3" cstate="print">
              <a:extLst>
                <a:ext uri="{BEBA8EAE-BF5A-486C-A8C5-ECC9F3942E4B}">
                  <a14:imgProps xmlns:a14="http://schemas.microsoft.com/office/drawing/2010/main">
                    <a14:imgLayer r:embed="rId4">
                      <a14:imgEffect>
                        <a14:saturation sat="0"/>
                      </a14:imgEffect>
                    </a14:imgLayer>
                  </a14:imgProps>
                </a:ext>
                <a:ext uri="{28A0092B-C50C-407E-A947-70E740481C1C}">
                  <a14:useLocalDpi xmlns:a14="http://schemas.microsoft.com/office/drawing/2010/main" val="0"/>
                </a:ext>
              </a:extLst>
            </a:blip>
            <a:stretch>
              <a:fillRect/>
            </a:stretch>
          </p:blipFill>
          <p:spPr>
            <a:xfrm>
              <a:off x="3626798" y="2641037"/>
              <a:ext cx="475278" cy="450655"/>
            </a:xfrm>
            <a:prstGeom prst="rect">
              <a:avLst/>
            </a:prstGeom>
          </p:spPr>
        </p:pic>
      </p:grpSp>
      <p:sp>
        <p:nvSpPr>
          <p:cNvPr id="114" name="文字方塊 38"/>
          <p:cNvSpPr txBox="1">
            <a:spLocks noChangeArrowheads="1"/>
          </p:cNvSpPr>
          <p:nvPr/>
        </p:nvSpPr>
        <p:spPr bwMode="auto">
          <a:xfrm>
            <a:off x="13782699" y="2932584"/>
            <a:ext cx="2719568" cy="295423"/>
          </a:xfrm>
          <a:prstGeom prst="rect">
            <a:avLst/>
          </a:prstGeom>
          <a:noFill/>
          <a:ln w="9525">
            <a:noFill/>
            <a:miter lim="800000"/>
            <a:headEnd/>
            <a:tailEnd/>
          </a:ln>
        </p:spPr>
        <p:txBody>
          <a:bodyPr wrap="none" lIns="79205" tIns="39603" rIns="79205" bIns="39603">
            <a:spAutoFit/>
          </a:bodyPr>
          <a:lstStyle/>
          <a:p>
            <a:pPr algn="ctr" fontAlgn="auto">
              <a:spcBef>
                <a:spcPts val="0"/>
              </a:spcBef>
              <a:spcAft>
                <a:spcPts val="0"/>
              </a:spcAft>
              <a:defRPr/>
            </a:pPr>
            <a:r>
              <a:rPr kumimoji="0" lang="en-US" altLang="zh-TW" sz="1400" b="1" dirty="0">
                <a:solidFill>
                  <a:srgbClr val="C00000"/>
                </a:solidFill>
                <a:latin typeface="Calibri" panose="020F0502020204030204" pitchFamily="34" charset="0"/>
                <a:ea typeface="+mn-ea"/>
                <a:cs typeface="Calibri" panose="020F0502020204030204" pitchFamily="34" charset="0"/>
              </a:rPr>
              <a:t> Warranty: </a:t>
            </a:r>
            <a:r>
              <a:rPr lang="en-US" altLang="zh-TW" sz="1400" b="1" dirty="0">
                <a:solidFill>
                  <a:srgbClr val="C00000"/>
                </a:solidFill>
                <a:latin typeface="Calibri" panose="020F0502020204030204" pitchFamily="34" charset="0"/>
                <a:ea typeface="+mn-ea"/>
                <a:cs typeface="Calibri" panose="020F0502020204030204" pitchFamily="34" charset="0"/>
              </a:rPr>
              <a:t>3</a:t>
            </a:r>
            <a:r>
              <a:rPr kumimoji="0" lang="en-US" altLang="zh-TW" sz="1400" b="1" dirty="0" smtClean="0">
                <a:solidFill>
                  <a:srgbClr val="C00000"/>
                </a:solidFill>
                <a:latin typeface="Calibri" panose="020F0502020204030204" pitchFamily="34" charset="0"/>
                <a:ea typeface="+mn-ea"/>
                <a:cs typeface="Calibri" panose="020F0502020204030204" pitchFamily="34" charset="0"/>
              </a:rPr>
              <a:t> </a:t>
            </a:r>
            <a:r>
              <a:rPr kumimoji="0" lang="en-US" altLang="zh-TW" sz="1400" b="1" dirty="0">
                <a:solidFill>
                  <a:srgbClr val="C00000"/>
                </a:solidFill>
                <a:latin typeface="Calibri" panose="020F0502020204030204" pitchFamily="34" charset="0"/>
                <a:ea typeface="+mn-ea"/>
                <a:cs typeface="Calibri" panose="020F0502020204030204" pitchFamily="34" charset="0"/>
              </a:rPr>
              <a:t>years or </a:t>
            </a:r>
            <a:r>
              <a:rPr kumimoji="0" lang="en-US" altLang="zh-TW" sz="1400" b="1" dirty="0" smtClean="0">
                <a:solidFill>
                  <a:srgbClr val="C00000"/>
                </a:solidFill>
                <a:latin typeface="Calibri" panose="020F0502020204030204" pitchFamily="34" charset="0"/>
                <a:ea typeface="+mn-ea"/>
                <a:cs typeface="Calibri" panose="020F0502020204030204" pitchFamily="34" charset="0"/>
              </a:rPr>
              <a:t>3K </a:t>
            </a:r>
            <a:r>
              <a:rPr kumimoji="0" lang="en-US" altLang="zh-TW" sz="1400" b="1" dirty="0">
                <a:solidFill>
                  <a:srgbClr val="C00000"/>
                </a:solidFill>
                <a:latin typeface="Calibri" panose="020F0502020204030204" pitchFamily="34" charset="0"/>
                <a:ea typeface="+mn-ea"/>
                <a:cs typeface="Calibri" panose="020F0502020204030204" pitchFamily="34" charset="0"/>
              </a:rPr>
              <a:t>P/E cycles</a:t>
            </a:r>
            <a:endParaRPr kumimoji="0" lang="zh-TW" altLang="en-US" sz="1400" b="1" dirty="0">
              <a:solidFill>
                <a:srgbClr val="C00000"/>
              </a:solidFill>
              <a:latin typeface="Calibri" panose="020F0502020204030204" pitchFamily="34" charset="0"/>
              <a:ea typeface="+mn-ea"/>
              <a:cs typeface="Calibri" panose="020F0502020204030204" pitchFamily="34" charset="0"/>
            </a:endParaRPr>
          </a:p>
        </p:txBody>
      </p:sp>
      <p:grpSp>
        <p:nvGrpSpPr>
          <p:cNvPr id="123" name="群組 122"/>
          <p:cNvGrpSpPr/>
          <p:nvPr/>
        </p:nvGrpSpPr>
        <p:grpSpPr>
          <a:xfrm>
            <a:off x="15119157" y="8547151"/>
            <a:ext cx="1920141" cy="866153"/>
            <a:chOff x="14526854" y="8045152"/>
            <a:chExt cx="1920141" cy="866153"/>
          </a:xfrm>
        </p:grpSpPr>
        <p:sp>
          <p:nvSpPr>
            <p:cNvPr id="124" name="文字方塊 123"/>
            <p:cNvSpPr txBox="1"/>
            <p:nvPr/>
          </p:nvSpPr>
          <p:spPr>
            <a:xfrm>
              <a:off x="14526854" y="8045152"/>
              <a:ext cx="1920141" cy="830997"/>
            </a:xfrm>
            <a:prstGeom prst="rect">
              <a:avLst/>
            </a:prstGeom>
            <a:noFill/>
          </p:spPr>
          <p:txBody>
            <a:bodyPr wrap="none" rtlCol="0">
              <a:spAutoFit/>
            </a:bodyPr>
            <a:lstStyle/>
            <a:p>
              <a:r>
                <a:rPr lang="en-US" altLang="zh-TW" sz="1600" dirty="0">
                  <a:solidFill>
                    <a:schemeClr val="tx1">
                      <a:lumMod val="65000"/>
                      <a:lumOff val="35000"/>
                    </a:schemeClr>
                  </a:solidFill>
                  <a:latin typeface="Calibri" panose="020F0502020204030204" pitchFamily="34" charset="0"/>
                  <a:cs typeface="Calibri" panose="020F0502020204030204" pitchFamily="34" charset="0"/>
                </a:rPr>
                <a:t>Remarks</a:t>
              </a: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a:t>
              </a:r>
            </a:p>
            <a:p>
              <a:pPr>
                <a:lnSpc>
                  <a:spcPct val="200000"/>
                </a:lnSpc>
              </a:pP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                Wide Temp.</a:t>
              </a:r>
            </a:p>
          </p:txBody>
        </p:sp>
        <p:pic>
          <p:nvPicPr>
            <p:cNvPr id="125" name="圖片 124"/>
            <p:cNvPicPr>
              <a:picLocks noChangeAspect="1"/>
            </p:cNvPicPr>
            <p:nvPr/>
          </p:nvPicPr>
          <p:blipFill>
            <a:blip r:embed="rId3" cstate="print">
              <a:extLst>
                <a:ext uri="{BEBA8EAE-BF5A-486C-A8C5-ECC9F3942E4B}">
                  <a14:imgProps xmlns:a14="http://schemas.microsoft.com/office/drawing/2010/main">
                    <a14:imgLayer r:embed="rId4">
                      <a14:imgEffect>
                        <a14:saturation sat="0"/>
                      </a14:imgEffect>
                    </a14:imgLayer>
                  </a14:imgProps>
                </a:ext>
                <a:ext uri="{28A0092B-C50C-407E-A947-70E740481C1C}">
                  <a14:useLocalDpi xmlns:a14="http://schemas.microsoft.com/office/drawing/2010/main" val="0"/>
                </a:ext>
              </a:extLst>
            </a:blip>
            <a:stretch>
              <a:fillRect/>
            </a:stretch>
          </p:blipFill>
          <p:spPr>
            <a:xfrm>
              <a:off x="14821347" y="8460650"/>
              <a:ext cx="475278" cy="450655"/>
            </a:xfrm>
            <a:prstGeom prst="rect">
              <a:avLst/>
            </a:prstGeom>
          </p:spPr>
        </p:pic>
      </p:grpSp>
      <p:grpSp>
        <p:nvGrpSpPr>
          <p:cNvPr id="53" name="群組 52"/>
          <p:cNvGrpSpPr/>
          <p:nvPr/>
        </p:nvGrpSpPr>
        <p:grpSpPr>
          <a:xfrm>
            <a:off x="3437522" y="3343793"/>
            <a:ext cx="878552" cy="756818"/>
            <a:chOff x="3425161" y="2334874"/>
            <a:chExt cx="878552" cy="756818"/>
          </a:xfrm>
        </p:grpSpPr>
        <p:sp>
          <p:nvSpPr>
            <p:cNvPr id="54" name="文字方塊 53"/>
            <p:cNvSpPr txBox="1"/>
            <p:nvPr/>
          </p:nvSpPr>
          <p:spPr>
            <a:xfrm>
              <a:off x="3425161" y="2334874"/>
              <a:ext cx="878552" cy="338554"/>
            </a:xfrm>
            <a:prstGeom prst="rect">
              <a:avLst/>
            </a:prstGeom>
            <a:noFill/>
          </p:spPr>
          <p:txBody>
            <a:bodyPr wrap="square" rtlCol="0">
              <a:spAutoFit/>
            </a:bodyPr>
            <a:lstStyle/>
            <a:p>
              <a:pPr algn="ctr"/>
              <a:r>
                <a:rPr lang="en-US" altLang="zh-TW" sz="1600" b="1" dirty="0" smtClean="0">
                  <a:solidFill>
                    <a:srgbClr val="C00000"/>
                  </a:solidFill>
                  <a:latin typeface="Calibri" panose="020F0502020204030204" pitchFamily="34" charset="0"/>
                  <a:cs typeface="Calibri" panose="020F0502020204030204" pitchFamily="34" charset="0"/>
                </a:rPr>
                <a:t>BiCS5</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55" name="圖片 54"/>
            <p:cNvPicPr>
              <a:picLocks noChangeAspect="1"/>
            </p:cNvPicPr>
            <p:nvPr/>
          </p:nvPicPr>
          <p:blipFill>
            <a:blip r:embed="rId3" cstate="print">
              <a:extLst>
                <a:ext uri="{BEBA8EAE-BF5A-486C-A8C5-ECC9F3942E4B}">
                  <a14:imgProps xmlns:a14="http://schemas.microsoft.com/office/drawing/2010/main">
                    <a14:imgLayer r:embed="rId4">
                      <a14:imgEffect>
                        <a14:saturation sat="0"/>
                      </a14:imgEffect>
                    </a14:imgLayer>
                  </a14:imgProps>
                </a:ext>
                <a:ext uri="{28A0092B-C50C-407E-A947-70E740481C1C}">
                  <a14:useLocalDpi xmlns:a14="http://schemas.microsoft.com/office/drawing/2010/main" val="0"/>
                </a:ext>
              </a:extLst>
            </a:blip>
            <a:stretch>
              <a:fillRect/>
            </a:stretch>
          </p:blipFill>
          <p:spPr>
            <a:xfrm>
              <a:off x="3626798" y="2641037"/>
              <a:ext cx="475278" cy="450655"/>
            </a:xfrm>
            <a:prstGeom prst="rect">
              <a:avLst/>
            </a:prstGeom>
          </p:spPr>
        </p:pic>
      </p:grpSp>
      <p:grpSp>
        <p:nvGrpSpPr>
          <p:cNvPr id="56" name="群組 55"/>
          <p:cNvGrpSpPr/>
          <p:nvPr/>
        </p:nvGrpSpPr>
        <p:grpSpPr>
          <a:xfrm>
            <a:off x="3437522" y="5421106"/>
            <a:ext cx="878552" cy="756818"/>
            <a:chOff x="3425161" y="2334874"/>
            <a:chExt cx="878552" cy="756818"/>
          </a:xfrm>
        </p:grpSpPr>
        <p:sp>
          <p:nvSpPr>
            <p:cNvPr id="57" name="文字方塊 56"/>
            <p:cNvSpPr txBox="1"/>
            <p:nvPr/>
          </p:nvSpPr>
          <p:spPr>
            <a:xfrm>
              <a:off x="3425161" y="2334874"/>
              <a:ext cx="878552" cy="338554"/>
            </a:xfrm>
            <a:prstGeom prst="rect">
              <a:avLst/>
            </a:prstGeom>
            <a:noFill/>
          </p:spPr>
          <p:txBody>
            <a:bodyPr wrap="square" rtlCol="0">
              <a:spAutoFit/>
            </a:bodyPr>
            <a:lstStyle/>
            <a:p>
              <a:pPr algn="ctr"/>
              <a:r>
                <a:rPr lang="en-US" altLang="zh-TW" sz="1600" b="1" dirty="0" smtClean="0">
                  <a:solidFill>
                    <a:srgbClr val="C00000"/>
                  </a:solidFill>
                  <a:latin typeface="Calibri" panose="020F0502020204030204" pitchFamily="34" charset="0"/>
                  <a:cs typeface="Calibri" panose="020F0502020204030204" pitchFamily="34" charset="0"/>
                </a:rPr>
                <a:t>BiCS5</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59" name="圖片 58"/>
            <p:cNvPicPr>
              <a:picLocks noChangeAspect="1"/>
            </p:cNvPicPr>
            <p:nvPr/>
          </p:nvPicPr>
          <p:blipFill>
            <a:blip r:embed="rId3" cstate="print">
              <a:extLst>
                <a:ext uri="{BEBA8EAE-BF5A-486C-A8C5-ECC9F3942E4B}">
                  <a14:imgProps xmlns:a14="http://schemas.microsoft.com/office/drawing/2010/main">
                    <a14:imgLayer r:embed="rId4">
                      <a14:imgEffect>
                        <a14:saturation sat="0"/>
                      </a14:imgEffect>
                    </a14:imgLayer>
                  </a14:imgProps>
                </a:ext>
                <a:ext uri="{28A0092B-C50C-407E-A947-70E740481C1C}">
                  <a14:useLocalDpi xmlns:a14="http://schemas.microsoft.com/office/drawing/2010/main" val="0"/>
                </a:ext>
              </a:extLst>
            </a:blip>
            <a:stretch>
              <a:fillRect/>
            </a:stretch>
          </p:blipFill>
          <p:spPr>
            <a:xfrm>
              <a:off x="3626798" y="2641037"/>
              <a:ext cx="475278" cy="450655"/>
            </a:xfrm>
            <a:prstGeom prst="rect">
              <a:avLst/>
            </a:prstGeom>
          </p:spPr>
        </p:pic>
      </p:grpSp>
      <p:sp>
        <p:nvSpPr>
          <p:cNvPr id="60" name="文字方塊 59"/>
          <p:cNvSpPr txBox="1"/>
          <p:nvPr/>
        </p:nvSpPr>
        <p:spPr>
          <a:xfrm>
            <a:off x="511199" y="6452265"/>
            <a:ext cx="7237046" cy="584775"/>
          </a:xfrm>
          <a:prstGeom prst="rect">
            <a:avLst/>
          </a:prstGeom>
          <a:noFill/>
        </p:spPr>
        <p:txBody>
          <a:bodyPr wrap="none" rtlCol="0">
            <a:spAutoFit/>
          </a:bodyPr>
          <a:lstStyle/>
          <a:p>
            <a:pPr defTabSz="914212" eaLnBrk="1" fontAlgn="auto" hangingPunct="1">
              <a:spcBef>
                <a:spcPts val="0"/>
              </a:spcBef>
              <a:spcAft>
                <a:spcPts val="0"/>
              </a:spcAft>
              <a:defRPr/>
            </a:pPr>
            <a:r>
              <a:rPr lang="en-US" altLang="zh-TW" sz="1600" dirty="0" smtClean="0">
                <a:solidFill>
                  <a:schemeClr val="tx1">
                    <a:lumMod val="75000"/>
                    <a:lumOff val="25000"/>
                  </a:schemeClr>
                </a:solidFill>
                <a:latin typeface="Calibri" panose="020F0502020204030204" pitchFamily="34" charset="0"/>
                <a:cs typeface="Calibri" panose="020F0502020204030204" pitchFamily="34" charset="0"/>
              </a:rPr>
              <a:t>Notes</a:t>
            </a:r>
            <a:br>
              <a:rPr lang="en-US" altLang="zh-TW" sz="1600" dirty="0" smtClean="0">
                <a:solidFill>
                  <a:schemeClr val="tx1">
                    <a:lumMod val="75000"/>
                    <a:lumOff val="25000"/>
                  </a:schemeClr>
                </a:solidFill>
                <a:latin typeface="Calibri" panose="020F0502020204030204" pitchFamily="34" charset="0"/>
                <a:cs typeface="Calibri" panose="020F0502020204030204" pitchFamily="34" charset="0"/>
              </a:rPr>
            </a:br>
            <a:r>
              <a:rPr lang="en-US" altLang="zh-TW" sz="1600" dirty="0" smtClean="0">
                <a:solidFill>
                  <a:schemeClr val="tx1">
                    <a:lumMod val="75000"/>
                    <a:lumOff val="25000"/>
                  </a:schemeClr>
                </a:solidFill>
                <a:latin typeface="Calibri" panose="020F0502020204030204" pitchFamily="34" charset="0"/>
                <a:cs typeface="Calibri" panose="020F0502020204030204" pitchFamily="34" charset="0"/>
              </a:rPr>
              <a:t>*</a:t>
            </a:r>
            <a:r>
              <a:rPr lang="en-US" altLang="zh-TW" sz="16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SV250-7LP2 </a:t>
            </a:r>
            <a:r>
              <a:rPr lang="en-US" altLang="zh-TW" sz="16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BiCS3 support 30GB~240GB, SV250-7LP2 BiCS5 support </a:t>
            </a:r>
            <a:r>
              <a:rPr lang="en-US" altLang="zh-TW" sz="1600" dirty="0">
                <a:solidFill>
                  <a:schemeClr val="tx1">
                    <a:lumMod val="75000"/>
                    <a:lumOff val="25000"/>
                  </a:schemeClr>
                </a:solidFill>
                <a:latin typeface="Calibri" panose="020F0502020204030204" pitchFamily="34" charset="0"/>
                <a:cs typeface="Calibri" panose="020F0502020204030204" pitchFamily="34" charset="0"/>
              </a:rPr>
              <a:t>120GB~480GB</a:t>
            </a:r>
          </a:p>
        </p:txBody>
      </p:sp>
    </p:spTree>
    <p:extLst>
      <p:ext uri="{BB962C8B-B14F-4D97-AF65-F5344CB8AC3E}">
        <p14:creationId xmlns:p14="http://schemas.microsoft.com/office/powerpoint/2010/main" val="2697367298"/>
      </p:ext>
    </p:extLst>
  </p:cSld>
  <p:clrMapOvr>
    <a:masterClrMapping/>
  </p:clrMapOvr>
  <p:transition/>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標題 2"/>
          <p:cNvSpPr>
            <a:spLocks noGrp="1"/>
          </p:cNvSpPr>
          <p:nvPr>
            <p:ph type="title"/>
          </p:nvPr>
        </p:nvSpPr>
        <p:spPr/>
        <p:txBody>
          <a:bodyPr/>
          <a:lstStyle/>
          <a:p>
            <a:r>
              <a:rPr lang="en-US" altLang="zh-TW" dirty="0"/>
              <a:t>Industrial SSD Product Roadmap</a:t>
            </a:r>
            <a:br>
              <a:rPr lang="en-US" altLang="zh-TW" dirty="0"/>
            </a:br>
            <a:r>
              <a:rPr lang="en-US" altLang="zh-TW" dirty="0" err="1"/>
              <a:t>PCIe</a:t>
            </a:r>
            <a:r>
              <a:rPr lang="en-US" altLang="zh-TW" dirty="0"/>
              <a:t>, SATA Form </a:t>
            </a:r>
            <a:r>
              <a:rPr lang="en-US" altLang="zh-TW" dirty="0" smtClean="0"/>
              <a:t>Factors</a:t>
            </a:r>
            <a:r>
              <a:rPr lang="en-US" altLang="zh-TW" dirty="0"/>
              <a:t/>
            </a:r>
            <a:br>
              <a:rPr lang="en-US" altLang="zh-TW" dirty="0"/>
            </a:br>
            <a:r>
              <a:rPr lang="en-US" altLang="zh-TW" dirty="0" smtClean="0"/>
              <a:t>2023 Q4</a:t>
            </a:r>
            <a:endParaRPr lang="zh-TW" altLang="en-US" dirty="0"/>
          </a:p>
        </p:txBody>
      </p:sp>
      <p:sp>
        <p:nvSpPr>
          <p:cNvPr id="4" name="內容版面配置區 3"/>
          <p:cNvSpPr>
            <a:spLocks noGrp="1"/>
          </p:cNvSpPr>
          <p:nvPr>
            <p:ph idx="1"/>
          </p:nvPr>
        </p:nvSpPr>
        <p:spPr>
          <a:xfrm>
            <a:off x="893030" y="4804792"/>
            <a:ext cx="15588000" cy="510406"/>
          </a:xfrm>
        </p:spPr>
        <p:txBody>
          <a:bodyPr/>
          <a:lstStyle/>
          <a:p>
            <a:r>
              <a:rPr lang="en-US" altLang="zh-TW" dirty="0"/>
              <a:t>Product Center</a:t>
            </a:r>
          </a:p>
          <a:p>
            <a:endParaRPr lang="zh-TW" altLang="en-US" dirty="0"/>
          </a:p>
        </p:txBody>
      </p:sp>
      <p:sp>
        <p:nvSpPr>
          <p:cNvPr id="5" name="文字版面配置區 4"/>
          <p:cNvSpPr>
            <a:spLocks noGrp="1"/>
          </p:cNvSpPr>
          <p:nvPr>
            <p:ph type="body" sz="quarter" idx="11"/>
          </p:nvPr>
        </p:nvSpPr>
        <p:spPr>
          <a:xfrm>
            <a:off x="893029" y="5452864"/>
            <a:ext cx="15588000" cy="473901"/>
          </a:xfrm>
        </p:spPr>
        <p:txBody>
          <a:bodyPr/>
          <a:lstStyle/>
          <a:p>
            <a:r>
              <a:rPr lang="en-US" altLang="zh-TW" dirty="0" smtClean="0"/>
              <a:t>Sep. 2023</a:t>
            </a:r>
            <a:endParaRPr lang="en-US" altLang="zh-TW" dirty="0"/>
          </a:p>
          <a:p>
            <a:endParaRPr lang="zh-TW" altLang="en-US" dirty="0"/>
          </a:p>
        </p:txBody>
      </p:sp>
    </p:spTree>
    <p:extLst>
      <p:ext uri="{BB962C8B-B14F-4D97-AF65-F5344CB8AC3E}">
        <p14:creationId xmlns:p14="http://schemas.microsoft.com/office/powerpoint/2010/main" val="3603283132"/>
      </p:ext>
    </p:extLst>
  </p:cSld>
  <p:clrMapOvr>
    <a:masterClrMapping/>
  </p:clrMapOvr>
  <p:transition/>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en-US" altLang="zh-TW" dirty="0" smtClean="0"/>
              <a:t>Defense Series</a:t>
            </a:r>
            <a:endParaRPr lang="zh-TW" altLang="en-US" dirty="0"/>
          </a:p>
        </p:txBody>
      </p:sp>
      <p:graphicFrame>
        <p:nvGraphicFramePr>
          <p:cNvPr id="3" name="表格 2"/>
          <p:cNvGraphicFramePr>
            <a:graphicFrameLocks noGrp="1"/>
          </p:cNvGraphicFramePr>
          <p:nvPr>
            <p:extLst>
              <p:ext uri="{D42A27DB-BD31-4B8C-83A1-F6EECF244321}">
                <p14:modId xmlns:p14="http://schemas.microsoft.com/office/powerpoint/2010/main" val="4235661379"/>
              </p:ext>
            </p:extLst>
          </p:nvPr>
        </p:nvGraphicFramePr>
        <p:xfrm>
          <a:off x="5285754" y="1780456"/>
          <a:ext cx="10657184" cy="7199997"/>
        </p:xfrm>
        <a:graphic>
          <a:graphicData uri="http://schemas.openxmlformats.org/drawingml/2006/table">
            <a:tbl>
              <a:tblPr firstRow="1" bandRow="1">
                <a:tableStyleId>{5940675A-B579-460E-94D1-54222C63F5DA}</a:tableStyleId>
              </a:tblPr>
              <a:tblGrid>
                <a:gridCol w="5328592"/>
                <a:gridCol w="5328592"/>
              </a:tblGrid>
              <a:tr h="56982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SM23D-25,SM23D-M280,SM23D-300</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442633">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SATA 3.2 (6Gb/s)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42633">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32GB~1024GB</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42633">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err="1"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Kioxia</a:t>
                      </a: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 15nm MLC</a:t>
                      </a:r>
                      <a:endParaRPr kumimoji="0" lang="zh-TW" altLang="en-US"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42633">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External DRAM</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No</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42633">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R/W 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550/500</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42633">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Read)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34K</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42633">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Write)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65K</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42633">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Wide Temp.</a:t>
                      </a:r>
                      <a:r>
                        <a:rPr lang="en-US"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(-40</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C~85</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Yes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42633">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MTBF</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i="0" u="none" strike="noStrike" dirty="0" smtClean="0">
                          <a:solidFill>
                            <a:schemeClr val="tx1">
                              <a:lumMod val="75000"/>
                              <a:lumOff val="25000"/>
                            </a:schemeClr>
                          </a:solidFill>
                          <a:effectLst/>
                          <a:latin typeface="Calibri" panose="020F0502020204030204" pitchFamily="34" charset="0"/>
                          <a:ea typeface="+mn-ea"/>
                          <a:cs typeface="Calibri" panose="020F0502020204030204" pitchFamily="34" charset="0"/>
                        </a:rPr>
                        <a:t>5,000,000hrs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94670">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2151805">
                <a:tc>
                  <a:txBody>
                    <a:bodyPr/>
                    <a:lstStyle/>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zh-TW" altLang="en-US"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rPr>
                        <a:t>Smart Read Refresh™</a:t>
                      </a:r>
                      <a:endPar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Global Wear-Leveling Technology </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DEVSLP/</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Thermal Sensor</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S.M.A.R.T. and SSD Widget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End-to-End Data Protection</a:t>
                      </a: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Mil Erase (Optional)</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Instant </a:t>
                      </a:r>
                      <a:r>
                        <a:rPr lang="en-US" altLang="zh-TW" sz="2000" b="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KeyChange</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(Optional)</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Write Protect (Optional)</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Destroy (Optional)</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 TCG Opal 2.0 (Optional)</a:t>
                      </a: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5" name="圓角矩形 4"/>
          <p:cNvSpPr/>
          <p:nvPr/>
        </p:nvSpPr>
        <p:spPr>
          <a:xfrm>
            <a:off x="1145235" y="6332382"/>
            <a:ext cx="1656000" cy="488634"/>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2" fontAlgn="auto">
              <a:spcBef>
                <a:spcPts val="0"/>
              </a:spcBef>
              <a:spcAft>
                <a:spcPts val="0"/>
              </a:spcAft>
              <a:defRPr/>
            </a:pPr>
            <a:r>
              <a:rPr lang="en-US" altLang="zh-TW" sz="2400" b="1" dirty="0" smtClean="0">
                <a:solidFill>
                  <a:schemeClr val="bg1"/>
                </a:solidFill>
                <a:latin typeface="Calibri" panose="020F0502020204030204" pitchFamily="34" charset="0"/>
                <a:cs typeface="Calibri" panose="020F0502020204030204" pitchFamily="34" charset="0"/>
              </a:rPr>
              <a:t>CS</a:t>
            </a:r>
            <a:r>
              <a:rPr lang="en-US" altLang="zh-TW" sz="2400" b="1" dirty="0">
                <a:solidFill>
                  <a:schemeClr val="bg1"/>
                </a:solidFill>
                <a:latin typeface="Calibri" panose="020F0502020204030204" pitchFamily="34" charset="0"/>
                <a:cs typeface="Calibri" panose="020F0502020204030204" pitchFamily="34" charset="0"/>
              </a:rPr>
              <a:t>: </a:t>
            </a:r>
            <a:r>
              <a:rPr lang="en-US" altLang="zh-TW" sz="2400" b="1" dirty="0" smtClean="0">
                <a:solidFill>
                  <a:schemeClr val="bg1"/>
                </a:solidFill>
                <a:latin typeface="Calibri" panose="020F0502020204030204" pitchFamily="34" charset="0"/>
                <a:cs typeface="Calibri" panose="020F0502020204030204" pitchFamily="34" charset="0"/>
              </a:rPr>
              <a:t>Ready</a:t>
            </a:r>
            <a:endParaRPr lang="en-US" altLang="zh-TW" sz="2400" b="1" dirty="0">
              <a:solidFill>
                <a:schemeClr val="bg1"/>
              </a:solidFill>
              <a:latin typeface="Calibri" panose="020F0502020204030204" pitchFamily="34" charset="0"/>
              <a:cs typeface="Calibri" panose="020F0502020204030204" pitchFamily="34" charset="0"/>
            </a:endParaRPr>
          </a:p>
        </p:txBody>
      </p:sp>
      <p:grpSp>
        <p:nvGrpSpPr>
          <p:cNvPr id="8" name="群組 7"/>
          <p:cNvGrpSpPr/>
          <p:nvPr/>
        </p:nvGrpSpPr>
        <p:grpSpPr>
          <a:xfrm>
            <a:off x="72742" y="2997286"/>
            <a:ext cx="3988877" cy="2743610"/>
            <a:chOff x="-403858" y="1621494"/>
            <a:chExt cx="3046659" cy="2095538"/>
          </a:xfrm>
        </p:grpSpPr>
        <p:pic>
          <p:nvPicPr>
            <p:cNvPr id="9" name="圖片 8"/>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03858" y="1621494"/>
              <a:ext cx="2095538" cy="2095538"/>
            </a:xfrm>
            <a:prstGeom prst="rect">
              <a:avLst/>
            </a:prstGeom>
          </p:spPr>
        </p:pic>
        <p:pic>
          <p:nvPicPr>
            <p:cNvPr id="10" name="Picture 4" descr="https://industrial.apacer.com/upfiles/ADUpload/allshare/SH250-M280_BGA.png"/>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331896" y="2012066"/>
              <a:ext cx="633165" cy="1664967"/>
            </a:xfrm>
            <a:prstGeom prst="rect">
              <a:avLst/>
            </a:prstGeom>
            <a:noFill/>
            <a:extLst>
              <a:ext uri="{909E8E84-426E-40DD-AFC4-6F175D3DCCD1}">
                <a14:hiddenFill xmlns:a14="http://schemas.microsoft.com/office/drawing/2010/main">
                  <a:solidFill>
                    <a:srgbClr val="FFFFFF"/>
                  </a:solidFill>
                </a14:hiddenFill>
              </a:ext>
            </a:extLst>
          </p:spPr>
        </p:pic>
        <p:pic>
          <p:nvPicPr>
            <p:cNvPr id="11" name="圖片 10"/>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065707" y="2514858"/>
              <a:ext cx="577094" cy="964828"/>
            </a:xfrm>
            <a:prstGeom prst="rect">
              <a:avLst/>
            </a:prstGeom>
          </p:spPr>
        </p:pic>
      </p:grpSp>
      <p:sp>
        <p:nvSpPr>
          <p:cNvPr id="12" name="矩形 11"/>
          <p:cNvSpPr/>
          <p:nvPr/>
        </p:nvSpPr>
        <p:spPr>
          <a:xfrm>
            <a:off x="7373987" y="916360"/>
            <a:ext cx="4954626" cy="646331"/>
          </a:xfrm>
          <a:prstGeom prst="rect">
            <a:avLst/>
          </a:prstGeom>
        </p:spPr>
        <p:txBody>
          <a:bodyPr wrap="none">
            <a:spAutoFit/>
          </a:bodyPr>
          <a:lstStyle/>
          <a:p>
            <a:pPr lvl="0" eaLnBrk="1" hangingPunct="1">
              <a:defRPr/>
            </a:pPr>
            <a:r>
              <a:rPr lang="en-US" altLang="zh-TW" sz="3600" b="1" dirty="0">
                <a:solidFill>
                  <a:srgbClr val="008080"/>
                </a:solidFill>
                <a:latin typeface="Calibri" panose="020F0502020204030204" pitchFamily="34" charset="0"/>
                <a:cs typeface="Calibri" panose="020F0502020204030204" pitchFamily="34" charset="0"/>
              </a:rPr>
              <a:t>SM23D SSD Specification</a:t>
            </a:r>
          </a:p>
        </p:txBody>
      </p:sp>
      <p:sp>
        <p:nvSpPr>
          <p:cNvPr id="13" name="文字方塊 12"/>
          <p:cNvSpPr txBox="1"/>
          <p:nvPr/>
        </p:nvSpPr>
        <p:spPr>
          <a:xfrm>
            <a:off x="1237657" y="5524872"/>
            <a:ext cx="552880" cy="359477"/>
          </a:xfrm>
          <a:prstGeom prst="rect">
            <a:avLst/>
          </a:prstGeom>
        </p:spPr>
        <p:txBody>
          <a:bodyPr vert="horz" wrap="none" lIns="81679" tIns="40840" rIns="81679" bIns="40840" rtlCol="0" anchor="ctr">
            <a:spAutoFit/>
          </a:bodyPr>
          <a:lstStyle/>
          <a:p>
            <a:r>
              <a:rPr lang="en-US" altLang="zh-TW" sz="1800" dirty="0">
                <a:solidFill>
                  <a:schemeClr val="tx1">
                    <a:lumMod val="75000"/>
                    <a:lumOff val="25000"/>
                  </a:schemeClr>
                </a:solidFill>
                <a:latin typeface="Calibri" panose="020F0502020204030204" pitchFamily="34" charset="0"/>
                <a:cs typeface="Calibri" panose="020F0502020204030204" pitchFamily="34" charset="0"/>
              </a:rPr>
              <a:t>2.5”</a:t>
            </a:r>
            <a:endParaRPr lang="zh-TW" altLang="en-US" sz="1800" dirty="0">
              <a:solidFill>
                <a:schemeClr val="tx1">
                  <a:lumMod val="75000"/>
                  <a:lumOff val="25000"/>
                </a:schemeClr>
              </a:solidFill>
              <a:latin typeface="Calibri" panose="020F0502020204030204" pitchFamily="34" charset="0"/>
              <a:cs typeface="Calibri" panose="020F0502020204030204" pitchFamily="34" charset="0"/>
            </a:endParaRPr>
          </a:p>
        </p:txBody>
      </p:sp>
      <p:sp>
        <p:nvSpPr>
          <p:cNvPr id="14" name="文字方塊 13"/>
          <p:cNvSpPr txBox="1"/>
          <p:nvPr/>
        </p:nvSpPr>
        <p:spPr>
          <a:xfrm>
            <a:off x="2046300" y="5524873"/>
            <a:ext cx="1157072" cy="359477"/>
          </a:xfrm>
          <a:prstGeom prst="rect">
            <a:avLst/>
          </a:prstGeom>
        </p:spPr>
        <p:txBody>
          <a:bodyPr vert="horz" wrap="square" lIns="81679" tIns="40840" rIns="81679" bIns="40840" rtlCol="0" anchor="ctr">
            <a:spAutoFit/>
          </a:bodyPr>
          <a:lstStyle/>
          <a:p>
            <a:r>
              <a:rPr lang="en-US" altLang="zh-TW" sz="1800" dirty="0">
                <a:solidFill>
                  <a:schemeClr val="tx1">
                    <a:lumMod val="75000"/>
                    <a:lumOff val="25000"/>
                  </a:schemeClr>
                </a:solidFill>
                <a:latin typeface="Calibri" panose="020F0502020204030204" pitchFamily="34" charset="0"/>
                <a:cs typeface="Calibri" panose="020F0502020204030204" pitchFamily="34" charset="0"/>
              </a:rPr>
              <a:t>M.2 2280</a:t>
            </a:r>
            <a:endParaRPr lang="zh-TW" altLang="en-US" sz="1800" dirty="0">
              <a:solidFill>
                <a:schemeClr val="tx1">
                  <a:lumMod val="75000"/>
                  <a:lumOff val="25000"/>
                </a:schemeClr>
              </a:solidFill>
              <a:latin typeface="Calibri" panose="020F0502020204030204" pitchFamily="34" charset="0"/>
              <a:cs typeface="Calibri" panose="020F0502020204030204" pitchFamily="34" charset="0"/>
            </a:endParaRPr>
          </a:p>
        </p:txBody>
      </p:sp>
      <p:sp>
        <p:nvSpPr>
          <p:cNvPr id="15" name="文字方塊 14"/>
          <p:cNvSpPr txBox="1"/>
          <p:nvPr/>
        </p:nvSpPr>
        <p:spPr>
          <a:xfrm>
            <a:off x="3277362" y="5524872"/>
            <a:ext cx="1012084" cy="359477"/>
          </a:xfrm>
          <a:prstGeom prst="rect">
            <a:avLst/>
          </a:prstGeom>
        </p:spPr>
        <p:txBody>
          <a:bodyPr vert="horz" wrap="square" lIns="81679" tIns="40840" rIns="81679" bIns="40840" rtlCol="0" anchor="ctr">
            <a:spAutoFit/>
          </a:bodyPr>
          <a:lstStyle/>
          <a:p>
            <a:r>
              <a:rPr lang="en-US" altLang="zh-TW" sz="1800" dirty="0">
                <a:solidFill>
                  <a:schemeClr val="tx1">
                    <a:lumMod val="75000"/>
                    <a:lumOff val="25000"/>
                  </a:schemeClr>
                </a:solidFill>
                <a:latin typeface="Calibri" panose="020F0502020204030204" pitchFamily="34" charset="0"/>
                <a:cs typeface="Calibri" panose="020F0502020204030204" pitchFamily="34" charset="0"/>
              </a:rPr>
              <a:t>MO-300</a:t>
            </a:r>
            <a:endParaRPr lang="zh-TW" altLang="en-US" sz="1800" dirty="0">
              <a:solidFill>
                <a:schemeClr val="tx1">
                  <a:lumMod val="75000"/>
                  <a:lumOff val="2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208311071"/>
      </p:ext>
    </p:extLst>
  </p:cSld>
  <p:clrMapOvr>
    <a:masterClrMapping/>
  </p:clrMapOvr>
  <p:transition/>
  <p:timing>
    <p:tnLst>
      <p:par>
        <p:cT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9" name="表格 58"/>
          <p:cNvGraphicFramePr>
            <a:graphicFrameLocks noGrp="1"/>
          </p:cNvGraphicFramePr>
          <p:nvPr>
            <p:extLst>
              <p:ext uri="{D42A27DB-BD31-4B8C-83A1-F6EECF244321}">
                <p14:modId xmlns:p14="http://schemas.microsoft.com/office/powerpoint/2010/main" val="657902089"/>
              </p:ext>
            </p:extLst>
          </p:nvPr>
        </p:nvGraphicFramePr>
        <p:xfrm>
          <a:off x="705487" y="1767536"/>
          <a:ext cx="16307663" cy="3126964"/>
        </p:xfrm>
        <a:graphic>
          <a:graphicData uri="http://schemas.openxmlformats.org/drawingml/2006/table">
            <a:tbl>
              <a:tblPr firstRow="1" bandRow="1">
                <a:tableStyleId>{5940675A-B579-460E-94D1-54222C63F5DA}</a:tableStyleId>
              </a:tblPr>
              <a:tblGrid>
                <a:gridCol w="874976"/>
                <a:gridCol w="2048275"/>
                <a:gridCol w="1094768"/>
                <a:gridCol w="1024137"/>
                <a:gridCol w="1024137"/>
                <a:gridCol w="1024137"/>
                <a:gridCol w="1024137"/>
                <a:gridCol w="1024137"/>
                <a:gridCol w="1024137"/>
                <a:gridCol w="1024137"/>
                <a:gridCol w="1024137"/>
                <a:gridCol w="1024137"/>
                <a:gridCol w="1024137"/>
                <a:gridCol w="1024137"/>
                <a:gridCol w="1024137"/>
              </a:tblGrid>
              <a:tr h="453211">
                <a:tc>
                  <a:txBody>
                    <a:bodyPr/>
                    <a:lstStyle/>
                    <a:p>
                      <a:r>
                        <a:rPr lang="en-US" altLang="zh-TW" sz="2000" b="1" dirty="0" smtClean="0">
                          <a:solidFill>
                            <a:schemeClr val="bg1"/>
                          </a:solidFill>
                          <a:latin typeface="Calibri" panose="020F0502020204030204" pitchFamily="34" charset="0"/>
                          <a:cs typeface="Calibri" panose="020F0502020204030204" pitchFamily="34" charset="0"/>
                        </a:rPr>
                        <a:t>Flash</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grid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Available</a:t>
                      </a:r>
                      <a:r>
                        <a:rPr lang="en-US" altLang="zh-TW" sz="2000" b="1" baseline="0" dirty="0" smtClean="0">
                          <a:solidFill>
                            <a:schemeClr val="bg1"/>
                          </a:solidFill>
                          <a:latin typeface="Calibri" panose="020F0502020204030204" pitchFamily="34" charset="0"/>
                          <a:cs typeface="Calibri" panose="020F0502020204030204" pitchFamily="34" charset="0"/>
                        </a:rPr>
                        <a:t> Now</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hMerge="1">
                  <a:txBody>
                    <a:bodyPr/>
                    <a:lstStyle/>
                    <a:p>
                      <a:endParaRPr lang="zh-TW" altLang="en-US"/>
                    </a:p>
                  </a:txBody>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Q4’23</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Q1’24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Q2’24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Q3’24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891251">
                <a:tc>
                  <a:txBody>
                    <a:bodyPr/>
                    <a:lstStyle/>
                    <a:p>
                      <a:r>
                        <a:rPr lang="en-US" altLang="zh-TW" sz="2000" b="1" dirty="0" smtClean="0">
                          <a:solidFill>
                            <a:schemeClr val="bg1"/>
                          </a:solidFill>
                          <a:latin typeface="Calibri" panose="020F0502020204030204" pitchFamily="34" charset="0"/>
                          <a:cs typeface="Calibri" panose="020F0502020204030204" pitchFamily="34" charset="0"/>
                        </a:rPr>
                        <a:t>SLC</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49C00"/>
                    </a:solidFill>
                  </a:tcPr>
                </a:tc>
                <a:tc>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SDM5A</a:t>
                      </a:r>
                    </a:p>
                    <a:p>
                      <a:pPr fontAlgn="auto">
                        <a:spcBef>
                          <a:spcPts val="0"/>
                        </a:spcBef>
                        <a:spcAft>
                          <a:spcPts val="0"/>
                        </a:spcAft>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1GB~32GB</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891251">
                <a:tc rowSpan="2">
                  <a:txBody>
                    <a:bodyPr/>
                    <a:lstStyle/>
                    <a:p>
                      <a:r>
                        <a:rPr lang="en-US" altLang="zh-TW" sz="2000" b="1" dirty="0" smtClean="0">
                          <a:solidFill>
                            <a:schemeClr val="bg1"/>
                          </a:solidFill>
                          <a:latin typeface="Calibri" panose="020F0502020204030204" pitchFamily="34" charset="0"/>
                          <a:cs typeface="Calibri" panose="020F0502020204030204" pitchFamily="34" charset="0"/>
                        </a:rPr>
                        <a:t>MLC</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669900"/>
                    </a:solidFill>
                  </a:tcPr>
                </a:tc>
                <a:tc>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SDM5A-M</a:t>
                      </a:r>
                    </a:p>
                    <a:p>
                      <a:pPr fontAlgn="auto">
                        <a:spcBef>
                          <a:spcPts val="0"/>
                        </a:spcBef>
                        <a:spcAft>
                          <a:spcPts val="0"/>
                        </a:spcAft>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4GB~64GB</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spcBef>
                          <a:spcPts val="0"/>
                        </a:spcBef>
                        <a:spcAft>
                          <a:spcPts val="0"/>
                        </a:spcAft>
                        <a:defRPr/>
                      </a:pP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891251">
                <a:tc vMerge="1">
                  <a:txBody>
                    <a:bodyPr/>
                    <a:lstStyle/>
                    <a:p>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SDM7-M LP2(H)</a:t>
                      </a:r>
                    </a:p>
                    <a:p>
                      <a:pPr fontAlgn="auto">
                        <a:spcBef>
                          <a:spcPts val="0"/>
                        </a:spcBef>
                        <a:spcAft>
                          <a:spcPts val="0"/>
                        </a:spcAft>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8GB~64GB</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sp>
        <p:nvSpPr>
          <p:cNvPr id="45" name="文字方塊 24"/>
          <p:cNvSpPr txBox="1">
            <a:spLocks noChangeArrowheads="1"/>
          </p:cNvSpPr>
          <p:nvPr/>
        </p:nvSpPr>
        <p:spPr bwMode="auto">
          <a:xfrm>
            <a:off x="3171668" y="916360"/>
            <a:ext cx="11266311" cy="660949"/>
          </a:xfrm>
          <a:prstGeom prst="rect">
            <a:avLst/>
          </a:prstGeom>
          <a:noFill/>
          <a:ln>
            <a:noFill/>
          </a:ln>
          <a:extLst/>
        </p:spPr>
        <p:txBody>
          <a:bodyPr lIns="112647" tIns="56324" rIns="112647" bIns="56324">
            <a:spAutoFit/>
          </a:bodyPr>
          <a:lstStyle>
            <a:lvl1pPr eaLnBrk="0" hangingPunct="0">
              <a:defRPr kumimoji="1">
                <a:solidFill>
                  <a:schemeClr val="tx1"/>
                </a:solidFill>
                <a:latin typeface="Arial" pitchFamily="34" charset="0"/>
                <a:ea typeface="新細明體" pitchFamily="18" charset="-120"/>
              </a:defRPr>
            </a:lvl1pPr>
            <a:lvl2pPr marL="742950" indent="-285750" eaLnBrk="0" hangingPunct="0">
              <a:defRPr kumimoji="1">
                <a:solidFill>
                  <a:schemeClr val="tx1"/>
                </a:solidFill>
                <a:latin typeface="Arial" pitchFamily="34" charset="0"/>
                <a:ea typeface="新細明體" pitchFamily="18" charset="-120"/>
              </a:defRPr>
            </a:lvl2pPr>
            <a:lvl3pPr marL="1143000" indent="-228600" eaLnBrk="0" hangingPunct="0">
              <a:defRPr kumimoji="1">
                <a:solidFill>
                  <a:schemeClr val="tx1"/>
                </a:solidFill>
                <a:latin typeface="Arial" pitchFamily="34" charset="0"/>
                <a:ea typeface="新細明體" pitchFamily="18" charset="-120"/>
              </a:defRPr>
            </a:lvl3pPr>
            <a:lvl4pPr marL="1600200" indent="-228600" eaLnBrk="0" hangingPunct="0">
              <a:defRPr kumimoji="1">
                <a:solidFill>
                  <a:schemeClr val="tx1"/>
                </a:solidFill>
                <a:latin typeface="Arial" pitchFamily="34" charset="0"/>
                <a:ea typeface="新細明體" pitchFamily="18" charset="-120"/>
              </a:defRPr>
            </a:lvl4pPr>
            <a:lvl5pPr marL="2057400" indent="-228600" eaLnBrk="0" hangingPunct="0">
              <a:defRPr kumimoji="1">
                <a:solidFill>
                  <a:schemeClr val="tx1"/>
                </a:solidFill>
                <a:latin typeface="Arial" pitchFamily="34" charset="0"/>
                <a:ea typeface="新細明體" pitchFamily="18" charset="-120"/>
              </a:defRPr>
            </a:lvl5pPr>
            <a:lvl6pPr marL="25146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defTabSz="1126226">
              <a:defRPr/>
            </a:pPr>
            <a:r>
              <a:rPr lang="en-US" altLang="zh-TW" sz="3556" b="1" dirty="0">
                <a:solidFill>
                  <a:srgbClr val="008080"/>
                </a:solidFill>
                <a:latin typeface="Calibri" pitchFamily="34" charset="0"/>
                <a:sym typeface="Arial" pitchFamily="34" charset="0"/>
              </a:rPr>
              <a:t>Industrial </a:t>
            </a:r>
            <a:r>
              <a:rPr lang="en-US" altLang="zh-TW" sz="3556" b="1" dirty="0" smtClean="0">
                <a:solidFill>
                  <a:srgbClr val="008080"/>
                </a:solidFill>
                <a:latin typeface="Calibri" pitchFamily="34" charset="0"/>
                <a:sym typeface="Arial" pitchFamily="34" charset="0"/>
              </a:rPr>
              <a:t>7-pin </a:t>
            </a:r>
            <a:r>
              <a:rPr lang="en-US" altLang="zh-TW" sz="3556" b="1" dirty="0">
                <a:solidFill>
                  <a:srgbClr val="008080"/>
                </a:solidFill>
                <a:latin typeface="Calibri" pitchFamily="34" charset="0"/>
                <a:sym typeface="Arial" pitchFamily="34" charset="0"/>
              </a:rPr>
              <a:t>SDM 2D NAND Roadmap</a:t>
            </a:r>
          </a:p>
        </p:txBody>
      </p:sp>
      <p:sp>
        <p:nvSpPr>
          <p:cNvPr id="81" name="文字方塊 38"/>
          <p:cNvSpPr txBox="1">
            <a:spLocks noChangeArrowheads="1"/>
          </p:cNvSpPr>
          <p:nvPr/>
        </p:nvSpPr>
        <p:spPr bwMode="auto">
          <a:xfrm>
            <a:off x="13959273" y="2759213"/>
            <a:ext cx="2919770" cy="332591"/>
          </a:xfrm>
          <a:prstGeom prst="rect">
            <a:avLst/>
          </a:prstGeom>
          <a:noFill/>
          <a:ln w="9525">
            <a:noFill/>
            <a:miter lim="800000"/>
            <a:headEnd/>
            <a:tailEnd/>
          </a:ln>
        </p:spPr>
        <p:txBody>
          <a:bodyPr wrap="none" lIns="112647" tIns="56324" rIns="112647" bIns="56324">
            <a:spAutoFit/>
          </a:bodyPr>
          <a:lstStyle/>
          <a:p>
            <a:pPr fontAlgn="auto">
              <a:spcBef>
                <a:spcPts val="0"/>
              </a:spcBef>
              <a:spcAft>
                <a:spcPts val="0"/>
              </a:spcAft>
              <a:defRPr/>
            </a:pPr>
            <a:r>
              <a:rPr lang="en-US" altLang="zh-TW" sz="1422" b="1" dirty="0">
                <a:solidFill>
                  <a:srgbClr val="C00000"/>
                </a:solidFill>
                <a:latin typeface="Calibri" panose="020F0502020204030204" pitchFamily="34" charset="0"/>
                <a:ea typeface="+mn-ea"/>
              </a:rPr>
              <a:t> Warranty: 5 years or 60K P/E cycles</a:t>
            </a:r>
            <a:endParaRPr lang="zh-TW" altLang="en-US" sz="1422" b="1" dirty="0">
              <a:solidFill>
                <a:srgbClr val="C00000"/>
              </a:solidFill>
              <a:latin typeface="Calibri" panose="020F0502020204030204" pitchFamily="34" charset="0"/>
              <a:ea typeface="+mn-ea"/>
            </a:endParaRPr>
          </a:p>
        </p:txBody>
      </p:sp>
      <p:sp>
        <p:nvSpPr>
          <p:cNvPr id="82" name="文字方塊 81"/>
          <p:cNvSpPr txBox="1"/>
          <p:nvPr/>
        </p:nvSpPr>
        <p:spPr>
          <a:xfrm>
            <a:off x="14094365" y="4427157"/>
            <a:ext cx="2785117" cy="332591"/>
          </a:xfrm>
          <a:prstGeom prst="rect">
            <a:avLst/>
          </a:prstGeom>
          <a:noFill/>
        </p:spPr>
        <p:txBody>
          <a:bodyPr wrap="none" lIns="112647" tIns="56324" rIns="112647" bIns="56324">
            <a:spAutoFit/>
          </a:bodyPr>
          <a:lstStyle/>
          <a:p>
            <a:pPr fontAlgn="auto">
              <a:spcBef>
                <a:spcPts val="0"/>
              </a:spcBef>
              <a:spcAft>
                <a:spcPts val="0"/>
              </a:spcAft>
              <a:defRPr/>
            </a:pPr>
            <a:r>
              <a:rPr lang="en-US" altLang="zh-TW" sz="1422" b="1" dirty="0">
                <a:solidFill>
                  <a:srgbClr val="C00000"/>
                </a:solidFill>
                <a:latin typeface="Calibri" panose="020F0502020204030204" pitchFamily="34" charset="0"/>
                <a:ea typeface="+mn-ea"/>
              </a:rPr>
              <a:t>Warranty: 2 years or 3K P/E cycles</a:t>
            </a:r>
            <a:endParaRPr lang="zh-TW" altLang="en-US" sz="1422" b="1" dirty="0">
              <a:solidFill>
                <a:srgbClr val="C00000"/>
              </a:solidFill>
              <a:latin typeface="Calibri" panose="020F0502020204030204" pitchFamily="34" charset="0"/>
              <a:ea typeface="+mn-ea"/>
            </a:endParaRPr>
          </a:p>
        </p:txBody>
      </p:sp>
      <p:sp>
        <p:nvSpPr>
          <p:cNvPr id="4" name="標題 3"/>
          <p:cNvSpPr>
            <a:spLocks noGrp="1"/>
          </p:cNvSpPr>
          <p:nvPr>
            <p:ph type="title"/>
          </p:nvPr>
        </p:nvSpPr>
        <p:spPr/>
        <p:txBody>
          <a:bodyPr/>
          <a:lstStyle/>
          <a:p>
            <a:r>
              <a:rPr lang="en-US" altLang="zh-TW" dirty="0" smtClean="0"/>
              <a:t>2D SSD Module</a:t>
            </a:r>
            <a:endParaRPr lang="zh-TW" altLang="en-US" dirty="0"/>
          </a:p>
        </p:txBody>
      </p:sp>
      <p:grpSp>
        <p:nvGrpSpPr>
          <p:cNvPr id="74" name="群組 73"/>
          <p:cNvGrpSpPr/>
          <p:nvPr/>
        </p:nvGrpSpPr>
        <p:grpSpPr>
          <a:xfrm>
            <a:off x="-4662109" y="2512992"/>
            <a:ext cx="4403248" cy="4271897"/>
            <a:chOff x="-4662109" y="2512992"/>
            <a:chExt cx="4403248" cy="4271897"/>
          </a:xfrm>
        </p:grpSpPr>
        <p:grpSp>
          <p:nvGrpSpPr>
            <p:cNvPr id="75" name="群組 74"/>
            <p:cNvGrpSpPr/>
            <p:nvPr/>
          </p:nvGrpSpPr>
          <p:grpSpPr>
            <a:xfrm>
              <a:off x="-4662109" y="2512992"/>
              <a:ext cx="4403248" cy="4271897"/>
              <a:chOff x="12883876" y="1908742"/>
              <a:chExt cx="4403248" cy="4271897"/>
            </a:xfrm>
          </p:grpSpPr>
          <p:sp>
            <p:nvSpPr>
              <p:cNvPr id="79" name="矩形 78"/>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0" name="矩形 79"/>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4" name="矩形 83"/>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5" name="矩形 84"/>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6" name="文字方塊 85"/>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91" name="文字方塊 90"/>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92" name="矩形 91"/>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4" name="文字方塊 93"/>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95" name="文字方塊 94"/>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96" name="矩形 95"/>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7" name="文字方塊 96"/>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98" name="矩形 97"/>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9" name="矩形 98"/>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3" name="矩形 102"/>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7" name="文字方塊 106"/>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111" name="矩形 110"/>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14" name="矩形 113"/>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5" name="矩形 114"/>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116" name="矩形 115"/>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118" name="矩形 117"/>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22" name="文字方塊 121"/>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123" name="矩形 122"/>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4" name="矩形 123"/>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77" name="文字方塊 76"/>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78" name="矩形 77"/>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grpSp>
        <p:nvGrpSpPr>
          <p:cNvPr id="57" name="群組 56"/>
          <p:cNvGrpSpPr/>
          <p:nvPr/>
        </p:nvGrpSpPr>
        <p:grpSpPr>
          <a:xfrm>
            <a:off x="3902024" y="2217284"/>
            <a:ext cx="734536" cy="827151"/>
            <a:chOff x="3773587" y="2266324"/>
            <a:chExt cx="734536" cy="827151"/>
          </a:xfrm>
        </p:grpSpPr>
        <p:sp>
          <p:nvSpPr>
            <p:cNvPr id="58" name="文字方塊 57"/>
            <p:cNvSpPr txBox="1"/>
            <p:nvPr/>
          </p:nvSpPr>
          <p:spPr>
            <a:xfrm>
              <a:off x="3773587" y="2266324"/>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24nm</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60" name="圖片 59"/>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795114" y="2642820"/>
              <a:ext cx="475278" cy="450655"/>
            </a:xfrm>
            <a:prstGeom prst="rect">
              <a:avLst/>
            </a:prstGeom>
          </p:spPr>
        </p:pic>
      </p:grpSp>
      <p:grpSp>
        <p:nvGrpSpPr>
          <p:cNvPr id="61" name="群組 60"/>
          <p:cNvGrpSpPr/>
          <p:nvPr/>
        </p:nvGrpSpPr>
        <p:grpSpPr>
          <a:xfrm>
            <a:off x="3902024" y="3153284"/>
            <a:ext cx="734536" cy="827151"/>
            <a:chOff x="3773587" y="2266324"/>
            <a:chExt cx="734536" cy="827151"/>
          </a:xfrm>
        </p:grpSpPr>
        <p:sp>
          <p:nvSpPr>
            <p:cNvPr id="62" name="文字方塊 61"/>
            <p:cNvSpPr txBox="1"/>
            <p:nvPr/>
          </p:nvSpPr>
          <p:spPr>
            <a:xfrm>
              <a:off x="3773587" y="2266324"/>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15nm</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63" name="圖片 62"/>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795114" y="2642820"/>
              <a:ext cx="475278" cy="450655"/>
            </a:xfrm>
            <a:prstGeom prst="rect">
              <a:avLst/>
            </a:prstGeom>
          </p:spPr>
        </p:pic>
      </p:grpSp>
      <p:grpSp>
        <p:nvGrpSpPr>
          <p:cNvPr id="65" name="群組 64"/>
          <p:cNvGrpSpPr/>
          <p:nvPr/>
        </p:nvGrpSpPr>
        <p:grpSpPr>
          <a:xfrm>
            <a:off x="3902024" y="4028413"/>
            <a:ext cx="734536" cy="827151"/>
            <a:chOff x="3773587" y="2266324"/>
            <a:chExt cx="734536" cy="827151"/>
          </a:xfrm>
        </p:grpSpPr>
        <p:sp>
          <p:nvSpPr>
            <p:cNvPr id="66" name="文字方塊 65"/>
            <p:cNvSpPr txBox="1"/>
            <p:nvPr/>
          </p:nvSpPr>
          <p:spPr>
            <a:xfrm>
              <a:off x="3773587" y="2266324"/>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15nm</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68" name="圖片 67"/>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795114" y="2642820"/>
              <a:ext cx="475278" cy="450655"/>
            </a:xfrm>
            <a:prstGeom prst="rect">
              <a:avLst/>
            </a:prstGeom>
          </p:spPr>
        </p:pic>
      </p:grpSp>
      <p:grpSp>
        <p:nvGrpSpPr>
          <p:cNvPr id="67" name="群組 66"/>
          <p:cNvGrpSpPr/>
          <p:nvPr/>
        </p:nvGrpSpPr>
        <p:grpSpPr>
          <a:xfrm>
            <a:off x="14526854" y="8045152"/>
            <a:ext cx="1920141" cy="866153"/>
            <a:chOff x="14526854" y="8045152"/>
            <a:chExt cx="1920141" cy="866153"/>
          </a:xfrm>
        </p:grpSpPr>
        <p:sp>
          <p:nvSpPr>
            <p:cNvPr id="69" name="文字方塊 68"/>
            <p:cNvSpPr txBox="1"/>
            <p:nvPr/>
          </p:nvSpPr>
          <p:spPr>
            <a:xfrm>
              <a:off x="14526854" y="8045152"/>
              <a:ext cx="1920141" cy="830997"/>
            </a:xfrm>
            <a:prstGeom prst="rect">
              <a:avLst/>
            </a:prstGeom>
            <a:noFill/>
          </p:spPr>
          <p:txBody>
            <a:bodyPr wrap="none" rtlCol="0">
              <a:spAutoFit/>
            </a:bodyPr>
            <a:lstStyle/>
            <a:p>
              <a:r>
                <a:rPr lang="en-US" altLang="zh-TW" sz="1600" dirty="0">
                  <a:solidFill>
                    <a:schemeClr val="tx1">
                      <a:lumMod val="65000"/>
                      <a:lumOff val="35000"/>
                    </a:schemeClr>
                  </a:solidFill>
                  <a:latin typeface="Calibri" panose="020F0502020204030204" pitchFamily="34" charset="0"/>
                  <a:cs typeface="Calibri" panose="020F0502020204030204" pitchFamily="34" charset="0"/>
                </a:rPr>
                <a:t>Remarks</a:t>
              </a: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a:t>
              </a:r>
            </a:p>
            <a:p>
              <a:pPr>
                <a:lnSpc>
                  <a:spcPct val="200000"/>
                </a:lnSpc>
              </a:pP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                Wide Temp.</a:t>
              </a:r>
            </a:p>
          </p:txBody>
        </p:sp>
        <p:pic>
          <p:nvPicPr>
            <p:cNvPr id="70" name="圖片 69"/>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14821347" y="8460650"/>
              <a:ext cx="475278" cy="450655"/>
            </a:xfrm>
            <a:prstGeom prst="rect">
              <a:avLst/>
            </a:prstGeom>
          </p:spPr>
        </p:pic>
      </p:grpSp>
    </p:spTree>
    <p:extLst>
      <p:ext uri="{BB962C8B-B14F-4D97-AF65-F5344CB8AC3E}">
        <p14:creationId xmlns:p14="http://schemas.microsoft.com/office/powerpoint/2010/main" val="3549891851"/>
      </p:ext>
    </p:extLst>
  </p:cSld>
  <p:clrMapOvr>
    <a:masterClrMapping/>
  </p:clrMapOvr>
  <p:transition/>
  <p:timing>
    <p:tnLst>
      <p:par>
        <p:cT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標題 4"/>
          <p:cNvSpPr>
            <a:spLocks noGrp="1"/>
          </p:cNvSpPr>
          <p:nvPr>
            <p:ph type="title"/>
          </p:nvPr>
        </p:nvSpPr>
        <p:spPr/>
        <p:txBody>
          <a:bodyPr/>
          <a:lstStyle/>
          <a:p>
            <a:r>
              <a:rPr lang="en-US" altLang="zh-TW" dirty="0" smtClean="0"/>
              <a:t>3D SSD Module</a:t>
            </a:r>
            <a:endParaRPr lang="zh-TW" altLang="en-US" dirty="0"/>
          </a:p>
        </p:txBody>
      </p:sp>
      <p:graphicFrame>
        <p:nvGraphicFramePr>
          <p:cNvPr id="27" name="表格 26"/>
          <p:cNvGraphicFramePr>
            <a:graphicFrameLocks noGrp="1"/>
          </p:cNvGraphicFramePr>
          <p:nvPr>
            <p:extLst>
              <p:ext uri="{D42A27DB-BD31-4B8C-83A1-F6EECF244321}">
                <p14:modId xmlns:p14="http://schemas.microsoft.com/office/powerpoint/2010/main" val="3802973935"/>
              </p:ext>
            </p:extLst>
          </p:nvPr>
        </p:nvGraphicFramePr>
        <p:xfrm>
          <a:off x="705487" y="1841573"/>
          <a:ext cx="16317572" cy="3983190"/>
        </p:xfrm>
        <a:graphic>
          <a:graphicData uri="http://schemas.openxmlformats.org/drawingml/2006/table">
            <a:tbl>
              <a:tblPr firstRow="1" bandRow="1">
                <a:tableStyleId>{5C22544A-7EE6-4342-B048-85BDC9FD1C3A}</a:tableStyleId>
              </a:tblPr>
              <a:tblGrid>
                <a:gridCol w="1900780"/>
                <a:gridCol w="1802099"/>
                <a:gridCol w="1802099"/>
                <a:gridCol w="1802099"/>
                <a:gridCol w="1802099"/>
                <a:gridCol w="1802099"/>
                <a:gridCol w="1802099"/>
                <a:gridCol w="1802099"/>
                <a:gridCol w="1802099"/>
              </a:tblGrid>
              <a:tr h="454057">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Flash</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Model</a:t>
                      </a: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SR/SW</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2023</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2024</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2025</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r>
              <a:tr h="454057">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altLang="zh-TW"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r>
              <a:tr h="511489">
                <a:tc rowSpan="3">
                  <a:txBody>
                    <a:bodyPr/>
                    <a:lstStyle/>
                    <a:p>
                      <a:pPr algn="ctr"/>
                      <a:r>
                        <a:rPr lang="en-US" altLang="zh-TW" sz="2400" b="1" dirty="0" smtClean="0">
                          <a:solidFill>
                            <a:schemeClr val="bg1"/>
                          </a:solidFill>
                          <a:latin typeface="Calibri" panose="020F0502020204030204" pitchFamily="34" charset="0"/>
                          <a:cs typeface="Calibri" panose="020F0502020204030204" pitchFamily="34" charset="0"/>
                        </a:rPr>
                        <a:t>3D</a:t>
                      </a:r>
                      <a:r>
                        <a:rPr lang="en-US" altLang="zh-TW" sz="2400" b="1" baseline="0" dirty="0" smtClean="0">
                          <a:solidFill>
                            <a:schemeClr val="bg1"/>
                          </a:solidFill>
                          <a:latin typeface="Calibri" panose="020F0502020204030204" pitchFamily="34" charset="0"/>
                          <a:cs typeface="Calibri" panose="020F0502020204030204" pitchFamily="34" charset="0"/>
                        </a:rPr>
                        <a:t> TLC</a:t>
                      </a: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pPr algn="ctr" rtl="0" fontAlgn="ctr"/>
                      <a:r>
                        <a:rPr lang="en-US" sz="1800" b="0" i="0" u="none" strike="noStrike" dirty="0" smtClean="0">
                          <a:solidFill>
                            <a:schemeClr val="tx1">
                              <a:lumMod val="75000"/>
                              <a:lumOff val="25000"/>
                            </a:schemeClr>
                          </a:solidFill>
                          <a:latin typeface="Calibri" panose="020F0502020204030204" pitchFamily="34" charset="0"/>
                          <a:cs typeface="Calibri" panose="020F0502020204030204" pitchFamily="34" charset="0"/>
                        </a:rPr>
                        <a:t>SV250-7LP2</a:t>
                      </a:r>
                      <a:endParaRPr lang="en-US" sz="18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lang="en-US" sz="1800" b="0" i="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560/510</a:t>
                      </a:r>
                      <a:endParaRPr lang="en-US" sz="1800" b="0" i="0" u="none" strike="noStrike"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r>
              <a:tr h="511489">
                <a:tc vMerge="1">
                  <a:txBody>
                    <a:bodyPr/>
                    <a:lstStyle/>
                    <a:p>
                      <a:pPr algn="ct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pPr marL="0" marR="0" lvl="0" indent="0" algn="ctr" defTabSz="914446" rtl="0" eaLnBrk="1" fontAlgn="ctr" latinLnBrk="0" hangingPunct="1">
                        <a:lnSpc>
                          <a:spcPct val="100000"/>
                        </a:lnSpc>
                        <a:spcBef>
                          <a:spcPts val="0"/>
                        </a:spcBef>
                        <a:spcAft>
                          <a:spcPts val="0"/>
                        </a:spcAft>
                        <a:buClrTx/>
                        <a:buSzTx/>
                        <a:buFontTx/>
                        <a:buNone/>
                        <a:tabLst/>
                        <a:defRPr/>
                      </a:pPr>
                      <a:r>
                        <a:rPr lang="en-US" altLang="zh-TW" sz="1800" b="0" i="0" u="none" strike="noStrike" dirty="0" smtClean="0">
                          <a:solidFill>
                            <a:schemeClr val="tx1">
                              <a:lumMod val="75000"/>
                              <a:lumOff val="25000"/>
                            </a:schemeClr>
                          </a:solidFill>
                          <a:latin typeface="Calibri" panose="020F0502020204030204" pitchFamily="34" charset="0"/>
                          <a:cs typeface="Calibri" panose="020F0502020204030204" pitchFamily="34" charset="0"/>
                        </a:rPr>
                        <a:t>SV250-7LP2</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lang="en-US" sz="1800" b="0" i="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560/480</a:t>
                      </a:r>
                      <a:endParaRPr lang="en-US" sz="1800" b="0" i="0" u="none" strike="noStrike"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r>
              <a:tr h="511489">
                <a:tc vMerge="1">
                  <a:txBody>
                    <a:bodyPr/>
                    <a:lstStyle/>
                    <a:p>
                      <a:pPr algn="ct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pPr marL="0" marR="0" lvl="0" indent="0" algn="ctr" defTabSz="914446" rtl="0" eaLnBrk="1" fontAlgn="ctr" latinLnBrk="0" hangingPunct="1">
                        <a:lnSpc>
                          <a:spcPct val="100000"/>
                        </a:lnSpc>
                        <a:spcBef>
                          <a:spcPts val="0"/>
                        </a:spcBef>
                        <a:spcAft>
                          <a:spcPts val="0"/>
                        </a:spcAft>
                        <a:buClrTx/>
                        <a:buSzTx/>
                        <a:buFontTx/>
                        <a:buNone/>
                        <a:tabLst/>
                        <a:defRPr/>
                      </a:pPr>
                      <a:r>
                        <a:rPr lang="en-US" altLang="zh-TW" sz="1800" b="0" i="0" u="none" strike="noStrike" dirty="0" smtClean="0">
                          <a:solidFill>
                            <a:schemeClr val="tx1">
                              <a:lumMod val="75000"/>
                              <a:lumOff val="25000"/>
                            </a:schemeClr>
                          </a:solidFill>
                          <a:latin typeface="Calibri" panose="020F0502020204030204" pitchFamily="34" charset="0"/>
                          <a:cs typeface="Calibri" panose="020F0502020204030204" pitchFamily="34" charset="0"/>
                        </a:rPr>
                        <a:t>SV250-7LP3</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lang="en-US" sz="1800" b="0" i="0" u="none" strike="noStrike" kern="1200" dirty="0" smtClean="0">
                          <a:solidFill>
                            <a:srgbClr val="C00000"/>
                          </a:solidFill>
                          <a:latin typeface="Calibri" panose="020F0502020204030204" pitchFamily="34" charset="0"/>
                          <a:ea typeface="+mn-ea"/>
                          <a:cs typeface="Calibri" panose="020F0502020204030204" pitchFamily="34" charset="0"/>
                        </a:rPr>
                        <a:t>560/480</a:t>
                      </a:r>
                      <a:endParaRPr lang="en-US" sz="1800" b="0" i="0" u="none" strike="noStrike" kern="1200" dirty="0">
                        <a:solidFill>
                          <a:srgbClr val="C00000"/>
                        </a:solidFill>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r>
              <a:tr h="511489">
                <a:tc rowSpan="3">
                  <a:txBody>
                    <a:bodyPr/>
                    <a:lstStyle/>
                    <a:p>
                      <a:pPr algn="ctr"/>
                      <a:r>
                        <a:rPr lang="en-US" altLang="zh-TW" sz="2400" b="1" dirty="0" smtClean="0">
                          <a:solidFill>
                            <a:schemeClr val="bg1"/>
                          </a:solidFill>
                          <a:latin typeface="Calibri" panose="020F0502020204030204" pitchFamily="34" charset="0"/>
                          <a:cs typeface="Calibri" panose="020F0502020204030204" pitchFamily="34" charset="0"/>
                        </a:rPr>
                        <a:t>SLC-</a:t>
                      </a:r>
                      <a:r>
                        <a:rPr lang="en-US" altLang="zh-TW" sz="2400" b="1" dirty="0" err="1" smtClean="0">
                          <a:solidFill>
                            <a:schemeClr val="bg1"/>
                          </a:solidFill>
                          <a:latin typeface="Calibri" panose="020F0502020204030204" pitchFamily="34" charset="0"/>
                          <a:cs typeface="Calibri" panose="020F0502020204030204" pitchFamily="34" charset="0"/>
                        </a:rPr>
                        <a:t>liteX</a:t>
                      </a: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8C7D"/>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SH250-7LP2</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573" marR="112573" marT="56280" marB="5628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zh-TW" sz="1800" b="0" i="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560/500</a:t>
                      </a:r>
                      <a:endParaRPr lang="zh-TW" altLang="en-US" sz="1800" b="0" i="0" u="none" strike="noStrike"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r>
              <a:tr h="511489">
                <a:tc vMerge="1">
                  <a:txBody>
                    <a:bodyPr/>
                    <a:lstStyle/>
                    <a:p>
                      <a:pPr algn="ct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8C7D"/>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SH250-7LP2</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573" marR="112573" marT="56280" marB="5628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zh-TW" sz="1800" b="0" i="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555/490</a:t>
                      </a:r>
                      <a:endParaRPr lang="zh-TW" altLang="en-US" sz="1800" b="0" i="0" u="none" strike="noStrike"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r>
              <a:tr h="511489">
                <a:tc vMerge="1">
                  <a:txBody>
                    <a:bodyPr/>
                    <a:lstStyle/>
                    <a:p>
                      <a:pPr algn="ct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8C7D"/>
                    </a:solidFill>
                  </a:tcPr>
                </a:tc>
                <a:tc>
                  <a:txBody>
                    <a:bodyPr/>
                    <a:lstStyle/>
                    <a:p>
                      <a:pPr marL="0" marR="0" lvl="0" indent="0" algn="ctr" defTabSz="914446" rtl="0" eaLnBrk="1" fontAlgn="ctr" latinLnBrk="0" hangingPunct="1">
                        <a:lnSpc>
                          <a:spcPct val="100000"/>
                        </a:lnSpc>
                        <a:spcBef>
                          <a:spcPts val="0"/>
                        </a:spcBef>
                        <a:spcAft>
                          <a:spcPts val="0"/>
                        </a:spcAft>
                        <a:buClrTx/>
                        <a:buSzTx/>
                        <a:buFontTx/>
                        <a:buNone/>
                        <a:tabLst/>
                        <a:defRPr/>
                      </a:pPr>
                      <a:r>
                        <a:rPr lang="en-US" altLang="zh-TW" sz="1800" b="0" i="0" u="none" strike="noStrike" dirty="0" smtClean="0">
                          <a:solidFill>
                            <a:schemeClr val="tx1">
                              <a:lumMod val="75000"/>
                              <a:lumOff val="25000"/>
                            </a:schemeClr>
                          </a:solidFill>
                          <a:latin typeface="Calibri" panose="020F0502020204030204" pitchFamily="34" charset="0"/>
                          <a:cs typeface="Calibri" panose="020F0502020204030204" pitchFamily="34" charset="0"/>
                        </a:rPr>
                        <a:t>SH250-7LP3</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zh-TW" sz="1800" b="0" i="0" u="none" strike="noStrike" kern="1200" baseline="0" dirty="0" smtClean="0">
                          <a:solidFill>
                            <a:srgbClr val="C00000"/>
                          </a:solidFill>
                          <a:latin typeface="Calibri" panose="020F0502020204030204" pitchFamily="34" charset="0"/>
                          <a:ea typeface="+mn-ea"/>
                          <a:cs typeface="Calibri" panose="020F0502020204030204" pitchFamily="34" charset="0"/>
                        </a:rPr>
                        <a:t>555/490</a:t>
                      </a:r>
                      <a:endParaRPr lang="zh-TW" altLang="en-US" sz="1800" b="0" i="0" u="none" strike="noStrike" kern="1200" dirty="0">
                        <a:solidFill>
                          <a:srgbClr val="C00000"/>
                        </a:solidFill>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r>
            </a:tbl>
          </a:graphicData>
        </a:graphic>
      </p:graphicFrame>
      <p:sp>
        <p:nvSpPr>
          <p:cNvPr id="30" name="文字方塊 24"/>
          <p:cNvSpPr txBox="1">
            <a:spLocks noChangeArrowheads="1"/>
          </p:cNvSpPr>
          <p:nvPr/>
        </p:nvSpPr>
        <p:spPr bwMode="auto">
          <a:xfrm>
            <a:off x="3320300" y="959953"/>
            <a:ext cx="11087946" cy="667724"/>
          </a:xfrm>
          <a:prstGeom prst="rect">
            <a:avLst/>
          </a:prstGeom>
          <a:noFill/>
          <a:ln w="9525">
            <a:noFill/>
            <a:miter lim="800000"/>
            <a:headEnd/>
            <a:tailEnd/>
          </a:ln>
        </p:spPr>
        <p:txBody>
          <a:bodyPr lIns="112624" tIns="56313" rIns="112624" bIns="56313">
            <a:spAutoFit/>
          </a:bodyPr>
          <a:lstStyle/>
          <a:p>
            <a:pPr algn="ctr"/>
            <a:r>
              <a:rPr lang="en-US" altLang="zh-TW" sz="3600" b="1" dirty="0" smtClean="0">
                <a:solidFill>
                  <a:srgbClr val="008C7D"/>
                </a:solidFill>
                <a:latin typeface="Calibri" pitchFamily="34" charset="0"/>
              </a:rPr>
              <a:t>Industrial </a:t>
            </a:r>
            <a:r>
              <a:rPr lang="fi-FI" altLang="zh-TW" sz="3600" b="1" dirty="0" smtClean="0">
                <a:solidFill>
                  <a:srgbClr val="008C7D"/>
                </a:solidFill>
                <a:latin typeface="Calibri" pitchFamily="34" charset="0"/>
              </a:rPr>
              <a:t>7-pin </a:t>
            </a:r>
            <a:r>
              <a:rPr lang="fi-FI" altLang="zh-TW" sz="3600" b="1" dirty="0">
                <a:solidFill>
                  <a:srgbClr val="008C7D"/>
                </a:solidFill>
                <a:latin typeface="Calibri" pitchFamily="34" charset="0"/>
              </a:rPr>
              <a:t>SDM  3D NAND </a:t>
            </a:r>
            <a:r>
              <a:rPr lang="en-US" altLang="zh-TW" sz="3600" b="1" dirty="0" smtClean="0">
                <a:solidFill>
                  <a:srgbClr val="008C7D"/>
                </a:solidFill>
                <a:latin typeface="Calibri" pitchFamily="34" charset="0"/>
              </a:rPr>
              <a:t>Roadmap</a:t>
            </a:r>
            <a:endParaRPr lang="zh-TW" altLang="en-US" sz="3600" b="1" dirty="0">
              <a:solidFill>
                <a:srgbClr val="008C7D"/>
              </a:solidFill>
              <a:latin typeface="Calibri" pitchFamily="34" charset="0"/>
            </a:endParaRPr>
          </a:p>
        </p:txBody>
      </p:sp>
      <p:grpSp>
        <p:nvGrpSpPr>
          <p:cNvPr id="35" name="群組 34"/>
          <p:cNvGrpSpPr/>
          <p:nvPr/>
        </p:nvGrpSpPr>
        <p:grpSpPr>
          <a:xfrm>
            <a:off x="13111282" y="7613104"/>
            <a:ext cx="3839769" cy="1411663"/>
            <a:chOff x="12518482" y="6103347"/>
            <a:chExt cx="3839769" cy="1411663"/>
          </a:xfrm>
        </p:grpSpPr>
        <p:sp>
          <p:nvSpPr>
            <p:cNvPr id="37" name="文字方塊 36"/>
            <p:cNvSpPr txBox="1"/>
            <p:nvPr/>
          </p:nvSpPr>
          <p:spPr>
            <a:xfrm>
              <a:off x="12518482" y="6103347"/>
              <a:ext cx="3839769" cy="1015663"/>
            </a:xfrm>
            <a:prstGeom prst="rect">
              <a:avLst/>
            </a:prstGeom>
            <a:noFill/>
          </p:spPr>
          <p:txBody>
            <a:bodyPr wrap="none" rtlCol="0">
              <a:spAutoFit/>
            </a:bodyPr>
            <a:lstStyle/>
            <a:p>
              <a:r>
                <a:rPr lang="en-US" altLang="zh-TW" sz="20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Remarks:</a:t>
              </a:r>
            </a:p>
            <a:p>
              <a:pPr marL="457200" indent="-457200">
                <a:buAutoNum type="arabicPeriod"/>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SR/SW</a:t>
              </a:r>
              <a:r>
                <a:rPr lang="en-US" altLang="zh-TW" sz="2000" dirty="0">
                  <a:solidFill>
                    <a:schemeClr val="tx1">
                      <a:lumMod val="75000"/>
                      <a:lumOff val="25000"/>
                    </a:schemeClr>
                  </a:solidFill>
                  <a:latin typeface="Calibri" panose="020F0502020204030204" pitchFamily="34" charset="0"/>
                  <a:cs typeface="Calibri" panose="020F0502020204030204" pitchFamily="34" charset="0"/>
                </a:rPr>
                <a:t>: Sequential </a:t>
              </a: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Read/Write</a:t>
              </a:r>
            </a:p>
            <a:p>
              <a:pPr marL="457200" indent="-457200">
                <a:buAutoNum type="arabicPeriod"/>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ES   CS MP               EOL LTS</a:t>
              </a:r>
              <a:endParaRPr lang="zh-TW" altLang="en-US" sz="20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grpSp>
          <p:nvGrpSpPr>
            <p:cNvPr id="38" name="群組 37"/>
            <p:cNvGrpSpPr/>
            <p:nvPr/>
          </p:nvGrpSpPr>
          <p:grpSpPr>
            <a:xfrm>
              <a:off x="13131980" y="7119010"/>
              <a:ext cx="2866231" cy="396000"/>
              <a:chOff x="4618611" y="6393830"/>
              <a:chExt cx="2866231" cy="396000"/>
            </a:xfrm>
          </p:grpSpPr>
          <p:sp>
            <p:nvSpPr>
              <p:cNvPr id="39" name="五邊形 38"/>
              <p:cNvSpPr/>
              <p:nvPr/>
            </p:nvSpPr>
            <p:spPr bwMode="auto">
              <a:xfrm>
                <a:off x="6360892" y="6393830"/>
                <a:ext cx="1123950" cy="396000"/>
              </a:xfrm>
              <a:prstGeom prst="homePlate">
                <a:avLst/>
              </a:prstGeom>
              <a:solidFill>
                <a:srgbClr val="B3B3B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40" name="五邊形 39"/>
              <p:cNvSpPr/>
              <p:nvPr/>
            </p:nvSpPr>
            <p:spPr bwMode="auto">
              <a:xfrm>
                <a:off x="4690532" y="6393830"/>
                <a:ext cx="1860584"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400" dirty="0">
                  <a:solidFill>
                    <a:schemeClr val="accent6">
                      <a:lumMod val="50000"/>
                    </a:schemeClr>
                  </a:solidFill>
                  <a:latin typeface="Calibri" panose="020F0502020204030204" pitchFamily="34" charset="0"/>
                  <a:cs typeface="Calibri" panose="020F0502020204030204" pitchFamily="34" charset="0"/>
                </a:endParaRPr>
              </a:p>
            </p:txBody>
          </p:sp>
          <p:sp>
            <p:nvSpPr>
              <p:cNvPr id="41" name="五邊形 40"/>
              <p:cNvSpPr/>
              <p:nvPr/>
            </p:nvSpPr>
            <p:spPr bwMode="auto">
              <a:xfrm>
                <a:off x="4618611" y="6393830"/>
                <a:ext cx="345951" cy="396000"/>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grpSp>
      </p:grpSp>
      <p:sp>
        <p:nvSpPr>
          <p:cNvPr id="45" name="向右箭號 20"/>
          <p:cNvSpPr/>
          <p:nvPr/>
        </p:nvSpPr>
        <p:spPr bwMode="auto">
          <a:xfrm>
            <a:off x="6221859" y="2789592"/>
            <a:ext cx="10729192"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indent="36000" defTabSz="791890">
              <a:defRPr/>
            </a:pPr>
            <a:r>
              <a:rPr lang="en-US" altLang="zh-TW" sz="1800" dirty="0" smtClean="0">
                <a:solidFill>
                  <a:schemeClr val="bg1"/>
                </a:solidFill>
                <a:latin typeface="Calibri" panose="020F0502020204030204" pitchFamily="34" charset="0"/>
                <a:cs typeface="Calibri" panose="020F0502020204030204" pitchFamily="34" charset="0"/>
              </a:rPr>
              <a:t>BiCS3: 30GB~240GB</a:t>
            </a:r>
            <a:endParaRPr lang="en-US" altLang="zh-TW" sz="1800" dirty="0">
              <a:solidFill>
                <a:srgbClr val="FFC864"/>
              </a:solidFill>
              <a:latin typeface="Calibri" panose="020F0502020204030204" pitchFamily="34" charset="0"/>
              <a:cs typeface="Calibri" panose="020F0502020204030204" pitchFamily="34" charset="0"/>
            </a:endParaRPr>
          </a:p>
        </p:txBody>
      </p:sp>
      <p:sp>
        <p:nvSpPr>
          <p:cNvPr id="46" name="向右箭號 20"/>
          <p:cNvSpPr/>
          <p:nvPr/>
        </p:nvSpPr>
        <p:spPr bwMode="auto">
          <a:xfrm>
            <a:off x="6221859" y="4336784"/>
            <a:ext cx="10797603"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indent="36000" defTabSz="791890">
              <a:defRPr/>
            </a:pPr>
            <a:r>
              <a:rPr lang="en-US" altLang="zh-TW" sz="1800" dirty="0" smtClean="0">
                <a:solidFill>
                  <a:schemeClr val="bg1"/>
                </a:solidFill>
                <a:latin typeface="Calibri" panose="020F0502020204030204" pitchFamily="34" charset="0"/>
                <a:cs typeface="Calibri" panose="020F0502020204030204" pitchFamily="34" charset="0"/>
              </a:rPr>
              <a:t>BiCS3: 10GB~80GB</a:t>
            </a:r>
            <a:endParaRPr lang="en-US" altLang="zh-TW" sz="1800" dirty="0">
              <a:solidFill>
                <a:schemeClr val="bg1"/>
              </a:solidFill>
              <a:latin typeface="Calibri" panose="020F0502020204030204" pitchFamily="34" charset="0"/>
              <a:cs typeface="Calibri" panose="020F0502020204030204" pitchFamily="34" charset="0"/>
            </a:endParaRPr>
          </a:p>
        </p:txBody>
      </p:sp>
      <p:grpSp>
        <p:nvGrpSpPr>
          <p:cNvPr id="74" name="群組 73"/>
          <p:cNvGrpSpPr/>
          <p:nvPr/>
        </p:nvGrpSpPr>
        <p:grpSpPr>
          <a:xfrm>
            <a:off x="-4662109" y="2512992"/>
            <a:ext cx="4403248" cy="4271897"/>
            <a:chOff x="-4662109" y="2512992"/>
            <a:chExt cx="4403248" cy="4271897"/>
          </a:xfrm>
        </p:grpSpPr>
        <p:grpSp>
          <p:nvGrpSpPr>
            <p:cNvPr id="75" name="群組 74"/>
            <p:cNvGrpSpPr/>
            <p:nvPr/>
          </p:nvGrpSpPr>
          <p:grpSpPr>
            <a:xfrm>
              <a:off x="-4662109" y="2512992"/>
              <a:ext cx="4403248" cy="4271897"/>
              <a:chOff x="12883876" y="1908742"/>
              <a:chExt cx="4403248" cy="4271897"/>
            </a:xfrm>
          </p:grpSpPr>
          <p:sp>
            <p:nvSpPr>
              <p:cNvPr id="78" name="矩形 77"/>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9" name="矩形 78"/>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0" name="矩形 79"/>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1" name="矩形 80"/>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2" name="文字方塊 81"/>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83" name="文字方塊 82"/>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84" name="矩形 83"/>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5" name="文字方塊 84"/>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86" name="文字方塊 85"/>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87" name="矩形 86"/>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8" name="文字方塊 87"/>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89" name="矩形 88"/>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0" name="矩形 89"/>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1" name="矩形 90"/>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2" name="文字方塊 91"/>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93" name="矩形 92"/>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94" name="矩形 93"/>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5" name="矩形 94"/>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96" name="矩形 95"/>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97" name="矩形 96"/>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98" name="文字方塊 97"/>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99" name="矩形 98"/>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0" name="矩形 99"/>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76" name="文字方塊 75"/>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77" name="矩形 76"/>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44" name="向右箭號 20"/>
          <p:cNvSpPr/>
          <p:nvPr/>
        </p:nvSpPr>
        <p:spPr bwMode="auto">
          <a:xfrm>
            <a:off x="6221859" y="3328672"/>
            <a:ext cx="10749305"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indent="36000" defTabSz="791890">
              <a:defRPr/>
            </a:pPr>
            <a:r>
              <a:rPr lang="en-US" altLang="zh-TW" sz="1800" dirty="0" smtClean="0">
                <a:solidFill>
                  <a:schemeClr val="bg1"/>
                </a:solidFill>
                <a:latin typeface="Calibri" panose="020F0502020204030204" pitchFamily="34" charset="0"/>
                <a:cs typeface="Calibri" panose="020F0502020204030204" pitchFamily="34" charset="0"/>
              </a:rPr>
              <a:t>BiCS5:</a:t>
            </a:r>
            <a:r>
              <a:rPr lang="zh-TW" altLang="en-US" sz="1800" dirty="0" smtClean="0">
                <a:solidFill>
                  <a:schemeClr val="bg1"/>
                </a:solidFill>
                <a:latin typeface="Calibri" panose="020F0502020204030204" pitchFamily="34" charset="0"/>
                <a:cs typeface="Calibri" panose="020F0502020204030204" pitchFamily="34" charset="0"/>
              </a:rPr>
              <a:t> </a:t>
            </a:r>
            <a:r>
              <a:rPr lang="en-US" altLang="zh-TW" sz="1800" dirty="0" smtClean="0">
                <a:solidFill>
                  <a:schemeClr val="bg1"/>
                </a:solidFill>
                <a:latin typeface="Calibri" panose="020F0502020204030204" pitchFamily="34" charset="0"/>
                <a:cs typeface="Calibri" panose="020F0502020204030204" pitchFamily="34" charset="0"/>
              </a:rPr>
              <a:t>120GB~480GB</a:t>
            </a:r>
            <a:endParaRPr lang="en-US" altLang="zh-TW" sz="1800" dirty="0">
              <a:solidFill>
                <a:srgbClr val="FFC864"/>
              </a:solidFill>
              <a:latin typeface="Calibri" panose="020F0502020204030204" pitchFamily="34" charset="0"/>
              <a:cs typeface="Calibri" panose="020F0502020204030204" pitchFamily="34" charset="0"/>
            </a:endParaRPr>
          </a:p>
        </p:txBody>
      </p:sp>
      <p:grpSp>
        <p:nvGrpSpPr>
          <p:cNvPr id="4" name="群組 3"/>
          <p:cNvGrpSpPr/>
          <p:nvPr/>
        </p:nvGrpSpPr>
        <p:grpSpPr>
          <a:xfrm>
            <a:off x="7516136" y="4853374"/>
            <a:ext cx="9505056" cy="396000"/>
            <a:chOff x="7518003" y="4876800"/>
            <a:chExt cx="9505056" cy="396000"/>
          </a:xfrm>
        </p:grpSpPr>
        <p:sp>
          <p:nvSpPr>
            <p:cNvPr id="49" name="向右箭號 20"/>
            <p:cNvSpPr/>
            <p:nvPr/>
          </p:nvSpPr>
          <p:spPr bwMode="auto">
            <a:xfrm>
              <a:off x="7662019" y="4876800"/>
              <a:ext cx="936104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indent="36000" defTabSz="791890">
                <a:defRPr/>
              </a:pPr>
              <a:r>
                <a:rPr lang="en-US" altLang="zh-TW" sz="1800" dirty="0" smtClean="0">
                  <a:solidFill>
                    <a:schemeClr val="bg1"/>
                  </a:solidFill>
                  <a:latin typeface="Calibri" panose="020F0502020204030204" pitchFamily="34" charset="0"/>
                  <a:cs typeface="Calibri" panose="020F0502020204030204" pitchFamily="34" charset="0"/>
                </a:rPr>
                <a:t>     BiCS5: 40GB~160GB</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50" name="五邊形 49"/>
            <p:cNvSpPr/>
            <p:nvPr/>
          </p:nvSpPr>
          <p:spPr bwMode="auto">
            <a:xfrm>
              <a:off x="7518003" y="4876800"/>
              <a:ext cx="345951" cy="396000"/>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grpSp>
      <p:grpSp>
        <p:nvGrpSpPr>
          <p:cNvPr id="2" name="群組 1"/>
          <p:cNvGrpSpPr/>
          <p:nvPr/>
        </p:nvGrpSpPr>
        <p:grpSpPr>
          <a:xfrm>
            <a:off x="8739211" y="3848354"/>
            <a:ext cx="8283847" cy="396000"/>
            <a:chOff x="8670131" y="3848354"/>
            <a:chExt cx="8352928" cy="396000"/>
          </a:xfrm>
        </p:grpSpPr>
        <p:sp>
          <p:nvSpPr>
            <p:cNvPr id="51" name="向右箭號 20"/>
            <p:cNvSpPr/>
            <p:nvPr/>
          </p:nvSpPr>
          <p:spPr bwMode="auto">
            <a:xfrm>
              <a:off x="8742139" y="3848354"/>
              <a:ext cx="828092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indent="36000" defTabSz="791890">
                <a:defRPr/>
              </a:pPr>
              <a:r>
                <a:rPr lang="en-US" altLang="zh-TW" sz="1800" dirty="0" smtClean="0">
                  <a:solidFill>
                    <a:schemeClr val="bg1"/>
                  </a:solidFill>
                  <a:latin typeface="Calibri" panose="020F0502020204030204" pitchFamily="34" charset="0"/>
                  <a:cs typeface="Calibri" panose="020F0502020204030204" pitchFamily="34" charset="0"/>
                </a:rPr>
                <a:t>     BiCS5: 120GB~480GB</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52" name="五邊形 51"/>
            <p:cNvSpPr/>
            <p:nvPr/>
          </p:nvSpPr>
          <p:spPr bwMode="auto">
            <a:xfrm>
              <a:off x="8670131" y="3848354"/>
              <a:ext cx="291213" cy="396000"/>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grpSp>
      <p:grpSp>
        <p:nvGrpSpPr>
          <p:cNvPr id="3" name="群組 2"/>
          <p:cNvGrpSpPr/>
          <p:nvPr/>
        </p:nvGrpSpPr>
        <p:grpSpPr>
          <a:xfrm>
            <a:off x="8739210" y="5369965"/>
            <a:ext cx="8280251" cy="396000"/>
            <a:chOff x="8450510" y="5369965"/>
            <a:chExt cx="8568952" cy="396000"/>
          </a:xfrm>
        </p:grpSpPr>
        <p:sp>
          <p:nvSpPr>
            <p:cNvPr id="53" name="向右箭號 20"/>
            <p:cNvSpPr/>
            <p:nvPr/>
          </p:nvSpPr>
          <p:spPr bwMode="auto">
            <a:xfrm>
              <a:off x="8454107" y="5369965"/>
              <a:ext cx="8565355"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indent="36000" defTabSz="791890">
                <a:defRPr/>
              </a:pPr>
              <a:r>
                <a:rPr lang="en-US" altLang="zh-TW" sz="1800" dirty="0" smtClean="0">
                  <a:solidFill>
                    <a:schemeClr val="bg1"/>
                  </a:solidFill>
                  <a:latin typeface="Calibri" panose="020F0502020204030204" pitchFamily="34" charset="0"/>
                  <a:cs typeface="Calibri" panose="020F0502020204030204" pitchFamily="34" charset="0"/>
                </a:rPr>
                <a:t>      BiCS5: 40GB~160GB</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54" name="五邊形 53"/>
            <p:cNvSpPr/>
            <p:nvPr/>
          </p:nvSpPr>
          <p:spPr bwMode="auto">
            <a:xfrm>
              <a:off x="8450510" y="5369965"/>
              <a:ext cx="288702" cy="396000"/>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grpSp>
    </p:spTree>
    <p:extLst>
      <p:ext uri="{BB962C8B-B14F-4D97-AF65-F5344CB8AC3E}">
        <p14:creationId xmlns:p14="http://schemas.microsoft.com/office/powerpoint/2010/main" val="1885112658"/>
      </p:ext>
    </p:extLst>
  </p:cSld>
  <p:clrMapOvr>
    <a:masterClrMapping/>
  </p:clrMapOvr>
  <p:transition/>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標題 5"/>
          <p:cNvSpPr>
            <a:spLocks noGrp="1"/>
          </p:cNvSpPr>
          <p:nvPr>
            <p:ph type="title"/>
          </p:nvPr>
        </p:nvSpPr>
        <p:spPr/>
        <p:txBody>
          <a:bodyPr/>
          <a:lstStyle/>
          <a:p>
            <a:r>
              <a:rPr lang="en-US" altLang="zh-TW" dirty="0" smtClean="0"/>
              <a:t>2D SSD Module</a:t>
            </a:r>
            <a:endParaRPr lang="zh-TW" altLang="en-US" dirty="0"/>
          </a:p>
        </p:txBody>
      </p:sp>
      <p:graphicFrame>
        <p:nvGraphicFramePr>
          <p:cNvPr id="50" name="表格 49"/>
          <p:cNvGraphicFramePr>
            <a:graphicFrameLocks noGrp="1"/>
          </p:cNvGraphicFramePr>
          <p:nvPr>
            <p:extLst>
              <p:ext uri="{D42A27DB-BD31-4B8C-83A1-F6EECF244321}">
                <p14:modId xmlns:p14="http://schemas.microsoft.com/office/powerpoint/2010/main" val="3833698958"/>
              </p:ext>
            </p:extLst>
          </p:nvPr>
        </p:nvGraphicFramePr>
        <p:xfrm>
          <a:off x="705487" y="1841573"/>
          <a:ext cx="16317572" cy="2285640"/>
        </p:xfrm>
        <a:graphic>
          <a:graphicData uri="http://schemas.openxmlformats.org/drawingml/2006/table">
            <a:tbl>
              <a:tblPr firstRow="1" bandRow="1">
                <a:tableStyleId>{5C22544A-7EE6-4342-B048-85BDC9FD1C3A}</a:tableStyleId>
              </a:tblPr>
              <a:tblGrid>
                <a:gridCol w="1900780"/>
                <a:gridCol w="2503555"/>
                <a:gridCol w="1642713"/>
                <a:gridCol w="1711754"/>
                <a:gridCol w="1711754"/>
                <a:gridCol w="1711754"/>
                <a:gridCol w="1711754"/>
                <a:gridCol w="1711754"/>
                <a:gridCol w="1711754"/>
              </a:tblGrid>
              <a:tr h="454057">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Flash</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Model</a:t>
                      </a: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SR/SW</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2023</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2024</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2025</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r>
              <a:tr h="454057">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altLang="zh-TW"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r>
              <a:tr h="391824">
                <a:tc>
                  <a:txBody>
                    <a:bodyPr/>
                    <a:lstStyle/>
                    <a:p>
                      <a:pPr algn="ctr"/>
                      <a:r>
                        <a:rPr lang="en-US" altLang="zh-TW" sz="2400" b="1" dirty="0" smtClean="0">
                          <a:solidFill>
                            <a:schemeClr val="bg1"/>
                          </a:solidFill>
                          <a:latin typeface="Calibri" panose="020F0502020204030204" pitchFamily="34" charset="0"/>
                          <a:cs typeface="Calibri" panose="020F0502020204030204" pitchFamily="34" charset="0"/>
                        </a:rPr>
                        <a:t>SLC</a:t>
                      </a: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49C00"/>
                    </a:solidFill>
                  </a:tcPr>
                </a:tc>
                <a:tc>
                  <a:txBody>
                    <a:bodyPr/>
                    <a:lstStyle/>
                    <a:p>
                      <a:pPr algn="ct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SDM5A </a:t>
                      </a:r>
                    </a:p>
                  </a:txBody>
                  <a:tcPr marL="112573" marR="112573" marT="56280" marB="5628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435/215</a:t>
                      </a: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391824">
                <a:tc rowSpan="2">
                  <a:txBody>
                    <a:bodyPr/>
                    <a:lstStyle/>
                    <a:p>
                      <a:pPr algn="ctr"/>
                      <a:r>
                        <a:rPr lang="en-US" altLang="zh-TW" sz="2400" b="1" dirty="0" smtClean="0">
                          <a:solidFill>
                            <a:schemeClr val="bg1"/>
                          </a:solidFill>
                          <a:latin typeface="Calibri" panose="020F0502020204030204" pitchFamily="34" charset="0"/>
                          <a:cs typeface="Calibri" panose="020F0502020204030204" pitchFamily="34" charset="0"/>
                        </a:rPr>
                        <a:t>MLC</a:t>
                      </a: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669900"/>
                    </a:solidFill>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SDM5A-M</a:t>
                      </a:r>
                      <a:r>
                        <a:rPr lang="en-US" altLang="zh-TW" sz="1800" b="0" i="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 </a:t>
                      </a: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Series</a:t>
                      </a:r>
                    </a:p>
                  </a:txBody>
                  <a:tcPr marL="112573" marR="112573" marT="56280" marB="5628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435/80</a:t>
                      </a: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391824">
                <a:tc vMerge="1">
                  <a:txBody>
                    <a:bodyPr/>
                    <a:lstStyle/>
                    <a:p>
                      <a:pPr algn="ctr"/>
                      <a:endParaRPr lang="zh-TW" altLang="en-US" sz="2400" b="1" dirty="0">
                        <a:solidFill>
                          <a:schemeClr val="tx1">
                            <a:lumMod val="75000"/>
                            <a:lumOff val="25000"/>
                          </a:schemeClr>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SDM7-M Series</a:t>
                      </a:r>
                    </a:p>
                  </a:txBody>
                  <a:tcPr marL="112573" marR="112573" marT="56280" marB="5628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525/355</a:t>
                      </a: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sp>
        <p:nvSpPr>
          <p:cNvPr id="54" name="文字方塊 24"/>
          <p:cNvSpPr txBox="1">
            <a:spLocks noChangeArrowheads="1"/>
          </p:cNvSpPr>
          <p:nvPr/>
        </p:nvSpPr>
        <p:spPr bwMode="auto">
          <a:xfrm>
            <a:off x="3320300" y="959953"/>
            <a:ext cx="11087946" cy="667724"/>
          </a:xfrm>
          <a:prstGeom prst="rect">
            <a:avLst/>
          </a:prstGeom>
          <a:noFill/>
          <a:ln w="9525">
            <a:noFill/>
            <a:miter lim="800000"/>
            <a:headEnd/>
            <a:tailEnd/>
          </a:ln>
        </p:spPr>
        <p:txBody>
          <a:bodyPr lIns="112624" tIns="56313" rIns="112624" bIns="56313">
            <a:spAutoFit/>
          </a:bodyPr>
          <a:lstStyle/>
          <a:p>
            <a:pPr algn="ctr"/>
            <a:r>
              <a:rPr lang="en-US" altLang="zh-TW" sz="3600" b="1" dirty="0" smtClean="0">
                <a:solidFill>
                  <a:srgbClr val="008C7D"/>
                </a:solidFill>
                <a:latin typeface="Calibri" pitchFamily="34" charset="0"/>
              </a:rPr>
              <a:t>Industrial </a:t>
            </a:r>
            <a:r>
              <a:rPr lang="fi-FI" altLang="zh-TW" sz="3600" b="1" dirty="0" smtClean="0">
                <a:solidFill>
                  <a:srgbClr val="008C7D"/>
                </a:solidFill>
                <a:latin typeface="Calibri" pitchFamily="34" charset="0"/>
              </a:rPr>
              <a:t>7-pin </a:t>
            </a:r>
            <a:r>
              <a:rPr lang="fi-FI" altLang="zh-TW" sz="3600" b="1" dirty="0">
                <a:solidFill>
                  <a:srgbClr val="008C7D"/>
                </a:solidFill>
                <a:latin typeface="Calibri" pitchFamily="34" charset="0"/>
              </a:rPr>
              <a:t>SDM </a:t>
            </a:r>
            <a:r>
              <a:rPr lang="fi-FI" altLang="zh-TW" sz="3600" b="1" dirty="0" smtClean="0">
                <a:solidFill>
                  <a:srgbClr val="008C7D"/>
                </a:solidFill>
                <a:latin typeface="Calibri" pitchFamily="34" charset="0"/>
              </a:rPr>
              <a:t> 2D </a:t>
            </a:r>
            <a:r>
              <a:rPr lang="fi-FI" altLang="zh-TW" sz="3600" b="1" dirty="0">
                <a:solidFill>
                  <a:srgbClr val="008C7D"/>
                </a:solidFill>
                <a:latin typeface="Calibri" pitchFamily="34" charset="0"/>
              </a:rPr>
              <a:t>NAND </a:t>
            </a:r>
            <a:r>
              <a:rPr lang="en-US" altLang="zh-TW" sz="3600" b="1" dirty="0" smtClean="0">
                <a:solidFill>
                  <a:srgbClr val="008C7D"/>
                </a:solidFill>
                <a:latin typeface="Calibri" pitchFamily="34" charset="0"/>
              </a:rPr>
              <a:t>Roadmap</a:t>
            </a:r>
            <a:endParaRPr lang="zh-TW" altLang="en-US" sz="3600" b="1" dirty="0">
              <a:solidFill>
                <a:srgbClr val="008C7D"/>
              </a:solidFill>
              <a:latin typeface="Calibri" pitchFamily="34" charset="0"/>
            </a:endParaRPr>
          </a:p>
        </p:txBody>
      </p:sp>
      <p:grpSp>
        <p:nvGrpSpPr>
          <p:cNvPr id="57" name="群組 56"/>
          <p:cNvGrpSpPr/>
          <p:nvPr/>
        </p:nvGrpSpPr>
        <p:grpSpPr>
          <a:xfrm>
            <a:off x="13111282" y="7613104"/>
            <a:ext cx="3839769" cy="1411663"/>
            <a:chOff x="12518482" y="6103347"/>
            <a:chExt cx="3839769" cy="1411663"/>
          </a:xfrm>
        </p:grpSpPr>
        <p:sp>
          <p:nvSpPr>
            <p:cNvPr id="58" name="文字方塊 57"/>
            <p:cNvSpPr txBox="1"/>
            <p:nvPr/>
          </p:nvSpPr>
          <p:spPr>
            <a:xfrm>
              <a:off x="12518482" y="6103347"/>
              <a:ext cx="3839769" cy="1015663"/>
            </a:xfrm>
            <a:prstGeom prst="rect">
              <a:avLst/>
            </a:prstGeom>
            <a:noFill/>
          </p:spPr>
          <p:txBody>
            <a:bodyPr wrap="none" rtlCol="0">
              <a:spAutoFit/>
            </a:bodyPr>
            <a:lstStyle/>
            <a:p>
              <a:r>
                <a:rPr lang="en-US" altLang="zh-TW" sz="20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Remarks:</a:t>
              </a:r>
            </a:p>
            <a:p>
              <a:pPr marL="457200" indent="-457200">
                <a:buAutoNum type="arabicPeriod"/>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SR/SW</a:t>
              </a:r>
              <a:r>
                <a:rPr lang="en-US" altLang="zh-TW" sz="2000" dirty="0">
                  <a:solidFill>
                    <a:schemeClr val="tx1">
                      <a:lumMod val="75000"/>
                      <a:lumOff val="25000"/>
                    </a:schemeClr>
                  </a:solidFill>
                  <a:latin typeface="Calibri" panose="020F0502020204030204" pitchFamily="34" charset="0"/>
                  <a:cs typeface="Calibri" panose="020F0502020204030204" pitchFamily="34" charset="0"/>
                </a:rPr>
                <a:t>: Sequential </a:t>
              </a: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Read/Write</a:t>
              </a:r>
            </a:p>
            <a:p>
              <a:pPr marL="457200" indent="-457200">
                <a:buAutoNum type="arabicPeriod"/>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ES   CS MP               EOL LTS</a:t>
              </a:r>
              <a:endParaRPr lang="zh-TW" altLang="en-US" sz="20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grpSp>
          <p:nvGrpSpPr>
            <p:cNvPr id="60" name="群組 59"/>
            <p:cNvGrpSpPr/>
            <p:nvPr/>
          </p:nvGrpSpPr>
          <p:grpSpPr>
            <a:xfrm>
              <a:off x="13131980" y="7119010"/>
              <a:ext cx="2866231" cy="396000"/>
              <a:chOff x="4618611" y="6393830"/>
              <a:chExt cx="2866231" cy="396000"/>
            </a:xfrm>
          </p:grpSpPr>
          <p:sp>
            <p:nvSpPr>
              <p:cNvPr id="62" name="五邊形 61"/>
              <p:cNvSpPr/>
              <p:nvPr/>
            </p:nvSpPr>
            <p:spPr bwMode="auto">
              <a:xfrm>
                <a:off x="6360892" y="6393830"/>
                <a:ext cx="1123950" cy="396000"/>
              </a:xfrm>
              <a:prstGeom prst="homePlate">
                <a:avLst/>
              </a:prstGeom>
              <a:solidFill>
                <a:srgbClr val="B3B3B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70" name="五邊形 69"/>
              <p:cNvSpPr/>
              <p:nvPr/>
            </p:nvSpPr>
            <p:spPr bwMode="auto">
              <a:xfrm>
                <a:off x="4690532" y="6393830"/>
                <a:ext cx="1860584"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400" dirty="0">
                  <a:solidFill>
                    <a:schemeClr val="accent6">
                      <a:lumMod val="50000"/>
                    </a:schemeClr>
                  </a:solidFill>
                  <a:latin typeface="Calibri" panose="020F0502020204030204" pitchFamily="34" charset="0"/>
                  <a:cs typeface="Calibri" panose="020F0502020204030204" pitchFamily="34" charset="0"/>
                </a:endParaRPr>
              </a:p>
            </p:txBody>
          </p:sp>
          <p:sp>
            <p:nvSpPr>
              <p:cNvPr id="71" name="五邊形 70"/>
              <p:cNvSpPr/>
              <p:nvPr/>
            </p:nvSpPr>
            <p:spPr bwMode="auto">
              <a:xfrm>
                <a:off x="4618611" y="6393830"/>
                <a:ext cx="345951" cy="396000"/>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grpSp>
      </p:grpSp>
      <p:sp>
        <p:nvSpPr>
          <p:cNvPr id="73" name="向右箭號 20"/>
          <p:cNvSpPr/>
          <p:nvPr/>
        </p:nvSpPr>
        <p:spPr bwMode="auto">
          <a:xfrm>
            <a:off x="6783164" y="3244335"/>
            <a:ext cx="101880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indent="36000" defTabSz="791890">
              <a:defRPr/>
            </a:pPr>
            <a:r>
              <a:rPr lang="en-US" altLang="zh-TW" sz="1800" dirty="0" smtClean="0">
                <a:solidFill>
                  <a:schemeClr val="bg1"/>
                </a:solidFill>
                <a:latin typeface="Calibri" panose="020F0502020204030204" pitchFamily="34" charset="0"/>
                <a:cs typeface="Calibri" panose="020F0502020204030204" pitchFamily="34" charset="0"/>
              </a:rPr>
              <a:t>4GB~64GB</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75" name="五邊形 74"/>
          <p:cNvSpPr/>
          <p:nvPr/>
        </p:nvSpPr>
        <p:spPr bwMode="auto">
          <a:xfrm>
            <a:off x="6783164" y="2809184"/>
            <a:ext cx="101880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lvl="0" defTabSz="914446" eaLnBrk="1" fontAlgn="auto" hangingPunct="1">
              <a:spcBef>
                <a:spcPts val="0"/>
              </a:spcBef>
              <a:spcAft>
                <a:spcPts val="0"/>
              </a:spcAft>
              <a:defRPr/>
            </a:pPr>
            <a:r>
              <a:rPr kumimoji="0" lang="en-US" altLang="zh-TW" sz="1800" dirty="0" smtClean="0">
                <a:solidFill>
                  <a:schemeClr val="bg1"/>
                </a:solidFill>
                <a:latin typeface="Calibri" panose="020F0502020204030204" pitchFamily="34" charset="0"/>
                <a:cs typeface="Calibri" panose="020F0502020204030204" pitchFamily="34" charset="0"/>
              </a:rPr>
              <a:t> 1GB~32GB</a:t>
            </a:r>
            <a:endParaRPr lang="en-US" altLang="zh-TW" sz="1800" dirty="0">
              <a:solidFill>
                <a:srgbClr val="FFC864"/>
              </a:solidFill>
              <a:latin typeface="Calibri" panose="020F0502020204030204" pitchFamily="34" charset="0"/>
              <a:cs typeface="Calibri" panose="020F0502020204030204" pitchFamily="34" charset="0"/>
            </a:endParaRPr>
          </a:p>
        </p:txBody>
      </p:sp>
      <p:sp>
        <p:nvSpPr>
          <p:cNvPr id="76" name="向右箭號 20"/>
          <p:cNvSpPr/>
          <p:nvPr/>
        </p:nvSpPr>
        <p:spPr bwMode="auto">
          <a:xfrm>
            <a:off x="6783164" y="3679486"/>
            <a:ext cx="101880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indent="36000" defTabSz="791890">
              <a:defRPr/>
            </a:pPr>
            <a:r>
              <a:rPr lang="en-US" altLang="zh-TW" sz="1800" dirty="0" smtClean="0">
                <a:solidFill>
                  <a:schemeClr val="bg1"/>
                </a:solidFill>
                <a:latin typeface="Calibri" panose="020F0502020204030204" pitchFamily="34" charset="0"/>
                <a:cs typeface="Calibri" panose="020F0502020204030204" pitchFamily="34" charset="0"/>
              </a:rPr>
              <a:t>8GB~256GB</a:t>
            </a:r>
            <a:endParaRPr lang="en-US" altLang="zh-TW" sz="1800" dirty="0">
              <a:solidFill>
                <a:schemeClr val="bg1"/>
              </a:solidFill>
              <a:latin typeface="Calibri" panose="020F0502020204030204" pitchFamily="34" charset="0"/>
              <a:cs typeface="Calibri" panose="020F0502020204030204" pitchFamily="34" charset="0"/>
            </a:endParaRPr>
          </a:p>
        </p:txBody>
      </p:sp>
      <p:grpSp>
        <p:nvGrpSpPr>
          <p:cNvPr id="65" name="群組 64"/>
          <p:cNvGrpSpPr/>
          <p:nvPr/>
        </p:nvGrpSpPr>
        <p:grpSpPr>
          <a:xfrm>
            <a:off x="-4662109" y="2512992"/>
            <a:ext cx="4403248" cy="4271897"/>
            <a:chOff x="-4662109" y="2512992"/>
            <a:chExt cx="4403248" cy="4271897"/>
          </a:xfrm>
        </p:grpSpPr>
        <p:grpSp>
          <p:nvGrpSpPr>
            <p:cNvPr id="66" name="群組 65"/>
            <p:cNvGrpSpPr/>
            <p:nvPr/>
          </p:nvGrpSpPr>
          <p:grpSpPr>
            <a:xfrm>
              <a:off x="-4662109" y="2512992"/>
              <a:ext cx="4403248" cy="4271897"/>
              <a:chOff x="12883876" y="1908742"/>
              <a:chExt cx="4403248" cy="4271897"/>
            </a:xfrm>
          </p:grpSpPr>
          <p:sp>
            <p:nvSpPr>
              <p:cNvPr id="69" name="矩形 68"/>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2" name="矩形 71"/>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4" name="矩形 73"/>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9" name="矩形 78"/>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0" name="文字方塊 79"/>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81" name="文字方塊 80"/>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82" name="矩形 81"/>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3" name="文字方塊 82"/>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84" name="文字方塊 83"/>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85" name="矩形 84"/>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6" name="文字方塊 85"/>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87" name="矩形 86"/>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8" name="矩形 87"/>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9" name="矩形 88"/>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0" name="文字方塊 89"/>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91" name="矩形 90"/>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92" name="矩形 91"/>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3" name="矩形 92"/>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94" name="矩形 93"/>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95" name="矩形 94"/>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96" name="文字方塊 95"/>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97" name="矩形 96"/>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8" name="矩形 97"/>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67" name="文字方塊 66"/>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68" name="矩形 67"/>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Tree>
    <p:extLst>
      <p:ext uri="{BB962C8B-B14F-4D97-AF65-F5344CB8AC3E}">
        <p14:creationId xmlns:p14="http://schemas.microsoft.com/office/powerpoint/2010/main" val="392542649"/>
      </p:ext>
    </p:extLst>
  </p:cSld>
  <p:clrMapOvr>
    <a:masterClrMapping/>
  </p:clrMapOvr>
  <p:transition/>
  <p:timing>
    <p:tnLst>
      <p:par>
        <p:cT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0" name="表格 89"/>
          <p:cNvGraphicFramePr>
            <a:graphicFrameLocks noGrp="1"/>
          </p:cNvGraphicFramePr>
          <p:nvPr>
            <p:extLst>
              <p:ext uri="{D42A27DB-BD31-4B8C-83A1-F6EECF244321}">
                <p14:modId xmlns:p14="http://schemas.microsoft.com/office/powerpoint/2010/main" val="4045586923"/>
              </p:ext>
            </p:extLst>
          </p:nvPr>
        </p:nvGraphicFramePr>
        <p:xfrm>
          <a:off x="705488" y="2430367"/>
          <a:ext cx="16307663" cy="2389184"/>
        </p:xfrm>
        <a:graphic>
          <a:graphicData uri="http://schemas.openxmlformats.org/drawingml/2006/table">
            <a:tbl>
              <a:tblPr firstRow="1" bandRow="1">
                <a:tableStyleId>{5940675A-B579-460E-94D1-54222C63F5DA}</a:tableStyleId>
              </a:tblPr>
              <a:tblGrid>
                <a:gridCol w="874976"/>
                <a:gridCol w="2048275"/>
                <a:gridCol w="1094768"/>
                <a:gridCol w="1024137"/>
                <a:gridCol w="1024137"/>
                <a:gridCol w="1024137"/>
                <a:gridCol w="1024137"/>
                <a:gridCol w="1024137"/>
                <a:gridCol w="1024137"/>
                <a:gridCol w="1024137"/>
                <a:gridCol w="1024137"/>
                <a:gridCol w="1024137"/>
                <a:gridCol w="1024137"/>
                <a:gridCol w="1024137"/>
                <a:gridCol w="1024137"/>
              </a:tblGrid>
              <a:tr h="402126">
                <a:tc>
                  <a:txBody>
                    <a:bodyPr/>
                    <a:lstStyle/>
                    <a:p>
                      <a:r>
                        <a:rPr lang="en-US" altLang="zh-TW" sz="2000" b="1" dirty="0" smtClean="0">
                          <a:solidFill>
                            <a:schemeClr val="bg1"/>
                          </a:solidFill>
                          <a:latin typeface="Calibri" panose="020F0502020204030204" pitchFamily="34" charset="0"/>
                          <a:cs typeface="Calibri" panose="020F0502020204030204" pitchFamily="34" charset="0"/>
                        </a:rPr>
                        <a:t>Flash</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grid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Available</a:t>
                      </a:r>
                      <a:r>
                        <a:rPr lang="en-US" altLang="zh-TW" sz="2000" b="1" baseline="0" dirty="0" smtClean="0">
                          <a:solidFill>
                            <a:schemeClr val="bg1"/>
                          </a:solidFill>
                          <a:latin typeface="Calibri" panose="020F0502020204030204" pitchFamily="34" charset="0"/>
                          <a:cs typeface="Calibri" panose="020F0502020204030204" pitchFamily="34" charset="0"/>
                        </a:rPr>
                        <a:t> Now</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hMerge="1">
                  <a:txBody>
                    <a:bodyPr/>
                    <a:lstStyle/>
                    <a:p>
                      <a:endParaRPr lang="zh-TW" altLang="en-US"/>
                    </a:p>
                  </a:txBody>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Q4’23</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Q1’24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Q2’24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Q3’24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993529">
                <a:tc>
                  <a:txBody>
                    <a:bodyPr/>
                    <a:lstStyle/>
                    <a:p>
                      <a:r>
                        <a:rPr lang="en-US" altLang="zh-TW" sz="2000" b="1" dirty="0" smtClean="0">
                          <a:solidFill>
                            <a:schemeClr val="bg1"/>
                          </a:solidFill>
                          <a:latin typeface="Calibri" panose="020F0502020204030204" pitchFamily="34" charset="0"/>
                          <a:cs typeface="Calibri" panose="020F0502020204030204" pitchFamily="34" charset="0"/>
                        </a:rPr>
                        <a:t>SLC</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49C00"/>
                    </a:solidFill>
                  </a:tcPr>
                </a:tc>
                <a:tc>
                  <a:txBody>
                    <a:bodyPr/>
                    <a:lstStyle/>
                    <a:p>
                      <a:pPr fontAlgn="auto">
                        <a:spcBef>
                          <a:spcPts val="0"/>
                        </a:spcBef>
                        <a:spcAft>
                          <a:spcPts val="0"/>
                        </a:spcAft>
                        <a:defRPr/>
                      </a:pPr>
                      <a:r>
                        <a:rPr lang="en-US" altLang="zh-TW" sz="1800" b="1" kern="1200" dirty="0" smtClean="0">
                          <a:solidFill>
                            <a:srgbClr val="F49C00"/>
                          </a:solidFill>
                          <a:latin typeface="Calibri" panose="020F0502020204030204" pitchFamily="34" charset="0"/>
                          <a:ea typeface="+mn-ea"/>
                          <a:cs typeface="Calibri" panose="020F0502020204030204" pitchFamily="34" charset="0"/>
                        </a:rPr>
                        <a:t>SDM5A 22P</a:t>
                      </a:r>
                    </a:p>
                    <a:p>
                      <a:pPr fontAlgn="auto">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1GB~32GB</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993529">
                <a:tc>
                  <a:txBody>
                    <a:bodyPr/>
                    <a:lstStyle/>
                    <a:p>
                      <a:r>
                        <a:rPr lang="en-US" altLang="zh-TW" sz="2000" b="1" dirty="0" smtClean="0">
                          <a:solidFill>
                            <a:schemeClr val="bg1"/>
                          </a:solidFill>
                          <a:latin typeface="Calibri" panose="020F0502020204030204" pitchFamily="34" charset="0"/>
                          <a:cs typeface="Calibri" panose="020F0502020204030204" pitchFamily="34" charset="0"/>
                        </a:rPr>
                        <a:t>MLC</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669900"/>
                    </a:solidFill>
                  </a:tcPr>
                </a:tc>
                <a:tc>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SDM5A-M 22P</a:t>
                      </a:r>
                    </a:p>
                    <a:p>
                      <a:pPr fontAlgn="auto">
                        <a:spcBef>
                          <a:spcPts val="0"/>
                        </a:spcBef>
                        <a:spcAft>
                          <a:spcPts val="0"/>
                        </a:spcAft>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8GB~64GB</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spcBef>
                          <a:spcPts val="0"/>
                        </a:spcBef>
                        <a:spcAft>
                          <a:spcPts val="0"/>
                        </a:spcAft>
                        <a:defRPr/>
                      </a:pP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sp>
        <p:nvSpPr>
          <p:cNvPr id="45" name="文字方塊 24"/>
          <p:cNvSpPr txBox="1">
            <a:spLocks noChangeArrowheads="1"/>
          </p:cNvSpPr>
          <p:nvPr/>
        </p:nvSpPr>
        <p:spPr bwMode="auto">
          <a:xfrm>
            <a:off x="3171668" y="1640505"/>
            <a:ext cx="11266311" cy="660949"/>
          </a:xfrm>
          <a:prstGeom prst="rect">
            <a:avLst/>
          </a:prstGeom>
          <a:noFill/>
          <a:ln>
            <a:noFill/>
          </a:ln>
          <a:extLst/>
        </p:spPr>
        <p:txBody>
          <a:bodyPr lIns="112647" tIns="56324" rIns="112647" bIns="56324">
            <a:spAutoFit/>
          </a:bodyPr>
          <a:lstStyle>
            <a:lvl1pPr eaLnBrk="0" hangingPunct="0">
              <a:defRPr kumimoji="1">
                <a:solidFill>
                  <a:schemeClr val="tx1"/>
                </a:solidFill>
                <a:latin typeface="Arial" pitchFamily="34" charset="0"/>
                <a:ea typeface="新細明體" pitchFamily="18" charset="-120"/>
              </a:defRPr>
            </a:lvl1pPr>
            <a:lvl2pPr marL="742950" indent="-285750" eaLnBrk="0" hangingPunct="0">
              <a:defRPr kumimoji="1">
                <a:solidFill>
                  <a:schemeClr val="tx1"/>
                </a:solidFill>
                <a:latin typeface="Arial" pitchFamily="34" charset="0"/>
                <a:ea typeface="新細明體" pitchFamily="18" charset="-120"/>
              </a:defRPr>
            </a:lvl2pPr>
            <a:lvl3pPr marL="1143000" indent="-228600" eaLnBrk="0" hangingPunct="0">
              <a:defRPr kumimoji="1">
                <a:solidFill>
                  <a:schemeClr val="tx1"/>
                </a:solidFill>
                <a:latin typeface="Arial" pitchFamily="34" charset="0"/>
                <a:ea typeface="新細明體" pitchFamily="18" charset="-120"/>
              </a:defRPr>
            </a:lvl3pPr>
            <a:lvl4pPr marL="1600200" indent="-228600" eaLnBrk="0" hangingPunct="0">
              <a:defRPr kumimoji="1">
                <a:solidFill>
                  <a:schemeClr val="tx1"/>
                </a:solidFill>
                <a:latin typeface="Arial" pitchFamily="34" charset="0"/>
                <a:ea typeface="新細明體" pitchFamily="18" charset="-120"/>
              </a:defRPr>
            </a:lvl4pPr>
            <a:lvl5pPr marL="2057400" indent="-228600" eaLnBrk="0" hangingPunct="0">
              <a:defRPr kumimoji="1">
                <a:solidFill>
                  <a:schemeClr val="tx1"/>
                </a:solidFill>
                <a:latin typeface="Arial" pitchFamily="34" charset="0"/>
                <a:ea typeface="新細明體" pitchFamily="18" charset="-120"/>
              </a:defRPr>
            </a:lvl5pPr>
            <a:lvl6pPr marL="25146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a:r>
              <a:rPr lang="en-US" altLang="zh-TW" sz="3556" b="1" dirty="0">
                <a:solidFill>
                  <a:srgbClr val="008080"/>
                </a:solidFill>
                <a:latin typeface="Calibri" pitchFamily="34" charset="0"/>
              </a:rPr>
              <a:t>Industrial </a:t>
            </a:r>
            <a:r>
              <a:rPr lang="en-US" altLang="zh-TW" sz="3556" b="1" dirty="0" smtClean="0">
                <a:solidFill>
                  <a:srgbClr val="008080"/>
                </a:solidFill>
                <a:latin typeface="Calibri" pitchFamily="34" charset="0"/>
              </a:rPr>
              <a:t>22-pin </a:t>
            </a:r>
            <a:r>
              <a:rPr lang="en-US" altLang="zh-TW" sz="3556" b="1" dirty="0">
                <a:solidFill>
                  <a:srgbClr val="008080"/>
                </a:solidFill>
                <a:latin typeface="Calibri" pitchFamily="34" charset="0"/>
              </a:rPr>
              <a:t>SDM 2D NAND Roadmap</a:t>
            </a:r>
          </a:p>
        </p:txBody>
      </p:sp>
      <p:sp>
        <p:nvSpPr>
          <p:cNvPr id="81" name="文字方塊 38"/>
          <p:cNvSpPr txBox="1">
            <a:spLocks noChangeArrowheads="1"/>
          </p:cNvSpPr>
          <p:nvPr/>
        </p:nvSpPr>
        <p:spPr bwMode="auto">
          <a:xfrm>
            <a:off x="13842996" y="3447731"/>
            <a:ext cx="2922976" cy="354455"/>
          </a:xfrm>
          <a:prstGeom prst="rect">
            <a:avLst/>
          </a:prstGeom>
          <a:noFill/>
          <a:ln w="9525">
            <a:noFill/>
            <a:miter lim="800000"/>
            <a:headEnd/>
            <a:tailEnd/>
          </a:ln>
        </p:spPr>
        <p:txBody>
          <a:bodyPr wrap="none" lIns="112647" tIns="56324" rIns="112647" bIns="56324">
            <a:spAutoFit/>
          </a:bodyPr>
          <a:lstStyle/>
          <a:p>
            <a:pPr fontAlgn="auto">
              <a:spcBef>
                <a:spcPts val="0"/>
              </a:spcBef>
              <a:spcAft>
                <a:spcPts val="0"/>
              </a:spcAft>
              <a:defRPr/>
            </a:pPr>
            <a:r>
              <a:rPr lang="en-US" altLang="zh-TW" sz="1564" b="1" dirty="0">
                <a:solidFill>
                  <a:srgbClr val="3B97C5"/>
                </a:solidFill>
                <a:latin typeface="Calibri" panose="020F0502020204030204" pitchFamily="34" charset="0"/>
                <a:ea typeface="+mn-ea"/>
              </a:rPr>
              <a:t> </a:t>
            </a:r>
            <a:r>
              <a:rPr lang="en-US" altLang="zh-TW" sz="1422" b="1" dirty="0">
                <a:solidFill>
                  <a:srgbClr val="C00000"/>
                </a:solidFill>
                <a:latin typeface="Calibri" panose="020F0502020204030204" pitchFamily="34" charset="0"/>
                <a:ea typeface="+mn-ea"/>
              </a:rPr>
              <a:t>Warranty: 5 years or 60K P/E cycles</a:t>
            </a:r>
            <a:endParaRPr lang="zh-TW" altLang="en-US" sz="1422" b="1" dirty="0">
              <a:solidFill>
                <a:srgbClr val="C00000"/>
              </a:solidFill>
              <a:latin typeface="Calibri" panose="020F0502020204030204" pitchFamily="34" charset="0"/>
              <a:ea typeface="+mn-ea"/>
            </a:endParaRPr>
          </a:p>
        </p:txBody>
      </p:sp>
      <p:sp>
        <p:nvSpPr>
          <p:cNvPr id="82" name="文字方塊 81"/>
          <p:cNvSpPr txBox="1"/>
          <p:nvPr/>
        </p:nvSpPr>
        <p:spPr>
          <a:xfrm>
            <a:off x="13915229" y="4472201"/>
            <a:ext cx="3358365" cy="332591"/>
          </a:xfrm>
          <a:prstGeom prst="rect">
            <a:avLst/>
          </a:prstGeom>
          <a:noFill/>
        </p:spPr>
        <p:txBody>
          <a:bodyPr wrap="square" lIns="112647" tIns="56324" rIns="112647" bIns="56324">
            <a:spAutoFit/>
          </a:bodyPr>
          <a:lstStyle/>
          <a:p>
            <a:pPr fontAlgn="auto">
              <a:spcBef>
                <a:spcPts val="0"/>
              </a:spcBef>
              <a:spcAft>
                <a:spcPts val="0"/>
              </a:spcAft>
              <a:defRPr/>
            </a:pPr>
            <a:r>
              <a:rPr lang="en-US" altLang="zh-TW" sz="1422" b="1" dirty="0">
                <a:solidFill>
                  <a:srgbClr val="C00000"/>
                </a:solidFill>
                <a:latin typeface="Calibri" panose="020F0502020204030204" pitchFamily="34" charset="0"/>
                <a:ea typeface="+mn-ea"/>
              </a:rPr>
              <a:t>Warranty: 2 years or 3K P/E cycles</a:t>
            </a:r>
            <a:endParaRPr lang="zh-TW" altLang="en-US" sz="1422" b="1" dirty="0">
              <a:solidFill>
                <a:srgbClr val="C00000"/>
              </a:solidFill>
              <a:latin typeface="Calibri" panose="020F0502020204030204" pitchFamily="34" charset="0"/>
              <a:ea typeface="+mn-ea"/>
            </a:endParaRPr>
          </a:p>
        </p:txBody>
      </p:sp>
      <p:sp>
        <p:nvSpPr>
          <p:cNvPr id="6" name="標題 5"/>
          <p:cNvSpPr>
            <a:spLocks noGrp="1"/>
          </p:cNvSpPr>
          <p:nvPr>
            <p:ph type="title"/>
          </p:nvPr>
        </p:nvSpPr>
        <p:spPr/>
        <p:txBody>
          <a:bodyPr/>
          <a:lstStyle/>
          <a:p>
            <a:r>
              <a:rPr lang="en-US" altLang="zh-TW" dirty="0" smtClean="0"/>
              <a:t>2D SSD Module</a:t>
            </a:r>
            <a:endParaRPr lang="zh-TW" altLang="en-US" dirty="0"/>
          </a:p>
        </p:txBody>
      </p:sp>
      <p:grpSp>
        <p:nvGrpSpPr>
          <p:cNvPr id="59" name="群組 58"/>
          <p:cNvGrpSpPr/>
          <p:nvPr/>
        </p:nvGrpSpPr>
        <p:grpSpPr>
          <a:xfrm>
            <a:off x="-4662109" y="2512992"/>
            <a:ext cx="4403248" cy="4271897"/>
            <a:chOff x="-4662109" y="2512992"/>
            <a:chExt cx="4403248" cy="4271897"/>
          </a:xfrm>
        </p:grpSpPr>
        <p:grpSp>
          <p:nvGrpSpPr>
            <p:cNvPr id="64" name="群組 63"/>
            <p:cNvGrpSpPr/>
            <p:nvPr/>
          </p:nvGrpSpPr>
          <p:grpSpPr>
            <a:xfrm>
              <a:off x="-4662109" y="2512992"/>
              <a:ext cx="4403248" cy="4271897"/>
              <a:chOff x="12883876" y="1908742"/>
              <a:chExt cx="4403248" cy="4271897"/>
            </a:xfrm>
          </p:grpSpPr>
          <p:sp>
            <p:nvSpPr>
              <p:cNvPr id="70" name="矩形 69"/>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1" name="矩形 70"/>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3" name="矩形 72"/>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7" name="矩形 76"/>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3" name="文字方塊 82"/>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86" name="文字方塊 85"/>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87" name="矩形 86"/>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8" name="文字方塊 87"/>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89" name="文字方塊 88"/>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97" name="矩形 96"/>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8" name="文字方塊 97"/>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99" name="矩形 98"/>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0" name="矩形 99"/>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1" name="矩形 100"/>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2" name="文字方塊 101"/>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103" name="矩形 102"/>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04" name="矩形 103"/>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5" name="矩形 104"/>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106" name="矩形 105"/>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107" name="矩形 106"/>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08" name="文字方塊 107"/>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109" name="矩形 108"/>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0" name="矩形 109"/>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67" name="文字方塊 66"/>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69" name="矩形 68"/>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grpSp>
        <p:nvGrpSpPr>
          <p:cNvPr id="50" name="群組 49"/>
          <p:cNvGrpSpPr/>
          <p:nvPr/>
        </p:nvGrpSpPr>
        <p:grpSpPr>
          <a:xfrm>
            <a:off x="3783158" y="2959557"/>
            <a:ext cx="972267" cy="765219"/>
            <a:chOff x="3654721" y="2328256"/>
            <a:chExt cx="972267" cy="765219"/>
          </a:xfrm>
        </p:grpSpPr>
        <p:sp>
          <p:nvSpPr>
            <p:cNvPr id="52" name="文字方塊 51"/>
            <p:cNvSpPr txBox="1"/>
            <p:nvPr/>
          </p:nvSpPr>
          <p:spPr>
            <a:xfrm>
              <a:off x="3654721" y="2328256"/>
              <a:ext cx="972267"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24/32nm</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54" name="圖片 53"/>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795114" y="2642820"/>
              <a:ext cx="475278" cy="450655"/>
            </a:xfrm>
            <a:prstGeom prst="rect">
              <a:avLst/>
            </a:prstGeom>
          </p:spPr>
        </p:pic>
      </p:grpSp>
      <p:grpSp>
        <p:nvGrpSpPr>
          <p:cNvPr id="55" name="群組 54"/>
          <p:cNvGrpSpPr/>
          <p:nvPr/>
        </p:nvGrpSpPr>
        <p:grpSpPr>
          <a:xfrm>
            <a:off x="3902024" y="3833625"/>
            <a:ext cx="734536" cy="827151"/>
            <a:chOff x="3773587" y="2266324"/>
            <a:chExt cx="734536" cy="827151"/>
          </a:xfrm>
        </p:grpSpPr>
        <p:sp>
          <p:nvSpPr>
            <p:cNvPr id="56" name="文字方塊 55"/>
            <p:cNvSpPr txBox="1"/>
            <p:nvPr/>
          </p:nvSpPr>
          <p:spPr>
            <a:xfrm>
              <a:off x="3773587" y="2266324"/>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15nm</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57" name="圖片 56"/>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795114" y="2642820"/>
              <a:ext cx="475278" cy="450655"/>
            </a:xfrm>
            <a:prstGeom prst="rect">
              <a:avLst/>
            </a:prstGeom>
          </p:spPr>
        </p:pic>
      </p:grpSp>
      <p:grpSp>
        <p:nvGrpSpPr>
          <p:cNvPr id="47" name="群組 46"/>
          <p:cNvGrpSpPr/>
          <p:nvPr/>
        </p:nvGrpSpPr>
        <p:grpSpPr>
          <a:xfrm>
            <a:off x="14526854" y="8045152"/>
            <a:ext cx="1920141" cy="866153"/>
            <a:chOff x="14526854" y="8045152"/>
            <a:chExt cx="1920141" cy="866153"/>
          </a:xfrm>
        </p:grpSpPr>
        <p:sp>
          <p:nvSpPr>
            <p:cNvPr id="48" name="文字方塊 47"/>
            <p:cNvSpPr txBox="1"/>
            <p:nvPr/>
          </p:nvSpPr>
          <p:spPr>
            <a:xfrm>
              <a:off x="14526854" y="8045152"/>
              <a:ext cx="1920141" cy="830997"/>
            </a:xfrm>
            <a:prstGeom prst="rect">
              <a:avLst/>
            </a:prstGeom>
            <a:noFill/>
          </p:spPr>
          <p:txBody>
            <a:bodyPr wrap="none" rtlCol="0">
              <a:spAutoFit/>
            </a:bodyPr>
            <a:lstStyle/>
            <a:p>
              <a:r>
                <a:rPr lang="en-US" altLang="zh-TW" sz="1600" dirty="0">
                  <a:solidFill>
                    <a:schemeClr val="tx1">
                      <a:lumMod val="65000"/>
                      <a:lumOff val="35000"/>
                    </a:schemeClr>
                  </a:solidFill>
                  <a:latin typeface="Calibri" panose="020F0502020204030204" pitchFamily="34" charset="0"/>
                  <a:cs typeface="Calibri" panose="020F0502020204030204" pitchFamily="34" charset="0"/>
                </a:rPr>
                <a:t>Remarks</a:t>
              </a: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a:t>
              </a:r>
            </a:p>
            <a:p>
              <a:pPr>
                <a:lnSpc>
                  <a:spcPct val="200000"/>
                </a:lnSpc>
              </a:pP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                Wide Temp.</a:t>
              </a:r>
            </a:p>
          </p:txBody>
        </p:sp>
        <p:pic>
          <p:nvPicPr>
            <p:cNvPr id="49" name="圖片 48"/>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14821347" y="8460650"/>
              <a:ext cx="475278" cy="450655"/>
            </a:xfrm>
            <a:prstGeom prst="rect">
              <a:avLst/>
            </a:prstGeom>
          </p:spPr>
        </p:pic>
      </p:grpSp>
    </p:spTree>
    <p:extLst>
      <p:ext uri="{BB962C8B-B14F-4D97-AF65-F5344CB8AC3E}">
        <p14:creationId xmlns:p14="http://schemas.microsoft.com/office/powerpoint/2010/main" val="427783766"/>
      </p:ext>
    </p:extLst>
  </p:cSld>
  <p:clrMapOvr>
    <a:masterClrMapping/>
  </p:clrMapOvr>
  <p:transition/>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標題 6"/>
          <p:cNvSpPr>
            <a:spLocks noGrp="1"/>
          </p:cNvSpPr>
          <p:nvPr>
            <p:ph type="title"/>
          </p:nvPr>
        </p:nvSpPr>
        <p:spPr/>
        <p:txBody>
          <a:bodyPr/>
          <a:lstStyle/>
          <a:p>
            <a:r>
              <a:rPr lang="en-US" altLang="zh-TW" dirty="0" smtClean="0"/>
              <a:t>2D SSD Module</a:t>
            </a:r>
            <a:endParaRPr lang="zh-TW" altLang="en-US" dirty="0"/>
          </a:p>
        </p:txBody>
      </p:sp>
      <p:graphicFrame>
        <p:nvGraphicFramePr>
          <p:cNvPr id="43" name="表格 42"/>
          <p:cNvGraphicFramePr>
            <a:graphicFrameLocks noGrp="1"/>
          </p:cNvGraphicFramePr>
          <p:nvPr>
            <p:extLst>
              <p:ext uri="{D42A27DB-BD31-4B8C-83A1-F6EECF244321}">
                <p14:modId xmlns:p14="http://schemas.microsoft.com/office/powerpoint/2010/main" val="1128725986"/>
              </p:ext>
            </p:extLst>
          </p:nvPr>
        </p:nvGraphicFramePr>
        <p:xfrm>
          <a:off x="705487" y="1841573"/>
          <a:ext cx="16317572" cy="1828512"/>
        </p:xfrm>
        <a:graphic>
          <a:graphicData uri="http://schemas.openxmlformats.org/drawingml/2006/table">
            <a:tbl>
              <a:tblPr firstRow="1" bandRow="1">
                <a:tableStyleId>{5C22544A-7EE6-4342-B048-85BDC9FD1C3A}</a:tableStyleId>
              </a:tblPr>
              <a:tblGrid>
                <a:gridCol w="1900780"/>
                <a:gridCol w="2503555"/>
                <a:gridCol w="1642713"/>
                <a:gridCol w="1711754"/>
                <a:gridCol w="1711754"/>
                <a:gridCol w="1711754"/>
                <a:gridCol w="1711754"/>
                <a:gridCol w="1711754"/>
                <a:gridCol w="1711754"/>
              </a:tblGrid>
              <a:tr h="454057">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Flash</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Model</a:t>
                      </a: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SR/SW</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2023</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2024</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2025</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r>
              <a:tr h="454057">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altLang="zh-TW"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r>
              <a:tr h="391824">
                <a:tc>
                  <a:txBody>
                    <a:bodyPr/>
                    <a:lstStyle/>
                    <a:p>
                      <a:pPr algn="ctr"/>
                      <a:r>
                        <a:rPr lang="en-US" altLang="zh-TW" sz="2400" b="1" dirty="0" smtClean="0">
                          <a:solidFill>
                            <a:schemeClr val="bg1"/>
                          </a:solidFill>
                          <a:latin typeface="Calibri" panose="020F0502020204030204" pitchFamily="34" charset="0"/>
                          <a:cs typeface="Calibri" panose="020F0502020204030204" pitchFamily="34" charset="0"/>
                        </a:rPr>
                        <a:t>SLC</a:t>
                      </a: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49C00"/>
                    </a:solidFill>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 SDM5A 22P</a:t>
                      </a:r>
                    </a:p>
                  </a:txBody>
                  <a:tcPr marL="112573" marR="112573" marT="56280" marB="5628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290/265</a:t>
                      </a: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391824">
                <a:tc>
                  <a:txBody>
                    <a:bodyPr/>
                    <a:lstStyle/>
                    <a:p>
                      <a:pPr algn="ctr"/>
                      <a:r>
                        <a:rPr lang="en-US" altLang="zh-TW" sz="2400" b="1" dirty="0" smtClean="0">
                          <a:solidFill>
                            <a:schemeClr val="bg1"/>
                          </a:solidFill>
                          <a:latin typeface="Calibri" panose="020F0502020204030204" pitchFamily="34" charset="0"/>
                          <a:cs typeface="Calibri" panose="020F0502020204030204" pitchFamily="34" charset="0"/>
                        </a:rPr>
                        <a:t>MLC</a:t>
                      </a: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6699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SDM5A-M 22P</a:t>
                      </a:r>
                    </a:p>
                  </a:txBody>
                  <a:tcPr marL="112573" marR="112573" marT="56280" marB="5628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200/85</a:t>
                      </a: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sp>
        <p:nvSpPr>
          <p:cNvPr id="49" name="文字方塊 24"/>
          <p:cNvSpPr txBox="1">
            <a:spLocks noChangeArrowheads="1"/>
          </p:cNvSpPr>
          <p:nvPr/>
        </p:nvSpPr>
        <p:spPr bwMode="auto">
          <a:xfrm>
            <a:off x="3320300" y="959953"/>
            <a:ext cx="11087946" cy="667724"/>
          </a:xfrm>
          <a:prstGeom prst="rect">
            <a:avLst/>
          </a:prstGeom>
          <a:noFill/>
          <a:ln w="9525">
            <a:noFill/>
            <a:miter lim="800000"/>
            <a:headEnd/>
            <a:tailEnd/>
          </a:ln>
        </p:spPr>
        <p:txBody>
          <a:bodyPr lIns="112624" tIns="56313" rIns="112624" bIns="56313">
            <a:spAutoFit/>
          </a:bodyPr>
          <a:lstStyle/>
          <a:p>
            <a:pPr algn="ctr"/>
            <a:r>
              <a:rPr lang="en-US" altLang="zh-TW" sz="3600" b="1" dirty="0">
                <a:solidFill>
                  <a:srgbClr val="008C7D"/>
                </a:solidFill>
                <a:latin typeface="Calibri" pitchFamily="34" charset="0"/>
              </a:rPr>
              <a:t>Industrial </a:t>
            </a:r>
            <a:r>
              <a:rPr lang="en-US" altLang="zh-TW" sz="3600" b="1" dirty="0" smtClean="0">
                <a:solidFill>
                  <a:srgbClr val="008C7D"/>
                </a:solidFill>
                <a:latin typeface="Calibri" pitchFamily="34" charset="0"/>
              </a:rPr>
              <a:t>22-pin </a:t>
            </a:r>
            <a:r>
              <a:rPr lang="en-US" altLang="zh-TW" sz="3600" b="1" dirty="0">
                <a:solidFill>
                  <a:srgbClr val="008C7D"/>
                </a:solidFill>
                <a:latin typeface="Calibri" pitchFamily="34" charset="0"/>
              </a:rPr>
              <a:t>SDM 2D NAND Roadmap</a:t>
            </a:r>
          </a:p>
        </p:txBody>
      </p:sp>
      <p:grpSp>
        <p:nvGrpSpPr>
          <p:cNvPr id="52" name="群組 51"/>
          <p:cNvGrpSpPr/>
          <p:nvPr/>
        </p:nvGrpSpPr>
        <p:grpSpPr>
          <a:xfrm>
            <a:off x="13111282" y="7613104"/>
            <a:ext cx="3839769" cy="1411663"/>
            <a:chOff x="12518482" y="6103347"/>
            <a:chExt cx="3839769" cy="1411663"/>
          </a:xfrm>
        </p:grpSpPr>
        <p:sp>
          <p:nvSpPr>
            <p:cNvPr id="54" name="文字方塊 53"/>
            <p:cNvSpPr txBox="1"/>
            <p:nvPr/>
          </p:nvSpPr>
          <p:spPr>
            <a:xfrm>
              <a:off x="12518482" y="6103347"/>
              <a:ext cx="3839769" cy="1015663"/>
            </a:xfrm>
            <a:prstGeom prst="rect">
              <a:avLst/>
            </a:prstGeom>
            <a:noFill/>
          </p:spPr>
          <p:txBody>
            <a:bodyPr wrap="none" rtlCol="0">
              <a:spAutoFit/>
            </a:bodyPr>
            <a:lstStyle/>
            <a:p>
              <a:r>
                <a:rPr lang="en-US" altLang="zh-TW" sz="20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Remarks:</a:t>
              </a:r>
            </a:p>
            <a:p>
              <a:pPr marL="457200" indent="-457200">
                <a:buAutoNum type="arabicPeriod"/>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SR/SW</a:t>
              </a:r>
              <a:r>
                <a:rPr lang="en-US" altLang="zh-TW" sz="2000" dirty="0">
                  <a:solidFill>
                    <a:schemeClr val="tx1">
                      <a:lumMod val="75000"/>
                      <a:lumOff val="25000"/>
                    </a:schemeClr>
                  </a:solidFill>
                  <a:latin typeface="Calibri" panose="020F0502020204030204" pitchFamily="34" charset="0"/>
                  <a:cs typeface="Calibri" panose="020F0502020204030204" pitchFamily="34" charset="0"/>
                </a:rPr>
                <a:t>: Sequential </a:t>
              </a: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Read/Write</a:t>
              </a:r>
            </a:p>
            <a:p>
              <a:pPr marL="457200" indent="-457200">
                <a:buAutoNum type="arabicPeriod"/>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ES   CS MP               EOL LTS</a:t>
              </a:r>
              <a:endParaRPr lang="zh-TW" altLang="en-US" sz="20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grpSp>
          <p:nvGrpSpPr>
            <p:cNvPr id="55" name="群組 54"/>
            <p:cNvGrpSpPr/>
            <p:nvPr/>
          </p:nvGrpSpPr>
          <p:grpSpPr>
            <a:xfrm>
              <a:off x="13131980" y="7119010"/>
              <a:ext cx="2866231" cy="396000"/>
              <a:chOff x="4618611" y="6393830"/>
              <a:chExt cx="2866231" cy="396000"/>
            </a:xfrm>
          </p:grpSpPr>
          <p:sp>
            <p:nvSpPr>
              <p:cNvPr id="56" name="五邊形 55"/>
              <p:cNvSpPr/>
              <p:nvPr/>
            </p:nvSpPr>
            <p:spPr bwMode="auto">
              <a:xfrm>
                <a:off x="6360892" y="6393830"/>
                <a:ext cx="1123950" cy="396000"/>
              </a:xfrm>
              <a:prstGeom prst="homePlate">
                <a:avLst/>
              </a:prstGeom>
              <a:solidFill>
                <a:srgbClr val="B3B3B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57" name="五邊形 56"/>
              <p:cNvSpPr/>
              <p:nvPr/>
            </p:nvSpPr>
            <p:spPr bwMode="auto">
              <a:xfrm>
                <a:off x="4690532" y="6393830"/>
                <a:ext cx="1860584"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400" dirty="0">
                  <a:solidFill>
                    <a:schemeClr val="accent6">
                      <a:lumMod val="50000"/>
                    </a:schemeClr>
                  </a:solidFill>
                  <a:latin typeface="Calibri" panose="020F0502020204030204" pitchFamily="34" charset="0"/>
                  <a:cs typeface="Calibri" panose="020F0502020204030204" pitchFamily="34" charset="0"/>
                </a:endParaRPr>
              </a:p>
            </p:txBody>
          </p:sp>
          <p:sp>
            <p:nvSpPr>
              <p:cNvPr id="58" name="五邊形 57"/>
              <p:cNvSpPr/>
              <p:nvPr/>
            </p:nvSpPr>
            <p:spPr bwMode="auto">
              <a:xfrm>
                <a:off x="4618611" y="6393830"/>
                <a:ext cx="345951" cy="396000"/>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grpSp>
      </p:grpSp>
      <p:sp>
        <p:nvSpPr>
          <p:cNvPr id="59" name="向右箭號 20"/>
          <p:cNvSpPr/>
          <p:nvPr/>
        </p:nvSpPr>
        <p:spPr bwMode="auto">
          <a:xfrm>
            <a:off x="6783164" y="3244335"/>
            <a:ext cx="101880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indent="36000" defTabSz="791890">
              <a:defRPr/>
            </a:pPr>
            <a:r>
              <a:rPr lang="en-US" altLang="zh-TW" sz="2000" dirty="0" smtClean="0">
                <a:solidFill>
                  <a:schemeClr val="bg1"/>
                </a:solidFill>
                <a:latin typeface="Calibri" panose="020F0502020204030204" pitchFamily="34" charset="0"/>
                <a:cs typeface="Calibri" panose="020F0502020204030204" pitchFamily="34" charset="0"/>
              </a:rPr>
              <a:t>8GB~64GB</a:t>
            </a:r>
            <a:endParaRPr lang="en-US" altLang="zh-TW" sz="2000" dirty="0">
              <a:solidFill>
                <a:schemeClr val="bg1"/>
              </a:solidFill>
              <a:latin typeface="Calibri" panose="020F0502020204030204" pitchFamily="34" charset="0"/>
              <a:cs typeface="Calibri" panose="020F0502020204030204" pitchFamily="34" charset="0"/>
            </a:endParaRPr>
          </a:p>
        </p:txBody>
      </p:sp>
      <p:sp>
        <p:nvSpPr>
          <p:cNvPr id="62" name="五邊形 61"/>
          <p:cNvSpPr/>
          <p:nvPr/>
        </p:nvSpPr>
        <p:spPr bwMode="auto">
          <a:xfrm>
            <a:off x="6783164" y="2809184"/>
            <a:ext cx="101880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indent="36000" defTabSz="791890" fontAlgn="auto">
              <a:spcBef>
                <a:spcPts val="0"/>
              </a:spcBef>
              <a:spcAft>
                <a:spcPts val="0"/>
              </a:spcAft>
              <a:defRPr/>
            </a:pPr>
            <a:r>
              <a:rPr lang="en-US" altLang="zh-TW" sz="2000" dirty="0">
                <a:solidFill>
                  <a:schemeClr val="bg1"/>
                </a:solidFill>
                <a:latin typeface="Calibri" panose="020F0502020204030204" pitchFamily="34" charset="0"/>
                <a:cs typeface="Calibri" panose="020F0502020204030204" pitchFamily="34" charset="0"/>
              </a:rPr>
              <a:t>1G</a:t>
            </a:r>
            <a:r>
              <a:rPr kumimoji="0" lang="en-US" altLang="zh-TW" sz="2000" dirty="0" smtClean="0">
                <a:solidFill>
                  <a:schemeClr val="bg1"/>
                </a:solidFill>
                <a:latin typeface="Calibri" panose="020F0502020204030204" pitchFamily="34" charset="0"/>
                <a:cs typeface="Calibri" panose="020F0502020204030204" pitchFamily="34" charset="0"/>
              </a:rPr>
              <a:t>B~32GB</a:t>
            </a:r>
            <a:endParaRPr kumimoji="0" lang="zh-TW" altLang="en-US" sz="2000" dirty="0">
              <a:solidFill>
                <a:schemeClr val="bg1"/>
              </a:solidFill>
              <a:latin typeface="Calibri" panose="020F0502020204030204" pitchFamily="34" charset="0"/>
              <a:cs typeface="Calibri" panose="020F0502020204030204" pitchFamily="34" charset="0"/>
            </a:endParaRPr>
          </a:p>
        </p:txBody>
      </p:sp>
      <p:grpSp>
        <p:nvGrpSpPr>
          <p:cNvPr id="67" name="群組 66"/>
          <p:cNvGrpSpPr/>
          <p:nvPr/>
        </p:nvGrpSpPr>
        <p:grpSpPr>
          <a:xfrm>
            <a:off x="-4662109" y="2512992"/>
            <a:ext cx="4403248" cy="4271897"/>
            <a:chOff x="-4662109" y="2512992"/>
            <a:chExt cx="4403248" cy="4271897"/>
          </a:xfrm>
        </p:grpSpPr>
        <p:grpSp>
          <p:nvGrpSpPr>
            <p:cNvPr id="68" name="群組 67"/>
            <p:cNvGrpSpPr/>
            <p:nvPr/>
          </p:nvGrpSpPr>
          <p:grpSpPr>
            <a:xfrm>
              <a:off x="-4662109" y="2512992"/>
              <a:ext cx="4403248" cy="4271897"/>
              <a:chOff x="12883876" y="1908742"/>
              <a:chExt cx="4403248" cy="4271897"/>
            </a:xfrm>
          </p:grpSpPr>
          <p:sp>
            <p:nvSpPr>
              <p:cNvPr id="71" name="矩形 70"/>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2" name="矩形 71"/>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4" name="矩形 73"/>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5" name="矩形 74"/>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6" name="文字方塊 75"/>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77" name="文字方塊 76"/>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78" name="矩形 77"/>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9" name="文字方塊 78"/>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80" name="文字方塊 79"/>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81" name="矩形 80"/>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2" name="文字方塊 81"/>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83" name="矩形 82"/>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4" name="矩形 83"/>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5" name="矩形 84"/>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6" name="文字方塊 85"/>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87" name="矩形 86"/>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88" name="矩形 87"/>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9" name="矩形 88"/>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90" name="矩形 89"/>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91" name="矩形 90"/>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92" name="文字方塊 91"/>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93" name="矩形 92"/>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4" name="矩形 93"/>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69" name="文字方塊 68"/>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70" name="矩形 69"/>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Tree>
    <p:extLst>
      <p:ext uri="{BB962C8B-B14F-4D97-AF65-F5344CB8AC3E}">
        <p14:creationId xmlns:p14="http://schemas.microsoft.com/office/powerpoint/2010/main" val="2253961982"/>
      </p:ext>
    </p:extLst>
  </p:cSld>
  <p:clrMapOvr>
    <a:masterClrMapping/>
  </p:clrMapOvr>
  <p:transition/>
  <p:timing>
    <p:tnLst>
      <p:par>
        <p:cTn id="1" dur="indefinite" restart="never" nodeType="tmRoot"/>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圖片 7"/>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21259" y="3004592"/>
            <a:ext cx="3034758" cy="3034758"/>
          </a:xfrm>
          <a:prstGeom prst="rect">
            <a:avLst/>
          </a:prstGeom>
        </p:spPr>
      </p:pic>
      <p:sp>
        <p:nvSpPr>
          <p:cNvPr id="24" name="矩形 23"/>
          <p:cNvSpPr/>
          <p:nvPr/>
        </p:nvSpPr>
        <p:spPr>
          <a:xfrm>
            <a:off x="3313792" y="5840001"/>
            <a:ext cx="1462260" cy="398699"/>
          </a:xfrm>
          <a:prstGeom prst="rect">
            <a:avLst/>
          </a:prstGeom>
        </p:spPr>
        <p:txBody>
          <a:bodyPr wrap="none">
            <a:spAutoFit/>
          </a:bodyPr>
          <a:lstStyle/>
          <a:p>
            <a:pPr algn="ctr" defTabSz="1300192">
              <a:defRPr/>
            </a:pPr>
            <a:r>
              <a:rPr lang="en-US" altLang="zh-TW" sz="1991" b="1" dirty="0">
                <a:solidFill>
                  <a:schemeClr val="bg1"/>
                </a:solidFill>
              </a:rPr>
              <a:t>CS: Ready</a:t>
            </a:r>
          </a:p>
        </p:txBody>
      </p:sp>
      <p:sp>
        <p:nvSpPr>
          <p:cNvPr id="4" name="標題 3"/>
          <p:cNvSpPr>
            <a:spLocks noGrp="1"/>
          </p:cNvSpPr>
          <p:nvPr>
            <p:ph type="title"/>
          </p:nvPr>
        </p:nvSpPr>
        <p:spPr/>
        <p:txBody>
          <a:bodyPr/>
          <a:lstStyle/>
          <a:p>
            <a:r>
              <a:rPr lang="en-US" altLang="zh-TW" dirty="0" smtClean="0"/>
              <a:t>3D SSD Module</a:t>
            </a:r>
            <a:endParaRPr lang="zh-TW" altLang="en-US" dirty="0"/>
          </a:p>
        </p:txBody>
      </p:sp>
      <p:graphicFrame>
        <p:nvGraphicFramePr>
          <p:cNvPr id="16" name="表格 15"/>
          <p:cNvGraphicFramePr>
            <a:graphicFrameLocks noGrp="1"/>
          </p:cNvGraphicFramePr>
          <p:nvPr>
            <p:extLst>
              <p:ext uri="{D42A27DB-BD31-4B8C-83A1-F6EECF244321}">
                <p14:modId xmlns:p14="http://schemas.microsoft.com/office/powerpoint/2010/main" val="3782251477"/>
              </p:ext>
            </p:extLst>
          </p:nvPr>
        </p:nvGraphicFramePr>
        <p:xfrm>
          <a:off x="5285754" y="1780456"/>
          <a:ext cx="10656000" cy="7266856"/>
        </p:xfrm>
        <a:graphic>
          <a:graphicData uri="http://schemas.openxmlformats.org/drawingml/2006/table">
            <a:tbl>
              <a:tblPr firstRow="1" bandRow="1">
                <a:tableStyleId>{5940675A-B579-460E-94D1-54222C63F5DA}</a:tableStyleId>
              </a:tblPr>
              <a:tblGrid>
                <a:gridCol w="5328000"/>
                <a:gridCol w="5328000"/>
              </a:tblGrid>
              <a:tr h="398450">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SV250-7LP2</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SATA 3.2 (6Gb/s)</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120GB~480GB</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Kioxia</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lang="en-US" altLang="zh-TW" sz="2000" b="0" kern="1200" dirty="0" smtClean="0">
                          <a:solidFill>
                            <a:srgbClr val="C00000"/>
                          </a:solidFill>
                          <a:latin typeface="Calibri" panose="020F0502020204030204" pitchFamily="34" charset="0"/>
                          <a:ea typeface="+mn-ea"/>
                          <a:cs typeface="Calibri" panose="020F0502020204030204" pitchFamily="34" charset="0"/>
                          <a:sym typeface="Arial" pitchFamily="34" charset="0"/>
                        </a:rPr>
                        <a:t>BiCS5</a:t>
                      </a:r>
                      <a:endParaRPr lang="zh-TW" altLang="en-US" sz="2000" b="0" kern="1200" dirty="0" smtClean="0">
                        <a:solidFill>
                          <a:srgbClr val="C00000"/>
                        </a:solidFill>
                        <a:latin typeface="Calibri" panose="020F0502020204030204" pitchFamily="34" charset="0"/>
                        <a:ea typeface="+mn-ea"/>
                        <a:cs typeface="Calibri" panose="020F0502020204030204" pitchFamily="34" charset="0"/>
                        <a:sym typeface="Arial" pitchFamily="34" charset="0"/>
                      </a:endParaRP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External DRAM</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No</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85546">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R/W 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560/480</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Read)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53K</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Write)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68K</a:t>
                      </a:r>
                      <a:endPar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111600" marR="111600" marT="57600" marB="5760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Wide Temp. (-40</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C~85</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 Yes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19300">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2784600">
                <a:tc>
                  <a:txBody>
                    <a:bodyPr/>
                    <a:lstStyle/>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Support LDPC ECC</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Global Wear-Leveling Technology</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AES256 Support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Power Failure Management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End-to-End Data Protection</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S.M.A.R.T. and SSD Widget support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Multi-</a:t>
                      </a:r>
                      <a:r>
                        <a:rPr lang="en-US" altLang="zh-TW" sz="2000" b="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PowerPath</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Technology</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Thermal Sensor </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DataRAID</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TCG Opal 2.0(Optional)</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46" rtl="0" eaLnBrk="1" fontAlgn="auto" latinLnBrk="0" hangingPunct="1">
                        <a:lnSpc>
                          <a:spcPct val="100000"/>
                        </a:lnSpc>
                        <a:spcBef>
                          <a:spcPts val="3413"/>
                        </a:spcBef>
                        <a:spcAft>
                          <a:spcPts val="0"/>
                        </a:spcAft>
                        <a:buClrTx/>
                        <a:buSzPct val="171000"/>
                        <a:buFontTx/>
                        <a:buNone/>
                        <a:tabLst/>
                        <a:defRPr/>
                      </a:pPr>
                      <a:r>
                        <a:rPr lang="fr-FR"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Industrial/Military, Surveillance, Digital Signage,</a:t>
                      </a:r>
                      <a:r>
                        <a:rPr lang="fr-FR"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POS</a:t>
                      </a:r>
                      <a:endPar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10" name="圓角矩形 9"/>
          <p:cNvSpPr/>
          <p:nvPr/>
        </p:nvSpPr>
        <p:spPr>
          <a:xfrm>
            <a:off x="1325563" y="5884912"/>
            <a:ext cx="2016125" cy="616649"/>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2" fontAlgn="auto">
              <a:spcBef>
                <a:spcPts val="0"/>
              </a:spcBef>
              <a:spcAft>
                <a:spcPts val="0"/>
              </a:spcAft>
              <a:defRPr/>
            </a:pPr>
            <a:r>
              <a:rPr lang="en-US" altLang="zh-TW" sz="2400" b="1" dirty="0" smtClean="0">
                <a:solidFill>
                  <a:schemeClr val="bg1"/>
                </a:solidFill>
                <a:latin typeface="Calibri" panose="020F0502020204030204" pitchFamily="34" charset="0"/>
                <a:cs typeface="Calibri" panose="020F0502020204030204" pitchFamily="34" charset="0"/>
                <a:sym typeface="Arial" pitchFamily="34" charset="0"/>
              </a:rPr>
              <a:t>CS: </a:t>
            </a:r>
            <a:r>
              <a:rPr lang="en-US" altLang="zh-TW" sz="2400" b="1" dirty="0" smtClean="0">
                <a:solidFill>
                  <a:schemeClr val="bg1"/>
                </a:solidFill>
                <a:latin typeface="Calibri" panose="020F0502020204030204" pitchFamily="34" charset="0"/>
                <a:cs typeface="Calibri" panose="020F0502020204030204" pitchFamily="34" charset="0"/>
              </a:rPr>
              <a:t>Ready</a:t>
            </a:r>
            <a:endParaRPr lang="en-US" altLang="zh-TW" sz="2400" b="1" dirty="0">
              <a:solidFill>
                <a:schemeClr val="bg1"/>
              </a:solidFill>
              <a:latin typeface="Calibri" panose="020F0502020204030204" pitchFamily="34" charset="0"/>
              <a:cs typeface="Calibri" panose="020F0502020204030204" pitchFamily="34" charset="0"/>
            </a:endParaRPr>
          </a:p>
        </p:txBody>
      </p:sp>
      <p:sp>
        <p:nvSpPr>
          <p:cNvPr id="12" name="矩形 11"/>
          <p:cNvSpPr/>
          <p:nvPr/>
        </p:nvSpPr>
        <p:spPr>
          <a:xfrm>
            <a:off x="7502399" y="1025242"/>
            <a:ext cx="6076792" cy="646331"/>
          </a:xfrm>
          <a:prstGeom prst="rect">
            <a:avLst/>
          </a:prstGeom>
        </p:spPr>
        <p:txBody>
          <a:bodyPr wrap="none">
            <a:spAutoFit/>
          </a:bodyPr>
          <a:lstStyle/>
          <a:p>
            <a:pPr lvl="0" algn="ctr" eaLnBrk="1" hangingPunct="1">
              <a:defRPr/>
            </a:pPr>
            <a:r>
              <a:rPr lang="en-US" altLang="zh-TW" sz="3600" b="1" dirty="0" smtClean="0">
                <a:solidFill>
                  <a:srgbClr val="008080"/>
                </a:solidFill>
                <a:latin typeface="Calibri" panose="020F0502020204030204" pitchFamily="34" charset="0"/>
                <a:cs typeface="Calibri" panose="020F0502020204030204" pitchFamily="34" charset="0"/>
              </a:rPr>
              <a:t>SV250-7LP2 180D Specification</a:t>
            </a:r>
            <a:endParaRPr lang="en-US" altLang="zh-TW" sz="3600" b="1" dirty="0">
              <a:solidFill>
                <a:srgbClr val="008080"/>
              </a:solidFill>
              <a:latin typeface="Calibri" panose="020F0502020204030204" pitchFamily="34" charset="0"/>
              <a:cs typeface="Calibri" panose="020F0502020204030204" pitchFamily="34" charset="0"/>
            </a:endParaRPr>
          </a:p>
        </p:txBody>
      </p:sp>
      <p:pic>
        <p:nvPicPr>
          <p:cNvPr id="9" name="圖片 183" descr="image009"/>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560146" y="6930243"/>
            <a:ext cx="1546957" cy="1546957"/>
          </a:xfrm>
          <a:prstGeom prst="rect">
            <a:avLst/>
          </a:prstGeom>
          <a:noFill/>
          <a:ln w="9525">
            <a:noFill/>
            <a:miter lim="800000"/>
            <a:headEnd/>
            <a:tailEnd/>
          </a:ln>
        </p:spPr>
      </p:pic>
    </p:spTree>
    <p:extLst>
      <p:ext uri="{BB962C8B-B14F-4D97-AF65-F5344CB8AC3E}">
        <p14:creationId xmlns:p14="http://schemas.microsoft.com/office/powerpoint/2010/main" val="1899118048"/>
      </p:ext>
    </p:extLst>
  </p:cSld>
  <p:clrMapOvr>
    <a:masterClrMapping/>
  </p:clrMapOvr>
  <p:transition/>
  <p:timing>
    <p:tnLst>
      <p:par>
        <p:cTn id="1" dur="indefinite" restart="never" nodeType="tmRoot"/>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圖片 1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06391" y="3194738"/>
            <a:ext cx="2654466" cy="2654466"/>
          </a:xfrm>
          <a:prstGeom prst="rect">
            <a:avLst/>
          </a:prstGeom>
        </p:spPr>
      </p:pic>
      <p:sp>
        <p:nvSpPr>
          <p:cNvPr id="24" name="矩形 23"/>
          <p:cNvSpPr/>
          <p:nvPr/>
        </p:nvSpPr>
        <p:spPr>
          <a:xfrm>
            <a:off x="3313792" y="5840001"/>
            <a:ext cx="1462260" cy="398699"/>
          </a:xfrm>
          <a:prstGeom prst="rect">
            <a:avLst/>
          </a:prstGeom>
        </p:spPr>
        <p:txBody>
          <a:bodyPr wrap="none">
            <a:spAutoFit/>
          </a:bodyPr>
          <a:lstStyle/>
          <a:p>
            <a:pPr algn="ctr" defTabSz="1300192">
              <a:defRPr/>
            </a:pPr>
            <a:r>
              <a:rPr lang="en-US" altLang="zh-TW" sz="1991" b="1" dirty="0">
                <a:solidFill>
                  <a:schemeClr val="bg1"/>
                </a:solidFill>
              </a:rPr>
              <a:t>CS: Ready</a:t>
            </a:r>
          </a:p>
        </p:txBody>
      </p:sp>
      <p:sp>
        <p:nvSpPr>
          <p:cNvPr id="4" name="標題 3"/>
          <p:cNvSpPr>
            <a:spLocks noGrp="1"/>
          </p:cNvSpPr>
          <p:nvPr>
            <p:ph type="title"/>
          </p:nvPr>
        </p:nvSpPr>
        <p:spPr/>
        <p:txBody>
          <a:bodyPr/>
          <a:lstStyle/>
          <a:p>
            <a:r>
              <a:rPr lang="en-US" altLang="zh-TW" dirty="0" smtClean="0"/>
              <a:t>3D SSD Module</a:t>
            </a:r>
            <a:endParaRPr lang="zh-TW" altLang="en-US" dirty="0"/>
          </a:p>
        </p:txBody>
      </p:sp>
      <p:graphicFrame>
        <p:nvGraphicFramePr>
          <p:cNvPr id="16" name="表格 15"/>
          <p:cNvGraphicFramePr>
            <a:graphicFrameLocks noGrp="1"/>
          </p:cNvGraphicFramePr>
          <p:nvPr>
            <p:extLst>
              <p:ext uri="{D42A27DB-BD31-4B8C-83A1-F6EECF244321}">
                <p14:modId xmlns:p14="http://schemas.microsoft.com/office/powerpoint/2010/main" val="2263374437"/>
              </p:ext>
            </p:extLst>
          </p:nvPr>
        </p:nvGraphicFramePr>
        <p:xfrm>
          <a:off x="5285754" y="1780456"/>
          <a:ext cx="10656000" cy="7266856"/>
        </p:xfrm>
        <a:graphic>
          <a:graphicData uri="http://schemas.openxmlformats.org/drawingml/2006/table">
            <a:tbl>
              <a:tblPr firstRow="1" bandRow="1">
                <a:tableStyleId>{5940675A-B579-460E-94D1-54222C63F5DA}</a:tableStyleId>
              </a:tblPr>
              <a:tblGrid>
                <a:gridCol w="5328000"/>
                <a:gridCol w="5328000"/>
              </a:tblGrid>
              <a:tr h="398450">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SV250-7LP3</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SATA 3.2 (6Gb/s)</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120GB~480GB</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Kioxia</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lang="en-US" altLang="zh-TW" sz="2000" b="0" kern="1200" dirty="0" smtClean="0">
                          <a:solidFill>
                            <a:srgbClr val="C00000"/>
                          </a:solidFill>
                          <a:latin typeface="Calibri" panose="020F0502020204030204" pitchFamily="34" charset="0"/>
                          <a:ea typeface="+mn-ea"/>
                          <a:cs typeface="Calibri" panose="020F0502020204030204" pitchFamily="34" charset="0"/>
                          <a:sym typeface="Arial" pitchFamily="34" charset="0"/>
                        </a:rPr>
                        <a:t>BiCS5</a:t>
                      </a:r>
                      <a:endParaRPr lang="zh-TW" altLang="en-US" sz="2000" b="0" kern="1200" dirty="0" smtClean="0">
                        <a:solidFill>
                          <a:srgbClr val="C00000"/>
                        </a:solidFill>
                        <a:latin typeface="Calibri" panose="020F0502020204030204" pitchFamily="34" charset="0"/>
                        <a:ea typeface="+mn-ea"/>
                        <a:cs typeface="Calibri" panose="020F0502020204030204" pitchFamily="34" charset="0"/>
                        <a:sym typeface="Arial" pitchFamily="34" charset="0"/>
                      </a:endParaRP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External DRAM</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No</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85546">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R/W 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560/480</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Read)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53K</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Write)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68K</a:t>
                      </a:r>
                      <a:endPar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111600" marR="111600" marT="57600" marB="5760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Wide Temp. (-40</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C~85</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 Yes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19300">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2784600">
                <a:tc>
                  <a:txBody>
                    <a:bodyPr/>
                    <a:lstStyle/>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Support LDPC ECC</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Global Wear-Leveling Technology</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AES256 Support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Power Failure Management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End-to-End Data Protection</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S.M.A.R.T. and SSD Widget support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Multi-</a:t>
                      </a:r>
                      <a:r>
                        <a:rPr lang="en-US" altLang="zh-TW" sz="2000" b="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PowerPath</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Technology</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Thermal Sensor </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DataRAID</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TCG Opal 2.0(Optional)</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46" rtl="0" eaLnBrk="1" fontAlgn="auto" latinLnBrk="0" hangingPunct="1">
                        <a:lnSpc>
                          <a:spcPct val="100000"/>
                        </a:lnSpc>
                        <a:spcBef>
                          <a:spcPts val="3413"/>
                        </a:spcBef>
                        <a:spcAft>
                          <a:spcPts val="0"/>
                        </a:spcAft>
                        <a:buClrTx/>
                        <a:buSzPct val="171000"/>
                        <a:buFontTx/>
                        <a:buNone/>
                        <a:tabLst/>
                        <a:defRPr/>
                      </a:pPr>
                      <a:r>
                        <a:rPr lang="fr-FR"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Industrial/Military, Surveillance, Digital Signage,</a:t>
                      </a:r>
                      <a:r>
                        <a:rPr lang="fr-FR"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POS</a:t>
                      </a:r>
                      <a:endPar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10" name="圓角矩形 9"/>
          <p:cNvSpPr/>
          <p:nvPr/>
        </p:nvSpPr>
        <p:spPr>
          <a:xfrm>
            <a:off x="1325563" y="5884912"/>
            <a:ext cx="2016125" cy="616649"/>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2" fontAlgn="auto">
              <a:spcBef>
                <a:spcPts val="0"/>
              </a:spcBef>
              <a:spcAft>
                <a:spcPts val="0"/>
              </a:spcAft>
              <a:defRPr/>
            </a:pPr>
            <a:r>
              <a:rPr lang="en-US" altLang="zh-TW" sz="2400" b="1" dirty="0" smtClean="0">
                <a:solidFill>
                  <a:schemeClr val="bg1"/>
                </a:solidFill>
                <a:latin typeface="Calibri" panose="020F0502020204030204" pitchFamily="34" charset="0"/>
                <a:cs typeface="Calibri" panose="020F0502020204030204" pitchFamily="34" charset="0"/>
                <a:sym typeface="Arial" pitchFamily="34" charset="0"/>
              </a:rPr>
              <a:t>CS: </a:t>
            </a:r>
            <a:r>
              <a:rPr lang="en-US" altLang="zh-TW" sz="2400" b="1" dirty="0" smtClean="0">
                <a:solidFill>
                  <a:schemeClr val="bg1"/>
                </a:solidFill>
                <a:latin typeface="Calibri" panose="020F0502020204030204" pitchFamily="34" charset="0"/>
                <a:cs typeface="Calibri" panose="020F0502020204030204" pitchFamily="34" charset="0"/>
              </a:rPr>
              <a:t>Ready</a:t>
            </a:r>
            <a:endParaRPr lang="en-US" altLang="zh-TW" sz="2400" b="1" dirty="0">
              <a:solidFill>
                <a:schemeClr val="bg1"/>
              </a:solidFill>
              <a:latin typeface="Calibri" panose="020F0502020204030204" pitchFamily="34" charset="0"/>
              <a:cs typeface="Calibri" panose="020F0502020204030204" pitchFamily="34" charset="0"/>
            </a:endParaRPr>
          </a:p>
        </p:txBody>
      </p:sp>
      <p:sp>
        <p:nvSpPr>
          <p:cNvPr id="12" name="矩形 11"/>
          <p:cNvSpPr/>
          <p:nvPr/>
        </p:nvSpPr>
        <p:spPr>
          <a:xfrm>
            <a:off x="7502398" y="1025242"/>
            <a:ext cx="6076793" cy="646331"/>
          </a:xfrm>
          <a:prstGeom prst="rect">
            <a:avLst/>
          </a:prstGeom>
        </p:spPr>
        <p:txBody>
          <a:bodyPr wrap="none">
            <a:spAutoFit/>
          </a:bodyPr>
          <a:lstStyle/>
          <a:p>
            <a:pPr lvl="0" algn="ctr" eaLnBrk="1" hangingPunct="1">
              <a:defRPr/>
            </a:pPr>
            <a:r>
              <a:rPr lang="en-US" altLang="zh-TW" sz="3600" b="1" dirty="0" smtClean="0">
                <a:solidFill>
                  <a:srgbClr val="008080"/>
                </a:solidFill>
                <a:latin typeface="Calibri" panose="020F0502020204030204" pitchFamily="34" charset="0"/>
                <a:cs typeface="Calibri" panose="020F0502020204030204" pitchFamily="34" charset="0"/>
              </a:rPr>
              <a:t>SV250-7LP3 180D Specification</a:t>
            </a:r>
            <a:endParaRPr lang="en-US" altLang="zh-TW" sz="3600" b="1" dirty="0">
              <a:solidFill>
                <a:srgbClr val="008080"/>
              </a:solidFill>
              <a:latin typeface="Calibri" panose="020F0502020204030204" pitchFamily="34" charset="0"/>
              <a:cs typeface="Calibri" panose="020F0502020204030204" pitchFamily="34" charset="0"/>
            </a:endParaRPr>
          </a:p>
        </p:txBody>
      </p:sp>
      <p:pic>
        <p:nvPicPr>
          <p:cNvPr id="9" name="圖片 183" descr="image009"/>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560146" y="6930243"/>
            <a:ext cx="1546957" cy="1546957"/>
          </a:xfrm>
          <a:prstGeom prst="rect">
            <a:avLst/>
          </a:prstGeom>
          <a:noFill/>
          <a:ln w="9525">
            <a:noFill/>
            <a:miter lim="800000"/>
            <a:headEnd/>
            <a:tailEnd/>
          </a:ln>
        </p:spPr>
      </p:pic>
    </p:spTree>
    <p:extLst>
      <p:ext uri="{BB962C8B-B14F-4D97-AF65-F5344CB8AC3E}">
        <p14:creationId xmlns:p14="http://schemas.microsoft.com/office/powerpoint/2010/main" val="2171652552"/>
      </p:ext>
    </p:extLst>
  </p:cSld>
  <p:clrMapOvr>
    <a:masterClrMapping/>
  </p:clrMapOvr>
  <p:transition/>
  <p:timing>
    <p:tnLst>
      <p:par>
        <p:cT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圖片 7"/>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21259" y="3004592"/>
            <a:ext cx="3034758" cy="3034758"/>
          </a:xfrm>
          <a:prstGeom prst="rect">
            <a:avLst/>
          </a:prstGeom>
        </p:spPr>
      </p:pic>
      <p:sp>
        <p:nvSpPr>
          <p:cNvPr id="24" name="矩形 23"/>
          <p:cNvSpPr/>
          <p:nvPr/>
        </p:nvSpPr>
        <p:spPr>
          <a:xfrm>
            <a:off x="3313792" y="5840001"/>
            <a:ext cx="1462260" cy="398699"/>
          </a:xfrm>
          <a:prstGeom prst="rect">
            <a:avLst/>
          </a:prstGeom>
        </p:spPr>
        <p:txBody>
          <a:bodyPr wrap="none">
            <a:spAutoFit/>
          </a:bodyPr>
          <a:lstStyle/>
          <a:p>
            <a:pPr algn="ctr" defTabSz="1300192">
              <a:defRPr/>
            </a:pPr>
            <a:r>
              <a:rPr lang="en-US" altLang="zh-TW" sz="1991" b="1" dirty="0">
                <a:solidFill>
                  <a:schemeClr val="bg1"/>
                </a:solidFill>
              </a:rPr>
              <a:t>CS: Ready</a:t>
            </a:r>
          </a:p>
        </p:txBody>
      </p:sp>
      <p:sp>
        <p:nvSpPr>
          <p:cNvPr id="4" name="標題 3"/>
          <p:cNvSpPr>
            <a:spLocks noGrp="1"/>
          </p:cNvSpPr>
          <p:nvPr>
            <p:ph type="title"/>
          </p:nvPr>
        </p:nvSpPr>
        <p:spPr/>
        <p:txBody>
          <a:bodyPr/>
          <a:lstStyle/>
          <a:p>
            <a:r>
              <a:rPr lang="en-US" altLang="zh-TW" dirty="0" smtClean="0"/>
              <a:t>3D SSD Module</a:t>
            </a:r>
            <a:endParaRPr lang="zh-TW" altLang="en-US" dirty="0"/>
          </a:p>
        </p:txBody>
      </p:sp>
      <p:graphicFrame>
        <p:nvGraphicFramePr>
          <p:cNvPr id="16" name="表格 15"/>
          <p:cNvGraphicFramePr>
            <a:graphicFrameLocks noGrp="1"/>
          </p:cNvGraphicFramePr>
          <p:nvPr>
            <p:extLst>
              <p:ext uri="{D42A27DB-BD31-4B8C-83A1-F6EECF244321}">
                <p14:modId xmlns:p14="http://schemas.microsoft.com/office/powerpoint/2010/main" val="960653760"/>
              </p:ext>
            </p:extLst>
          </p:nvPr>
        </p:nvGraphicFramePr>
        <p:xfrm>
          <a:off x="5285754" y="1780456"/>
          <a:ext cx="10656000" cy="6962056"/>
        </p:xfrm>
        <a:graphic>
          <a:graphicData uri="http://schemas.openxmlformats.org/drawingml/2006/table">
            <a:tbl>
              <a:tblPr firstRow="1" bandRow="1">
                <a:tableStyleId>{5940675A-B579-460E-94D1-54222C63F5DA}</a:tableStyleId>
              </a:tblPr>
              <a:tblGrid>
                <a:gridCol w="5328000"/>
                <a:gridCol w="5328000"/>
              </a:tblGrid>
              <a:tr h="398450">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SH250-7LP2</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SATA 3.2 (6Gb/s)</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40GB~160GB</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Kioxia</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lang="en-US" altLang="zh-TW" sz="2000" b="0" kern="1200" dirty="0" smtClean="0">
                          <a:solidFill>
                            <a:srgbClr val="C00000"/>
                          </a:solidFill>
                          <a:latin typeface="Calibri" panose="020F0502020204030204" pitchFamily="34" charset="0"/>
                          <a:ea typeface="+mn-ea"/>
                          <a:cs typeface="Calibri" panose="020F0502020204030204" pitchFamily="34" charset="0"/>
                          <a:sym typeface="Arial" pitchFamily="34" charset="0"/>
                        </a:rPr>
                        <a:t>BiCS5</a:t>
                      </a:r>
                      <a:endParaRPr lang="zh-TW" altLang="en-US" sz="2000" b="0" kern="1200" dirty="0" smtClean="0">
                        <a:solidFill>
                          <a:srgbClr val="C00000"/>
                        </a:solidFill>
                        <a:latin typeface="Calibri" panose="020F0502020204030204" pitchFamily="34" charset="0"/>
                        <a:ea typeface="+mn-ea"/>
                        <a:cs typeface="Calibri" panose="020F0502020204030204" pitchFamily="34" charset="0"/>
                        <a:sym typeface="Arial" pitchFamily="34" charset="0"/>
                      </a:endParaRP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External DRAM</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No</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85546">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R/W 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555/490</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Read)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53K</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Write)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68K</a:t>
                      </a:r>
                      <a:endPar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111600" marR="111600" marT="57600" marB="5760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Wide Temp. (-40</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C~85</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 Yes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19300">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2784600">
                <a:tc>
                  <a:txBody>
                    <a:bodyPr/>
                    <a:lstStyle/>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Support LDPC ECC</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Global Wear-Leveling Technology</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AES256 Support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Power Failure Management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End-to-End Data Protection</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S.M.A.R.T. and SSD Widget Support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Multi-</a:t>
                      </a:r>
                      <a:r>
                        <a:rPr lang="en-US" altLang="zh-TW" sz="2000" b="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PowerPath</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Technology</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Thermal Sensor </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SLC-</a:t>
                      </a:r>
                      <a:r>
                        <a:rPr lang="en-US" altLang="zh-TW" sz="2000" b="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liteX</a:t>
                      </a:r>
                      <a:endPar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46" rtl="0" eaLnBrk="1" fontAlgn="auto" latinLnBrk="0" hangingPunct="1">
                        <a:lnSpc>
                          <a:spcPct val="100000"/>
                        </a:lnSpc>
                        <a:spcBef>
                          <a:spcPts val="3413"/>
                        </a:spcBef>
                        <a:spcAft>
                          <a:spcPts val="0"/>
                        </a:spcAft>
                        <a:buClrTx/>
                        <a:buSzPct val="171000"/>
                        <a:buFontTx/>
                        <a:buNone/>
                        <a:tabLst/>
                        <a:defRPr/>
                      </a:pPr>
                      <a:r>
                        <a:rPr lang="fr-FR"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Industrial/Military, Surveillance, Digital Signage,</a:t>
                      </a:r>
                      <a:r>
                        <a:rPr lang="fr-FR"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POS</a:t>
                      </a:r>
                      <a:endPar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10" name="圓角矩形 9"/>
          <p:cNvSpPr/>
          <p:nvPr/>
        </p:nvSpPr>
        <p:spPr>
          <a:xfrm>
            <a:off x="1325563" y="5884912"/>
            <a:ext cx="2016125" cy="616649"/>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2" fontAlgn="auto">
              <a:spcBef>
                <a:spcPts val="0"/>
              </a:spcBef>
              <a:spcAft>
                <a:spcPts val="0"/>
              </a:spcAft>
              <a:defRPr/>
            </a:pPr>
            <a:r>
              <a:rPr lang="en-US" altLang="zh-TW" sz="2400" b="1" dirty="0" smtClean="0">
                <a:solidFill>
                  <a:schemeClr val="bg1"/>
                </a:solidFill>
                <a:latin typeface="Calibri" panose="020F0502020204030204" pitchFamily="34" charset="0"/>
                <a:cs typeface="Calibri" panose="020F0502020204030204" pitchFamily="34" charset="0"/>
                <a:sym typeface="Arial" pitchFamily="34" charset="0"/>
              </a:rPr>
              <a:t>CS: </a:t>
            </a:r>
            <a:r>
              <a:rPr lang="en-US" altLang="zh-TW" sz="2400" b="1" dirty="0" smtClean="0">
                <a:solidFill>
                  <a:schemeClr val="bg1"/>
                </a:solidFill>
                <a:latin typeface="Calibri" panose="020F0502020204030204" pitchFamily="34" charset="0"/>
                <a:cs typeface="Calibri" panose="020F0502020204030204" pitchFamily="34" charset="0"/>
              </a:rPr>
              <a:t>Ready</a:t>
            </a:r>
            <a:endParaRPr lang="en-US" altLang="zh-TW" sz="2400" b="1" dirty="0">
              <a:solidFill>
                <a:schemeClr val="bg1"/>
              </a:solidFill>
              <a:latin typeface="Calibri" panose="020F0502020204030204" pitchFamily="34" charset="0"/>
              <a:cs typeface="Calibri" panose="020F0502020204030204" pitchFamily="34" charset="0"/>
            </a:endParaRPr>
          </a:p>
        </p:txBody>
      </p:sp>
      <p:sp>
        <p:nvSpPr>
          <p:cNvPr id="12" name="矩形 11"/>
          <p:cNvSpPr/>
          <p:nvPr/>
        </p:nvSpPr>
        <p:spPr>
          <a:xfrm>
            <a:off x="7490408" y="1025242"/>
            <a:ext cx="6100774" cy="646331"/>
          </a:xfrm>
          <a:prstGeom prst="rect">
            <a:avLst/>
          </a:prstGeom>
        </p:spPr>
        <p:txBody>
          <a:bodyPr wrap="none">
            <a:spAutoFit/>
          </a:bodyPr>
          <a:lstStyle/>
          <a:p>
            <a:pPr lvl="0" algn="ctr" eaLnBrk="1" hangingPunct="1">
              <a:defRPr/>
            </a:pPr>
            <a:r>
              <a:rPr lang="en-US" altLang="zh-TW" sz="3600" b="1" dirty="0" smtClean="0">
                <a:solidFill>
                  <a:srgbClr val="008080"/>
                </a:solidFill>
                <a:latin typeface="Calibri" panose="020F0502020204030204" pitchFamily="34" charset="0"/>
                <a:cs typeface="Calibri" panose="020F0502020204030204" pitchFamily="34" charset="0"/>
              </a:rPr>
              <a:t>SH250-7LP2 180D Specification</a:t>
            </a:r>
            <a:endParaRPr lang="en-US" altLang="zh-TW" sz="3600" b="1" dirty="0">
              <a:solidFill>
                <a:srgbClr val="008080"/>
              </a:solidFill>
              <a:latin typeface="Calibri" panose="020F0502020204030204" pitchFamily="34" charset="0"/>
              <a:cs typeface="Calibri" panose="020F0502020204030204" pitchFamily="34" charset="0"/>
            </a:endParaRPr>
          </a:p>
        </p:txBody>
      </p:sp>
      <p:pic>
        <p:nvPicPr>
          <p:cNvPr id="9" name="圖片 183" descr="image009"/>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560146" y="6930243"/>
            <a:ext cx="1546957" cy="1546957"/>
          </a:xfrm>
          <a:prstGeom prst="rect">
            <a:avLst/>
          </a:prstGeom>
          <a:noFill/>
          <a:ln w="9525">
            <a:noFill/>
            <a:miter lim="800000"/>
            <a:headEnd/>
            <a:tailEnd/>
          </a:ln>
        </p:spPr>
      </p:pic>
    </p:spTree>
    <p:extLst>
      <p:ext uri="{BB962C8B-B14F-4D97-AF65-F5344CB8AC3E}">
        <p14:creationId xmlns:p14="http://schemas.microsoft.com/office/powerpoint/2010/main" val="1820486125"/>
      </p:ext>
    </p:extLst>
  </p:cSld>
  <p:clrMapOvr>
    <a:masterClrMapping/>
  </p:clrMapOvr>
  <p:transition/>
  <p:timing>
    <p:tnLst>
      <p:par>
        <p:cTn id="1" dur="indefinite" restart="never" nodeType="tmRoot"/>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圖片 1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06391" y="3194738"/>
            <a:ext cx="2654466" cy="2654466"/>
          </a:xfrm>
          <a:prstGeom prst="rect">
            <a:avLst/>
          </a:prstGeom>
        </p:spPr>
      </p:pic>
      <p:sp>
        <p:nvSpPr>
          <p:cNvPr id="24" name="矩形 23"/>
          <p:cNvSpPr/>
          <p:nvPr/>
        </p:nvSpPr>
        <p:spPr>
          <a:xfrm>
            <a:off x="3313792" y="5840001"/>
            <a:ext cx="1462260" cy="398699"/>
          </a:xfrm>
          <a:prstGeom prst="rect">
            <a:avLst/>
          </a:prstGeom>
        </p:spPr>
        <p:txBody>
          <a:bodyPr wrap="none">
            <a:spAutoFit/>
          </a:bodyPr>
          <a:lstStyle/>
          <a:p>
            <a:pPr algn="ctr" defTabSz="1300192">
              <a:defRPr/>
            </a:pPr>
            <a:r>
              <a:rPr lang="en-US" altLang="zh-TW" sz="1991" b="1" dirty="0">
                <a:solidFill>
                  <a:schemeClr val="bg1"/>
                </a:solidFill>
              </a:rPr>
              <a:t>CS: Ready</a:t>
            </a:r>
          </a:p>
        </p:txBody>
      </p:sp>
      <p:sp>
        <p:nvSpPr>
          <p:cNvPr id="4" name="標題 3"/>
          <p:cNvSpPr>
            <a:spLocks noGrp="1"/>
          </p:cNvSpPr>
          <p:nvPr>
            <p:ph type="title"/>
          </p:nvPr>
        </p:nvSpPr>
        <p:spPr/>
        <p:txBody>
          <a:bodyPr/>
          <a:lstStyle/>
          <a:p>
            <a:r>
              <a:rPr lang="en-US" altLang="zh-TW" dirty="0" smtClean="0"/>
              <a:t>3D SSD Module</a:t>
            </a:r>
            <a:endParaRPr lang="zh-TW" altLang="en-US" dirty="0"/>
          </a:p>
        </p:txBody>
      </p:sp>
      <p:graphicFrame>
        <p:nvGraphicFramePr>
          <p:cNvPr id="16" name="表格 15"/>
          <p:cNvGraphicFramePr>
            <a:graphicFrameLocks noGrp="1"/>
          </p:cNvGraphicFramePr>
          <p:nvPr>
            <p:extLst>
              <p:ext uri="{D42A27DB-BD31-4B8C-83A1-F6EECF244321}">
                <p14:modId xmlns:p14="http://schemas.microsoft.com/office/powerpoint/2010/main" val="4088763779"/>
              </p:ext>
            </p:extLst>
          </p:nvPr>
        </p:nvGraphicFramePr>
        <p:xfrm>
          <a:off x="5285754" y="1780456"/>
          <a:ext cx="10656000" cy="6962056"/>
        </p:xfrm>
        <a:graphic>
          <a:graphicData uri="http://schemas.openxmlformats.org/drawingml/2006/table">
            <a:tbl>
              <a:tblPr firstRow="1" bandRow="1">
                <a:tableStyleId>{5940675A-B579-460E-94D1-54222C63F5DA}</a:tableStyleId>
              </a:tblPr>
              <a:tblGrid>
                <a:gridCol w="5328000"/>
                <a:gridCol w="5328000"/>
              </a:tblGrid>
              <a:tr h="398450">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SH250-7LP3</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SATA 3.2 (6Gb/s)</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40GB~160GB</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Kioxia</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lang="en-US" altLang="zh-TW" sz="2000" b="0" kern="1200" dirty="0" smtClean="0">
                          <a:solidFill>
                            <a:srgbClr val="C00000"/>
                          </a:solidFill>
                          <a:latin typeface="Calibri" panose="020F0502020204030204" pitchFamily="34" charset="0"/>
                          <a:ea typeface="+mn-ea"/>
                          <a:cs typeface="Calibri" panose="020F0502020204030204" pitchFamily="34" charset="0"/>
                          <a:sym typeface="Arial" pitchFamily="34" charset="0"/>
                        </a:rPr>
                        <a:t>BiCS5</a:t>
                      </a:r>
                      <a:endParaRPr lang="zh-TW" altLang="en-US" sz="2000" b="0" kern="1200" dirty="0" smtClean="0">
                        <a:solidFill>
                          <a:srgbClr val="C00000"/>
                        </a:solidFill>
                        <a:latin typeface="Calibri" panose="020F0502020204030204" pitchFamily="34" charset="0"/>
                        <a:ea typeface="+mn-ea"/>
                        <a:cs typeface="Calibri" panose="020F0502020204030204" pitchFamily="34" charset="0"/>
                        <a:sym typeface="Arial" pitchFamily="34" charset="0"/>
                      </a:endParaRP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External DRAM</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No</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85546">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R/W 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555/490</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Read)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53K</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Write)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68K</a:t>
                      </a:r>
                      <a:endParaRPr lang="en-US" altLang="zh-TW" sz="20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111600" marR="111600" marT="57600" marB="5760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Wide Temp. (-40</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C~85</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 Yes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19300">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2784600">
                <a:tc>
                  <a:txBody>
                    <a:bodyPr/>
                    <a:lstStyle/>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Support LDPC ECC</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Global Wear-Leveling Technology</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AES256 Support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Power Failure Management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End-to-End Data Protection</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S.M.A.R.T. and SSD Widget Support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Multi-</a:t>
                      </a:r>
                      <a:r>
                        <a:rPr lang="en-US" altLang="zh-TW" sz="2000" b="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PowerPath</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Technology</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Thermal Sensor </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SLC-</a:t>
                      </a:r>
                      <a:r>
                        <a:rPr lang="en-US" altLang="zh-TW" sz="2000" b="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liteX</a:t>
                      </a:r>
                      <a:endPar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46" rtl="0" eaLnBrk="1" fontAlgn="auto" latinLnBrk="0" hangingPunct="1">
                        <a:lnSpc>
                          <a:spcPct val="100000"/>
                        </a:lnSpc>
                        <a:spcBef>
                          <a:spcPts val="3413"/>
                        </a:spcBef>
                        <a:spcAft>
                          <a:spcPts val="0"/>
                        </a:spcAft>
                        <a:buClrTx/>
                        <a:buSzPct val="171000"/>
                        <a:buFontTx/>
                        <a:buNone/>
                        <a:tabLst/>
                        <a:defRPr/>
                      </a:pPr>
                      <a:r>
                        <a:rPr lang="fr-FR"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Industrial/Military, Surveillance, Digital Signage,</a:t>
                      </a:r>
                      <a:r>
                        <a:rPr lang="fr-FR"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POS</a:t>
                      </a:r>
                      <a:endPar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10" name="圓角矩形 9"/>
          <p:cNvSpPr/>
          <p:nvPr/>
        </p:nvSpPr>
        <p:spPr>
          <a:xfrm>
            <a:off x="1325563" y="5884912"/>
            <a:ext cx="2016125" cy="616649"/>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2" fontAlgn="auto">
              <a:spcBef>
                <a:spcPts val="0"/>
              </a:spcBef>
              <a:spcAft>
                <a:spcPts val="0"/>
              </a:spcAft>
              <a:defRPr/>
            </a:pPr>
            <a:r>
              <a:rPr lang="en-US" altLang="zh-TW" sz="2400" b="1" dirty="0" smtClean="0">
                <a:solidFill>
                  <a:schemeClr val="bg1"/>
                </a:solidFill>
                <a:latin typeface="Calibri" panose="020F0502020204030204" pitchFamily="34" charset="0"/>
                <a:cs typeface="Calibri" panose="020F0502020204030204" pitchFamily="34" charset="0"/>
                <a:sym typeface="Arial" pitchFamily="34" charset="0"/>
              </a:rPr>
              <a:t>CS: </a:t>
            </a:r>
            <a:r>
              <a:rPr lang="en-US" altLang="zh-TW" sz="2400" b="1" dirty="0" smtClean="0">
                <a:solidFill>
                  <a:schemeClr val="bg1"/>
                </a:solidFill>
                <a:latin typeface="Calibri" panose="020F0502020204030204" pitchFamily="34" charset="0"/>
                <a:cs typeface="Calibri" panose="020F0502020204030204" pitchFamily="34" charset="0"/>
              </a:rPr>
              <a:t>Ready</a:t>
            </a:r>
            <a:endParaRPr lang="en-US" altLang="zh-TW" sz="2400" b="1" dirty="0">
              <a:solidFill>
                <a:schemeClr val="bg1"/>
              </a:solidFill>
              <a:latin typeface="Calibri" panose="020F0502020204030204" pitchFamily="34" charset="0"/>
              <a:cs typeface="Calibri" panose="020F0502020204030204" pitchFamily="34" charset="0"/>
            </a:endParaRPr>
          </a:p>
        </p:txBody>
      </p:sp>
      <p:sp>
        <p:nvSpPr>
          <p:cNvPr id="12" name="矩形 11"/>
          <p:cNvSpPr/>
          <p:nvPr/>
        </p:nvSpPr>
        <p:spPr>
          <a:xfrm>
            <a:off x="7490407" y="1025242"/>
            <a:ext cx="6100774" cy="646331"/>
          </a:xfrm>
          <a:prstGeom prst="rect">
            <a:avLst/>
          </a:prstGeom>
        </p:spPr>
        <p:txBody>
          <a:bodyPr wrap="none">
            <a:spAutoFit/>
          </a:bodyPr>
          <a:lstStyle/>
          <a:p>
            <a:pPr lvl="0" algn="ctr" eaLnBrk="1" hangingPunct="1">
              <a:defRPr/>
            </a:pPr>
            <a:r>
              <a:rPr lang="en-US" altLang="zh-TW" sz="3600" b="1" dirty="0" smtClean="0">
                <a:solidFill>
                  <a:srgbClr val="008080"/>
                </a:solidFill>
                <a:latin typeface="Calibri" panose="020F0502020204030204" pitchFamily="34" charset="0"/>
                <a:cs typeface="Calibri" panose="020F0502020204030204" pitchFamily="34" charset="0"/>
              </a:rPr>
              <a:t>SH250-7LP3 180D Specification</a:t>
            </a:r>
            <a:endParaRPr lang="en-US" altLang="zh-TW" sz="3600" b="1" dirty="0">
              <a:solidFill>
                <a:srgbClr val="008080"/>
              </a:solidFill>
              <a:latin typeface="Calibri" panose="020F0502020204030204" pitchFamily="34" charset="0"/>
              <a:cs typeface="Calibri" panose="020F0502020204030204" pitchFamily="34" charset="0"/>
            </a:endParaRPr>
          </a:p>
        </p:txBody>
      </p:sp>
      <p:pic>
        <p:nvPicPr>
          <p:cNvPr id="9" name="圖片 183" descr="image009"/>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560146" y="6930243"/>
            <a:ext cx="1546957" cy="1546957"/>
          </a:xfrm>
          <a:prstGeom prst="rect">
            <a:avLst/>
          </a:prstGeom>
          <a:noFill/>
          <a:ln w="9525">
            <a:noFill/>
            <a:miter lim="800000"/>
            <a:headEnd/>
            <a:tailEnd/>
          </a:ln>
        </p:spPr>
      </p:pic>
    </p:spTree>
    <p:extLst>
      <p:ext uri="{BB962C8B-B14F-4D97-AF65-F5344CB8AC3E}">
        <p14:creationId xmlns:p14="http://schemas.microsoft.com/office/powerpoint/2010/main" val="892559737"/>
      </p:ext>
    </p:extLst>
  </p:cSld>
  <p:clrMapOvr>
    <a:masterClrMapping/>
  </p:clrMapOvr>
  <p:transition/>
  <p:timing>
    <p:tnLst>
      <p:par>
        <p:cTn id="1" dur="indefinite" restart="never" nodeType="tmRoot"/>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 name="表格 14"/>
          <p:cNvGraphicFramePr>
            <a:graphicFrameLocks noGrp="1"/>
          </p:cNvGraphicFramePr>
          <p:nvPr>
            <p:extLst>
              <p:ext uri="{D42A27DB-BD31-4B8C-83A1-F6EECF244321}">
                <p14:modId xmlns:p14="http://schemas.microsoft.com/office/powerpoint/2010/main" val="1787082877"/>
              </p:ext>
            </p:extLst>
          </p:nvPr>
        </p:nvGraphicFramePr>
        <p:xfrm>
          <a:off x="2477443" y="2027710"/>
          <a:ext cx="12295132" cy="5671856"/>
        </p:xfrm>
        <a:graphic>
          <a:graphicData uri="http://schemas.openxmlformats.org/drawingml/2006/table">
            <a:tbl>
              <a:tblPr>
                <a:tableStyleId>{5940675A-B579-460E-94D1-54222C63F5DA}</a:tableStyleId>
              </a:tblPr>
              <a:tblGrid>
                <a:gridCol w="2519335"/>
                <a:gridCol w="3258599"/>
                <a:gridCol w="3258599"/>
                <a:gridCol w="3258599"/>
              </a:tblGrid>
              <a:tr h="605155">
                <a:tc>
                  <a:txBody>
                    <a:bodyPr/>
                    <a:lstStyle/>
                    <a:p>
                      <a:pPr algn="l" rtl="0" fontAlgn="ctr"/>
                      <a:r>
                        <a:rPr lang="en-US" sz="2400" b="1" u="none" strike="noStrike" dirty="0" smtClean="0">
                          <a:solidFill>
                            <a:schemeClr val="bg1"/>
                          </a:solidFill>
                          <a:latin typeface="Calibri" panose="020F0502020204030204" pitchFamily="34" charset="0"/>
                          <a:cs typeface="Calibri" panose="020F0502020204030204" pitchFamily="34" charset="0"/>
                        </a:rPr>
                        <a:t> Model </a:t>
                      </a:r>
                      <a:r>
                        <a:rPr lang="en-US" sz="2400" b="1" u="none" strike="noStrike" dirty="0">
                          <a:solidFill>
                            <a:schemeClr val="bg1"/>
                          </a:solidFill>
                          <a:latin typeface="Calibri" panose="020F0502020204030204" pitchFamily="34" charset="0"/>
                          <a:cs typeface="Calibri" panose="020F0502020204030204" pitchFamily="34" charset="0"/>
                        </a:rPr>
                        <a:t>Name</a:t>
                      </a:r>
                      <a:endParaRPr lang="en-US" sz="2400" b="1" i="0" u="none" strike="noStrike" dirty="0">
                        <a:solidFill>
                          <a:schemeClr val="bg1"/>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c gridSpan="2">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400" b="1" u="none" strike="noStrike" cap="none" normalizeH="0" baseline="0" dirty="0" smtClean="0">
                          <a:ln>
                            <a:noFill/>
                          </a:ln>
                          <a:solidFill>
                            <a:schemeClr val="bg1"/>
                          </a:solidFill>
                          <a:effectLst/>
                          <a:latin typeface="Calibri" panose="020F0502020204030204" pitchFamily="34" charset="0"/>
                          <a:cs typeface="Calibri" panose="020F0502020204030204" pitchFamily="34" charset="0"/>
                          <a:sym typeface="Arial" pitchFamily="34" charset="0"/>
                        </a:rPr>
                        <a:t>SDM5A-M</a:t>
                      </a:r>
                      <a:endParaRPr kumimoji="0" lang="en-US" altLang="zh-TW" sz="2400" b="1" i="0" u="none" strike="noStrike" cap="none" normalizeH="0" baseline="0" dirty="0" smtClean="0">
                        <a:ln>
                          <a:noFill/>
                        </a:ln>
                        <a:solidFill>
                          <a:schemeClr val="bg1"/>
                        </a:solidFill>
                        <a:effectLst/>
                        <a:latin typeface="Calibri" panose="020F0502020204030204" pitchFamily="34" charset="0"/>
                        <a:ea typeface="+mn-ea"/>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c hMerge="1">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endParaRPr kumimoji="0" lang="en-US" altLang="zh-TW" sz="1200" b="1" i="0" u="none" strike="noStrike" cap="none" normalizeH="0" baseline="0" dirty="0" smtClean="0">
                        <a:ln>
                          <a:noFill/>
                        </a:ln>
                        <a:solidFill>
                          <a:schemeClr val="bg1"/>
                        </a:solidFill>
                        <a:effectLst/>
                        <a:latin typeface="+mj-lt"/>
                        <a:ea typeface="新細明體" pitchFamily="18" charset="-120"/>
                        <a:sym typeface="Arial" pitchFamily="34" charset="0"/>
                      </a:endParaRPr>
                    </a:p>
                  </a:txBody>
                  <a:tcPr marL="79217" marR="79217" marT="39595" marB="39595" anchor="ctr" horzOverflow="overflow">
                    <a:lnL w="6350" cap="flat" cmpd="sng" algn="ctr">
                      <a:solidFill>
                        <a:srgbClr val="C0C0C0"/>
                      </a:solidFill>
                      <a:prstDash val="dot"/>
                      <a:round/>
                      <a:headEnd type="none" w="med" len="med"/>
                      <a:tailEnd type="none" w="med" len="med"/>
                    </a:lnL>
                    <a:lnR w="6350" cap="flat" cmpd="sng" algn="ctr">
                      <a:solidFill>
                        <a:srgbClr val="C0C0C0"/>
                      </a:solidFill>
                      <a:prstDash val="dot"/>
                      <a:round/>
                      <a:headEnd type="none" w="med" len="med"/>
                      <a:tailEnd type="none" w="med" len="med"/>
                    </a:lnR>
                    <a:lnT w="6350" cap="flat" cmpd="sng" algn="ctr">
                      <a:solidFill>
                        <a:srgbClr val="C0C0C0"/>
                      </a:solidFill>
                      <a:prstDash val="dot"/>
                      <a:round/>
                      <a:headEnd type="none" w="med" len="med"/>
                      <a:tailEnd type="none" w="med" len="med"/>
                    </a:lnT>
                    <a:lnB w="6350" cap="flat" cmpd="sng" algn="ctr">
                      <a:solidFill>
                        <a:srgbClr val="C0C0C0"/>
                      </a:solidFill>
                      <a:prstDash val="dot"/>
                      <a:round/>
                      <a:headEnd type="none" w="med" len="med"/>
                      <a:tailEnd type="none" w="med" len="med"/>
                    </a:lnB>
                    <a:solidFill>
                      <a:schemeClr val="tx1">
                        <a:lumMod val="75000"/>
                        <a:lumOff val="25000"/>
                      </a:schemeClr>
                    </a:solidFill>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400" b="1" u="none" strike="noStrike" cap="none" normalizeH="0" baseline="0" dirty="0" smtClean="0">
                          <a:ln>
                            <a:noFill/>
                          </a:ln>
                          <a:solidFill>
                            <a:schemeClr val="bg1"/>
                          </a:solidFill>
                          <a:effectLst/>
                          <a:latin typeface="Calibri" panose="020F0502020204030204" pitchFamily="34" charset="0"/>
                          <a:cs typeface="Calibri" panose="020F0502020204030204" pitchFamily="34" charset="0"/>
                          <a:sym typeface="Arial" pitchFamily="34" charset="0"/>
                        </a:rPr>
                        <a:t>SDM7-M</a:t>
                      </a:r>
                      <a:endParaRPr kumimoji="0" lang="en-US" altLang="zh-TW" sz="2400" b="1" i="0" u="none" strike="noStrike" cap="none" normalizeH="0" baseline="0" dirty="0" smtClean="0">
                        <a:ln>
                          <a:noFill/>
                        </a:ln>
                        <a:solidFill>
                          <a:schemeClr val="bg1"/>
                        </a:solidFill>
                        <a:effectLst/>
                        <a:latin typeface="Calibri" panose="020F0502020204030204" pitchFamily="34" charset="0"/>
                        <a:ea typeface="+mn-ea"/>
                        <a:cs typeface="Calibri" panose="020F0502020204030204" pitchFamily="34" charset="0"/>
                        <a:sym typeface="Arial" pitchFamily="34" charset="0"/>
                      </a:endParaRPr>
                    </a:p>
                  </a:txBody>
                  <a:tcPr marL="112664" marR="112664" marT="56313" marB="56313"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r>
              <a:tr h="557539">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b="1"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Model</a:t>
                      </a:r>
                      <a:endParaRPr kumimoji="0" lang="en-US" altLang="zh-TW" sz="2000" b="1" i="0" u="none" strike="noStrike" cap="none" normalizeH="0" baseline="0" dirty="0" smtClean="0">
                        <a:ln>
                          <a:noFill/>
                        </a:ln>
                        <a:solidFill>
                          <a:schemeClr val="tx1">
                            <a:lumMod val="75000"/>
                            <a:lumOff val="25000"/>
                          </a:schemeClr>
                        </a:solidFill>
                        <a:effectLst/>
                        <a:latin typeface="Calibri"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7P/180D Slim3(H)</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7P/180D LP5(H)</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SDM7-M 180D LP2(H)</a:t>
                      </a:r>
                      <a:endPar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380982">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b="1"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Interface</a:t>
                      </a:r>
                      <a:endParaRPr kumimoji="0" lang="en-US" altLang="zh-TW" sz="2000" b="1" i="0" u="none" strike="noStrike" cap="none" normalizeH="0" baseline="0" dirty="0" smtClean="0">
                        <a:ln>
                          <a:noFill/>
                        </a:ln>
                        <a:solidFill>
                          <a:schemeClr val="tx1">
                            <a:lumMod val="75000"/>
                            <a:lumOff val="25000"/>
                          </a:schemeClr>
                        </a:solidFill>
                        <a:effectLst/>
                        <a:latin typeface="Calibri"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SATA 3 (6Gb/s)</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SATA 3 (6Gb/s)</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SATA 3 (6Gb/s)</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380982">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b="1"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Channel</a:t>
                      </a:r>
                      <a:endParaRPr kumimoji="0" lang="en-US" altLang="zh-TW" sz="2000" b="1" i="0" u="none" strike="noStrike" cap="none" normalizeH="0" baseline="0" dirty="0" smtClean="0">
                        <a:ln>
                          <a:noFill/>
                        </a:ln>
                        <a:solidFill>
                          <a:schemeClr val="tx1">
                            <a:lumMod val="75000"/>
                            <a:lumOff val="25000"/>
                          </a:schemeClr>
                        </a:solidFill>
                        <a:effectLst/>
                        <a:latin typeface="Calibri"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1</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1</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1</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557539">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defRPr/>
                      </a:pPr>
                      <a:r>
                        <a:rPr kumimoji="0" lang="en-US" altLang="zh-TW" sz="2000" b="1"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Available Capacity</a:t>
                      </a:r>
                      <a:endParaRPr kumimoji="0" lang="en-US" altLang="zh-TW" sz="2000" b="1" i="0" u="none" strike="noStrike" cap="none" normalizeH="0" baseline="0" dirty="0" smtClean="0">
                        <a:ln>
                          <a:noFill/>
                        </a:ln>
                        <a:solidFill>
                          <a:schemeClr val="tx1">
                            <a:lumMod val="75000"/>
                            <a:lumOff val="25000"/>
                          </a:schemeClr>
                        </a:solidFill>
                        <a:effectLst/>
                        <a:latin typeface="Calibri"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32/64GB</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32/64GB</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8GB to 64GB</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683389">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b="1"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Power Supply Sources</a:t>
                      </a:r>
                      <a:endParaRPr kumimoji="0" lang="en-US" altLang="zh-TW" sz="2000" b="1" i="0" u="none" strike="noStrike" cap="none" normalizeH="0" baseline="0" dirty="0" smtClean="0">
                        <a:ln>
                          <a:noFill/>
                        </a:ln>
                        <a:solidFill>
                          <a:schemeClr val="tx1">
                            <a:lumMod val="75000"/>
                            <a:lumOff val="25000"/>
                          </a:schemeClr>
                        </a:solidFill>
                        <a:effectLst/>
                        <a:latin typeface="Calibri"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gridSpan="3">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kern="1200" dirty="0" smtClean="0">
                          <a:solidFill>
                            <a:schemeClr val="tx1">
                              <a:lumMod val="75000"/>
                              <a:lumOff val="25000"/>
                            </a:schemeClr>
                          </a:solidFill>
                          <a:latin typeface="Calibri" panose="020F0502020204030204" pitchFamily="34" charset="0"/>
                          <a:cs typeface="Calibri" panose="020F0502020204030204" pitchFamily="34" charset="0"/>
                          <a:sym typeface="Arial" charset="0"/>
                        </a:rPr>
                        <a:t>Multi-</a:t>
                      </a:r>
                      <a:r>
                        <a:rPr kumimoji="0" lang="en-US" altLang="zh-TW" sz="2000" kern="1200" dirty="0" err="1" smtClean="0">
                          <a:solidFill>
                            <a:schemeClr val="tx1">
                              <a:lumMod val="75000"/>
                              <a:lumOff val="25000"/>
                            </a:schemeClr>
                          </a:solidFill>
                          <a:latin typeface="Calibri" panose="020F0502020204030204" pitchFamily="34" charset="0"/>
                          <a:cs typeface="Calibri" panose="020F0502020204030204" pitchFamily="34" charset="0"/>
                          <a:sym typeface="Arial" charset="0"/>
                        </a:rPr>
                        <a:t>PowerPath</a:t>
                      </a:r>
                      <a:r>
                        <a:rPr kumimoji="0" lang="en-US" altLang="zh-TW" sz="2000" kern="1200" dirty="0" smtClean="0">
                          <a:solidFill>
                            <a:schemeClr val="tx1">
                              <a:lumMod val="75000"/>
                              <a:lumOff val="25000"/>
                            </a:schemeClr>
                          </a:solidFill>
                          <a:latin typeface="Calibri" panose="020F0502020204030204" pitchFamily="34" charset="0"/>
                          <a:cs typeface="Calibri" panose="020F0502020204030204" pitchFamily="34" charset="0"/>
                          <a:sym typeface="Arial" charset="0"/>
                        </a:rPr>
                        <a:t> Technology</a:t>
                      </a:r>
                      <a:br>
                        <a:rPr kumimoji="0" lang="en-US" altLang="zh-TW" sz="2000" kern="1200" dirty="0" smtClean="0">
                          <a:solidFill>
                            <a:schemeClr val="tx1">
                              <a:lumMod val="75000"/>
                              <a:lumOff val="25000"/>
                            </a:schemeClr>
                          </a:solidFill>
                          <a:latin typeface="Calibri" panose="020F0502020204030204" pitchFamily="34" charset="0"/>
                          <a:cs typeface="Calibri" panose="020F0502020204030204" pitchFamily="34" charset="0"/>
                          <a:sym typeface="Arial" charset="0"/>
                        </a:rPr>
                      </a:b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Power cable, 7+2 cable-less, Pin 7 Power</a:t>
                      </a:r>
                      <a:endParaRPr kumimoji="0" lang="zh-TW" altLang="en-US"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hMerge="1">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endParaRPr kumimoji="0" lang="zh-TW" altLang="en-US" sz="1400" b="0" i="0" u="none" strike="noStrike" kern="1200" cap="none" normalizeH="0" baseline="0" dirty="0" smtClean="0">
                        <a:ln>
                          <a:noFill/>
                        </a:ln>
                        <a:solidFill>
                          <a:srgbClr val="000000"/>
                        </a:solidFill>
                        <a:effectLst/>
                        <a:latin typeface="Calibri" pitchFamily="34" charset="0"/>
                        <a:ea typeface="新細明體" pitchFamily="18" charset="-120"/>
                        <a:cs typeface="+mn-cs"/>
                        <a:sym typeface="Arial" pitchFamily="34" charset="0"/>
                      </a:endParaRPr>
                    </a:p>
                  </a:txBody>
                  <a:tcPr marL="64294" marR="64294" marT="32143" marB="32143" anchor="ctr" horzOverflow="overflow">
                    <a:lnL w="6350" cap="flat" cmpd="sng" algn="ctr">
                      <a:solidFill>
                        <a:srgbClr val="C0C0C0"/>
                      </a:solidFill>
                      <a:prstDash val="dot"/>
                      <a:round/>
                      <a:headEnd type="none" w="med" len="med"/>
                      <a:tailEnd type="none" w="med" len="med"/>
                    </a:lnL>
                    <a:lnR w="6350" cap="flat" cmpd="sng" algn="ctr">
                      <a:solidFill>
                        <a:srgbClr val="C0C0C0"/>
                      </a:solidFill>
                      <a:prstDash val="dot"/>
                      <a:round/>
                      <a:headEnd type="none" w="med" len="med"/>
                      <a:tailEnd type="none" w="med" len="med"/>
                    </a:lnR>
                    <a:lnT w="6350" cap="flat" cmpd="sng" algn="ctr">
                      <a:solidFill>
                        <a:srgbClr val="C0C0C0"/>
                      </a:solidFill>
                      <a:prstDash val="dot"/>
                      <a:round/>
                      <a:headEnd type="none" w="med" len="med"/>
                      <a:tailEnd type="none" w="med" len="med"/>
                    </a:lnT>
                    <a:lnB w="6350" cap="flat" cmpd="sng" algn="ctr">
                      <a:solidFill>
                        <a:srgbClr val="C0C0C0"/>
                      </a:solidFill>
                      <a:prstDash val="dot"/>
                      <a:round/>
                      <a:headEnd type="none" w="med" len="med"/>
                      <a:tailEnd type="none" w="med" len="med"/>
                    </a:lnB>
                    <a:solidFill>
                      <a:srgbClr val="F2F2F2"/>
                    </a:solidFill>
                  </a:tcPr>
                </a:tc>
                <a:tc hMerge="1">
                  <a:txBody>
                    <a:bodyPr/>
                    <a:lstStyle/>
                    <a:p>
                      <a:endParaRPr lang="zh-TW" altLang="en-US"/>
                    </a:p>
                  </a:txBody>
                  <a:tcPr>
                    <a:lnL w="6350" cap="flat" cmpd="sng" algn="ctr">
                      <a:solidFill>
                        <a:srgbClr val="C0C0C0"/>
                      </a:solidFill>
                      <a:prstDash val="dot"/>
                      <a:round/>
                      <a:headEnd type="none" w="med" len="med"/>
                      <a:tailEnd type="none" w="med" len="med"/>
                    </a:lnL>
                    <a:lnR w="6350" cap="flat" cmpd="sng" algn="ctr">
                      <a:solidFill>
                        <a:srgbClr val="C0C0C0"/>
                      </a:solidFill>
                      <a:prstDash val="dot"/>
                      <a:round/>
                      <a:headEnd type="none" w="med" len="med"/>
                      <a:tailEnd type="none" w="med" len="med"/>
                    </a:lnR>
                    <a:lnT w="6350" cap="flat" cmpd="sng" algn="ctr">
                      <a:solidFill>
                        <a:srgbClr val="C0C0C0"/>
                      </a:solidFill>
                      <a:prstDash val="dot"/>
                      <a:round/>
                      <a:headEnd type="none" w="med" len="med"/>
                      <a:tailEnd type="none" w="med" len="med"/>
                    </a:lnT>
                    <a:lnB w="6350" cap="flat" cmpd="sng" algn="ctr">
                      <a:solidFill>
                        <a:srgbClr val="C0C0C0"/>
                      </a:solidFill>
                      <a:prstDash val="dot"/>
                      <a:round/>
                      <a:headEnd type="none" w="med" len="med"/>
                      <a:tailEnd type="none" w="med" len="med"/>
                    </a:lnB>
                    <a:solidFill>
                      <a:srgbClr val="D9D9D9"/>
                    </a:solidFill>
                  </a:tcPr>
                </a:tc>
              </a:tr>
              <a:tr h="557539">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b="1"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R/W Speed (MB/s)</a:t>
                      </a:r>
                      <a:endParaRPr kumimoji="0" lang="en-US" altLang="zh-TW" sz="2000" b="1" i="0" u="none" strike="noStrike" cap="none" normalizeH="0" baseline="0" dirty="0" smtClean="0">
                        <a:ln>
                          <a:noFill/>
                        </a:ln>
                        <a:solidFill>
                          <a:schemeClr val="tx1">
                            <a:lumMod val="75000"/>
                            <a:lumOff val="25000"/>
                          </a:schemeClr>
                        </a:solidFill>
                        <a:effectLst/>
                        <a:latin typeface="Calibri"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435/80</a:t>
                      </a:r>
                      <a:endParaRPr kumimoji="0" lang="zh-TW" altLang="en-US"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425/80</a:t>
                      </a:r>
                      <a:endParaRPr kumimoji="0" lang="zh-TW" altLang="en-US"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135/90</a:t>
                      </a:r>
                      <a:endParaRPr kumimoji="0" lang="zh-TW" altLang="en-US"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432252">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b="1"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Flash Type</a:t>
                      </a:r>
                      <a:endParaRPr kumimoji="0" lang="en-US" altLang="zh-TW" sz="2000" b="1" i="0" u="none" strike="noStrike" cap="none" normalizeH="0" baseline="0" dirty="0" smtClean="0">
                        <a:ln>
                          <a:noFill/>
                        </a:ln>
                        <a:solidFill>
                          <a:schemeClr val="tx1">
                            <a:lumMod val="75000"/>
                            <a:lumOff val="25000"/>
                          </a:schemeClr>
                        </a:solidFill>
                        <a:effectLst/>
                        <a:latin typeface="Calibri"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15nm</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15nm</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15nm</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380982">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b="1"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Wide Temp.</a:t>
                      </a:r>
                      <a:endParaRPr kumimoji="0" lang="en-US" altLang="zh-TW" sz="2000" b="1" i="0" u="none" strike="noStrike" cap="none" normalizeH="0" baseline="0" dirty="0" smtClean="0">
                        <a:ln>
                          <a:noFill/>
                        </a:ln>
                        <a:solidFill>
                          <a:schemeClr val="tx1">
                            <a:lumMod val="75000"/>
                            <a:lumOff val="25000"/>
                          </a:schemeClr>
                        </a:solidFill>
                        <a:effectLst/>
                        <a:latin typeface="Calibri"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Yes</a:t>
                      </a:r>
                      <a:endPar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Yes</a:t>
                      </a:r>
                      <a:endPar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Yes</a:t>
                      </a:r>
                      <a:endPar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432252">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b="1"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Housing</a:t>
                      </a:r>
                      <a:endParaRPr kumimoji="0" lang="en-US" altLang="zh-TW" sz="2000" b="1" i="0" u="none" strike="noStrike" cap="none" normalizeH="0" baseline="0" dirty="0" smtClean="0">
                        <a:ln>
                          <a:noFill/>
                        </a:ln>
                        <a:solidFill>
                          <a:schemeClr val="tx1">
                            <a:lumMod val="75000"/>
                            <a:lumOff val="25000"/>
                          </a:schemeClr>
                        </a:solidFill>
                        <a:effectLst/>
                        <a:latin typeface="Calibri"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Optional</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Optional</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Optional</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683389">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b="1" u="none" strike="noStrike" cap="none" spc="-80"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H/W Write Protect Switch</a:t>
                      </a:r>
                      <a:endParaRPr kumimoji="0" lang="en-US" altLang="zh-TW" sz="2000" b="1" i="0" u="none" strike="noStrike" cap="none" spc="-80" normalizeH="0" baseline="0" dirty="0" smtClean="0">
                        <a:ln>
                          <a:noFill/>
                        </a:ln>
                        <a:solidFill>
                          <a:schemeClr val="tx1">
                            <a:lumMod val="75000"/>
                            <a:lumOff val="25000"/>
                          </a:schemeClr>
                        </a:solidFill>
                        <a:effectLst/>
                        <a:latin typeface="Calibri"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No</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Optional</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Optional</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bl>
          </a:graphicData>
        </a:graphic>
      </p:graphicFrame>
      <p:grpSp>
        <p:nvGrpSpPr>
          <p:cNvPr id="2" name="群組 1"/>
          <p:cNvGrpSpPr/>
          <p:nvPr/>
        </p:nvGrpSpPr>
        <p:grpSpPr>
          <a:xfrm>
            <a:off x="5501779" y="7762692"/>
            <a:ext cx="2107237" cy="1533567"/>
            <a:chOff x="6254062" y="7757120"/>
            <a:chExt cx="2107237" cy="1533567"/>
          </a:xfrm>
        </p:grpSpPr>
        <p:sp>
          <p:nvSpPr>
            <p:cNvPr id="48" name="Text Box 10"/>
            <p:cNvSpPr txBox="1">
              <a:spLocks noChangeArrowheads="1"/>
            </p:cNvSpPr>
            <p:nvPr/>
          </p:nvSpPr>
          <p:spPr bwMode="auto">
            <a:xfrm>
              <a:off x="6254062" y="8913154"/>
              <a:ext cx="2107237" cy="377533"/>
            </a:xfrm>
            <a:prstGeom prst="rect">
              <a:avLst/>
            </a:prstGeom>
            <a:noFill/>
            <a:ln w="9525">
              <a:noFill/>
              <a:miter lim="800000"/>
              <a:headEnd/>
              <a:tailEnd/>
            </a:ln>
          </p:spPr>
          <p:txBody>
            <a:bodyPr wrap="square" lIns="130041" tIns="65021" rIns="130041" bIns="65021">
              <a:spAutoFit/>
            </a:bodyPr>
            <a:lstStyle/>
            <a:p>
              <a:pPr algn="ctr" defTabSz="1126143">
                <a:spcBef>
                  <a:spcPct val="50000"/>
                </a:spcBef>
              </a:pPr>
              <a:r>
                <a:rPr lang="en-US" altLang="zh-TW" sz="1600" dirty="0">
                  <a:solidFill>
                    <a:schemeClr val="tx1">
                      <a:lumMod val="75000"/>
                      <a:lumOff val="25000"/>
                    </a:schemeClr>
                  </a:solidFill>
                  <a:latin typeface="Calibri" panose="020F0502020204030204" pitchFamily="34" charset="0"/>
                  <a:cs typeface="Calibri" panose="020F0502020204030204" pitchFamily="34" charset="0"/>
                </a:rPr>
                <a:t>SDM5A-M Slim3(H)</a:t>
              </a:r>
            </a:p>
          </p:txBody>
        </p:sp>
        <p:pic>
          <p:nvPicPr>
            <p:cNvPr id="49" name="Picture 5" descr="D:\! SDM\Photo\Low\Image00006.jpg"/>
            <p:cNvPicPr>
              <a:picLocks noChangeAspect="1" noChangeArrowheads="1"/>
            </p:cNvPicPr>
            <p:nvPr/>
          </p:nvPicPr>
          <p:blipFill>
            <a:blip r:embed="rId2" cstate="email">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7296375" y="7757120"/>
              <a:ext cx="798490" cy="1197574"/>
            </a:xfrm>
            <a:prstGeom prst="rect">
              <a:avLst/>
            </a:prstGeom>
            <a:noFill/>
          </p:spPr>
        </p:pic>
        <p:pic>
          <p:nvPicPr>
            <p:cNvPr id="47" name="Picture 2" descr="http://industrial.apacer.com/upfiles/ADUpload/english/en_ssd_caty_1529050141.jpg"/>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l="24624" r="22908"/>
            <a:stretch/>
          </p:blipFill>
          <p:spPr bwMode="auto">
            <a:xfrm>
              <a:off x="6869931" y="7877617"/>
              <a:ext cx="512058" cy="975801"/>
            </a:xfrm>
            <a:prstGeom prst="rect">
              <a:avLst/>
            </a:prstGeom>
            <a:noFill/>
          </p:spPr>
        </p:pic>
      </p:grpSp>
      <p:grpSp>
        <p:nvGrpSpPr>
          <p:cNvPr id="6" name="群組 5"/>
          <p:cNvGrpSpPr/>
          <p:nvPr/>
        </p:nvGrpSpPr>
        <p:grpSpPr>
          <a:xfrm>
            <a:off x="12327030" y="7699566"/>
            <a:ext cx="2069369" cy="1538216"/>
            <a:chOff x="11471311" y="7752471"/>
            <a:chExt cx="2069369" cy="1538216"/>
          </a:xfrm>
        </p:grpSpPr>
        <p:pic>
          <p:nvPicPr>
            <p:cNvPr id="56" name="Picture 2" descr="D:\! SDM\Photo\Low\SDM5A_LP2H.jpg"/>
            <p:cNvPicPr>
              <a:picLocks noChangeAspect="1" noChangeArrowheads="1"/>
            </p:cNvPicPr>
            <p:nvPr/>
          </p:nvPicPr>
          <p:blipFill>
            <a:blip r:embed="rId4" cstate="email">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11482504" y="7752471"/>
              <a:ext cx="1854680" cy="1236878"/>
            </a:xfrm>
            <a:prstGeom prst="rect">
              <a:avLst/>
            </a:prstGeom>
            <a:noFill/>
          </p:spPr>
        </p:pic>
        <p:sp>
          <p:nvSpPr>
            <p:cNvPr id="57" name="Text Box 10"/>
            <p:cNvSpPr txBox="1">
              <a:spLocks noChangeArrowheads="1"/>
            </p:cNvSpPr>
            <p:nvPr/>
          </p:nvSpPr>
          <p:spPr bwMode="auto">
            <a:xfrm>
              <a:off x="11471311" y="8913154"/>
              <a:ext cx="2069369" cy="377533"/>
            </a:xfrm>
            <a:prstGeom prst="rect">
              <a:avLst/>
            </a:prstGeom>
            <a:noFill/>
            <a:ln w="9525">
              <a:noFill/>
              <a:miter lim="800000"/>
              <a:headEnd/>
              <a:tailEnd/>
            </a:ln>
          </p:spPr>
          <p:txBody>
            <a:bodyPr wrap="square" lIns="130041" tIns="65021" rIns="130041" bIns="65021">
              <a:spAutoFit/>
            </a:bodyPr>
            <a:lstStyle/>
            <a:p>
              <a:pPr algn="ctr" defTabSz="1126143">
                <a:spcBef>
                  <a:spcPct val="50000"/>
                </a:spcBef>
              </a:pPr>
              <a:r>
                <a:rPr lang="en-US" altLang="zh-TW" sz="1600" dirty="0">
                  <a:solidFill>
                    <a:schemeClr val="tx1">
                      <a:lumMod val="75000"/>
                      <a:lumOff val="25000"/>
                    </a:schemeClr>
                  </a:solidFill>
                  <a:latin typeface="Calibri" panose="020F0502020204030204" pitchFamily="34" charset="0"/>
                  <a:cs typeface="Calibri" panose="020F0502020204030204" pitchFamily="34" charset="0"/>
                </a:rPr>
                <a:t>SDM7-M LP2(H)</a:t>
              </a:r>
            </a:p>
          </p:txBody>
        </p:sp>
      </p:grpSp>
      <p:grpSp>
        <p:nvGrpSpPr>
          <p:cNvPr id="5" name="群組 4"/>
          <p:cNvGrpSpPr/>
          <p:nvPr/>
        </p:nvGrpSpPr>
        <p:grpSpPr>
          <a:xfrm>
            <a:off x="9002200" y="7612084"/>
            <a:ext cx="1816939" cy="1533567"/>
            <a:chOff x="9013432" y="7757120"/>
            <a:chExt cx="1816939" cy="1533567"/>
          </a:xfrm>
        </p:grpSpPr>
        <p:pic>
          <p:nvPicPr>
            <p:cNvPr id="50" name="Picture 2" descr="D:\! SDM\Photo\Low\SDM5A_LP2H.jpg"/>
            <p:cNvPicPr>
              <a:picLocks noChangeAspect="1" noChangeArrowheads="1"/>
            </p:cNvPicPr>
            <p:nvPr/>
          </p:nvPicPr>
          <p:blipFill>
            <a:blip r:embed="rId5" cstate="email">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9014455" y="7757120"/>
              <a:ext cx="1815916" cy="1211026"/>
            </a:xfrm>
            <a:prstGeom prst="rect">
              <a:avLst/>
            </a:prstGeom>
            <a:noFill/>
          </p:spPr>
        </p:pic>
        <p:sp>
          <p:nvSpPr>
            <p:cNvPr id="58" name="Text Box 12"/>
            <p:cNvSpPr txBox="1">
              <a:spLocks noChangeArrowheads="1"/>
            </p:cNvSpPr>
            <p:nvPr/>
          </p:nvSpPr>
          <p:spPr bwMode="auto">
            <a:xfrm>
              <a:off x="9013432" y="8930724"/>
              <a:ext cx="1805746" cy="359963"/>
            </a:xfrm>
            <a:prstGeom prst="rect">
              <a:avLst/>
            </a:prstGeom>
            <a:noFill/>
            <a:ln w="9525">
              <a:noFill/>
              <a:miter lim="800000"/>
              <a:headEnd/>
              <a:tailEnd/>
            </a:ln>
          </p:spPr>
          <p:txBody>
            <a:bodyPr wrap="square" lIns="112641" tIns="56321" rIns="112641" bIns="56321">
              <a:spAutoFit/>
            </a:bodyPr>
            <a:lstStyle/>
            <a:p>
              <a:pPr algn="ctr" defTabSz="1126143">
                <a:spcBef>
                  <a:spcPct val="50000"/>
                </a:spcBef>
              </a:pPr>
              <a:r>
                <a:rPr lang="en-US" altLang="zh-TW" sz="1600" dirty="0">
                  <a:solidFill>
                    <a:schemeClr val="tx1">
                      <a:lumMod val="75000"/>
                      <a:lumOff val="25000"/>
                    </a:schemeClr>
                  </a:solidFill>
                  <a:latin typeface="Calibri" panose="020F0502020204030204" pitchFamily="34" charset="0"/>
                  <a:cs typeface="Calibri" panose="020F0502020204030204" pitchFamily="34" charset="0"/>
                </a:rPr>
                <a:t>SD5A-M LP5(H)</a:t>
              </a:r>
            </a:p>
          </p:txBody>
        </p:sp>
      </p:grpSp>
      <p:sp>
        <p:nvSpPr>
          <p:cNvPr id="3" name="標題 2"/>
          <p:cNvSpPr>
            <a:spLocks noGrp="1"/>
          </p:cNvSpPr>
          <p:nvPr>
            <p:ph type="title"/>
          </p:nvPr>
        </p:nvSpPr>
        <p:spPr/>
        <p:txBody>
          <a:bodyPr/>
          <a:lstStyle/>
          <a:p>
            <a:r>
              <a:rPr lang="en-US" altLang="zh-TW" dirty="0" smtClean="0"/>
              <a:t>SSD Module</a:t>
            </a:r>
            <a:endParaRPr lang="zh-TW" altLang="en-US" dirty="0"/>
          </a:p>
        </p:txBody>
      </p:sp>
      <p:sp>
        <p:nvSpPr>
          <p:cNvPr id="44" name="文字方塊 43"/>
          <p:cNvSpPr txBox="1">
            <a:spLocks noChangeArrowheads="1"/>
          </p:cNvSpPr>
          <p:nvPr/>
        </p:nvSpPr>
        <p:spPr bwMode="auto">
          <a:xfrm>
            <a:off x="4983323" y="1296838"/>
            <a:ext cx="8704967" cy="667746"/>
          </a:xfrm>
          <a:prstGeom prst="rect">
            <a:avLst/>
          </a:prstGeom>
          <a:noFill/>
          <a:ln>
            <a:noFill/>
          </a:ln>
          <a:extLst/>
        </p:spPr>
        <p:txBody>
          <a:bodyPr wrap="square" lIns="112647" tIns="56324" rIns="112647" bIns="56324">
            <a:spAutoFit/>
          </a:bodyPr>
          <a:lstStyle>
            <a:lvl1pPr eaLnBrk="0" hangingPunct="0">
              <a:defRPr kumimoji="1">
                <a:solidFill>
                  <a:schemeClr val="tx1"/>
                </a:solidFill>
                <a:latin typeface="Arial" pitchFamily="34" charset="0"/>
                <a:ea typeface="新細明體" pitchFamily="18" charset="-120"/>
              </a:defRPr>
            </a:lvl1pPr>
            <a:lvl2pPr marL="742950" indent="-285750" eaLnBrk="0" hangingPunct="0">
              <a:defRPr kumimoji="1">
                <a:solidFill>
                  <a:schemeClr val="tx1"/>
                </a:solidFill>
                <a:latin typeface="Arial" pitchFamily="34" charset="0"/>
                <a:ea typeface="新細明體" pitchFamily="18" charset="-120"/>
              </a:defRPr>
            </a:lvl2pPr>
            <a:lvl3pPr marL="1143000" indent="-228600" eaLnBrk="0" hangingPunct="0">
              <a:defRPr kumimoji="1">
                <a:solidFill>
                  <a:schemeClr val="tx1"/>
                </a:solidFill>
                <a:latin typeface="Arial" pitchFamily="34" charset="0"/>
                <a:ea typeface="新細明體" pitchFamily="18" charset="-120"/>
              </a:defRPr>
            </a:lvl3pPr>
            <a:lvl4pPr marL="1600200" indent="-228600" eaLnBrk="0" hangingPunct="0">
              <a:defRPr kumimoji="1">
                <a:solidFill>
                  <a:schemeClr val="tx1"/>
                </a:solidFill>
                <a:latin typeface="Arial" pitchFamily="34" charset="0"/>
                <a:ea typeface="新細明體" pitchFamily="18" charset="-120"/>
              </a:defRPr>
            </a:lvl4pPr>
            <a:lvl5pPr marL="2057400" indent="-228600" eaLnBrk="0" hangingPunct="0">
              <a:defRPr kumimoji="1">
                <a:solidFill>
                  <a:schemeClr val="tx1"/>
                </a:solidFill>
                <a:latin typeface="Arial" pitchFamily="34" charset="0"/>
                <a:ea typeface="新細明體" pitchFamily="18" charset="-120"/>
              </a:defRPr>
            </a:lvl5pPr>
            <a:lvl6pPr marL="25146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hangingPunct="1">
              <a:defRPr/>
            </a:pPr>
            <a:r>
              <a:rPr kumimoji="0" lang="en-US" altLang="zh-TW" sz="3600" b="1" dirty="0">
                <a:solidFill>
                  <a:srgbClr val="008080"/>
                </a:solidFill>
                <a:latin typeface="Calibri" panose="020F0502020204030204" pitchFamily="34" charset="0"/>
                <a:cs typeface="Calibri" panose="020F0502020204030204" pitchFamily="34" charset="0"/>
              </a:rPr>
              <a:t>Multi-</a:t>
            </a:r>
            <a:r>
              <a:rPr kumimoji="0" lang="en-US" altLang="zh-TW" sz="3600" b="1" dirty="0" err="1">
                <a:solidFill>
                  <a:srgbClr val="008080"/>
                </a:solidFill>
                <a:latin typeface="Calibri" panose="020F0502020204030204" pitchFamily="34" charset="0"/>
                <a:cs typeface="Calibri" panose="020F0502020204030204" pitchFamily="34" charset="0"/>
              </a:rPr>
              <a:t>PowerPath</a:t>
            </a:r>
            <a:r>
              <a:rPr kumimoji="0" lang="en-US" altLang="zh-TW" sz="3600" b="1" dirty="0">
                <a:solidFill>
                  <a:srgbClr val="008080"/>
                </a:solidFill>
                <a:latin typeface="Calibri" panose="020F0502020204030204" pitchFamily="34" charset="0"/>
                <a:cs typeface="Calibri" panose="020F0502020204030204" pitchFamily="34" charset="0"/>
              </a:rPr>
              <a:t> Technology</a:t>
            </a:r>
          </a:p>
        </p:txBody>
      </p:sp>
      <p:grpSp>
        <p:nvGrpSpPr>
          <p:cNvPr id="17" name="群組 16"/>
          <p:cNvGrpSpPr/>
          <p:nvPr/>
        </p:nvGrpSpPr>
        <p:grpSpPr>
          <a:xfrm>
            <a:off x="-4662109" y="2512992"/>
            <a:ext cx="4403248" cy="4271897"/>
            <a:chOff x="-4662109" y="2512992"/>
            <a:chExt cx="4403248" cy="4271897"/>
          </a:xfrm>
        </p:grpSpPr>
        <p:grpSp>
          <p:nvGrpSpPr>
            <p:cNvPr id="18" name="群組 17"/>
            <p:cNvGrpSpPr/>
            <p:nvPr/>
          </p:nvGrpSpPr>
          <p:grpSpPr>
            <a:xfrm>
              <a:off x="-4662109" y="2512992"/>
              <a:ext cx="4403248" cy="4271897"/>
              <a:chOff x="12883876" y="1908742"/>
              <a:chExt cx="4403248" cy="4271897"/>
            </a:xfrm>
          </p:grpSpPr>
          <p:sp>
            <p:nvSpPr>
              <p:cNvPr id="21" name="矩形 20"/>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22" name="矩形 21"/>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23" name="矩形 22"/>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24" name="矩形 23"/>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25" name="文字方塊 24"/>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26" name="文字方塊 25"/>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27" name="矩形 26"/>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28" name="文字方塊 27"/>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29" name="文字方塊 28"/>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30" name="矩形 29"/>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31" name="文字方塊 30"/>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32" name="矩形 31"/>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33" name="矩形 32"/>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34" name="矩形 33"/>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35" name="文字方塊 34"/>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36" name="矩形 35"/>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37" name="矩形 36"/>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38" name="矩形 37"/>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39" name="矩形 38"/>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40" name="矩形 39"/>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41" name="文字方塊 40"/>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42" name="矩形 41"/>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43" name="矩形 42"/>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19" name="文字方塊 18"/>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20" name="矩形 19"/>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Tree>
    <p:extLst>
      <p:ext uri="{BB962C8B-B14F-4D97-AF65-F5344CB8AC3E}">
        <p14:creationId xmlns:p14="http://schemas.microsoft.com/office/powerpoint/2010/main" val="2148365018"/>
      </p:ext>
    </p:extLst>
  </p:cSld>
  <p:clrMapOvr>
    <a:masterClrMapping/>
  </p:clrMapOvr>
  <p:transition/>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內容版面配置區 1"/>
          <p:cNvSpPr>
            <a:spLocks noGrp="1"/>
          </p:cNvSpPr>
          <p:nvPr>
            <p:ph idx="1"/>
          </p:nvPr>
        </p:nvSpPr>
        <p:spPr/>
        <p:txBody>
          <a:bodyPr/>
          <a:lstStyle/>
          <a:p>
            <a:r>
              <a:rPr lang="en-US" altLang="zh-TW" dirty="0" smtClean="0"/>
              <a:t>Product Highlight</a:t>
            </a:r>
          </a:p>
          <a:p>
            <a:pPr lvl="1"/>
            <a:r>
              <a:rPr lang="en-US" altLang="zh-TW" dirty="0">
                <a:solidFill>
                  <a:schemeClr val="bg1">
                    <a:lumMod val="75000"/>
                  </a:schemeClr>
                </a:solidFill>
              </a:rPr>
              <a:t>Defense Series</a:t>
            </a:r>
          </a:p>
          <a:p>
            <a:pPr lvl="1"/>
            <a:r>
              <a:rPr lang="en-US" altLang="zh-TW" dirty="0" err="1">
                <a:solidFill>
                  <a:schemeClr val="tx1"/>
                </a:solidFill>
              </a:rPr>
              <a:t>Apacer</a:t>
            </a:r>
            <a:r>
              <a:rPr lang="en-US" altLang="zh-TW" dirty="0">
                <a:solidFill>
                  <a:schemeClr val="tx1"/>
                </a:solidFill>
              </a:rPr>
              <a:t> TCG SSD SV240 Series</a:t>
            </a:r>
          </a:p>
          <a:p>
            <a:pPr lvl="1"/>
            <a:r>
              <a:rPr lang="en-US" altLang="zh-TW" dirty="0">
                <a:solidFill>
                  <a:schemeClr val="bg1">
                    <a:lumMod val="75000"/>
                  </a:schemeClr>
                </a:solidFill>
              </a:rPr>
              <a:t>Enterprise </a:t>
            </a:r>
            <a:r>
              <a:rPr lang="en-US" altLang="zh-TW" dirty="0" smtClean="0">
                <a:solidFill>
                  <a:schemeClr val="bg1">
                    <a:lumMod val="75000"/>
                  </a:schemeClr>
                </a:solidFill>
              </a:rPr>
              <a:t>Series</a:t>
            </a:r>
          </a:p>
          <a:p>
            <a:pPr lvl="1"/>
            <a:r>
              <a:rPr lang="en-US" altLang="zh-TW" dirty="0" err="1">
                <a:solidFill>
                  <a:schemeClr val="bg1">
                    <a:lumMod val="75000"/>
                  </a:schemeClr>
                </a:solidFill>
              </a:rPr>
              <a:t>CoreRescue</a:t>
            </a:r>
            <a:r>
              <a:rPr lang="en-US" altLang="zh-TW" dirty="0">
                <a:solidFill>
                  <a:schemeClr val="bg1">
                    <a:lumMod val="75000"/>
                  </a:schemeClr>
                </a:solidFill>
              </a:rPr>
              <a:t> </a:t>
            </a:r>
            <a:r>
              <a:rPr lang="en-US" altLang="zh-TW" dirty="0" smtClean="0">
                <a:solidFill>
                  <a:schemeClr val="bg1">
                    <a:lumMod val="75000"/>
                  </a:schemeClr>
                </a:solidFill>
              </a:rPr>
              <a:t>ASR</a:t>
            </a:r>
            <a:endParaRPr lang="en-US" altLang="zh-TW" dirty="0">
              <a:solidFill>
                <a:schemeClr val="bg1">
                  <a:lumMod val="75000"/>
                </a:schemeClr>
              </a:solidFill>
            </a:endParaRPr>
          </a:p>
          <a:p>
            <a:pPr lvl="1"/>
            <a:r>
              <a:rPr lang="en-US" altLang="zh-TW" dirty="0" err="1">
                <a:solidFill>
                  <a:schemeClr val="bg1">
                    <a:lumMod val="75000"/>
                  </a:schemeClr>
                </a:solidFill>
              </a:rPr>
              <a:t>CoreSnapshot</a:t>
            </a:r>
            <a:r>
              <a:rPr lang="en-US" altLang="zh-TW" dirty="0">
                <a:solidFill>
                  <a:schemeClr val="bg1">
                    <a:lumMod val="75000"/>
                  </a:schemeClr>
                </a:solidFill>
              </a:rPr>
              <a:t> 2 technology</a:t>
            </a:r>
          </a:p>
          <a:p>
            <a:pPr lvl="1"/>
            <a:r>
              <a:rPr lang="en-US" altLang="zh-TW" dirty="0" err="1">
                <a:solidFill>
                  <a:schemeClr val="bg1">
                    <a:lumMod val="75000"/>
                  </a:schemeClr>
                </a:solidFill>
              </a:rPr>
              <a:t>Datadefender</a:t>
            </a:r>
            <a:r>
              <a:rPr lang="en-US" altLang="zh-TW" dirty="0">
                <a:solidFill>
                  <a:schemeClr val="bg1">
                    <a:lumMod val="75000"/>
                  </a:schemeClr>
                </a:solidFill>
              </a:rPr>
              <a:t> Plus</a:t>
            </a:r>
          </a:p>
          <a:p>
            <a:r>
              <a:rPr lang="en-US" altLang="zh-TW" dirty="0">
                <a:solidFill>
                  <a:schemeClr val="bg1">
                    <a:lumMod val="75000"/>
                  </a:schemeClr>
                </a:solidFill>
              </a:rPr>
              <a:t>Product Roadmap</a:t>
            </a:r>
          </a:p>
          <a:p>
            <a:pPr lvl="1"/>
            <a:r>
              <a:rPr lang="en-US" altLang="zh-TW" dirty="0">
                <a:solidFill>
                  <a:schemeClr val="bg1">
                    <a:lumMod val="75000"/>
                  </a:schemeClr>
                </a:solidFill>
              </a:rPr>
              <a:t>Industrial SSD VA Series</a:t>
            </a:r>
          </a:p>
          <a:p>
            <a:pPr lvl="2"/>
            <a:r>
              <a:rPr lang="en-US" altLang="zh-TW" dirty="0" err="1">
                <a:solidFill>
                  <a:schemeClr val="bg1">
                    <a:lumMod val="75000"/>
                  </a:schemeClr>
                </a:solidFill>
              </a:rPr>
              <a:t>PCIe</a:t>
            </a:r>
            <a:endParaRPr lang="en-US" altLang="zh-TW" dirty="0">
              <a:solidFill>
                <a:schemeClr val="bg1">
                  <a:lumMod val="75000"/>
                </a:schemeClr>
              </a:solidFill>
            </a:endParaRPr>
          </a:p>
          <a:p>
            <a:pPr lvl="2"/>
            <a:r>
              <a:rPr lang="en-US" altLang="zh-TW" dirty="0">
                <a:solidFill>
                  <a:schemeClr val="bg1">
                    <a:lumMod val="75000"/>
                  </a:schemeClr>
                </a:solidFill>
              </a:rPr>
              <a:t>SATA</a:t>
            </a:r>
          </a:p>
          <a:p>
            <a:pPr lvl="1"/>
            <a:r>
              <a:rPr lang="en-US" altLang="zh-TW" dirty="0">
                <a:solidFill>
                  <a:schemeClr val="bg1">
                    <a:lumMod val="75000"/>
                  </a:schemeClr>
                </a:solidFill>
              </a:rPr>
              <a:t>Industrial SSD STD Series</a:t>
            </a:r>
          </a:p>
          <a:p>
            <a:pPr marL="266713" indent="0">
              <a:buNone/>
            </a:pPr>
            <a:endParaRPr lang="en-US" altLang="zh-TW" dirty="0"/>
          </a:p>
          <a:p>
            <a:pPr marL="711235" lvl="1" indent="0">
              <a:buNone/>
            </a:pPr>
            <a:endParaRPr lang="en-US" altLang="zh-TW" dirty="0" smtClean="0">
              <a:solidFill>
                <a:schemeClr val="bg1">
                  <a:lumMod val="75000"/>
                </a:schemeClr>
              </a:solidFill>
            </a:endParaRPr>
          </a:p>
          <a:p>
            <a:endParaRPr lang="en-US" altLang="zh-TW" dirty="0" smtClean="0"/>
          </a:p>
          <a:p>
            <a:endParaRPr lang="en-US" altLang="zh-TW" dirty="0" smtClean="0"/>
          </a:p>
          <a:p>
            <a:endParaRPr lang="zh-TW" altLang="en-US" dirty="0"/>
          </a:p>
        </p:txBody>
      </p:sp>
      <p:sp>
        <p:nvSpPr>
          <p:cNvPr id="3" name="標題 2"/>
          <p:cNvSpPr>
            <a:spLocks noGrp="1"/>
          </p:cNvSpPr>
          <p:nvPr>
            <p:ph type="title"/>
          </p:nvPr>
        </p:nvSpPr>
        <p:spPr/>
        <p:txBody>
          <a:bodyPr/>
          <a:lstStyle/>
          <a:p>
            <a:r>
              <a:rPr lang="en-US" altLang="zh-TW" dirty="0" smtClean="0"/>
              <a:t>Roadmap Agenda</a:t>
            </a:r>
            <a:endParaRPr lang="zh-TW" altLang="en-US" dirty="0"/>
          </a:p>
        </p:txBody>
      </p:sp>
    </p:spTree>
    <p:extLst>
      <p:ext uri="{BB962C8B-B14F-4D97-AF65-F5344CB8AC3E}">
        <p14:creationId xmlns:p14="http://schemas.microsoft.com/office/powerpoint/2010/main" val="485449597"/>
      </p:ext>
    </p:extLst>
  </p:cSld>
  <p:clrMapOvr>
    <a:masterClrMapping/>
  </p:clrMapOvr>
  <p:transition/>
  <p:timing>
    <p:tnLst>
      <p:par>
        <p:cT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 name="表格 14"/>
          <p:cNvGraphicFramePr>
            <a:graphicFrameLocks noGrp="1"/>
          </p:cNvGraphicFramePr>
          <p:nvPr>
            <p:extLst>
              <p:ext uri="{D42A27DB-BD31-4B8C-83A1-F6EECF244321}">
                <p14:modId xmlns:p14="http://schemas.microsoft.com/office/powerpoint/2010/main" val="2738602406"/>
              </p:ext>
            </p:extLst>
          </p:nvPr>
        </p:nvGraphicFramePr>
        <p:xfrm>
          <a:off x="451142" y="1420417"/>
          <a:ext cx="16427159" cy="6859450"/>
        </p:xfrm>
        <a:graphic>
          <a:graphicData uri="http://schemas.openxmlformats.org/drawingml/2006/table">
            <a:tbl>
              <a:tblPr>
                <a:tableStyleId>{5940675A-B579-460E-94D1-54222C63F5DA}</a:tableStyleId>
              </a:tblPr>
              <a:tblGrid>
                <a:gridCol w="2890397"/>
                <a:gridCol w="2256127"/>
                <a:gridCol w="2256127"/>
                <a:gridCol w="2256127"/>
                <a:gridCol w="2256127"/>
                <a:gridCol w="2256127"/>
                <a:gridCol w="2256127"/>
              </a:tblGrid>
              <a:tr h="558695">
                <a:tc>
                  <a:txBody>
                    <a:bodyPr/>
                    <a:lstStyle/>
                    <a:p>
                      <a:pPr algn="l" rtl="0" fontAlgn="ctr"/>
                      <a:r>
                        <a:rPr lang="en-US" sz="2400" b="1" u="none" strike="noStrike" dirty="0" smtClean="0">
                          <a:solidFill>
                            <a:schemeClr val="bg1"/>
                          </a:solidFill>
                          <a:latin typeface="Calibri" panose="020F0502020204030204" pitchFamily="34" charset="0"/>
                          <a:cs typeface="Calibri" panose="020F0502020204030204" pitchFamily="34" charset="0"/>
                        </a:rPr>
                        <a:t> Model </a:t>
                      </a:r>
                      <a:r>
                        <a:rPr lang="en-US" sz="2400" b="1" u="none" strike="noStrike" dirty="0">
                          <a:solidFill>
                            <a:schemeClr val="bg1"/>
                          </a:solidFill>
                          <a:latin typeface="Calibri" panose="020F0502020204030204" pitchFamily="34" charset="0"/>
                          <a:cs typeface="Calibri" panose="020F0502020204030204" pitchFamily="34" charset="0"/>
                        </a:rPr>
                        <a:t>Name</a:t>
                      </a:r>
                      <a:endParaRPr lang="en-US" sz="2400" b="1" i="0" u="none" strike="noStrike" dirty="0">
                        <a:solidFill>
                          <a:schemeClr val="bg1"/>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defRPr/>
                      </a:pPr>
                      <a:r>
                        <a:rPr kumimoji="0" lang="en-US" altLang="zh-TW" sz="2400" b="1" u="none" strike="noStrike" kern="1200" cap="none" normalizeH="0" baseline="0" dirty="0" smtClean="0">
                          <a:ln>
                            <a:noFill/>
                          </a:ln>
                          <a:solidFill>
                            <a:schemeClr val="bg1"/>
                          </a:solidFill>
                          <a:effectLst/>
                          <a:latin typeface="Calibri" panose="020F0502020204030204" pitchFamily="34" charset="0"/>
                          <a:cs typeface="Calibri" panose="020F0502020204030204" pitchFamily="34" charset="0"/>
                          <a:sym typeface="Arial" pitchFamily="34" charset="0"/>
                        </a:rPr>
                        <a:t>SV250-7LP2</a:t>
                      </a:r>
                      <a:endParaRPr kumimoji="0" lang="en-US" altLang="zh-TW" sz="2400" b="1" i="0" u="none" strike="noStrike" kern="1200" cap="none" normalizeH="0" baseline="0" dirty="0" smtClean="0">
                        <a:ln>
                          <a:noFill/>
                        </a:ln>
                        <a:solidFill>
                          <a:schemeClr val="bg1"/>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defRPr/>
                      </a:pPr>
                      <a:r>
                        <a:rPr kumimoji="0" lang="en-US" altLang="zh-TW" sz="2400" b="1" u="none" strike="noStrike" kern="1200" cap="none" normalizeH="0" baseline="0" dirty="0" smtClean="0">
                          <a:ln>
                            <a:noFill/>
                          </a:ln>
                          <a:solidFill>
                            <a:schemeClr val="bg1"/>
                          </a:solidFill>
                          <a:effectLst/>
                          <a:latin typeface="Calibri" panose="020F0502020204030204" pitchFamily="34" charset="0"/>
                          <a:cs typeface="Calibri" panose="020F0502020204030204" pitchFamily="34" charset="0"/>
                          <a:sym typeface="Arial" pitchFamily="34" charset="0"/>
                        </a:rPr>
                        <a:t>SV250-7LP2</a:t>
                      </a:r>
                      <a:endParaRPr kumimoji="0" lang="en-US" altLang="zh-TW" sz="2400" b="1" i="0" u="none" strike="noStrike" kern="1200" cap="none" normalizeH="0" baseline="0" dirty="0" smtClean="0">
                        <a:ln>
                          <a:noFill/>
                        </a:ln>
                        <a:solidFill>
                          <a:schemeClr val="bg1"/>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defRPr/>
                      </a:pPr>
                      <a:r>
                        <a:rPr kumimoji="0" lang="en-US" altLang="zh-TW" sz="2400" b="1" i="0" u="none" strike="noStrike" kern="1200" cap="none" normalizeH="0" baseline="0" dirty="0" smtClean="0">
                          <a:ln>
                            <a:noFill/>
                          </a:ln>
                          <a:solidFill>
                            <a:schemeClr val="bg1"/>
                          </a:solidFill>
                          <a:effectLst/>
                          <a:latin typeface="Calibri" panose="020F0502020204030204" pitchFamily="34" charset="0"/>
                          <a:ea typeface="新細明體" pitchFamily="18" charset="-120"/>
                          <a:cs typeface="Calibri" panose="020F0502020204030204" pitchFamily="34" charset="0"/>
                          <a:sym typeface="Arial" pitchFamily="34" charset="0"/>
                        </a:rPr>
                        <a:t>SV250-7LP3</a:t>
                      </a: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defRPr/>
                      </a:pPr>
                      <a:r>
                        <a:rPr kumimoji="0" lang="en-US" altLang="zh-TW" sz="2400" b="1" u="none" strike="noStrike" kern="1200" cap="none" normalizeH="0" baseline="0" dirty="0" smtClean="0">
                          <a:ln>
                            <a:noFill/>
                          </a:ln>
                          <a:solidFill>
                            <a:schemeClr val="bg1"/>
                          </a:solidFill>
                          <a:effectLst/>
                          <a:latin typeface="Calibri" panose="020F0502020204030204" pitchFamily="34" charset="0"/>
                          <a:cs typeface="Calibri" panose="020F0502020204030204" pitchFamily="34" charset="0"/>
                          <a:sym typeface="Arial" pitchFamily="34" charset="0"/>
                        </a:rPr>
                        <a:t>SH250-7LP2 </a:t>
                      </a:r>
                      <a:endParaRPr kumimoji="0" lang="en-US" altLang="zh-TW" sz="2400" b="1" i="0" u="none" strike="noStrike" kern="1200" cap="none" normalizeH="0" baseline="0" dirty="0" smtClean="0">
                        <a:ln>
                          <a:noFill/>
                        </a:ln>
                        <a:solidFill>
                          <a:schemeClr val="bg1"/>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defRPr/>
                      </a:pPr>
                      <a:r>
                        <a:rPr kumimoji="0" lang="en-US" altLang="zh-TW" sz="2400" b="1" u="none" strike="noStrike" kern="1200" cap="none" normalizeH="0" baseline="0" dirty="0" smtClean="0">
                          <a:ln>
                            <a:noFill/>
                          </a:ln>
                          <a:solidFill>
                            <a:schemeClr val="bg1"/>
                          </a:solidFill>
                          <a:effectLst/>
                          <a:latin typeface="Calibri" panose="020F0502020204030204" pitchFamily="34" charset="0"/>
                          <a:cs typeface="Calibri" panose="020F0502020204030204" pitchFamily="34" charset="0"/>
                          <a:sym typeface="Arial" pitchFamily="34" charset="0"/>
                        </a:rPr>
                        <a:t>SH250-7LP2</a:t>
                      </a:r>
                      <a:endParaRPr kumimoji="0" lang="en-US" altLang="zh-TW" sz="2400" b="1" i="0" u="none" strike="noStrike" kern="1200" cap="none" normalizeH="0" baseline="0" dirty="0" smtClean="0">
                        <a:ln>
                          <a:noFill/>
                        </a:ln>
                        <a:solidFill>
                          <a:schemeClr val="bg1"/>
                        </a:solidFill>
                        <a:effectLst/>
                        <a:latin typeface="Calibri" panose="020F0502020204030204" pitchFamily="34" charset="0"/>
                        <a:ea typeface="+mn-ea"/>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defRPr/>
                      </a:pPr>
                      <a:r>
                        <a:rPr kumimoji="0" lang="en-US" altLang="zh-TW" sz="2400" b="1" u="none" strike="noStrike" kern="1200" cap="none" normalizeH="0" baseline="0" dirty="0" smtClean="0">
                          <a:ln>
                            <a:noFill/>
                          </a:ln>
                          <a:solidFill>
                            <a:schemeClr val="bg1"/>
                          </a:solidFill>
                          <a:effectLst/>
                          <a:latin typeface="Calibri" panose="020F0502020204030204" pitchFamily="34" charset="0"/>
                          <a:cs typeface="Calibri" panose="020F0502020204030204" pitchFamily="34" charset="0"/>
                          <a:sym typeface="Arial" pitchFamily="34" charset="0"/>
                        </a:rPr>
                        <a:t>SH250-7LP3</a:t>
                      </a:r>
                      <a:endParaRPr kumimoji="0" lang="en-US" altLang="zh-TW" sz="2400" b="1" i="0" u="none" strike="noStrike" kern="1200" cap="none" normalizeH="0" baseline="0" dirty="0" smtClean="0">
                        <a:ln>
                          <a:noFill/>
                        </a:ln>
                        <a:solidFill>
                          <a:schemeClr val="bg1"/>
                        </a:solidFill>
                        <a:effectLst/>
                        <a:latin typeface="Calibri" panose="020F0502020204030204" pitchFamily="34" charset="0"/>
                        <a:ea typeface="+mn-ea"/>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r>
              <a:tr h="531564">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b="1"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Model</a:t>
                      </a:r>
                      <a:endParaRPr kumimoji="0" lang="en-US" altLang="zh-TW" sz="2000" b="1"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180D</a:t>
                      </a:r>
                      <a:endPar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90D</a:t>
                      </a:r>
                      <a:endPar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180D</a:t>
                      </a:r>
                      <a:endPar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180D</a:t>
                      </a:r>
                      <a:endPar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90D</a:t>
                      </a:r>
                      <a:endPar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180D</a:t>
                      </a:r>
                      <a:endPar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670651">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b="1"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Interface</a:t>
                      </a:r>
                      <a:endParaRPr kumimoji="0" lang="en-US" altLang="zh-TW" sz="2000" b="1"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SATA 3.2 (6Gb/s)</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SATA 3.2 (6Gb/s)</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SATA 3.2 (6Gb/s)</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SATA 3.2 (6Gb/s)</a:t>
                      </a:r>
                      <a:endPar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SATA 3.2 (6Gb/s)</a:t>
                      </a:r>
                      <a:endPar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SATA 3.2 (6Gb/s)</a:t>
                      </a:r>
                      <a:endPar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531564">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b="1"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Channel</a:t>
                      </a:r>
                      <a:endParaRPr kumimoji="0" lang="en-US" altLang="zh-TW" sz="2000" b="1"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4</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4</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4</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4</a:t>
                      </a:r>
                      <a:endPar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4</a:t>
                      </a:r>
                      <a:endPar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4</a:t>
                      </a:r>
                      <a:endPar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531564">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b="1"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Flash Type</a:t>
                      </a:r>
                      <a:endParaRPr kumimoji="0" lang="en-US" altLang="zh-TW" sz="2000" b="1"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kern="1200" cap="none" normalizeH="0" baseline="0" dirty="0" err="1"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Kioxia</a:t>
                      </a: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 </a:t>
                      </a:r>
                      <a:r>
                        <a:rPr kumimoji="0" lang="en-US" altLang="zh-TW" sz="2000" u="none" strike="noStrike" kern="1200" cap="none" normalizeH="0" baseline="0" dirty="0" smtClean="0">
                          <a:ln>
                            <a:noFill/>
                          </a:ln>
                          <a:solidFill>
                            <a:srgbClr val="C00000"/>
                          </a:solidFill>
                          <a:effectLst/>
                          <a:latin typeface="Calibri" panose="020F0502020204030204" pitchFamily="34" charset="0"/>
                          <a:cs typeface="Calibri" panose="020F0502020204030204" pitchFamily="34" charset="0"/>
                          <a:sym typeface="Arial" pitchFamily="34" charset="0"/>
                        </a:rPr>
                        <a:t>BiCS5</a:t>
                      </a:r>
                      <a:endParaRPr kumimoji="0" lang="en-US" altLang="zh-TW" sz="2000" b="0" i="0" u="none" strike="noStrike" kern="1200" cap="none" normalizeH="0" baseline="0" dirty="0" smtClean="0">
                        <a:ln>
                          <a:noFill/>
                        </a:ln>
                        <a:solidFill>
                          <a:srgbClr val="C00000"/>
                        </a:solidFill>
                        <a:effectLst/>
                        <a:latin typeface="Calibri" panose="020F0502020204030204" pitchFamily="34" charset="0"/>
                        <a:ea typeface="+mn-ea"/>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kern="1200" cap="none" normalizeH="0" baseline="0" dirty="0" err="1"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Kioxia</a:t>
                      </a: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 BiCS3</a:t>
                      </a:r>
                      <a:endPar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kern="1200" cap="none" normalizeH="0" baseline="0" dirty="0" err="1"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Kioxia</a:t>
                      </a: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 </a:t>
                      </a:r>
                      <a:r>
                        <a:rPr kumimoji="0" lang="en-US" altLang="zh-TW" sz="2000" u="none" strike="noStrike" kern="1200" cap="none" normalizeH="0" baseline="0" dirty="0" smtClean="0">
                          <a:ln>
                            <a:noFill/>
                          </a:ln>
                          <a:solidFill>
                            <a:srgbClr val="C00000"/>
                          </a:solidFill>
                          <a:effectLst/>
                          <a:latin typeface="Calibri" panose="020F0502020204030204" pitchFamily="34" charset="0"/>
                          <a:cs typeface="Calibri" panose="020F0502020204030204" pitchFamily="34" charset="0"/>
                          <a:sym typeface="Arial" pitchFamily="34" charset="0"/>
                        </a:rPr>
                        <a:t>BiCS5</a:t>
                      </a:r>
                      <a:endParaRPr kumimoji="0" lang="en-US" altLang="zh-TW" sz="2000" b="0" i="0" u="none" strike="noStrike" kern="1200" cap="none" normalizeH="0" baseline="0" dirty="0" smtClean="0">
                        <a:ln>
                          <a:noFill/>
                        </a:ln>
                        <a:solidFill>
                          <a:srgbClr val="C00000"/>
                        </a:solidFill>
                        <a:effectLst/>
                        <a:latin typeface="Calibri" panose="020F0502020204030204" pitchFamily="34" charset="0"/>
                        <a:ea typeface="+mn-ea"/>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kern="1200" cap="none" normalizeH="0" baseline="0" dirty="0" err="1"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Kioxia</a:t>
                      </a: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 </a:t>
                      </a:r>
                      <a:r>
                        <a:rPr kumimoji="0" lang="en-US" altLang="zh-TW" sz="2000" u="none" strike="noStrike" kern="1200" cap="none" normalizeH="0" baseline="0" dirty="0" smtClean="0">
                          <a:ln>
                            <a:noFill/>
                          </a:ln>
                          <a:solidFill>
                            <a:srgbClr val="C00000"/>
                          </a:solidFill>
                          <a:effectLst/>
                          <a:latin typeface="Calibri" panose="020F0502020204030204" pitchFamily="34" charset="0"/>
                          <a:cs typeface="Calibri" panose="020F0502020204030204" pitchFamily="34" charset="0"/>
                          <a:sym typeface="Arial" pitchFamily="34" charset="0"/>
                        </a:rPr>
                        <a:t>BiCS5</a:t>
                      </a:r>
                      <a:endParaRPr kumimoji="0" lang="en-US" altLang="zh-TW" sz="2000" b="0" i="0" u="none" strike="noStrike" kern="1200" cap="none" normalizeH="0" baseline="0" dirty="0" smtClean="0">
                        <a:ln>
                          <a:noFill/>
                        </a:ln>
                        <a:solidFill>
                          <a:srgbClr val="C00000"/>
                        </a:solidFill>
                        <a:effectLst/>
                        <a:latin typeface="Calibri" panose="020F0502020204030204" pitchFamily="34" charset="0"/>
                        <a:ea typeface="+mn-ea"/>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kern="1200" cap="none" normalizeH="0" baseline="0" dirty="0" err="1"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Kioxia</a:t>
                      </a: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 BiCS3</a:t>
                      </a:r>
                      <a:endPar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kern="1200" cap="none" normalizeH="0" baseline="0" dirty="0" err="1"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Kioxia</a:t>
                      </a: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 </a:t>
                      </a:r>
                      <a:r>
                        <a:rPr kumimoji="0" lang="en-US" altLang="zh-TW" sz="2000" u="none" strike="noStrike" kern="1200" cap="none" normalizeH="0" baseline="0" dirty="0" smtClean="0">
                          <a:ln>
                            <a:noFill/>
                          </a:ln>
                          <a:solidFill>
                            <a:srgbClr val="C00000"/>
                          </a:solidFill>
                          <a:effectLst/>
                          <a:latin typeface="Calibri" panose="020F0502020204030204" pitchFamily="34" charset="0"/>
                          <a:cs typeface="Calibri" panose="020F0502020204030204" pitchFamily="34" charset="0"/>
                          <a:sym typeface="Arial" pitchFamily="34" charset="0"/>
                        </a:rPr>
                        <a:t>BiCS5</a:t>
                      </a:r>
                      <a:endParaRPr kumimoji="0" lang="en-US" altLang="zh-TW" sz="2000" b="0" i="0" u="none" strike="noStrike" kern="1200" cap="none" normalizeH="0" baseline="0" dirty="0" smtClean="0">
                        <a:ln>
                          <a:noFill/>
                        </a:ln>
                        <a:solidFill>
                          <a:srgbClr val="C00000"/>
                        </a:solidFill>
                        <a:effectLst/>
                        <a:latin typeface="Calibri" panose="020F0502020204030204" pitchFamily="34" charset="0"/>
                        <a:ea typeface="+mn-ea"/>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531564">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defRPr/>
                      </a:pPr>
                      <a:r>
                        <a:rPr kumimoji="0" lang="en-US" altLang="zh-TW" sz="2000" b="1"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Available Capacity</a:t>
                      </a:r>
                      <a:endParaRPr kumimoji="0" lang="en-US" altLang="zh-TW" sz="2000" b="1"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120GB~480GB</a:t>
                      </a:r>
                      <a:endPar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30GB~120GB</a:t>
                      </a:r>
                      <a:endPar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120GB~480GB</a:t>
                      </a:r>
                      <a:endPar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40GB~160GB</a:t>
                      </a:r>
                      <a:endPar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10GB~40GB</a:t>
                      </a:r>
                      <a:endPar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40GB~160GB</a:t>
                      </a:r>
                      <a:endPar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670651">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b="1"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Power Supply Sources</a:t>
                      </a:r>
                      <a:endParaRPr kumimoji="0" lang="en-US" altLang="zh-TW" sz="2000" b="1"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gridSpan="5">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kern="1200" dirty="0" smtClean="0">
                          <a:solidFill>
                            <a:schemeClr val="tx1">
                              <a:lumMod val="75000"/>
                              <a:lumOff val="25000"/>
                            </a:schemeClr>
                          </a:solidFill>
                          <a:latin typeface="Calibri" panose="020F0502020204030204" pitchFamily="34" charset="0"/>
                          <a:cs typeface="Calibri" panose="020F0502020204030204" pitchFamily="34" charset="0"/>
                          <a:sym typeface="Arial" charset="0"/>
                        </a:rPr>
                        <a:t>Multi-</a:t>
                      </a:r>
                      <a:r>
                        <a:rPr kumimoji="0" lang="en-US" altLang="zh-TW" sz="2000" kern="1200" dirty="0" err="1" smtClean="0">
                          <a:solidFill>
                            <a:schemeClr val="tx1">
                              <a:lumMod val="75000"/>
                              <a:lumOff val="25000"/>
                            </a:schemeClr>
                          </a:solidFill>
                          <a:latin typeface="Calibri" panose="020F0502020204030204" pitchFamily="34" charset="0"/>
                          <a:cs typeface="Calibri" panose="020F0502020204030204" pitchFamily="34" charset="0"/>
                          <a:sym typeface="Arial" charset="0"/>
                        </a:rPr>
                        <a:t>PowerPath</a:t>
                      </a:r>
                      <a:r>
                        <a:rPr kumimoji="0" lang="en-US" altLang="zh-TW" sz="2000" kern="1200" dirty="0" smtClean="0">
                          <a:solidFill>
                            <a:schemeClr val="tx1">
                              <a:lumMod val="75000"/>
                              <a:lumOff val="25000"/>
                            </a:schemeClr>
                          </a:solidFill>
                          <a:latin typeface="Calibri" panose="020F0502020204030204" pitchFamily="34" charset="0"/>
                          <a:cs typeface="Calibri" panose="020F0502020204030204" pitchFamily="34" charset="0"/>
                          <a:sym typeface="Arial" charset="0"/>
                        </a:rPr>
                        <a:t> Technology</a:t>
                      </a:r>
                      <a:br>
                        <a:rPr kumimoji="0" lang="en-US" altLang="zh-TW" sz="2000" kern="1200" dirty="0" smtClean="0">
                          <a:solidFill>
                            <a:schemeClr val="tx1">
                              <a:lumMod val="75000"/>
                              <a:lumOff val="25000"/>
                            </a:schemeClr>
                          </a:solidFill>
                          <a:latin typeface="Calibri" panose="020F0502020204030204" pitchFamily="34" charset="0"/>
                          <a:cs typeface="Calibri" panose="020F0502020204030204" pitchFamily="34" charset="0"/>
                          <a:sym typeface="Arial" charset="0"/>
                        </a:rPr>
                      </a:b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Power cable, 7+2 cable-less, Pin 7 Power</a:t>
                      </a:r>
                      <a:endParaRPr kumimoji="0" lang="zh-TW" altLang="en-US"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hMerge="1">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endParaRPr kumimoji="0" lang="zh-TW" altLang="en-US" sz="1200" b="1" i="0" u="none" strike="noStrike" kern="1200" cap="none" normalizeH="0" baseline="0" dirty="0" smtClean="0">
                        <a:ln>
                          <a:noFill/>
                        </a:ln>
                        <a:solidFill>
                          <a:schemeClr val="tx1"/>
                        </a:solidFill>
                        <a:effectLst/>
                        <a:latin typeface="+mj-lt"/>
                        <a:ea typeface="新細明體" pitchFamily="18" charset="-120"/>
                        <a:cs typeface="+mn-cs"/>
                        <a:sym typeface="Arial" pitchFamily="34" charset="0"/>
                      </a:endParaRPr>
                    </a:p>
                  </a:txBody>
                  <a:tcPr marL="55699" marR="55699" marT="27842" marB="27842" anchor="ctr" horzOverflow="overflow">
                    <a:lnL w="6350" cap="flat" cmpd="sng" algn="ctr">
                      <a:solidFill>
                        <a:srgbClr val="C0C0C0"/>
                      </a:solidFill>
                      <a:prstDash val="dot"/>
                      <a:round/>
                      <a:headEnd type="none" w="med" len="med"/>
                      <a:tailEnd type="none" w="med" len="med"/>
                    </a:lnL>
                    <a:lnR w="6350" cap="flat" cmpd="sng" algn="ctr">
                      <a:solidFill>
                        <a:srgbClr val="C0C0C0"/>
                      </a:solidFill>
                      <a:prstDash val="dot"/>
                      <a:round/>
                      <a:headEnd type="none" w="med" len="med"/>
                      <a:tailEnd type="none" w="med" len="med"/>
                    </a:lnR>
                    <a:lnT w="6350" cap="flat" cmpd="sng" algn="ctr">
                      <a:solidFill>
                        <a:srgbClr val="C0C0C0"/>
                      </a:solidFill>
                      <a:prstDash val="dot"/>
                      <a:round/>
                      <a:headEnd type="none" w="med" len="med"/>
                      <a:tailEnd type="none" w="med" len="med"/>
                    </a:lnT>
                    <a:lnB w="6350" cap="flat" cmpd="sng" algn="ctr">
                      <a:solidFill>
                        <a:srgbClr val="C0C0C0"/>
                      </a:solidFill>
                      <a:prstDash val="dot"/>
                      <a:round/>
                      <a:headEnd type="none" w="med" len="med"/>
                      <a:tailEnd type="none" w="med" len="med"/>
                    </a:lnB>
                    <a:solidFill>
                      <a:schemeClr val="bg1">
                        <a:lumMod val="95000"/>
                      </a:schemeClr>
                    </a:solidFill>
                  </a:tcPr>
                </a:tc>
                <a:tc hMerge="1">
                  <a:txBody>
                    <a:bodyPr/>
                    <a:lstStyle/>
                    <a:p>
                      <a:endParaRPr lang="zh-TW" altLang="en-US"/>
                    </a:p>
                  </a:txBody>
                  <a:tcPr/>
                </a:tc>
                <a:tc hMerge="1">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endParaRPr kumimoji="0" lang="zh-TW" altLang="en-US" sz="1200" b="0" i="0" u="none" strike="noStrike" kern="1200" cap="none" normalizeH="0" baseline="0" dirty="0" smtClean="0">
                        <a:ln>
                          <a:noFill/>
                        </a:ln>
                        <a:solidFill>
                          <a:srgbClr val="FF0000"/>
                        </a:solidFill>
                        <a:effectLst/>
                        <a:latin typeface="+mj-lt"/>
                        <a:ea typeface="新細明體" pitchFamily="18" charset="-120"/>
                        <a:cs typeface="+mn-cs"/>
                        <a:sym typeface="Arial" pitchFamily="34" charset="0"/>
                      </a:endParaRPr>
                    </a:p>
                  </a:txBody>
                  <a:tcPr marL="55699" marR="55699" marT="27842" marB="27842" anchor="ctr" horzOverflow="overflow">
                    <a:lnL w="6350" cap="flat" cmpd="sng" algn="ctr">
                      <a:solidFill>
                        <a:srgbClr val="C0C0C0"/>
                      </a:solidFill>
                      <a:prstDash val="dot"/>
                      <a:round/>
                      <a:headEnd type="none" w="med" len="med"/>
                      <a:tailEnd type="none" w="med" len="med"/>
                    </a:lnL>
                    <a:lnR w="6350" cap="flat" cmpd="sng" algn="ctr">
                      <a:solidFill>
                        <a:srgbClr val="C0C0C0"/>
                      </a:solidFill>
                      <a:prstDash val="dot"/>
                      <a:round/>
                      <a:headEnd type="none" w="med" len="med"/>
                      <a:tailEnd type="none" w="med" len="med"/>
                    </a:lnR>
                    <a:lnT w="6350" cap="flat" cmpd="sng" algn="ctr">
                      <a:solidFill>
                        <a:srgbClr val="C0C0C0"/>
                      </a:solidFill>
                      <a:prstDash val="dot"/>
                      <a:round/>
                      <a:headEnd type="none" w="med" len="med"/>
                      <a:tailEnd type="none" w="med" len="med"/>
                    </a:lnT>
                    <a:lnB w="6350" cap="flat" cmpd="sng" algn="ctr">
                      <a:solidFill>
                        <a:srgbClr val="C0C0C0"/>
                      </a:solidFill>
                      <a:prstDash val="dot"/>
                      <a:round/>
                      <a:headEnd type="none" w="med" len="med"/>
                      <a:tailEnd type="none" w="med" len="med"/>
                    </a:lnB>
                    <a:solidFill>
                      <a:schemeClr val="bg1">
                        <a:lumMod val="95000"/>
                      </a:schemeClr>
                    </a:solidFill>
                  </a:tcPr>
                </a:tc>
                <a:tc hMerge="1">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endParaRPr kumimoji="0" lang="zh-TW" altLang="en-US" sz="1200" b="0" i="0" u="none" strike="noStrike" kern="1200" cap="none" normalizeH="0" baseline="0" dirty="0" smtClean="0">
                        <a:ln>
                          <a:noFill/>
                        </a:ln>
                        <a:solidFill>
                          <a:srgbClr val="FF0000"/>
                        </a:solidFill>
                        <a:effectLst/>
                        <a:latin typeface="+mj-lt"/>
                        <a:ea typeface="新細明體" pitchFamily="18" charset="-120"/>
                        <a:cs typeface="+mn-cs"/>
                        <a:sym typeface="Arial" pitchFamily="34" charset="0"/>
                      </a:endParaRPr>
                    </a:p>
                  </a:txBody>
                  <a:tcPr marL="55699" marR="55699" marT="27842" marB="27842" anchor="ctr" horzOverflow="overflow">
                    <a:lnL w="6350" cap="flat" cmpd="sng" algn="ctr">
                      <a:solidFill>
                        <a:srgbClr val="C0C0C0"/>
                      </a:solidFill>
                      <a:prstDash val="dot"/>
                      <a:round/>
                      <a:headEnd type="none" w="med" len="med"/>
                      <a:tailEnd type="none" w="med" len="med"/>
                    </a:lnL>
                    <a:lnR w="6350" cap="flat" cmpd="sng" algn="ctr">
                      <a:solidFill>
                        <a:srgbClr val="C0C0C0"/>
                      </a:solidFill>
                      <a:prstDash val="dot"/>
                      <a:round/>
                      <a:headEnd type="none" w="med" len="med"/>
                      <a:tailEnd type="none" w="med" len="med"/>
                    </a:lnR>
                    <a:lnT w="6350" cap="flat" cmpd="sng" algn="ctr">
                      <a:solidFill>
                        <a:srgbClr val="C0C0C0"/>
                      </a:solidFill>
                      <a:prstDash val="dot"/>
                      <a:round/>
                      <a:headEnd type="none" w="med" len="med"/>
                      <a:tailEnd type="none" w="med" len="med"/>
                    </a:lnT>
                    <a:lnB w="6350" cap="flat" cmpd="sng" algn="ctr">
                      <a:solidFill>
                        <a:srgbClr val="C0C0C0"/>
                      </a:solidFill>
                      <a:prstDash val="dot"/>
                      <a:round/>
                      <a:headEnd type="none" w="med" len="med"/>
                      <a:tailEnd type="none" w="med" len="med"/>
                    </a:lnB>
                    <a:solidFill>
                      <a:schemeClr val="bg1">
                        <a:lumMod val="95000"/>
                      </a:schemeClr>
                    </a:solidFill>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endParaRPr kumimoji="0" lang="zh-TW" altLang="en-US"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531564">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b="1"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R/W Speed (MB/s)</a:t>
                      </a:r>
                      <a:endParaRPr kumimoji="0" lang="en-US" altLang="zh-TW" sz="2000" b="1"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560/480</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310/305</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560/480</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555/490</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310/305</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555/490</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670651">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b="1"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IOPS</a:t>
                      </a:r>
                    </a:p>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b="1"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(4K Random Read/Write)</a:t>
                      </a: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53K/68K</a:t>
                      </a: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30K/66K</a:t>
                      </a: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53K/68K</a:t>
                      </a: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54K/65K</a:t>
                      </a: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29K/69K</a:t>
                      </a: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54K/65K</a:t>
                      </a: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531564">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b="1"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Wide Temp.</a:t>
                      </a:r>
                      <a:endParaRPr kumimoji="0" lang="en-US" altLang="zh-TW" sz="2000" b="1"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Yes</a:t>
                      </a:r>
                      <a:endPar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Yes</a:t>
                      </a:r>
                      <a:endPar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Yes</a:t>
                      </a:r>
                      <a:endPar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Yes</a:t>
                      </a:r>
                      <a:endPar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Yes</a:t>
                      </a:r>
                      <a:endPar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Yes</a:t>
                      </a:r>
                      <a:endPar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531564">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b="1"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Housing</a:t>
                      </a:r>
                      <a:endParaRPr kumimoji="0" lang="en-US" altLang="zh-TW" sz="2000" b="1"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Optional</a:t>
                      </a:r>
                      <a:endPar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Optional</a:t>
                      </a:r>
                      <a:endPar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Optional</a:t>
                      </a:r>
                      <a:endPar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Optional</a:t>
                      </a:r>
                      <a:endPar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Optional</a:t>
                      </a:r>
                      <a:endPar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Optional</a:t>
                      </a:r>
                      <a:endPar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r h="531564">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b="1" u="none" strike="noStrike" cap="none" spc="-80"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H/W Write Protect Switch</a:t>
                      </a:r>
                      <a:endParaRPr kumimoji="0" lang="en-US" altLang="zh-TW" sz="2000" b="1" i="0" u="none" strike="noStrike" cap="none" spc="-80"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Optional</a:t>
                      </a:r>
                      <a:endPar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Optional</a:t>
                      </a:r>
                      <a:endPar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Optional</a:t>
                      </a:r>
                      <a:endPar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Optional</a:t>
                      </a:r>
                      <a:endPar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Optional</a:t>
                      </a:r>
                      <a:endPar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Optional</a:t>
                      </a:r>
                      <a:endPar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r>
            </a:tbl>
          </a:graphicData>
        </a:graphic>
      </p:graphicFrame>
      <p:pic>
        <p:nvPicPr>
          <p:cNvPr id="46" name="圖片 45"/>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13352" y="8212485"/>
            <a:ext cx="1152128" cy="1152128"/>
          </a:xfrm>
          <a:prstGeom prst="rect">
            <a:avLst/>
          </a:prstGeom>
        </p:spPr>
      </p:pic>
      <p:sp>
        <p:nvSpPr>
          <p:cNvPr id="47" name="Text Box 12"/>
          <p:cNvSpPr txBox="1">
            <a:spLocks noChangeArrowheads="1"/>
          </p:cNvSpPr>
          <p:nvPr/>
        </p:nvSpPr>
        <p:spPr bwMode="auto">
          <a:xfrm>
            <a:off x="3598754" y="9197278"/>
            <a:ext cx="1805746" cy="359963"/>
          </a:xfrm>
          <a:prstGeom prst="rect">
            <a:avLst/>
          </a:prstGeom>
          <a:noFill/>
          <a:ln w="9525">
            <a:noFill/>
            <a:miter lim="800000"/>
            <a:headEnd/>
            <a:tailEnd/>
          </a:ln>
        </p:spPr>
        <p:txBody>
          <a:bodyPr wrap="square" lIns="112641" tIns="56321" rIns="112641" bIns="56321">
            <a:spAutoFit/>
          </a:bodyPr>
          <a:lstStyle/>
          <a:p>
            <a:pPr algn="ctr" defTabSz="1126143">
              <a:spcBef>
                <a:spcPct val="50000"/>
              </a:spcBef>
            </a:pPr>
            <a:r>
              <a:rPr lang="en-US" altLang="zh-TW" sz="1600" dirty="0">
                <a:solidFill>
                  <a:schemeClr val="tx1">
                    <a:lumMod val="75000"/>
                    <a:lumOff val="25000"/>
                  </a:schemeClr>
                </a:solidFill>
                <a:latin typeface="Calibri" panose="020F0502020204030204" pitchFamily="34" charset="0"/>
                <a:cs typeface="Calibri" panose="020F0502020204030204" pitchFamily="34" charset="0"/>
              </a:rPr>
              <a:t>7P/180D LP2</a:t>
            </a:r>
          </a:p>
        </p:txBody>
      </p:sp>
      <p:pic>
        <p:nvPicPr>
          <p:cNvPr id="51" name="圖片 50"/>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034097" y="8105860"/>
            <a:ext cx="1365378" cy="1365378"/>
          </a:xfrm>
          <a:prstGeom prst="rect">
            <a:avLst/>
          </a:prstGeom>
        </p:spPr>
      </p:pic>
      <p:sp>
        <p:nvSpPr>
          <p:cNvPr id="52" name="Text Box 12"/>
          <p:cNvSpPr txBox="1">
            <a:spLocks noChangeArrowheads="1"/>
          </p:cNvSpPr>
          <p:nvPr/>
        </p:nvSpPr>
        <p:spPr bwMode="auto">
          <a:xfrm>
            <a:off x="5911713" y="9197278"/>
            <a:ext cx="1805746" cy="359963"/>
          </a:xfrm>
          <a:prstGeom prst="rect">
            <a:avLst/>
          </a:prstGeom>
          <a:noFill/>
          <a:ln w="9525">
            <a:noFill/>
            <a:miter lim="800000"/>
            <a:headEnd/>
            <a:tailEnd/>
          </a:ln>
        </p:spPr>
        <p:txBody>
          <a:bodyPr wrap="square" lIns="112641" tIns="56321" rIns="112641" bIns="56321">
            <a:spAutoFit/>
          </a:bodyPr>
          <a:lstStyle/>
          <a:p>
            <a:pPr algn="ctr" defTabSz="1126143">
              <a:spcBef>
                <a:spcPct val="50000"/>
              </a:spcBef>
            </a:pPr>
            <a:r>
              <a:rPr lang="en-US" altLang="zh-TW" sz="1600" dirty="0">
                <a:solidFill>
                  <a:schemeClr val="tx1">
                    <a:lumMod val="75000"/>
                    <a:lumOff val="25000"/>
                  </a:schemeClr>
                </a:solidFill>
                <a:latin typeface="Calibri" panose="020F0502020204030204" pitchFamily="34" charset="0"/>
                <a:cs typeface="Calibri" panose="020F0502020204030204" pitchFamily="34" charset="0"/>
              </a:rPr>
              <a:t>7P/90D LP2</a:t>
            </a:r>
          </a:p>
        </p:txBody>
      </p:sp>
      <p:sp>
        <p:nvSpPr>
          <p:cNvPr id="3" name="標題 2"/>
          <p:cNvSpPr>
            <a:spLocks noGrp="1"/>
          </p:cNvSpPr>
          <p:nvPr>
            <p:ph type="title"/>
          </p:nvPr>
        </p:nvSpPr>
        <p:spPr>
          <a:xfrm>
            <a:off x="354707" y="-22680"/>
            <a:ext cx="14292088" cy="1080121"/>
          </a:xfrm>
        </p:spPr>
        <p:txBody>
          <a:bodyPr/>
          <a:lstStyle/>
          <a:p>
            <a:r>
              <a:rPr lang="en-US" altLang="zh-TW" dirty="0" smtClean="0"/>
              <a:t>3D SSD Module</a:t>
            </a:r>
            <a:endParaRPr lang="zh-TW" altLang="en-US" dirty="0"/>
          </a:p>
        </p:txBody>
      </p:sp>
      <p:sp>
        <p:nvSpPr>
          <p:cNvPr id="54" name="Text Box 12"/>
          <p:cNvSpPr txBox="1">
            <a:spLocks noChangeArrowheads="1"/>
          </p:cNvSpPr>
          <p:nvPr/>
        </p:nvSpPr>
        <p:spPr bwMode="auto">
          <a:xfrm>
            <a:off x="8097247" y="9197278"/>
            <a:ext cx="1805746" cy="359963"/>
          </a:xfrm>
          <a:prstGeom prst="rect">
            <a:avLst/>
          </a:prstGeom>
          <a:noFill/>
          <a:ln w="9525">
            <a:noFill/>
            <a:miter lim="800000"/>
            <a:headEnd/>
            <a:tailEnd/>
          </a:ln>
        </p:spPr>
        <p:txBody>
          <a:bodyPr wrap="square" lIns="112641" tIns="56321" rIns="112641" bIns="56321">
            <a:spAutoFit/>
          </a:bodyPr>
          <a:lstStyle/>
          <a:p>
            <a:pPr algn="ctr" defTabSz="1126143">
              <a:spcBef>
                <a:spcPct val="50000"/>
              </a:spcBef>
            </a:pPr>
            <a:r>
              <a:rPr lang="en-US" altLang="zh-TW" sz="1600" dirty="0">
                <a:solidFill>
                  <a:schemeClr val="tx1">
                    <a:lumMod val="75000"/>
                    <a:lumOff val="25000"/>
                  </a:schemeClr>
                </a:solidFill>
                <a:latin typeface="Calibri" panose="020F0502020204030204" pitchFamily="34" charset="0"/>
                <a:cs typeface="Calibri" panose="020F0502020204030204" pitchFamily="34" charset="0"/>
              </a:rPr>
              <a:t>7P/180D </a:t>
            </a:r>
            <a:r>
              <a:rPr lang="en-US" altLang="zh-TW" sz="1600" dirty="0" smtClean="0">
                <a:solidFill>
                  <a:schemeClr val="tx1">
                    <a:lumMod val="75000"/>
                    <a:lumOff val="25000"/>
                  </a:schemeClr>
                </a:solidFill>
                <a:latin typeface="Calibri" panose="020F0502020204030204" pitchFamily="34" charset="0"/>
                <a:cs typeface="Calibri" panose="020F0502020204030204" pitchFamily="34" charset="0"/>
              </a:rPr>
              <a:t>LP3</a:t>
            </a:r>
            <a:endParaRPr lang="en-US" altLang="zh-TW" sz="1600" dirty="0">
              <a:solidFill>
                <a:schemeClr val="tx1">
                  <a:lumMod val="75000"/>
                  <a:lumOff val="25000"/>
                </a:schemeClr>
              </a:solidFill>
              <a:latin typeface="Calibri" panose="020F0502020204030204" pitchFamily="34" charset="0"/>
              <a:cs typeface="Calibri" panose="020F0502020204030204" pitchFamily="34" charset="0"/>
            </a:endParaRPr>
          </a:p>
        </p:txBody>
      </p:sp>
      <p:sp>
        <p:nvSpPr>
          <p:cNvPr id="58" name="Text Box 12"/>
          <p:cNvSpPr txBox="1">
            <a:spLocks noChangeArrowheads="1"/>
          </p:cNvSpPr>
          <p:nvPr/>
        </p:nvSpPr>
        <p:spPr bwMode="auto">
          <a:xfrm>
            <a:off x="12668080" y="9197278"/>
            <a:ext cx="1805746" cy="359963"/>
          </a:xfrm>
          <a:prstGeom prst="rect">
            <a:avLst/>
          </a:prstGeom>
          <a:noFill/>
          <a:ln w="9525">
            <a:noFill/>
            <a:miter lim="800000"/>
            <a:headEnd/>
            <a:tailEnd/>
          </a:ln>
        </p:spPr>
        <p:txBody>
          <a:bodyPr wrap="square" lIns="112641" tIns="56321" rIns="112641" bIns="56321">
            <a:spAutoFit/>
          </a:bodyPr>
          <a:lstStyle/>
          <a:p>
            <a:pPr algn="ctr" defTabSz="1126143">
              <a:spcBef>
                <a:spcPct val="50000"/>
              </a:spcBef>
            </a:pPr>
            <a:r>
              <a:rPr lang="en-US" altLang="zh-TW" sz="1600" dirty="0">
                <a:solidFill>
                  <a:schemeClr val="tx1">
                    <a:lumMod val="75000"/>
                    <a:lumOff val="25000"/>
                  </a:schemeClr>
                </a:solidFill>
                <a:latin typeface="Calibri" panose="020F0502020204030204" pitchFamily="34" charset="0"/>
                <a:cs typeface="Calibri" panose="020F0502020204030204" pitchFamily="34" charset="0"/>
              </a:rPr>
              <a:t>7P/90D LP2</a:t>
            </a:r>
          </a:p>
        </p:txBody>
      </p:sp>
      <p:sp>
        <p:nvSpPr>
          <p:cNvPr id="43" name="文字方塊 42"/>
          <p:cNvSpPr txBox="1">
            <a:spLocks noChangeArrowheads="1"/>
          </p:cNvSpPr>
          <p:nvPr/>
        </p:nvSpPr>
        <p:spPr bwMode="auto">
          <a:xfrm>
            <a:off x="4849827" y="700336"/>
            <a:ext cx="8704967" cy="667746"/>
          </a:xfrm>
          <a:prstGeom prst="rect">
            <a:avLst/>
          </a:prstGeom>
          <a:noFill/>
          <a:ln>
            <a:noFill/>
          </a:ln>
          <a:extLst/>
        </p:spPr>
        <p:txBody>
          <a:bodyPr wrap="square" lIns="112647" tIns="56324" rIns="112647" bIns="56324">
            <a:spAutoFit/>
          </a:bodyPr>
          <a:lstStyle>
            <a:lvl1pPr eaLnBrk="0" hangingPunct="0">
              <a:defRPr kumimoji="1">
                <a:solidFill>
                  <a:schemeClr val="tx1"/>
                </a:solidFill>
                <a:latin typeface="Arial" pitchFamily="34" charset="0"/>
                <a:ea typeface="新細明體" pitchFamily="18" charset="-120"/>
              </a:defRPr>
            </a:lvl1pPr>
            <a:lvl2pPr marL="742950" indent="-285750" eaLnBrk="0" hangingPunct="0">
              <a:defRPr kumimoji="1">
                <a:solidFill>
                  <a:schemeClr val="tx1"/>
                </a:solidFill>
                <a:latin typeface="Arial" pitchFamily="34" charset="0"/>
                <a:ea typeface="新細明體" pitchFamily="18" charset="-120"/>
              </a:defRPr>
            </a:lvl2pPr>
            <a:lvl3pPr marL="1143000" indent="-228600" eaLnBrk="0" hangingPunct="0">
              <a:defRPr kumimoji="1">
                <a:solidFill>
                  <a:schemeClr val="tx1"/>
                </a:solidFill>
                <a:latin typeface="Arial" pitchFamily="34" charset="0"/>
                <a:ea typeface="新細明體" pitchFamily="18" charset="-120"/>
              </a:defRPr>
            </a:lvl3pPr>
            <a:lvl4pPr marL="1600200" indent="-228600" eaLnBrk="0" hangingPunct="0">
              <a:defRPr kumimoji="1">
                <a:solidFill>
                  <a:schemeClr val="tx1"/>
                </a:solidFill>
                <a:latin typeface="Arial" pitchFamily="34" charset="0"/>
                <a:ea typeface="新細明體" pitchFamily="18" charset="-120"/>
              </a:defRPr>
            </a:lvl4pPr>
            <a:lvl5pPr marL="2057400" indent="-228600" eaLnBrk="0" hangingPunct="0">
              <a:defRPr kumimoji="1">
                <a:solidFill>
                  <a:schemeClr val="tx1"/>
                </a:solidFill>
                <a:latin typeface="Arial" pitchFamily="34" charset="0"/>
                <a:ea typeface="新細明體" pitchFamily="18" charset="-120"/>
              </a:defRPr>
            </a:lvl5pPr>
            <a:lvl6pPr marL="25146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hangingPunct="1">
              <a:defRPr/>
            </a:pPr>
            <a:r>
              <a:rPr kumimoji="0" lang="en-US" altLang="zh-TW" sz="3600" b="1" dirty="0">
                <a:solidFill>
                  <a:srgbClr val="008080"/>
                </a:solidFill>
                <a:latin typeface="Calibri" panose="020F0502020204030204" pitchFamily="34" charset="0"/>
                <a:cs typeface="Calibri" panose="020F0502020204030204" pitchFamily="34" charset="0"/>
              </a:rPr>
              <a:t>Multi-</a:t>
            </a:r>
            <a:r>
              <a:rPr kumimoji="0" lang="en-US" altLang="zh-TW" sz="3600" b="1" dirty="0" err="1">
                <a:solidFill>
                  <a:srgbClr val="008080"/>
                </a:solidFill>
                <a:latin typeface="Calibri" panose="020F0502020204030204" pitchFamily="34" charset="0"/>
                <a:cs typeface="Calibri" panose="020F0502020204030204" pitchFamily="34" charset="0"/>
              </a:rPr>
              <a:t>PowerPath</a:t>
            </a:r>
            <a:r>
              <a:rPr kumimoji="0" lang="en-US" altLang="zh-TW" sz="3600" b="1" dirty="0">
                <a:solidFill>
                  <a:srgbClr val="008080"/>
                </a:solidFill>
                <a:latin typeface="Calibri" panose="020F0502020204030204" pitchFamily="34" charset="0"/>
                <a:cs typeface="Calibri" panose="020F0502020204030204" pitchFamily="34" charset="0"/>
              </a:rPr>
              <a:t> Technology</a:t>
            </a:r>
          </a:p>
        </p:txBody>
      </p:sp>
      <p:grpSp>
        <p:nvGrpSpPr>
          <p:cNvPr id="16" name="群組 15"/>
          <p:cNvGrpSpPr/>
          <p:nvPr/>
        </p:nvGrpSpPr>
        <p:grpSpPr>
          <a:xfrm>
            <a:off x="-4662109" y="2512992"/>
            <a:ext cx="4403248" cy="4271897"/>
            <a:chOff x="-4662109" y="2512992"/>
            <a:chExt cx="4403248" cy="4271897"/>
          </a:xfrm>
        </p:grpSpPr>
        <p:grpSp>
          <p:nvGrpSpPr>
            <p:cNvPr id="17" name="群組 16"/>
            <p:cNvGrpSpPr/>
            <p:nvPr/>
          </p:nvGrpSpPr>
          <p:grpSpPr>
            <a:xfrm>
              <a:off x="-4662109" y="2512992"/>
              <a:ext cx="4403248" cy="4271897"/>
              <a:chOff x="12883876" y="1908742"/>
              <a:chExt cx="4403248" cy="4271897"/>
            </a:xfrm>
          </p:grpSpPr>
          <p:sp>
            <p:nvSpPr>
              <p:cNvPr id="20" name="矩形 19"/>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21" name="矩形 20"/>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22" name="矩形 21"/>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23" name="矩形 22"/>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24" name="文字方塊 23"/>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25" name="文字方塊 24"/>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26" name="矩形 25"/>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27" name="文字方塊 26"/>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28" name="文字方塊 27"/>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29" name="矩形 28"/>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30" name="文字方塊 29"/>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31" name="矩形 30"/>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32" name="矩形 31"/>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33" name="矩形 32"/>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34" name="文字方塊 33"/>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35" name="矩形 34"/>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36" name="矩形 35"/>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37" name="矩形 36"/>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38" name="矩形 37"/>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39" name="矩形 38"/>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40" name="文字方塊 39"/>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41" name="矩形 40"/>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42" name="矩形 41"/>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18" name="文字方塊 17"/>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19" name="矩形 18"/>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45" name="Text Box 12"/>
          <p:cNvSpPr txBox="1">
            <a:spLocks noChangeArrowheads="1"/>
          </p:cNvSpPr>
          <p:nvPr/>
        </p:nvSpPr>
        <p:spPr bwMode="auto">
          <a:xfrm>
            <a:off x="10328295" y="9197278"/>
            <a:ext cx="1805746" cy="359963"/>
          </a:xfrm>
          <a:prstGeom prst="rect">
            <a:avLst/>
          </a:prstGeom>
          <a:noFill/>
          <a:ln w="9525">
            <a:noFill/>
            <a:miter lim="800000"/>
            <a:headEnd/>
            <a:tailEnd/>
          </a:ln>
        </p:spPr>
        <p:txBody>
          <a:bodyPr wrap="square" lIns="112641" tIns="56321" rIns="112641" bIns="56321">
            <a:spAutoFit/>
          </a:bodyPr>
          <a:lstStyle/>
          <a:p>
            <a:pPr algn="ctr" defTabSz="1126143">
              <a:spcBef>
                <a:spcPct val="50000"/>
              </a:spcBef>
            </a:pPr>
            <a:r>
              <a:rPr lang="en-US" altLang="zh-TW" sz="1600" dirty="0" smtClean="0">
                <a:solidFill>
                  <a:schemeClr val="tx1">
                    <a:lumMod val="75000"/>
                    <a:lumOff val="25000"/>
                  </a:schemeClr>
                </a:solidFill>
                <a:latin typeface="Calibri" panose="020F0502020204030204" pitchFamily="34" charset="0"/>
                <a:cs typeface="Calibri" panose="020F0502020204030204" pitchFamily="34" charset="0"/>
              </a:rPr>
              <a:t>7P/180D </a:t>
            </a:r>
            <a:r>
              <a:rPr lang="en-US" altLang="zh-TW" sz="1600" dirty="0">
                <a:solidFill>
                  <a:schemeClr val="tx1">
                    <a:lumMod val="75000"/>
                    <a:lumOff val="25000"/>
                  </a:schemeClr>
                </a:solidFill>
                <a:latin typeface="Calibri" panose="020F0502020204030204" pitchFamily="34" charset="0"/>
                <a:cs typeface="Calibri" panose="020F0502020204030204" pitchFamily="34" charset="0"/>
              </a:rPr>
              <a:t>LP2</a:t>
            </a:r>
          </a:p>
        </p:txBody>
      </p:sp>
      <p:sp>
        <p:nvSpPr>
          <p:cNvPr id="50" name="Text Box 12"/>
          <p:cNvSpPr txBox="1">
            <a:spLocks noChangeArrowheads="1"/>
          </p:cNvSpPr>
          <p:nvPr/>
        </p:nvSpPr>
        <p:spPr bwMode="auto">
          <a:xfrm>
            <a:off x="14857273" y="9197278"/>
            <a:ext cx="1805746" cy="359963"/>
          </a:xfrm>
          <a:prstGeom prst="rect">
            <a:avLst/>
          </a:prstGeom>
          <a:noFill/>
          <a:ln w="9525">
            <a:noFill/>
            <a:miter lim="800000"/>
            <a:headEnd/>
            <a:tailEnd/>
          </a:ln>
        </p:spPr>
        <p:txBody>
          <a:bodyPr wrap="square" lIns="112641" tIns="56321" rIns="112641" bIns="56321">
            <a:spAutoFit/>
          </a:bodyPr>
          <a:lstStyle/>
          <a:p>
            <a:pPr algn="ctr" defTabSz="1126143">
              <a:spcBef>
                <a:spcPct val="50000"/>
              </a:spcBef>
            </a:pPr>
            <a:r>
              <a:rPr lang="en-US" altLang="zh-TW" sz="1600" dirty="0" smtClean="0">
                <a:solidFill>
                  <a:schemeClr val="tx1">
                    <a:lumMod val="75000"/>
                    <a:lumOff val="25000"/>
                  </a:schemeClr>
                </a:solidFill>
                <a:latin typeface="Calibri" panose="020F0502020204030204" pitchFamily="34" charset="0"/>
                <a:cs typeface="Calibri" panose="020F0502020204030204" pitchFamily="34" charset="0"/>
              </a:rPr>
              <a:t>7P/180D LP3</a:t>
            </a:r>
            <a:endParaRPr lang="en-US" altLang="zh-TW" sz="1600" dirty="0">
              <a:solidFill>
                <a:schemeClr val="tx1">
                  <a:lumMod val="75000"/>
                  <a:lumOff val="25000"/>
                </a:schemeClr>
              </a:solidFill>
              <a:latin typeface="Calibri" panose="020F0502020204030204" pitchFamily="34" charset="0"/>
              <a:cs typeface="Calibri" panose="020F0502020204030204" pitchFamily="34" charset="0"/>
            </a:endParaRPr>
          </a:p>
        </p:txBody>
      </p:sp>
      <p:pic>
        <p:nvPicPr>
          <p:cNvPr id="53" name="圖片 5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459463" y="8261176"/>
            <a:ext cx="1073902" cy="1041625"/>
          </a:xfrm>
          <a:prstGeom prst="rect">
            <a:avLst/>
          </a:prstGeom>
        </p:spPr>
      </p:pic>
      <p:pic>
        <p:nvPicPr>
          <p:cNvPr id="48" name="圖片 47"/>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667875" y="8212485"/>
            <a:ext cx="1152128" cy="1152128"/>
          </a:xfrm>
          <a:prstGeom prst="rect">
            <a:avLst/>
          </a:prstGeom>
        </p:spPr>
      </p:pic>
      <p:pic>
        <p:nvPicPr>
          <p:cNvPr id="56" name="圖片 55"/>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2788620" y="8105860"/>
            <a:ext cx="1365378" cy="1365378"/>
          </a:xfrm>
          <a:prstGeom prst="rect">
            <a:avLst/>
          </a:prstGeom>
        </p:spPr>
      </p:pic>
      <p:pic>
        <p:nvPicPr>
          <p:cNvPr id="59" name="圖片 5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5213986" y="8261176"/>
            <a:ext cx="1073902" cy="1041625"/>
          </a:xfrm>
          <a:prstGeom prst="rect">
            <a:avLst/>
          </a:prstGeom>
        </p:spPr>
      </p:pic>
    </p:spTree>
    <p:extLst>
      <p:ext uri="{BB962C8B-B14F-4D97-AF65-F5344CB8AC3E}">
        <p14:creationId xmlns:p14="http://schemas.microsoft.com/office/powerpoint/2010/main" val="2331635142"/>
      </p:ext>
    </p:extLst>
  </p:cSld>
  <p:clrMapOvr>
    <a:masterClrMapping/>
  </p:clrMapOvr>
  <p:transition/>
  <p:timing>
    <p:tnLst>
      <p:par>
        <p:cTn id="1" dur="indefinite" restart="never" nodeType="tmRoot"/>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標題 1"/>
          <p:cNvSpPr>
            <a:spLocks/>
          </p:cNvSpPr>
          <p:nvPr/>
        </p:nvSpPr>
        <p:spPr bwMode="auto">
          <a:xfrm>
            <a:off x="3306145" y="1578325"/>
            <a:ext cx="10687347" cy="418519"/>
          </a:xfrm>
          <a:prstGeom prst="rect">
            <a:avLst/>
          </a:prstGeom>
          <a:noFill/>
          <a:ln w="12700">
            <a:noFill/>
            <a:miter lim="800000"/>
            <a:headEnd/>
            <a:tailEnd/>
          </a:ln>
        </p:spPr>
        <p:txBody>
          <a:bodyPr lIns="44001" tIns="44001" rIns="44001" bIns="44001" anchor="ctr"/>
          <a:lstStyle/>
          <a:p>
            <a:pPr>
              <a:lnSpc>
                <a:spcPct val="250000"/>
              </a:lnSpc>
              <a:tabLst>
                <a:tab pos="3342218" algn="l"/>
              </a:tabLst>
            </a:pPr>
            <a:endParaRPr lang="zh-TW" altLang="en-US" sz="3840" dirty="0">
              <a:solidFill>
                <a:srgbClr val="FF9900"/>
              </a:solidFill>
              <a:latin typeface="Calibri" panose="020F0502020204030204" pitchFamily="34" charset="0"/>
              <a:ea typeface="微軟正黑體" pitchFamily="34" charset="-120"/>
              <a:cs typeface="Calibri" panose="020F0502020204030204" pitchFamily="34" charset="0"/>
              <a:sym typeface="Arial" pitchFamily="34" charset="0"/>
            </a:endParaRPr>
          </a:p>
        </p:txBody>
      </p:sp>
      <p:sp>
        <p:nvSpPr>
          <p:cNvPr id="13" name="矩形 12"/>
          <p:cNvSpPr/>
          <p:nvPr/>
        </p:nvSpPr>
        <p:spPr>
          <a:xfrm>
            <a:off x="1051595" y="3940016"/>
            <a:ext cx="10210824" cy="606191"/>
          </a:xfrm>
          <a:prstGeom prst="rect">
            <a:avLst/>
          </a:prstGeom>
        </p:spPr>
        <p:txBody>
          <a:bodyPr wrap="square" lIns="112647" tIns="56324" rIns="112647" bIns="56324">
            <a:spAutoFit/>
          </a:bodyPr>
          <a:lstStyle/>
          <a:p>
            <a:pPr>
              <a:buFont typeface="Wingdings" pitchFamily="2" charset="2"/>
              <a:buChar char="ü"/>
            </a:pPr>
            <a:r>
              <a:rPr lang="en-US" altLang="zh-TW" sz="3200" b="1" dirty="0">
                <a:solidFill>
                  <a:srgbClr val="C00000"/>
                </a:solidFill>
                <a:latin typeface="Calibri" panose="020F0502020204030204" pitchFamily="34" charset="0"/>
                <a:cs typeface="Calibri" panose="020F0502020204030204" pitchFamily="34" charset="0"/>
              </a:rPr>
              <a:t>Intel</a:t>
            </a:r>
            <a:r>
              <a:rPr lang="en-US" altLang="zh-TW" sz="3200" dirty="0">
                <a:latin typeface="Calibri" pitchFamily="34" charset="0"/>
                <a:cs typeface="Calibri" panose="020F0502020204030204" pitchFamily="34" charset="0"/>
              </a:rPr>
              <a:t> </a:t>
            </a:r>
            <a:r>
              <a:rPr lang="en-US" altLang="zh-TW" sz="3200" dirty="0">
                <a:solidFill>
                  <a:schemeClr val="tx1">
                    <a:lumMod val="75000"/>
                    <a:lumOff val="25000"/>
                  </a:schemeClr>
                </a:solidFill>
                <a:latin typeface="Calibri" pitchFamily="34" charset="0"/>
                <a:cs typeface="Calibri" panose="020F0502020204030204" pitchFamily="34" charset="0"/>
              </a:rPr>
              <a:t>design-in  </a:t>
            </a:r>
            <a:r>
              <a:rPr lang="en-US" altLang="zh-TW" sz="3200" b="1" dirty="0">
                <a:solidFill>
                  <a:schemeClr val="tx1">
                    <a:lumMod val="75000"/>
                    <a:lumOff val="25000"/>
                  </a:schemeClr>
                </a:solidFill>
                <a:latin typeface="Calibri" pitchFamily="34" charset="0"/>
                <a:cs typeface="Calibri" panose="020F0502020204030204" pitchFamily="34" charset="0"/>
              </a:rPr>
              <a:t>“</a:t>
            </a:r>
            <a:r>
              <a:rPr lang="en-US" altLang="zh-TW" sz="3200" b="1" dirty="0" err="1">
                <a:solidFill>
                  <a:schemeClr val="tx1">
                    <a:lumMod val="75000"/>
                    <a:lumOff val="25000"/>
                  </a:schemeClr>
                </a:solidFill>
                <a:latin typeface="Calibri" pitchFamily="34" charset="0"/>
                <a:cs typeface="Calibri" panose="020F0502020204030204" pitchFamily="34" charset="0"/>
              </a:rPr>
              <a:t>Grantley</a:t>
            </a:r>
            <a:r>
              <a:rPr lang="en-US" altLang="zh-TW" sz="3200" b="1" dirty="0">
                <a:solidFill>
                  <a:schemeClr val="tx1">
                    <a:lumMod val="75000"/>
                    <a:lumOff val="25000"/>
                  </a:schemeClr>
                </a:solidFill>
                <a:latin typeface="Calibri" pitchFamily="34" charset="0"/>
                <a:cs typeface="Calibri" panose="020F0502020204030204" pitchFamily="34" charset="0"/>
              </a:rPr>
              <a:t>” </a:t>
            </a:r>
            <a:r>
              <a:rPr lang="en-US" altLang="zh-TW" sz="3200" dirty="0">
                <a:solidFill>
                  <a:schemeClr val="tx1">
                    <a:lumMod val="75000"/>
                    <a:lumOff val="25000"/>
                  </a:schemeClr>
                </a:solidFill>
                <a:latin typeface="Calibri" pitchFamily="34" charset="0"/>
                <a:cs typeface="Calibri" panose="020F0502020204030204" pitchFamily="34" charset="0"/>
              </a:rPr>
              <a:t>(SW2600) server board family</a:t>
            </a:r>
          </a:p>
        </p:txBody>
      </p:sp>
      <p:pic>
        <p:nvPicPr>
          <p:cNvPr id="14" name="Picture 17"/>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11436706" y="4481909"/>
            <a:ext cx="2027898" cy="1990592"/>
          </a:xfrm>
          <a:prstGeom prst="rect">
            <a:avLst/>
          </a:prstGeom>
          <a:noFill/>
          <a:ln w="9525">
            <a:noFill/>
            <a:miter lim="800000"/>
            <a:headEnd/>
            <a:tailEnd/>
          </a:ln>
        </p:spPr>
      </p:pic>
      <p:pic>
        <p:nvPicPr>
          <p:cNvPr id="15" name="Picture 2"/>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604539" y="4798985"/>
            <a:ext cx="1647093" cy="1661945"/>
          </a:xfrm>
          <a:prstGeom prst="rect">
            <a:avLst/>
          </a:prstGeom>
          <a:noFill/>
          <a:ln w="9525">
            <a:noFill/>
            <a:miter lim="800000"/>
            <a:headEnd/>
            <a:tailEnd/>
          </a:ln>
        </p:spPr>
      </p:pic>
      <p:sp>
        <p:nvSpPr>
          <p:cNvPr id="17" name="文字方塊 4"/>
          <p:cNvSpPr txBox="1">
            <a:spLocks noChangeArrowheads="1"/>
          </p:cNvSpPr>
          <p:nvPr/>
        </p:nvSpPr>
        <p:spPr bwMode="auto">
          <a:xfrm>
            <a:off x="2653330" y="6617793"/>
            <a:ext cx="3460089" cy="421525"/>
          </a:xfrm>
          <a:prstGeom prst="rect">
            <a:avLst/>
          </a:prstGeom>
          <a:noFill/>
          <a:ln w="9525">
            <a:noFill/>
            <a:miter lim="800000"/>
            <a:headEnd/>
            <a:tailEnd/>
          </a:ln>
        </p:spPr>
        <p:txBody>
          <a:bodyPr lIns="112647" tIns="56324" rIns="112647" bIns="56324">
            <a:spAutoFit/>
          </a:bodyPr>
          <a:lstStyle/>
          <a:p>
            <a:pPr algn="ctr"/>
            <a:r>
              <a:rPr lang="en-US" altLang="zh-TW" sz="2000" dirty="0">
                <a:latin typeface="Calibri" pitchFamily="34" charset="0"/>
                <a:cs typeface="Calibri" panose="020F0502020204030204" pitchFamily="34" charset="0"/>
              </a:rPr>
              <a:t>Cottonwood Pass</a:t>
            </a:r>
            <a:endParaRPr lang="zh-TW" altLang="en-US" sz="2000" dirty="0">
              <a:latin typeface="Calibri" pitchFamily="34" charset="0"/>
              <a:cs typeface="Calibri" panose="020F0502020204030204" pitchFamily="34" charset="0"/>
            </a:endParaRPr>
          </a:p>
        </p:txBody>
      </p:sp>
      <p:pic>
        <p:nvPicPr>
          <p:cNvPr id="18" name="Picture 3"/>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574103" y="4650303"/>
            <a:ext cx="2484187" cy="1974083"/>
          </a:xfrm>
          <a:prstGeom prst="rect">
            <a:avLst/>
          </a:prstGeom>
          <a:ln>
            <a:noFill/>
          </a:ln>
          <a:effectLst>
            <a:softEdge rad="112500"/>
          </a:effectLst>
        </p:spPr>
      </p:pic>
      <p:sp>
        <p:nvSpPr>
          <p:cNvPr id="19" name="文字方塊 6"/>
          <p:cNvSpPr txBox="1">
            <a:spLocks noChangeArrowheads="1"/>
          </p:cNvSpPr>
          <p:nvPr/>
        </p:nvSpPr>
        <p:spPr bwMode="auto">
          <a:xfrm>
            <a:off x="5600820" y="6617793"/>
            <a:ext cx="2218146" cy="421525"/>
          </a:xfrm>
          <a:prstGeom prst="rect">
            <a:avLst/>
          </a:prstGeom>
          <a:noFill/>
          <a:ln w="9525">
            <a:noFill/>
            <a:miter lim="800000"/>
            <a:headEnd/>
            <a:tailEnd/>
          </a:ln>
        </p:spPr>
        <p:txBody>
          <a:bodyPr wrap="square" lIns="112647" tIns="56324" rIns="112647" bIns="56324">
            <a:spAutoFit/>
          </a:bodyPr>
          <a:lstStyle/>
          <a:p>
            <a:pPr algn="ctr"/>
            <a:r>
              <a:rPr lang="en-US" altLang="zh-TW" sz="2000" dirty="0">
                <a:latin typeface="Calibri" pitchFamily="34" charset="0"/>
                <a:cs typeface="Calibri" panose="020F0502020204030204" pitchFamily="34" charset="0"/>
              </a:rPr>
              <a:t>Taylor Pass</a:t>
            </a:r>
            <a:endParaRPr lang="zh-TW" altLang="en-US" sz="2000" dirty="0">
              <a:latin typeface="Calibri" pitchFamily="34" charset="0"/>
              <a:cs typeface="Calibri" panose="020F0502020204030204" pitchFamily="34" charset="0"/>
            </a:endParaRPr>
          </a:p>
        </p:txBody>
      </p:sp>
      <p:pic>
        <p:nvPicPr>
          <p:cNvPr id="20" name="Picture 4"/>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rot="19657182">
            <a:off x="8252515" y="5096758"/>
            <a:ext cx="2637062" cy="984247"/>
          </a:xfrm>
          <a:prstGeom prst="rect">
            <a:avLst/>
          </a:prstGeom>
          <a:noFill/>
          <a:ln w="9525">
            <a:noFill/>
            <a:miter lim="800000"/>
            <a:headEnd/>
            <a:tailEnd/>
          </a:ln>
        </p:spPr>
      </p:pic>
      <p:sp>
        <p:nvSpPr>
          <p:cNvPr id="21" name="文字方塊 8"/>
          <p:cNvSpPr txBox="1">
            <a:spLocks noChangeArrowheads="1"/>
          </p:cNvSpPr>
          <p:nvPr/>
        </p:nvSpPr>
        <p:spPr bwMode="auto">
          <a:xfrm>
            <a:off x="8287447" y="6617793"/>
            <a:ext cx="2485134" cy="421525"/>
          </a:xfrm>
          <a:prstGeom prst="rect">
            <a:avLst/>
          </a:prstGeom>
          <a:noFill/>
          <a:ln w="9525">
            <a:noFill/>
            <a:miter lim="800000"/>
            <a:headEnd/>
            <a:tailEnd/>
          </a:ln>
        </p:spPr>
        <p:txBody>
          <a:bodyPr wrap="square" lIns="112647" tIns="56324" rIns="112647" bIns="56324">
            <a:spAutoFit/>
          </a:bodyPr>
          <a:lstStyle/>
          <a:p>
            <a:pPr algn="ctr"/>
            <a:r>
              <a:rPr lang="en-US" altLang="zh-TW" sz="2000" dirty="0">
                <a:latin typeface="Calibri" pitchFamily="34" charset="0"/>
                <a:cs typeface="Calibri" panose="020F0502020204030204" pitchFamily="34" charset="0"/>
              </a:rPr>
              <a:t>Kennedy Pass</a:t>
            </a:r>
            <a:endParaRPr lang="zh-TW" altLang="en-US" sz="2000" dirty="0">
              <a:latin typeface="Calibri" pitchFamily="34" charset="0"/>
              <a:cs typeface="Calibri" panose="020F0502020204030204" pitchFamily="34" charset="0"/>
            </a:endParaRPr>
          </a:p>
        </p:txBody>
      </p:sp>
      <p:sp>
        <p:nvSpPr>
          <p:cNvPr id="22" name="文字方塊 8"/>
          <p:cNvSpPr txBox="1">
            <a:spLocks noChangeArrowheads="1"/>
          </p:cNvSpPr>
          <p:nvPr/>
        </p:nvSpPr>
        <p:spPr bwMode="auto">
          <a:xfrm>
            <a:off x="10704191" y="6617793"/>
            <a:ext cx="3460087" cy="421525"/>
          </a:xfrm>
          <a:prstGeom prst="rect">
            <a:avLst/>
          </a:prstGeom>
          <a:noFill/>
          <a:ln w="9525">
            <a:noFill/>
            <a:miter lim="800000"/>
            <a:headEnd/>
            <a:tailEnd/>
          </a:ln>
        </p:spPr>
        <p:txBody>
          <a:bodyPr lIns="112647" tIns="56324" rIns="112647" bIns="56324">
            <a:spAutoFit/>
          </a:bodyPr>
          <a:lstStyle/>
          <a:p>
            <a:pPr algn="ctr"/>
            <a:r>
              <a:rPr lang="en-US" altLang="zh-TW" sz="2000" dirty="0">
                <a:latin typeface="Calibri" pitchFamily="34" charset="0"/>
                <a:cs typeface="Calibri" panose="020F0502020204030204" pitchFamily="34" charset="0"/>
              </a:rPr>
              <a:t>Wildcat Pass</a:t>
            </a:r>
            <a:endParaRPr lang="zh-TW" altLang="en-US" sz="2000" dirty="0">
              <a:latin typeface="Calibri" pitchFamily="34" charset="0"/>
              <a:cs typeface="Calibri" panose="020F0502020204030204" pitchFamily="34" charset="0"/>
            </a:endParaRPr>
          </a:p>
        </p:txBody>
      </p:sp>
      <p:sp>
        <p:nvSpPr>
          <p:cNvPr id="23" name="矩形 22"/>
          <p:cNvSpPr/>
          <p:nvPr/>
        </p:nvSpPr>
        <p:spPr>
          <a:xfrm>
            <a:off x="1074194" y="7103212"/>
            <a:ext cx="7540336" cy="606191"/>
          </a:xfrm>
          <a:prstGeom prst="rect">
            <a:avLst/>
          </a:prstGeom>
        </p:spPr>
        <p:txBody>
          <a:bodyPr wrap="square" lIns="112647" tIns="56324" rIns="112647" bIns="56324">
            <a:spAutoFit/>
          </a:bodyPr>
          <a:lstStyle/>
          <a:p>
            <a:pPr>
              <a:buFont typeface="Wingdings" pitchFamily="2" charset="2"/>
              <a:buChar char="ü"/>
            </a:pPr>
            <a:r>
              <a:rPr lang="en-US" altLang="zh-TW" sz="3200" b="1" dirty="0" err="1">
                <a:solidFill>
                  <a:srgbClr val="C00000"/>
                </a:solidFill>
                <a:latin typeface="Calibri" panose="020F0502020204030204" pitchFamily="34" charset="0"/>
                <a:cs typeface="Calibri" panose="020F0502020204030204" pitchFamily="34" charset="0"/>
              </a:rPr>
              <a:t>Supermicro</a:t>
            </a:r>
            <a:r>
              <a:rPr lang="en-US" altLang="zh-TW" sz="3200" dirty="0">
                <a:latin typeface="Calibri" pitchFamily="34" charset="0"/>
                <a:cs typeface="Calibri" panose="020F0502020204030204" pitchFamily="34" charset="0"/>
              </a:rPr>
              <a:t> </a:t>
            </a:r>
            <a:r>
              <a:rPr lang="en-US" altLang="zh-TW" sz="3200" dirty="0">
                <a:solidFill>
                  <a:schemeClr val="tx1">
                    <a:lumMod val="75000"/>
                    <a:lumOff val="25000"/>
                  </a:schemeClr>
                </a:solidFill>
                <a:latin typeface="Calibri" pitchFamily="34" charset="0"/>
                <a:cs typeface="Calibri" panose="020F0502020204030204" pitchFamily="34" charset="0"/>
              </a:rPr>
              <a:t>designed in X10 M/B</a:t>
            </a:r>
          </a:p>
        </p:txBody>
      </p:sp>
      <p:sp>
        <p:nvSpPr>
          <p:cNvPr id="24" name="圓角矩形 23"/>
          <p:cNvSpPr/>
          <p:nvPr/>
        </p:nvSpPr>
        <p:spPr>
          <a:xfrm>
            <a:off x="1134196" y="2489615"/>
            <a:ext cx="7991008" cy="1241927"/>
          </a:xfrm>
          <a:prstGeom prst="roundRect">
            <a:avLst>
              <a:gd name="adj" fmla="val 16696"/>
            </a:avLst>
          </a:prstGeom>
          <a:solidFill>
            <a:schemeClr val="bg1">
              <a:lumMod val="85000"/>
            </a:schemeClr>
          </a:solidFill>
          <a:ln/>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112647" tIns="56324" rIns="112647" bIns="56324" anchor="ctr"/>
          <a:lstStyle/>
          <a:p>
            <a:pPr marL="1427630" defTabSz="1126226" fontAlgn="auto">
              <a:lnSpc>
                <a:spcPts val="2365"/>
              </a:lnSpc>
              <a:spcBef>
                <a:spcPts val="0"/>
              </a:spcBef>
              <a:spcAft>
                <a:spcPts val="0"/>
              </a:spcAft>
              <a:buFont typeface="Arial" pitchFamily="34" charset="0"/>
              <a:buChar char="•"/>
            </a:pPr>
            <a:r>
              <a:rPr lang="en-US" altLang="zh-TW" sz="2400" b="1" dirty="0">
                <a:solidFill>
                  <a:srgbClr val="C00000"/>
                </a:solidFill>
                <a:latin typeface="Calibri" panose="020F0502020204030204" pitchFamily="34" charset="0"/>
                <a:cs typeface="Calibri" panose="020F0502020204030204" pitchFamily="34" charset="0"/>
              </a:rPr>
              <a:t> US patent: US8517773</a:t>
            </a:r>
          </a:p>
          <a:p>
            <a:pPr marL="1427630">
              <a:lnSpc>
                <a:spcPts val="2365"/>
              </a:lnSpc>
              <a:buFont typeface="Arial" pitchFamily="34" charset="0"/>
              <a:buChar char="•"/>
            </a:pPr>
            <a:r>
              <a:rPr lang="en-US" altLang="zh-TW" sz="2400" b="1" dirty="0">
                <a:solidFill>
                  <a:schemeClr val="tx1">
                    <a:lumMod val="75000"/>
                    <a:lumOff val="25000"/>
                  </a:schemeClr>
                </a:solidFill>
                <a:latin typeface="Calibri" panose="020F0502020204030204" pitchFamily="34" charset="0"/>
                <a:cs typeface="Calibri" panose="020F0502020204030204" pitchFamily="34" charset="0"/>
              </a:rPr>
              <a:t> Adopted by all Apacer SATA3 7P SSD modules</a:t>
            </a:r>
          </a:p>
        </p:txBody>
      </p:sp>
      <p:sp>
        <p:nvSpPr>
          <p:cNvPr id="25" name="圓角矩形 24"/>
          <p:cNvSpPr/>
          <p:nvPr/>
        </p:nvSpPr>
        <p:spPr>
          <a:xfrm>
            <a:off x="1008109" y="2489615"/>
            <a:ext cx="1685529" cy="1241927"/>
          </a:xfrm>
          <a:prstGeom prst="roundRect">
            <a:avLst/>
          </a:prstGeom>
          <a:solidFill>
            <a:srgbClr val="008C7D"/>
          </a:solidFill>
          <a:ln/>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112647" tIns="56324" rIns="112647" bIns="56324" anchor="ctr"/>
          <a:lstStyle/>
          <a:p>
            <a:pPr algn="ctr" defTabSz="1126226" fontAlgn="auto">
              <a:spcBef>
                <a:spcPts val="0"/>
              </a:spcBef>
              <a:spcAft>
                <a:spcPts val="0"/>
              </a:spcAft>
              <a:defRPr/>
            </a:pPr>
            <a:r>
              <a:rPr lang="en-US" altLang="zh-TW" sz="2400" b="1" dirty="0">
                <a:solidFill>
                  <a:schemeClr val="bg1"/>
                </a:solidFill>
                <a:latin typeface="Calibri" panose="020F0502020204030204" pitchFamily="34" charset="0"/>
                <a:cs typeface="Calibri" panose="020F0502020204030204" pitchFamily="34" charset="0"/>
              </a:rPr>
              <a:t>Apacer PATENTED</a:t>
            </a:r>
          </a:p>
        </p:txBody>
      </p:sp>
      <p:grpSp>
        <p:nvGrpSpPr>
          <p:cNvPr id="2" name="群組 34"/>
          <p:cNvGrpSpPr/>
          <p:nvPr/>
        </p:nvGrpSpPr>
        <p:grpSpPr>
          <a:xfrm>
            <a:off x="11394382" y="2405169"/>
            <a:ext cx="3396430" cy="1486904"/>
            <a:chOff x="6769896" y="1052736"/>
            <a:chExt cx="2756621" cy="1206967"/>
          </a:xfrm>
        </p:grpSpPr>
        <p:pic>
          <p:nvPicPr>
            <p:cNvPr id="27" name="Picture 5" descr="ANd9GcR5p7ZUOO7dYqb3SuqjJrrXcJDclicOtCTPmjRkTwC4h25uNU2h"/>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6769896" y="1052736"/>
              <a:ext cx="868229" cy="841550"/>
            </a:xfrm>
            <a:prstGeom prst="rect">
              <a:avLst/>
            </a:prstGeom>
            <a:noFill/>
            <a:ln w="9525">
              <a:noFill/>
              <a:miter lim="800000"/>
              <a:headEnd/>
              <a:tailEnd/>
            </a:ln>
          </p:spPr>
        </p:pic>
        <p:cxnSp>
          <p:nvCxnSpPr>
            <p:cNvPr id="28" name="肘形接點 27"/>
            <p:cNvCxnSpPr/>
            <p:nvPr/>
          </p:nvCxnSpPr>
          <p:spPr>
            <a:xfrm>
              <a:off x="7173920" y="1934921"/>
              <a:ext cx="477716" cy="205870"/>
            </a:xfrm>
            <a:prstGeom prst="bentConnector3">
              <a:avLst>
                <a:gd name="adj1" fmla="val -1878"/>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29" name="Text Box 11"/>
            <p:cNvSpPr txBox="1">
              <a:spLocks/>
            </p:cNvSpPr>
            <p:nvPr/>
          </p:nvSpPr>
          <p:spPr bwMode="auto">
            <a:xfrm>
              <a:off x="7613864" y="1934921"/>
              <a:ext cx="1912653" cy="324782"/>
            </a:xfrm>
            <a:prstGeom prst="rect">
              <a:avLst/>
            </a:prstGeom>
            <a:solidFill>
              <a:schemeClr val="bg1"/>
            </a:solidFill>
            <a:ln w="25400">
              <a:noFill/>
              <a:miter lim="800000"/>
              <a:headEnd/>
              <a:tailEnd/>
            </a:ln>
          </p:spPr>
          <p:txBody>
            <a:bodyPr wrap="square">
              <a:spAutoFit/>
            </a:bodyPr>
            <a:lstStyle/>
            <a:p>
              <a:pPr algn="ctr">
                <a:spcBef>
                  <a:spcPct val="50000"/>
                </a:spcBef>
              </a:pPr>
              <a:r>
                <a:rPr lang="en-US" altLang="zh-TW" sz="2000" dirty="0">
                  <a:latin typeface="Calibri" panose="020F0502020204030204" pitchFamily="34" charset="0"/>
                  <a:cs typeface="Calibri" panose="020F0502020204030204" pitchFamily="34" charset="0"/>
                </a:rPr>
                <a:t>Power input@ MB</a:t>
              </a:r>
            </a:p>
          </p:txBody>
        </p:sp>
      </p:grpSp>
      <p:pic>
        <p:nvPicPr>
          <p:cNvPr id="30" name="Picture 6"/>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8693871" y="7437085"/>
            <a:ext cx="1488849" cy="1646514"/>
          </a:xfrm>
          <a:prstGeom prst="rect">
            <a:avLst/>
          </a:prstGeom>
          <a:noFill/>
          <a:ln w="9525">
            <a:noFill/>
            <a:miter lim="800000"/>
            <a:headEnd/>
            <a:tailEnd/>
          </a:ln>
        </p:spPr>
      </p:pic>
      <p:sp>
        <p:nvSpPr>
          <p:cNvPr id="33" name="文字方塊 24"/>
          <p:cNvSpPr txBox="1">
            <a:spLocks noChangeArrowheads="1"/>
          </p:cNvSpPr>
          <p:nvPr/>
        </p:nvSpPr>
        <p:spPr bwMode="auto">
          <a:xfrm>
            <a:off x="3060717" y="1509078"/>
            <a:ext cx="11266311" cy="729301"/>
          </a:xfrm>
          <a:prstGeom prst="rect">
            <a:avLst/>
          </a:prstGeom>
          <a:noFill/>
          <a:ln w="9525">
            <a:noFill/>
            <a:miter lim="800000"/>
            <a:headEnd/>
            <a:tailEnd/>
          </a:ln>
        </p:spPr>
        <p:txBody>
          <a:bodyPr lIns="112647" tIns="56324" rIns="112647" bIns="56324">
            <a:spAutoFit/>
          </a:bodyPr>
          <a:lstStyle/>
          <a:p>
            <a:pPr algn="ctr" eaLnBrk="0" hangingPunct="0"/>
            <a:r>
              <a:rPr lang="en-US" altLang="zh-TW" sz="4000" b="1" dirty="0" err="1">
                <a:solidFill>
                  <a:srgbClr val="008080"/>
                </a:solidFill>
                <a:latin typeface="Calibri" panose="020F0502020204030204" pitchFamily="34" charset="0"/>
                <a:cs typeface="Calibri" panose="020F0502020204030204" pitchFamily="34" charset="0"/>
              </a:rPr>
              <a:t>Apacer</a:t>
            </a:r>
            <a:r>
              <a:rPr lang="en-US" altLang="zh-TW" sz="4000" b="1" dirty="0">
                <a:solidFill>
                  <a:srgbClr val="008080"/>
                </a:solidFill>
                <a:latin typeface="Calibri" pitchFamily="34" charset="0"/>
                <a:cs typeface="Calibri" panose="020F0502020204030204" pitchFamily="34" charset="0"/>
              </a:rPr>
              <a:t> 7+2 pins Power Socket!</a:t>
            </a:r>
          </a:p>
        </p:txBody>
      </p:sp>
      <p:sp>
        <p:nvSpPr>
          <p:cNvPr id="5" name="標題 4"/>
          <p:cNvSpPr>
            <a:spLocks noGrp="1"/>
          </p:cNvSpPr>
          <p:nvPr>
            <p:ph type="title"/>
          </p:nvPr>
        </p:nvSpPr>
        <p:spPr/>
        <p:txBody>
          <a:bodyPr/>
          <a:lstStyle/>
          <a:p>
            <a:r>
              <a:rPr lang="en-US" altLang="zh-TW" dirty="0" smtClean="0"/>
              <a:t>SSD Module</a:t>
            </a:r>
            <a:endParaRPr lang="zh-TW" altLang="en-US" dirty="0"/>
          </a:p>
        </p:txBody>
      </p:sp>
    </p:spTree>
    <p:extLst>
      <p:ext uri="{BB962C8B-B14F-4D97-AF65-F5344CB8AC3E}">
        <p14:creationId xmlns:p14="http://schemas.microsoft.com/office/powerpoint/2010/main" val="255805758"/>
      </p:ext>
    </p:extLst>
  </p:cSld>
  <p:clrMapOvr>
    <a:masterClrMapping/>
  </p:clrMapOvr>
  <p:transition/>
  <p:timing>
    <p:tnLst>
      <p:par>
        <p:cTn id="1" dur="indefinite" restart="never" nodeType="tmRoot"/>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格 6"/>
          <p:cNvGraphicFramePr>
            <a:graphicFrameLocks noGrp="1"/>
          </p:cNvGraphicFramePr>
          <p:nvPr>
            <p:extLst>
              <p:ext uri="{D42A27DB-BD31-4B8C-83A1-F6EECF244321}">
                <p14:modId xmlns:p14="http://schemas.microsoft.com/office/powerpoint/2010/main" val="315065187"/>
              </p:ext>
            </p:extLst>
          </p:nvPr>
        </p:nvGraphicFramePr>
        <p:xfrm>
          <a:off x="1325315" y="6244952"/>
          <a:ext cx="15049671" cy="3096344"/>
        </p:xfrm>
        <a:graphic>
          <a:graphicData uri="http://schemas.openxmlformats.org/drawingml/2006/table">
            <a:tbl>
              <a:tblPr firstRow="1" bandRow="1">
                <a:tableStyleId>{5940675A-B579-460E-94D1-54222C63F5DA}</a:tableStyleId>
              </a:tblPr>
              <a:tblGrid>
                <a:gridCol w="1944216">
                  <a:extLst>
                    <a:ext uri="{9D8B030D-6E8A-4147-A177-3AD203B41FA5}">
                      <a16:colId xmlns="" xmlns:a16="http://schemas.microsoft.com/office/drawing/2014/main" val="20000"/>
                    </a:ext>
                  </a:extLst>
                </a:gridCol>
                <a:gridCol w="1872208">
                  <a:extLst>
                    <a:ext uri="{9D8B030D-6E8A-4147-A177-3AD203B41FA5}">
                      <a16:colId xmlns="" xmlns:a16="http://schemas.microsoft.com/office/drawing/2014/main" val="20001"/>
                    </a:ext>
                  </a:extLst>
                </a:gridCol>
                <a:gridCol w="1872208">
                  <a:extLst>
                    <a:ext uri="{9D8B030D-6E8A-4147-A177-3AD203B41FA5}">
                      <a16:colId xmlns="" xmlns:a16="http://schemas.microsoft.com/office/drawing/2014/main" val="20002"/>
                    </a:ext>
                  </a:extLst>
                </a:gridCol>
                <a:gridCol w="1836203"/>
                <a:gridCol w="1908213"/>
                <a:gridCol w="1944216"/>
                <a:gridCol w="3672407"/>
              </a:tblGrid>
              <a:tr h="473811">
                <a:tc gridSpan="5">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2400" kern="1200" dirty="0" smtClean="0">
                          <a:solidFill>
                            <a:schemeClr val="bg1"/>
                          </a:solidFill>
                          <a:latin typeface="Calibri" panose="020F0502020204030204" pitchFamily="34" charset="0"/>
                          <a:cs typeface="Calibri" panose="020F0502020204030204" pitchFamily="34" charset="0"/>
                        </a:rPr>
                        <a:t>90 Degree</a:t>
                      </a:r>
                      <a:endParaRPr kumimoji="0" lang="en-US" altLang="zh-TW" sz="2400" b="1" kern="1200" dirty="0" smtClean="0">
                        <a:solidFill>
                          <a:schemeClr val="bg1"/>
                        </a:solidFill>
                        <a:latin typeface="Calibri" panose="020F0502020204030204" pitchFamily="34" charset="0"/>
                        <a:ea typeface="+mn-ea"/>
                        <a:cs typeface="Calibri" panose="020F0502020204030204" pitchFamily="34" charset="0"/>
                      </a:endParaRPr>
                    </a:p>
                  </a:txBody>
                  <a:tcPr marL="130048" marR="130048" marT="65024" marB="65024">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50000"/>
                      </a:schemeClr>
                    </a:solidFill>
                  </a:tcPr>
                </a:tc>
                <a:tc hMerge="1">
                  <a:txBody>
                    <a:bodyPr/>
                    <a:lstStyle/>
                    <a:p>
                      <a:endParaRPr lang="zh-TW" altLang="en-US" dirty="0"/>
                    </a:p>
                  </a:txBody>
                  <a:tcPr/>
                </a:tc>
                <a:tc hMerge="1">
                  <a:txBody>
                    <a:bodyPr/>
                    <a:lstStyle/>
                    <a:p>
                      <a:endParaRPr lang="zh-TW" altLang="en-US" dirty="0"/>
                    </a:p>
                  </a:txBody>
                  <a:tcPr/>
                </a:tc>
                <a:tc hMerge="1">
                  <a:txBody>
                    <a:bodyPr/>
                    <a:lstStyle/>
                    <a:p>
                      <a:endParaRPr lang="zh-TW"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zh-TW" sz="2400" b="1" kern="1200" dirty="0" smtClean="0">
                        <a:solidFill>
                          <a:schemeClr val="bg1"/>
                        </a:solidFill>
                        <a:latin typeface="Calibri" panose="020F0502020204030204" pitchFamily="34" charset="0"/>
                        <a:ea typeface="+mn-ea"/>
                        <a:cs typeface="Calibri" panose="020F0502020204030204" pitchFamily="34" charset="0"/>
                      </a:endParaRPr>
                    </a:p>
                  </a:txBody>
                  <a:tcPr marL="130048" marR="130048" marT="65024" marB="65024">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50000"/>
                      </a:schemeClr>
                    </a:solid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2400" kern="1200" dirty="0" smtClean="0">
                          <a:solidFill>
                            <a:schemeClr val="bg1"/>
                          </a:solidFill>
                          <a:latin typeface="Calibri" panose="020F0502020204030204" pitchFamily="34" charset="0"/>
                          <a:ea typeface="+mn-ea"/>
                          <a:cs typeface="Calibri" panose="020F0502020204030204" pitchFamily="34" charset="0"/>
                        </a:rPr>
                        <a:t>270 Degree</a:t>
                      </a:r>
                    </a:p>
                  </a:txBody>
                  <a:tcPr marL="130048" marR="130048" marT="65024" marB="65024">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50000"/>
                      </a:schemeClr>
                    </a:solidFill>
                  </a:tcPr>
                </a:tc>
                <a:tc hMerge="1">
                  <a:txBody>
                    <a:bodyPr/>
                    <a:lstStyle/>
                    <a:p>
                      <a:endParaRPr lang="zh-TW" altLang="en-US"/>
                    </a:p>
                  </a:txBody>
                  <a:tcPr/>
                </a:tc>
                <a:extLst>
                  <a:ext uri="{0D108BD9-81ED-4DB2-BD59-A6C34878D82A}">
                    <a16:rowId xmlns="" xmlns:a16="http://schemas.microsoft.com/office/drawing/2014/main" val="10000"/>
                  </a:ext>
                </a:extLst>
              </a:tr>
              <a:tr h="799317">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16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Model name</a:t>
                      </a:r>
                      <a:endParaRPr kumimoji="0" lang="en-US" altLang="zh-TW" sz="1600" b="1" i="0" u="none" strike="noStrike" kern="1200" cap="none" normalizeH="0" baseline="0" dirty="0" smtClean="0">
                        <a:ln>
                          <a:noFill/>
                        </a:ln>
                        <a:solidFill>
                          <a:schemeClr val="tx1">
                            <a:lumMod val="75000"/>
                            <a:lumOff val="25000"/>
                          </a:schemeClr>
                        </a:solidFill>
                        <a:effectLst/>
                        <a:latin typeface="Calibri"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defRPr/>
                      </a:pPr>
                      <a:r>
                        <a:rPr kumimoji="0" lang="en-US" altLang="zh-TW" sz="16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SDM5A(-M) 7P/90D LPH  </a:t>
                      </a:r>
                      <a:endParaRPr kumimoji="0" lang="en-US" altLang="zh-TW" sz="1600" b="1" i="0" u="none" strike="noStrike" kern="1200" cap="none" normalizeH="0" baseline="0" dirty="0" smtClean="0">
                        <a:ln>
                          <a:noFill/>
                        </a:ln>
                        <a:solidFill>
                          <a:schemeClr val="tx1">
                            <a:lumMod val="75000"/>
                            <a:lumOff val="25000"/>
                          </a:schemeClr>
                        </a:solidFill>
                        <a:effectLst/>
                        <a:latin typeface="Calibri"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defRPr/>
                      </a:pPr>
                      <a:r>
                        <a:rPr kumimoji="0" lang="en-US" altLang="zh-TW" sz="16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SDM5A(-M) 7P/90D LP</a:t>
                      </a:r>
                      <a:endParaRPr kumimoji="0" lang="en-US" altLang="zh-TW" sz="1600" b="1" i="0" u="none" strike="noStrike" kern="1200" cap="none" normalizeH="0" baseline="0" dirty="0" smtClean="0">
                        <a:ln>
                          <a:noFill/>
                        </a:ln>
                        <a:solidFill>
                          <a:schemeClr val="tx1">
                            <a:lumMod val="75000"/>
                            <a:lumOff val="25000"/>
                          </a:schemeClr>
                        </a:solidFill>
                        <a:effectLst/>
                        <a:latin typeface="Calibri"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defRPr/>
                      </a:pPr>
                      <a:r>
                        <a:rPr kumimoji="0" lang="en-US" altLang="zh-TW" sz="16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SDM5A(-M) 7P/90D MP2</a:t>
                      </a:r>
                      <a:endParaRPr kumimoji="0" lang="en-US" altLang="zh-TW" sz="1600" b="1" i="0" u="none" strike="noStrike" kern="1200" cap="none" normalizeH="0" baseline="0" dirty="0" smtClean="0">
                        <a:ln>
                          <a:noFill/>
                        </a:ln>
                        <a:solidFill>
                          <a:schemeClr val="tx1">
                            <a:lumMod val="75000"/>
                            <a:lumOff val="25000"/>
                          </a:schemeClr>
                        </a:solidFill>
                        <a:effectLst/>
                        <a:latin typeface="Calibri"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defRPr/>
                      </a:pPr>
                      <a:r>
                        <a:rPr kumimoji="0" lang="en-US" altLang="zh-TW" sz="16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SH250-7LP2</a:t>
                      </a:r>
                    </a:p>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defRPr/>
                      </a:pPr>
                      <a:r>
                        <a:rPr kumimoji="0" lang="en-US" altLang="zh-TW" sz="16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SV250-7LP2</a:t>
                      </a:r>
                    </a:p>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defRPr/>
                      </a:pPr>
                      <a:r>
                        <a:rPr kumimoji="0" lang="en-US" altLang="zh-TW" sz="16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7P/90D LP2</a:t>
                      </a:r>
                      <a:endParaRPr kumimoji="0" lang="en-US" altLang="zh-TW" sz="1600" b="1" i="0" u="none" strike="noStrike" kern="1200" cap="none" normalizeH="0" baseline="0" dirty="0" smtClean="0">
                        <a:ln>
                          <a:noFill/>
                        </a:ln>
                        <a:solidFill>
                          <a:schemeClr val="tx1">
                            <a:lumMod val="75000"/>
                            <a:lumOff val="25000"/>
                          </a:schemeClr>
                        </a:solidFill>
                        <a:effectLst/>
                        <a:latin typeface="Calibri"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16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Model name</a:t>
                      </a:r>
                      <a:endParaRPr kumimoji="0" lang="en-US" altLang="zh-TW" sz="1600" b="1" i="0" u="none" strike="noStrike" kern="1200" cap="none" normalizeH="0" baseline="0" dirty="0" smtClean="0">
                        <a:ln>
                          <a:noFill/>
                        </a:ln>
                        <a:solidFill>
                          <a:schemeClr val="tx1">
                            <a:lumMod val="75000"/>
                            <a:lumOff val="25000"/>
                          </a:schemeClr>
                        </a:solidFill>
                        <a:effectLst/>
                        <a:latin typeface="Calibri"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defRPr/>
                      </a:pPr>
                      <a:r>
                        <a:rPr kumimoji="0" lang="en-US" altLang="zh-TW" sz="16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SDM5A(-M) </a:t>
                      </a:r>
                    </a:p>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defRPr/>
                      </a:pPr>
                      <a:r>
                        <a:rPr kumimoji="0" lang="en-US" altLang="zh-TW" sz="16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7P/270D N1 </a:t>
                      </a:r>
                    </a:p>
                  </a:txBody>
                  <a:tcPr marL="130048" marR="130048" marT="65024" marB="65024"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extLst>
                  <a:ext uri="{0D108BD9-81ED-4DB2-BD59-A6C34878D82A}">
                    <a16:rowId xmlns="" xmlns:a16="http://schemas.microsoft.com/office/drawing/2014/main" val="10001"/>
                  </a:ext>
                </a:extLst>
              </a:tr>
              <a:tr h="637692">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16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Image</a:t>
                      </a:r>
                      <a:endParaRPr kumimoji="0" lang="en-US" altLang="zh-TW" sz="1600" b="1" i="0" u="none" strike="noStrike" cap="none" normalizeH="0" baseline="0" dirty="0" smtClean="0">
                        <a:ln>
                          <a:noFill/>
                        </a:ln>
                        <a:solidFill>
                          <a:schemeClr val="tx1">
                            <a:lumMod val="75000"/>
                            <a:lumOff val="25000"/>
                          </a:schemeClr>
                        </a:solidFill>
                        <a:effectLst/>
                        <a:latin typeface="Calibri"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a:endParaRPr kumimoji="0" lang="en-US" altLang="zh-TW" sz="1600" b="0" i="0" u="none" strike="noStrike" kern="1200" cap="none" normalizeH="0" baseline="0" dirty="0" smtClean="0">
                        <a:ln>
                          <a:noFill/>
                        </a:ln>
                        <a:solidFill>
                          <a:schemeClr val="tx1">
                            <a:lumMod val="75000"/>
                            <a:lumOff val="25000"/>
                          </a:schemeClr>
                        </a:solidFill>
                        <a:effectLst/>
                        <a:latin typeface="Calibri"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a:endParaRPr kumimoji="0" lang="en-US" altLang="zh-TW" sz="1600" b="0" i="0" u="none" strike="noStrike" kern="1200" cap="none" normalizeH="0" baseline="0" dirty="0" smtClean="0">
                        <a:ln>
                          <a:noFill/>
                        </a:ln>
                        <a:solidFill>
                          <a:schemeClr val="tx1">
                            <a:lumMod val="75000"/>
                            <a:lumOff val="25000"/>
                          </a:schemeClr>
                        </a:solidFill>
                        <a:effectLst/>
                        <a:latin typeface="Calibri"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endParaRPr lang="zh-TW" altLang="en-US" dirty="0">
                        <a:solidFill>
                          <a:schemeClr val="tx1">
                            <a:lumMod val="75000"/>
                            <a:lumOff val="25000"/>
                          </a:schemeClr>
                        </a:solidFill>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endParaRPr lang="zh-TW" altLang="en-US" dirty="0">
                        <a:solidFill>
                          <a:schemeClr val="tx1">
                            <a:lumMod val="75000"/>
                            <a:lumOff val="25000"/>
                          </a:schemeClr>
                        </a:solidFill>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16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Image</a:t>
                      </a:r>
                      <a:endParaRPr kumimoji="0" lang="en-US" altLang="zh-TW" sz="1600" b="1" i="0" u="none" strike="noStrike" cap="none" normalizeH="0" baseline="0" dirty="0" smtClean="0">
                        <a:ln>
                          <a:noFill/>
                        </a:ln>
                        <a:solidFill>
                          <a:schemeClr val="tx1">
                            <a:lumMod val="75000"/>
                            <a:lumOff val="25000"/>
                          </a:schemeClr>
                        </a:solidFill>
                        <a:effectLst/>
                        <a:latin typeface="Calibri"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endParaRPr lang="zh-TW" altLang="en-US" sz="1600" dirty="0">
                        <a:solidFill>
                          <a:schemeClr val="tx1">
                            <a:lumMod val="75000"/>
                            <a:lumOff val="25000"/>
                          </a:schemeClr>
                        </a:solidFill>
                        <a:latin typeface="Calibri" panose="020F0502020204030204" pitchFamily="34" charset="0"/>
                        <a:cs typeface="Calibri" panose="020F0502020204030204" pitchFamily="34" charset="0"/>
                      </a:endParaRPr>
                    </a:p>
                  </a:txBody>
                  <a:tcPr marL="130048" marR="130048" marT="65024" marB="65024">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extLst>
                  <a:ext uri="{0D108BD9-81ED-4DB2-BD59-A6C34878D82A}">
                    <a16:rowId xmlns="" xmlns:a16="http://schemas.microsoft.com/office/drawing/2014/main" val="10002"/>
                  </a:ext>
                </a:extLst>
              </a:tr>
              <a:tr h="558906">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16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Dimension</a:t>
                      </a:r>
                    </a:p>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16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(L x W x H mm)</a:t>
                      </a:r>
                      <a:endParaRPr kumimoji="0" lang="en-US" altLang="zh-TW" sz="1600" b="1" i="0" u="none" strike="noStrike" cap="none" normalizeH="0" baseline="0" dirty="0" smtClean="0">
                        <a:ln>
                          <a:noFill/>
                        </a:ln>
                        <a:solidFill>
                          <a:schemeClr val="tx1">
                            <a:lumMod val="75000"/>
                            <a:lumOff val="25000"/>
                          </a:schemeClr>
                        </a:solidFill>
                        <a:effectLst/>
                        <a:latin typeface="Calibri" pitchFamily="34" charset="0"/>
                        <a:ea typeface="+mn-ea"/>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a:r>
                        <a:rPr kumimoji="0" lang="en-US" altLang="zh-TW" sz="16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32.5 x 23.13 </a:t>
                      </a:r>
                    </a:p>
                    <a:p>
                      <a:pPr algn="ctr"/>
                      <a:r>
                        <a:rPr kumimoji="0" lang="en-US" altLang="zh-TW" sz="16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x 17.8</a:t>
                      </a:r>
                      <a:endParaRPr kumimoji="0" lang="en-US" altLang="zh-TW" sz="1600" b="0" i="0" u="none" strike="noStrike" kern="1200" cap="none" normalizeH="0" baseline="0" dirty="0" smtClean="0">
                        <a:ln>
                          <a:noFill/>
                        </a:ln>
                        <a:solidFill>
                          <a:schemeClr val="tx1">
                            <a:lumMod val="75000"/>
                            <a:lumOff val="25000"/>
                          </a:schemeClr>
                        </a:solidFill>
                        <a:effectLst/>
                        <a:latin typeface="Calibri"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a:r>
                        <a:rPr kumimoji="0" lang="en-US" altLang="zh-TW" sz="16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30 x 20 </a:t>
                      </a:r>
                    </a:p>
                    <a:p>
                      <a:pPr algn="ctr"/>
                      <a:r>
                        <a:rPr kumimoji="0" lang="en-US" altLang="zh-TW" sz="16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x 15.2</a:t>
                      </a:r>
                      <a:endParaRPr kumimoji="0" lang="en-US" altLang="zh-TW" sz="1600" b="0" i="0" u="none" strike="noStrike" kern="1200" cap="none" normalizeH="0" baseline="0" dirty="0" smtClean="0">
                        <a:ln>
                          <a:noFill/>
                        </a:ln>
                        <a:solidFill>
                          <a:schemeClr val="tx1">
                            <a:lumMod val="75000"/>
                            <a:lumOff val="25000"/>
                          </a:schemeClr>
                        </a:solidFill>
                        <a:effectLst/>
                        <a:latin typeface="Calibri"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16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52.25 x 24 </a:t>
                      </a:r>
                      <a:br>
                        <a:rPr kumimoji="0" lang="en-US" altLang="zh-TW" sz="16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br>
                      <a:r>
                        <a:rPr kumimoji="0" lang="en-US" altLang="zh-TW" sz="16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x 15.2</a:t>
                      </a:r>
                      <a:endParaRPr kumimoji="0" lang="en-US" altLang="zh-TW" sz="1600" b="0" i="0" u="none" strike="noStrike" kern="1200" cap="none" normalizeH="0" baseline="0" dirty="0" smtClean="0">
                        <a:ln>
                          <a:noFill/>
                        </a:ln>
                        <a:solidFill>
                          <a:schemeClr val="tx1">
                            <a:lumMod val="75000"/>
                            <a:lumOff val="25000"/>
                          </a:schemeClr>
                        </a:solidFill>
                        <a:effectLst/>
                        <a:latin typeface="Calibri"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16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33.00 x 29.30 </a:t>
                      </a:r>
                      <a:br>
                        <a:rPr kumimoji="0" lang="en-US" altLang="zh-TW" sz="16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br>
                      <a:r>
                        <a:rPr kumimoji="0" lang="en-US" altLang="zh-TW" sz="16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x 8.85</a:t>
                      </a:r>
                      <a:endParaRPr kumimoji="0" lang="en-US" altLang="zh-TW" sz="1600" b="0" i="0" u="none" strike="noStrike" kern="1200" cap="none" normalizeH="0" baseline="0" dirty="0" smtClean="0">
                        <a:ln>
                          <a:noFill/>
                        </a:ln>
                        <a:solidFill>
                          <a:schemeClr val="tx1">
                            <a:lumMod val="75000"/>
                            <a:lumOff val="25000"/>
                          </a:schemeClr>
                        </a:solidFill>
                        <a:effectLst/>
                        <a:latin typeface="Calibri" pitchFamily="34" charset="0"/>
                        <a:ea typeface="+mn-ea"/>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16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Dimension</a:t>
                      </a:r>
                    </a:p>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16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(L x W x H mm)</a:t>
                      </a:r>
                      <a:endParaRPr kumimoji="0" lang="en-US" altLang="zh-TW" sz="1600" b="1" i="0" u="none" strike="noStrike" cap="none" normalizeH="0" baseline="0" dirty="0" smtClean="0">
                        <a:ln>
                          <a:noFill/>
                        </a:ln>
                        <a:solidFill>
                          <a:schemeClr val="tx1">
                            <a:lumMod val="75000"/>
                            <a:lumOff val="25000"/>
                          </a:schemeClr>
                        </a:solidFill>
                        <a:effectLst/>
                        <a:latin typeface="Calibri" pitchFamily="34" charset="0"/>
                        <a:ea typeface="+mn-ea"/>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a:r>
                        <a:rPr kumimoji="0" lang="en-US" altLang="zh-TW" sz="16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52.5 x 23 </a:t>
                      </a:r>
                    </a:p>
                    <a:p>
                      <a:pPr algn="ctr"/>
                      <a:r>
                        <a:rPr kumimoji="0" lang="en-US" altLang="zh-TW" sz="16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x 15.2 </a:t>
                      </a:r>
                      <a:endParaRPr lang="zh-TW" altLang="en-US" sz="16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extLst>
                  <a:ext uri="{0D108BD9-81ED-4DB2-BD59-A6C34878D82A}">
                    <a16:rowId xmlns="" xmlns:a16="http://schemas.microsoft.com/office/drawing/2014/main" val="10003"/>
                  </a:ext>
                </a:extLst>
              </a:tr>
              <a:tr h="585252">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16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Feature</a:t>
                      </a:r>
                      <a:endParaRPr kumimoji="0" lang="en-US" altLang="zh-TW" sz="1600" b="1" i="0" u="none" strike="noStrike" cap="none" normalizeH="0" baseline="0" dirty="0" smtClean="0">
                        <a:ln>
                          <a:noFill/>
                        </a:ln>
                        <a:solidFill>
                          <a:schemeClr val="tx1">
                            <a:lumMod val="75000"/>
                            <a:lumOff val="25000"/>
                          </a:schemeClr>
                        </a:solidFill>
                        <a:effectLst/>
                        <a:latin typeface="Calibri"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a:r>
                        <a:rPr kumimoji="0" lang="en-US" altLang="zh-TW" sz="16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Compact size</a:t>
                      </a:r>
                      <a:endParaRPr kumimoji="0" lang="en-US" altLang="zh-TW" sz="1600" b="0" i="0" u="none" strike="noStrike" kern="1200" cap="none" normalizeH="0" baseline="0" dirty="0" smtClean="0">
                        <a:ln>
                          <a:noFill/>
                        </a:ln>
                        <a:solidFill>
                          <a:schemeClr val="tx1">
                            <a:lumMod val="75000"/>
                            <a:lumOff val="25000"/>
                          </a:schemeClr>
                        </a:solidFill>
                        <a:effectLst/>
                        <a:latin typeface="Calibri"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kumimoji="0" lang="en-US" altLang="zh-TW" sz="16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Compact size</a:t>
                      </a:r>
                      <a:endParaRPr kumimoji="0" lang="en-US" altLang="zh-TW" sz="1600" b="0" i="0" u="none" strike="noStrike" kern="1200" cap="none" normalizeH="0" baseline="0" dirty="0" smtClean="0">
                        <a:ln>
                          <a:noFill/>
                        </a:ln>
                        <a:solidFill>
                          <a:schemeClr val="tx1">
                            <a:lumMod val="75000"/>
                            <a:lumOff val="25000"/>
                          </a:schemeClr>
                        </a:solidFill>
                        <a:effectLst/>
                        <a:latin typeface="Calibri"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1600" u="none" strike="noStrike" kern="1200" cap="none" spc="-40"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Write Protect Switch</a:t>
                      </a:r>
                      <a:br>
                        <a:rPr kumimoji="0" lang="en-US" altLang="zh-TW" sz="1600" u="none" strike="noStrike" kern="1200" cap="none" spc="-40"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br>
                      <a:r>
                        <a:rPr kumimoji="0" lang="en-US" altLang="zh-TW" sz="1600" u="none" strike="noStrike" cap="none" spc="-40"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Screw Hole</a:t>
                      </a:r>
                      <a:endParaRPr kumimoji="0" lang="zh-TW" altLang="en-US" sz="1600" b="0" i="0" u="none" strike="noStrike" kern="1200" cap="none" spc="-40" normalizeH="0" baseline="0" dirty="0" smtClean="0">
                        <a:ln>
                          <a:noFill/>
                        </a:ln>
                        <a:solidFill>
                          <a:schemeClr val="tx1">
                            <a:lumMod val="75000"/>
                            <a:lumOff val="25000"/>
                          </a:schemeClr>
                        </a:solidFill>
                        <a:effectLst/>
                        <a:latin typeface="Calibri"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16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Compact size</a:t>
                      </a:r>
                      <a:endParaRPr kumimoji="0" lang="zh-TW" altLang="en-US" sz="1600" b="0" i="0" u="none" strike="noStrike" kern="1200" cap="none" spc="-40" normalizeH="0" baseline="0" dirty="0" smtClean="0">
                        <a:ln>
                          <a:noFill/>
                        </a:ln>
                        <a:solidFill>
                          <a:schemeClr val="tx1">
                            <a:lumMod val="75000"/>
                            <a:lumOff val="25000"/>
                          </a:schemeClr>
                        </a:solidFill>
                        <a:effectLst/>
                        <a:latin typeface="Calibri"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16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Feature</a:t>
                      </a:r>
                      <a:endParaRPr kumimoji="0" lang="en-US" altLang="zh-TW" sz="1600" b="1" i="0" u="none" strike="noStrike" cap="none" normalizeH="0" baseline="0" dirty="0" smtClean="0">
                        <a:ln>
                          <a:noFill/>
                        </a:ln>
                        <a:solidFill>
                          <a:schemeClr val="tx1">
                            <a:lumMod val="75000"/>
                            <a:lumOff val="25000"/>
                          </a:schemeClr>
                        </a:solidFill>
                        <a:effectLst/>
                        <a:latin typeface="Calibri"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1600" u="none" strike="noStrike" kern="1200" cap="none" spc="-40"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Write Protect Switch </a:t>
                      </a:r>
                      <a:br>
                        <a:rPr kumimoji="0" lang="en-US" altLang="zh-TW" sz="1600" u="none" strike="noStrike" kern="1200" cap="none" spc="-40"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br>
                      <a:r>
                        <a:rPr kumimoji="0" lang="en-US" altLang="zh-TW" sz="1600" u="none" strike="noStrike" cap="none" spc="-40"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Screw Hole</a:t>
                      </a:r>
                      <a:endParaRPr kumimoji="0" lang="zh-TW" altLang="en-US" sz="1600" b="0" i="0" u="none" strike="noStrike" kern="1200" cap="none" spc="-40" normalizeH="0" baseline="0" dirty="0" smtClean="0">
                        <a:ln>
                          <a:noFill/>
                        </a:ln>
                        <a:solidFill>
                          <a:schemeClr val="tx1">
                            <a:lumMod val="75000"/>
                            <a:lumOff val="25000"/>
                          </a:schemeClr>
                        </a:solidFill>
                        <a:effectLst/>
                        <a:latin typeface="Calibri"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extLst>
                  <a:ext uri="{0D108BD9-81ED-4DB2-BD59-A6C34878D82A}">
                    <a16:rowId xmlns="" xmlns:a16="http://schemas.microsoft.com/office/drawing/2014/main" val="10004"/>
                  </a:ext>
                </a:extLst>
              </a:tr>
            </a:tbl>
          </a:graphicData>
        </a:graphic>
      </p:graphicFrame>
      <p:graphicFrame>
        <p:nvGraphicFramePr>
          <p:cNvPr id="6" name="表格 5"/>
          <p:cNvGraphicFramePr>
            <a:graphicFrameLocks noGrp="1"/>
          </p:cNvGraphicFramePr>
          <p:nvPr>
            <p:extLst>
              <p:ext uri="{D42A27DB-BD31-4B8C-83A1-F6EECF244321}">
                <p14:modId xmlns:p14="http://schemas.microsoft.com/office/powerpoint/2010/main" val="3069251990"/>
              </p:ext>
            </p:extLst>
          </p:nvPr>
        </p:nvGraphicFramePr>
        <p:xfrm>
          <a:off x="1384569" y="2180561"/>
          <a:ext cx="14990416" cy="3850724"/>
        </p:xfrm>
        <a:graphic>
          <a:graphicData uri="http://schemas.openxmlformats.org/drawingml/2006/table">
            <a:tbl>
              <a:tblPr firstRow="1" bandRow="1">
                <a:tableStyleId>{5940675A-B579-460E-94D1-54222C63F5DA}</a:tableStyleId>
              </a:tblPr>
              <a:tblGrid>
                <a:gridCol w="1873802">
                  <a:extLst>
                    <a:ext uri="{9D8B030D-6E8A-4147-A177-3AD203B41FA5}">
                      <a16:colId xmlns="" xmlns:a16="http://schemas.microsoft.com/office/drawing/2014/main" val="20000"/>
                    </a:ext>
                  </a:extLst>
                </a:gridCol>
                <a:gridCol w="1873802">
                  <a:extLst>
                    <a:ext uri="{9D8B030D-6E8A-4147-A177-3AD203B41FA5}">
                      <a16:colId xmlns="" xmlns:a16="http://schemas.microsoft.com/office/drawing/2014/main" val="20001"/>
                    </a:ext>
                  </a:extLst>
                </a:gridCol>
                <a:gridCol w="1873802">
                  <a:extLst>
                    <a:ext uri="{9D8B030D-6E8A-4147-A177-3AD203B41FA5}">
                      <a16:colId xmlns="" xmlns:a16="http://schemas.microsoft.com/office/drawing/2014/main" val="20002"/>
                    </a:ext>
                  </a:extLst>
                </a:gridCol>
                <a:gridCol w="1873802">
                  <a:extLst>
                    <a:ext uri="{9D8B030D-6E8A-4147-A177-3AD203B41FA5}">
                      <a16:colId xmlns="" xmlns:a16="http://schemas.microsoft.com/office/drawing/2014/main" val="20003"/>
                    </a:ext>
                  </a:extLst>
                </a:gridCol>
                <a:gridCol w="1873802">
                  <a:extLst>
                    <a:ext uri="{9D8B030D-6E8A-4147-A177-3AD203B41FA5}">
                      <a16:colId xmlns="" xmlns:a16="http://schemas.microsoft.com/office/drawing/2014/main" val="20004"/>
                    </a:ext>
                  </a:extLst>
                </a:gridCol>
                <a:gridCol w="1873802">
                  <a:extLst>
                    <a:ext uri="{9D8B030D-6E8A-4147-A177-3AD203B41FA5}">
                      <a16:colId xmlns="" xmlns:a16="http://schemas.microsoft.com/office/drawing/2014/main" val="20005"/>
                    </a:ext>
                  </a:extLst>
                </a:gridCol>
                <a:gridCol w="1873802">
                  <a:extLst>
                    <a:ext uri="{9D8B030D-6E8A-4147-A177-3AD203B41FA5}">
                      <a16:colId xmlns="" xmlns:a16="http://schemas.microsoft.com/office/drawing/2014/main" val="20006"/>
                    </a:ext>
                  </a:extLst>
                </a:gridCol>
                <a:gridCol w="1873802"/>
              </a:tblGrid>
              <a:tr h="493620">
                <a:tc gridSpan="8">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2400" kern="1200" dirty="0" smtClean="0">
                          <a:solidFill>
                            <a:schemeClr val="bg1"/>
                          </a:solidFill>
                          <a:latin typeface="Calibri" panose="020F0502020204030204" pitchFamily="34" charset="0"/>
                          <a:cs typeface="Calibri" panose="020F0502020204030204" pitchFamily="34" charset="0"/>
                        </a:rPr>
                        <a:t>180 Degree</a:t>
                      </a:r>
                      <a:endParaRPr kumimoji="0" lang="en-US" altLang="zh-TW" sz="2400" b="1" kern="1200" dirty="0" smtClean="0">
                        <a:solidFill>
                          <a:schemeClr val="bg1"/>
                        </a:solidFill>
                        <a:latin typeface="Calibri" panose="020F0502020204030204" pitchFamily="34" charset="0"/>
                        <a:ea typeface="+mn-ea"/>
                        <a:cs typeface="Calibri" panose="020F0502020204030204" pitchFamily="34" charset="0"/>
                      </a:endParaRPr>
                    </a:p>
                  </a:txBody>
                  <a:tcPr marL="130048" marR="130048" marT="65024" marB="65024">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50000"/>
                      </a:schemeClr>
                    </a:solidFill>
                  </a:tcPr>
                </a:tc>
                <a:tc hMerge="1">
                  <a:txBody>
                    <a:bodyPr/>
                    <a:lstStyle/>
                    <a:p>
                      <a:endParaRPr lang="zh-TW" altLang="en-US" dirty="0"/>
                    </a:p>
                  </a:txBody>
                  <a:tcPr/>
                </a:tc>
                <a:tc hMerge="1">
                  <a:txBody>
                    <a:bodyPr/>
                    <a:lstStyle/>
                    <a:p>
                      <a:endParaRPr lang="zh-TW" altLang="en-US" dirty="0"/>
                    </a:p>
                  </a:txBody>
                  <a:tcPr/>
                </a:tc>
                <a:tc hMerge="1">
                  <a:txBody>
                    <a:bodyPr/>
                    <a:lstStyle/>
                    <a:p>
                      <a:endParaRPr lang="zh-TW" altLang="en-US" dirty="0"/>
                    </a:p>
                  </a:txBody>
                  <a:tcPr/>
                </a:tc>
                <a:tc hMerge="1">
                  <a:txBody>
                    <a:bodyPr/>
                    <a:lstStyle/>
                    <a:p>
                      <a:endParaRPr lang="zh-TW" altLang="en-US" dirty="0"/>
                    </a:p>
                  </a:txBody>
                  <a:tcPr/>
                </a:tc>
                <a:tc hMerge="1">
                  <a:txBody>
                    <a:bodyPr/>
                    <a:lstStyle/>
                    <a:p>
                      <a:endParaRPr lang="zh-TW" altLang="en-US" dirty="0"/>
                    </a:p>
                  </a:txBody>
                  <a:tcPr/>
                </a:tc>
                <a:tc hMerge="1">
                  <a:txBody>
                    <a:bodyPr/>
                    <a:lstStyle/>
                    <a:p>
                      <a:endParaRPr lang="zh-TW" altLang="en-US" dirty="0"/>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zh-TW" sz="2400" b="1" kern="1200" dirty="0" smtClean="0">
                        <a:solidFill>
                          <a:schemeClr val="bg1"/>
                        </a:solidFill>
                        <a:latin typeface="Calibri" panose="020F0502020204030204" pitchFamily="34" charset="0"/>
                        <a:ea typeface="+mn-ea"/>
                        <a:cs typeface="Calibri" panose="020F0502020204030204" pitchFamily="34" charset="0"/>
                      </a:endParaRPr>
                    </a:p>
                  </a:txBody>
                  <a:tcPr marL="130048" marR="130048" marT="65024" marB="65024">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50000"/>
                      </a:schemeClr>
                    </a:solidFill>
                  </a:tcPr>
                </a:tc>
                <a:extLst>
                  <a:ext uri="{0D108BD9-81ED-4DB2-BD59-A6C34878D82A}">
                    <a16:rowId xmlns="" xmlns:a16="http://schemas.microsoft.com/office/drawing/2014/main" val="10000"/>
                  </a:ext>
                </a:extLst>
              </a:tr>
              <a:tr h="1421196">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18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Model name</a:t>
                      </a:r>
                      <a:endParaRPr kumimoji="0" lang="en-US" altLang="zh-TW" sz="1800" b="1" i="0" u="none" strike="noStrike" kern="1200" cap="none" normalizeH="0" baseline="0" dirty="0" smtClean="0">
                        <a:ln>
                          <a:noFill/>
                        </a:ln>
                        <a:solidFill>
                          <a:schemeClr val="tx1">
                            <a:lumMod val="75000"/>
                            <a:lumOff val="25000"/>
                          </a:schemeClr>
                        </a:solidFill>
                        <a:effectLst/>
                        <a:latin typeface="Calibri"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defRPr/>
                      </a:pPr>
                      <a:r>
                        <a:rPr kumimoji="0" lang="en-US" altLang="zh-TW" sz="16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SDM5A(-M) 7P/180D LPH</a:t>
                      </a:r>
                      <a:endParaRPr kumimoji="0" lang="en-US" altLang="zh-TW" sz="1600" b="1" i="0" u="none" strike="noStrike" kern="1200" cap="none" normalizeH="0" baseline="0" dirty="0" smtClean="0">
                        <a:ln>
                          <a:noFill/>
                        </a:ln>
                        <a:solidFill>
                          <a:schemeClr val="tx1">
                            <a:lumMod val="75000"/>
                            <a:lumOff val="25000"/>
                          </a:schemeClr>
                        </a:solidFill>
                        <a:effectLst/>
                        <a:latin typeface="Calibri"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defRPr/>
                      </a:pPr>
                      <a:r>
                        <a:rPr kumimoji="0" lang="en-US" altLang="zh-TW" sz="16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SDM5A(-M) 7P/180D LP</a:t>
                      </a:r>
                      <a:endParaRPr kumimoji="0" lang="en-US" altLang="zh-TW" sz="1600" b="1" i="0" u="none" strike="noStrike" kern="1200" cap="none" normalizeH="0" baseline="0" dirty="0" smtClean="0">
                        <a:ln>
                          <a:noFill/>
                        </a:ln>
                        <a:solidFill>
                          <a:schemeClr val="tx1">
                            <a:lumMod val="75000"/>
                            <a:lumOff val="25000"/>
                          </a:schemeClr>
                        </a:solidFill>
                        <a:effectLst/>
                        <a:latin typeface="Calibri"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defRPr/>
                      </a:pPr>
                      <a:r>
                        <a:rPr kumimoji="0" lang="en-US" altLang="zh-TW" sz="16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SDM5A(-M) 7P/180D Slim2H/</a:t>
                      </a:r>
                    </a:p>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defRPr/>
                      </a:pPr>
                      <a:r>
                        <a:rPr kumimoji="0" lang="en-US" altLang="zh-TW" sz="16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Slim3H</a:t>
                      </a:r>
                      <a:endParaRPr kumimoji="0" lang="en-US" altLang="zh-TW" sz="1600" b="1" i="0" u="none" strike="noStrike" kern="1200" cap="none" normalizeH="0" baseline="0" dirty="0" smtClean="0">
                        <a:ln>
                          <a:noFill/>
                        </a:ln>
                        <a:solidFill>
                          <a:schemeClr val="tx1">
                            <a:lumMod val="75000"/>
                            <a:lumOff val="25000"/>
                          </a:schemeClr>
                        </a:solidFill>
                        <a:effectLst/>
                        <a:latin typeface="Calibri"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defRPr/>
                      </a:pPr>
                      <a:r>
                        <a:rPr kumimoji="0" lang="en-US" altLang="zh-TW" sz="16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SDM5A(-M) 7P/180D Slim2/Slim3</a:t>
                      </a:r>
                      <a:endParaRPr kumimoji="0" lang="en-US" altLang="zh-TW" sz="1600" b="1" i="0" u="none" strike="noStrike" kern="1200" cap="none" normalizeH="0" baseline="0" dirty="0" smtClean="0">
                        <a:ln>
                          <a:noFill/>
                        </a:ln>
                        <a:solidFill>
                          <a:schemeClr val="tx1">
                            <a:lumMod val="75000"/>
                            <a:lumOff val="25000"/>
                          </a:schemeClr>
                        </a:solidFill>
                        <a:effectLst/>
                        <a:latin typeface="Calibri"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defRPr/>
                      </a:pPr>
                      <a:r>
                        <a:rPr kumimoji="0" lang="en-US" altLang="zh-TW" sz="16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SDM5A(-M) 7P/180D LP2H/LP5H</a:t>
                      </a:r>
                    </a:p>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defRPr/>
                      </a:pPr>
                      <a:r>
                        <a:rPr kumimoji="0" lang="en-US" altLang="zh-TW" sz="16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SDM7-M LP2(H)</a:t>
                      </a:r>
                      <a:endParaRPr kumimoji="0" lang="en-US" altLang="zh-TW" sz="1600" b="1" i="0" u="none" strike="noStrike" kern="1200" cap="none" normalizeH="0" baseline="0" dirty="0" smtClean="0">
                        <a:ln>
                          <a:noFill/>
                        </a:ln>
                        <a:solidFill>
                          <a:schemeClr val="tx1">
                            <a:lumMod val="75000"/>
                            <a:lumOff val="25000"/>
                          </a:schemeClr>
                        </a:solidFill>
                        <a:effectLst/>
                        <a:latin typeface="Calibri"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defRPr/>
                      </a:pPr>
                      <a:r>
                        <a:rPr kumimoji="0" lang="en-US" altLang="zh-TW" sz="16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SH250-7LP2</a:t>
                      </a:r>
                    </a:p>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defRPr/>
                      </a:pPr>
                      <a:r>
                        <a:rPr kumimoji="0" lang="en-US" altLang="zh-TW" sz="16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SV250-7LP2</a:t>
                      </a:r>
                    </a:p>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defRPr/>
                      </a:pPr>
                      <a:r>
                        <a:rPr kumimoji="0" lang="en-US" altLang="zh-TW" sz="16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SDM7-M LP(H)</a:t>
                      </a:r>
                    </a:p>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defRPr/>
                      </a:pPr>
                      <a:r>
                        <a:rPr kumimoji="0" lang="en-US" altLang="zh-TW" sz="16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SDM5A(-M) 7P/180D LP2</a:t>
                      </a:r>
                      <a:endParaRPr kumimoji="0" lang="en-US" altLang="zh-TW" sz="1600" b="1" i="0" u="none" strike="noStrike" kern="1200" cap="none" normalizeH="0" baseline="0" dirty="0" smtClean="0">
                        <a:ln>
                          <a:noFill/>
                        </a:ln>
                        <a:solidFill>
                          <a:schemeClr val="tx1">
                            <a:lumMod val="75000"/>
                            <a:lumOff val="25000"/>
                          </a:schemeClr>
                        </a:solidFill>
                        <a:effectLst/>
                        <a:latin typeface="Calibri" pitchFamily="34" charset="0"/>
                        <a:ea typeface="+mn-ea"/>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defRPr/>
                      </a:pPr>
                      <a:r>
                        <a:rPr kumimoji="0" lang="en-US" altLang="zh-TW" sz="16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SV250-7LP3</a:t>
                      </a:r>
                    </a:p>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defRPr/>
                      </a:pPr>
                      <a:r>
                        <a:rPr kumimoji="0" lang="en-US" altLang="zh-TW" sz="16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SH250-7LP3</a:t>
                      </a:r>
                    </a:p>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defRPr/>
                      </a:pPr>
                      <a:endParaRPr kumimoji="0" lang="en-US" altLang="zh-TW" sz="1600" b="1" i="0" u="none" strike="noStrike" kern="1200" cap="none" normalizeH="0" baseline="0" dirty="0" smtClean="0">
                        <a:ln>
                          <a:noFill/>
                        </a:ln>
                        <a:solidFill>
                          <a:schemeClr val="tx1">
                            <a:lumMod val="75000"/>
                            <a:lumOff val="25000"/>
                          </a:schemeClr>
                        </a:solidFill>
                        <a:effectLst/>
                        <a:latin typeface="Calibri" pitchFamily="34" charset="0"/>
                        <a:ea typeface="+mn-ea"/>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extLst>
                  <a:ext uri="{0D108BD9-81ED-4DB2-BD59-A6C34878D82A}">
                    <a16:rowId xmlns="" xmlns:a16="http://schemas.microsoft.com/office/drawing/2014/main" val="10001"/>
                  </a:ext>
                </a:extLst>
              </a:tr>
              <a:tr h="778010">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18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Image</a:t>
                      </a:r>
                      <a:endParaRPr kumimoji="0" lang="en-US" altLang="zh-TW" sz="1800" b="1" i="0" u="none" strike="noStrike" cap="none" normalizeH="0" baseline="0" dirty="0" smtClean="0">
                        <a:ln>
                          <a:noFill/>
                        </a:ln>
                        <a:solidFill>
                          <a:schemeClr val="tx1">
                            <a:lumMod val="75000"/>
                            <a:lumOff val="25000"/>
                          </a:schemeClr>
                        </a:solidFill>
                        <a:effectLst/>
                        <a:latin typeface="Calibri"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endParaRPr lang="zh-TW" altLang="en-US" sz="1600" dirty="0">
                        <a:solidFill>
                          <a:schemeClr val="tx1">
                            <a:lumMod val="75000"/>
                            <a:lumOff val="25000"/>
                          </a:schemeClr>
                        </a:solidFill>
                        <a:latin typeface="Calibri" panose="020F0502020204030204" pitchFamily="34" charset="0"/>
                        <a:cs typeface="Calibri" panose="020F0502020204030204" pitchFamily="34" charset="0"/>
                      </a:endParaRPr>
                    </a:p>
                  </a:txBody>
                  <a:tcPr marL="130048" marR="130048" marT="65024" marB="65024">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endParaRPr lang="zh-TW" altLang="en-US" sz="1600" dirty="0">
                        <a:solidFill>
                          <a:schemeClr val="tx1">
                            <a:lumMod val="75000"/>
                            <a:lumOff val="25000"/>
                          </a:schemeClr>
                        </a:solidFill>
                        <a:latin typeface="Calibri" panose="020F0502020204030204" pitchFamily="34" charset="0"/>
                        <a:cs typeface="Calibri" panose="020F0502020204030204" pitchFamily="34" charset="0"/>
                      </a:endParaRPr>
                    </a:p>
                  </a:txBody>
                  <a:tcPr marL="130048" marR="130048" marT="65024" marB="65024">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endParaRPr lang="zh-TW" altLang="en-US" sz="1600" dirty="0">
                        <a:solidFill>
                          <a:schemeClr val="tx1">
                            <a:lumMod val="75000"/>
                            <a:lumOff val="25000"/>
                          </a:schemeClr>
                        </a:solidFill>
                        <a:latin typeface="Calibri" panose="020F0502020204030204" pitchFamily="34" charset="0"/>
                        <a:cs typeface="Calibri" panose="020F0502020204030204" pitchFamily="34" charset="0"/>
                      </a:endParaRPr>
                    </a:p>
                  </a:txBody>
                  <a:tcPr marL="130048" marR="130048" marT="65024" marB="65024">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endParaRPr lang="zh-TW" altLang="en-US" sz="1600" dirty="0">
                        <a:solidFill>
                          <a:schemeClr val="tx1">
                            <a:lumMod val="75000"/>
                            <a:lumOff val="25000"/>
                          </a:schemeClr>
                        </a:solidFill>
                        <a:latin typeface="Calibri" panose="020F0502020204030204" pitchFamily="34" charset="0"/>
                        <a:cs typeface="Calibri" panose="020F0502020204030204" pitchFamily="34" charset="0"/>
                      </a:endParaRPr>
                    </a:p>
                  </a:txBody>
                  <a:tcPr marL="130048" marR="130048" marT="65024" marB="65024">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endParaRPr lang="zh-TW" altLang="en-US" sz="1600" dirty="0">
                        <a:solidFill>
                          <a:schemeClr val="tx1">
                            <a:lumMod val="75000"/>
                            <a:lumOff val="25000"/>
                          </a:schemeClr>
                        </a:solidFill>
                        <a:latin typeface="Calibri" panose="020F0502020204030204" pitchFamily="34" charset="0"/>
                        <a:cs typeface="Calibri" panose="020F0502020204030204" pitchFamily="34" charset="0"/>
                      </a:endParaRPr>
                    </a:p>
                  </a:txBody>
                  <a:tcPr marL="130048" marR="130048" marT="65024" marB="65024">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endParaRPr lang="zh-TW" altLang="en-US" sz="1600" dirty="0">
                        <a:solidFill>
                          <a:schemeClr val="tx1">
                            <a:lumMod val="75000"/>
                            <a:lumOff val="25000"/>
                          </a:schemeClr>
                        </a:solidFill>
                        <a:latin typeface="Calibri" panose="020F0502020204030204" pitchFamily="34" charset="0"/>
                        <a:cs typeface="Calibri" panose="020F0502020204030204" pitchFamily="34" charset="0"/>
                      </a:endParaRPr>
                    </a:p>
                  </a:txBody>
                  <a:tcPr marL="130048" marR="130048" marT="65024" marB="65024">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endParaRPr lang="zh-TW" altLang="en-US" sz="1600" dirty="0">
                        <a:solidFill>
                          <a:schemeClr val="tx1">
                            <a:lumMod val="75000"/>
                            <a:lumOff val="25000"/>
                          </a:schemeClr>
                        </a:solidFill>
                        <a:latin typeface="Calibri" panose="020F0502020204030204" pitchFamily="34" charset="0"/>
                        <a:cs typeface="Calibri" panose="020F0502020204030204" pitchFamily="34" charset="0"/>
                      </a:endParaRPr>
                    </a:p>
                  </a:txBody>
                  <a:tcPr marL="130048" marR="130048" marT="65024" marB="65024">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extLst>
                  <a:ext uri="{0D108BD9-81ED-4DB2-BD59-A6C34878D82A}">
                    <a16:rowId xmlns="" xmlns:a16="http://schemas.microsoft.com/office/drawing/2014/main" val="10002"/>
                  </a:ext>
                </a:extLst>
              </a:tr>
              <a:tr h="625065">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18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Dimension</a:t>
                      </a:r>
                    </a:p>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18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(L x W x H mm)</a:t>
                      </a:r>
                      <a:endParaRPr kumimoji="0" lang="en-US" altLang="zh-TW" sz="1800" b="1" i="0" u="none" strike="noStrike" cap="none" normalizeH="0" baseline="0" dirty="0" smtClean="0">
                        <a:ln>
                          <a:noFill/>
                        </a:ln>
                        <a:solidFill>
                          <a:schemeClr val="tx1">
                            <a:lumMod val="75000"/>
                            <a:lumOff val="25000"/>
                          </a:schemeClr>
                        </a:solidFill>
                        <a:effectLst/>
                        <a:latin typeface="Calibri"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a:r>
                        <a:rPr kumimoji="0" lang="en-US" altLang="zh-TW" sz="16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32.5 x 29.4 x 8.53 </a:t>
                      </a:r>
                      <a:endParaRPr kumimoji="0" lang="en-US" altLang="zh-TW" sz="1600" b="0" i="0" u="none" strike="noStrike" kern="1200" cap="none" normalizeH="0" baseline="0" dirty="0" smtClean="0">
                        <a:ln>
                          <a:noFill/>
                        </a:ln>
                        <a:solidFill>
                          <a:schemeClr val="tx1">
                            <a:lumMod val="75000"/>
                            <a:lumOff val="25000"/>
                          </a:schemeClr>
                        </a:solidFill>
                        <a:effectLst/>
                        <a:latin typeface="Calibri"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a:r>
                        <a:rPr kumimoji="0" lang="en-US" altLang="zh-TW" sz="16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30 x 27.8 x 8.2</a:t>
                      </a:r>
                      <a:endParaRPr kumimoji="0" lang="en-US" altLang="zh-TW" sz="1600" b="0" i="0" u="none" strike="noStrike" kern="1200" cap="none" normalizeH="0" baseline="0" dirty="0" smtClean="0">
                        <a:ln>
                          <a:noFill/>
                        </a:ln>
                        <a:solidFill>
                          <a:schemeClr val="tx1">
                            <a:lumMod val="75000"/>
                            <a:lumOff val="25000"/>
                          </a:schemeClr>
                        </a:solidFill>
                        <a:effectLst/>
                        <a:latin typeface="Calibri"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a:r>
                        <a:rPr kumimoji="0" lang="en-US" altLang="zh-TW" sz="16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19.8 x 41.4 x 7.5</a:t>
                      </a:r>
                      <a:endParaRPr kumimoji="0" lang="en-US" altLang="zh-TW" sz="1600" b="0" i="0" u="none" strike="noStrike" kern="1200" cap="none" normalizeH="0" baseline="0" dirty="0" smtClean="0">
                        <a:ln>
                          <a:noFill/>
                        </a:ln>
                        <a:solidFill>
                          <a:schemeClr val="tx1">
                            <a:lumMod val="75000"/>
                            <a:lumOff val="25000"/>
                          </a:schemeClr>
                        </a:solidFill>
                        <a:effectLst/>
                        <a:latin typeface="Calibri"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a:r>
                        <a:rPr kumimoji="0" lang="en-US" altLang="zh-TW" sz="16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17 x 40 x 6.1 </a:t>
                      </a:r>
                      <a:endParaRPr kumimoji="0" lang="en-US" altLang="zh-TW" sz="1600" b="0" i="0" u="none" strike="noStrike" kern="1200" cap="none" normalizeH="0" baseline="0" dirty="0" smtClean="0">
                        <a:ln>
                          <a:noFill/>
                        </a:ln>
                        <a:solidFill>
                          <a:schemeClr val="tx1">
                            <a:lumMod val="75000"/>
                            <a:lumOff val="25000"/>
                          </a:schemeClr>
                        </a:solidFill>
                        <a:effectLst/>
                        <a:latin typeface="Calibri"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kumimoji="0" lang="en-US" altLang="zh-TW" sz="16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35.2 x 30.4 x 8.2</a:t>
                      </a:r>
                      <a:endParaRPr kumimoji="0" lang="zh-TW" altLang="en-US" sz="1600" b="0" i="0" u="none" strike="noStrike" kern="1200" cap="none" normalizeH="0" baseline="0" dirty="0" smtClean="0">
                        <a:ln>
                          <a:noFill/>
                        </a:ln>
                        <a:solidFill>
                          <a:schemeClr val="tx1">
                            <a:lumMod val="75000"/>
                            <a:lumOff val="25000"/>
                          </a:schemeClr>
                        </a:solidFill>
                        <a:effectLst/>
                        <a:latin typeface="Calibri"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a:r>
                        <a:rPr kumimoji="0" lang="en-US" altLang="zh-TW" sz="16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33 x 29.3 x 8.2</a:t>
                      </a:r>
                      <a:endParaRPr kumimoji="0" lang="zh-TW" altLang="en-US" sz="1600" b="0" i="0" u="none" strike="noStrike" kern="1200" cap="none" normalizeH="0" baseline="0" dirty="0" smtClean="0">
                        <a:ln>
                          <a:noFill/>
                        </a:ln>
                        <a:solidFill>
                          <a:schemeClr val="tx1">
                            <a:lumMod val="75000"/>
                            <a:lumOff val="25000"/>
                          </a:schemeClr>
                        </a:solidFill>
                        <a:effectLst/>
                        <a:latin typeface="Calibri"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a:r>
                        <a:rPr kumimoji="0" lang="en-US" altLang="zh-TW" sz="1600" b="0" i="0" u="none" strike="noStrike" kern="1200" cap="none" normalizeH="0" baseline="0" dirty="0" smtClean="0">
                          <a:ln>
                            <a:noFill/>
                          </a:ln>
                          <a:solidFill>
                            <a:schemeClr val="tx1">
                              <a:lumMod val="75000"/>
                              <a:lumOff val="25000"/>
                            </a:schemeClr>
                          </a:solidFill>
                          <a:effectLst/>
                          <a:latin typeface="Calibri" pitchFamily="34" charset="0"/>
                          <a:ea typeface="新細明體" pitchFamily="18" charset="-120"/>
                          <a:cs typeface="Calibri" panose="020F0502020204030204" pitchFamily="34" charset="0"/>
                          <a:sym typeface="Arial" pitchFamily="34" charset="0"/>
                        </a:rPr>
                        <a:t>21.7x30.15mm</a:t>
                      </a:r>
                      <a:endParaRPr kumimoji="0" lang="zh-TW" altLang="en-US" sz="1600" b="0" i="0" u="none" strike="noStrike" kern="1200" cap="none" normalizeH="0" baseline="0" dirty="0" smtClean="0">
                        <a:ln>
                          <a:noFill/>
                        </a:ln>
                        <a:solidFill>
                          <a:schemeClr val="tx1">
                            <a:lumMod val="75000"/>
                            <a:lumOff val="25000"/>
                          </a:schemeClr>
                        </a:solidFill>
                        <a:effectLst/>
                        <a:latin typeface="Calibri"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extLst>
                  <a:ext uri="{0D108BD9-81ED-4DB2-BD59-A6C34878D82A}">
                    <a16:rowId xmlns="" xmlns:a16="http://schemas.microsoft.com/office/drawing/2014/main" val="10003"/>
                  </a:ext>
                </a:extLst>
              </a:tr>
              <a:tr h="527874">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18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Feature</a:t>
                      </a:r>
                      <a:endParaRPr kumimoji="0" lang="en-US" altLang="zh-TW" sz="1800" b="1" i="0" u="none" strike="noStrike" cap="none" normalizeH="0" baseline="0" dirty="0" smtClean="0">
                        <a:ln>
                          <a:noFill/>
                        </a:ln>
                        <a:solidFill>
                          <a:schemeClr val="tx1">
                            <a:lumMod val="75000"/>
                            <a:lumOff val="25000"/>
                          </a:schemeClr>
                        </a:solidFill>
                        <a:effectLst/>
                        <a:latin typeface="Calibri"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algn="ctr"/>
                      <a:r>
                        <a:rPr kumimoji="0" lang="en-US" altLang="zh-TW" sz="16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Compact size</a:t>
                      </a:r>
                      <a:endParaRPr kumimoji="0" lang="en-US" altLang="zh-TW" sz="1600" b="0" i="0" u="none" strike="noStrike" kern="1200" cap="none" normalizeH="0" baseline="0" dirty="0" smtClean="0">
                        <a:ln>
                          <a:noFill/>
                        </a:ln>
                        <a:solidFill>
                          <a:schemeClr val="tx1">
                            <a:lumMod val="75000"/>
                            <a:lumOff val="25000"/>
                          </a:schemeClr>
                        </a:solidFill>
                        <a:effectLst/>
                        <a:latin typeface="Calibri"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kumimoji="0" lang="en-US" altLang="zh-TW" sz="16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Compact size</a:t>
                      </a:r>
                      <a:endParaRPr kumimoji="0" lang="en-US" altLang="zh-TW" sz="1600" b="0" i="0" u="none" strike="noStrike" kern="1200" cap="none" normalizeH="0" baseline="0" dirty="0" smtClean="0">
                        <a:ln>
                          <a:noFill/>
                        </a:ln>
                        <a:solidFill>
                          <a:schemeClr val="tx1">
                            <a:lumMod val="75000"/>
                            <a:lumOff val="25000"/>
                          </a:schemeClr>
                        </a:solidFill>
                        <a:effectLst/>
                        <a:latin typeface="Calibri"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kumimoji="0" lang="en-US" altLang="zh-TW" sz="16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Compact size</a:t>
                      </a:r>
                      <a:endParaRPr kumimoji="0" lang="en-US" altLang="zh-TW" sz="1600" b="0" i="0" u="none" strike="noStrike" kern="1200" cap="none" normalizeH="0" baseline="0" dirty="0" smtClean="0">
                        <a:ln>
                          <a:noFill/>
                        </a:ln>
                        <a:solidFill>
                          <a:schemeClr val="tx1">
                            <a:lumMod val="75000"/>
                            <a:lumOff val="25000"/>
                          </a:schemeClr>
                        </a:solidFill>
                        <a:effectLst/>
                        <a:latin typeface="Calibri"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kumimoji="0" lang="en-US" altLang="zh-TW" sz="16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Compact size</a:t>
                      </a:r>
                      <a:endParaRPr kumimoji="0" lang="en-US" altLang="zh-TW" sz="1600" b="0" i="0" u="none" strike="noStrike" kern="1200" cap="none" normalizeH="0" baseline="0" dirty="0" smtClean="0">
                        <a:ln>
                          <a:noFill/>
                        </a:ln>
                        <a:solidFill>
                          <a:schemeClr val="tx1">
                            <a:lumMod val="75000"/>
                            <a:lumOff val="25000"/>
                          </a:schemeClr>
                        </a:solidFill>
                        <a:effectLst/>
                        <a:latin typeface="Calibri"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1600" u="none" strike="noStrike" kern="1200" cap="none" spc="-40"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Write Protect Switch</a:t>
                      </a:r>
                      <a:endParaRPr kumimoji="0" lang="zh-TW" altLang="en-US" sz="1600" b="0" i="0" u="none" strike="noStrike" kern="1200" cap="none" spc="-40" normalizeH="0" baseline="0" dirty="0" smtClean="0">
                        <a:ln>
                          <a:noFill/>
                        </a:ln>
                        <a:solidFill>
                          <a:schemeClr val="tx1">
                            <a:lumMod val="75000"/>
                            <a:lumOff val="25000"/>
                          </a:schemeClr>
                        </a:solidFill>
                        <a:effectLst/>
                        <a:latin typeface="Calibri"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1600" u="none" strike="noStrike" kern="1200" cap="none" spc="-40"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Write Protect Switch</a:t>
                      </a:r>
                      <a:endParaRPr kumimoji="0" lang="zh-TW" altLang="en-US" sz="1600" b="0" i="0" u="none" strike="noStrike" kern="1200" cap="none" spc="-40" normalizeH="0" baseline="0" dirty="0" smtClean="0">
                        <a:ln>
                          <a:noFill/>
                        </a:ln>
                        <a:solidFill>
                          <a:schemeClr val="tx1">
                            <a:lumMod val="75000"/>
                            <a:lumOff val="25000"/>
                          </a:schemeClr>
                        </a:solidFill>
                        <a:effectLst/>
                        <a:latin typeface="Calibri"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1600" b="0" i="0" u="none" strike="noStrike" kern="1200" cap="none" spc="-40" normalizeH="0" baseline="0" dirty="0" smtClean="0">
                          <a:ln>
                            <a:noFill/>
                          </a:ln>
                          <a:solidFill>
                            <a:schemeClr val="tx1">
                              <a:lumMod val="75000"/>
                              <a:lumOff val="25000"/>
                            </a:schemeClr>
                          </a:solidFill>
                          <a:effectLst/>
                          <a:latin typeface="Calibri" pitchFamily="34" charset="0"/>
                          <a:ea typeface="新細明體" pitchFamily="18" charset="-120"/>
                          <a:cs typeface="Calibri" panose="020F0502020204030204" pitchFamily="34" charset="0"/>
                          <a:sym typeface="Arial" pitchFamily="34" charset="0"/>
                        </a:rPr>
                        <a:t>Compact size</a:t>
                      </a: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extLst>
                  <a:ext uri="{0D108BD9-81ED-4DB2-BD59-A6C34878D82A}">
                    <a16:rowId xmlns="" xmlns:a16="http://schemas.microsoft.com/office/drawing/2014/main" val="10004"/>
                  </a:ext>
                </a:extLst>
              </a:tr>
            </a:tbl>
          </a:graphicData>
        </a:graphic>
      </p:graphicFrame>
      <p:grpSp>
        <p:nvGrpSpPr>
          <p:cNvPr id="4" name="群組 3"/>
          <p:cNvGrpSpPr/>
          <p:nvPr/>
        </p:nvGrpSpPr>
        <p:grpSpPr>
          <a:xfrm>
            <a:off x="3718465" y="4012704"/>
            <a:ext cx="10197034" cy="921808"/>
            <a:chOff x="4395608" y="4102870"/>
            <a:chExt cx="10197034" cy="921808"/>
          </a:xfrm>
        </p:grpSpPr>
        <p:pic>
          <p:nvPicPr>
            <p:cNvPr id="15" name="Picture 27" descr="SDMII 7P180D LPH_1_low"/>
            <p:cNvPicPr>
              <a:picLocks noChangeAspect="1" noChangeArrowheads="1"/>
            </p:cNvPicPr>
            <p:nvPr/>
          </p:nvPicPr>
          <p:blipFill>
            <a:blip r:embed="rId3" cstate="email">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4395608" y="4232165"/>
              <a:ext cx="682910" cy="593897"/>
            </a:xfrm>
            <a:prstGeom prst="rect">
              <a:avLst/>
            </a:prstGeom>
            <a:noFill/>
            <a:ln w="9525">
              <a:noFill/>
              <a:miter lim="800000"/>
              <a:headEnd/>
              <a:tailEnd/>
            </a:ln>
          </p:spPr>
        </p:pic>
        <p:pic>
          <p:nvPicPr>
            <p:cNvPr id="23" name="圖片 22" descr="sdm LP2.jpg"/>
            <p:cNvPicPr>
              <a:picLocks noChangeAspect="1"/>
            </p:cNvPicPr>
            <p:nvPr/>
          </p:nvPicPr>
          <p:blipFill>
            <a:blip r:embed="rId4" cstate="email">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6412593" y="4230693"/>
              <a:ext cx="619429" cy="629973"/>
            </a:xfrm>
            <a:prstGeom prst="rect">
              <a:avLst/>
            </a:prstGeom>
          </p:spPr>
        </p:pic>
        <p:pic>
          <p:nvPicPr>
            <p:cNvPr id="24" name="Picture 5" descr="D:\! SDM\Photo\Low\Image00006.jpg"/>
            <p:cNvPicPr>
              <a:picLocks noChangeAspect="1" noChangeArrowheads="1"/>
            </p:cNvPicPr>
            <p:nvPr/>
          </p:nvPicPr>
          <p:blipFill>
            <a:blip r:embed="rId5" cstate="email">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8277494" y="4102870"/>
              <a:ext cx="614620" cy="921808"/>
            </a:xfrm>
            <a:prstGeom prst="rect">
              <a:avLst/>
            </a:prstGeom>
            <a:noFill/>
          </p:spPr>
        </p:pic>
        <p:pic>
          <p:nvPicPr>
            <p:cNvPr id="25" name="Picture 2"/>
            <p:cNvPicPr>
              <a:picLocks noChangeAspect="1" noChangeArrowheads="1"/>
            </p:cNvPicPr>
            <p:nvPr/>
          </p:nvPicPr>
          <p:blipFill>
            <a:blip r:embed="rId6" cstate="email">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10390046" y="4196089"/>
              <a:ext cx="388241" cy="735371"/>
            </a:xfrm>
            <a:prstGeom prst="rect">
              <a:avLst/>
            </a:prstGeom>
            <a:noFill/>
            <a:ln w="9525">
              <a:noFill/>
              <a:miter lim="800000"/>
              <a:headEnd/>
              <a:tailEnd/>
            </a:ln>
          </p:spPr>
        </p:pic>
        <p:pic>
          <p:nvPicPr>
            <p:cNvPr id="30" name="Picture 2" descr="http://apacer.creatop-lab.com/upfiles/ADUpload/english/en_ssd_caty_1529049276.jpg"/>
            <p:cNvPicPr>
              <a:picLocks noChangeAspect="1" noChangeArrowheads="1"/>
            </p:cNvPicPr>
            <p:nvPr/>
          </p:nvPicPr>
          <p:blipFill>
            <a:blip r:embed="rId7" cstate="email">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13890818" y="4239700"/>
              <a:ext cx="701824" cy="701732"/>
            </a:xfrm>
            <a:prstGeom prst="rect">
              <a:avLst/>
            </a:prstGeom>
            <a:noFill/>
          </p:spPr>
        </p:pic>
        <p:pic>
          <p:nvPicPr>
            <p:cNvPr id="32" name="Picture 3" descr="D:\! SDM\Photo\Low\SDM5A_LP2H.jpg"/>
            <p:cNvPicPr>
              <a:picLocks noChangeAspect="1" noChangeArrowheads="1"/>
            </p:cNvPicPr>
            <p:nvPr/>
          </p:nvPicPr>
          <p:blipFill>
            <a:blip r:embed="rId8" cstate="email">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11892103" y="4222365"/>
              <a:ext cx="887785" cy="682820"/>
            </a:xfrm>
            <a:prstGeom prst="rect">
              <a:avLst/>
            </a:prstGeom>
            <a:noFill/>
          </p:spPr>
        </p:pic>
      </p:grpSp>
      <p:sp>
        <p:nvSpPr>
          <p:cNvPr id="40" name="文字方塊 24"/>
          <p:cNvSpPr txBox="1">
            <a:spLocks noChangeArrowheads="1"/>
          </p:cNvSpPr>
          <p:nvPr/>
        </p:nvSpPr>
        <p:spPr bwMode="auto">
          <a:xfrm>
            <a:off x="3207168" y="1433929"/>
            <a:ext cx="11266311" cy="667746"/>
          </a:xfrm>
          <a:prstGeom prst="rect">
            <a:avLst/>
          </a:prstGeom>
          <a:noFill/>
          <a:ln w="9525">
            <a:noFill/>
            <a:miter lim="800000"/>
            <a:headEnd/>
            <a:tailEnd/>
          </a:ln>
        </p:spPr>
        <p:txBody>
          <a:bodyPr lIns="112647" tIns="56324" rIns="112647" bIns="56324">
            <a:spAutoFit/>
          </a:bodyPr>
          <a:lstStyle/>
          <a:p>
            <a:pPr algn="ctr" eaLnBrk="0" hangingPunct="0"/>
            <a:r>
              <a:rPr lang="en-US" altLang="zh-TW" sz="3600" b="1" dirty="0">
                <a:solidFill>
                  <a:srgbClr val="008080"/>
                </a:solidFill>
                <a:latin typeface="Calibri" panose="020F0502020204030204" pitchFamily="34" charset="0"/>
                <a:cs typeface="Calibri" panose="020F0502020204030204" pitchFamily="34" charset="0"/>
              </a:rPr>
              <a:t>7-pin SDM Family</a:t>
            </a:r>
          </a:p>
        </p:txBody>
      </p:sp>
      <p:sp>
        <p:nvSpPr>
          <p:cNvPr id="3" name="標題 2"/>
          <p:cNvSpPr>
            <a:spLocks noGrp="1"/>
          </p:cNvSpPr>
          <p:nvPr>
            <p:ph type="title"/>
          </p:nvPr>
        </p:nvSpPr>
        <p:spPr/>
        <p:txBody>
          <a:bodyPr/>
          <a:lstStyle/>
          <a:p>
            <a:r>
              <a:rPr lang="en-US" altLang="zh-TW" dirty="0" smtClean="0"/>
              <a:t>SSD Module</a:t>
            </a:r>
            <a:endParaRPr lang="zh-TW" altLang="en-US" dirty="0"/>
          </a:p>
        </p:txBody>
      </p:sp>
      <p:grpSp>
        <p:nvGrpSpPr>
          <p:cNvPr id="5" name="群組 4"/>
          <p:cNvGrpSpPr/>
          <p:nvPr/>
        </p:nvGrpSpPr>
        <p:grpSpPr>
          <a:xfrm>
            <a:off x="3730940" y="7469088"/>
            <a:ext cx="6394259" cy="800499"/>
            <a:chOff x="3428500" y="7145258"/>
            <a:chExt cx="6394259" cy="800499"/>
          </a:xfrm>
        </p:grpSpPr>
        <p:pic>
          <p:nvPicPr>
            <p:cNvPr id="22" name="Picture 28" descr="SDMII 7P90D LPH_2_lo"/>
            <p:cNvPicPr>
              <a:picLocks noChangeAspect="1" noChangeArrowheads="1"/>
            </p:cNvPicPr>
            <p:nvPr/>
          </p:nvPicPr>
          <p:blipFill>
            <a:blip r:embed="rId9" cstate="email">
              <a:clrChange>
                <a:clrFrom>
                  <a:srgbClr val="FFFFFF"/>
                </a:clrFrom>
                <a:clrTo>
                  <a:srgbClr val="FFFFFF">
                    <a:alpha val="0"/>
                  </a:srgbClr>
                </a:clrTo>
              </a:clrChange>
              <a:extLst>
                <a:ext uri="{28A0092B-C50C-407E-A947-70E740481C1C}">
                  <a14:useLocalDpi xmlns:a14="http://schemas.microsoft.com/office/drawing/2010/main"/>
                </a:ext>
              </a:extLst>
            </a:blip>
            <a:srcRect r="-14"/>
            <a:stretch>
              <a:fillRect/>
            </a:stretch>
          </p:blipFill>
          <p:spPr bwMode="auto">
            <a:xfrm>
              <a:off x="3428500" y="7218552"/>
              <a:ext cx="798488" cy="627406"/>
            </a:xfrm>
            <a:prstGeom prst="rect">
              <a:avLst/>
            </a:prstGeom>
            <a:noFill/>
            <a:ln w="9525">
              <a:noFill/>
              <a:miter lim="800000"/>
              <a:headEnd/>
              <a:tailEnd/>
            </a:ln>
          </p:spPr>
        </p:pic>
        <p:pic>
          <p:nvPicPr>
            <p:cNvPr id="26" name="Picture 3"/>
            <p:cNvPicPr>
              <a:picLocks noChangeAspect="1" noChangeArrowheads="1"/>
            </p:cNvPicPr>
            <p:nvPr/>
          </p:nvPicPr>
          <p:blipFill>
            <a:blip r:embed="rId10" cstate="email">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5237118" y="7224994"/>
              <a:ext cx="844378" cy="620964"/>
            </a:xfrm>
            <a:prstGeom prst="rect">
              <a:avLst/>
            </a:prstGeom>
            <a:noFill/>
            <a:ln w="9525">
              <a:noFill/>
              <a:miter lim="800000"/>
              <a:headEnd/>
              <a:tailEnd/>
            </a:ln>
          </p:spPr>
        </p:pic>
        <p:pic>
          <p:nvPicPr>
            <p:cNvPr id="27" name="Picture 4" descr="D:\! SDM\Photo\Low\SDM47P90DMP2_0329.jpg"/>
            <p:cNvPicPr>
              <a:picLocks noChangeAspect="1" noChangeArrowheads="1"/>
            </p:cNvPicPr>
            <p:nvPr/>
          </p:nvPicPr>
          <p:blipFill>
            <a:blip r:embed="rId11" cstate="email">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7055161" y="7145258"/>
              <a:ext cx="1156368" cy="739241"/>
            </a:xfrm>
            <a:prstGeom prst="rect">
              <a:avLst/>
            </a:prstGeom>
            <a:noFill/>
          </p:spPr>
        </p:pic>
        <p:pic>
          <p:nvPicPr>
            <p:cNvPr id="36" name="Picture 4"/>
            <p:cNvPicPr>
              <a:picLocks noChangeAspect="1" noChangeArrowheads="1"/>
            </p:cNvPicPr>
            <p:nvPr/>
          </p:nvPicPr>
          <p:blipFill>
            <a:blip r:embed="rId12" cstate="email">
              <a:extLst>
                <a:ext uri="{28A0092B-C50C-407E-A947-70E740481C1C}">
                  <a14:useLocalDpi xmlns:a14="http://schemas.microsoft.com/office/drawing/2010/main"/>
                </a:ext>
              </a:extLst>
            </a:blip>
            <a:stretch>
              <a:fillRect/>
            </a:stretch>
          </p:blipFill>
          <p:spPr bwMode="auto">
            <a:xfrm>
              <a:off x="9083518" y="7206516"/>
              <a:ext cx="739241" cy="739241"/>
            </a:xfrm>
            <a:prstGeom prst="rect">
              <a:avLst/>
            </a:prstGeom>
            <a:noFill/>
          </p:spPr>
        </p:pic>
      </p:grpSp>
      <p:pic>
        <p:nvPicPr>
          <p:cNvPr id="21" name="Picture 2" descr="D:\! SDM\Photo\Low\SDM5A_7P270D_N1_3.jpg"/>
          <p:cNvPicPr>
            <a:picLocks noChangeAspect="1" noChangeArrowheads="1"/>
          </p:cNvPicPr>
          <p:nvPr/>
        </p:nvPicPr>
        <p:blipFill>
          <a:blip r:embed="rId13" cstate="email">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13795385" y="7397080"/>
            <a:ext cx="1419536" cy="945284"/>
          </a:xfrm>
          <a:prstGeom prst="rect">
            <a:avLst/>
          </a:prstGeom>
          <a:noFill/>
        </p:spPr>
      </p:pic>
      <p:pic>
        <p:nvPicPr>
          <p:cNvPr id="19" name="圖片 18"/>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15214921" y="4238087"/>
            <a:ext cx="572802" cy="555585"/>
          </a:xfrm>
          <a:prstGeom prst="rect">
            <a:avLst/>
          </a:prstGeom>
        </p:spPr>
      </p:pic>
    </p:spTree>
    <p:extLst>
      <p:ext uri="{BB962C8B-B14F-4D97-AF65-F5344CB8AC3E}">
        <p14:creationId xmlns:p14="http://schemas.microsoft.com/office/powerpoint/2010/main" val="3064755790"/>
      </p:ext>
    </p:extLst>
  </p:cSld>
  <p:clrMapOvr>
    <a:masterClrMapping/>
  </p:clrMapOvr>
  <p:transition/>
  <p:timing>
    <p:tnLst>
      <p:par>
        <p:cTn id="1" dur="indefinite" restart="never" nodeType="tmRoot"/>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文字方塊 15"/>
          <p:cNvSpPr txBox="1">
            <a:spLocks noChangeArrowheads="1"/>
          </p:cNvSpPr>
          <p:nvPr/>
        </p:nvSpPr>
        <p:spPr bwMode="auto">
          <a:xfrm>
            <a:off x="5290909" y="1328734"/>
            <a:ext cx="6758444" cy="667746"/>
          </a:xfrm>
          <a:prstGeom prst="rect">
            <a:avLst/>
          </a:prstGeom>
          <a:noFill/>
          <a:ln>
            <a:noFill/>
          </a:ln>
          <a:extLst/>
        </p:spPr>
        <p:txBody>
          <a:bodyPr wrap="square" lIns="112647" tIns="56324" rIns="112647" bIns="56324">
            <a:spAutoFit/>
          </a:bodyPr>
          <a:lstStyle>
            <a:lvl1pPr eaLnBrk="0" hangingPunct="0">
              <a:defRPr kumimoji="1">
                <a:solidFill>
                  <a:schemeClr val="tx1"/>
                </a:solidFill>
                <a:latin typeface="Arial" pitchFamily="34" charset="0"/>
                <a:ea typeface="新細明體" pitchFamily="18" charset="-120"/>
              </a:defRPr>
            </a:lvl1pPr>
            <a:lvl2pPr marL="742950" indent="-285750" eaLnBrk="0" hangingPunct="0">
              <a:defRPr kumimoji="1">
                <a:solidFill>
                  <a:schemeClr val="tx1"/>
                </a:solidFill>
                <a:latin typeface="Arial" pitchFamily="34" charset="0"/>
                <a:ea typeface="新細明體" pitchFamily="18" charset="-120"/>
              </a:defRPr>
            </a:lvl2pPr>
            <a:lvl3pPr marL="1143000" indent="-228600" eaLnBrk="0" hangingPunct="0">
              <a:defRPr kumimoji="1">
                <a:solidFill>
                  <a:schemeClr val="tx1"/>
                </a:solidFill>
                <a:latin typeface="Arial" pitchFamily="34" charset="0"/>
                <a:ea typeface="新細明體" pitchFamily="18" charset="-120"/>
              </a:defRPr>
            </a:lvl3pPr>
            <a:lvl4pPr marL="1600200" indent="-228600" eaLnBrk="0" hangingPunct="0">
              <a:defRPr kumimoji="1">
                <a:solidFill>
                  <a:schemeClr val="tx1"/>
                </a:solidFill>
                <a:latin typeface="Arial" pitchFamily="34" charset="0"/>
                <a:ea typeface="新細明體" pitchFamily="18" charset="-120"/>
              </a:defRPr>
            </a:lvl4pPr>
            <a:lvl5pPr marL="2057400" indent="-228600" eaLnBrk="0" hangingPunct="0">
              <a:defRPr kumimoji="1">
                <a:solidFill>
                  <a:schemeClr val="tx1"/>
                </a:solidFill>
                <a:latin typeface="Arial" pitchFamily="34" charset="0"/>
                <a:ea typeface="新細明體" pitchFamily="18" charset="-120"/>
              </a:defRPr>
            </a:lvl5pPr>
            <a:lvl6pPr marL="25146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hangingPunct="1">
              <a:defRPr/>
            </a:pPr>
            <a:r>
              <a:rPr kumimoji="0" lang="en-US" altLang="zh-TW" sz="3600" b="1" dirty="0">
                <a:solidFill>
                  <a:srgbClr val="008080"/>
                </a:solidFill>
                <a:latin typeface="Calibri" panose="020F0502020204030204" pitchFamily="34" charset="0"/>
                <a:cs typeface="Calibri" panose="020F0502020204030204" pitchFamily="34" charset="0"/>
              </a:rPr>
              <a:t>SLC 7-pin SDM Comparison Table</a:t>
            </a:r>
          </a:p>
        </p:txBody>
      </p:sp>
      <p:graphicFrame>
        <p:nvGraphicFramePr>
          <p:cNvPr id="15" name="表格 14"/>
          <p:cNvGraphicFramePr>
            <a:graphicFrameLocks noGrp="1"/>
          </p:cNvGraphicFramePr>
          <p:nvPr>
            <p:extLst>
              <p:ext uri="{D42A27DB-BD31-4B8C-83A1-F6EECF244321}">
                <p14:modId xmlns:p14="http://schemas.microsoft.com/office/powerpoint/2010/main" val="4262733525"/>
              </p:ext>
            </p:extLst>
          </p:nvPr>
        </p:nvGraphicFramePr>
        <p:xfrm>
          <a:off x="750743" y="2068488"/>
          <a:ext cx="15695758" cy="5610919"/>
        </p:xfrm>
        <a:graphic>
          <a:graphicData uri="http://schemas.openxmlformats.org/drawingml/2006/table">
            <a:tbl>
              <a:tblPr>
                <a:tableStyleId>{5940675A-B579-460E-94D1-54222C63F5DA}</a:tableStyleId>
              </a:tblPr>
              <a:tblGrid>
                <a:gridCol w="3357103">
                  <a:extLst>
                    <a:ext uri="{9D8B030D-6E8A-4147-A177-3AD203B41FA5}">
                      <a16:colId xmlns="" xmlns:a16="http://schemas.microsoft.com/office/drawing/2014/main" val="20000"/>
                    </a:ext>
                  </a:extLst>
                </a:gridCol>
                <a:gridCol w="4112885">
                  <a:extLst>
                    <a:ext uri="{9D8B030D-6E8A-4147-A177-3AD203B41FA5}">
                      <a16:colId xmlns="" xmlns:a16="http://schemas.microsoft.com/office/drawing/2014/main" val="20001"/>
                    </a:ext>
                  </a:extLst>
                </a:gridCol>
                <a:gridCol w="4112885">
                  <a:extLst>
                    <a:ext uri="{9D8B030D-6E8A-4147-A177-3AD203B41FA5}">
                      <a16:colId xmlns="" xmlns:a16="http://schemas.microsoft.com/office/drawing/2014/main" val="20002"/>
                    </a:ext>
                  </a:extLst>
                </a:gridCol>
                <a:gridCol w="4112885">
                  <a:extLst>
                    <a:ext uri="{9D8B030D-6E8A-4147-A177-3AD203B41FA5}">
                      <a16:colId xmlns="" xmlns:a16="http://schemas.microsoft.com/office/drawing/2014/main" val="20003"/>
                    </a:ext>
                  </a:extLst>
                </a:gridCol>
              </a:tblGrid>
              <a:tr h="472527">
                <a:tc>
                  <a:txBody>
                    <a:bodyPr/>
                    <a:lstStyle/>
                    <a:p>
                      <a:pPr algn="l" rtl="0" fontAlgn="ctr"/>
                      <a:r>
                        <a:rPr lang="en-US" sz="2400" b="1" u="none" strike="noStrike" dirty="0" smtClean="0">
                          <a:solidFill>
                            <a:schemeClr val="bg1"/>
                          </a:solidFill>
                          <a:latin typeface="Calibri" panose="020F0502020204030204" pitchFamily="34" charset="0"/>
                          <a:cs typeface="Calibri" panose="020F0502020204030204" pitchFamily="34" charset="0"/>
                        </a:rPr>
                        <a:t> Model </a:t>
                      </a:r>
                      <a:r>
                        <a:rPr lang="en-US" sz="2400" b="1" u="none" strike="noStrike" dirty="0">
                          <a:solidFill>
                            <a:schemeClr val="bg1"/>
                          </a:solidFill>
                          <a:latin typeface="Calibri" panose="020F0502020204030204" pitchFamily="34" charset="0"/>
                          <a:cs typeface="Calibri" panose="020F0502020204030204" pitchFamily="34" charset="0"/>
                        </a:rPr>
                        <a:t>Name</a:t>
                      </a:r>
                      <a:endParaRPr lang="en-US" sz="2400" b="1" i="0" u="none" strike="noStrike" dirty="0">
                        <a:solidFill>
                          <a:schemeClr val="bg1"/>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c gridSpan="3">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defRPr/>
                      </a:pPr>
                      <a:r>
                        <a:rPr kumimoji="0" lang="en-US" altLang="zh-TW" sz="2400" b="1" u="none" strike="noStrike" kern="1200" cap="none" normalizeH="0" baseline="0" dirty="0" smtClean="0">
                          <a:ln>
                            <a:noFill/>
                          </a:ln>
                          <a:solidFill>
                            <a:schemeClr val="bg1"/>
                          </a:solidFill>
                          <a:effectLst/>
                          <a:latin typeface="Calibri" panose="020F0502020204030204" pitchFamily="34" charset="0"/>
                          <a:cs typeface="Calibri" panose="020F0502020204030204" pitchFamily="34" charset="0"/>
                          <a:sym typeface="Arial" pitchFamily="34" charset="0"/>
                        </a:rPr>
                        <a:t>SDM5A 7-pin Series</a:t>
                      </a:r>
                      <a:endParaRPr kumimoji="0" lang="en-US" altLang="zh-TW" sz="2400" b="1" i="0" u="none" strike="noStrike" kern="1200" cap="none" normalizeH="0" baseline="0" dirty="0" smtClean="0">
                        <a:ln>
                          <a:noFill/>
                        </a:ln>
                        <a:solidFill>
                          <a:schemeClr val="bg1"/>
                        </a:solidFill>
                        <a:effectLst/>
                        <a:latin typeface="Calibri" panose="020F0502020204030204" pitchFamily="34" charset="0"/>
                        <a:ea typeface="+mn-ea"/>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c hMerge="1">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defRPr/>
                      </a:pPr>
                      <a:endParaRPr kumimoji="0" lang="en-US" altLang="zh-TW" sz="1400" b="1" i="0" u="none" strike="noStrike" kern="1200" cap="none" normalizeH="0" baseline="0" dirty="0" smtClean="0">
                        <a:ln>
                          <a:noFill/>
                        </a:ln>
                        <a:solidFill>
                          <a:schemeClr val="bg1"/>
                        </a:solidFill>
                        <a:effectLst/>
                        <a:latin typeface="+mj-lt"/>
                        <a:ea typeface="新細明體" pitchFamily="18" charset="-120"/>
                        <a:cs typeface="+mn-cs"/>
                        <a:sym typeface="Arial" pitchFamily="34" charset="0"/>
                      </a:endParaRPr>
                    </a:p>
                  </a:txBody>
                  <a:tcPr marL="55699" marR="55699" marT="27842" marB="27842" anchor="ctr" horzOverflow="overflow">
                    <a:lnL w="6350" cap="flat" cmpd="sng" algn="ctr">
                      <a:solidFill>
                        <a:srgbClr val="C0C0C0"/>
                      </a:solidFill>
                      <a:prstDash val="dot"/>
                      <a:round/>
                      <a:headEnd type="none" w="med" len="med"/>
                      <a:tailEnd type="none" w="med" len="med"/>
                    </a:lnL>
                    <a:lnR w="6350" cap="flat" cmpd="sng" algn="ctr">
                      <a:solidFill>
                        <a:srgbClr val="C0C0C0"/>
                      </a:solidFill>
                      <a:prstDash val="dot"/>
                      <a:round/>
                      <a:headEnd type="none" w="med" len="med"/>
                      <a:tailEnd type="none" w="med" len="med"/>
                    </a:lnR>
                    <a:lnT w="6350" cap="flat" cmpd="sng" algn="ctr">
                      <a:solidFill>
                        <a:srgbClr val="C0C0C0"/>
                      </a:solidFill>
                      <a:prstDash val="dot"/>
                      <a:round/>
                      <a:headEnd type="none" w="med" len="med"/>
                      <a:tailEnd type="none" w="med" len="med"/>
                    </a:lnT>
                    <a:lnB w="6350" cap="flat" cmpd="sng" algn="ctr">
                      <a:solidFill>
                        <a:srgbClr val="C0C0C0"/>
                      </a:solidFill>
                      <a:prstDash val="dot"/>
                      <a:round/>
                      <a:headEnd type="none" w="med" len="med"/>
                      <a:tailEnd type="none" w="med" len="med"/>
                    </a:lnB>
                    <a:solidFill>
                      <a:schemeClr val="tx1">
                        <a:lumMod val="75000"/>
                        <a:lumOff val="25000"/>
                      </a:schemeClr>
                    </a:solidFill>
                  </a:tcPr>
                </a:tc>
                <a:tc hMerge="1">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defRPr/>
                      </a:pPr>
                      <a:endParaRPr kumimoji="0" lang="en-US" altLang="zh-TW" sz="1400" b="1" i="0" u="none" strike="noStrike" kern="1200" cap="none" normalizeH="0" baseline="0" dirty="0" smtClean="0">
                        <a:ln>
                          <a:noFill/>
                        </a:ln>
                        <a:solidFill>
                          <a:schemeClr val="bg1"/>
                        </a:solidFill>
                        <a:effectLst/>
                        <a:latin typeface="+mj-lt"/>
                        <a:ea typeface="新細明體" pitchFamily="18" charset="-120"/>
                        <a:cs typeface="+mn-cs"/>
                        <a:sym typeface="Arial" pitchFamily="34" charset="0"/>
                      </a:endParaRPr>
                    </a:p>
                  </a:txBody>
                  <a:tcPr marL="55699" marR="55699" marT="27842" marB="27842" anchor="ctr" horzOverflow="overflow">
                    <a:lnL w="6350" cap="flat" cmpd="sng" algn="ctr">
                      <a:solidFill>
                        <a:srgbClr val="C0C0C0"/>
                      </a:solidFill>
                      <a:prstDash val="dot"/>
                      <a:round/>
                      <a:headEnd type="none" w="med" len="med"/>
                      <a:tailEnd type="none" w="med" len="med"/>
                    </a:lnL>
                    <a:lnR w="6350" cap="flat" cmpd="sng" algn="ctr">
                      <a:solidFill>
                        <a:srgbClr val="C0C0C0"/>
                      </a:solidFill>
                      <a:prstDash val="dot"/>
                      <a:round/>
                      <a:headEnd type="none" w="med" len="med"/>
                      <a:tailEnd type="none" w="med" len="med"/>
                    </a:lnR>
                    <a:lnT w="6350" cap="flat" cmpd="sng" algn="ctr">
                      <a:solidFill>
                        <a:srgbClr val="C0C0C0"/>
                      </a:solidFill>
                      <a:prstDash val="dot"/>
                      <a:round/>
                      <a:headEnd type="none" w="med" len="med"/>
                      <a:tailEnd type="none" w="med" len="med"/>
                    </a:lnT>
                    <a:lnB w="6350" cap="flat" cmpd="sng" algn="ctr">
                      <a:solidFill>
                        <a:srgbClr val="C0C0C0"/>
                      </a:solidFill>
                      <a:prstDash val="dot"/>
                      <a:round/>
                      <a:headEnd type="none" w="med" len="med"/>
                      <a:tailEnd type="none" w="med" len="med"/>
                    </a:lnB>
                    <a:solidFill>
                      <a:schemeClr val="tx1">
                        <a:lumMod val="75000"/>
                        <a:lumOff val="25000"/>
                      </a:schemeClr>
                    </a:solidFill>
                  </a:tcPr>
                </a:tc>
                <a:extLst>
                  <a:ext uri="{0D108BD9-81ED-4DB2-BD59-A6C34878D82A}">
                    <a16:rowId xmlns="" xmlns:a16="http://schemas.microsoft.com/office/drawing/2014/main" val="10000"/>
                  </a:ext>
                </a:extLst>
              </a:tr>
              <a:tr h="895625">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b="1"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Model</a:t>
                      </a:r>
                      <a:endParaRPr kumimoji="0" lang="en-US" altLang="zh-TW" sz="2000" b="1"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0"/>
                        </a:spcBef>
                        <a:spcAft>
                          <a:spcPct val="0"/>
                        </a:spcAft>
                        <a:buClrTx/>
                        <a:buSzPct val="171000"/>
                        <a:buFont typeface="Arial" pitchFamily="34" charset="0"/>
                        <a:buNone/>
                        <a:tabLst/>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7P/180D LP(H) -STD</a:t>
                      </a:r>
                    </a:p>
                    <a:p>
                      <a:pPr marL="0" marR="0" lvl="0" indent="0" algn="ctr" defTabSz="914400" rtl="0" eaLnBrk="0" fontAlgn="base" latinLnBrk="0" hangingPunct="0">
                        <a:lnSpc>
                          <a:spcPct val="100000"/>
                        </a:lnSpc>
                        <a:spcBef>
                          <a:spcPts val="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7P/180D Slim2(H)</a:t>
                      </a:r>
                    </a:p>
                    <a:p>
                      <a:pPr marL="0" marR="0" lvl="0" indent="0" algn="ctr" defTabSz="914400" rtl="0" eaLnBrk="0" fontAlgn="base" latinLnBrk="0" hangingPunct="0">
                        <a:lnSpc>
                          <a:spcPct val="100000"/>
                        </a:lnSpc>
                        <a:spcBef>
                          <a:spcPts val="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7P/90D LP (H)</a:t>
                      </a:r>
                      <a:endParaRPr kumimoji="0" lang="en-US" altLang="zh-TW" sz="2000" b="1"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7P/90D MP2</a:t>
                      </a:r>
                      <a:b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b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7P/270D N1</a:t>
                      </a:r>
                      <a:endParaRPr kumimoji="0" lang="en-US" altLang="zh-TW" sz="2000" b="1"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7P/180D LP2(H)</a:t>
                      </a:r>
                      <a:b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b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7P/180D LP5(H)*</a:t>
                      </a:r>
                      <a:b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b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7P/180D Slim3(H)*</a:t>
                      </a:r>
                      <a:endParaRPr kumimoji="0" lang="en-US" altLang="zh-TW" sz="2000" b="1"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extLst>
                  <a:ext uri="{0D108BD9-81ED-4DB2-BD59-A6C34878D82A}">
                    <a16:rowId xmlns="" xmlns:a16="http://schemas.microsoft.com/office/drawing/2014/main" val="10001"/>
                  </a:ext>
                </a:extLst>
              </a:tr>
              <a:tr h="432000">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b="1"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Interface</a:t>
                      </a:r>
                      <a:endParaRPr kumimoji="0" lang="en-US" altLang="zh-TW" sz="2000" b="1"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SATA 3 (6Gb/s)</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SATA 3 (6Gb/s)</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SATA 3 (6Gb/s)</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extLst>
                  <a:ext uri="{0D108BD9-81ED-4DB2-BD59-A6C34878D82A}">
                    <a16:rowId xmlns="" xmlns:a16="http://schemas.microsoft.com/office/drawing/2014/main" val="10002"/>
                  </a:ext>
                </a:extLst>
              </a:tr>
              <a:tr h="432000">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b="1"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Channel</a:t>
                      </a:r>
                      <a:endParaRPr kumimoji="0" lang="en-US" altLang="zh-TW" sz="2000" b="1"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1</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2</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1</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extLst>
                  <a:ext uri="{0D108BD9-81ED-4DB2-BD59-A6C34878D82A}">
                    <a16:rowId xmlns="" xmlns:a16="http://schemas.microsoft.com/office/drawing/2014/main" val="10003"/>
                  </a:ext>
                </a:extLst>
              </a:tr>
              <a:tr h="432000">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defRPr/>
                      </a:pPr>
                      <a:r>
                        <a:rPr kumimoji="0" lang="en-US" altLang="zh-TW" sz="2000" b="1"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Available Capacity</a:t>
                      </a:r>
                      <a:endParaRPr kumimoji="0" lang="en-US" altLang="zh-TW" sz="2000" b="1"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1GB to 16GB</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1GB to 32GB</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8GB to 32GB</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extLst>
                  <a:ext uri="{0D108BD9-81ED-4DB2-BD59-A6C34878D82A}">
                    <a16:rowId xmlns="" xmlns:a16="http://schemas.microsoft.com/office/drawing/2014/main" val="10004"/>
                  </a:ext>
                </a:extLst>
              </a:tr>
              <a:tr h="432000">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b="1"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R/W Speed (MB/s)</a:t>
                      </a:r>
                      <a:endParaRPr kumimoji="0" lang="en-US" altLang="zh-TW" sz="2000" b="1"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34/55</a:t>
                      </a:r>
                      <a:endParaRPr lang="zh-TW" altLang="en-US" sz="2000" b="0" i="0" dirty="0">
                        <a:solidFill>
                          <a:schemeClr val="tx1">
                            <a:lumMod val="75000"/>
                            <a:lumOff val="25000"/>
                          </a:schemeClr>
                        </a:solidFill>
                        <a:latin typeface="Calibri" panose="020F0502020204030204" pitchFamily="34" charset="0"/>
                        <a:cs typeface="Calibri" panose="020F0502020204030204"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80/75</a:t>
                      </a:r>
                      <a:endParaRPr kumimoji="0" lang="zh-TW" altLang="en-US"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435/215</a:t>
                      </a:r>
                      <a:endParaRPr kumimoji="0" lang="zh-TW" altLang="en-US"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extLst>
                  <a:ext uri="{0D108BD9-81ED-4DB2-BD59-A6C34878D82A}">
                    <a16:rowId xmlns="" xmlns:a16="http://schemas.microsoft.com/office/drawing/2014/main" val="10005"/>
                  </a:ext>
                </a:extLst>
              </a:tr>
              <a:tr h="432000">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b="1"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Flash Type</a:t>
                      </a:r>
                      <a:endParaRPr kumimoji="0" lang="en-US" altLang="zh-TW" sz="2000" b="1"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rPr>
                        <a:t>Kioxia</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 24/32nm SLC                                      </a:t>
                      </a: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(Legacy)</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rPr>
                        <a:t>Kioxia</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 24/32nm SLC                                      </a:t>
                      </a: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(Legacy)</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rPr>
                        <a:t>Kioxia</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 24/32nm SLC                                      </a:t>
                      </a: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(Toggle 2.0)</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extLst>
                  <a:ext uri="{0D108BD9-81ED-4DB2-BD59-A6C34878D82A}">
                    <a16:rowId xmlns="" xmlns:a16="http://schemas.microsoft.com/office/drawing/2014/main" val="10006"/>
                  </a:ext>
                </a:extLst>
              </a:tr>
              <a:tr h="432000">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b="1"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Wide Temp.</a:t>
                      </a:r>
                      <a:endParaRPr kumimoji="0" lang="en-US" altLang="zh-TW" sz="2000" b="1"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Yes</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Yes</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Yes</a:t>
                      </a:r>
                      <a:endPar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extLst>
                  <a:ext uri="{0D108BD9-81ED-4DB2-BD59-A6C34878D82A}">
                    <a16:rowId xmlns="" xmlns:a16="http://schemas.microsoft.com/office/drawing/2014/main" val="10007"/>
                  </a:ext>
                </a:extLst>
              </a:tr>
              <a:tr h="432000">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b="1"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Housing</a:t>
                      </a:r>
                      <a:endParaRPr kumimoji="0" lang="en-US" altLang="zh-TW" sz="2000" b="1"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Optional</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N/A</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N/A</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extLst>
                  <a:ext uri="{0D108BD9-81ED-4DB2-BD59-A6C34878D82A}">
                    <a16:rowId xmlns="" xmlns:a16="http://schemas.microsoft.com/office/drawing/2014/main" val="10008"/>
                  </a:ext>
                </a:extLst>
              </a:tr>
              <a:tr h="432000">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b="1" u="none" strike="noStrike" kern="1200" cap="none" spc="-80"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H/W Write Protect Switch</a:t>
                      </a:r>
                      <a:endParaRPr kumimoji="0" lang="en-US" altLang="zh-TW" sz="2000" b="1" i="0" u="none" strike="noStrike" kern="1200" cap="none" spc="-80"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N/A</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Optional </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Optional for LP2/LP5</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extLst>
                  <a:ext uri="{0D108BD9-81ED-4DB2-BD59-A6C34878D82A}">
                    <a16:rowId xmlns="" xmlns:a16="http://schemas.microsoft.com/office/drawing/2014/main" val="10009"/>
                  </a:ext>
                </a:extLst>
              </a:tr>
              <a:tr h="432000">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b="1"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Screw Hole</a:t>
                      </a:r>
                      <a:endParaRPr kumimoji="0" lang="en-US" altLang="zh-TW" sz="2000" b="1"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N/A</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Yes</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N/A</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extLst>
                  <a:ext uri="{0D108BD9-81ED-4DB2-BD59-A6C34878D82A}">
                    <a16:rowId xmlns="" xmlns:a16="http://schemas.microsoft.com/office/drawing/2014/main" val="10010"/>
                  </a:ext>
                </a:extLst>
              </a:tr>
            </a:tbl>
          </a:graphicData>
        </a:graphic>
      </p:graphicFrame>
      <p:grpSp>
        <p:nvGrpSpPr>
          <p:cNvPr id="2" name="群組 40"/>
          <p:cNvGrpSpPr/>
          <p:nvPr/>
        </p:nvGrpSpPr>
        <p:grpSpPr>
          <a:xfrm>
            <a:off x="4563005" y="7775292"/>
            <a:ext cx="1685699" cy="1205964"/>
            <a:chOff x="467544" y="5055988"/>
            <a:chExt cx="1368152" cy="978919"/>
          </a:xfrm>
        </p:grpSpPr>
        <p:sp>
          <p:nvSpPr>
            <p:cNvPr id="48" name="Text Box 22"/>
            <p:cNvSpPr txBox="1">
              <a:spLocks noChangeArrowheads="1"/>
            </p:cNvSpPr>
            <p:nvPr/>
          </p:nvSpPr>
          <p:spPr bwMode="auto">
            <a:xfrm>
              <a:off x="467544" y="5728451"/>
              <a:ext cx="1368152" cy="306456"/>
            </a:xfrm>
            <a:prstGeom prst="rect">
              <a:avLst/>
            </a:prstGeom>
            <a:noFill/>
            <a:ln w="9525">
              <a:noFill/>
              <a:miter lim="800000"/>
              <a:headEnd/>
              <a:tailEnd/>
            </a:ln>
          </p:spPr>
          <p:txBody>
            <a:bodyPr wrap="square" lIns="130041" tIns="65021" rIns="130041" bIns="65021">
              <a:spAutoFit/>
            </a:bodyPr>
            <a:lstStyle/>
            <a:p>
              <a:pPr algn="ctr" defTabSz="1126143">
                <a:spcBef>
                  <a:spcPct val="50000"/>
                </a:spcBef>
              </a:pPr>
              <a:r>
                <a:rPr lang="en-US" altLang="zh-TW" sz="1600" dirty="0">
                  <a:solidFill>
                    <a:schemeClr val="tx1"/>
                  </a:solidFill>
                  <a:latin typeface="Calibri" panose="020F0502020204030204" pitchFamily="34" charset="0"/>
                  <a:cs typeface="Calibri" panose="020F0502020204030204" pitchFamily="34" charset="0"/>
                </a:rPr>
                <a:t>7P/180D LP(H)</a:t>
              </a:r>
            </a:p>
          </p:txBody>
        </p:sp>
        <p:pic>
          <p:nvPicPr>
            <p:cNvPr id="49" name="Picture 27" descr="SDMII 7P180D LPH_1_low"/>
            <p:cNvPicPr>
              <a:picLocks noChangeAspect="1" noChangeArrowheads="1"/>
            </p:cNvPicPr>
            <p:nvPr/>
          </p:nvPicPr>
          <p:blipFill>
            <a:blip r:embed="rId2" cstate="email">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755576" y="5055988"/>
              <a:ext cx="720080" cy="626305"/>
            </a:xfrm>
            <a:prstGeom prst="rect">
              <a:avLst/>
            </a:prstGeom>
            <a:noFill/>
            <a:ln w="9525">
              <a:noFill/>
              <a:miter lim="800000"/>
              <a:headEnd/>
              <a:tailEnd/>
            </a:ln>
          </p:spPr>
        </p:pic>
      </p:grpSp>
      <p:grpSp>
        <p:nvGrpSpPr>
          <p:cNvPr id="3" name="群組 35"/>
          <p:cNvGrpSpPr/>
          <p:nvPr/>
        </p:nvGrpSpPr>
        <p:grpSpPr>
          <a:xfrm>
            <a:off x="8300670" y="7791986"/>
            <a:ext cx="2150942" cy="1117262"/>
            <a:chOff x="2811988" y="5127996"/>
            <a:chExt cx="1745754" cy="906917"/>
          </a:xfrm>
        </p:grpSpPr>
        <p:sp>
          <p:nvSpPr>
            <p:cNvPr id="51" name="Text Box 23"/>
            <p:cNvSpPr txBox="1">
              <a:spLocks noChangeArrowheads="1"/>
            </p:cNvSpPr>
            <p:nvPr/>
          </p:nvSpPr>
          <p:spPr bwMode="auto">
            <a:xfrm>
              <a:off x="2811988" y="5728457"/>
              <a:ext cx="1745754" cy="306456"/>
            </a:xfrm>
            <a:prstGeom prst="rect">
              <a:avLst/>
            </a:prstGeom>
            <a:solidFill>
              <a:schemeClr val="bg1"/>
            </a:solidFill>
            <a:ln w="9525">
              <a:noFill/>
              <a:miter lim="800000"/>
              <a:headEnd/>
              <a:tailEnd/>
            </a:ln>
          </p:spPr>
          <p:txBody>
            <a:bodyPr lIns="130041" tIns="65021" rIns="130041" bIns="65021">
              <a:spAutoFit/>
            </a:bodyPr>
            <a:lstStyle/>
            <a:p>
              <a:pPr algn="ctr" defTabSz="1126143">
                <a:spcBef>
                  <a:spcPct val="50000"/>
                </a:spcBef>
              </a:pPr>
              <a:r>
                <a:rPr lang="en-US" altLang="zh-TW" sz="1600" dirty="0">
                  <a:solidFill>
                    <a:schemeClr val="tx1">
                      <a:lumMod val="75000"/>
                      <a:lumOff val="25000"/>
                    </a:schemeClr>
                  </a:solidFill>
                  <a:latin typeface="Calibri" panose="020F0502020204030204" pitchFamily="34" charset="0"/>
                  <a:cs typeface="Calibri" panose="020F0502020204030204" pitchFamily="34" charset="0"/>
                </a:rPr>
                <a:t>7P/90D LP(H)</a:t>
              </a:r>
            </a:p>
          </p:txBody>
        </p:sp>
        <p:pic>
          <p:nvPicPr>
            <p:cNvPr id="52" name="Picture 28" descr="SDMII 7P90D LPH_2_lo"/>
            <p:cNvPicPr>
              <a:picLocks noChangeAspect="1" noChangeArrowheads="1"/>
            </p:cNvPicPr>
            <p:nvPr/>
          </p:nvPicPr>
          <p:blipFill>
            <a:blip r:embed="rId3" cstate="email">
              <a:clrChange>
                <a:clrFrom>
                  <a:srgbClr val="FFFFFF"/>
                </a:clrFrom>
                <a:clrTo>
                  <a:srgbClr val="FFFFFF">
                    <a:alpha val="0"/>
                  </a:srgbClr>
                </a:clrTo>
              </a:clrChange>
              <a:extLst>
                <a:ext uri="{28A0092B-C50C-407E-A947-70E740481C1C}">
                  <a14:useLocalDpi xmlns:a14="http://schemas.microsoft.com/office/drawing/2010/main"/>
                </a:ext>
              </a:extLst>
            </a:blip>
            <a:srcRect r="-14"/>
            <a:stretch>
              <a:fillRect/>
            </a:stretch>
          </p:blipFill>
          <p:spPr bwMode="auto">
            <a:xfrm>
              <a:off x="3347864" y="5127996"/>
              <a:ext cx="648072" cy="509285"/>
            </a:xfrm>
            <a:prstGeom prst="rect">
              <a:avLst/>
            </a:prstGeom>
            <a:noFill/>
            <a:ln w="9525">
              <a:noFill/>
              <a:miter lim="800000"/>
              <a:headEnd/>
              <a:tailEnd/>
            </a:ln>
          </p:spPr>
        </p:pic>
      </p:grpSp>
      <p:grpSp>
        <p:nvGrpSpPr>
          <p:cNvPr id="4" name="群組 36"/>
          <p:cNvGrpSpPr/>
          <p:nvPr/>
        </p:nvGrpSpPr>
        <p:grpSpPr>
          <a:xfrm>
            <a:off x="6440734" y="7587032"/>
            <a:ext cx="1869357" cy="1898280"/>
            <a:chOff x="1763688" y="4893746"/>
            <a:chExt cx="1517213" cy="1540893"/>
          </a:xfrm>
        </p:grpSpPr>
        <p:sp>
          <p:nvSpPr>
            <p:cNvPr id="54" name="Text Box 10"/>
            <p:cNvSpPr txBox="1">
              <a:spLocks noChangeArrowheads="1"/>
            </p:cNvSpPr>
            <p:nvPr/>
          </p:nvSpPr>
          <p:spPr bwMode="auto">
            <a:xfrm>
              <a:off x="1763688" y="5728452"/>
              <a:ext cx="1517213" cy="706187"/>
            </a:xfrm>
            <a:prstGeom prst="rect">
              <a:avLst/>
            </a:prstGeom>
            <a:noFill/>
            <a:ln w="9525">
              <a:noFill/>
              <a:miter lim="800000"/>
              <a:headEnd/>
              <a:tailEnd/>
            </a:ln>
          </p:spPr>
          <p:txBody>
            <a:bodyPr wrap="square" lIns="130041" tIns="65021" rIns="130041" bIns="65021">
              <a:spAutoFit/>
            </a:bodyPr>
            <a:lstStyle/>
            <a:p>
              <a:pPr algn="ctr" defTabSz="1126143">
                <a:spcBef>
                  <a:spcPct val="50000"/>
                </a:spcBef>
              </a:pPr>
              <a:r>
                <a:rPr lang="en-US" altLang="zh-TW" sz="1600" dirty="0">
                  <a:solidFill>
                    <a:schemeClr val="tx1">
                      <a:lumMod val="75000"/>
                      <a:lumOff val="25000"/>
                    </a:schemeClr>
                  </a:solidFill>
                  <a:latin typeface="Calibri" panose="020F0502020204030204" pitchFamily="34" charset="0"/>
                  <a:cs typeface="Calibri" panose="020F0502020204030204" pitchFamily="34" charset="0"/>
                </a:rPr>
                <a:t>7P/180D Slim2(H) 7P/180D Slim3(H) </a:t>
              </a:r>
              <a:r>
                <a:rPr lang="en-US" altLang="zh-TW" sz="1600" b="1" dirty="0">
                  <a:solidFill>
                    <a:schemeClr val="tx1">
                      <a:lumMod val="75000"/>
                      <a:lumOff val="25000"/>
                    </a:schemeClr>
                  </a:solidFill>
                  <a:latin typeface="Calibri" panose="020F0502020204030204" pitchFamily="34" charset="0"/>
                  <a:cs typeface="Calibri" panose="020F0502020204030204" pitchFamily="34" charset="0"/>
                </a:rPr>
                <a:t/>
              </a:r>
              <a:br>
                <a:rPr lang="en-US" altLang="zh-TW" sz="1600" b="1" dirty="0">
                  <a:solidFill>
                    <a:schemeClr val="tx1">
                      <a:lumMod val="75000"/>
                      <a:lumOff val="25000"/>
                    </a:schemeClr>
                  </a:solidFill>
                  <a:latin typeface="Calibri" panose="020F0502020204030204" pitchFamily="34" charset="0"/>
                  <a:cs typeface="Calibri" panose="020F0502020204030204" pitchFamily="34" charset="0"/>
                </a:rPr>
              </a:br>
              <a:endParaRPr lang="en-US" altLang="zh-TW" sz="1600" b="1" dirty="0">
                <a:solidFill>
                  <a:schemeClr val="tx1">
                    <a:lumMod val="75000"/>
                    <a:lumOff val="25000"/>
                  </a:schemeClr>
                </a:solidFill>
                <a:latin typeface="Calibri" panose="020F0502020204030204" pitchFamily="34" charset="0"/>
                <a:cs typeface="Calibri" panose="020F0502020204030204" pitchFamily="34" charset="0"/>
              </a:endParaRPr>
            </a:p>
          </p:txBody>
        </p:sp>
        <p:pic>
          <p:nvPicPr>
            <p:cNvPr id="55" name="Picture 5" descr="D:\! SDM\Photo\Low\Image00006.jpg"/>
            <p:cNvPicPr>
              <a:picLocks noChangeAspect="1" noChangeArrowheads="1"/>
            </p:cNvPicPr>
            <p:nvPr/>
          </p:nvPicPr>
          <p:blipFill>
            <a:blip r:embed="rId4" cstate="email">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2123728" y="4893746"/>
              <a:ext cx="648073" cy="972108"/>
            </a:xfrm>
            <a:prstGeom prst="rect">
              <a:avLst/>
            </a:prstGeom>
            <a:noFill/>
          </p:spPr>
        </p:pic>
      </p:grpSp>
      <p:grpSp>
        <p:nvGrpSpPr>
          <p:cNvPr id="5" name="群組 34"/>
          <p:cNvGrpSpPr/>
          <p:nvPr/>
        </p:nvGrpSpPr>
        <p:grpSpPr>
          <a:xfrm>
            <a:off x="10407621" y="7745294"/>
            <a:ext cx="2150942" cy="1235962"/>
            <a:chOff x="4262755" y="5031639"/>
            <a:chExt cx="1745754" cy="1003269"/>
          </a:xfrm>
        </p:grpSpPr>
        <p:sp>
          <p:nvSpPr>
            <p:cNvPr id="57" name="Text Box 23"/>
            <p:cNvSpPr txBox="1">
              <a:spLocks noChangeArrowheads="1"/>
            </p:cNvSpPr>
            <p:nvPr/>
          </p:nvSpPr>
          <p:spPr bwMode="auto">
            <a:xfrm>
              <a:off x="4262755" y="5728453"/>
              <a:ext cx="1745754" cy="306455"/>
            </a:xfrm>
            <a:prstGeom prst="rect">
              <a:avLst/>
            </a:prstGeom>
            <a:noFill/>
            <a:ln w="9525">
              <a:noFill/>
              <a:miter lim="800000"/>
              <a:headEnd/>
              <a:tailEnd/>
            </a:ln>
          </p:spPr>
          <p:txBody>
            <a:bodyPr lIns="130041" tIns="65021" rIns="130041" bIns="65021">
              <a:spAutoFit/>
            </a:bodyPr>
            <a:lstStyle/>
            <a:p>
              <a:pPr algn="ctr" defTabSz="1126143">
                <a:spcBef>
                  <a:spcPct val="50000"/>
                </a:spcBef>
              </a:pPr>
              <a:r>
                <a:rPr lang="en-US" altLang="zh-TW" sz="1600" dirty="0">
                  <a:solidFill>
                    <a:schemeClr val="tx1">
                      <a:lumMod val="75000"/>
                      <a:lumOff val="25000"/>
                    </a:schemeClr>
                  </a:solidFill>
                  <a:latin typeface="Calibri" panose="020F0502020204030204" pitchFamily="34" charset="0"/>
                  <a:cs typeface="Calibri" panose="020F0502020204030204" pitchFamily="34" charset="0"/>
                </a:rPr>
                <a:t>7P/90D MP2</a:t>
              </a:r>
            </a:p>
          </p:txBody>
        </p:sp>
        <p:pic>
          <p:nvPicPr>
            <p:cNvPr id="58" name="Picture 4" descr="D:\! SDM\Photo\Low\SDM47P90DMP2_0329.jpg"/>
            <p:cNvPicPr>
              <a:picLocks noChangeAspect="1" noChangeArrowheads="1"/>
            </p:cNvPicPr>
            <p:nvPr/>
          </p:nvPicPr>
          <p:blipFill>
            <a:blip r:embed="rId5" cstate="email">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4499992" y="5031639"/>
              <a:ext cx="938535" cy="600066"/>
            </a:xfrm>
            <a:prstGeom prst="rect">
              <a:avLst/>
            </a:prstGeom>
            <a:noFill/>
          </p:spPr>
        </p:pic>
      </p:grpSp>
      <p:grpSp>
        <p:nvGrpSpPr>
          <p:cNvPr id="6" name="群組 31"/>
          <p:cNvGrpSpPr/>
          <p:nvPr/>
        </p:nvGrpSpPr>
        <p:grpSpPr>
          <a:xfrm>
            <a:off x="12703937" y="7578532"/>
            <a:ext cx="2150942" cy="1258708"/>
            <a:chOff x="5713522" y="5013176"/>
            <a:chExt cx="1745754" cy="1021732"/>
          </a:xfrm>
        </p:grpSpPr>
        <p:sp>
          <p:nvSpPr>
            <p:cNvPr id="60" name="Text Box 23"/>
            <p:cNvSpPr txBox="1">
              <a:spLocks noChangeArrowheads="1"/>
            </p:cNvSpPr>
            <p:nvPr/>
          </p:nvSpPr>
          <p:spPr bwMode="auto">
            <a:xfrm>
              <a:off x="5713522" y="5728453"/>
              <a:ext cx="1745754" cy="306455"/>
            </a:xfrm>
            <a:prstGeom prst="rect">
              <a:avLst/>
            </a:prstGeom>
            <a:noFill/>
            <a:ln w="9525">
              <a:noFill/>
              <a:miter lim="800000"/>
              <a:headEnd/>
              <a:tailEnd/>
            </a:ln>
          </p:spPr>
          <p:txBody>
            <a:bodyPr lIns="130041" tIns="65021" rIns="130041" bIns="65021">
              <a:spAutoFit/>
            </a:bodyPr>
            <a:lstStyle/>
            <a:p>
              <a:pPr algn="ctr" defTabSz="1126143">
                <a:spcBef>
                  <a:spcPct val="50000"/>
                </a:spcBef>
              </a:pPr>
              <a:r>
                <a:rPr lang="en-US" altLang="zh-TW" sz="1600" dirty="0">
                  <a:solidFill>
                    <a:schemeClr val="tx1">
                      <a:lumMod val="75000"/>
                      <a:lumOff val="25000"/>
                    </a:schemeClr>
                  </a:solidFill>
                  <a:latin typeface="Calibri" panose="020F0502020204030204" pitchFamily="34" charset="0"/>
                  <a:cs typeface="Calibri" panose="020F0502020204030204" pitchFamily="34" charset="0"/>
                </a:rPr>
                <a:t>7P/270D N1</a:t>
              </a:r>
            </a:p>
          </p:txBody>
        </p:sp>
        <p:pic>
          <p:nvPicPr>
            <p:cNvPr id="61" name="Picture 2" descr="D:\! SDM\Photo\Low\SDM5A_7P270D_N1_3.jpg"/>
            <p:cNvPicPr>
              <a:picLocks noChangeAspect="1" noChangeArrowheads="1"/>
            </p:cNvPicPr>
            <p:nvPr/>
          </p:nvPicPr>
          <p:blipFill>
            <a:blip r:embed="rId6" cstate="email">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5940152" y="5013176"/>
              <a:ext cx="1152128" cy="767317"/>
            </a:xfrm>
            <a:prstGeom prst="rect">
              <a:avLst/>
            </a:prstGeom>
            <a:noFill/>
          </p:spPr>
        </p:pic>
      </p:grpSp>
      <p:grpSp>
        <p:nvGrpSpPr>
          <p:cNvPr id="7" name="群組 37"/>
          <p:cNvGrpSpPr/>
          <p:nvPr/>
        </p:nvGrpSpPr>
        <p:grpSpPr>
          <a:xfrm>
            <a:off x="14550659" y="7700985"/>
            <a:ext cx="2071909" cy="1424287"/>
            <a:chOff x="7092280" y="5157192"/>
            <a:chExt cx="1681609" cy="1156139"/>
          </a:xfrm>
        </p:grpSpPr>
        <p:sp>
          <p:nvSpPr>
            <p:cNvPr id="63" name="Text Box 12"/>
            <p:cNvSpPr txBox="1">
              <a:spLocks noChangeArrowheads="1"/>
            </p:cNvSpPr>
            <p:nvPr/>
          </p:nvSpPr>
          <p:spPr bwMode="auto">
            <a:xfrm>
              <a:off x="7092280" y="5807010"/>
              <a:ext cx="1681609" cy="506321"/>
            </a:xfrm>
            <a:prstGeom prst="rect">
              <a:avLst/>
            </a:prstGeom>
            <a:noFill/>
            <a:ln w="9525">
              <a:noFill/>
              <a:miter lim="800000"/>
              <a:headEnd/>
              <a:tailEnd/>
            </a:ln>
          </p:spPr>
          <p:txBody>
            <a:bodyPr lIns="130041" tIns="65021" rIns="130041" bIns="65021">
              <a:spAutoFit/>
            </a:bodyPr>
            <a:lstStyle/>
            <a:p>
              <a:pPr algn="ctr" defTabSz="1126143">
                <a:spcBef>
                  <a:spcPct val="50000"/>
                </a:spcBef>
              </a:pPr>
              <a:r>
                <a:rPr lang="en-US" altLang="zh-TW" sz="1600" dirty="0">
                  <a:solidFill>
                    <a:schemeClr val="tx1">
                      <a:lumMod val="75000"/>
                      <a:lumOff val="25000"/>
                    </a:schemeClr>
                  </a:solidFill>
                  <a:latin typeface="Calibri" panose="020F0502020204030204" pitchFamily="34" charset="0"/>
                  <a:cs typeface="Calibri" panose="020F0502020204030204" pitchFamily="34" charset="0"/>
                </a:rPr>
                <a:t>7P/180D LP2(H)/LP5(H)</a:t>
              </a:r>
            </a:p>
          </p:txBody>
        </p:sp>
        <p:pic>
          <p:nvPicPr>
            <p:cNvPr id="64" name="Picture 3" descr="D:\! SDM\Photo\Low\SDM5A_LP2H.jpg"/>
            <p:cNvPicPr>
              <a:picLocks noChangeAspect="1" noChangeArrowheads="1"/>
            </p:cNvPicPr>
            <p:nvPr/>
          </p:nvPicPr>
          <p:blipFill>
            <a:blip r:embed="rId7" cstate="email">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7452320" y="5157192"/>
              <a:ext cx="936104" cy="720080"/>
            </a:xfrm>
            <a:prstGeom prst="rect">
              <a:avLst/>
            </a:prstGeom>
            <a:noFill/>
          </p:spPr>
        </p:pic>
      </p:grpSp>
      <p:sp>
        <p:nvSpPr>
          <p:cNvPr id="83" name="文字方塊 5"/>
          <p:cNvSpPr txBox="1">
            <a:spLocks noChangeArrowheads="1"/>
          </p:cNvSpPr>
          <p:nvPr/>
        </p:nvSpPr>
        <p:spPr bwMode="auto">
          <a:xfrm>
            <a:off x="643771" y="8610088"/>
            <a:ext cx="6007637" cy="852412"/>
          </a:xfrm>
          <a:prstGeom prst="rect">
            <a:avLst/>
          </a:prstGeom>
          <a:noFill/>
          <a:ln w="9525">
            <a:noFill/>
            <a:miter lim="800000"/>
            <a:headEnd/>
            <a:tailEnd/>
          </a:ln>
        </p:spPr>
        <p:txBody>
          <a:bodyPr wrap="square" lIns="112647" tIns="56324" rIns="112647" bIns="56324">
            <a:spAutoFit/>
          </a:bodyPr>
          <a:lstStyle/>
          <a:p>
            <a:r>
              <a:rPr lang="en-US" altLang="zh-TW" sz="1600" dirty="0" smtClean="0">
                <a:solidFill>
                  <a:schemeClr val="tx1">
                    <a:lumMod val="75000"/>
                    <a:lumOff val="25000"/>
                  </a:schemeClr>
                </a:solidFill>
                <a:latin typeface="Calibri" panose="020F0502020204030204" pitchFamily="34" charset="0"/>
                <a:cs typeface="Calibri" panose="020F0502020204030204" pitchFamily="34" charset="0"/>
              </a:rPr>
              <a:t>Notes</a:t>
            </a:r>
          </a:p>
          <a:p>
            <a:r>
              <a:rPr lang="en-US" altLang="zh-TW" sz="1600" dirty="0" smtClean="0">
                <a:solidFill>
                  <a:schemeClr val="tx1">
                    <a:lumMod val="75000"/>
                    <a:lumOff val="25000"/>
                  </a:schemeClr>
                </a:solidFill>
                <a:latin typeface="Calibri" panose="020F0502020204030204" pitchFamily="34" charset="0"/>
                <a:cs typeface="Calibri" panose="020F0502020204030204" pitchFamily="34" charset="0"/>
              </a:rPr>
              <a:t>1. (</a:t>
            </a:r>
            <a:r>
              <a:rPr lang="en-US" altLang="zh-TW" sz="1600" dirty="0">
                <a:solidFill>
                  <a:schemeClr val="tx1">
                    <a:lumMod val="75000"/>
                    <a:lumOff val="25000"/>
                  </a:schemeClr>
                </a:solidFill>
                <a:latin typeface="Calibri" panose="020F0502020204030204" pitchFamily="34" charset="0"/>
                <a:cs typeface="Calibri" panose="020F0502020204030204" pitchFamily="34" charset="0"/>
              </a:rPr>
              <a:t>H) means with housing         </a:t>
            </a:r>
            <a:r>
              <a:rPr lang="en-US" altLang="zh-TW" sz="1600" dirty="0" smtClean="0">
                <a:solidFill>
                  <a:schemeClr val="tx1">
                    <a:lumMod val="75000"/>
                    <a:lumOff val="25000"/>
                  </a:schemeClr>
                </a:solidFill>
                <a:latin typeface="Calibri" pitchFamily="34" charset="0"/>
                <a:cs typeface="Calibri" panose="020F0502020204030204" pitchFamily="34" charset="0"/>
              </a:rPr>
              <a:t/>
            </a:r>
            <a:br>
              <a:rPr lang="en-US" altLang="zh-TW" sz="1600" dirty="0" smtClean="0">
                <a:solidFill>
                  <a:schemeClr val="tx1">
                    <a:lumMod val="75000"/>
                    <a:lumOff val="25000"/>
                  </a:schemeClr>
                </a:solidFill>
                <a:latin typeface="Calibri" pitchFamily="34" charset="0"/>
                <a:cs typeface="Calibri" panose="020F0502020204030204" pitchFamily="34" charset="0"/>
              </a:rPr>
            </a:br>
            <a:r>
              <a:rPr lang="en-US" altLang="zh-TW" sz="1600" dirty="0" smtClean="0">
                <a:solidFill>
                  <a:schemeClr val="tx1">
                    <a:lumMod val="75000"/>
                    <a:lumOff val="25000"/>
                  </a:schemeClr>
                </a:solidFill>
                <a:latin typeface="Calibri" pitchFamily="34" charset="0"/>
                <a:cs typeface="Calibri" panose="020F0502020204030204" pitchFamily="34" charset="0"/>
              </a:rPr>
              <a:t>2</a:t>
            </a:r>
            <a:r>
              <a:rPr lang="en-US" altLang="zh-TW" sz="1600" dirty="0">
                <a:solidFill>
                  <a:schemeClr val="tx1">
                    <a:lumMod val="75000"/>
                    <a:lumOff val="25000"/>
                  </a:schemeClr>
                </a:solidFill>
                <a:latin typeface="Calibri" pitchFamily="34" charset="0"/>
                <a:cs typeface="Calibri" panose="020F0502020204030204" pitchFamily="34" charset="0"/>
              </a:rPr>
              <a:t>. </a:t>
            </a:r>
            <a:r>
              <a:rPr lang="en-US" altLang="zh-TW" sz="1600" dirty="0" smtClean="0">
                <a:solidFill>
                  <a:schemeClr val="tx1">
                    <a:lumMod val="75000"/>
                    <a:lumOff val="25000"/>
                  </a:schemeClr>
                </a:solidFill>
                <a:latin typeface="Calibri" pitchFamily="34" charset="0"/>
                <a:cs typeface="Calibri" panose="020F0502020204030204" pitchFamily="34" charset="0"/>
              </a:rPr>
              <a:t>Remark*Multi-</a:t>
            </a:r>
            <a:r>
              <a:rPr lang="en-US" altLang="zh-TW" sz="1600" dirty="0" err="1" smtClean="0">
                <a:solidFill>
                  <a:schemeClr val="tx1">
                    <a:lumMod val="75000"/>
                    <a:lumOff val="25000"/>
                  </a:schemeClr>
                </a:solidFill>
                <a:latin typeface="Calibri" pitchFamily="34" charset="0"/>
                <a:cs typeface="Calibri" panose="020F0502020204030204" pitchFamily="34" charset="0"/>
              </a:rPr>
              <a:t>PowerPath</a:t>
            </a:r>
            <a:r>
              <a:rPr lang="en-US" altLang="zh-TW" sz="1600" dirty="0" smtClean="0">
                <a:solidFill>
                  <a:schemeClr val="tx1">
                    <a:lumMod val="75000"/>
                    <a:lumOff val="25000"/>
                  </a:schemeClr>
                </a:solidFill>
                <a:latin typeface="Calibri" pitchFamily="34" charset="0"/>
                <a:cs typeface="Calibri" panose="020F0502020204030204" pitchFamily="34" charset="0"/>
              </a:rPr>
              <a:t> </a:t>
            </a:r>
            <a:endParaRPr lang="en-US" altLang="zh-TW" sz="1600" dirty="0">
              <a:solidFill>
                <a:schemeClr val="tx1">
                  <a:lumMod val="75000"/>
                  <a:lumOff val="25000"/>
                </a:schemeClr>
              </a:solidFill>
              <a:latin typeface="Calibri" pitchFamily="34" charset="0"/>
              <a:cs typeface="Calibri" panose="020F0502020204030204" pitchFamily="34" charset="0"/>
            </a:endParaRPr>
          </a:p>
        </p:txBody>
      </p:sp>
      <p:sp>
        <p:nvSpPr>
          <p:cNvPr id="9" name="標題 8"/>
          <p:cNvSpPr>
            <a:spLocks noGrp="1"/>
          </p:cNvSpPr>
          <p:nvPr>
            <p:ph type="title"/>
          </p:nvPr>
        </p:nvSpPr>
        <p:spPr/>
        <p:txBody>
          <a:bodyPr/>
          <a:lstStyle/>
          <a:p>
            <a:r>
              <a:rPr lang="en-US" altLang="zh-TW" dirty="0" smtClean="0"/>
              <a:t>SSD Module</a:t>
            </a:r>
            <a:endParaRPr lang="zh-TW" altLang="en-US" dirty="0"/>
          </a:p>
        </p:txBody>
      </p:sp>
    </p:spTree>
    <p:extLst>
      <p:ext uri="{BB962C8B-B14F-4D97-AF65-F5344CB8AC3E}">
        <p14:creationId xmlns:p14="http://schemas.microsoft.com/office/powerpoint/2010/main" val="2540095453"/>
      </p:ext>
    </p:extLst>
  </p:cSld>
  <p:clrMapOvr>
    <a:masterClrMapping/>
  </p:clrMapOvr>
  <p:transition/>
  <p:timing>
    <p:tnLst>
      <p:par>
        <p:cTn id="1" dur="indefinite" restart="never" nodeType="tmRoot"/>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文字方塊 15"/>
          <p:cNvSpPr txBox="1">
            <a:spLocks noChangeArrowheads="1"/>
          </p:cNvSpPr>
          <p:nvPr/>
        </p:nvSpPr>
        <p:spPr bwMode="auto">
          <a:xfrm>
            <a:off x="5437312" y="1311834"/>
            <a:ext cx="6758444" cy="667746"/>
          </a:xfrm>
          <a:prstGeom prst="rect">
            <a:avLst/>
          </a:prstGeom>
          <a:noFill/>
          <a:ln>
            <a:noFill/>
          </a:ln>
          <a:extLst/>
        </p:spPr>
        <p:txBody>
          <a:bodyPr wrap="square" lIns="112647" tIns="56324" rIns="112647" bIns="56324">
            <a:spAutoFit/>
          </a:bodyPr>
          <a:lstStyle>
            <a:lvl1pPr eaLnBrk="0" hangingPunct="0">
              <a:defRPr kumimoji="1">
                <a:solidFill>
                  <a:schemeClr val="tx1"/>
                </a:solidFill>
                <a:latin typeface="Arial" pitchFamily="34" charset="0"/>
                <a:ea typeface="新細明體" pitchFamily="18" charset="-120"/>
              </a:defRPr>
            </a:lvl1pPr>
            <a:lvl2pPr marL="742950" indent="-285750" eaLnBrk="0" hangingPunct="0">
              <a:defRPr kumimoji="1">
                <a:solidFill>
                  <a:schemeClr val="tx1"/>
                </a:solidFill>
                <a:latin typeface="Arial" pitchFamily="34" charset="0"/>
                <a:ea typeface="新細明體" pitchFamily="18" charset="-120"/>
              </a:defRPr>
            </a:lvl2pPr>
            <a:lvl3pPr marL="1143000" indent="-228600" eaLnBrk="0" hangingPunct="0">
              <a:defRPr kumimoji="1">
                <a:solidFill>
                  <a:schemeClr val="tx1"/>
                </a:solidFill>
                <a:latin typeface="Arial" pitchFamily="34" charset="0"/>
                <a:ea typeface="新細明體" pitchFamily="18" charset="-120"/>
              </a:defRPr>
            </a:lvl3pPr>
            <a:lvl4pPr marL="1600200" indent="-228600" eaLnBrk="0" hangingPunct="0">
              <a:defRPr kumimoji="1">
                <a:solidFill>
                  <a:schemeClr val="tx1"/>
                </a:solidFill>
                <a:latin typeface="Arial" pitchFamily="34" charset="0"/>
                <a:ea typeface="新細明體" pitchFamily="18" charset="-120"/>
              </a:defRPr>
            </a:lvl4pPr>
            <a:lvl5pPr marL="2057400" indent="-228600" eaLnBrk="0" hangingPunct="0">
              <a:defRPr kumimoji="1">
                <a:solidFill>
                  <a:schemeClr val="tx1"/>
                </a:solidFill>
                <a:latin typeface="Arial" pitchFamily="34" charset="0"/>
                <a:ea typeface="新細明體" pitchFamily="18" charset="-120"/>
              </a:defRPr>
            </a:lvl5pPr>
            <a:lvl6pPr marL="25146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hangingPunct="1">
              <a:defRPr/>
            </a:pPr>
            <a:r>
              <a:rPr kumimoji="0" lang="en-US" altLang="zh-TW" sz="3600" b="1" dirty="0">
                <a:solidFill>
                  <a:srgbClr val="008080"/>
                </a:solidFill>
                <a:latin typeface="Calibri" panose="020F0502020204030204" pitchFamily="34" charset="0"/>
                <a:cs typeface="Calibri" panose="020F0502020204030204" pitchFamily="34" charset="0"/>
              </a:rPr>
              <a:t>MLC 7-pin SDM Comparison Table</a:t>
            </a:r>
          </a:p>
        </p:txBody>
      </p:sp>
      <p:graphicFrame>
        <p:nvGraphicFramePr>
          <p:cNvPr id="15" name="表格 14"/>
          <p:cNvGraphicFramePr>
            <a:graphicFrameLocks noGrp="1"/>
          </p:cNvGraphicFramePr>
          <p:nvPr>
            <p:extLst>
              <p:ext uri="{D42A27DB-BD31-4B8C-83A1-F6EECF244321}">
                <p14:modId xmlns:p14="http://schemas.microsoft.com/office/powerpoint/2010/main" val="3729747861"/>
              </p:ext>
            </p:extLst>
          </p:nvPr>
        </p:nvGraphicFramePr>
        <p:xfrm>
          <a:off x="1048251" y="2068488"/>
          <a:ext cx="15398250" cy="5040176"/>
        </p:xfrm>
        <a:graphic>
          <a:graphicData uri="http://schemas.openxmlformats.org/drawingml/2006/table">
            <a:tbl>
              <a:tblPr>
                <a:tableStyleId>{5940675A-B579-460E-94D1-54222C63F5DA}</a:tableStyleId>
              </a:tblPr>
              <a:tblGrid>
                <a:gridCol w="3318039">
                  <a:extLst>
                    <a:ext uri="{9D8B030D-6E8A-4147-A177-3AD203B41FA5}">
                      <a16:colId xmlns="" xmlns:a16="http://schemas.microsoft.com/office/drawing/2014/main" val="20000"/>
                    </a:ext>
                  </a:extLst>
                </a:gridCol>
                <a:gridCol w="2858870">
                  <a:extLst>
                    <a:ext uri="{9D8B030D-6E8A-4147-A177-3AD203B41FA5}">
                      <a16:colId xmlns="" xmlns:a16="http://schemas.microsoft.com/office/drawing/2014/main" val="20001"/>
                    </a:ext>
                  </a:extLst>
                </a:gridCol>
                <a:gridCol w="3191943">
                  <a:extLst>
                    <a:ext uri="{9D8B030D-6E8A-4147-A177-3AD203B41FA5}">
                      <a16:colId xmlns="" xmlns:a16="http://schemas.microsoft.com/office/drawing/2014/main" val="20002"/>
                    </a:ext>
                  </a:extLst>
                </a:gridCol>
                <a:gridCol w="3191943">
                  <a:extLst>
                    <a:ext uri="{9D8B030D-6E8A-4147-A177-3AD203B41FA5}">
                      <a16:colId xmlns="" xmlns:a16="http://schemas.microsoft.com/office/drawing/2014/main" val="20003"/>
                    </a:ext>
                  </a:extLst>
                </a:gridCol>
                <a:gridCol w="2837455">
                  <a:extLst>
                    <a:ext uri="{9D8B030D-6E8A-4147-A177-3AD203B41FA5}">
                      <a16:colId xmlns="" xmlns:a16="http://schemas.microsoft.com/office/drawing/2014/main" val="20004"/>
                    </a:ext>
                  </a:extLst>
                </a:gridCol>
              </a:tblGrid>
              <a:tr h="466033">
                <a:tc>
                  <a:txBody>
                    <a:bodyPr/>
                    <a:lstStyle/>
                    <a:p>
                      <a:pPr algn="l" rtl="0" fontAlgn="ctr"/>
                      <a:r>
                        <a:rPr lang="en-US" sz="2400" b="1" u="none" strike="noStrike" dirty="0" smtClean="0">
                          <a:solidFill>
                            <a:schemeClr val="bg1"/>
                          </a:solidFill>
                          <a:latin typeface="Calibri" panose="020F0502020204030204" pitchFamily="34" charset="0"/>
                          <a:cs typeface="Calibri" panose="020F0502020204030204" pitchFamily="34" charset="0"/>
                        </a:rPr>
                        <a:t> Model </a:t>
                      </a:r>
                      <a:r>
                        <a:rPr lang="en-US" sz="2400" b="1" u="none" strike="noStrike" dirty="0">
                          <a:solidFill>
                            <a:schemeClr val="bg1"/>
                          </a:solidFill>
                          <a:latin typeface="Calibri" panose="020F0502020204030204" pitchFamily="34" charset="0"/>
                          <a:cs typeface="Calibri" panose="020F0502020204030204" pitchFamily="34" charset="0"/>
                        </a:rPr>
                        <a:t>Name</a:t>
                      </a:r>
                      <a:endParaRPr lang="en-US" sz="2400" b="1" i="0" u="none" strike="noStrike" dirty="0">
                        <a:solidFill>
                          <a:schemeClr val="bg1"/>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c gridSpan="3">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defRPr/>
                      </a:pPr>
                      <a:r>
                        <a:rPr kumimoji="0" lang="en-US" altLang="zh-TW" sz="2400" b="1" u="none" strike="noStrike" kern="1200" cap="none" normalizeH="0" baseline="0" dirty="0" smtClean="0">
                          <a:ln>
                            <a:noFill/>
                          </a:ln>
                          <a:solidFill>
                            <a:schemeClr val="bg1"/>
                          </a:solidFill>
                          <a:effectLst/>
                          <a:latin typeface="Calibri" panose="020F0502020204030204" pitchFamily="34" charset="0"/>
                          <a:cs typeface="Calibri" panose="020F0502020204030204" pitchFamily="34" charset="0"/>
                          <a:sym typeface="Arial" pitchFamily="34" charset="0"/>
                        </a:rPr>
                        <a:t>SDM5A-M</a:t>
                      </a:r>
                      <a:endParaRPr kumimoji="0" lang="en-US" altLang="zh-TW" sz="2400" b="1" i="0" u="none" strike="noStrike" kern="1200" cap="none" normalizeH="0" baseline="0" dirty="0" smtClean="0">
                        <a:ln>
                          <a:noFill/>
                        </a:ln>
                        <a:solidFill>
                          <a:schemeClr val="bg1"/>
                        </a:solidFill>
                        <a:effectLst/>
                        <a:latin typeface="Calibri" panose="020F0502020204030204" pitchFamily="34" charset="0"/>
                        <a:ea typeface="+mn-ea"/>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c hMerge="1">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defRPr/>
                      </a:pPr>
                      <a:endParaRPr kumimoji="0" lang="en-US" altLang="zh-TW" sz="1400" b="1" i="0" u="none" strike="noStrike" kern="1200" cap="none" normalizeH="0" baseline="0" dirty="0" smtClean="0">
                        <a:ln>
                          <a:noFill/>
                        </a:ln>
                        <a:solidFill>
                          <a:schemeClr val="bg1"/>
                        </a:solidFill>
                        <a:effectLst/>
                        <a:latin typeface="+mj-lt"/>
                        <a:ea typeface="新細明體" pitchFamily="18" charset="-120"/>
                        <a:cs typeface="+mn-cs"/>
                        <a:sym typeface="Arial" pitchFamily="34" charset="0"/>
                      </a:endParaRPr>
                    </a:p>
                  </a:txBody>
                  <a:tcPr marL="55699" marR="55699" marT="27842" marB="27842" anchor="ctr" horzOverflow="overflow">
                    <a:lnL w="6350" cap="flat" cmpd="sng" algn="ctr">
                      <a:solidFill>
                        <a:srgbClr val="C0C0C0"/>
                      </a:solidFill>
                      <a:prstDash val="dot"/>
                      <a:round/>
                      <a:headEnd type="none" w="med" len="med"/>
                      <a:tailEnd type="none" w="med" len="med"/>
                    </a:lnL>
                    <a:lnR w="6350" cap="flat" cmpd="sng" algn="ctr">
                      <a:solidFill>
                        <a:srgbClr val="C0C0C0"/>
                      </a:solidFill>
                      <a:prstDash val="dot"/>
                      <a:round/>
                      <a:headEnd type="none" w="med" len="med"/>
                      <a:tailEnd type="none" w="med" len="med"/>
                    </a:lnR>
                    <a:lnT w="6350" cap="flat" cmpd="sng" algn="ctr">
                      <a:solidFill>
                        <a:srgbClr val="C0C0C0"/>
                      </a:solidFill>
                      <a:prstDash val="dot"/>
                      <a:round/>
                      <a:headEnd type="none" w="med" len="med"/>
                      <a:tailEnd type="none" w="med" len="med"/>
                    </a:lnT>
                    <a:lnB w="6350" cap="flat" cmpd="sng" algn="ctr">
                      <a:solidFill>
                        <a:srgbClr val="C0C0C0"/>
                      </a:solidFill>
                      <a:prstDash val="dot"/>
                      <a:round/>
                      <a:headEnd type="none" w="med" len="med"/>
                      <a:tailEnd type="none" w="med" len="med"/>
                    </a:lnB>
                    <a:solidFill>
                      <a:schemeClr val="tx1">
                        <a:lumMod val="75000"/>
                        <a:lumOff val="25000"/>
                      </a:schemeClr>
                    </a:solidFill>
                  </a:tcPr>
                </a:tc>
                <a:tc hMerge="1">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defRPr/>
                      </a:pPr>
                      <a:endParaRPr kumimoji="0" lang="en-US" altLang="zh-TW" sz="1400" b="1" i="0" u="none" strike="noStrike" kern="1200" cap="none" normalizeH="0" baseline="0" dirty="0" smtClean="0">
                        <a:ln>
                          <a:noFill/>
                        </a:ln>
                        <a:solidFill>
                          <a:schemeClr val="bg1"/>
                        </a:solidFill>
                        <a:effectLst/>
                        <a:latin typeface="+mj-lt"/>
                        <a:ea typeface="+mn-ea"/>
                        <a:cs typeface="+mn-cs"/>
                        <a:sym typeface="Arial" pitchFamily="34" charset="0"/>
                      </a:endParaRPr>
                    </a:p>
                  </a:txBody>
                  <a:tcPr marL="55699" marR="55699" marT="27842" marB="27842" anchor="ctr" horzOverflow="overflow">
                    <a:lnL w="6350" cap="flat" cmpd="sng" algn="ctr">
                      <a:solidFill>
                        <a:srgbClr val="C0C0C0"/>
                      </a:solidFill>
                      <a:prstDash val="dot"/>
                      <a:round/>
                      <a:headEnd type="none" w="med" len="med"/>
                      <a:tailEnd type="none" w="med" len="med"/>
                    </a:lnL>
                    <a:lnR w="6350" cap="flat" cmpd="sng" algn="ctr">
                      <a:solidFill>
                        <a:srgbClr val="C0C0C0"/>
                      </a:solidFill>
                      <a:prstDash val="dot"/>
                      <a:round/>
                      <a:headEnd type="none" w="med" len="med"/>
                      <a:tailEnd type="none" w="med" len="med"/>
                    </a:lnR>
                    <a:lnT w="6350" cap="flat" cmpd="sng" algn="ctr">
                      <a:solidFill>
                        <a:srgbClr val="C0C0C0"/>
                      </a:solidFill>
                      <a:prstDash val="dot"/>
                      <a:round/>
                      <a:headEnd type="none" w="med" len="med"/>
                      <a:tailEnd type="none" w="med" len="med"/>
                    </a:lnT>
                    <a:lnB w="6350" cap="flat" cmpd="sng" algn="ctr">
                      <a:solidFill>
                        <a:srgbClr val="C0C0C0"/>
                      </a:solidFill>
                      <a:prstDash val="dot"/>
                      <a:round/>
                      <a:headEnd type="none" w="med" len="med"/>
                      <a:tailEnd type="none" w="med" len="med"/>
                    </a:lnB>
                    <a:solidFill>
                      <a:schemeClr val="tx1">
                        <a:lumMod val="75000"/>
                        <a:lumOff val="25000"/>
                      </a:schemeClr>
                    </a:solidFill>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defRPr/>
                      </a:pPr>
                      <a:r>
                        <a:rPr kumimoji="0" lang="en-US" altLang="zh-TW" sz="2400" b="1" u="none" strike="noStrike" kern="1200" cap="none" normalizeH="0" baseline="0" dirty="0" smtClean="0">
                          <a:ln>
                            <a:noFill/>
                          </a:ln>
                          <a:solidFill>
                            <a:schemeClr val="bg1"/>
                          </a:solidFill>
                          <a:effectLst/>
                          <a:latin typeface="Calibri" panose="020F0502020204030204" pitchFamily="34" charset="0"/>
                          <a:cs typeface="Calibri" panose="020F0502020204030204" pitchFamily="34" charset="0"/>
                          <a:sym typeface="Arial" pitchFamily="34" charset="0"/>
                        </a:rPr>
                        <a:t>SDM7-M</a:t>
                      </a:r>
                      <a:endParaRPr kumimoji="0" lang="en-US" altLang="zh-TW" sz="2400" b="1" i="0" u="none" strike="noStrike" kern="1200" cap="none" normalizeH="0" baseline="0" dirty="0" smtClean="0">
                        <a:ln>
                          <a:noFill/>
                        </a:ln>
                        <a:solidFill>
                          <a:schemeClr val="bg1"/>
                        </a:solidFill>
                        <a:effectLst/>
                        <a:latin typeface="Calibri" panose="020F0502020204030204" pitchFamily="34" charset="0"/>
                        <a:ea typeface="+mn-ea"/>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extLst>
                  <a:ext uri="{0D108BD9-81ED-4DB2-BD59-A6C34878D82A}">
                    <a16:rowId xmlns="" xmlns:a16="http://schemas.microsoft.com/office/drawing/2014/main" val="10000"/>
                  </a:ext>
                </a:extLst>
              </a:tr>
              <a:tr h="1118143">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b="1"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Model</a:t>
                      </a:r>
                      <a:endParaRPr kumimoji="0" lang="en-US" altLang="zh-TW" sz="2000" b="1"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0"/>
                        </a:spcBef>
                        <a:spcAft>
                          <a:spcPct val="0"/>
                        </a:spcAft>
                        <a:buClrTx/>
                        <a:buSzPct val="171000"/>
                        <a:buFont typeface="Arial" pitchFamily="34" charset="0"/>
                        <a:buNone/>
                        <a:tabLst/>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180D LP(H) –STD</a:t>
                      </a:r>
                    </a:p>
                    <a:p>
                      <a:pPr marL="0" marR="0" lvl="0" indent="0" algn="ctr" defTabSz="914400" rtl="0" eaLnBrk="0" fontAlgn="base" latinLnBrk="0" hangingPunct="0">
                        <a:lnSpc>
                          <a:spcPct val="100000"/>
                        </a:lnSpc>
                        <a:spcBef>
                          <a:spcPts val="0"/>
                        </a:spcBef>
                        <a:spcAft>
                          <a:spcPct val="0"/>
                        </a:spcAft>
                        <a:buClrTx/>
                        <a:buSzPct val="171000"/>
                        <a:buFont typeface="Arial" pitchFamily="34" charset="0"/>
                        <a:buNone/>
                        <a:tabLst/>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180D Slim2(H)</a:t>
                      </a:r>
                    </a:p>
                    <a:p>
                      <a:pPr marL="0" marR="0" lvl="0" indent="0" algn="ctr" defTabSz="914400" rtl="0" eaLnBrk="0" fontAlgn="base" latinLnBrk="0" hangingPunct="0">
                        <a:lnSpc>
                          <a:spcPct val="100000"/>
                        </a:lnSpc>
                        <a:spcBef>
                          <a:spcPts val="0"/>
                        </a:spcBef>
                        <a:spcAft>
                          <a:spcPct val="0"/>
                        </a:spcAft>
                        <a:buClrTx/>
                        <a:buSzPct val="171000"/>
                        <a:buFont typeface="Arial" pitchFamily="34" charset="0"/>
                        <a:buNone/>
                        <a:tabLst/>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90D LP (H)</a:t>
                      </a: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90D MP/ MP2</a:t>
                      </a:r>
                      <a:b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b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270D N1</a:t>
                      </a:r>
                      <a:endParaRPr kumimoji="0" lang="en-US" altLang="zh-TW" sz="2000" b="1"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180D LP2(H)</a:t>
                      </a:r>
                      <a:b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b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180D LP5(H)*</a:t>
                      </a:r>
                      <a:b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b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180D Slim3(H)*</a:t>
                      </a:r>
                      <a:endParaRPr kumimoji="0" lang="en-US" altLang="zh-TW" sz="2000" b="1"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180D LP2(H)</a:t>
                      </a:r>
                      <a:endParaRPr kumimoji="0" lang="en-US" altLang="zh-TW" sz="2000" b="1"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extLst>
                  <a:ext uri="{0D108BD9-81ED-4DB2-BD59-A6C34878D82A}">
                    <a16:rowId xmlns="" xmlns:a16="http://schemas.microsoft.com/office/drawing/2014/main" val="10001"/>
                  </a:ext>
                </a:extLst>
              </a:tr>
              <a:tr h="432000">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b="1"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Interface</a:t>
                      </a:r>
                      <a:endParaRPr kumimoji="0" lang="en-US" altLang="zh-TW" sz="2000" b="1"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SATA 3 (6Gb/s)</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altLang="zh-TW" sz="18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SATA 3 (6Gb/s)</a:t>
                      </a:r>
                      <a:endParaRPr kumimoji="0" lang="en-US" altLang="zh-TW" sz="18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altLang="zh-TW" sz="18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SATA 3 (6Gb/s)</a:t>
                      </a:r>
                      <a:endParaRPr kumimoji="0" lang="en-US" altLang="zh-TW" sz="18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altLang="zh-TW" sz="18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SATA 3 (6Gb/s)</a:t>
                      </a:r>
                      <a:endParaRPr kumimoji="0" lang="en-US" altLang="zh-TW" sz="18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extLst>
                  <a:ext uri="{0D108BD9-81ED-4DB2-BD59-A6C34878D82A}">
                    <a16:rowId xmlns="" xmlns:a16="http://schemas.microsoft.com/office/drawing/2014/main" val="10002"/>
                  </a:ext>
                </a:extLst>
              </a:tr>
              <a:tr h="432000">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defRPr/>
                      </a:pPr>
                      <a:r>
                        <a:rPr kumimoji="0" lang="en-US" altLang="zh-TW" sz="2000" b="1"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Available Capacity</a:t>
                      </a:r>
                      <a:endParaRPr kumimoji="0" lang="en-US" altLang="zh-TW" sz="2000" b="1"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4GB to 32GB</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8GB to 64GB</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32GB/64GB</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8GB to 64GB</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extLst>
                  <a:ext uri="{0D108BD9-81ED-4DB2-BD59-A6C34878D82A}">
                    <a16:rowId xmlns="" xmlns:a16="http://schemas.microsoft.com/office/drawing/2014/main" val="10003"/>
                  </a:ext>
                </a:extLst>
              </a:tr>
              <a:tr h="432000">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b="1" u="none" strike="noStrike" cap="none" spc="0"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R/W Speed(MB/s)</a:t>
                      </a:r>
                      <a:endParaRPr kumimoji="0" lang="en-US" altLang="zh-TW" sz="2000" b="1" i="0" u="none" strike="noStrike" cap="none" spc="0"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125/40</a:t>
                      </a:r>
                      <a:endParaRPr lang="zh-TW" altLang="en-US" sz="2000" b="0" i="0" dirty="0">
                        <a:solidFill>
                          <a:schemeClr val="tx1">
                            <a:lumMod val="75000"/>
                            <a:lumOff val="25000"/>
                          </a:schemeClr>
                        </a:solidFill>
                        <a:latin typeface="Calibri" panose="020F0502020204030204" pitchFamily="34" charset="0"/>
                        <a:cs typeface="Calibri" panose="020F0502020204030204"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245/75</a:t>
                      </a:r>
                      <a:endParaRPr kumimoji="0" lang="zh-TW" altLang="en-US"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425/80</a:t>
                      </a:r>
                      <a:endParaRPr kumimoji="0" lang="zh-TW" altLang="en-US"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135/90</a:t>
                      </a:r>
                      <a:endParaRPr kumimoji="0" lang="zh-TW" altLang="en-US"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extLst>
                  <a:ext uri="{0D108BD9-81ED-4DB2-BD59-A6C34878D82A}">
                    <a16:rowId xmlns="" xmlns:a16="http://schemas.microsoft.com/office/drawing/2014/main" val="10004"/>
                  </a:ext>
                </a:extLst>
              </a:tr>
              <a:tr h="432000">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b="1"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Flash Type</a:t>
                      </a:r>
                      <a:endParaRPr kumimoji="0" lang="en-US" altLang="zh-TW" sz="2000" b="1"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rPr>
                        <a:t>Kioxia</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 15nm MLC                                          </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rPr>
                        <a:t>Kioxia</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 15nm MLC                                          </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rPr>
                        <a:t>Kioxia</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 15nm MLC                                          </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rPr>
                        <a:t>Kioxia</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 15nm MLC                                          </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extLst>
                  <a:ext uri="{0D108BD9-81ED-4DB2-BD59-A6C34878D82A}">
                    <a16:rowId xmlns="" xmlns:a16="http://schemas.microsoft.com/office/drawing/2014/main" val="10005"/>
                  </a:ext>
                </a:extLst>
              </a:tr>
              <a:tr h="432000">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b="1"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Wide Temp.</a:t>
                      </a:r>
                      <a:endParaRPr kumimoji="0" lang="en-US" altLang="zh-TW" sz="2000" b="1"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Yes</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u="none" strike="noStrike" cap="none" normalizeH="0" baseline="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Yes</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Yes</a:t>
                      </a:r>
                      <a:endPar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Yes</a:t>
                      </a:r>
                      <a:endPar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extLst>
                  <a:ext uri="{0D108BD9-81ED-4DB2-BD59-A6C34878D82A}">
                    <a16:rowId xmlns="" xmlns:a16="http://schemas.microsoft.com/office/drawing/2014/main" val="10006"/>
                  </a:ext>
                </a:extLst>
              </a:tr>
              <a:tr h="432000">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b="1"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Housing</a:t>
                      </a:r>
                      <a:endParaRPr kumimoji="0" lang="en-US" altLang="zh-TW" sz="2000" b="1"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Optional</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N/A</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N/A</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Optional</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extLst>
                  <a:ext uri="{0D108BD9-81ED-4DB2-BD59-A6C34878D82A}">
                    <a16:rowId xmlns="" xmlns:a16="http://schemas.microsoft.com/office/drawing/2014/main" val="10007"/>
                  </a:ext>
                </a:extLst>
              </a:tr>
              <a:tr h="432000">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b="1" u="none" strike="noStrike" cap="none" spc="-80"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H/W Write Protect Switch</a:t>
                      </a:r>
                      <a:endParaRPr kumimoji="0" lang="en-US" altLang="zh-TW" sz="2000" b="1" i="0" u="none" strike="noStrike" cap="none" spc="-80"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N/A</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Optional </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Optional for LP2/LP5</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Optional</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extLst>
                  <a:ext uri="{0D108BD9-81ED-4DB2-BD59-A6C34878D82A}">
                    <a16:rowId xmlns="" xmlns:a16="http://schemas.microsoft.com/office/drawing/2014/main" val="10008"/>
                  </a:ext>
                </a:extLst>
              </a:tr>
              <a:tr h="432000">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b="1"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Screw Hole</a:t>
                      </a:r>
                      <a:endParaRPr kumimoji="0" lang="en-US" altLang="zh-TW" sz="2000" b="1"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N/A</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Yes</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N/A</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N/A</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extLst>
                  <a:ext uri="{0D108BD9-81ED-4DB2-BD59-A6C34878D82A}">
                    <a16:rowId xmlns="" xmlns:a16="http://schemas.microsoft.com/office/drawing/2014/main" val="10009"/>
                  </a:ext>
                </a:extLst>
              </a:tr>
            </a:tbl>
          </a:graphicData>
        </a:graphic>
      </p:graphicFrame>
      <p:grpSp>
        <p:nvGrpSpPr>
          <p:cNvPr id="11" name="群組 10"/>
          <p:cNvGrpSpPr/>
          <p:nvPr/>
        </p:nvGrpSpPr>
        <p:grpSpPr>
          <a:xfrm>
            <a:off x="3325723" y="7325072"/>
            <a:ext cx="1685699" cy="1190459"/>
            <a:chOff x="3284102" y="8086188"/>
            <a:chExt cx="1685699" cy="1190459"/>
          </a:xfrm>
        </p:grpSpPr>
        <p:sp>
          <p:nvSpPr>
            <p:cNvPr id="45" name="Text Box 22"/>
            <p:cNvSpPr txBox="1">
              <a:spLocks noChangeArrowheads="1"/>
            </p:cNvSpPr>
            <p:nvPr/>
          </p:nvSpPr>
          <p:spPr bwMode="auto">
            <a:xfrm>
              <a:off x="3284102" y="8899114"/>
              <a:ext cx="1685699" cy="377533"/>
            </a:xfrm>
            <a:prstGeom prst="rect">
              <a:avLst/>
            </a:prstGeom>
            <a:noFill/>
            <a:ln w="9525">
              <a:noFill/>
              <a:miter lim="800000"/>
              <a:headEnd/>
              <a:tailEnd/>
            </a:ln>
          </p:spPr>
          <p:txBody>
            <a:bodyPr wrap="square" lIns="130041" tIns="65021" rIns="130041" bIns="65021">
              <a:spAutoFit/>
            </a:bodyPr>
            <a:lstStyle/>
            <a:p>
              <a:pPr algn="ctr" defTabSz="1126143">
                <a:spcBef>
                  <a:spcPct val="50000"/>
                </a:spcBef>
              </a:pPr>
              <a:r>
                <a:rPr lang="en-US" altLang="zh-TW" sz="1600" dirty="0">
                  <a:solidFill>
                    <a:schemeClr val="tx1"/>
                  </a:solidFill>
                  <a:latin typeface="Calibri" panose="020F0502020204030204" pitchFamily="34" charset="0"/>
                  <a:cs typeface="Calibri" panose="020F0502020204030204" pitchFamily="34" charset="0"/>
                </a:rPr>
                <a:t>7P/180D LP(H)</a:t>
              </a:r>
            </a:p>
          </p:txBody>
        </p:sp>
        <p:pic>
          <p:nvPicPr>
            <p:cNvPr id="46" name="Picture 27" descr="SDMII 7P180D LPH_1_low"/>
            <p:cNvPicPr>
              <a:picLocks noChangeAspect="1" noChangeArrowheads="1"/>
            </p:cNvPicPr>
            <p:nvPr/>
          </p:nvPicPr>
          <p:blipFill>
            <a:blip r:embed="rId2" cstate="email">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3816429" y="8086188"/>
              <a:ext cx="887209" cy="771567"/>
            </a:xfrm>
            <a:prstGeom prst="rect">
              <a:avLst/>
            </a:prstGeom>
            <a:noFill/>
            <a:ln w="9525">
              <a:noFill/>
              <a:miter lim="800000"/>
              <a:headEnd/>
              <a:tailEnd/>
            </a:ln>
          </p:spPr>
        </p:pic>
      </p:grpSp>
      <p:grpSp>
        <p:nvGrpSpPr>
          <p:cNvPr id="9" name="群組 8"/>
          <p:cNvGrpSpPr/>
          <p:nvPr/>
        </p:nvGrpSpPr>
        <p:grpSpPr>
          <a:xfrm>
            <a:off x="7197796" y="7397080"/>
            <a:ext cx="2150942" cy="1101758"/>
            <a:chOff x="6109544" y="8174898"/>
            <a:chExt cx="2150942" cy="1101758"/>
          </a:xfrm>
        </p:grpSpPr>
        <p:sp>
          <p:nvSpPr>
            <p:cNvPr id="65" name="Text Box 23"/>
            <p:cNvSpPr txBox="1">
              <a:spLocks noChangeArrowheads="1"/>
            </p:cNvSpPr>
            <p:nvPr/>
          </p:nvSpPr>
          <p:spPr bwMode="auto">
            <a:xfrm>
              <a:off x="6109544" y="8899123"/>
              <a:ext cx="2150942" cy="377533"/>
            </a:xfrm>
            <a:prstGeom prst="rect">
              <a:avLst/>
            </a:prstGeom>
            <a:solidFill>
              <a:schemeClr val="bg1"/>
            </a:solidFill>
            <a:ln w="9525">
              <a:noFill/>
              <a:miter lim="800000"/>
              <a:headEnd/>
              <a:tailEnd/>
            </a:ln>
          </p:spPr>
          <p:txBody>
            <a:bodyPr lIns="130041" tIns="65021" rIns="130041" bIns="65021">
              <a:spAutoFit/>
            </a:bodyPr>
            <a:lstStyle/>
            <a:p>
              <a:pPr algn="ctr" defTabSz="1126143">
                <a:spcBef>
                  <a:spcPct val="50000"/>
                </a:spcBef>
              </a:pPr>
              <a:r>
                <a:rPr lang="en-US" altLang="zh-TW" sz="1600" dirty="0">
                  <a:solidFill>
                    <a:schemeClr val="tx1">
                      <a:lumMod val="75000"/>
                      <a:lumOff val="25000"/>
                    </a:schemeClr>
                  </a:solidFill>
                  <a:latin typeface="Calibri" panose="020F0502020204030204" pitchFamily="34" charset="0"/>
                  <a:cs typeface="Calibri" panose="020F0502020204030204" pitchFamily="34" charset="0"/>
                </a:rPr>
                <a:t>7P/90D LP(H)</a:t>
              </a:r>
            </a:p>
          </p:txBody>
        </p:sp>
        <p:pic>
          <p:nvPicPr>
            <p:cNvPr id="66" name="Picture 28" descr="SDMII 7P90D LPH_2_lo"/>
            <p:cNvPicPr>
              <a:picLocks noChangeAspect="1" noChangeArrowheads="1"/>
            </p:cNvPicPr>
            <p:nvPr/>
          </p:nvPicPr>
          <p:blipFill>
            <a:blip r:embed="rId3" cstate="email">
              <a:clrChange>
                <a:clrFrom>
                  <a:srgbClr val="FFFFFF"/>
                </a:clrFrom>
                <a:clrTo>
                  <a:srgbClr val="FFFFFF">
                    <a:alpha val="0"/>
                  </a:srgbClr>
                </a:clrTo>
              </a:clrChange>
              <a:extLst>
                <a:ext uri="{28A0092B-C50C-407E-A947-70E740481C1C}">
                  <a14:useLocalDpi xmlns:a14="http://schemas.microsoft.com/office/drawing/2010/main"/>
                </a:ext>
              </a:extLst>
            </a:blip>
            <a:srcRect r="-14"/>
            <a:stretch>
              <a:fillRect/>
            </a:stretch>
          </p:blipFill>
          <p:spPr bwMode="auto">
            <a:xfrm>
              <a:off x="6752229" y="8174898"/>
              <a:ext cx="798490" cy="627405"/>
            </a:xfrm>
            <a:prstGeom prst="rect">
              <a:avLst/>
            </a:prstGeom>
            <a:noFill/>
            <a:ln w="9525">
              <a:noFill/>
              <a:miter lim="800000"/>
              <a:headEnd/>
              <a:tailEnd/>
            </a:ln>
          </p:spPr>
        </p:pic>
      </p:grpSp>
      <p:grpSp>
        <p:nvGrpSpPr>
          <p:cNvPr id="8" name="群組 7"/>
          <p:cNvGrpSpPr/>
          <p:nvPr/>
        </p:nvGrpSpPr>
        <p:grpSpPr>
          <a:xfrm>
            <a:off x="9794713" y="7325072"/>
            <a:ext cx="1685699" cy="1220460"/>
            <a:chOff x="7701312" y="8056196"/>
            <a:chExt cx="1685699" cy="1220460"/>
          </a:xfrm>
        </p:grpSpPr>
        <p:sp>
          <p:nvSpPr>
            <p:cNvPr id="68" name="Text Box 23"/>
            <p:cNvSpPr txBox="1">
              <a:spLocks noChangeArrowheads="1"/>
            </p:cNvSpPr>
            <p:nvPr/>
          </p:nvSpPr>
          <p:spPr bwMode="auto">
            <a:xfrm>
              <a:off x="7701312" y="8899123"/>
              <a:ext cx="1685699" cy="377533"/>
            </a:xfrm>
            <a:prstGeom prst="rect">
              <a:avLst/>
            </a:prstGeom>
            <a:noFill/>
            <a:ln w="9525">
              <a:noFill/>
              <a:miter lim="800000"/>
              <a:headEnd/>
              <a:tailEnd/>
            </a:ln>
          </p:spPr>
          <p:txBody>
            <a:bodyPr wrap="square" lIns="130041" tIns="65021" rIns="130041" bIns="65021">
              <a:spAutoFit/>
            </a:bodyPr>
            <a:lstStyle/>
            <a:p>
              <a:pPr algn="ctr" defTabSz="1126143">
                <a:spcBef>
                  <a:spcPct val="50000"/>
                </a:spcBef>
              </a:pPr>
              <a:r>
                <a:rPr lang="en-US" altLang="zh-TW" sz="1600" dirty="0">
                  <a:solidFill>
                    <a:schemeClr val="tx1">
                      <a:lumMod val="75000"/>
                      <a:lumOff val="25000"/>
                    </a:schemeClr>
                  </a:solidFill>
                  <a:latin typeface="Calibri" panose="020F0502020204030204" pitchFamily="34" charset="0"/>
                  <a:cs typeface="Calibri" panose="020F0502020204030204" pitchFamily="34" charset="0"/>
                </a:rPr>
                <a:t>7P/90D MP2</a:t>
              </a:r>
            </a:p>
          </p:txBody>
        </p:sp>
        <p:pic>
          <p:nvPicPr>
            <p:cNvPr id="69" name="Picture 4" descr="D:\! SDM\Photo\Low\SDM47P90DMP2_0329.jpg"/>
            <p:cNvPicPr>
              <a:picLocks noChangeAspect="1" noChangeArrowheads="1"/>
            </p:cNvPicPr>
            <p:nvPr/>
          </p:nvPicPr>
          <p:blipFill>
            <a:blip r:embed="rId4" cstate="email">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7904891" y="8056196"/>
              <a:ext cx="1156368" cy="739243"/>
            </a:xfrm>
            <a:prstGeom prst="rect">
              <a:avLst/>
            </a:prstGeom>
            <a:noFill/>
          </p:spPr>
        </p:pic>
      </p:grpSp>
      <p:grpSp>
        <p:nvGrpSpPr>
          <p:cNvPr id="7" name="群組 6"/>
          <p:cNvGrpSpPr/>
          <p:nvPr/>
        </p:nvGrpSpPr>
        <p:grpSpPr>
          <a:xfrm>
            <a:off x="11885458" y="7181056"/>
            <a:ext cx="2150942" cy="1331914"/>
            <a:chOff x="8977063" y="7944735"/>
            <a:chExt cx="2150942" cy="1331914"/>
          </a:xfrm>
        </p:grpSpPr>
        <p:sp>
          <p:nvSpPr>
            <p:cNvPr id="71" name="Text Box 23"/>
            <p:cNvSpPr txBox="1">
              <a:spLocks noChangeArrowheads="1"/>
            </p:cNvSpPr>
            <p:nvPr/>
          </p:nvSpPr>
          <p:spPr bwMode="auto">
            <a:xfrm>
              <a:off x="8977063" y="8899116"/>
              <a:ext cx="2150942" cy="377533"/>
            </a:xfrm>
            <a:prstGeom prst="rect">
              <a:avLst/>
            </a:prstGeom>
            <a:noFill/>
            <a:ln w="9525">
              <a:noFill/>
              <a:miter lim="800000"/>
              <a:headEnd/>
              <a:tailEnd/>
            </a:ln>
          </p:spPr>
          <p:txBody>
            <a:bodyPr lIns="130041" tIns="65021" rIns="130041" bIns="65021">
              <a:spAutoFit/>
            </a:bodyPr>
            <a:lstStyle/>
            <a:p>
              <a:pPr algn="ctr" defTabSz="1126143">
                <a:spcBef>
                  <a:spcPct val="50000"/>
                </a:spcBef>
              </a:pPr>
              <a:r>
                <a:rPr lang="en-US" altLang="zh-TW" sz="1600" dirty="0">
                  <a:solidFill>
                    <a:schemeClr val="tx1">
                      <a:lumMod val="75000"/>
                      <a:lumOff val="25000"/>
                    </a:schemeClr>
                  </a:solidFill>
                  <a:latin typeface="Calibri" panose="020F0502020204030204" pitchFamily="34" charset="0"/>
                  <a:cs typeface="Calibri" panose="020F0502020204030204" pitchFamily="34" charset="0"/>
                </a:rPr>
                <a:t>7P/270D N1</a:t>
              </a:r>
            </a:p>
          </p:txBody>
        </p:sp>
        <p:pic>
          <p:nvPicPr>
            <p:cNvPr id="72" name="Picture 2" descr="D:\! SDM\Photo\Low\SDM5A_7P270D_N1_3.jpg"/>
            <p:cNvPicPr>
              <a:picLocks noChangeAspect="1" noChangeArrowheads="1"/>
            </p:cNvPicPr>
            <p:nvPr/>
          </p:nvPicPr>
          <p:blipFill>
            <a:blip r:embed="rId5" cstate="email">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9331947" y="7944735"/>
              <a:ext cx="1419536" cy="945283"/>
            </a:xfrm>
            <a:prstGeom prst="rect">
              <a:avLst/>
            </a:prstGeom>
            <a:noFill/>
          </p:spPr>
        </p:pic>
      </p:grpSp>
      <p:grpSp>
        <p:nvGrpSpPr>
          <p:cNvPr id="10" name="群組 9"/>
          <p:cNvGrpSpPr/>
          <p:nvPr/>
        </p:nvGrpSpPr>
        <p:grpSpPr>
          <a:xfrm>
            <a:off x="5129113" y="7117269"/>
            <a:ext cx="1774420" cy="1894091"/>
            <a:chOff x="4847484" y="7869788"/>
            <a:chExt cx="1774420" cy="1894091"/>
          </a:xfrm>
        </p:grpSpPr>
        <p:pic>
          <p:nvPicPr>
            <p:cNvPr id="74" name="Picture 5" descr="D:\! SDM\Photo\Low\Image00006.jpg"/>
            <p:cNvPicPr>
              <a:picLocks noChangeAspect="1" noChangeArrowheads="1"/>
            </p:cNvPicPr>
            <p:nvPr/>
          </p:nvPicPr>
          <p:blipFill>
            <a:blip r:embed="rId6" cstate="email">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5296452" y="7869788"/>
              <a:ext cx="798490" cy="1197574"/>
            </a:xfrm>
            <a:prstGeom prst="rect">
              <a:avLst/>
            </a:prstGeom>
            <a:noFill/>
          </p:spPr>
        </p:pic>
        <p:sp>
          <p:nvSpPr>
            <p:cNvPr id="75" name="Text Box 10"/>
            <p:cNvSpPr txBox="1">
              <a:spLocks noChangeArrowheads="1"/>
            </p:cNvSpPr>
            <p:nvPr/>
          </p:nvSpPr>
          <p:spPr bwMode="auto">
            <a:xfrm>
              <a:off x="4847484" y="8893903"/>
              <a:ext cx="1774420" cy="869976"/>
            </a:xfrm>
            <a:prstGeom prst="rect">
              <a:avLst/>
            </a:prstGeom>
            <a:noFill/>
            <a:ln w="9525">
              <a:noFill/>
              <a:miter lim="800000"/>
              <a:headEnd/>
              <a:tailEnd/>
            </a:ln>
          </p:spPr>
          <p:txBody>
            <a:bodyPr wrap="square" lIns="130041" tIns="65021" rIns="130041" bIns="65021">
              <a:spAutoFit/>
            </a:bodyPr>
            <a:lstStyle/>
            <a:p>
              <a:pPr algn="ctr" defTabSz="1126143">
                <a:spcBef>
                  <a:spcPct val="50000"/>
                </a:spcBef>
              </a:pPr>
              <a:r>
                <a:rPr lang="en-US" altLang="zh-TW" sz="1600" dirty="0">
                  <a:solidFill>
                    <a:schemeClr val="tx1">
                      <a:lumMod val="75000"/>
                      <a:lumOff val="25000"/>
                    </a:schemeClr>
                  </a:solidFill>
                  <a:latin typeface="Calibri" panose="020F0502020204030204" pitchFamily="34" charset="0"/>
                  <a:cs typeface="Calibri" panose="020F0502020204030204" pitchFamily="34" charset="0"/>
                </a:rPr>
                <a:t>7P/180D Slim2(H) 7P/180D Slim3(H) </a:t>
              </a:r>
              <a:br>
                <a:rPr lang="en-US" altLang="zh-TW" sz="1600" dirty="0">
                  <a:solidFill>
                    <a:schemeClr val="tx1">
                      <a:lumMod val="75000"/>
                      <a:lumOff val="25000"/>
                    </a:schemeClr>
                  </a:solidFill>
                  <a:latin typeface="Calibri" panose="020F0502020204030204" pitchFamily="34" charset="0"/>
                  <a:cs typeface="Calibri" panose="020F0502020204030204" pitchFamily="34" charset="0"/>
                </a:rPr>
              </a:br>
              <a:endParaRPr lang="en-US" altLang="zh-TW" sz="1600" dirty="0">
                <a:solidFill>
                  <a:schemeClr val="tx1">
                    <a:lumMod val="75000"/>
                    <a:lumOff val="25000"/>
                  </a:schemeClr>
                </a:solidFill>
                <a:latin typeface="Calibri" panose="020F0502020204030204" pitchFamily="34" charset="0"/>
                <a:cs typeface="Calibri" panose="020F0502020204030204" pitchFamily="34" charset="0"/>
              </a:endParaRPr>
            </a:p>
          </p:txBody>
        </p:sp>
      </p:grpSp>
      <p:grpSp>
        <p:nvGrpSpPr>
          <p:cNvPr id="6" name="群組 5"/>
          <p:cNvGrpSpPr/>
          <p:nvPr/>
        </p:nvGrpSpPr>
        <p:grpSpPr>
          <a:xfrm>
            <a:off x="14358763" y="7253064"/>
            <a:ext cx="1805746" cy="1523803"/>
            <a:chOff x="10858430" y="8013678"/>
            <a:chExt cx="1805746" cy="1523803"/>
          </a:xfrm>
        </p:grpSpPr>
        <p:sp>
          <p:nvSpPr>
            <p:cNvPr id="77" name="Text Box 12"/>
            <p:cNvSpPr txBox="1">
              <a:spLocks noChangeArrowheads="1"/>
            </p:cNvSpPr>
            <p:nvPr/>
          </p:nvSpPr>
          <p:spPr bwMode="auto">
            <a:xfrm>
              <a:off x="10858430" y="8913727"/>
              <a:ext cx="1805746" cy="623754"/>
            </a:xfrm>
            <a:prstGeom prst="rect">
              <a:avLst/>
            </a:prstGeom>
            <a:noFill/>
            <a:ln w="9525">
              <a:noFill/>
              <a:miter lim="800000"/>
              <a:headEnd/>
              <a:tailEnd/>
            </a:ln>
          </p:spPr>
          <p:txBody>
            <a:bodyPr lIns="130041" tIns="65021" rIns="130041" bIns="65021">
              <a:spAutoFit/>
            </a:bodyPr>
            <a:lstStyle/>
            <a:p>
              <a:pPr algn="ctr" defTabSz="1126143">
                <a:spcBef>
                  <a:spcPct val="50000"/>
                </a:spcBef>
              </a:pPr>
              <a:r>
                <a:rPr lang="en-US" altLang="zh-TW" sz="1600" dirty="0">
                  <a:solidFill>
                    <a:schemeClr val="tx1">
                      <a:lumMod val="75000"/>
                      <a:lumOff val="25000"/>
                    </a:schemeClr>
                  </a:solidFill>
                  <a:latin typeface="Calibri" panose="020F0502020204030204" pitchFamily="34" charset="0"/>
                  <a:cs typeface="Calibri" panose="020F0502020204030204" pitchFamily="34" charset="0"/>
                </a:rPr>
                <a:t>7P/180D LP2(H)</a:t>
              </a:r>
              <a:br>
                <a:rPr lang="en-US" altLang="zh-TW" sz="1600" dirty="0">
                  <a:solidFill>
                    <a:schemeClr val="tx1">
                      <a:lumMod val="75000"/>
                      <a:lumOff val="25000"/>
                    </a:schemeClr>
                  </a:solidFill>
                  <a:latin typeface="Calibri" panose="020F0502020204030204" pitchFamily="34" charset="0"/>
                  <a:cs typeface="Calibri" panose="020F0502020204030204" pitchFamily="34" charset="0"/>
                </a:rPr>
              </a:br>
              <a:r>
                <a:rPr lang="en-US" altLang="zh-TW" sz="1600" dirty="0">
                  <a:solidFill>
                    <a:schemeClr val="tx1">
                      <a:lumMod val="75000"/>
                      <a:lumOff val="25000"/>
                    </a:schemeClr>
                  </a:solidFill>
                  <a:latin typeface="Calibri" panose="020F0502020204030204" pitchFamily="34" charset="0"/>
                  <a:cs typeface="Calibri" panose="020F0502020204030204" pitchFamily="34" charset="0"/>
                </a:rPr>
                <a:t>7P/180D LP5(H)</a:t>
              </a:r>
            </a:p>
          </p:txBody>
        </p:sp>
        <p:pic>
          <p:nvPicPr>
            <p:cNvPr id="78" name="Picture 3" descr="D:\! SDM\Photo\Low\SDM5A_LP2H.jpg"/>
            <p:cNvPicPr>
              <a:picLocks noChangeAspect="1" noChangeArrowheads="1"/>
            </p:cNvPicPr>
            <p:nvPr/>
          </p:nvPicPr>
          <p:blipFill>
            <a:blip r:embed="rId7" cstate="email">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11124593" y="8013678"/>
              <a:ext cx="1153372" cy="887091"/>
            </a:xfrm>
            <a:prstGeom prst="rect">
              <a:avLst/>
            </a:prstGeom>
            <a:noFill/>
          </p:spPr>
        </p:pic>
      </p:grpSp>
      <p:sp>
        <p:nvSpPr>
          <p:cNvPr id="104" name="文字方塊 5"/>
          <p:cNvSpPr txBox="1">
            <a:spLocks noChangeArrowheads="1"/>
          </p:cNvSpPr>
          <p:nvPr/>
        </p:nvSpPr>
        <p:spPr bwMode="auto">
          <a:xfrm>
            <a:off x="1048251" y="8621216"/>
            <a:ext cx="6037362" cy="852412"/>
          </a:xfrm>
          <a:prstGeom prst="rect">
            <a:avLst/>
          </a:prstGeom>
          <a:noFill/>
          <a:ln w="9525">
            <a:noFill/>
            <a:miter lim="800000"/>
            <a:headEnd/>
            <a:tailEnd/>
          </a:ln>
        </p:spPr>
        <p:txBody>
          <a:bodyPr wrap="square" lIns="112647" tIns="56324" rIns="112647" bIns="56324">
            <a:spAutoFit/>
          </a:bodyPr>
          <a:lstStyle/>
          <a:p>
            <a:r>
              <a:rPr lang="en-US" altLang="zh-TW" sz="1600" dirty="0" smtClean="0">
                <a:solidFill>
                  <a:schemeClr val="tx1">
                    <a:lumMod val="75000"/>
                    <a:lumOff val="25000"/>
                  </a:schemeClr>
                </a:solidFill>
                <a:latin typeface="Calibri" pitchFamily="34" charset="0"/>
              </a:rPr>
              <a:t>Notes</a:t>
            </a:r>
          </a:p>
          <a:p>
            <a:r>
              <a:rPr lang="en-US" altLang="zh-TW" sz="1600" dirty="0" smtClean="0">
                <a:solidFill>
                  <a:schemeClr val="tx1">
                    <a:lumMod val="75000"/>
                    <a:lumOff val="25000"/>
                  </a:schemeClr>
                </a:solidFill>
                <a:latin typeface="Calibri" pitchFamily="34" charset="0"/>
              </a:rPr>
              <a:t>1. (</a:t>
            </a:r>
            <a:r>
              <a:rPr lang="en-US" altLang="zh-TW" sz="1600" dirty="0">
                <a:solidFill>
                  <a:schemeClr val="tx1">
                    <a:lumMod val="75000"/>
                    <a:lumOff val="25000"/>
                  </a:schemeClr>
                </a:solidFill>
                <a:latin typeface="Calibri" pitchFamily="34" charset="0"/>
              </a:rPr>
              <a:t>H) means with housing        </a:t>
            </a:r>
            <a:r>
              <a:rPr lang="en-US" altLang="zh-TW" sz="1600" dirty="0" smtClean="0">
                <a:solidFill>
                  <a:schemeClr val="tx1">
                    <a:lumMod val="75000"/>
                    <a:lumOff val="25000"/>
                  </a:schemeClr>
                </a:solidFill>
                <a:latin typeface="Calibri" pitchFamily="34" charset="0"/>
              </a:rPr>
              <a:t/>
            </a:r>
            <a:br>
              <a:rPr lang="en-US" altLang="zh-TW" sz="1600" dirty="0" smtClean="0">
                <a:solidFill>
                  <a:schemeClr val="tx1">
                    <a:lumMod val="75000"/>
                    <a:lumOff val="25000"/>
                  </a:schemeClr>
                </a:solidFill>
                <a:latin typeface="Calibri" pitchFamily="34" charset="0"/>
              </a:rPr>
            </a:br>
            <a:r>
              <a:rPr lang="en-US" altLang="zh-TW" sz="1600" dirty="0" smtClean="0">
                <a:solidFill>
                  <a:schemeClr val="tx1">
                    <a:lumMod val="75000"/>
                    <a:lumOff val="25000"/>
                  </a:schemeClr>
                </a:solidFill>
                <a:latin typeface="Calibri" pitchFamily="34" charset="0"/>
              </a:rPr>
              <a:t>2</a:t>
            </a:r>
            <a:r>
              <a:rPr lang="en-US" altLang="zh-TW" sz="1600" dirty="0">
                <a:solidFill>
                  <a:schemeClr val="tx1">
                    <a:lumMod val="75000"/>
                    <a:lumOff val="25000"/>
                  </a:schemeClr>
                </a:solidFill>
                <a:latin typeface="Calibri" pitchFamily="34" charset="0"/>
              </a:rPr>
              <a:t>. Remark* </a:t>
            </a:r>
            <a:r>
              <a:rPr lang="en-US" altLang="zh-TW" sz="1600" dirty="0" smtClean="0">
                <a:solidFill>
                  <a:schemeClr val="tx1">
                    <a:lumMod val="75000"/>
                    <a:lumOff val="25000"/>
                  </a:schemeClr>
                </a:solidFill>
                <a:latin typeface="Calibri" pitchFamily="34" charset="0"/>
              </a:rPr>
              <a:t>Multi-</a:t>
            </a:r>
            <a:r>
              <a:rPr lang="en-US" altLang="zh-TW" sz="1600" dirty="0" err="1" smtClean="0">
                <a:solidFill>
                  <a:schemeClr val="tx1">
                    <a:lumMod val="75000"/>
                    <a:lumOff val="25000"/>
                  </a:schemeClr>
                </a:solidFill>
                <a:latin typeface="Calibri" pitchFamily="34" charset="0"/>
              </a:rPr>
              <a:t>PowerPath</a:t>
            </a:r>
            <a:r>
              <a:rPr lang="en-US" altLang="zh-TW" sz="1600" dirty="0" smtClean="0">
                <a:solidFill>
                  <a:schemeClr val="tx1">
                    <a:lumMod val="75000"/>
                    <a:lumOff val="25000"/>
                  </a:schemeClr>
                </a:solidFill>
                <a:latin typeface="Calibri" pitchFamily="34" charset="0"/>
              </a:rPr>
              <a:t> </a:t>
            </a:r>
            <a:endParaRPr lang="en-US" altLang="zh-TW" sz="1600" dirty="0">
              <a:solidFill>
                <a:schemeClr val="tx1">
                  <a:lumMod val="75000"/>
                  <a:lumOff val="25000"/>
                </a:schemeClr>
              </a:solidFill>
              <a:latin typeface="Calibri" pitchFamily="34" charset="0"/>
            </a:endParaRPr>
          </a:p>
        </p:txBody>
      </p:sp>
      <p:sp>
        <p:nvSpPr>
          <p:cNvPr id="4" name="標題 3"/>
          <p:cNvSpPr>
            <a:spLocks noGrp="1"/>
          </p:cNvSpPr>
          <p:nvPr>
            <p:ph type="title"/>
          </p:nvPr>
        </p:nvSpPr>
        <p:spPr/>
        <p:txBody>
          <a:bodyPr/>
          <a:lstStyle/>
          <a:p>
            <a:r>
              <a:rPr lang="en-US" altLang="zh-TW" dirty="0" smtClean="0"/>
              <a:t>SSD Module</a:t>
            </a:r>
            <a:endParaRPr lang="zh-TW" altLang="en-US" dirty="0"/>
          </a:p>
        </p:txBody>
      </p:sp>
    </p:spTree>
    <p:extLst>
      <p:ext uri="{BB962C8B-B14F-4D97-AF65-F5344CB8AC3E}">
        <p14:creationId xmlns:p14="http://schemas.microsoft.com/office/powerpoint/2010/main" val="3499800800"/>
      </p:ext>
    </p:extLst>
  </p:cSld>
  <p:clrMapOvr>
    <a:masterClrMapping/>
  </p:clrMapOvr>
  <p:transition/>
  <p:timing>
    <p:tnLst>
      <p:par>
        <p:cTn id="1" dur="indefinite" restart="never" nodeType="tmRoot"/>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文字方塊 15"/>
          <p:cNvSpPr txBox="1">
            <a:spLocks noChangeArrowheads="1"/>
          </p:cNvSpPr>
          <p:nvPr/>
        </p:nvSpPr>
        <p:spPr bwMode="auto">
          <a:xfrm>
            <a:off x="5437312" y="1311834"/>
            <a:ext cx="6758444" cy="667746"/>
          </a:xfrm>
          <a:prstGeom prst="rect">
            <a:avLst/>
          </a:prstGeom>
          <a:noFill/>
          <a:ln>
            <a:noFill/>
          </a:ln>
          <a:extLst/>
        </p:spPr>
        <p:txBody>
          <a:bodyPr wrap="square" lIns="112647" tIns="56324" rIns="112647" bIns="56324">
            <a:spAutoFit/>
          </a:bodyPr>
          <a:lstStyle>
            <a:lvl1pPr eaLnBrk="0" hangingPunct="0">
              <a:defRPr kumimoji="1">
                <a:solidFill>
                  <a:schemeClr val="tx1"/>
                </a:solidFill>
                <a:latin typeface="Arial" pitchFamily="34" charset="0"/>
                <a:ea typeface="新細明體" pitchFamily="18" charset="-120"/>
              </a:defRPr>
            </a:lvl1pPr>
            <a:lvl2pPr marL="742950" indent="-285750" eaLnBrk="0" hangingPunct="0">
              <a:defRPr kumimoji="1">
                <a:solidFill>
                  <a:schemeClr val="tx1"/>
                </a:solidFill>
                <a:latin typeface="Arial" pitchFamily="34" charset="0"/>
                <a:ea typeface="新細明體" pitchFamily="18" charset="-120"/>
              </a:defRPr>
            </a:lvl2pPr>
            <a:lvl3pPr marL="1143000" indent="-228600" eaLnBrk="0" hangingPunct="0">
              <a:defRPr kumimoji="1">
                <a:solidFill>
                  <a:schemeClr val="tx1"/>
                </a:solidFill>
                <a:latin typeface="Arial" pitchFamily="34" charset="0"/>
                <a:ea typeface="新細明體" pitchFamily="18" charset="-120"/>
              </a:defRPr>
            </a:lvl3pPr>
            <a:lvl4pPr marL="1600200" indent="-228600" eaLnBrk="0" hangingPunct="0">
              <a:defRPr kumimoji="1">
                <a:solidFill>
                  <a:schemeClr val="tx1"/>
                </a:solidFill>
                <a:latin typeface="Arial" pitchFamily="34" charset="0"/>
                <a:ea typeface="新細明體" pitchFamily="18" charset="-120"/>
              </a:defRPr>
            </a:lvl4pPr>
            <a:lvl5pPr marL="2057400" indent="-228600" eaLnBrk="0" hangingPunct="0">
              <a:defRPr kumimoji="1">
                <a:solidFill>
                  <a:schemeClr val="tx1"/>
                </a:solidFill>
                <a:latin typeface="Arial" pitchFamily="34" charset="0"/>
                <a:ea typeface="新細明體" pitchFamily="18" charset="-120"/>
              </a:defRPr>
            </a:lvl5pPr>
            <a:lvl6pPr marL="25146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hangingPunct="1">
              <a:defRPr/>
            </a:pPr>
            <a:r>
              <a:rPr kumimoji="0" lang="en-US" altLang="zh-TW" sz="3600" b="1" dirty="0" smtClean="0">
                <a:solidFill>
                  <a:srgbClr val="008080"/>
                </a:solidFill>
                <a:latin typeface="Calibri" panose="020F0502020204030204" pitchFamily="34" charset="0"/>
                <a:cs typeface="Calibri" panose="020F0502020204030204" pitchFamily="34" charset="0"/>
              </a:rPr>
              <a:t>TLC </a:t>
            </a:r>
            <a:r>
              <a:rPr kumimoji="0" lang="en-US" altLang="zh-TW" sz="3600" b="1" dirty="0">
                <a:solidFill>
                  <a:srgbClr val="008080"/>
                </a:solidFill>
                <a:latin typeface="Calibri" panose="020F0502020204030204" pitchFamily="34" charset="0"/>
                <a:cs typeface="Calibri" panose="020F0502020204030204" pitchFamily="34" charset="0"/>
              </a:rPr>
              <a:t>7-pin SDM Comparison Table</a:t>
            </a:r>
          </a:p>
        </p:txBody>
      </p:sp>
      <p:graphicFrame>
        <p:nvGraphicFramePr>
          <p:cNvPr id="15" name="表格 14"/>
          <p:cNvGraphicFramePr>
            <a:graphicFrameLocks noGrp="1"/>
          </p:cNvGraphicFramePr>
          <p:nvPr>
            <p:extLst>
              <p:ext uri="{D42A27DB-BD31-4B8C-83A1-F6EECF244321}">
                <p14:modId xmlns:p14="http://schemas.microsoft.com/office/powerpoint/2010/main" val="3126520610"/>
              </p:ext>
            </p:extLst>
          </p:nvPr>
        </p:nvGraphicFramePr>
        <p:xfrm>
          <a:off x="1181299" y="2068488"/>
          <a:ext cx="15265202" cy="4680136"/>
        </p:xfrm>
        <a:graphic>
          <a:graphicData uri="http://schemas.openxmlformats.org/drawingml/2006/table">
            <a:tbl>
              <a:tblPr>
                <a:tableStyleId>{5940675A-B579-460E-94D1-54222C63F5DA}</a:tableStyleId>
              </a:tblPr>
              <a:tblGrid>
                <a:gridCol w="4032431">
                  <a:extLst>
                    <a:ext uri="{9D8B030D-6E8A-4147-A177-3AD203B41FA5}">
                      <a16:colId xmlns="" xmlns:a16="http://schemas.microsoft.com/office/drawing/2014/main" val="20000"/>
                    </a:ext>
                  </a:extLst>
                </a:gridCol>
                <a:gridCol w="3474401">
                  <a:extLst>
                    <a:ext uri="{9D8B030D-6E8A-4147-A177-3AD203B41FA5}">
                      <a16:colId xmlns="" xmlns:a16="http://schemas.microsoft.com/office/drawing/2014/main" val="20001"/>
                    </a:ext>
                  </a:extLst>
                </a:gridCol>
                <a:gridCol w="3879185">
                  <a:extLst>
                    <a:ext uri="{9D8B030D-6E8A-4147-A177-3AD203B41FA5}">
                      <a16:colId xmlns="" xmlns:a16="http://schemas.microsoft.com/office/drawing/2014/main" val="20002"/>
                    </a:ext>
                  </a:extLst>
                </a:gridCol>
                <a:gridCol w="3879185">
                  <a:extLst>
                    <a:ext uri="{9D8B030D-6E8A-4147-A177-3AD203B41FA5}">
                      <a16:colId xmlns="" xmlns:a16="http://schemas.microsoft.com/office/drawing/2014/main" val="20003"/>
                    </a:ext>
                  </a:extLst>
                </a:gridCol>
              </a:tblGrid>
              <a:tr h="466033">
                <a:tc>
                  <a:txBody>
                    <a:bodyPr/>
                    <a:lstStyle/>
                    <a:p>
                      <a:pPr algn="l" rtl="0" fontAlgn="ctr"/>
                      <a:r>
                        <a:rPr lang="en-US" sz="2400" b="1" u="none" strike="noStrike" dirty="0" smtClean="0">
                          <a:solidFill>
                            <a:schemeClr val="bg1"/>
                          </a:solidFill>
                          <a:latin typeface="Calibri" panose="020F0502020204030204" pitchFamily="34" charset="0"/>
                          <a:cs typeface="Calibri" panose="020F0502020204030204" pitchFamily="34" charset="0"/>
                        </a:rPr>
                        <a:t> Model </a:t>
                      </a:r>
                      <a:r>
                        <a:rPr lang="en-US" sz="2400" b="1" u="none" strike="noStrike" dirty="0">
                          <a:solidFill>
                            <a:schemeClr val="bg1"/>
                          </a:solidFill>
                          <a:latin typeface="Calibri" panose="020F0502020204030204" pitchFamily="34" charset="0"/>
                          <a:cs typeface="Calibri" panose="020F0502020204030204" pitchFamily="34" charset="0"/>
                        </a:rPr>
                        <a:t>Name</a:t>
                      </a:r>
                      <a:endParaRPr lang="en-US" sz="2400" b="1" i="0" u="none" strike="noStrike" dirty="0">
                        <a:solidFill>
                          <a:schemeClr val="bg1"/>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c gridSpan="3">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defRPr/>
                      </a:pPr>
                      <a:r>
                        <a:rPr kumimoji="0" lang="en-US" altLang="zh-TW" sz="2400" b="1" i="0" u="none" strike="noStrike" kern="1200" cap="none" normalizeH="0" baseline="0" dirty="0" smtClean="0">
                          <a:ln>
                            <a:noFill/>
                          </a:ln>
                          <a:solidFill>
                            <a:schemeClr val="bg1"/>
                          </a:solidFill>
                          <a:effectLst/>
                          <a:latin typeface="Calibri" panose="020F0502020204030204" pitchFamily="34" charset="0"/>
                          <a:ea typeface="+mn-ea"/>
                          <a:cs typeface="Calibri" panose="020F0502020204030204" pitchFamily="34" charset="0"/>
                          <a:sym typeface="Arial" pitchFamily="34" charset="0"/>
                        </a:rPr>
                        <a:t>SV250</a:t>
                      </a: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lumMod val="50000"/>
                      </a:schemeClr>
                    </a:solidFill>
                  </a:tcPr>
                </a:tc>
                <a:tc hMerge="1">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defRPr/>
                      </a:pPr>
                      <a:endParaRPr kumimoji="0" lang="en-US" altLang="zh-TW" sz="1400" b="1" i="0" u="none" strike="noStrike" kern="1200" cap="none" normalizeH="0" baseline="0" dirty="0" smtClean="0">
                        <a:ln>
                          <a:noFill/>
                        </a:ln>
                        <a:solidFill>
                          <a:schemeClr val="bg1"/>
                        </a:solidFill>
                        <a:effectLst/>
                        <a:latin typeface="+mj-lt"/>
                        <a:ea typeface="新細明體" pitchFamily="18" charset="-120"/>
                        <a:cs typeface="+mn-cs"/>
                        <a:sym typeface="Arial" pitchFamily="34" charset="0"/>
                      </a:endParaRPr>
                    </a:p>
                  </a:txBody>
                  <a:tcPr marL="55699" marR="55699" marT="27842" marB="27842" anchor="ctr" horzOverflow="overflow">
                    <a:lnL w="6350" cap="flat" cmpd="sng" algn="ctr">
                      <a:solidFill>
                        <a:srgbClr val="C0C0C0"/>
                      </a:solidFill>
                      <a:prstDash val="dot"/>
                      <a:round/>
                      <a:headEnd type="none" w="med" len="med"/>
                      <a:tailEnd type="none" w="med" len="med"/>
                    </a:lnL>
                    <a:lnR w="6350" cap="flat" cmpd="sng" algn="ctr">
                      <a:solidFill>
                        <a:srgbClr val="C0C0C0"/>
                      </a:solidFill>
                      <a:prstDash val="dot"/>
                      <a:round/>
                      <a:headEnd type="none" w="med" len="med"/>
                      <a:tailEnd type="none" w="med" len="med"/>
                    </a:lnR>
                    <a:lnT w="6350" cap="flat" cmpd="sng" algn="ctr">
                      <a:solidFill>
                        <a:srgbClr val="C0C0C0"/>
                      </a:solidFill>
                      <a:prstDash val="dot"/>
                      <a:round/>
                      <a:headEnd type="none" w="med" len="med"/>
                      <a:tailEnd type="none" w="med" len="med"/>
                    </a:lnT>
                    <a:lnB w="6350" cap="flat" cmpd="sng" algn="ctr">
                      <a:solidFill>
                        <a:srgbClr val="C0C0C0"/>
                      </a:solidFill>
                      <a:prstDash val="dot"/>
                      <a:round/>
                      <a:headEnd type="none" w="med" len="med"/>
                      <a:tailEnd type="none" w="med" len="med"/>
                    </a:lnB>
                    <a:solidFill>
                      <a:schemeClr val="tx1">
                        <a:lumMod val="75000"/>
                        <a:lumOff val="25000"/>
                      </a:schemeClr>
                    </a:solidFill>
                  </a:tcPr>
                </a:tc>
                <a:tc hMerge="1">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defRPr/>
                      </a:pPr>
                      <a:endParaRPr kumimoji="0" lang="en-US" altLang="zh-TW" sz="1400" b="1" i="0" u="none" strike="noStrike" kern="1200" cap="none" normalizeH="0" baseline="0" dirty="0" smtClean="0">
                        <a:ln>
                          <a:noFill/>
                        </a:ln>
                        <a:solidFill>
                          <a:schemeClr val="bg1"/>
                        </a:solidFill>
                        <a:effectLst/>
                        <a:latin typeface="+mj-lt"/>
                        <a:ea typeface="+mn-ea"/>
                        <a:cs typeface="+mn-cs"/>
                        <a:sym typeface="Arial" pitchFamily="34" charset="0"/>
                      </a:endParaRPr>
                    </a:p>
                  </a:txBody>
                  <a:tcPr marL="55699" marR="55699" marT="27842" marB="27842" anchor="ctr" horzOverflow="overflow">
                    <a:lnL w="6350" cap="flat" cmpd="sng" algn="ctr">
                      <a:solidFill>
                        <a:srgbClr val="C0C0C0"/>
                      </a:solidFill>
                      <a:prstDash val="dot"/>
                      <a:round/>
                      <a:headEnd type="none" w="med" len="med"/>
                      <a:tailEnd type="none" w="med" len="med"/>
                    </a:lnL>
                    <a:lnR w="6350" cap="flat" cmpd="sng" algn="ctr">
                      <a:solidFill>
                        <a:srgbClr val="C0C0C0"/>
                      </a:solidFill>
                      <a:prstDash val="dot"/>
                      <a:round/>
                      <a:headEnd type="none" w="med" len="med"/>
                      <a:tailEnd type="none" w="med" len="med"/>
                    </a:lnR>
                    <a:lnT w="6350" cap="flat" cmpd="sng" algn="ctr">
                      <a:solidFill>
                        <a:srgbClr val="C0C0C0"/>
                      </a:solidFill>
                      <a:prstDash val="dot"/>
                      <a:round/>
                      <a:headEnd type="none" w="med" len="med"/>
                      <a:tailEnd type="none" w="med" len="med"/>
                    </a:lnT>
                    <a:lnB w="6350" cap="flat" cmpd="sng" algn="ctr">
                      <a:solidFill>
                        <a:srgbClr val="C0C0C0"/>
                      </a:solidFill>
                      <a:prstDash val="dot"/>
                      <a:round/>
                      <a:headEnd type="none" w="med" len="med"/>
                      <a:tailEnd type="none" w="med" len="med"/>
                    </a:lnB>
                    <a:solidFill>
                      <a:schemeClr val="tx1">
                        <a:lumMod val="75000"/>
                        <a:lumOff val="25000"/>
                      </a:schemeClr>
                    </a:solidFill>
                  </a:tcPr>
                </a:tc>
                <a:extLst>
                  <a:ext uri="{0D108BD9-81ED-4DB2-BD59-A6C34878D82A}">
                    <a16:rowId xmlns="" xmlns:a16="http://schemas.microsoft.com/office/drawing/2014/main" val="10000"/>
                  </a:ext>
                </a:extLst>
              </a:tr>
              <a:tr h="758103">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b="1"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Model</a:t>
                      </a:r>
                      <a:endParaRPr kumimoji="0" lang="en-US" altLang="zh-TW" sz="2000" b="1"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0"/>
                        </a:spcBef>
                        <a:spcAft>
                          <a:spcPct val="0"/>
                        </a:spcAft>
                        <a:buClrTx/>
                        <a:buSzPct val="171000"/>
                        <a:buFont typeface="Arial" pitchFamily="34" charset="0"/>
                        <a:buNone/>
                        <a:tabLst/>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180D LP2(H)</a:t>
                      </a: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90D LP2(H)</a:t>
                      </a:r>
                      <a:endParaRPr kumimoji="0" lang="en-US" altLang="zh-TW" sz="2000" b="1"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180D LP3</a:t>
                      </a:r>
                      <a:endParaRPr kumimoji="0" lang="en-US" altLang="zh-TW" sz="2000" b="1"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extLst>
                  <a:ext uri="{0D108BD9-81ED-4DB2-BD59-A6C34878D82A}">
                    <a16:rowId xmlns="" xmlns:a16="http://schemas.microsoft.com/office/drawing/2014/main" val="10001"/>
                  </a:ext>
                </a:extLst>
              </a:tr>
              <a:tr h="432000">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b="1"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Interface</a:t>
                      </a:r>
                      <a:endParaRPr kumimoji="0" lang="en-US" altLang="zh-TW" sz="2000" b="1"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SATA 3 (6Gb/s)</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SATA 3 (6Gb/s)</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SATA 3 (6Gb/s)</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extLst>
                  <a:ext uri="{0D108BD9-81ED-4DB2-BD59-A6C34878D82A}">
                    <a16:rowId xmlns="" xmlns:a16="http://schemas.microsoft.com/office/drawing/2014/main" val="10002"/>
                  </a:ext>
                </a:extLst>
              </a:tr>
              <a:tr h="432000">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defRPr/>
                      </a:pPr>
                      <a:r>
                        <a:rPr kumimoji="0" lang="en-US" altLang="zh-TW" sz="2000" b="1"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Available Capacity</a:t>
                      </a:r>
                      <a:endParaRPr kumimoji="0" lang="en-US" altLang="zh-TW" sz="2000" b="1"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60GB to 480GB</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30GB to 240GB</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120GB/480GB</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extLst>
                  <a:ext uri="{0D108BD9-81ED-4DB2-BD59-A6C34878D82A}">
                    <a16:rowId xmlns="" xmlns:a16="http://schemas.microsoft.com/office/drawing/2014/main" val="10003"/>
                  </a:ext>
                </a:extLst>
              </a:tr>
              <a:tr h="432000">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b="1" u="none" strike="noStrike" cap="none" spc="0"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R/W Speed(MB/s)</a:t>
                      </a:r>
                      <a:endParaRPr kumimoji="0" lang="en-US" altLang="zh-TW" sz="2000" b="1" i="0" u="none" strike="noStrike" cap="none" spc="0"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560/480</a:t>
                      </a:r>
                      <a:endParaRPr lang="zh-TW" altLang="en-US" sz="2000" b="0" i="0" dirty="0">
                        <a:solidFill>
                          <a:schemeClr val="tx1">
                            <a:lumMod val="75000"/>
                            <a:lumOff val="25000"/>
                          </a:schemeClr>
                        </a:solidFill>
                        <a:latin typeface="Calibri" panose="020F0502020204030204" pitchFamily="34" charset="0"/>
                        <a:cs typeface="Calibri" panose="020F0502020204030204"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245/75</a:t>
                      </a:r>
                      <a:endParaRPr kumimoji="0" lang="zh-TW" altLang="en-US"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560/480</a:t>
                      </a:r>
                      <a:endParaRPr lang="zh-TW" altLang="en-US" sz="2000" b="0" i="0" dirty="0" smtClean="0">
                        <a:solidFill>
                          <a:schemeClr val="tx1">
                            <a:lumMod val="75000"/>
                            <a:lumOff val="25000"/>
                          </a:schemeClr>
                        </a:solidFill>
                        <a:latin typeface="Calibri" panose="020F0502020204030204" pitchFamily="34" charset="0"/>
                        <a:cs typeface="Calibri" panose="020F0502020204030204"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extLst>
                  <a:ext uri="{0D108BD9-81ED-4DB2-BD59-A6C34878D82A}">
                    <a16:rowId xmlns="" xmlns:a16="http://schemas.microsoft.com/office/drawing/2014/main" val="10004"/>
                  </a:ext>
                </a:extLst>
              </a:tr>
              <a:tr h="432000">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b="1"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Flash Type</a:t>
                      </a:r>
                      <a:endParaRPr kumimoji="0" lang="en-US" altLang="zh-TW" sz="2000" b="1"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rPr>
                        <a:t>Kioxia</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 64L/112L</a:t>
                      </a:r>
                      <a:r>
                        <a:rPr lang="en-US"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 TLC</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                                         </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rPr>
                        <a:t>Kioxia</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 64L</a:t>
                      </a:r>
                      <a:r>
                        <a:rPr lang="en-US"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 TLC</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                                          </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rPr>
                        <a:t>Kioxia</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 112 TLC                                          </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extLst>
                  <a:ext uri="{0D108BD9-81ED-4DB2-BD59-A6C34878D82A}">
                    <a16:rowId xmlns="" xmlns:a16="http://schemas.microsoft.com/office/drawing/2014/main" val="10005"/>
                  </a:ext>
                </a:extLst>
              </a:tr>
              <a:tr h="432000">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b="1"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Wide Temp.</a:t>
                      </a:r>
                      <a:endParaRPr kumimoji="0" lang="en-US" altLang="zh-TW" sz="2000" b="1"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Yes</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Yes</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Yes</a:t>
                      </a:r>
                      <a:endPar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extLst>
                  <a:ext uri="{0D108BD9-81ED-4DB2-BD59-A6C34878D82A}">
                    <a16:rowId xmlns="" xmlns:a16="http://schemas.microsoft.com/office/drawing/2014/main" val="10006"/>
                  </a:ext>
                </a:extLst>
              </a:tr>
              <a:tr h="432000">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b="1"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Housing</a:t>
                      </a:r>
                      <a:endParaRPr kumimoji="0" lang="en-US" altLang="zh-TW" sz="2000" b="1"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Optional</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Optional</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N/A</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extLst>
                  <a:ext uri="{0D108BD9-81ED-4DB2-BD59-A6C34878D82A}">
                    <a16:rowId xmlns="" xmlns:a16="http://schemas.microsoft.com/office/drawing/2014/main" val="10007"/>
                  </a:ext>
                </a:extLst>
              </a:tr>
              <a:tr h="432000">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b="1" u="none" strike="noStrike" cap="none" spc="-80"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H/W Write Protect Switch</a:t>
                      </a:r>
                      <a:endParaRPr kumimoji="0" lang="en-US" altLang="zh-TW" sz="2000" b="1" i="0" u="none" strike="noStrike" cap="none" spc="-80"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Optional </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Optional </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NA</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extLst>
                  <a:ext uri="{0D108BD9-81ED-4DB2-BD59-A6C34878D82A}">
                    <a16:rowId xmlns="" xmlns:a16="http://schemas.microsoft.com/office/drawing/2014/main" val="10008"/>
                  </a:ext>
                </a:extLst>
              </a:tr>
              <a:tr h="432000">
                <a:tc>
                  <a:txBody>
                    <a:bodyPr/>
                    <a:lstStyle/>
                    <a:p>
                      <a:pPr marL="0" marR="0" lvl="0" indent="0" algn="l" defTabSz="914400" rtl="0" eaLnBrk="0" fontAlgn="base" latinLnBrk="0" hangingPunct="0">
                        <a:lnSpc>
                          <a:spcPct val="100000"/>
                        </a:lnSpc>
                        <a:spcBef>
                          <a:spcPct val="0"/>
                        </a:spcBef>
                        <a:spcAft>
                          <a:spcPct val="0"/>
                        </a:spcAft>
                        <a:buClrTx/>
                        <a:buSzPct val="171000"/>
                        <a:buFont typeface="Arial" pitchFamily="34" charset="0"/>
                        <a:buNone/>
                        <a:tabLst/>
                      </a:pPr>
                      <a:r>
                        <a:rPr kumimoji="0" lang="en-US" altLang="zh-TW" sz="2000" b="1"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Screw Hole</a:t>
                      </a:r>
                      <a:endParaRPr kumimoji="0" lang="en-US" altLang="zh-TW" sz="2000" b="1"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N/A</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NA</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a:txBody>
                    <a:bodyPr/>
                    <a:lstStyle/>
                    <a:p>
                      <a:pPr marL="0" marR="0" lvl="0" indent="0" algn="ctr" defTabSz="914400" rtl="0" eaLnBrk="0" fontAlgn="base" latinLnBrk="0" hangingPunct="0">
                        <a:lnSpc>
                          <a:spcPct val="100000"/>
                        </a:lnSpc>
                        <a:spcBef>
                          <a:spcPts val="2400"/>
                        </a:spcBef>
                        <a:spcAft>
                          <a:spcPct val="0"/>
                        </a:spcAft>
                        <a:buClrTx/>
                        <a:buSzPct val="171000"/>
                        <a:buFont typeface="Arial" pitchFamily="34" charset="0"/>
                        <a:buNone/>
                        <a:tabLst/>
                        <a:defRPr/>
                      </a:pPr>
                      <a:r>
                        <a:rPr kumimoji="0" lang="en-US" altLang="zh-TW" sz="200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N/A</a:t>
                      </a:r>
                      <a:endPar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extLst>
                  <a:ext uri="{0D108BD9-81ED-4DB2-BD59-A6C34878D82A}">
                    <a16:rowId xmlns="" xmlns:a16="http://schemas.microsoft.com/office/drawing/2014/main" val="10009"/>
                  </a:ext>
                </a:extLst>
              </a:tr>
            </a:tbl>
          </a:graphicData>
        </a:graphic>
      </p:graphicFrame>
      <p:grpSp>
        <p:nvGrpSpPr>
          <p:cNvPr id="11" name="群組 10"/>
          <p:cNvGrpSpPr/>
          <p:nvPr/>
        </p:nvGrpSpPr>
        <p:grpSpPr>
          <a:xfrm>
            <a:off x="5861819" y="7369568"/>
            <a:ext cx="1685699" cy="1190459"/>
            <a:chOff x="3284102" y="8086188"/>
            <a:chExt cx="1685699" cy="1190459"/>
          </a:xfrm>
        </p:grpSpPr>
        <p:sp>
          <p:nvSpPr>
            <p:cNvPr id="45" name="Text Box 22"/>
            <p:cNvSpPr txBox="1">
              <a:spLocks noChangeArrowheads="1"/>
            </p:cNvSpPr>
            <p:nvPr/>
          </p:nvSpPr>
          <p:spPr bwMode="auto">
            <a:xfrm>
              <a:off x="3284102" y="8899114"/>
              <a:ext cx="1685699" cy="377533"/>
            </a:xfrm>
            <a:prstGeom prst="rect">
              <a:avLst/>
            </a:prstGeom>
            <a:noFill/>
            <a:ln w="9525">
              <a:noFill/>
              <a:miter lim="800000"/>
              <a:headEnd/>
              <a:tailEnd/>
            </a:ln>
          </p:spPr>
          <p:txBody>
            <a:bodyPr wrap="square" lIns="130041" tIns="65021" rIns="130041" bIns="65021">
              <a:spAutoFit/>
            </a:bodyPr>
            <a:lstStyle/>
            <a:p>
              <a:pPr algn="ctr" defTabSz="1126143">
                <a:spcBef>
                  <a:spcPct val="50000"/>
                </a:spcBef>
              </a:pPr>
              <a:r>
                <a:rPr lang="en-US" altLang="zh-TW" sz="1600" dirty="0">
                  <a:solidFill>
                    <a:schemeClr val="tx1"/>
                  </a:solidFill>
                  <a:latin typeface="Calibri" panose="020F0502020204030204" pitchFamily="34" charset="0"/>
                  <a:cs typeface="Calibri" panose="020F0502020204030204" pitchFamily="34" charset="0"/>
                </a:rPr>
                <a:t>7P/180D </a:t>
              </a:r>
              <a:r>
                <a:rPr lang="en-US" altLang="zh-TW" sz="1600" dirty="0" smtClean="0">
                  <a:solidFill>
                    <a:schemeClr val="tx1"/>
                  </a:solidFill>
                  <a:latin typeface="Calibri" panose="020F0502020204030204" pitchFamily="34" charset="0"/>
                  <a:cs typeface="Calibri" panose="020F0502020204030204" pitchFamily="34" charset="0"/>
                </a:rPr>
                <a:t>LP2(H</a:t>
              </a:r>
              <a:r>
                <a:rPr lang="en-US" altLang="zh-TW" sz="1600" dirty="0">
                  <a:solidFill>
                    <a:schemeClr val="tx1"/>
                  </a:solidFill>
                  <a:latin typeface="Calibri" panose="020F0502020204030204" pitchFamily="34" charset="0"/>
                  <a:cs typeface="Calibri" panose="020F0502020204030204" pitchFamily="34" charset="0"/>
                </a:rPr>
                <a:t>)</a:t>
              </a:r>
            </a:p>
          </p:txBody>
        </p:sp>
        <p:pic>
          <p:nvPicPr>
            <p:cNvPr id="46" name="Picture 27" descr="SDMII 7P180D LPH_1_low"/>
            <p:cNvPicPr>
              <a:picLocks noChangeAspect="1" noChangeArrowheads="1"/>
            </p:cNvPicPr>
            <p:nvPr/>
          </p:nvPicPr>
          <p:blipFill>
            <a:blip r:embed="rId2" cstate="email">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3816429" y="8086188"/>
              <a:ext cx="887209" cy="771567"/>
            </a:xfrm>
            <a:prstGeom prst="rect">
              <a:avLst/>
            </a:prstGeom>
            <a:noFill/>
            <a:ln w="9525">
              <a:noFill/>
              <a:miter lim="800000"/>
              <a:headEnd/>
              <a:tailEnd/>
            </a:ln>
          </p:spPr>
        </p:pic>
      </p:grpSp>
      <p:grpSp>
        <p:nvGrpSpPr>
          <p:cNvPr id="9" name="群組 8"/>
          <p:cNvGrpSpPr/>
          <p:nvPr/>
        </p:nvGrpSpPr>
        <p:grpSpPr>
          <a:xfrm>
            <a:off x="9729830" y="7397080"/>
            <a:ext cx="2150942" cy="1101758"/>
            <a:chOff x="6109544" y="8174898"/>
            <a:chExt cx="2150942" cy="1101758"/>
          </a:xfrm>
        </p:grpSpPr>
        <p:sp>
          <p:nvSpPr>
            <p:cNvPr id="65" name="Text Box 23"/>
            <p:cNvSpPr txBox="1">
              <a:spLocks noChangeArrowheads="1"/>
            </p:cNvSpPr>
            <p:nvPr/>
          </p:nvSpPr>
          <p:spPr bwMode="auto">
            <a:xfrm>
              <a:off x="6109544" y="8899123"/>
              <a:ext cx="2150942" cy="377533"/>
            </a:xfrm>
            <a:prstGeom prst="rect">
              <a:avLst/>
            </a:prstGeom>
            <a:solidFill>
              <a:schemeClr val="bg1"/>
            </a:solidFill>
            <a:ln w="9525">
              <a:noFill/>
              <a:miter lim="800000"/>
              <a:headEnd/>
              <a:tailEnd/>
            </a:ln>
          </p:spPr>
          <p:txBody>
            <a:bodyPr lIns="130041" tIns="65021" rIns="130041" bIns="65021">
              <a:spAutoFit/>
            </a:bodyPr>
            <a:lstStyle/>
            <a:p>
              <a:pPr algn="ctr" defTabSz="1126143">
                <a:spcBef>
                  <a:spcPct val="50000"/>
                </a:spcBef>
              </a:pPr>
              <a:r>
                <a:rPr lang="en-US" altLang="zh-TW" sz="1600" dirty="0">
                  <a:solidFill>
                    <a:schemeClr val="tx1">
                      <a:lumMod val="75000"/>
                      <a:lumOff val="25000"/>
                    </a:schemeClr>
                  </a:solidFill>
                  <a:latin typeface="Calibri" panose="020F0502020204030204" pitchFamily="34" charset="0"/>
                  <a:cs typeface="Calibri" panose="020F0502020204030204" pitchFamily="34" charset="0"/>
                </a:rPr>
                <a:t>7P/90D LP(H)</a:t>
              </a:r>
            </a:p>
          </p:txBody>
        </p:sp>
        <p:pic>
          <p:nvPicPr>
            <p:cNvPr id="66" name="Picture 28" descr="SDMII 7P90D LPH_2_lo"/>
            <p:cNvPicPr>
              <a:picLocks noChangeAspect="1" noChangeArrowheads="1"/>
            </p:cNvPicPr>
            <p:nvPr/>
          </p:nvPicPr>
          <p:blipFill>
            <a:blip r:embed="rId3" cstate="email">
              <a:clrChange>
                <a:clrFrom>
                  <a:srgbClr val="FFFFFF"/>
                </a:clrFrom>
                <a:clrTo>
                  <a:srgbClr val="FFFFFF">
                    <a:alpha val="0"/>
                  </a:srgbClr>
                </a:clrTo>
              </a:clrChange>
              <a:extLst>
                <a:ext uri="{28A0092B-C50C-407E-A947-70E740481C1C}">
                  <a14:useLocalDpi xmlns:a14="http://schemas.microsoft.com/office/drawing/2010/main"/>
                </a:ext>
              </a:extLst>
            </a:blip>
            <a:srcRect r="-14"/>
            <a:stretch>
              <a:fillRect/>
            </a:stretch>
          </p:blipFill>
          <p:spPr bwMode="auto">
            <a:xfrm>
              <a:off x="6752229" y="8174898"/>
              <a:ext cx="798490" cy="627405"/>
            </a:xfrm>
            <a:prstGeom prst="rect">
              <a:avLst/>
            </a:prstGeom>
            <a:noFill/>
            <a:ln w="9525">
              <a:noFill/>
              <a:miter lim="800000"/>
              <a:headEnd/>
              <a:tailEnd/>
            </a:ln>
          </p:spPr>
        </p:pic>
      </p:grpSp>
      <p:sp>
        <p:nvSpPr>
          <p:cNvPr id="104" name="文字方塊 5"/>
          <p:cNvSpPr txBox="1">
            <a:spLocks noChangeArrowheads="1"/>
          </p:cNvSpPr>
          <p:nvPr/>
        </p:nvSpPr>
        <p:spPr bwMode="auto">
          <a:xfrm>
            <a:off x="1109291" y="8693224"/>
            <a:ext cx="6037362" cy="606191"/>
          </a:xfrm>
          <a:prstGeom prst="rect">
            <a:avLst/>
          </a:prstGeom>
          <a:noFill/>
          <a:ln w="9525">
            <a:noFill/>
            <a:miter lim="800000"/>
            <a:headEnd/>
            <a:tailEnd/>
          </a:ln>
        </p:spPr>
        <p:txBody>
          <a:bodyPr wrap="square" lIns="112647" tIns="56324" rIns="112647" bIns="56324">
            <a:spAutoFit/>
          </a:bodyPr>
          <a:lstStyle/>
          <a:p>
            <a:r>
              <a:rPr lang="en-US" altLang="zh-TW" sz="1600" dirty="0" smtClean="0">
                <a:solidFill>
                  <a:schemeClr val="tx1">
                    <a:lumMod val="75000"/>
                    <a:lumOff val="25000"/>
                  </a:schemeClr>
                </a:solidFill>
                <a:latin typeface="Calibri" pitchFamily="34" charset="0"/>
              </a:rPr>
              <a:t>Notes</a:t>
            </a:r>
          </a:p>
          <a:p>
            <a:r>
              <a:rPr lang="en-US" altLang="zh-TW" sz="1600" dirty="0" smtClean="0">
                <a:solidFill>
                  <a:schemeClr val="tx1">
                    <a:lumMod val="75000"/>
                    <a:lumOff val="25000"/>
                  </a:schemeClr>
                </a:solidFill>
                <a:latin typeface="Calibri" pitchFamily="34" charset="0"/>
              </a:rPr>
              <a:t>(H</a:t>
            </a:r>
            <a:r>
              <a:rPr lang="en-US" altLang="zh-TW" sz="1600" dirty="0">
                <a:solidFill>
                  <a:schemeClr val="tx1">
                    <a:lumMod val="75000"/>
                    <a:lumOff val="25000"/>
                  </a:schemeClr>
                </a:solidFill>
                <a:latin typeface="Calibri" pitchFamily="34" charset="0"/>
              </a:rPr>
              <a:t>) means with </a:t>
            </a:r>
            <a:r>
              <a:rPr lang="en-US" altLang="zh-TW" sz="1600" dirty="0" smtClean="0">
                <a:solidFill>
                  <a:schemeClr val="tx1">
                    <a:lumMod val="75000"/>
                    <a:lumOff val="25000"/>
                  </a:schemeClr>
                </a:solidFill>
                <a:latin typeface="Calibri" pitchFamily="34" charset="0"/>
              </a:rPr>
              <a:t>housing </a:t>
            </a:r>
            <a:endParaRPr lang="en-US" altLang="zh-TW" sz="1600" dirty="0">
              <a:solidFill>
                <a:schemeClr val="tx1">
                  <a:lumMod val="75000"/>
                  <a:lumOff val="25000"/>
                </a:schemeClr>
              </a:solidFill>
              <a:latin typeface="Calibri" pitchFamily="34" charset="0"/>
            </a:endParaRPr>
          </a:p>
        </p:txBody>
      </p:sp>
      <p:sp>
        <p:nvSpPr>
          <p:cNvPr id="4" name="標題 3"/>
          <p:cNvSpPr>
            <a:spLocks noGrp="1"/>
          </p:cNvSpPr>
          <p:nvPr>
            <p:ph type="title"/>
          </p:nvPr>
        </p:nvSpPr>
        <p:spPr/>
        <p:txBody>
          <a:bodyPr/>
          <a:lstStyle/>
          <a:p>
            <a:r>
              <a:rPr lang="en-US" altLang="zh-TW" dirty="0" smtClean="0"/>
              <a:t>SSD Module</a:t>
            </a:r>
            <a:endParaRPr lang="zh-TW" altLang="en-US" dirty="0"/>
          </a:p>
        </p:txBody>
      </p:sp>
      <p:grpSp>
        <p:nvGrpSpPr>
          <p:cNvPr id="2" name="群組 1"/>
          <p:cNvGrpSpPr/>
          <p:nvPr/>
        </p:nvGrpSpPr>
        <p:grpSpPr>
          <a:xfrm>
            <a:off x="13422659" y="7327385"/>
            <a:ext cx="2150942" cy="1191283"/>
            <a:chOff x="11450992" y="7327385"/>
            <a:chExt cx="2150942" cy="1191283"/>
          </a:xfrm>
        </p:grpSpPr>
        <p:pic>
          <p:nvPicPr>
            <p:cNvPr id="24" name="圖片 2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2167112" y="7327385"/>
              <a:ext cx="718702" cy="697100"/>
            </a:xfrm>
            <a:prstGeom prst="rect">
              <a:avLst/>
            </a:prstGeom>
          </p:spPr>
        </p:pic>
        <p:sp>
          <p:nvSpPr>
            <p:cNvPr id="25" name="Text Box 23"/>
            <p:cNvSpPr txBox="1">
              <a:spLocks noChangeArrowheads="1"/>
            </p:cNvSpPr>
            <p:nvPr/>
          </p:nvSpPr>
          <p:spPr bwMode="auto">
            <a:xfrm>
              <a:off x="11450992" y="8141135"/>
              <a:ext cx="2150942" cy="377533"/>
            </a:xfrm>
            <a:prstGeom prst="rect">
              <a:avLst/>
            </a:prstGeom>
            <a:solidFill>
              <a:schemeClr val="bg1"/>
            </a:solidFill>
            <a:ln w="9525">
              <a:noFill/>
              <a:miter lim="800000"/>
              <a:headEnd/>
              <a:tailEnd/>
            </a:ln>
          </p:spPr>
          <p:txBody>
            <a:bodyPr lIns="130041" tIns="65021" rIns="130041" bIns="65021">
              <a:spAutoFit/>
            </a:bodyPr>
            <a:lstStyle/>
            <a:p>
              <a:pPr algn="ctr" defTabSz="1126143">
                <a:spcBef>
                  <a:spcPct val="50000"/>
                </a:spcBef>
              </a:pPr>
              <a:r>
                <a:rPr lang="en-US" altLang="zh-TW" sz="1600" dirty="0" smtClean="0">
                  <a:solidFill>
                    <a:schemeClr val="tx1">
                      <a:lumMod val="75000"/>
                      <a:lumOff val="25000"/>
                    </a:schemeClr>
                  </a:solidFill>
                  <a:latin typeface="Calibri" panose="020F0502020204030204" pitchFamily="34" charset="0"/>
                  <a:cs typeface="Calibri" panose="020F0502020204030204" pitchFamily="34" charset="0"/>
                </a:rPr>
                <a:t>7P/180D LP3</a:t>
              </a:r>
              <a:endParaRPr lang="en-US" altLang="zh-TW" sz="1600" dirty="0">
                <a:solidFill>
                  <a:schemeClr val="tx1">
                    <a:lumMod val="75000"/>
                    <a:lumOff val="25000"/>
                  </a:schemeClr>
                </a:solidFill>
                <a:latin typeface="Calibri" panose="020F0502020204030204" pitchFamily="34" charset="0"/>
                <a:cs typeface="Calibri" panose="020F0502020204030204" pitchFamily="34" charset="0"/>
              </a:endParaRPr>
            </a:p>
          </p:txBody>
        </p:sp>
      </p:grpSp>
    </p:spTree>
    <p:extLst>
      <p:ext uri="{BB962C8B-B14F-4D97-AF65-F5344CB8AC3E}">
        <p14:creationId xmlns:p14="http://schemas.microsoft.com/office/powerpoint/2010/main" val="1471433009"/>
      </p:ext>
    </p:extLst>
  </p:cSld>
  <p:clrMapOvr>
    <a:masterClrMapping/>
  </p:clrMapOvr>
  <p:transition/>
  <p:timing>
    <p:tnLst>
      <p:par>
        <p:cTn id="1" dur="indefinite" restart="never" nodeType="tmRoot"/>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內容版面配置區 1"/>
          <p:cNvSpPr>
            <a:spLocks noGrp="1"/>
          </p:cNvSpPr>
          <p:nvPr>
            <p:ph idx="1"/>
          </p:nvPr>
        </p:nvSpPr>
        <p:spPr/>
        <p:txBody>
          <a:bodyPr/>
          <a:lstStyle/>
          <a:p>
            <a:r>
              <a:rPr lang="en-US" altLang="zh-TW" dirty="0" smtClean="0"/>
              <a:t>Product Highlight</a:t>
            </a:r>
          </a:p>
          <a:p>
            <a:pPr lvl="1"/>
            <a:r>
              <a:rPr lang="en-US" altLang="zh-TW" dirty="0">
                <a:solidFill>
                  <a:schemeClr val="bg1">
                    <a:lumMod val="75000"/>
                  </a:schemeClr>
                </a:solidFill>
              </a:rPr>
              <a:t>Defense Series</a:t>
            </a:r>
          </a:p>
          <a:p>
            <a:pPr lvl="1"/>
            <a:r>
              <a:rPr lang="en-US" altLang="zh-TW" dirty="0" err="1">
                <a:solidFill>
                  <a:schemeClr val="bg1">
                    <a:lumMod val="75000"/>
                  </a:schemeClr>
                </a:solidFill>
              </a:rPr>
              <a:t>Apacer</a:t>
            </a:r>
            <a:r>
              <a:rPr lang="en-US" altLang="zh-TW" dirty="0">
                <a:solidFill>
                  <a:schemeClr val="bg1">
                    <a:lumMod val="75000"/>
                  </a:schemeClr>
                </a:solidFill>
              </a:rPr>
              <a:t> TCG SSD SV240 Series</a:t>
            </a:r>
          </a:p>
          <a:p>
            <a:pPr lvl="1"/>
            <a:r>
              <a:rPr lang="en-US" altLang="zh-TW" dirty="0">
                <a:solidFill>
                  <a:schemeClr val="bg1">
                    <a:lumMod val="75000"/>
                  </a:schemeClr>
                </a:solidFill>
              </a:rPr>
              <a:t>Enterprise Series</a:t>
            </a:r>
          </a:p>
          <a:p>
            <a:pPr lvl="1"/>
            <a:r>
              <a:rPr lang="en-US" altLang="zh-TW" dirty="0" err="1">
                <a:solidFill>
                  <a:schemeClr val="bg1">
                    <a:lumMod val="75000"/>
                  </a:schemeClr>
                </a:solidFill>
              </a:rPr>
              <a:t>CoreSnapshot</a:t>
            </a:r>
            <a:r>
              <a:rPr lang="en-US" altLang="zh-TW" dirty="0">
                <a:solidFill>
                  <a:schemeClr val="bg1">
                    <a:lumMod val="75000"/>
                  </a:schemeClr>
                </a:solidFill>
              </a:rPr>
              <a:t> 2 technology</a:t>
            </a:r>
          </a:p>
          <a:p>
            <a:pPr lvl="1"/>
            <a:r>
              <a:rPr lang="en-US" altLang="zh-TW" dirty="0" err="1">
                <a:solidFill>
                  <a:schemeClr val="bg1">
                    <a:lumMod val="75000"/>
                  </a:schemeClr>
                </a:solidFill>
              </a:rPr>
              <a:t>Datadefender</a:t>
            </a:r>
            <a:r>
              <a:rPr lang="en-US" altLang="zh-TW" dirty="0">
                <a:solidFill>
                  <a:schemeClr val="bg1">
                    <a:lumMod val="75000"/>
                  </a:schemeClr>
                </a:solidFill>
              </a:rPr>
              <a:t> Plus</a:t>
            </a:r>
          </a:p>
          <a:p>
            <a:r>
              <a:rPr lang="en-US" altLang="zh-TW" dirty="0">
                <a:solidFill>
                  <a:schemeClr val="bg1">
                    <a:lumMod val="75000"/>
                  </a:schemeClr>
                </a:solidFill>
              </a:rPr>
              <a:t>Product Roadmap</a:t>
            </a:r>
          </a:p>
          <a:p>
            <a:pPr lvl="1"/>
            <a:r>
              <a:rPr lang="en-US" altLang="zh-TW" dirty="0" smtClean="0">
                <a:solidFill>
                  <a:schemeClr val="bg1">
                    <a:lumMod val="75000"/>
                  </a:schemeClr>
                </a:solidFill>
              </a:rPr>
              <a:t>Industrial VA Series</a:t>
            </a:r>
          </a:p>
          <a:p>
            <a:pPr lvl="2"/>
            <a:r>
              <a:rPr lang="en-US" altLang="zh-TW" dirty="0" err="1">
                <a:solidFill>
                  <a:schemeClr val="bg1">
                    <a:lumMod val="75000"/>
                  </a:schemeClr>
                </a:solidFill>
              </a:rPr>
              <a:t>PCIe</a:t>
            </a:r>
            <a:endParaRPr lang="en-US" altLang="zh-TW" dirty="0">
              <a:solidFill>
                <a:schemeClr val="bg1">
                  <a:lumMod val="75000"/>
                </a:schemeClr>
              </a:solidFill>
            </a:endParaRPr>
          </a:p>
          <a:p>
            <a:pPr lvl="2"/>
            <a:r>
              <a:rPr lang="en-US" altLang="zh-TW" dirty="0">
                <a:solidFill>
                  <a:schemeClr val="bg1">
                    <a:lumMod val="75000"/>
                  </a:schemeClr>
                </a:solidFill>
              </a:rPr>
              <a:t>SATA</a:t>
            </a:r>
          </a:p>
          <a:p>
            <a:pPr lvl="1"/>
            <a:r>
              <a:rPr lang="en-US" altLang="zh-TW" dirty="0" smtClean="0">
                <a:solidFill>
                  <a:schemeClr val="tx1"/>
                </a:solidFill>
              </a:rPr>
              <a:t>Industrial SSD STD Series</a:t>
            </a:r>
          </a:p>
          <a:p>
            <a:pPr marL="266713" indent="0">
              <a:buNone/>
            </a:pPr>
            <a:endParaRPr lang="en-US" altLang="zh-TW" dirty="0" smtClean="0"/>
          </a:p>
          <a:p>
            <a:endParaRPr lang="en-US" altLang="zh-TW" dirty="0" smtClean="0"/>
          </a:p>
          <a:p>
            <a:endParaRPr lang="zh-TW" altLang="en-US" dirty="0"/>
          </a:p>
        </p:txBody>
      </p:sp>
      <p:sp>
        <p:nvSpPr>
          <p:cNvPr id="3" name="標題 2"/>
          <p:cNvSpPr>
            <a:spLocks noGrp="1"/>
          </p:cNvSpPr>
          <p:nvPr>
            <p:ph type="title"/>
          </p:nvPr>
        </p:nvSpPr>
        <p:spPr/>
        <p:txBody>
          <a:bodyPr/>
          <a:lstStyle/>
          <a:p>
            <a:r>
              <a:rPr lang="en-US" altLang="zh-TW" dirty="0" smtClean="0"/>
              <a:t>Roadmap Agenda</a:t>
            </a:r>
            <a:endParaRPr lang="zh-TW" altLang="en-US" dirty="0"/>
          </a:p>
        </p:txBody>
      </p:sp>
    </p:spTree>
    <p:extLst>
      <p:ext uri="{BB962C8B-B14F-4D97-AF65-F5344CB8AC3E}">
        <p14:creationId xmlns:p14="http://schemas.microsoft.com/office/powerpoint/2010/main" val="2130955920"/>
      </p:ext>
    </p:extLst>
  </p:cSld>
  <p:clrMapOvr>
    <a:masterClrMapping/>
  </p:clrMapOvr>
  <p:transition/>
  <p:timing>
    <p:tnLst>
      <p:par>
        <p:cTn id="1" dur="indefinite" restart="never" nodeType="tmRoot"/>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內容版面配置區 3"/>
          <p:cNvSpPr>
            <a:spLocks noGrp="1"/>
          </p:cNvSpPr>
          <p:nvPr>
            <p:ph idx="1"/>
          </p:nvPr>
        </p:nvSpPr>
        <p:spPr/>
        <p:txBody>
          <a:bodyPr/>
          <a:lstStyle/>
          <a:p>
            <a:r>
              <a:rPr lang="en-US" altLang="zh-TW" sz="3200" b="1" dirty="0" err="1" smtClean="0">
                <a:solidFill>
                  <a:schemeClr val="tx1"/>
                </a:solidFill>
              </a:rPr>
              <a:t>PCIe</a:t>
            </a:r>
            <a:r>
              <a:rPr lang="en-US" altLang="zh-TW" sz="3200" b="1" dirty="0" smtClean="0">
                <a:solidFill>
                  <a:schemeClr val="tx1"/>
                </a:solidFill>
              </a:rPr>
              <a:t> </a:t>
            </a:r>
            <a:r>
              <a:rPr lang="en-US" altLang="zh-TW" sz="3200" b="1" dirty="0">
                <a:solidFill>
                  <a:schemeClr val="tx1"/>
                </a:solidFill>
              </a:rPr>
              <a:t>M.2 </a:t>
            </a:r>
            <a:r>
              <a:rPr lang="en-US" altLang="zh-TW" sz="3200" b="1" dirty="0" smtClean="0">
                <a:solidFill>
                  <a:schemeClr val="tx1"/>
                </a:solidFill>
              </a:rPr>
              <a:t>2280</a:t>
            </a:r>
          </a:p>
          <a:p>
            <a:r>
              <a:rPr lang="en-US" altLang="zh-TW" sz="3200" b="1" dirty="0" err="1" smtClean="0">
                <a:solidFill>
                  <a:schemeClr val="tx1"/>
                </a:solidFill>
              </a:rPr>
              <a:t>PCIe</a:t>
            </a:r>
            <a:r>
              <a:rPr lang="en-US" altLang="zh-TW" sz="3200" b="1" dirty="0" smtClean="0">
                <a:solidFill>
                  <a:schemeClr val="tx1"/>
                </a:solidFill>
              </a:rPr>
              <a:t> </a:t>
            </a:r>
            <a:r>
              <a:rPr lang="en-US" altLang="zh-TW" sz="3200" b="1" dirty="0">
                <a:solidFill>
                  <a:schemeClr val="tx1"/>
                </a:solidFill>
              </a:rPr>
              <a:t>M.2</a:t>
            </a:r>
            <a:r>
              <a:rPr lang="en-US" altLang="zh-TW" sz="3200" b="1" dirty="0" smtClean="0">
                <a:solidFill>
                  <a:schemeClr val="tx1"/>
                </a:solidFill>
              </a:rPr>
              <a:t> 2242</a:t>
            </a:r>
            <a:endParaRPr lang="en-US" altLang="zh-TW" sz="3200" b="1" dirty="0">
              <a:solidFill>
                <a:schemeClr val="tx1"/>
              </a:solidFill>
            </a:endParaRPr>
          </a:p>
          <a:p>
            <a:r>
              <a:rPr lang="en-US" altLang="zh-TW" sz="3200" b="1" dirty="0" smtClean="0">
                <a:solidFill>
                  <a:schemeClr val="tx1"/>
                </a:solidFill>
              </a:rPr>
              <a:t>SATA </a:t>
            </a:r>
            <a:r>
              <a:rPr lang="en-US" altLang="zh-TW" sz="3200" b="1" dirty="0">
                <a:solidFill>
                  <a:schemeClr val="tx1"/>
                </a:solidFill>
              </a:rPr>
              <a:t>2.5” </a:t>
            </a:r>
            <a:endParaRPr lang="en-US" altLang="zh-TW" sz="3200" b="1" dirty="0" smtClean="0">
              <a:solidFill>
                <a:schemeClr val="tx1"/>
              </a:solidFill>
            </a:endParaRPr>
          </a:p>
          <a:p>
            <a:r>
              <a:rPr lang="en-US" altLang="zh-TW" sz="3200" b="1" dirty="0" smtClean="0">
                <a:solidFill>
                  <a:schemeClr val="tx1"/>
                </a:solidFill>
              </a:rPr>
              <a:t>SATA </a:t>
            </a:r>
            <a:r>
              <a:rPr lang="en-US" altLang="zh-TW" sz="3200" b="1" dirty="0" err="1">
                <a:solidFill>
                  <a:schemeClr val="tx1"/>
                </a:solidFill>
              </a:rPr>
              <a:t>mSATA</a:t>
            </a:r>
            <a:r>
              <a:rPr lang="en-US" altLang="zh-TW" sz="3200" b="1" dirty="0">
                <a:solidFill>
                  <a:schemeClr val="tx1"/>
                </a:solidFill>
              </a:rPr>
              <a:t> (</a:t>
            </a:r>
            <a:r>
              <a:rPr lang="en-US" altLang="zh-TW" sz="3200" b="1" dirty="0" smtClean="0">
                <a:solidFill>
                  <a:schemeClr val="tx1"/>
                </a:solidFill>
              </a:rPr>
              <a:t>MO-300)</a:t>
            </a:r>
            <a:endParaRPr lang="en-US" altLang="zh-TW" sz="3200" b="1" dirty="0">
              <a:solidFill>
                <a:schemeClr val="tx1"/>
              </a:solidFill>
            </a:endParaRPr>
          </a:p>
          <a:p>
            <a:r>
              <a:rPr lang="en-US" altLang="zh-TW" sz="3200" b="1" dirty="0" smtClean="0">
                <a:solidFill>
                  <a:schemeClr val="tx1"/>
                </a:solidFill>
              </a:rPr>
              <a:t>SATA M.2 </a:t>
            </a:r>
            <a:r>
              <a:rPr lang="en-US" altLang="zh-TW" sz="3200" b="1" dirty="0">
                <a:solidFill>
                  <a:schemeClr val="tx1"/>
                </a:solidFill>
              </a:rPr>
              <a:t>2280</a:t>
            </a:r>
          </a:p>
          <a:p>
            <a:r>
              <a:rPr lang="en-US" altLang="zh-TW" sz="3200" b="1" dirty="0" smtClean="0">
                <a:solidFill>
                  <a:schemeClr val="tx1"/>
                </a:solidFill>
              </a:rPr>
              <a:t>SATA M.2 2242</a:t>
            </a:r>
          </a:p>
          <a:p>
            <a:r>
              <a:rPr lang="en-US" altLang="zh-TW" sz="3200" b="1" dirty="0">
                <a:solidFill>
                  <a:schemeClr val="tx1"/>
                </a:solidFill>
              </a:rPr>
              <a:t>SATA </a:t>
            </a:r>
            <a:r>
              <a:rPr lang="en-US" altLang="zh-TW" sz="3200" b="1" dirty="0" smtClean="0">
                <a:solidFill>
                  <a:schemeClr val="tx1"/>
                </a:solidFill>
              </a:rPr>
              <a:t>MO297</a:t>
            </a:r>
            <a:endParaRPr lang="en-US" altLang="zh-TW" sz="3200" b="1" dirty="0">
              <a:solidFill>
                <a:schemeClr val="tx1"/>
              </a:solidFill>
            </a:endParaRPr>
          </a:p>
        </p:txBody>
      </p:sp>
      <p:sp>
        <p:nvSpPr>
          <p:cNvPr id="3" name="標題 2"/>
          <p:cNvSpPr>
            <a:spLocks noGrp="1"/>
          </p:cNvSpPr>
          <p:nvPr>
            <p:ph type="title"/>
          </p:nvPr>
        </p:nvSpPr>
        <p:spPr>
          <a:xfrm>
            <a:off x="705490" y="268288"/>
            <a:ext cx="14292088" cy="1080120"/>
          </a:xfrm>
        </p:spPr>
        <p:txBody>
          <a:bodyPr/>
          <a:lstStyle/>
          <a:p>
            <a:r>
              <a:rPr lang="en-US" altLang="zh-TW" dirty="0"/>
              <a:t>Industrial SSD STD </a:t>
            </a:r>
            <a:r>
              <a:rPr lang="en-US" altLang="zh-TW" dirty="0" smtClean="0"/>
              <a:t>Series</a:t>
            </a:r>
            <a:endParaRPr lang="zh-TW" altLang="en-US" dirty="0"/>
          </a:p>
        </p:txBody>
      </p:sp>
    </p:spTree>
    <p:extLst>
      <p:ext uri="{BB962C8B-B14F-4D97-AF65-F5344CB8AC3E}">
        <p14:creationId xmlns:p14="http://schemas.microsoft.com/office/powerpoint/2010/main" val="1701105949"/>
      </p:ext>
    </p:extLst>
  </p:cSld>
  <p:clrMapOvr>
    <a:masterClrMapping/>
  </p:clrMapOvr>
  <p:transition/>
  <p:timing>
    <p:tnLst>
      <p:par>
        <p:cTn id="1" dur="indefinite" restart="never" nodeType="tmRoot"/>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文字方塊 24"/>
          <p:cNvSpPr txBox="1">
            <a:spLocks noChangeArrowheads="1"/>
          </p:cNvSpPr>
          <p:nvPr/>
        </p:nvSpPr>
        <p:spPr bwMode="auto">
          <a:xfrm>
            <a:off x="2645589" y="844352"/>
            <a:ext cx="11903255" cy="660949"/>
          </a:xfrm>
          <a:prstGeom prst="rect">
            <a:avLst/>
          </a:prstGeom>
          <a:noFill/>
          <a:ln>
            <a:noFill/>
          </a:ln>
          <a:extLst/>
        </p:spPr>
        <p:txBody>
          <a:bodyPr wrap="square" lIns="112647" tIns="56324" rIns="112647" bIns="56324">
            <a:spAutoFit/>
          </a:bodyPr>
          <a:lstStyle>
            <a:lvl1pPr eaLnBrk="0" hangingPunct="0">
              <a:defRPr kumimoji="1">
                <a:solidFill>
                  <a:schemeClr val="tx1"/>
                </a:solidFill>
                <a:latin typeface="Arial" pitchFamily="34" charset="0"/>
                <a:ea typeface="新細明體" pitchFamily="18" charset="-120"/>
              </a:defRPr>
            </a:lvl1pPr>
            <a:lvl2pPr marL="742950" indent="-285750" eaLnBrk="0" hangingPunct="0">
              <a:defRPr kumimoji="1">
                <a:solidFill>
                  <a:schemeClr val="tx1"/>
                </a:solidFill>
                <a:latin typeface="Arial" pitchFamily="34" charset="0"/>
                <a:ea typeface="新細明體" pitchFamily="18" charset="-120"/>
              </a:defRPr>
            </a:lvl2pPr>
            <a:lvl3pPr marL="1143000" indent="-228600" eaLnBrk="0" hangingPunct="0">
              <a:defRPr kumimoji="1">
                <a:solidFill>
                  <a:schemeClr val="tx1"/>
                </a:solidFill>
                <a:latin typeface="Arial" pitchFamily="34" charset="0"/>
                <a:ea typeface="新細明體" pitchFamily="18" charset="-120"/>
              </a:defRPr>
            </a:lvl3pPr>
            <a:lvl4pPr marL="1600200" indent="-228600" eaLnBrk="0" hangingPunct="0">
              <a:defRPr kumimoji="1">
                <a:solidFill>
                  <a:schemeClr val="tx1"/>
                </a:solidFill>
                <a:latin typeface="Arial" pitchFamily="34" charset="0"/>
                <a:ea typeface="新細明體" pitchFamily="18" charset="-120"/>
              </a:defRPr>
            </a:lvl4pPr>
            <a:lvl5pPr marL="2057400" indent="-228600" eaLnBrk="0" hangingPunct="0">
              <a:defRPr kumimoji="1">
                <a:solidFill>
                  <a:schemeClr val="tx1"/>
                </a:solidFill>
                <a:latin typeface="Arial" pitchFamily="34" charset="0"/>
                <a:ea typeface="新細明體" pitchFamily="18" charset="-120"/>
              </a:defRPr>
            </a:lvl5pPr>
            <a:lvl6pPr marL="25146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fontAlgn="auto" hangingPunct="1">
              <a:spcBef>
                <a:spcPts val="0"/>
              </a:spcBef>
              <a:spcAft>
                <a:spcPts val="0"/>
              </a:spcAft>
              <a:defRPr/>
            </a:pPr>
            <a:r>
              <a:rPr kumimoji="0" lang="en-US" altLang="zh-TW" sz="3556" b="1" dirty="0">
                <a:solidFill>
                  <a:srgbClr val="008080"/>
                </a:solidFill>
                <a:latin typeface="Calibri" panose="020F0502020204030204" pitchFamily="34" charset="0"/>
              </a:rPr>
              <a:t>Industrial SSD STD </a:t>
            </a:r>
            <a:r>
              <a:rPr kumimoji="0" lang="en-US" altLang="zh-TW" sz="3556" b="1" dirty="0" err="1">
                <a:solidFill>
                  <a:srgbClr val="008080"/>
                </a:solidFill>
                <a:latin typeface="Calibri" panose="020F0502020204030204" pitchFamily="34" charset="0"/>
              </a:rPr>
              <a:t>PCIe</a:t>
            </a:r>
            <a:r>
              <a:rPr kumimoji="0" lang="en-US" altLang="zh-TW" sz="3556" b="1" dirty="0">
                <a:solidFill>
                  <a:srgbClr val="008080"/>
                </a:solidFill>
                <a:latin typeface="Calibri" panose="020F0502020204030204" pitchFamily="34" charset="0"/>
              </a:rPr>
              <a:t> </a:t>
            </a:r>
            <a:r>
              <a:rPr kumimoji="0" lang="en-US" altLang="zh-TW" sz="3556" b="1" dirty="0" smtClean="0">
                <a:solidFill>
                  <a:srgbClr val="008080"/>
                </a:solidFill>
                <a:latin typeface="Calibri" panose="020F0502020204030204" pitchFamily="34" charset="0"/>
              </a:rPr>
              <a:t>M.2/U.2 </a:t>
            </a:r>
            <a:r>
              <a:rPr kumimoji="0" lang="en-US" altLang="zh-TW" sz="3556" b="1" dirty="0">
                <a:solidFill>
                  <a:srgbClr val="008080"/>
                </a:solidFill>
                <a:latin typeface="Calibri" panose="020F0502020204030204" pitchFamily="34" charset="0"/>
              </a:rPr>
              <a:t>Roadmap</a:t>
            </a:r>
            <a:endParaRPr kumimoji="0" lang="zh-TW" altLang="en-US" sz="3556" b="1" dirty="0">
              <a:solidFill>
                <a:srgbClr val="008080"/>
              </a:solidFill>
              <a:latin typeface="Calibri" panose="020F0502020204030204" pitchFamily="34" charset="0"/>
            </a:endParaRPr>
          </a:p>
        </p:txBody>
      </p:sp>
      <p:sp>
        <p:nvSpPr>
          <p:cNvPr id="3" name="標題 2"/>
          <p:cNvSpPr>
            <a:spLocks noGrp="1"/>
          </p:cNvSpPr>
          <p:nvPr>
            <p:ph type="title"/>
          </p:nvPr>
        </p:nvSpPr>
        <p:spPr/>
        <p:txBody>
          <a:bodyPr/>
          <a:lstStyle/>
          <a:p>
            <a:r>
              <a:rPr lang="en-US" altLang="zh-TW" dirty="0" err="1" smtClean="0"/>
              <a:t>PCIe</a:t>
            </a:r>
            <a:endParaRPr lang="zh-TW" altLang="en-US" dirty="0"/>
          </a:p>
        </p:txBody>
      </p:sp>
      <p:graphicFrame>
        <p:nvGraphicFramePr>
          <p:cNvPr id="46" name="表格 45"/>
          <p:cNvGraphicFramePr>
            <a:graphicFrameLocks noGrp="1"/>
          </p:cNvGraphicFramePr>
          <p:nvPr>
            <p:extLst>
              <p:ext uri="{D42A27DB-BD31-4B8C-83A1-F6EECF244321}">
                <p14:modId xmlns:p14="http://schemas.microsoft.com/office/powerpoint/2010/main" val="2458254898"/>
              </p:ext>
            </p:extLst>
          </p:nvPr>
        </p:nvGraphicFramePr>
        <p:xfrm>
          <a:off x="358689" y="1549632"/>
          <a:ext cx="16175297" cy="6431896"/>
        </p:xfrm>
        <a:graphic>
          <a:graphicData uri="http://schemas.openxmlformats.org/drawingml/2006/table">
            <a:tbl>
              <a:tblPr firstRow="1" bandRow="1">
                <a:tableStyleId>{5940675A-B579-460E-94D1-54222C63F5DA}</a:tableStyleId>
              </a:tblPr>
              <a:tblGrid>
                <a:gridCol w="873173"/>
                <a:gridCol w="1900059"/>
                <a:gridCol w="1137738"/>
                <a:gridCol w="1022027"/>
                <a:gridCol w="1022028"/>
                <a:gridCol w="1022028"/>
                <a:gridCol w="1022027"/>
                <a:gridCol w="1022027"/>
                <a:gridCol w="1022028"/>
                <a:gridCol w="1022027"/>
                <a:gridCol w="1022027"/>
                <a:gridCol w="1022027"/>
                <a:gridCol w="1022027"/>
                <a:gridCol w="1022027"/>
                <a:gridCol w="1022027"/>
              </a:tblGrid>
              <a:tr h="390171">
                <a:tc>
                  <a:txBody>
                    <a:bodyPr/>
                    <a:lstStyle/>
                    <a:p>
                      <a:r>
                        <a:rPr lang="en-US" altLang="zh-TW" sz="2000" b="1" dirty="0" smtClean="0">
                          <a:solidFill>
                            <a:schemeClr val="bg1"/>
                          </a:solidFill>
                          <a:latin typeface="Calibri" panose="020F0502020204030204" pitchFamily="34" charset="0"/>
                          <a:cs typeface="Calibri" panose="020F0502020204030204" pitchFamily="34" charset="0"/>
                        </a:rPr>
                        <a:t>Flash</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grid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Available</a:t>
                      </a:r>
                      <a:r>
                        <a:rPr lang="en-US" altLang="zh-TW" sz="2000" b="1" baseline="0" dirty="0" smtClean="0">
                          <a:solidFill>
                            <a:schemeClr val="bg1"/>
                          </a:solidFill>
                          <a:latin typeface="Calibri" panose="020F0502020204030204" pitchFamily="34" charset="0"/>
                          <a:cs typeface="Calibri" panose="020F0502020204030204" pitchFamily="34" charset="0"/>
                        </a:rPr>
                        <a:t> Now</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hMerge="1">
                  <a:txBody>
                    <a:bodyPr/>
                    <a:lstStyle/>
                    <a:p>
                      <a:endParaRPr lang="zh-TW" altLang="en-US"/>
                    </a:p>
                  </a:txBody>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Q4’23</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Q1’24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Q2’24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Q3’24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r>
              <a:tr h="1051868">
                <a:tc rowSpan="5">
                  <a:txBody>
                    <a:bodyPr/>
                    <a:lstStyle/>
                    <a:p>
                      <a:r>
                        <a:rPr lang="en-US" altLang="zh-TW" sz="2000" b="1" dirty="0" smtClean="0">
                          <a:solidFill>
                            <a:schemeClr val="bg1"/>
                          </a:solidFill>
                          <a:latin typeface="Calibri" panose="020F0502020204030204" pitchFamily="34" charset="0"/>
                          <a:cs typeface="Calibri" panose="020F0502020204030204" pitchFamily="34" charset="0"/>
                        </a:rPr>
                        <a:t>3D TLC</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marL="0" algn="l" defTabSz="914446" rtl="0" eaLnBrk="1" fontAlgn="auto" latinLnBrk="0" hangingPunct="1">
                        <a:spcBef>
                          <a:spcPts val="0"/>
                        </a:spcBef>
                        <a:spcAft>
                          <a:spcPts val="0"/>
                        </a:spcAft>
                        <a:defRPr/>
                      </a:pPr>
                      <a:endParaRPr lang="en-US" altLang="zh-TW" sz="1600" b="1" kern="1200" dirty="0" smtClean="0">
                        <a:solidFill>
                          <a:schemeClr val="tx1">
                            <a:lumMod val="75000"/>
                            <a:lumOff val="25000"/>
                          </a:schemeClr>
                        </a:solidFill>
                        <a:latin typeface="Calibri" panose="020F0502020204030204" pitchFamily="34" charset="0"/>
                        <a:ea typeface="+mn-ea"/>
                        <a:cs typeface="+mn-cs"/>
                      </a:endParaRPr>
                    </a:p>
                  </a:txBody>
                  <a:tcPr anchor="ctr">
                    <a:lnL w="12700"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46" rtl="0" eaLnBrk="0" fontAlgn="base" latinLnBrk="0" hangingPunct="0">
                        <a:lnSpc>
                          <a:spcPct val="100000"/>
                        </a:lnSpc>
                        <a:spcBef>
                          <a:spcPct val="0"/>
                        </a:spcBef>
                        <a:spcAft>
                          <a:spcPct val="0"/>
                        </a:spcAft>
                        <a:buClrTx/>
                        <a:buSzTx/>
                        <a:buFontTx/>
                        <a:buNone/>
                        <a:tabLst/>
                        <a:defRPr/>
                      </a:pPr>
                      <a:endParaRPr lang="zh-TW" altLang="en-US" sz="1600" b="1" kern="1200" dirty="0" smtClean="0">
                        <a:solidFill>
                          <a:srgbClr val="C00000"/>
                        </a:solidFill>
                        <a:latin typeface="Calibri" panose="020F0502020204030204" pitchFamily="34" charset="0"/>
                        <a:ea typeface="Heiti TC Light" charset="0"/>
                        <a:cs typeface="Calibri" panose="020F0502020204030204" pitchFamily="34" charset="0"/>
                        <a:sym typeface="Gill Sans"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rgbClr val="FFFFFF"/>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zh-TW" altLang="en-US" sz="1600" b="1" kern="1200" dirty="0" smtClean="0">
                        <a:solidFill>
                          <a:srgbClr val="FFFF00"/>
                        </a:solidFill>
                        <a:latin typeface="Calibri" panose="020F0502020204030204" pitchFamily="34" charset="0"/>
                        <a:ea typeface="Heiti TC Light"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l" defTabSz="914446" rtl="0" eaLnBrk="1" fontAlgn="auto" latinLnBrk="0" hangingPunct="1">
                        <a:lnSpc>
                          <a:spcPct val="100000"/>
                        </a:lnSpc>
                        <a:spcBef>
                          <a:spcPts val="0"/>
                        </a:spcBef>
                        <a:spcAft>
                          <a:spcPts val="0"/>
                        </a:spcAft>
                        <a:buClrTx/>
                        <a:buSzTx/>
                        <a:buFontTx/>
                        <a:buNone/>
                        <a:tabLst/>
                        <a:defRPr/>
                      </a:pPr>
                      <a:endParaRPr lang="en-US" altLang="zh-TW" sz="1800" b="1" kern="1200" dirty="0" smtClean="0">
                        <a:solidFill>
                          <a:schemeClr val="bg1"/>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gridSpan="2">
                  <a:txBody>
                    <a:bodyPr/>
                    <a:lstStyle/>
                    <a:p>
                      <a:pPr marL="0" marR="0" indent="0" algn="l" defTabSz="914446" rtl="0" eaLnBrk="1" fontAlgn="auto" latinLnBrk="0" hangingPunct="1">
                        <a:lnSpc>
                          <a:spcPct val="100000"/>
                        </a:lnSpc>
                        <a:spcBef>
                          <a:spcPts val="0"/>
                        </a:spcBef>
                        <a:spcAft>
                          <a:spcPts val="0"/>
                        </a:spcAft>
                        <a:buClrTx/>
                        <a:buSzTx/>
                        <a:buFontTx/>
                        <a:buNone/>
                        <a:tabLst/>
                        <a:defRPr/>
                      </a:pPr>
                      <a:r>
                        <a:rPr lang="en-US" altLang="zh-TW" sz="2000" b="1" kern="1200" dirty="0" smtClean="0">
                          <a:solidFill>
                            <a:srgbClr val="F49C00"/>
                          </a:solidFill>
                          <a:latin typeface="Calibri" panose="020F0502020204030204" pitchFamily="34" charset="0"/>
                          <a:ea typeface="+mn-ea"/>
                          <a:cs typeface="Calibri" panose="020F0502020204030204" pitchFamily="34" charset="0"/>
                        </a:rPr>
                        <a:t>PT160-M280</a:t>
                      </a:r>
                    </a:p>
                    <a:p>
                      <a:pPr marL="0" algn="l" defTabSz="914446" rtl="0" eaLnBrk="1" fontAlgn="auto" latinLnBrk="0" hangingPunct="1">
                        <a:spcBef>
                          <a:spcPts val="0"/>
                        </a:spcBef>
                        <a:spcAft>
                          <a:spcPts val="0"/>
                        </a:spcAft>
                        <a:defRPr/>
                      </a:pPr>
                      <a:r>
                        <a:rPr lang="en-US" altLang="zh-TW" sz="1800" b="1" kern="1200" dirty="0" smtClean="0">
                          <a:solidFill>
                            <a:schemeClr val="bg1"/>
                          </a:solidFill>
                          <a:latin typeface="Calibri" panose="020F0502020204030204" pitchFamily="34" charset="0"/>
                          <a:ea typeface="+mn-ea"/>
                          <a:cs typeface="+mn-cs"/>
                        </a:rPr>
                        <a:t>4096GB~8192GB</a:t>
                      </a:r>
                    </a:p>
                    <a:p>
                      <a:pPr marL="0" algn="l" defTabSz="914446" rtl="0" eaLnBrk="1" fontAlgn="auto" latinLnBrk="0" hangingPunct="1">
                        <a:spcBef>
                          <a:spcPts val="0"/>
                        </a:spcBef>
                        <a:spcAft>
                          <a:spcPts val="0"/>
                        </a:spcAft>
                        <a:defRPr/>
                      </a:pPr>
                      <a:r>
                        <a:rPr lang="en-US" altLang="zh-TW" sz="1800" b="1" kern="1200" dirty="0" smtClean="0">
                          <a:solidFill>
                            <a:schemeClr val="bg1"/>
                          </a:solidFill>
                          <a:latin typeface="Calibri" panose="020F0502020204030204" pitchFamily="34" charset="0"/>
                          <a:ea typeface="+mn-ea"/>
                          <a:cs typeface="+mn-cs"/>
                        </a:rPr>
                        <a:t>Gen4 x4</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hMerge="1">
                  <a:txBody>
                    <a:bodyPr/>
                    <a:lstStyle/>
                    <a:p>
                      <a:pPr marL="0" marR="0" indent="0" algn="l" defTabSz="914446" rtl="0" eaLnBrk="1" fontAlgn="auto" latinLnBrk="0" hangingPunct="1">
                        <a:lnSpc>
                          <a:spcPct val="100000"/>
                        </a:lnSpc>
                        <a:spcBef>
                          <a:spcPts val="0"/>
                        </a:spcBef>
                        <a:spcAft>
                          <a:spcPts val="0"/>
                        </a:spcAft>
                        <a:buClrTx/>
                        <a:buSzTx/>
                        <a:buFontTx/>
                        <a:buNone/>
                        <a:tabLst/>
                        <a:defRPr/>
                      </a:pPr>
                      <a:endParaRPr lang="en-US" altLang="zh-TW" sz="1800" b="1" kern="1200" dirty="0" smtClean="0">
                        <a:solidFill>
                          <a:schemeClr val="bg1"/>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mn-cs"/>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pPr marL="0" marR="0" indent="0" algn="l" defTabSz="914446" rtl="0" eaLnBrk="1" fontAlgn="auto" latinLnBrk="0" hangingPunct="1">
                        <a:lnSpc>
                          <a:spcPct val="100000"/>
                        </a:lnSpc>
                        <a:spcBef>
                          <a:spcPts val="0"/>
                        </a:spcBef>
                        <a:spcAft>
                          <a:spcPts val="0"/>
                        </a:spcAft>
                        <a:buClrTx/>
                        <a:buSzTx/>
                        <a:buFontTx/>
                        <a:buNone/>
                        <a:tabLst/>
                        <a:defRPr/>
                      </a:pPr>
                      <a:endParaRPr lang="en-US" altLang="zh-TW" sz="1800" b="1" kern="1200" dirty="0" smtClean="0">
                        <a:solidFill>
                          <a:schemeClr val="bg1"/>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tx1"/>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tx1"/>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tx1"/>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tx1"/>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051868">
                <a:tc vMerge="1">
                  <a:txBody>
                    <a:bodyPr/>
                    <a:lstStyle/>
                    <a:p>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marL="0" algn="l" defTabSz="914446" rtl="0" eaLnBrk="1" fontAlgn="auto" latinLnBrk="0" hangingPunct="1">
                        <a:spcBef>
                          <a:spcPts val="0"/>
                        </a:spcBef>
                        <a:spcAft>
                          <a:spcPts val="0"/>
                        </a:spcAft>
                        <a:defRPr/>
                      </a:pPr>
                      <a:endParaRPr lang="en-US" altLang="zh-TW" sz="1600" b="1" kern="1200" dirty="0" smtClean="0">
                        <a:solidFill>
                          <a:schemeClr val="tx1">
                            <a:lumMod val="75000"/>
                            <a:lumOff val="25000"/>
                          </a:schemeClr>
                        </a:solidFill>
                        <a:latin typeface="Calibri" panose="020F0502020204030204" pitchFamily="34" charset="0"/>
                        <a:ea typeface="+mn-ea"/>
                        <a:cs typeface="+mn-cs"/>
                      </a:endParaRPr>
                    </a:p>
                  </a:txBody>
                  <a:tcPr anchor="ctr">
                    <a:lnL w="12700"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46" rtl="0" eaLnBrk="0" fontAlgn="base" latinLnBrk="0" hangingPunct="0">
                        <a:lnSpc>
                          <a:spcPct val="100000"/>
                        </a:lnSpc>
                        <a:spcBef>
                          <a:spcPct val="0"/>
                        </a:spcBef>
                        <a:spcAft>
                          <a:spcPct val="0"/>
                        </a:spcAft>
                        <a:buClrTx/>
                        <a:buSzTx/>
                        <a:buFontTx/>
                        <a:buNone/>
                        <a:tabLst/>
                        <a:defRPr/>
                      </a:pPr>
                      <a:endParaRPr lang="zh-TW" altLang="en-US" sz="1600" b="1" kern="1200" dirty="0" smtClean="0">
                        <a:solidFill>
                          <a:srgbClr val="C00000"/>
                        </a:solidFill>
                        <a:latin typeface="Calibri" panose="020F0502020204030204" pitchFamily="34" charset="0"/>
                        <a:ea typeface="Heiti TC Light" charset="0"/>
                        <a:cs typeface="Calibri" panose="020F0502020204030204" pitchFamily="34" charset="0"/>
                        <a:sym typeface="Gill Sans"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rgbClr val="FFFFFF"/>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zh-TW" altLang="en-US" sz="1600" b="1" kern="1200" dirty="0" smtClean="0">
                        <a:solidFill>
                          <a:srgbClr val="FFFF00"/>
                        </a:solidFill>
                        <a:latin typeface="Calibri" panose="020F0502020204030204" pitchFamily="34" charset="0"/>
                        <a:ea typeface="Heiti TC Light"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600" b="1" kern="1200" dirty="0" smtClean="0">
                        <a:solidFill>
                          <a:srgbClr val="FFFFFF"/>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rgbClr val="FFFFFF"/>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l" defTabSz="914446" rtl="0" eaLnBrk="1" fontAlgn="auto" latinLnBrk="0" hangingPunct="1">
                        <a:lnSpc>
                          <a:spcPct val="100000"/>
                        </a:lnSpc>
                        <a:spcBef>
                          <a:spcPts val="0"/>
                        </a:spcBef>
                        <a:spcAft>
                          <a:spcPts val="0"/>
                        </a:spcAft>
                        <a:buClrTx/>
                        <a:buSzTx/>
                        <a:buFontTx/>
                        <a:buNone/>
                        <a:tabLst/>
                        <a:defRPr/>
                      </a:pPr>
                      <a:endParaRPr lang="en-US" altLang="zh-TW" sz="1800" b="1" kern="1200" dirty="0" smtClean="0">
                        <a:solidFill>
                          <a:schemeClr val="bg1"/>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indent="0" algn="l" defTabSz="914446" rtl="0" eaLnBrk="1" fontAlgn="auto" latinLnBrk="0" hangingPunct="1">
                        <a:lnSpc>
                          <a:spcPct val="100000"/>
                        </a:lnSpc>
                        <a:spcBef>
                          <a:spcPts val="0"/>
                        </a:spcBef>
                        <a:spcAft>
                          <a:spcPts val="0"/>
                        </a:spcAft>
                        <a:buClrTx/>
                        <a:buSzTx/>
                        <a:buFontTx/>
                        <a:buNone/>
                        <a:tabLst/>
                        <a:defRPr/>
                      </a:pPr>
                      <a:r>
                        <a:rPr lang="en-US" altLang="zh-TW" sz="2000" b="1" kern="1200" dirty="0" smtClean="0">
                          <a:solidFill>
                            <a:srgbClr val="F49C00"/>
                          </a:solidFill>
                          <a:latin typeface="Calibri" panose="020F0502020204030204" pitchFamily="34" charset="0"/>
                          <a:ea typeface="+mn-ea"/>
                          <a:cs typeface="Calibri" panose="020F0502020204030204" pitchFamily="34" charset="0"/>
                        </a:rPr>
                        <a:t>PT160-25</a:t>
                      </a:r>
                    </a:p>
                    <a:p>
                      <a:pPr marL="0" algn="l" defTabSz="914446" rtl="0" eaLnBrk="1" fontAlgn="auto" latinLnBrk="0" hangingPunct="1">
                        <a:spcBef>
                          <a:spcPts val="0"/>
                        </a:spcBef>
                        <a:spcAft>
                          <a:spcPts val="0"/>
                        </a:spcAft>
                        <a:defRPr/>
                      </a:pPr>
                      <a:r>
                        <a:rPr lang="en-US" altLang="zh-TW" sz="1800" b="1" kern="1200" dirty="0" smtClean="0">
                          <a:solidFill>
                            <a:schemeClr val="bg1"/>
                          </a:solidFill>
                          <a:latin typeface="Calibri" panose="020F0502020204030204" pitchFamily="34" charset="0"/>
                          <a:ea typeface="+mn-ea"/>
                          <a:cs typeface="+mn-cs"/>
                        </a:rPr>
                        <a:t>2048GB~16384GB</a:t>
                      </a:r>
                    </a:p>
                    <a:p>
                      <a:pPr marL="0" algn="l" defTabSz="914446" rtl="0" eaLnBrk="1" fontAlgn="auto" latinLnBrk="0" hangingPunct="1">
                        <a:spcBef>
                          <a:spcPts val="0"/>
                        </a:spcBef>
                        <a:spcAft>
                          <a:spcPts val="0"/>
                        </a:spcAft>
                        <a:defRPr/>
                      </a:pPr>
                      <a:r>
                        <a:rPr lang="en-US" altLang="zh-TW" sz="1800" b="1" kern="1200" dirty="0" smtClean="0">
                          <a:solidFill>
                            <a:schemeClr val="bg1"/>
                          </a:solidFill>
                          <a:latin typeface="Calibri" panose="020F0502020204030204" pitchFamily="34" charset="0"/>
                          <a:ea typeface="+mn-ea"/>
                          <a:cs typeface="+mn-cs"/>
                        </a:rPr>
                        <a:t>Gen4 x4</a:t>
                      </a:r>
                    </a:p>
                  </a:txBody>
                  <a:tcPr anchor="ct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hMerge="1">
                  <a:txBody>
                    <a:bodyPr/>
                    <a:lstStyle/>
                    <a:p>
                      <a:pPr marL="0" marR="0" indent="0" algn="l" defTabSz="914446" rtl="0" eaLnBrk="1" fontAlgn="auto" latinLnBrk="0" hangingPunct="1">
                        <a:lnSpc>
                          <a:spcPct val="100000"/>
                        </a:lnSpc>
                        <a:spcBef>
                          <a:spcPts val="0"/>
                        </a:spcBef>
                        <a:spcAft>
                          <a:spcPts val="0"/>
                        </a:spcAft>
                        <a:buClrTx/>
                        <a:buSzTx/>
                        <a:buFontTx/>
                        <a:buNone/>
                        <a:tabLst/>
                        <a:defRPr/>
                      </a:pPr>
                      <a:endParaRPr lang="en-US" altLang="zh-TW" sz="1800" b="1" kern="1200" dirty="0" smtClean="0">
                        <a:solidFill>
                          <a:schemeClr val="bg1"/>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mn-cs"/>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pPr marL="0" marR="0" indent="0" algn="l" defTabSz="914446" rtl="0" eaLnBrk="1" fontAlgn="auto" latinLnBrk="0" hangingPunct="1">
                        <a:lnSpc>
                          <a:spcPct val="100000"/>
                        </a:lnSpc>
                        <a:spcBef>
                          <a:spcPts val="0"/>
                        </a:spcBef>
                        <a:spcAft>
                          <a:spcPts val="0"/>
                        </a:spcAft>
                        <a:buClrTx/>
                        <a:buSzTx/>
                        <a:buFontTx/>
                        <a:buNone/>
                        <a:tabLst/>
                        <a:defRPr/>
                      </a:pPr>
                      <a:endParaRPr lang="en-US" altLang="zh-TW" sz="2000" b="1" kern="1200" dirty="0" smtClean="0">
                        <a:solidFill>
                          <a:srgbClr val="F49C00"/>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tx1"/>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tx1"/>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200525">
                <a:tc vMerge="1">
                  <a:txBody>
                    <a:bodyPr/>
                    <a:lstStyle/>
                    <a:p>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marL="0" marR="0" indent="0" algn="l" defTabSz="914446" rtl="0" eaLnBrk="1" fontAlgn="auto" latinLnBrk="0" hangingPunct="1">
                        <a:lnSpc>
                          <a:spcPct val="100000"/>
                        </a:lnSpc>
                        <a:spcBef>
                          <a:spcPts val="0"/>
                        </a:spcBef>
                        <a:spcAft>
                          <a:spcPts val="0"/>
                        </a:spcAft>
                        <a:buClrTx/>
                        <a:buSzTx/>
                        <a:buFontTx/>
                        <a:buNone/>
                        <a:tabLst/>
                        <a:defRPr/>
                      </a:pPr>
                      <a:r>
                        <a:rPr lang="en-US" altLang="zh-TW" sz="2000" b="1" kern="1200" dirty="0" smtClean="0">
                          <a:solidFill>
                            <a:srgbClr val="F49C00"/>
                          </a:solidFill>
                          <a:latin typeface="Calibri" panose="020F0502020204030204" pitchFamily="34" charset="0"/>
                          <a:ea typeface="+mn-ea"/>
                          <a:cs typeface="Calibri" panose="020F0502020204030204" pitchFamily="34" charset="0"/>
                        </a:rPr>
                        <a:t>PT180-M280</a:t>
                      </a:r>
                      <a:endParaRPr lang="en-US" altLang="zh-TW" sz="2000" b="1" kern="1200" dirty="0" smtClean="0">
                        <a:solidFill>
                          <a:schemeClr val="bg1"/>
                        </a:solidFill>
                        <a:latin typeface="Calibri" panose="020F0502020204030204" pitchFamily="34" charset="0"/>
                        <a:ea typeface="+mn-ea"/>
                        <a:cs typeface="Calibri" panose="020F0502020204030204" pitchFamily="34" charset="0"/>
                      </a:endParaRP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mn-cs"/>
                        </a:rPr>
                        <a:t>256GB~4096GB</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mn-cs"/>
                        </a:rPr>
                        <a:t>Gen4 x4</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mn-cs"/>
                        </a:rPr>
                        <a:t>DRAM-less /HMB</a:t>
                      </a:r>
                    </a:p>
                  </a:txBody>
                  <a:tcPr anchor="ctr">
                    <a:lnL w="12700"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46" rtl="0" eaLnBrk="0" fontAlgn="base" latinLnBrk="0" hangingPunct="0">
                        <a:lnSpc>
                          <a:spcPct val="100000"/>
                        </a:lnSpc>
                        <a:spcBef>
                          <a:spcPct val="0"/>
                        </a:spcBef>
                        <a:spcAft>
                          <a:spcPct val="0"/>
                        </a:spcAft>
                        <a:buClrTx/>
                        <a:buSzTx/>
                        <a:buFontTx/>
                        <a:buNone/>
                        <a:tabLst/>
                        <a:defRPr/>
                      </a:pPr>
                      <a:r>
                        <a:rPr lang="en-US" altLang="zh-TW" sz="1600" b="1" kern="1200" dirty="0" smtClean="0">
                          <a:solidFill>
                            <a:srgbClr val="C00000"/>
                          </a:solidFill>
                          <a:latin typeface="Calibri" panose="020F0502020204030204" pitchFamily="34" charset="0"/>
                          <a:ea typeface="Heiti TC Light" charset="0"/>
                          <a:cs typeface="Calibri" panose="020F0502020204030204" pitchFamily="34" charset="0"/>
                          <a:sym typeface="Gill Sans" charset="0"/>
                        </a:rPr>
                        <a:t>BiCS5</a:t>
                      </a:r>
                      <a:endParaRPr lang="zh-TW" altLang="en-US" sz="1600" b="1" kern="1200" dirty="0" smtClean="0">
                        <a:solidFill>
                          <a:srgbClr val="C00000"/>
                        </a:solidFill>
                        <a:latin typeface="Calibri" panose="020F0502020204030204" pitchFamily="34" charset="0"/>
                        <a:ea typeface="Heiti TC Light" charset="0"/>
                        <a:cs typeface="Calibri" panose="020F0502020204030204" pitchFamily="34" charset="0"/>
                        <a:sym typeface="Gill Sans"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rgbClr val="FFFFFF"/>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zh-TW" altLang="en-US" sz="1600" b="1" kern="1200" dirty="0" smtClean="0">
                        <a:solidFill>
                          <a:srgbClr val="FFFF00"/>
                        </a:solidFill>
                        <a:latin typeface="Calibri" panose="020F0502020204030204" pitchFamily="34" charset="0"/>
                        <a:ea typeface="Heiti TC Light"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600" b="1" kern="1200" dirty="0" smtClean="0">
                        <a:solidFill>
                          <a:srgbClr val="FFFFFF"/>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rgbClr val="FFFFFF"/>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zh-TW" altLang="zh-TW" sz="1800" dirty="0" smtClean="0">
                        <a:latin typeface="Arial" panose="020B060402020202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zh-TW" altLang="zh-TW" sz="1600" dirty="0" smtClean="0">
                        <a:latin typeface="Arial" panose="020B060402020202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l" defTabSz="914446" rtl="0" eaLnBrk="1" fontAlgn="auto" latinLnBrk="0" hangingPunct="1">
                        <a:lnSpc>
                          <a:spcPct val="100000"/>
                        </a:lnSpc>
                        <a:spcBef>
                          <a:spcPts val="0"/>
                        </a:spcBef>
                        <a:spcAft>
                          <a:spcPts val="0"/>
                        </a:spcAft>
                        <a:buClrTx/>
                        <a:buSzTx/>
                        <a:buFontTx/>
                        <a:buNone/>
                        <a:tabLst/>
                        <a:defRPr/>
                      </a:pPr>
                      <a:endParaRPr lang="zh-TW" altLang="en-US" sz="16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zh-TW" altLang="zh-TW" sz="1600" dirty="0" smtClean="0">
                        <a:latin typeface="Arial" panose="020B060402020202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tx1"/>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tx1"/>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tx1"/>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tx1"/>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200525">
                <a:tc vMerge="1">
                  <a:txBody>
                    <a:bodyPr/>
                    <a:lstStyle/>
                    <a:p>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marL="0" marR="0" indent="0" algn="l" defTabSz="914446" rtl="0" eaLnBrk="1" fontAlgn="auto" latinLnBrk="0" hangingPunct="1">
                        <a:lnSpc>
                          <a:spcPct val="100000"/>
                        </a:lnSpc>
                        <a:spcBef>
                          <a:spcPts val="0"/>
                        </a:spcBef>
                        <a:spcAft>
                          <a:spcPts val="0"/>
                        </a:spcAft>
                        <a:buClrTx/>
                        <a:buSzTx/>
                        <a:buFontTx/>
                        <a:buNone/>
                        <a:tabLst/>
                        <a:defRPr/>
                      </a:pPr>
                      <a:r>
                        <a:rPr lang="en-US" altLang="zh-TW" sz="2000" b="1" kern="1200" dirty="0" smtClean="0">
                          <a:solidFill>
                            <a:srgbClr val="F49C00"/>
                          </a:solidFill>
                          <a:latin typeface="Calibri" panose="020F0502020204030204" pitchFamily="34" charset="0"/>
                          <a:ea typeface="+mn-ea"/>
                          <a:cs typeface="Calibri" panose="020F0502020204030204" pitchFamily="34" charset="0"/>
                        </a:rPr>
                        <a:t>PT250-M280</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mn-cs"/>
                        </a:rPr>
                        <a:t>256GB~2048GB</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mn-cs"/>
                        </a:rPr>
                        <a:t>Gen4 x4</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mn-cs"/>
                        </a:rPr>
                        <a:t>DRAM-less /HMB</a:t>
                      </a:r>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1600" b="1" kern="1200" dirty="0" smtClean="0">
                          <a:solidFill>
                            <a:srgbClr val="C00000"/>
                          </a:solidFill>
                          <a:latin typeface="Calibri" panose="020F0502020204030204" pitchFamily="34" charset="0"/>
                          <a:ea typeface="Heiti TC Light" charset="0"/>
                          <a:cs typeface="Calibri" panose="020F0502020204030204" pitchFamily="34" charset="0"/>
                          <a:sym typeface="Gill Sans" charset="0"/>
                        </a:rPr>
                        <a:t>BiCS5</a:t>
                      </a:r>
                      <a:endParaRPr lang="zh-TW" altLang="en-US" sz="1600" b="1" kern="1200" dirty="0" smtClean="0">
                        <a:solidFill>
                          <a:srgbClr val="C00000"/>
                        </a:solidFill>
                        <a:latin typeface="Calibri" panose="020F0502020204030204" pitchFamily="34" charset="0"/>
                        <a:ea typeface="Heiti TC Light" charset="0"/>
                        <a:cs typeface="Calibri" panose="020F0502020204030204" pitchFamily="34" charset="0"/>
                        <a:sym typeface="Gill Sans"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rgbClr val="FFFFFF"/>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zh-TW" altLang="en-US" sz="1600" b="1" kern="1200" dirty="0" smtClean="0">
                        <a:solidFill>
                          <a:srgbClr val="FFFF00"/>
                        </a:solidFill>
                        <a:latin typeface="Calibri" panose="020F0502020204030204" pitchFamily="34" charset="0"/>
                        <a:ea typeface="Heiti TC Light"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600" b="1" kern="1200" dirty="0" smtClean="0">
                        <a:solidFill>
                          <a:srgbClr val="FFFFFF"/>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rgbClr val="FFFFFF"/>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rgbClr val="FFFFFF"/>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zh-TW" altLang="zh-TW" sz="1600" dirty="0" smtClean="0">
                        <a:latin typeface="Arial" panose="020B060402020202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l" defTabSz="914446" rtl="0" eaLnBrk="1" fontAlgn="auto" latinLnBrk="0" hangingPunct="1">
                        <a:lnSpc>
                          <a:spcPct val="100000"/>
                        </a:lnSpc>
                        <a:spcBef>
                          <a:spcPts val="0"/>
                        </a:spcBef>
                        <a:spcAft>
                          <a:spcPts val="0"/>
                        </a:spcAft>
                        <a:buClrTx/>
                        <a:buSzTx/>
                        <a:buFontTx/>
                        <a:buNone/>
                        <a:tabLst/>
                        <a:defRPr/>
                      </a:pPr>
                      <a:endParaRPr lang="zh-TW" altLang="en-US" sz="16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zh-TW" altLang="zh-TW" sz="1600" dirty="0" smtClean="0">
                        <a:latin typeface="Arial" panose="020B060402020202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tx1"/>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l" defTabSz="914446" rtl="0" eaLnBrk="1" fontAlgn="auto" latinLnBrk="0" hangingPunct="1">
                        <a:lnSpc>
                          <a:spcPct val="100000"/>
                        </a:lnSpc>
                        <a:spcBef>
                          <a:spcPts val="0"/>
                        </a:spcBef>
                        <a:spcAft>
                          <a:spcPts val="0"/>
                        </a:spcAft>
                        <a:buClrTx/>
                        <a:buSzTx/>
                        <a:buFontTx/>
                        <a:buNone/>
                        <a:tabLst/>
                        <a:defRPr/>
                      </a:pPr>
                      <a:endParaRPr lang="en-US" altLang="zh-TW" sz="1600" b="1" kern="1200" dirty="0" smtClean="0">
                        <a:solidFill>
                          <a:srgbClr val="FFFFFF"/>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l" defTabSz="914446" rtl="0" eaLnBrk="1" fontAlgn="auto" latinLnBrk="0" hangingPunct="1">
                        <a:lnSpc>
                          <a:spcPct val="100000"/>
                        </a:lnSpc>
                        <a:spcBef>
                          <a:spcPts val="0"/>
                        </a:spcBef>
                        <a:spcAft>
                          <a:spcPts val="0"/>
                        </a:spcAft>
                        <a:buClrTx/>
                        <a:buSzTx/>
                        <a:buFontTx/>
                        <a:buNone/>
                        <a:tabLst/>
                        <a:defRPr/>
                      </a:pPr>
                      <a:endParaRPr lang="en-US" altLang="zh-TW" sz="1600" b="1" kern="1200" dirty="0" smtClean="0">
                        <a:solidFill>
                          <a:srgbClr val="FFFFFF"/>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zh-TW" altLang="zh-TW" sz="1800" dirty="0" smtClean="0">
                        <a:latin typeface="Arial" panose="020B060402020202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326320">
                <a:tc vMerge="1">
                  <a:txBody>
                    <a:bodyPr/>
                    <a:lstStyle/>
                    <a:p>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rgbClr val="FFFFFF"/>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zh-TW" altLang="en-US" sz="1600" b="1" kern="1200" dirty="0" smtClean="0">
                        <a:solidFill>
                          <a:srgbClr val="FFFF00"/>
                        </a:solidFill>
                        <a:latin typeface="Calibri" panose="020F0502020204030204" pitchFamily="34" charset="0"/>
                        <a:ea typeface="Heiti TC Light"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gridSpan="2">
                  <a:txBody>
                    <a:bodyPr/>
                    <a:lstStyle/>
                    <a:p>
                      <a:pPr marL="0" marR="0" indent="0" algn="l" defTabSz="914446" rtl="0" eaLnBrk="1" fontAlgn="auto" latinLnBrk="0" hangingPunct="1">
                        <a:lnSpc>
                          <a:spcPct val="100000"/>
                        </a:lnSpc>
                        <a:spcBef>
                          <a:spcPts val="0"/>
                        </a:spcBef>
                        <a:spcAft>
                          <a:spcPts val="0"/>
                        </a:spcAft>
                        <a:buClrTx/>
                        <a:buSzTx/>
                        <a:buFontTx/>
                        <a:buNone/>
                        <a:tabLst/>
                        <a:defRPr/>
                      </a:pPr>
                      <a:r>
                        <a:rPr lang="en-US" altLang="zh-TW" sz="2000" b="1" kern="1200" dirty="0" smtClean="0">
                          <a:solidFill>
                            <a:srgbClr val="F49C00"/>
                          </a:solidFill>
                          <a:latin typeface="Calibri" panose="020F0502020204030204" pitchFamily="34" charset="0"/>
                          <a:ea typeface="+mn-ea"/>
                          <a:cs typeface="Calibri" panose="020F0502020204030204" pitchFamily="34" charset="0"/>
                        </a:rPr>
                        <a:t>PT250-M242</a:t>
                      </a:r>
                      <a:endParaRPr lang="en-US" altLang="zh-TW" sz="2000" b="1" kern="1200" dirty="0" smtClean="0">
                        <a:solidFill>
                          <a:schemeClr val="bg1"/>
                        </a:solidFill>
                        <a:latin typeface="Calibri" panose="020F0502020204030204" pitchFamily="34" charset="0"/>
                        <a:ea typeface="+mn-ea"/>
                        <a:cs typeface="Calibri" panose="020F0502020204030204" pitchFamily="34" charset="0"/>
                      </a:endParaRPr>
                    </a:p>
                    <a:p>
                      <a:r>
                        <a:rPr lang="en-US" altLang="zh-TW" sz="1800" b="1" kern="1200" dirty="0" smtClean="0">
                          <a:solidFill>
                            <a:schemeClr val="bg1"/>
                          </a:solidFill>
                          <a:latin typeface="Calibri" panose="020F0502020204030204" pitchFamily="34" charset="0"/>
                          <a:ea typeface="+mn-ea"/>
                          <a:cs typeface="Calibri" panose="020F0502020204030204" pitchFamily="34" charset="0"/>
                        </a:rPr>
                        <a:t>256GB~1024GB</a:t>
                      </a:r>
                    </a:p>
                    <a:p>
                      <a:pPr marL="0" algn="l" defTabSz="914446" rtl="0" eaLnBrk="1" fontAlgn="auto" latinLnBrk="0" hangingPunct="1">
                        <a:spcBef>
                          <a:spcPts val="0"/>
                        </a:spcBef>
                        <a:spcAft>
                          <a:spcPts val="0"/>
                        </a:spcAft>
                        <a:defRPr/>
                      </a:pPr>
                      <a:r>
                        <a:rPr lang="en-US" altLang="zh-TW" sz="1800" b="1" kern="1200" dirty="0" smtClean="0">
                          <a:solidFill>
                            <a:schemeClr val="bg1"/>
                          </a:solidFill>
                          <a:latin typeface="Calibri" panose="020F0502020204030204" pitchFamily="34" charset="0"/>
                          <a:ea typeface="+mn-ea"/>
                          <a:cs typeface="+mn-cs"/>
                        </a:rPr>
                        <a:t>Gen4 x4</a:t>
                      </a:r>
                    </a:p>
                    <a:p>
                      <a:pPr marL="0" marR="0" indent="0" algn="l" defTabSz="914446" rtl="0" eaLnBrk="1" fontAlgn="auto" latinLnBrk="0" hangingPunct="1">
                        <a:lnSpc>
                          <a:spcPct val="100000"/>
                        </a:lnSpc>
                        <a:spcBef>
                          <a:spcPts val="0"/>
                        </a:spcBef>
                        <a:spcAft>
                          <a:spcPts val="0"/>
                        </a:spcAft>
                        <a:buClrTx/>
                        <a:buSzTx/>
                        <a:buFontTx/>
                        <a:buNone/>
                        <a:tabLst/>
                        <a:defRPr/>
                      </a:pPr>
                      <a:r>
                        <a:rPr lang="en-US" altLang="zh-TW" sz="1800" b="1" kern="1200" dirty="0" smtClean="0">
                          <a:solidFill>
                            <a:schemeClr val="bg1"/>
                          </a:solidFill>
                          <a:latin typeface="Calibri" panose="020F0502020204030204" pitchFamily="34" charset="0"/>
                          <a:ea typeface="+mn-ea"/>
                          <a:cs typeface="+mn-cs"/>
                        </a:rPr>
                        <a:t>DRAM</a:t>
                      </a:r>
                      <a:r>
                        <a:rPr lang="en-US" altLang="zh-TW" sz="1800" b="1" kern="1200" baseline="0" dirty="0" smtClean="0">
                          <a:solidFill>
                            <a:schemeClr val="bg1"/>
                          </a:solidFill>
                          <a:latin typeface="Calibri" panose="020F0502020204030204" pitchFamily="34" charset="0"/>
                          <a:ea typeface="+mn-ea"/>
                          <a:cs typeface="+mn-cs"/>
                        </a:rPr>
                        <a:t>-less /HMB</a:t>
                      </a:r>
                      <a:br>
                        <a:rPr lang="en-US" altLang="zh-TW" sz="1800" b="1" kern="1200" baseline="0" dirty="0" smtClean="0">
                          <a:solidFill>
                            <a:schemeClr val="bg1"/>
                          </a:solidFill>
                          <a:latin typeface="Calibri" panose="020F0502020204030204" pitchFamily="34" charset="0"/>
                          <a:ea typeface="+mn-ea"/>
                          <a:cs typeface="+mn-cs"/>
                        </a:rPr>
                      </a:br>
                      <a:r>
                        <a:rPr lang="en-US" altLang="zh-TW" sz="1800" b="1" kern="1200" baseline="0" dirty="0" smtClean="0">
                          <a:solidFill>
                            <a:schemeClr val="bg1"/>
                          </a:solidFill>
                          <a:latin typeface="Calibri" panose="020F0502020204030204" pitchFamily="34" charset="0"/>
                          <a:ea typeface="+mn-ea"/>
                          <a:cs typeface="+mn-cs"/>
                        </a:rPr>
                        <a:t>TCG Opal 2.0</a:t>
                      </a:r>
                      <a:endParaRPr lang="zh-TW" altLang="zh-TW" sz="1800" b="1" kern="1200" baseline="0" dirty="0" smtClean="0">
                        <a:solidFill>
                          <a:schemeClr val="bg1"/>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hMerge="1">
                  <a:txBody>
                    <a:bodyPr/>
                    <a:lstStyle/>
                    <a:p>
                      <a:pPr marL="0" algn="l" defTabSz="914446" rtl="0" eaLnBrk="1" fontAlgn="auto" latinLnBrk="0" hangingPunct="1">
                        <a:spcBef>
                          <a:spcPts val="0"/>
                        </a:spcBef>
                        <a:spcAft>
                          <a:spcPts val="0"/>
                        </a:spcAft>
                        <a:defRPr/>
                      </a:pPr>
                      <a:endParaRPr lang="en-US" altLang="zh-TW" sz="1600" b="1" kern="1200" dirty="0" smtClean="0">
                        <a:solidFill>
                          <a:srgbClr val="FFFFFF"/>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1800" b="1" dirty="0" smtClean="0">
                          <a:solidFill>
                            <a:srgbClr val="FFFF00"/>
                          </a:solidFill>
                          <a:latin typeface="Calibri" panose="020F0502020204030204" pitchFamily="34" charset="0"/>
                          <a:cs typeface="Calibri" panose="020F0502020204030204" pitchFamily="34" charset="0"/>
                        </a:rPr>
                        <a:t>BiCS5</a:t>
                      </a:r>
                      <a:endParaRPr lang="en-US" altLang="zh-TW" sz="1800" b="0" kern="1200" dirty="0" smtClean="0">
                        <a:solidFill>
                          <a:schemeClr val="tx1"/>
                        </a:solidFill>
                        <a:latin typeface="Calibri" panose="020F0502020204030204" pitchFamily="34" charset="0"/>
                        <a:ea typeface="+mn-ea"/>
                        <a:cs typeface="+mn-cs"/>
                      </a:endParaRPr>
                    </a:p>
                    <a:p>
                      <a:pPr marL="0" marR="0" lvl="0" indent="0" algn="l" defTabSz="914446" rtl="0" eaLnBrk="1" fontAlgn="auto" latinLnBrk="0" hangingPunct="1">
                        <a:lnSpc>
                          <a:spcPct val="100000"/>
                        </a:lnSpc>
                        <a:spcBef>
                          <a:spcPts val="0"/>
                        </a:spcBef>
                        <a:spcAft>
                          <a:spcPts val="0"/>
                        </a:spcAft>
                        <a:buClrTx/>
                        <a:buSzTx/>
                        <a:buFontTx/>
                        <a:buNone/>
                        <a:tabLst/>
                        <a:defRPr/>
                      </a:pPr>
                      <a:endParaRPr lang="zh-TW" altLang="zh-TW" sz="1800" dirty="0" smtClean="0">
                        <a:latin typeface="Arial" panose="020B060402020202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pPr marL="0" marR="0" indent="0" algn="l" defTabSz="914446" rtl="0" eaLnBrk="1" fontAlgn="auto" latinLnBrk="0" hangingPunct="1">
                        <a:lnSpc>
                          <a:spcPct val="100000"/>
                        </a:lnSpc>
                        <a:spcBef>
                          <a:spcPts val="0"/>
                        </a:spcBef>
                        <a:spcAft>
                          <a:spcPts val="0"/>
                        </a:spcAft>
                        <a:buClrTx/>
                        <a:buSzTx/>
                        <a:buFontTx/>
                        <a:buNone/>
                        <a:tabLst/>
                        <a:defRPr/>
                      </a:pPr>
                      <a:endParaRPr lang="zh-TW" altLang="zh-TW" sz="1800" b="1" kern="1200" baseline="0" dirty="0" smtClean="0">
                        <a:solidFill>
                          <a:schemeClr val="bg1"/>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l" defTabSz="914446" rtl="0" eaLnBrk="1" fontAlgn="auto" latinLnBrk="0" hangingPunct="1">
                        <a:lnSpc>
                          <a:spcPct val="100000"/>
                        </a:lnSpc>
                        <a:spcBef>
                          <a:spcPts val="0"/>
                        </a:spcBef>
                        <a:spcAft>
                          <a:spcPts val="0"/>
                        </a:spcAft>
                        <a:buClrTx/>
                        <a:buSzTx/>
                        <a:buFontTx/>
                        <a:buNone/>
                        <a:tabLst/>
                        <a:defRPr/>
                      </a:pPr>
                      <a:endParaRPr lang="zh-TW" altLang="zh-TW" sz="1800" b="1" kern="1200" baseline="0" dirty="0" smtClean="0">
                        <a:solidFill>
                          <a:schemeClr val="bg1"/>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l" defTabSz="914446" rtl="0" eaLnBrk="1" fontAlgn="auto" latinLnBrk="0" hangingPunct="1">
                        <a:lnSpc>
                          <a:spcPct val="100000"/>
                        </a:lnSpc>
                        <a:spcBef>
                          <a:spcPts val="0"/>
                        </a:spcBef>
                        <a:spcAft>
                          <a:spcPts val="0"/>
                        </a:spcAft>
                        <a:buClrTx/>
                        <a:buSzTx/>
                        <a:buFontTx/>
                        <a:buNone/>
                        <a:tabLst/>
                        <a:defRPr/>
                      </a:pPr>
                      <a:endParaRPr lang="en-US" altLang="zh-TW" sz="1800" b="1" kern="1200" dirty="0" smtClean="0">
                        <a:solidFill>
                          <a:srgbClr val="FFFFFF"/>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l" defTabSz="914446" rtl="0" eaLnBrk="1" fontAlgn="auto" latinLnBrk="0" hangingPunct="1">
                        <a:lnSpc>
                          <a:spcPct val="100000"/>
                        </a:lnSpc>
                        <a:spcBef>
                          <a:spcPts val="0"/>
                        </a:spcBef>
                        <a:spcAft>
                          <a:spcPts val="0"/>
                        </a:spcAft>
                        <a:buClrTx/>
                        <a:buSzTx/>
                        <a:buFontTx/>
                        <a:buNone/>
                        <a:tabLst/>
                        <a:defRPr/>
                      </a:pPr>
                      <a:endParaRPr lang="en-US" altLang="zh-TW" sz="1800" b="1" kern="1200" dirty="0" smtClean="0">
                        <a:solidFill>
                          <a:srgbClr val="FFFFFF"/>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en-US" altLang="zh-TW" sz="1600" b="0" kern="1200" dirty="0" smtClean="0">
                        <a:solidFill>
                          <a:schemeClr val="tx1"/>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l" defTabSz="914446" rtl="0" eaLnBrk="1" fontAlgn="auto" latinLnBrk="0" hangingPunct="1">
                        <a:lnSpc>
                          <a:spcPct val="100000"/>
                        </a:lnSpc>
                        <a:spcBef>
                          <a:spcPts val="0"/>
                        </a:spcBef>
                        <a:spcAft>
                          <a:spcPts val="0"/>
                        </a:spcAft>
                        <a:buClrTx/>
                        <a:buSzTx/>
                        <a:buFontTx/>
                        <a:buNone/>
                        <a:tabLst/>
                        <a:defRPr/>
                      </a:pPr>
                      <a:endParaRPr lang="en-US" altLang="zh-TW" sz="1600" b="1" kern="1200" dirty="0" smtClean="0">
                        <a:solidFill>
                          <a:srgbClr val="FFFFFF"/>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zh-TW" altLang="zh-TW" sz="1800" dirty="0" smtClean="0">
                        <a:latin typeface="Arial" panose="020B060402020202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grpSp>
        <p:nvGrpSpPr>
          <p:cNvPr id="41" name="群組 40"/>
          <p:cNvGrpSpPr/>
          <p:nvPr/>
        </p:nvGrpSpPr>
        <p:grpSpPr>
          <a:xfrm>
            <a:off x="-4662109" y="2512992"/>
            <a:ext cx="4403248" cy="4271897"/>
            <a:chOff x="-4662109" y="2512992"/>
            <a:chExt cx="4403248" cy="4271897"/>
          </a:xfrm>
        </p:grpSpPr>
        <p:grpSp>
          <p:nvGrpSpPr>
            <p:cNvPr id="42" name="群組 41"/>
            <p:cNvGrpSpPr/>
            <p:nvPr/>
          </p:nvGrpSpPr>
          <p:grpSpPr>
            <a:xfrm>
              <a:off x="-4662109" y="2512992"/>
              <a:ext cx="4403248" cy="4271897"/>
              <a:chOff x="12883876" y="1908742"/>
              <a:chExt cx="4403248" cy="4271897"/>
            </a:xfrm>
          </p:grpSpPr>
          <p:sp>
            <p:nvSpPr>
              <p:cNvPr id="45" name="矩形 44"/>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2" name="矩形 81"/>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3" name="矩形 82"/>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4" name="矩形 83"/>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5" name="文字方塊 84"/>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86" name="文字方塊 85"/>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87" name="矩形 86"/>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8" name="文字方塊 87"/>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89" name="文字方塊 88"/>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90" name="矩形 89"/>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1" name="文字方塊 90"/>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92" name="矩形 91"/>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3" name="矩形 92"/>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4" name="矩形 93"/>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5" name="文字方塊 94"/>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96" name="矩形 95"/>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97" name="矩形 96"/>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8" name="矩形 97"/>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99" name="矩形 98"/>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100" name="矩形 99"/>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01" name="文字方塊 100"/>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102" name="矩形 101"/>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3" name="矩形 102"/>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43" name="文字方塊 42"/>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44" name="矩形 43"/>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39" name="文字方塊 38"/>
          <p:cNvSpPr txBox="1">
            <a:spLocks noChangeArrowheads="1"/>
          </p:cNvSpPr>
          <p:nvPr/>
        </p:nvSpPr>
        <p:spPr bwMode="auto">
          <a:xfrm>
            <a:off x="13809729" y="7624186"/>
            <a:ext cx="2719568" cy="295423"/>
          </a:xfrm>
          <a:prstGeom prst="rect">
            <a:avLst/>
          </a:prstGeom>
          <a:noFill/>
          <a:ln w="9525">
            <a:noFill/>
            <a:miter lim="800000"/>
            <a:headEnd/>
            <a:tailEnd/>
          </a:ln>
        </p:spPr>
        <p:txBody>
          <a:bodyPr wrap="none" lIns="79205" tIns="39603" rIns="79205" bIns="39603">
            <a:spAutoFit/>
          </a:bodyPr>
          <a:lstStyle/>
          <a:p>
            <a:pPr fontAlgn="auto">
              <a:spcBef>
                <a:spcPts val="0"/>
              </a:spcBef>
              <a:spcAft>
                <a:spcPts val="0"/>
              </a:spcAft>
              <a:defRPr/>
            </a:pPr>
            <a:r>
              <a:rPr kumimoji="0" lang="en-US" altLang="zh-TW" sz="1400" b="1" dirty="0">
                <a:solidFill>
                  <a:srgbClr val="C00000"/>
                </a:solidFill>
                <a:latin typeface="Calibri" panose="020F0502020204030204" pitchFamily="34" charset="0"/>
                <a:ea typeface="+mn-ea"/>
                <a:cs typeface="Calibri" panose="020F0502020204030204" pitchFamily="34" charset="0"/>
              </a:rPr>
              <a:t> Warranty: </a:t>
            </a:r>
            <a:r>
              <a:rPr kumimoji="0" lang="en-US" altLang="zh-TW" sz="1400" b="1" dirty="0" smtClean="0">
                <a:solidFill>
                  <a:srgbClr val="C00000"/>
                </a:solidFill>
                <a:latin typeface="Calibri" panose="020F0502020204030204" pitchFamily="34" charset="0"/>
                <a:ea typeface="+mn-ea"/>
                <a:cs typeface="Calibri" panose="020F0502020204030204" pitchFamily="34" charset="0"/>
              </a:rPr>
              <a:t>3 </a:t>
            </a:r>
            <a:r>
              <a:rPr kumimoji="0" lang="en-US" altLang="zh-TW" sz="1400" b="1" dirty="0">
                <a:solidFill>
                  <a:srgbClr val="C00000"/>
                </a:solidFill>
                <a:latin typeface="Calibri" panose="020F0502020204030204" pitchFamily="34" charset="0"/>
                <a:ea typeface="+mn-ea"/>
                <a:cs typeface="Calibri" panose="020F0502020204030204" pitchFamily="34" charset="0"/>
              </a:rPr>
              <a:t>years or </a:t>
            </a:r>
            <a:r>
              <a:rPr kumimoji="0" lang="en-US" altLang="zh-TW" sz="1400" b="1" dirty="0" smtClean="0">
                <a:solidFill>
                  <a:srgbClr val="C00000"/>
                </a:solidFill>
                <a:latin typeface="Calibri" panose="020F0502020204030204" pitchFamily="34" charset="0"/>
                <a:ea typeface="+mn-ea"/>
                <a:cs typeface="Calibri" panose="020F0502020204030204" pitchFamily="34" charset="0"/>
              </a:rPr>
              <a:t>3K </a:t>
            </a:r>
            <a:r>
              <a:rPr kumimoji="0" lang="en-US" altLang="zh-TW" sz="1400" b="1" dirty="0">
                <a:solidFill>
                  <a:srgbClr val="C00000"/>
                </a:solidFill>
                <a:latin typeface="Calibri" panose="020F0502020204030204" pitchFamily="34" charset="0"/>
                <a:ea typeface="+mn-ea"/>
                <a:cs typeface="Calibri" panose="020F0502020204030204" pitchFamily="34" charset="0"/>
              </a:rPr>
              <a:t>P/E cycles</a:t>
            </a:r>
            <a:endParaRPr kumimoji="0" lang="zh-TW" altLang="en-US" sz="1400" b="1" dirty="0">
              <a:solidFill>
                <a:srgbClr val="C00000"/>
              </a:solidFill>
              <a:latin typeface="Calibri" panose="020F0502020204030204" pitchFamily="34" charset="0"/>
              <a:ea typeface="+mn-ea"/>
              <a:cs typeface="Calibri" panose="020F0502020204030204" pitchFamily="34" charset="0"/>
            </a:endParaRPr>
          </a:p>
        </p:txBody>
      </p:sp>
      <p:sp>
        <p:nvSpPr>
          <p:cNvPr id="37" name="文字方塊 36"/>
          <p:cNvSpPr txBox="1"/>
          <p:nvPr/>
        </p:nvSpPr>
        <p:spPr>
          <a:xfrm>
            <a:off x="10488308" y="2316044"/>
            <a:ext cx="1873005" cy="369332"/>
          </a:xfrm>
          <a:prstGeom prst="rect">
            <a:avLst/>
          </a:prstGeom>
          <a:noFill/>
        </p:spPr>
        <p:txBody>
          <a:bodyPr wrap="square" rtlCol="0">
            <a:spAutoFit/>
          </a:bodyPr>
          <a:lstStyle/>
          <a:p>
            <a:r>
              <a:rPr lang="en-US" altLang="zh-TW" sz="1800" b="1" dirty="0" smtClean="0">
                <a:solidFill>
                  <a:srgbClr val="C00000"/>
                </a:solidFill>
                <a:latin typeface="Calibri" panose="020F0502020204030204" pitchFamily="34" charset="0"/>
                <a:ea typeface="+mn-ea"/>
                <a:cs typeface="Calibri" panose="020F0502020204030204" pitchFamily="34" charset="0"/>
              </a:rPr>
              <a:t>8192GB ST </a:t>
            </a:r>
            <a:r>
              <a:rPr lang="en-US" altLang="zh-TW" sz="1800" b="1" dirty="0">
                <a:solidFill>
                  <a:srgbClr val="C00000"/>
                </a:solidFill>
                <a:latin typeface="Calibri" panose="020F0502020204030204" pitchFamily="34" charset="0"/>
                <a:ea typeface="+mn-ea"/>
                <a:cs typeface="Calibri" panose="020F0502020204030204" pitchFamily="34" charset="0"/>
              </a:rPr>
              <a:t>only</a:t>
            </a:r>
            <a:endParaRPr lang="zh-TW" altLang="en-US" sz="1800" b="1" dirty="0">
              <a:solidFill>
                <a:srgbClr val="C00000"/>
              </a:solidFill>
              <a:latin typeface="Calibri" panose="020F0502020204030204" pitchFamily="34" charset="0"/>
              <a:ea typeface="+mn-ea"/>
              <a:cs typeface="Calibri" panose="020F0502020204030204" pitchFamily="34" charset="0"/>
            </a:endParaRPr>
          </a:p>
        </p:txBody>
      </p:sp>
      <p:grpSp>
        <p:nvGrpSpPr>
          <p:cNvPr id="2" name="群組 1"/>
          <p:cNvGrpSpPr/>
          <p:nvPr/>
        </p:nvGrpSpPr>
        <p:grpSpPr>
          <a:xfrm>
            <a:off x="9523765" y="2140496"/>
            <a:ext cx="837247" cy="738032"/>
            <a:chOff x="12500026" y="2500536"/>
            <a:chExt cx="837247" cy="738032"/>
          </a:xfrm>
        </p:grpSpPr>
        <p:sp>
          <p:nvSpPr>
            <p:cNvPr id="40" name="文字方塊 39"/>
            <p:cNvSpPr txBox="1"/>
            <p:nvPr/>
          </p:nvSpPr>
          <p:spPr>
            <a:xfrm>
              <a:off x="12500026" y="2500536"/>
              <a:ext cx="837247" cy="338554"/>
            </a:xfrm>
            <a:prstGeom prst="rect">
              <a:avLst/>
            </a:prstGeom>
            <a:noFill/>
          </p:spPr>
          <p:txBody>
            <a:bodyPr wrap="square" rtlCol="0">
              <a:spAutoFit/>
            </a:bodyPr>
            <a:lstStyle/>
            <a:p>
              <a:pPr algn="ctr"/>
              <a:r>
                <a:rPr lang="en-US" altLang="zh-TW" sz="1600" b="1" dirty="0" smtClean="0">
                  <a:solidFill>
                    <a:srgbClr val="FFFF00"/>
                  </a:solidFill>
                  <a:latin typeface="Calibri" panose="020F0502020204030204" pitchFamily="34" charset="0"/>
                  <a:cs typeface="Calibri" panose="020F0502020204030204" pitchFamily="34" charset="0"/>
                </a:rPr>
                <a:t>BiCS5</a:t>
              </a:r>
              <a:endParaRPr lang="en-US" altLang="zh-TW" sz="1600" b="1" dirty="0">
                <a:solidFill>
                  <a:srgbClr val="FFFF00"/>
                </a:solidFill>
                <a:latin typeface="Calibri" panose="020F0502020204030204" pitchFamily="34" charset="0"/>
                <a:cs typeface="Calibri" panose="020F0502020204030204" pitchFamily="34" charset="0"/>
              </a:endParaRPr>
            </a:p>
          </p:txBody>
        </p:sp>
        <p:pic>
          <p:nvPicPr>
            <p:cNvPr id="47" name="圖片 46"/>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2702579" y="2788568"/>
              <a:ext cx="450000" cy="450000"/>
            </a:xfrm>
            <a:prstGeom prst="rect">
              <a:avLst/>
            </a:prstGeom>
          </p:spPr>
        </p:pic>
      </p:grpSp>
      <p:sp>
        <p:nvSpPr>
          <p:cNvPr id="48" name="文字方塊 47"/>
          <p:cNvSpPr txBox="1"/>
          <p:nvPr/>
        </p:nvSpPr>
        <p:spPr>
          <a:xfrm>
            <a:off x="12630571" y="3148608"/>
            <a:ext cx="1085413" cy="646331"/>
          </a:xfrm>
          <a:prstGeom prst="rect">
            <a:avLst/>
          </a:prstGeom>
          <a:noFill/>
        </p:spPr>
        <p:txBody>
          <a:bodyPr wrap="square" rtlCol="0">
            <a:spAutoFit/>
          </a:bodyPr>
          <a:lstStyle/>
          <a:p>
            <a:r>
              <a:rPr lang="en-US" altLang="zh-TW" sz="1800" b="1" dirty="0" smtClean="0">
                <a:solidFill>
                  <a:srgbClr val="C00000"/>
                </a:solidFill>
                <a:latin typeface="Calibri" panose="020F0502020204030204" pitchFamily="34" charset="0"/>
                <a:ea typeface="+mn-ea"/>
                <a:cs typeface="Calibri" panose="020F0502020204030204" pitchFamily="34" charset="0"/>
              </a:rPr>
              <a:t>16384GB ST </a:t>
            </a:r>
            <a:r>
              <a:rPr lang="en-US" altLang="zh-TW" sz="1800" b="1" dirty="0">
                <a:solidFill>
                  <a:srgbClr val="C00000"/>
                </a:solidFill>
                <a:latin typeface="Calibri" panose="020F0502020204030204" pitchFamily="34" charset="0"/>
                <a:ea typeface="+mn-ea"/>
                <a:cs typeface="Calibri" panose="020F0502020204030204" pitchFamily="34" charset="0"/>
              </a:rPr>
              <a:t>only</a:t>
            </a:r>
            <a:endParaRPr lang="zh-TW" altLang="en-US" sz="1800" b="1" dirty="0">
              <a:solidFill>
                <a:srgbClr val="C00000"/>
              </a:solidFill>
              <a:latin typeface="Calibri" panose="020F0502020204030204" pitchFamily="34" charset="0"/>
              <a:ea typeface="+mn-ea"/>
              <a:cs typeface="Calibri" panose="020F0502020204030204" pitchFamily="34" charset="0"/>
            </a:endParaRPr>
          </a:p>
        </p:txBody>
      </p:sp>
      <p:grpSp>
        <p:nvGrpSpPr>
          <p:cNvPr id="5" name="群組 4"/>
          <p:cNvGrpSpPr/>
          <p:nvPr/>
        </p:nvGrpSpPr>
        <p:grpSpPr>
          <a:xfrm>
            <a:off x="11484549" y="3076600"/>
            <a:ext cx="837247" cy="749039"/>
            <a:chOff x="13592477" y="4297839"/>
            <a:chExt cx="837247" cy="749039"/>
          </a:xfrm>
        </p:grpSpPr>
        <p:sp>
          <p:nvSpPr>
            <p:cNvPr id="49" name="文字方塊 48"/>
            <p:cNvSpPr txBox="1"/>
            <p:nvPr/>
          </p:nvSpPr>
          <p:spPr>
            <a:xfrm>
              <a:off x="13592477" y="4297839"/>
              <a:ext cx="837247" cy="338554"/>
            </a:xfrm>
            <a:prstGeom prst="rect">
              <a:avLst/>
            </a:prstGeom>
            <a:noFill/>
          </p:spPr>
          <p:txBody>
            <a:bodyPr wrap="square" rtlCol="0">
              <a:spAutoFit/>
            </a:bodyPr>
            <a:lstStyle/>
            <a:p>
              <a:pPr algn="ctr"/>
              <a:r>
                <a:rPr lang="en-US" altLang="zh-TW" sz="1600" b="1" dirty="0" smtClean="0">
                  <a:solidFill>
                    <a:srgbClr val="FFFF00"/>
                  </a:solidFill>
                  <a:latin typeface="Calibri" panose="020F0502020204030204" pitchFamily="34" charset="0"/>
                  <a:cs typeface="Calibri" panose="020F0502020204030204" pitchFamily="34" charset="0"/>
                </a:rPr>
                <a:t>BiCS5</a:t>
              </a:r>
              <a:endParaRPr lang="en-US" altLang="zh-TW" sz="1600" b="1" dirty="0">
                <a:solidFill>
                  <a:srgbClr val="FFFF00"/>
                </a:solidFill>
                <a:latin typeface="Calibri" panose="020F0502020204030204" pitchFamily="34" charset="0"/>
                <a:cs typeface="Calibri" panose="020F0502020204030204" pitchFamily="34" charset="0"/>
              </a:endParaRPr>
            </a:p>
          </p:txBody>
        </p:sp>
        <p:pic>
          <p:nvPicPr>
            <p:cNvPr id="51" name="圖片 50"/>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3786101" y="4596878"/>
              <a:ext cx="450000" cy="450000"/>
            </a:xfrm>
            <a:prstGeom prst="rect">
              <a:avLst/>
            </a:prstGeom>
          </p:spPr>
        </p:pic>
      </p:grpSp>
    </p:spTree>
    <p:extLst>
      <p:ext uri="{BB962C8B-B14F-4D97-AF65-F5344CB8AC3E}">
        <p14:creationId xmlns:p14="http://schemas.microsoft.com/office/powerpoint/2010/main" val="668275056"/>
      </p:ext>
    </p:extLst>
  </p:cSld>
  <p:clrMapOvr>
    <a:masterClrMapping/>
  </p:clrMapOvr>
  <p:transition/>
  <p:timing>
    <p:tnLst>
      <p:par>
        <p:cTn id="1" dur="indefinite" restart="never" nodeType="tmRoot"/>
      </p:par>
    </p:tn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文字方塊 24"/>
          <p:cNvSpPr txBox="1">
            <a:spLocks noChangeArrowheads="1"/>
          </p:cNvSpPr>
          <p:nvPr/>
        </p:nvSpPr>
        <p:spPr bwMode="auto">
          <a:xfrm>
            <a:off x="2645589" y="1325449"/>
            <a:ext cx="11903255" cy="660949"/>
          </a:xfrm>
          <a:prstGeom prst="rect">
            <a:avLst/>
          </a:prstGeom>
          <a:noFill/>
          <a:ln>
            <a:noFill/>
          </a:ln>
          <a:extLst/>
        </p:spPr>
        <p:txBody>
          <a:bodyPr wrap="square" lIns="112647" tIns="56324" rIns="112647" bIns="56324">
            <a:spAutoFit/>
          </a:bodyPr>
          <a:lstStyle>
            <a:lvl1pPr eaLnBrk="0" hangingPunct="0">
              <a:defRPr kumimoji="1">
                <a:solidFill>
                  <a:schemeClr val="tx1"/>
                </a:solidFill>
                <a:latin typeface="Arial" pitchFamily="34" charset="0"/>
                <a:ea typeface="新細明體" pitchFamily="18" charset="-120"/>
              </a:defRPr>
            </a:lvl1pPr>
            <a:lvl2pPr marL="742950" indent="-285750" eaLnBrk="0" hangingPunct="0">
              <a:defRPr kumimoji="1">
                <a:solidFill>
                  <a:schemeClr val="tx1"/>
                </a:solidFill>
                <a:latin typeface="Arial" pitchFamily="34" charset="0"/>
                <a:ea typeface="新細明體" pitchFamily="18" charset="-120"/>
              </a:defRPr>
            </a:lvl2pPr>
            <a:lvl3pPr marL="1143000" indent="-228600" eaLnBrk="0" hangingPunct="0">
              <a:defRPr kumimoji="1">
                <a:solidFill>
                  <a:schemeClr val="tx1"/>
                </a:solidFill>
                <a:latin typeface="Arial" pitchFamily="34" charset="0"/>
                <a:ea typeface="新細明體" pitchFamily="18" charset="-120"/>
              </a:defRPr>
            </a:lvl3pPr>
            <a:lvl4pPr marL="1600200" indent="-228600" eaLnBrk="0" hangingPunct="0">
              <a:defRPr kumimoji="1">
                <a:solidFill>
                  <a:schemeClr val="tx1"/>
                </a:solidFill>
                <a:latin typeface="Arial" pitchFamily="34" charset="0"/>
                <a:ea typeface="新細明體" pitchFamily="18" charset="-120"/>
              </a:defRPr>
            </a:lvl4pPr>
            <a:lvl5pPr marL="2057400" indent="-228600" eaLnBrk="0" hangingPunct="0">
              <a:defRPr kumimoji="1">
                <a:solidFill>
                  <a:schemeClr val="tx1"/>
                </a:solidFill>
                <a:latin typeface="Arial" pitchFamily="34" charset="0"/>
                <a:ea typeface="新細明體" pitchFamily="18" charset="-120"/>
              </a:defRPr>
            </a:lvl5pPr>
            <a:lvl6pPr marL="25146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fontAlgn="auto" hangingPunct="1">
              <a:spcBef>
                <a:spcPts val="0"/>
              </a:spcBef>
              <a:spcAft>
                <a:spcPts val="0"/>
              </a:spcAft>
              <a:defRPr/>
            </a:pPr>
            <a:r>
              <a:rPr kumimoji="0" lang="en-US" altLang="zh-TW" sz="3556" b="1" dirty="0">
                <a:solidFill>
                  <a:srgbClr val="008080"/>
                </a:solidFill>
                <a:latin typeface="Calibri" panose="020F0502020204030204" pitchFamily="34" charset="0"/>
              </a:rPr>
              <a:t>Industrial SSD STD </a:t>
            </a:r>
            <a:r>
              <a:rPr kumimoji="0" lang="en-US" altLang="zh-TW" sz="3556" b="1" dirty="0" err="1">
                <a:solidFill>
                  <a:srgbClr val="008080"/>
                </a:solidFill>
                <a:latin typeface="Calibri" panose="020F0502020204030204" pitchFamily="34" charset="0"/>
              </a:rPr>
              <a:t>PCIe</a:t>
            </a:r>
            <a:r>
              <a:rPr kumimoji="0" lang="en-US" altLang="zh-TW" sz="3556" b="1" dirty="0">
                <a:solidFill>
                  <a:srgbClr val="008080"/>
                </a:solidFill>
                <a:latin typeface="Calibri" panose="020F0502020204030204" pitchFamily="34" charset="0"/>
              </a:rPr>
              <a:t> </a:t>
            </a:r>
            <a:r>
              <a:rPr kumimoji="0" lang="en-US" altLang="zh-TW" sz="3556" b="1" dirty="0" smtClean="0">
                <a:solidFill>
                  <a:srgbClr val="008080"/>
                </a:solidFill>
                <a:latin typeface="Calibri" panose="020F0502020204030204" pitchFamily="34" charset="0"/>
              </a:rPr>
              <a:t>M.2 </a:t>
            </a:r>
            <a:r>
              <a:rPr kumimoji="0" lang="en-US" altLang="zh-TW" sz="3556" b="1" dirty="0">
                <a:solidFill>
                  <a:srgbClr val="008080"/>
                </a:solidFill>
                <a:latin typeface="Calibri" panose="020F0502020204030204" pitchFamily="34" charset="0"/>
              </a:rPr>
              <a:t>Roadmap</a:t>
            </a:r>
            <a:endParaRPr kumimoji="0" lang="zh-TW" altLang="en-US" sz="3556" b="1" dirty="0">
              <a:solidFill>
                <a:srgbClr val="008080"/>
              </a:solidFill>
              <a:latin typeface="Calibri" panose="020F0502020204030204" pitchFamily="34" charset="0"/>
            </a:endParaRPr>
          </a:p>
        </p:txBody>
      </p:sp>
      <p:sp>
        <p:nvSpPr>
          <p:cNvPr id="3" name="標題 2"/>
          <p:cNvSpPr>
            <a:spLocks noGrp="1"/>
          </p:cNvSpPr>
          <p:nvPr>
            <p:ph type="title"/>
          </p:nvPr>
        </p:nvSpPr>
        <p:spPr/>
        <p:txBody>
          <a:bodyPr/>
          <a:lstStyle/>
          <a:p>
            <a:r>
              <a:rPr lang="en-US" altLang="zh-TW" dirty="0" err="1" smtClean="0"/>
              <a:t>PCIe</a:t>
            </a:r>
            <a:endParaRPr lang="zh-TW" altLang="en-US" dirty="0"/>
          </a:p>
        </p:txBody>
      </p:sp>
      <p:graphicFrame>
        <p:nvGraphicFramePr>
          <p:cNvPr id="46" name="表格 45"/>
          <p:cNvGraphicFramePr>
            <a:graphicFrameLocks noGrp="1"/>
          </p:cNvGraphicFramePr>
          <p:nvPr>
            <p:extLst/>
          </p:nvPr>
        </p:nvGraphicFramePr>
        <p:xfrm>
          <a:off x="415722" y="2295548"/>
          <a:ext cx="16175295" cy="3459093"/>
        </p:xfrm>
        <a:graphic>
          <a:graphicData uri="http://schemas.openxmlformats.org/drawingml/2006/table">
            <a:tbl>
              <a:tblPr firstRow="1" bandRow="1">
                <a:tableStyleId>{5940675A-B579-460E-94D1-54222C63F5DA}</a:tableStyleId>
              </a:tblPr>
              <a:tblGrid>
                <a:gridCol w="873173"/>
                <a:gridCol w="1900059"/>
                <a:gridCol w="1137738"/>
                <a:gridCol w="1022027"/>
                <a:gridCol w="1022027"/>
                <a:gridCol w="1022027"/>
                <a:gridCol w="1022027"/>
                <a:gridCol w="1022027"/>
                <a:gridCol w="1022028"/>
                <a:gridCol w="1022027"/>
                <a:gridCol w="1022027"/>
                <a:gridCol w="1022027"/>
                <a:gridCol w="1022027"/>
                <a:gridCol w="1022027"/>
                <a:gridCol w="1022027"/>
              </a:tblGrid>
              <a:tr h="472053">
                <a:tc>
                  <a:txBody>
                    <a:bodyPr/>
                    <a:lstStyle/>
                    <a:p>
                      <a:r>
                        <a:rPr lang="en-US" altLang="zh-TW" sz="2000" b="1" dirty="0" smtClean="0">
                          <a:solidFill>
                            <a:schemeClr val="bg1"/>
                          </a:solidFill>
                          <a:latin typeface="Calibri" panose="020F0502020204030204" pitchFamily="34" charset="0"/>
                          <a:cs typeface="Calibri" panose="020F0502020204030204" pitchFamily="34" charset="0"/>
                        </a:rPr>
                        <a:t>Flash</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grid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Available</a:t>
                      </a:r>
                      <a:r>
                        <a:rPr lang="en-US" altLang="zh-TW" sz="2000" b="1" baseline="0" dirty="0" smtClean="0">
                          <a:solidFill>
                            <a:schemeClr val="bg1"/>
                          </a:solidFill>
                          <a:latin typeface="Calibri" panose="020F0502020204030204" pitchFamily="34" charset="0"/>
                          <a:cs typeface="Calibri" panose="020F0502020204030204" pitchFamily="34" charset="0"/>
                        </a:rPr>
                        <a:t> Now</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hMerge="1">
                  <a:txBody>
                    <a:bodyPr/>
                    <a:lstStyle/>
                    <a:p>
                      <a:endParaRPr lang="zh-TW" altLang="en-US"/>
                    </a:p>
                  </a:txBody>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Q4’23</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Q1’24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Q2’24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Q3’24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r>
              <a:tr h="1219200">
                <a:tc rowSpan="2">
                  <a:txBody>
                    <a:bodyPr/>
                    <a:lstStyle/>
                    <a:p>
                      <a:r>
                        <a:rPr lang="en-US" altLang="zh-TW" sz="2000" b="1" dirty="0" smtClean="0">
                          <a:solidFill>
                            <a:schemeClr val="bg1"/>
                          </a:solidFill>
                          <a:latin typeface="Calibri" panose="020F0502020204030204" pitchFamily="34" charset="0"/>
                          <a:cs typeface="Calibri" panose="020F0502020204030204" pitchFamily="34" charset="0"/>
                        </a:rPr>
                        <a:t>3D TLC</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marL="0" algn="l" defTabSz="914446" rtl="0" eaLnBrk="1" fontAlgn="auto" latinLnBrk="0" hangingPunct="1">
                        <a:spcBef>
                          <a:spcPts val="0"/>
                        </a:spcBef>
                        <a:spcAft>
                          <a:spcPts val="0"/>
                        </a:spcAft>
                        <a:defRPr/>
                      </a:pPr>
                      <a:r>
                        <a:rPr lang="en-US" altLang="zh-TW" sz="2000" b="1" kern="1200" dirty="0" smtClean="0">
                          <a:solidFill>
                            <a:srgbClr val="F49C00"/>
                          </a:solidFill>
                          <a:latin typeface="Calibri" panose="020F0502020204030204" pitchFamily="34" charset="0"/>
                          <a:ea typeface="+mn-ea"/>
                          <a:cs typeface="Calibri" panose="020F0502020204030204" pitchFamily="34" charset="0"/>
                        </a:rPr>
                        <a:t>PT220-M280</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mn-cs"/>
                        </a:rPr>
                        <a:t>128GB~2048GB</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mn-cs"/>
                        </a:rPr>
                        <a:t>Gen3 x4</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mn-cs"/>
                        </a:rPr>
                        <a:t>DRAM</a:t>
                      </a:r>
                      <a:r>
                        <a:rPr lang="en-US" altLang="zh-TW" sz="1800" b="1" kern="1200" baseline="0" dirty="0" smtClean="0">
                          <a:solidFill>
                            <a:schemeClr val="tx1">
                              <a:lumMod val="75000"/>
                              <a:lumOff val="25000"/>
                            </a:schemeClr>
                          </a:solidFill>
                          <a:latin typeface="Calibri" panose="020F0502020204030204" pitchFamily="34" charset="0"/>
                          <a:ea typeface="+mn-ea"/>
                          <a:cs typeface="+mn-cs"/>
                        </a:rPr>
                        <a:t>-less w/HMB</a:t>
                      </a:r>
                      <a:r>
                        <a:rPr lang="en-US" altLang="zh-TW" sz="1600" b="1" kern="1200" dirty="0" smtClean="0">
                          <a:solidFill>
                            <a:schemeClr val="tx1">
                              <a:lumMod val="75000"/>
                              <a:lumOff val="25000"/>
                            </a:schemeClr>
                          </a:solidFill>
                          <a:latin typeface="Calibri" panose="020F0502020204030204" pitchFamily="34" charset="0"/>
                          <a:ea typeface="+mn-ea"/>
                          <a:cs typeface="+mn-cs"/>
                        </a:rPr>
                        <a:t> </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46" rtl="0" eaLnBrk="0" fontAlgn="base" latinLnBrk="0" hangingPunct="0">
                        <a:lnSpc>
                          <a:spcPct val="100000"/>
                        </a:lnSpc>
                        <a:spcBef>
                          <a:spcPct val="0"/>
                        </a:spcBef>
                        <a:spcAft>
                          <a:spcPct val="0"/>
                        </a:spcAft>
                        <a:buClrTx/>
                        <a:buSzTx/>
                        <a:buFontTx/>
                        <a:buNone/>
                        <a:tabLst/>
                        <a:defRPr/>
                      </a:pPr>
                      <a:r>
                        <a:rPr lang="en-US" altLang="zh-TW" sz="1800" b="1" kern="1200" dirty="0" smtClean="0">
                          <a:solidFill>
                            <a:srgbClr val="C00000"/>
                          </a:solidFill>
                          <a:latin typeface="Calibri" panose="020F0502020204030204" pitchFamily="34" charset="0"/>
                          <a:ea typeface="Heiti TC Light" charset="0"/>
                          <a:cs typeface="Calibri" panose="020F0502020204030204" pitchFamily="34" charset="0"/>
                          <a:sym typeface="Gill Sans" charset="0"/>
                        </a:rPr>
                        <a:t>BiCS5</a:t>
                      </a:r>
                      <a:endParaRPr lang="zh-TW" altLang="en-US" sz="1800" b="1" kern="1200" dirty="0" smtClean="0">
                        <a:solidFill>
                          <a:srgbClr val="C00000"/>
                        </a:solidFill>
                        <a:latin typeface="Calibri" panose="020F0502020204030204" pitchFamily="34" charset="0"/>
                        <a:ea typeface="Heiti TC Light" charset="0"/>
                        <a:cs typeface="Calibri" panose="020F0502020204030204" pitchFamily="34" charset="0"/>
                        <a:sym typeface="Gill Sans"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latinLnBrk="0" hangingPunct="1"/>
                      <a:endParaRPr lang="zh-TW" altLang="en-US" sz="1800" kern="1200" dirty="0">
                        <a:solidFill>
                          <a:schemeClr val="tx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pPr marL="0" algn="l" defTabSz="914446" rtl="0" eaLnBrk="1" latinLnBrk="0" hangingPunct="1"/>
                      <a:endParaRPr lang="zh-TW" altLang="en-US" sz="1800" kern="1200" dirty="0">
                        <a:solidFill>
                          <a:schemeClr val="tx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en-US" altLang="zh-TW" sz="16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latinLnBrk="0" hangingPunct="1"/>
                      <a:endParaRPr lang="zh-TW" altLang="en-US" sz="1800" kern="1200" dirty="0">
                        <a:solidFill>
                          <a:schemeClr val="tx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en-US" altLang="zh-TW" sz="16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tx1"/>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tx1"/>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tx1"/>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219200">
                <a:tc vMerge="1">
                  <a:txBody>
                    <a:bodyPr/>
                    <a:lstStyle/>
                    <a:p>
                      <a:endParaRPr lang="zh-TW" altLang="en-US"/>
                    </a:p>
                  </a:txBody>
                  <a:tcPr/>
                </a:tc>
                <a:tc>
                  <a:txBody>
                    <a:bodyPr/>
                    <a:lstStyle/>
                    <a:p>
                      <a:pPr marL="0" algn="l" defTabSz="914446" rtl="0" eaLnBrk="1" fontAlgn="auto" latinLnBrk="0" hangingPunct="1">
                        <a:spcBef>
                          <a:spcPts val="0"/>
                        </a:spcBef>
                        <a:spcAft>
                          <a:spcPts val="0"/>
                        </a:spcAft>
                        <a:defRPr/>
                      </a:pPr>
                      <a:r>
                        <a:rPr lang="en-US" altLang="zh-TW" sz="2000" b="1" kern="1200" dirty="0" smtClean="0">
                          <a:solidFill>
                            <a:srgbClr val="F49C00"/>
                          </a:solidFill>
                          <a:latin typeface="Calibri" panose="020F0502020204030204" pitchFamily="34" charset="0"/>
                          <a:ea typeface="+mn-ea"/>
                          <a:cs typeface="Calibri" panose="020F0502020204030204" pitchFamily="34" charset="0"/>
                        </a:rPr>
                        <a:t>PT220-M242</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mn-cs"/>
                        </a:rPr>
                        <a:t>128GB~1024GB</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mn-cs"/>
                        </a:rPr>
                        <a:t>Gen3 x4</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mn-cs"/>
                        </a:rPr>
                        <a:t>DRAM</a:t>
                      </a:r>
                      <a:r>
                        <a:rPr lang="en-US" altLang="zh-TW" sz="1800" b="1" kern="1200" baseline="0" dirty="0" smtClean="0">
                          <a:solidFill>
                            <a:schemeClr val="tx1">
                              <a:lumMod val="75000"/>
                              <a:lumOff val="25000"/>
                            </a:schemeClr>
                          </a:solidFill>
                          <a:latin typeface="Calibri" panose="020F0502020204030204" pitchFamily="34" charset="0"/>
                          <a:ea typeface="+mn-ea"/>
                          <a:cs typeface="+mn-cs"/>
                        </a:rPr>
                        <a:t>-less w/HMB</a:t>
                      </a:r>
                      <a:r>
                        <a:rPr lang="en-US" altLang="zh-TW" sz="1800" b="1" kern="1200" dirty="0" smtClean="0">
                          <a:solidFill>
                            <a:schemeClr val="tx1">
                              <a:lumMod val="75000"/>
                              <a:lumOff val="25000"/>
                            </a:schemeClr>
                          </a:solidFill>
                          <a:latin typeface="Calibri" panose="020F0502020204030204" pitchFamily="34" charset="0"/>
                          <a:ea typeface="+mn-ea"/>
                          <a:cs typeface="+mn-cs"/>
                        </a:rPr>
                        <a:t> </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46" rtl="0" eaLnBrk="0" fontAlgn="base" latinLnBrk="0" hangingPunct="0">
                        <a:lnSpc>
                          <a:spcPct val="100000"/>
                        </a:lnSpc>
                        <a:spcBef>
                          <a:spcPct val="0"/>
                        </a:spcBef>
                        <a:spcAft>
                          <a:spcPct val="0"/>
                        </a:spcAft>
                        <a:buClrTx/>
                        <a:buSzTx/>
                        <a:buFontTx/>
                        <a:buNone/>
                        <a:tabLst/>
                        <a:defRPr/>
                      </a:pPr>
                      <a:r>
                        <a:rPr lang="en-US" altLang="zh-TW" sz="1800" b="1" kern="1200" dirty="0" smtClean="0">
                          <a:solidFill>
                            <a:srgbClr val="C00000"/>
                          </a:solidFill>
                          <a:latin typeface="Calibri" panose="020F0502020204030204" pitchFamily="34" charset="0"/>
                          <a:ea typeface="Heiti TC Light" charset="0"/>
                          <a:cs typeface="Calibri" panose="020F0502020204030204" pitchFamily="34" charset="0"/>
                          <a:sym typeface="Gill Sans" charset="0"/>
                        </a:rPr>
                        <a:t>BiCS5</a:t>
                      </a:r>
                      <a:endParaRPr lang="zh-TW" altLang="en-US" sz="1800" b="1" kern="1200" dirty="0" smtClean="0">
                        <a:solidFill>
                          <a:srgbClr val="C00000"/>
                        </a:solidFill>
                        <a:latin typeface="Calibri" panose="020F0502020204030204" pitchFamily="34" charset="0"/>
                        <a:ea typeface="Heiti TC Light" charset="0"/>
                        <a:cs typeface="Calibri" panose="020F0502020204030204" pitchFamily="34" charset="0"/>
                        <a:sym typeface="Gill Sans"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latinLnBrk="0" hangingPunct="1"/>
                      <a:endParaRPr lang="zh-TW" altLang="en-US" sz="1800" kern="1200" dirty="0">
                        <a:solidFill>
                          <a:schemeClr val="tx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pPr marL="0" algn="l" defTabSz="914446" rtl="0" eaLnBrk="1" latinLnBrk="0" hangingPunct="1"/>
                      <a:endParaRPr lang="zh-TW" altLang="en-US" sz="1800" kern="1200" dirty="0">
                        <a:solidFill>
                          <a:schemeClr val="tx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en-US" altLang="zh-TW" sz="16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latinLnBrk="0" hangingPunct="1"/>
                      <a:endParaRPr lang="zh-TW" altLang="en-US" sz="1800" kern="1200" dirty="0">
                        <a:solidFill>
                          <a:schemeClr val="tx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en-US" altLang="zh-TW" sz="16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tx1"/>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tx1"/>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tx1"/>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grpSp>
        <p:nvGrpSpPr>
          <p:cNvPr id="41" name="群組 40"/>
          <p:cNvGrpSpPr/>
          <p:nvPr/>
        </p:nvGrpSpPr>
        <p:grpSpPr>
          <a:xfrm>
            <a:off x="-4662109" y="2512992"/>
            <a:ext cx="4403248" cy="4271897"/>
            <a:chOff x="-4662109" y="2512992"/>
            <a:chExt cx="4403248" cy="4271897"/>
          </a:xfrm>
        </p:grpSpPr>
        <p:grpSp>
          <p:nvGrpSpPr>
            <p:cNvPr id="42" name="群組 41"/>
            <p:cNvGrpSpPr/>
            <p:nvPr/>
          </p:nvGrpSpPr>
          <p:grpSpPr>
            <a:xfrm>
              <a:off x="-4662109" y="2512992"/>
              <a:ext cx="4403248" cy="4271897"/>
              <a:chOff x="12883876" y="1908742"/>
              <a:chExt cx="4403248" cy="4271897"/>
            </a:xfrm>
          </p:grpSpPr>
          <p:sp>
            <p:nvSpPr>
              <p:cNvPr id="45" name="矩形 44"/>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2" name="矩形 81"/>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3" name="矩形 82"/>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4" name="矩形 83"/>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5" name="文字方塊 84"/>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86" name="文字方塊 85"/>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87" name="矩形 86"/>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8" name="文字方塊 87"/>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89" name="文字方塊 88"/>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90" name="矩形 89"/>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1" name="文字方塊 90"/>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92" name="矩形 91"/>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3" name="矩形 92"/>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4" name="矩形 93"/>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5" name="文字方塊 94"/>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96" name="矩形 95"/>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97" name="矩形 96"/>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8" name="矩形 97"/>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99" name="矩形 98"/>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100" name="矩形 99"/>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01" name="文字方塊 100"/>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102" name="矩形 101"/>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3" name="矩形 102"/>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43" name="文字方塊 42"/>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44" name="矩形 43"/>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39" name="文字方塊 38"/>
          <p:cNvSpPr txBox="1">
            <a:spLocks noChangeArrowheads="1"/>
          </p:cNvSpPr>
          <p:nvPr/>
        </p:nvSpPr>
        <p:spPr bwMode="auto">
          <a:xfrm>
            <a:off x="13871449" y="5301457"/>
            <a:ext cx="2719568" cy="295423"/>
          </a:xfrm>
          <a:prstGeom prst="rect">
            <a:avLst/>
          </a:prstGeom>
          <a:noFill/>
          <a:ln w="9525">
            <a:noFill/>
            <a:miter lim="800000"/>
            <a:headEnd/>
            <a:tailEnd/>
          </a:ln>
        </p:spPr>
        <p:txBody>
          <a:bodyPr wrap="none" lIns="79205" tIns="39603" rIns="79205" bIns="39603">
            <a:spAutoFit/>
          </a:bodyPr>
          <a:lstStyle/>
          <a:p>
            <a:pPr fontAlgn="auto">
              <a:spcBef>
                <a:spcPts val="0"/>
              </a:spcBef>
              <a:spcAft>
                <a:spcPts val="0"/>
              </a:spcAft>
              <a:defRPr/>
            </a:pPr>
            <a:r>
              <a:rPr kumimoji="0" lang="en-US" altLang="zh-TW" sz="1400" b="1" dirty="0">
                <a:solidFill>
                  <a:srgbClr val="C00000"/>
                </a:solidFill>
                <a:latin typeface="Calibri" panose="020F0502020204030204" pitchFamily="34" charset="0"/>
                <a:ea typeface="+mn-ea"/>
                <a:cs typeface="Calibri" panose="020F0502020204030204" pitchFamily="34" charset="0"/>
              </a:rPr>
              <a:t> Warranty: </a:t>
            </a:r>
            <a:r>
              <a:rPr kumimoji="0" lang="en-US" altLang="zh-TW" sz="1400" b="1" dirty="0" smtClean="0">
                <a:solidFill>
                  <a:srgbClr val="C00000"/>
                </a:solidFill>
                <a:latin typeface="Calibri" panose="020F0502020204030204" pitchFamily="34" charset="0"/>
                <a:ea typeface="+mn-ea"/>
                <a:cs typeface="Calibri" panose="020F0502020204030204" pitchFamily="34" charset="0"/>
              </a:rPr>
              <a:t>3 </a:t>
            </a:r>
            <a:r>
              <a:rPr kumimoji="0" lang="en-US" altLang="zh-TW" sz="1400" b="1" dirty="0">
                <a:solidFill>
                  <a:srgbClr val="C00000"/>
                </a:solidFill>
                <a:latin typeface="Calibri" panose="020F0502020204030204" pitchFamily="34" charset="0"/>
                <a:ea typeface="+mn-ea"/>
                <a:cs typeface="Calibri" panose="020F0502020204030204" pitchFamily="34" charset="0"/>
              </a:rPr>
              <a:t>years or </a:t>
            </a:r>
            <a:r>
              <a:rPr kumimoji="0" lang="en-US" altLang="zh-TW" sz="1400" b="1" dirty="0" smtClean="0">
                <a:solidFill>
                  <a:srgbClr val="C00000"/>
                </a:solidFill>
                <a:latin typeface="Calibri" panose="020F0502020204030204" pitchFamily="34" charset="0"/>
                <a:ea typeface="+mn-ea"/>
                <a:cs typeface="Calibri" panose="020F0502020204030204" pitchFamily="34" charset="0"/>
              </a:rPr>
              <a:t>3K </a:t>
            </a:r>
            <a:r>
              <a:rPr kumimoji="0" lang="en-US" altLang="zh-TW" sz="1400" b="1" dirty="0">
                <a:solidFill>
                  <a:srgbClr val="C00000"/>
                </a:solidFill>
                <a:latin typeface="Calibri" panose="020F0502020204030204" pitchFamily="34" charset="0"/>
                <a:ea typeface="+mn-ea"/>
                <a:cs typeface="Calibri" panose="020F0502020204030204" pitchFamily="34" charset="0"/>
              </a:rPr>
              <a:t>P/E cycles</a:t>
            </a:r>
            <a:endParaRPr kumimoji="0" lang="zh-TW" altLang="en-US" sz="1400" b="1" dirty="0">
              <a:solidFill>
                <a:srgbClr val="C00000"/>
              </a:solidFill>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2595859474"/>
      </p:ext>
    </p:extLst>
  </p:cSld>
  <p:clrMapOvr>
    <a:masterClrMapping/>
  </p:clrMapOvr>
  <p:transition/>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圆角矩形 20"/>
          <p:cNvSpPr/>
          <p:nvPr/>
        </p:nvSpPr>
        <p:spPr>
          <a:xfrm>
            <a:off x="1397323" y="2140496"/>
            <a:ext cx="3807826" cy="6749998"/>
          </a:xfrm>
          <a:prstGeom prst="roundRect">
            <a:avLst>
              <a:gd name="adj" fmla="val 5617"/>
            </a:avLst>
          </a:prstGeom>
          <a:gradFill flip="none" rotWithShape="1">
            <a:gsLst>
              <a:gs pos="0">
                <a:srgbClr val="285891">
                  <a:shade val="30000"/>
                  <a:satMod val="115000"/>
                </a:srgbClr>
              </a:gs>
              <a:gs pos="50000">
                <a:srgbClr val="285891">
                  <a:shade val="67500"/>
                  <a:satMod val="115000"/>
                </a:srgbClr>
              </a:gs>
              <a:gs pos="100000">
                <a:srgbClr val="285891">
                  <a:shade val="100000"/>
                  <a:satMod val="115000"/>
                </a:srgbClr>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0">
              <a:latin typeface="Calibri" panose="020F0502020204030204" pitchFamily="34" charset="0"/>
              <a:cs typeface="Calibri" panose="020F0502020204030204" pitchFamily="34" charset="0"/>
            </a:endParaRPr>
          </a:p>
        </p:txBody>
      </p:sp>
      <p:sp>
        <p:nvSpPr>
          <p:cNvPr id="30" name="圆角矩形 21"/>
          <p:cNvSpPr/>
          <p:nvPr/>
        </p:nvSpPr>
        <p:spPr>
          <a:xfrm>
            <a:off x="5888181" y="2140496"/>
            <a:ext cx="3790062" cy="6749998"/>
          </a:xfrm>
          <a:prstGeom prst="roundRect">
            <a:avLst>
              <a:gd name="adj" fmla="val 5617"/>
            </a:avLst>
          </a:prstGeom>
          <a:gradFill flip="none" rotWithShape="1">
            <a:gsLst>
              <a:gs pos="0">
                <a:schemeClr val="accent5">
                  <a:lumMod val="75000"/>
                  <a:shade val="30000"/>
                  <a:satMod val="115000"/>
                </a:schemeClr>
              </a:gs>
              <a:gs pos="50000">
                <a:schemeClr val="accent5">
                  <a:lumMod val="75000"/>
                  <a:shade val="67500"/>
                  <a:satMod val="115000"/>
                </a:schemeClr>
              </a:gs>
              <a:gs pos="100000">
                <a:schemeClr val="accent5">
                  <a:lumMod val="75000"/>
                  <a:shade val="100000"/>
                  <a:satMod val="115000"/>
                </a:schemeClr>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0">
              <a:latin typeface="Calibri" panose="020F0502020204030204" pitchFamily="34" charset="0"/>
              <a:cs typeface="Calibri" panose="020F0502020204030204" pitchFamily="34" charset="0"/>
            </a:endParaRPr>
          </a:p>
        </p:txBody>
      </p:sp>
      <p:sp>
        <p:nvSpPr>
          <p:cNvPr id="31" name="圆角矩形 22"/>
          <p:cNvSpPr/>
          <p:nvPr/>
        </p:nvSpPr>
        <p:spPr>
          <a:xfrm>
            <a:off x="10523388" y="2140496"/>
            <a:ext cx="3835375" cy="6749998"/>
          </a:xfrm>
          <a:prstGeom prst="roundRect">
            <a:avLst>
              <a:gd name="adj" fmla="val 5617"/>
            </a:avLst>
          </a:prstGeom>
          <a:gradFill flip="none" rotWithShape="1">
            <a:gsLst>
              <a:gs pos="0">
                <a:srgbClr val="F8841D">
                  <a:shade val="30000"/>
                  <a:satMod val="115000"/>
                </a:srgbClr>
              </a:gs>
              <a:gs pos="50000">
                <a:srgbClr val="F8841D">
                  <a:shade val="67500"/>
                  <a:satMod val="115000"/>
                </a:srgbClr>
              </a:gs>
              <a:gs pos="100000">
                <a:srgbClr val="F8841D">
                  <a:shade val="100000"/>
                  <a:satMod val="115000"/>
                </a:srgbClr>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0">
              <a:latin typeface="Calibri" panose="020F0502020204030204" pitchFamily="34" charset="0"/>
              <a:cs typeface="Calibri" panose="020F0502020204030204" pitchFamily="34" charset="0"/>
            </a:endParaRPr>
          </a:p>
        </p:txBody>
      </p:sp>
      <p:cxnSp>
        <p:nvCxnSpPr>
          <p:cNvPr id="44" name="直接连接符 55"/>
          <p:cNvCxnSpPr/>
          <p:nvPr/>
        </p:nvCxnSpPr>
        <p:spPr>
          <a:xfrm>
            <a:off x="1953790" y="4984956"/>
            <a:ext cx="2704172"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5" name="直接连接符 56"/>
          <p:cNvCxnSpPr/>
          <p:nvPr/>
        </p:nvCxnSpPr>
        <p:spPr>
          <a:xfrm>
            <a:off x="6381105" y="4987644"/>
            <a:ext cx="2704172"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6" name="直接连接符 57"/>
          <p:cNvCxnSpPr/>
          <p:nvPr/>
        </p:nvCxnSpPr>
        <p:spPr>
          <a:xfrm>
            <a:off x="11115330" y="5020816"/>
            <a:ext cx="2704172"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grpSp>
        <p:nvGrpSpPr>
          <p:cNvPr id="9" name="群組 8"/>
          <p:cNvGrpSpPr/>
          <p:nvPr/>
        </p:nvGrpSpPr>
        <p:grpSpPr>
          <a:xfrm>
            <a:off x="1780061" y="2468060"/>
            <a:ext cx="12866734" cy="6057501"/>
            <a:chOff x="3439833" y="3444333"/>
            <a:chExt cx="12690140" cy="5512220"/>
          </a:xfrm>
        </p:grpSpPr>
        <p:sp>
          <p:nvSpPr>
            <p:cNvPr id="41" name="椭圆 51"/>
            <p:cNvSpPr/>
            <p:nvPr/>
          </p:nvSpPr>
          <p:spPr>
            <a:xfrm>
              <a:off x="4262155" y="3444333"/>
              <a:ext cx="1285883" cy="1226058"/>
            </a:xfrm>
            <a:prstGeom prst="ellipse">
              <a:avLst/>
            </a:prstGeom>
            <a:solidFill>
              <a:srgbClr val="FFFEF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zh-CN" altLang="en-US" sz="3600" dirty="0">
                <a:latin typeface="Calibri" panose="020F0502020204030204" pitchFamily="34" charset="0"/>
                <a:cs typeface="Calibri" panose="020F0502020204030204" pitchFamily="34" charset="0"/>
              </a:endParaRPr>
            </a:p>
          </p:txBody>
        </p:sp>
        <p:sp>
          <p:nvSpPr>
            <p:cNvPr id="42" name="椭圆 53"/>
            <p:cNvSpPr/>
            <p:nvPr/>
          </p:nvSpPr>
          <p:spPr>
            <a:xfrm>
              <a:off x="13230092" y="3476113"/>
              <a:ext cx="1266428" cy="1201502"/>
            </a:xfrm>
            <a:prstGeom prst="ellipse">
              <a:avLst/>
            </a:prstGeom>
            <a:solidFill>
              <a:srgbClr val="FFFEF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zh-CN" altLang="en-US" sz="3600" dirty="0">
                <a:latin typeface="Calibri" panose="020F0502020204030204" pitchFamily="34" charset="0"/>
                <a:cs typeface="Calibri" panose="020F0502020204030204" pitchFamily="34" charset="0"/>
              </a:endParaRPr>
            </a:p>
          </p:txBody>
        </p:sp>
        <p:sp>
          <p:nvSpPr>
            <p:cNvPr id="43" name="椭圆 54"/>
            <p:cNvSpPr/>
            <p:nvPr/>
          </p:nvSpPr>
          <p:spPr>
            <a:xfrm>
              <a:off x="8665376" y="3476113"/>
              <a:ext cx="1285883" cy="1201502"/>
            </a:xfrm>
            <a:prstGeom prst="ellipse">
              <a:avLst/>
            </a:prstGeom>
            <a:solidFill>
              <a:srgbClr val="FFFEF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zh-CN" altLang="en-US" sz="3600" dirty="0">
                <a:latin typeface="Calibri" panose="020F0502020204030204" pitchFamily="34" charset="0"/>
                <a:cs typeface="Calibri" panose="020F0502020204030204" pitchFamily="34" charset="0"/>
              </a:endParaRPr>
            </a:p>
          </p:txBody>
        </p:sp>
        <p:sp>
          <p:nvSpPr>
            <p:cNvPr id="47" name="TextBox 39"/>
            <p:cNvSpPr txBox="1"/>
            <p:nvPr/>
          </p:nvSpPr>
          <p:spPr>
            <a:xfrm>
              <a:off x="3507117" y="5956056"/>
              <a:ext cx="3038453" cy="2692528"/>
            </a:xfrm>
            <a:prstGeom prst="rect">
              <a:avLst/>
            </a:prstGeom>
            <a:noFill/>
          </p:spPr>
          <p:txBody>
            <a:bodyPr wrap="square" rtlCol="0">
              <a:spAutoFit/>
            </a:bodyPr>
            <a:lstStyle/>
            <a:p>
              <a:pPr defTabSz="1956189">
                <a:lnSpc>
                  <a:spcPct val="120000"/>
                </a:lnSpc>
                <a:spcBef>
                  <a:spcPts val="758"/>
                </a:spcBef>
                <a:defRPr/>
              </a:pPr>
              <a:r>
                <a:rPr lang="en-US" altLang="zh-TW" sz="2400" kern="0" dirty="0">
                  <a:solidFill>
                    <a:schemeClr val="bg1"/>
                  </a:solidFill>
                  <a:latin typeface="Calibri" panose="020F0502020204030204" pitchFamily="34" charset="0"/>
                  <a:cs typeface="Calibri" panose="020F0502020204030204" pitchFamily="34" charset="0"/>
                </a:rPr>
                <a:t>Apacer </a:t>
              </a:r>
              <a:r>
                <a:rPr lang="en-US" altLang="zh-CN" sz="2400" kern="0" dirty="0">
                  <a:solidFill>
                    <a:schemeClr val="bg1"/>
                  </a:solidFill>
                  <a:latin typeface="Calibri" panose="020F0502020204030204" pitchFamily="34" charset="0"/>
                  <a:cs typeface="Calibri" panose="020F0502020204030204" pitchFamily="34" charset="0"/>
                </a:rPr>
                <a:t>FIPS validated encryption modules have been scrutinized by a NIST lab and assigned a CMVP certificate. </a:t>
              </a:r>
              <a:endParaRPr lang="zh-CN" altLang="en-US" sz="2400" kern="0" dirty="0">
                <a:solidFill>
                  <a:schemeClr val="bg1"/>
                </a:solidFill>
                <a:latin typeface="Calibri" panose="020F0502020204030204" pitchFamily="34" charset="0"/>
                <a:cs typeface="Calibri" panose="020F0502020204030204" pitchFamily="34" charset="0"/>
              </a:endParaRPr>
            </a:p>
          </p:txBody>
        </p:sp>
        <p:sp>
          <p:nvSpPr>
            <p:cNvPr id="48" name="TextBox 39"/>
            <p:cNvSpPr txBox="1"/>
            <p:nvPr/>
          </p:nvSpPr>
          <p:spPr>
            <a:xfrm>
              <a:off x="7621999" y="5956056"/>
              <a:ext cx="3477186" cy="3000497"/>
            </a:xfrm>
            <a:prstGeom prst="rect">
              <a:avLst/>
            </a:prstGeom>
            <a:noFill/>
          </p:spPr>
          <p:txBody>
            <a:bodyPr wrap="square" rtlCol="0">
              <a:spAutoFit/>
            </a:bodyPr>
            <a:lstStyle/>
            <a:p>
              <a:pPr defTabSz="1956189">
                <a:lnSpc>
                  <a:spcPct val="120000"/>
                </a:lnSpc>
                <a:spcBef>
                  <a:spcPts val="758"/>
                </a:spcBef>
                <a:defRPr/>
              </a:pPr>
              <a:r>
                <a:rPr lang="en-US" altLang="zh-CN" sz="2400" kern="0" dirty="0">
                  <a:solidFill>
                    <a:schemeClr val="bg1"/>
                  </a:solidFill>
                  <a:latin typeface="Calibri" panose="020F0502020204030204" pitchFamily="34" charset="0"/>
                  <a:cs typeface="Calibri" panose="020F0502020204030204" pitchFamily="34" charset="0"/>
                </a:rPr>
                <a:t>Apacer maintains a diverse product line that covers many capacities and form factors, and supports </a:t>
              </a:r>
            </a:p>
            <a:p>
              <a:pPr defTabSz="1956189">
                <a:lnSpc>
                  <a:spcPct val="120000"/>
                </a:lnSpc>
                <a:spcBef>
                  <a:spcPts val="758"/>
                </a:spcBef>
                <a:defRPr/>
              </a:pPr>
              <a:r>
                <a:rPr lang="en-US" altLang="zh-TW" sz="2400" kern="0" dirty="0">
                  <a:solidFill>
                    <a:schemeClr val="bg1"/>
                  </a:solidFill>
                  <a:latin typeface="Calibri" panose="020F0502020204030204" pitchFamily="34" charset="0"/>
                  <a:cs typeface="Calibri" panose="020F0502020204030204" pitchFamily="34" charset="0"/>
                </a:rPr>
                <a:t>R-SATA </a:t>
              </a:r>
              <a:r>
                <a:rPr lang="en-US" altLang="zh-CN" sz="2400" kern="0" dirty="0">
                  <a:solidFill>
                    <a:schemeClr val="bg1"/>
                  </a:solidFill>
                  <a:latin typeface="Calibri" panose="020F0502020204030204" pitchFamily="34" charset="0"/>
                  <a:cs typeface="Calibri" panose="020F0502020204030204" pitchFamily="34" charset="0"/>
                </a:rPr>
                <a:t>rugged </a:t>
              </a:r>
              <a:r>
                <a:rPr lang="en-US" altLang="zh-TW" sz="2400" kern="0" dirty="0">
                  <a:solidFill>
                    <a:schemeClr val="bg1"/>
                  </a:solidFill>
                  <a:latin typeface="Calibri" panose="020F0502020204030204" pitchFamily="34" charset="0"/>
                  <a:cs typeface="Calibri" panose="020F0502020204030204" pitchFamily="34" charset="0"/>
                </a:rPr>
                <a:t>connector </a:t>
              </a:r>
              <a:r>
                <a:rPr lang="en-US" altLang="zh-CN" sz="2400" kern="0" dirty="0">
                  <a:solidFill>
                    <a:schemeClr val="bg1"/>
                  </a:solidFill>
                  <a:latin typeface="Calibri" panose="020F0502020204030204" pitchFamily="34" charset="0"/>
                  <a:cs typeface="Calibri" panose="020F0502020204030204" pitchFamily="34" charset="0"/>
                </a:rPr>
                <a:t>to meet industrial </a:t>
              </a:r>
              <a:r>
                <a:rPr lang="en-US" altLang="zh-CN" sz="2400" kern="0" dirty="0" smtClean="0">
                  <a:solidFill>
                    <a:schemeClr val="bg1"/>
                  </a:solidFill>
                  <a:latin typeface="Calibri" panose="020F0502020204030204" pitchFamily="34" charset="0"/>
                  <a:cs typeface="Calibri" panose="020F0502020204030204" pitchFamily="34" charset="0"/>
                </a:rPr>
                <a:t>application </a:t>
              </a:r>
              <a:r>
                <a:rPr lang="en-US" altLang="zh-CN" sz="2400" kern="0" dirty="0">
                  <a:solidFill>
                    <a:schemeClr val="bg1"/>
                  </a:solidFill>
                  <a:latin typeface="Calibri" panose="020F0502020204030204" pitchFamily="34" charset="0"/>
                  <a:cs typeface="Calibri" panose="020F0502020204030204" pitchFamily="34" charset="0"/>
                </a:rPr>
                <a:t>needs.</a:t>
              </a:r>
              <a:endParaRPr lang="zh-CN" altLang="en-US" sz="2400" kern="0" dirty="0">
                <a:solidFill>
                  <a:schemeClr val="bg1"/>
                </a:solidFill>
                <a:latin typeface="Calibri" panose="020F0502020204030204" pitchFamily="34" charset="0"/>
                <a:cs typeface="Calibri" panose="020F0502020204030204" pitchFamily="34" charset="0"/>
              </a:endParaRPr>
            </a:p>
          </p:txBody>
        </p:sp>
        <p:sp>
          <p:nvSpPr>
            <p:cNvPr id="49" name="TextBox 39"/>
            <p:cNvSpPr txBox="1"/>
            <p:nvPr/>
          </p:nvSpPr>
          <p:spPr>
            <a:xfrm>
              <a:off x="12403906" y="5956056"/>
              <a:ext cx="3157908" cy="2692528"/>
            </a:xfrm>
            <a:prstGeom prst="rect">
              <a:avLst/>
            </a:prstGeom>
            <a:noFill/>
          </p:spPr>
          <p:txBody>
            <a:bodyPr wrap="square" rtlCol="0">
              <a:spAutoFit/>
            </a:bodyPr>
            <a:lstStyle/>
            <a:p>
              <a:pPr defTabSz="1956189">
                <a:lnSpc>
                  <a:spcPct val="120000"/>
                </a:lnSpc>
                <a:spcBef>
                  <a:spcPts val="758"/>
                </a:spcBef>
                <a:defRPr/>
              </a:pPr>
              <a:r>
                <a:rPr lang="en-US" altLang="zh-CN" sz="2400" kern="0" dirty="0">
                  <a:solidFill>
                    <a:schemeClr val="bg1"/>
                  </a:solidFill>
                  <a:latin typeface="Calibri" panose="020F0502020204030204" pitchFamily="34" charset="0"/>
                  <a:cs typeface="Calibri" panose="020F0502020204030204" pitchFamily="34" charset="0"/>
                </a:rPr>
                <a:t>Apacer leads to the industrial firstly provide wide temperature supported FIPS validated SSDs for rugged applications.</a:t>
              </a:r>
            </a:p>
          </p:txBody>
        </p:sp>
        <p:sp>
          <p:nvSpPr>
            <p:cNvPr id="50" name="文本框 63"/>
            <p:cNvSpPr txBox="1"/>
            <p:nvPr/>
          </p:nvSpPr>
          <p:spPr>
            <a:xfrm>
              <a:off x="3439833" y="4796935"/>
              <a:ext cx="3102480" cy="793101"/>
            </a:xfrm>
            <a:prstGeom prst="rect">
              <a:avLst/>
            </a:prstGeom>
            <a:noFill/>
          </p:spPr>
          <p:txBody>
            <a:bodyPr wrap="square" rtlCol="0">
              <a:spAutoFit/>
            </a:bodyPr>
            <a:lstStyle/>
            <a:p>
              <a:pPr algn="ctr">
                <a:lnSpc>
                  <a:spcPts val="2844"/>
                </a:lnSpc>
              </a:pPr>
              <a:r>
                <a:rPr lang="en-US" altLang="zh-CN" sz="2800" b="1" dirty="0">
                  <a:solidFill>
                    <a:schemeClr val="bg1"/>
                  </a:solidFill>
                  <a:latin typeface="Calibri" panose="020F0502020204030204" pitchFamily="34" charset="0"/>
                  <a:cs typeface="Calibri" panose="020F0502020204030204" pitchFamily="34" charset="0"/>
                </a:rPr>
                <a:t>FIPS Validated</a:t>
              </a:r>
            </a:p>
            <a:p>
              <a:pPr algn="ctr">
                <a:lnSpc>
                  <a:spcPts val="2844"/>
                </a:lnSpc>
              </a:pPr>
              <a:r>
                <a:rPr lang="en-US" altLang="zh-CN" sz="2800" b="1" dirty="0">
                  <a:solidFill>
                    <a:schemeClr val="bg1"/>
                  </a:solidFill>
                  <a:latin typeface="Calibri" panose="020F0502020204030204" pitchFamily="34" charset="0"/>
                  <a:cs typeface="Calibri" panose="020F0502020204030204" pitchFamily="34" charset="0"/>
                </a:rPr>
                <a:t>Certificate #4386</a:t>
              </a:r>
            </a:p>
          </p:txBody>
        </p:sp>
        <p:sp>
          <p:nvSpPr>
            <p:cNvPr id="51" name="文本框 64"/>
            <p:cNvSpPr txBox="1"/>
            <p:nvPr/>
          </p:nvSpPr>
          <p:spPr>
            <a:xfrm>
              <a:off x="7410684" y="4904871"/>
              <a:ext cx="3741101" cy="793101"/>
            </a:xfrm>
            <a:prstGeom prst="rect">
              <a:avLst/>
            </a:prstGeom>
            <a:noFill/>
          </p:spPr>
          <p:txBody>
            <a:bodyPr wrap="square" rtlCol="0">
              <a:spAutoFit/>
            </a:bodyPr>
            <a:lstStyle/>
            <a:p>
              <a:pPr algn="ctr">
                <a:lnSpc>
                  <a:spcPts val="2844"/>
                </a:lnSpc>
              </a:pPr>
              <a:r>
                <a:rPr lang="en-US" altLang="zh-CN" sz="2800" b="1" dirty="0">
                  <a:solidFill>
                    <a:schemeClr val="bg1"/>
                  </a:solidFill>
                  <a:latin typeface="Calibri" panose="020F0502020204030204" pitchFamily="34" charset="0"/>
                  <a:cs typeface="Calibri" panose="020F0502020204030204" pitchFamily="34" charset="0"/>
                </a:rPr>
                <a:t>Various Form Factors </a:t>
              </a:r>
            </a:p>
            <a:p>
              <a:pPr algn="ctr">
                <a:lnSpc>
                  <a:spcPts val="2844"/>
                </a:lnSpc>
              </a:pPr>
              <a:r>
                <a:rPr lang="en-US" altLang="zh-CN" sz="2800" b="1" dirty="0">
                  <a:solidFill>
                    <a:schemeClr val="bg1"/>
                  </a:solidFill>
                  <a:latin typeface="Calibri" panose="020F0502020204030204" pitchFamily="34" charset="0"/>
                  <a:cs typeface="Calibri" panose="020F0502020204030204" pitchFamily="34" charset="0"/>
                </a:rPr>
                <a:t>&amp; R-SATA Support</a:t>
              </a:r>
            </a:p>
          </p:txBody>
        </p:sp>
        <p:sp>
          <p:nvSpPr>
            <p:cNvPr id="52" name="文本框 66"/>
            <p:cNvSpPr txBox="1"/>
            <p:nvPr/>
          </p:nvSpPr>
          <p:spPr>
            <a:xfrm>
              <a:off x="11622258" y="4885395"/>
              <a:ext cx="4507715" cy="810478"/>
            </a:xfrm>
            <a:prstGeom prst="rect">
              <a:avLst/>
            </a:prstGeom>
            <a:noFill/>
          </p:spPr>
          <p:txBody>
            <a:bodyPr wrap="square" rtlCol="0">
              <a:spAutoFit/>
            </a:bodyPr>
            <a:lstStyle/>
            <a:p>
              <a:pPr algn="ctr">
                <a:lnSpc>
                  <a:spcPts val="2844"/>
                </a:lnSpc>
              </a:pPr>
              <a:r>
                <a:rPr lang="en-US" altLang="zh-CN" sz="2800" b="1" dirty="0">
                  <a:solidFill>
                    <a:schemeClr val="bg1"/>
                  </a:solidFill>
                  <a:latin typeface="Calibri" panose="020F0502020204030204" pitchFamily="34" charset="0"/>
                  <a:cs typeface="Calibri" panose="020F0502020204030204" pitchFamily="34" charset="0"/>
                </a:rPr>
                <a:t>Wide Temperature </a:t>
              </a:r>
            </a:p>
            <a:p>
              <a:pPr algn="ctr">
                <a:lnSpc>
                  <a:spcPts val="2844"/>
                </a:lnSpc>
              </a:pPr>
              <a:r>
                <a:rPr lang="en-US" altLang="zh-CN" sz="2800" b="1" dirty="0">
                  <a:solidFill>
                    <a:schemeClr val="bg1"/>
                  </a:solidFill>
                  <a:latin typeface="Calibri" panose="020F0502020204030204" pitchFamily="34" charset="0"/>
                  <a:cs typeface="Calibri" panose="020F0502020204030204" pitchFamily="34" charset="0"/>
                </a:rPr>
                <a:t>Support</a:t>
              </a:r>
            </a:p>
          </p:txBody>
        </p:sp>
        <p:pic>
          <p:nvPicPr>
            <p:cNvPr id="2050" name="Picture 2" descr="https://icon-library.com/images/certification-icon/certification-icon-21.jpg"/>
            <p:cNvPicPr>
              <a:picLocks noChangeAspect="1" noChangeArrowheads="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4411722" y="3613429"/>
              <a:ext cx="997574" cy="932112"/>
            </a:xfrm>
            <a:prstGeom prst="rect">
              <a:avLst/>
            </a:prstGeom>
            <a:noFill/>
            <a:extLst>
              <a:ext uri="{909E8E84-426E-40DD-AFC4-6F175D3DCCD1}">
                <a14:hiddenFill xmlns:a14="http://schemas.microsoft.com/office/drawing/2010/main">
                  <a:solidFill>
                    <a:srgbClr val="FFFFFF"/>
                  </a:solidFill>
                </a14:hiddenFill>
              </a:ext>
            </a:extLst>
          </p:spPr>
        </p:pic>
        <p:pic>
          <p:nvPicPr>
            <p:cNvPr id="2" name="圖片 1"/>
            <p:cNvPicPr>
              <a:picLocks noChangeAspect="1"/>
            </p:cNvPicPr>
            <p:nvPr/>
          </p:nvPicPr>
          <p:blipFill>
            <a:blip r:embed="rId4">
              <a:duotone>
                <a:schemeClr val="accent6">
                  <a:shade val="45000"/>
                  <a:satMod val="135000"/>
                </a:schemeClr>
                <a:prstClr val="white"/>
              </a:duotone>
            </a:blip>
            <a:stretch>
              <a:fillRect/>
            </a:stretch>
          </p:blipFill>
          <p:spPr>
            <a:xfrm>
              <a:off x="13431224" y="3592964"/>
              <a:ext cx="930838" cy="1010574"/>
            </a:xfrm>
            <a:prstGeom prst="ellipse">
              <a:avLst/>
            </a:prstGeom>
          </p:spPr>
        </p:pic>
        <p:pic>
          <p:nvPicPr>
            <p:cNvPr id="3" name="圖片 2"/>
            <p:cNvPicPr>
              <a:picLocks noChangeAspect="1"/>
            </p:cNvPicPr>
            <p:nvPr/>
          </p:nvPicPr>
          <p:blipFill>
            <a:blip r:embed="rId5">
              <a:duotone>
                <a:schemeClr val="accent5">
                  <a:shade val="45000"/>
                  <a:satMod val="135000"/>
                </a:schemeClr>
                <a:prstClr val="white"/>
              </a:duotone>
            </a:blip>
            <a:stretch>
              <a:fillRect/>
            </a:stretch>
          </p:blipFill>
          <p:spPr>
            <a:xfrm>
              <a:off x="8753251" y="3683893"/>
              <a:ext cx="1055968" cy="881613"/>
            </a:xfrm>
            <a:prstGeom prst="ellipse">
              <a:avLst/>
            </a:prstGeom>
          </p:spPr>
        </p:pic>
      </p:grpSp>
      <p:sp>
        <p:nvSpPr>
          <p:cNvPr id="6" name="矩形 5"/>
          <p:cNvSpPr/>
          <p:nvPr/>
        </p:nvSpPr>
        <p:spPr>
          <a:xfrm>
            <a:off x="3911292" y="1774960"/>
            <a:ext cx="453230" cy="2571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sz="5973"/>
          </a:p>
        </p:txBody>
      </p:sp>
      <p:sp>
        <p:nvSpPr>
          <p:cNvPr id="10" name="矩形 9"/>
          <p:cNvSpPr/>
          <p:nvPr/>
        </p:nvSpPr>
        <p:spPr>
          <a:xfrm>
            <a:off x="461219" y="412304"/>
            <a:ext cx="8667750" cy="1323439"/>
          </a:xfrm>
          <a:prstGeom prst="rect">
            <a:avLst/>
          </a:prstGeom>
        </p:spPr>
        <p:txBody>
          <a:bodyPr wrap="square">
            <a:spAutoFit/>
          </a:bodyPr>
          <a:lstStyle/>
          <a:p>
            <a:r>
              <a:rPr lang="en-US" altLang="zh-TW" sz="4000" b="1" dirty="0">
                <a:solidFill>
                  <a:schemeClr val="tx1">
                    <a:lumMod val="75000"/>
                    <a:lumOff val="25000"/>
                  </a:schemeClr>
                </a:solidFill>
                <a:latin typeface="Calibri" panose="020F0502020204030204" pitchFamily="34" charset="0"/>
                <a:cs typeface="Calibri" panose="020F0502020204030204" pitchFamily="34" charset="0"/>
              </a:rPr>
              <a:t>FIPS 140-2 Certified </a:t>
            </a:r>
            <a:br>
              <a:rPr lang="en-US" altLang="zh-TW" sz="4000" b="1" dirty="0">
                <a:solidFill>
                  <a:schemeClr val="tx1">
                    <a:lumMod val="75000"/>
                    <a:lumOff val="25000"/>
                  </a:schemeClr>
                </a:solidFill>
                <a:latin typeface="Calibri" panose="020F0502020204030204" pitchFamily="34" charset="0"/>
                <a:cs typeface="Calibri" panose="020F0502020204030204" pitchFamily="34" charset="0"/>
              </a:rPr>
            </a:br>
            <a:r>
              <a:rPr lang="en-US" altLang="zh-TW" sz="4000" b="1" dirty="0" err="1">
                <a:solidFill>
                  <a:schemeClr val="tx1">
                    <a:lumMod val="75000"/>
                    <a:lumOff val="25000"/>
                  </a:schemeClr>
                </a:solidFill>
                <a:latin typeface="Calibri" panose="020F0502020204030204" pitchFamily="34" charset="0"/>
                <a:cs typeface="Calibri" panose="020F0502020204030204" pitchFamily="34" charset="0"/>
              </a:rPr>
              <a:t>Apacer</a:t>
            </a:r>
            <a:r>
              <a:rPr lang="en-US" altLang="zh-TW" sz="4000" b="1" dirty="0">
                <a:solidFill>
                  <a:schemeClr val="tx1">
                    <a:lumMod val="75000"/>
                    <a:lumOff val="25000"/>
                  </a:schemeClr>
                </a:solidFill>
                <a:latin typeface="Calibri" panose="020F0502020204030204" pitchFamily="34" charset="0"/>
                <a:cs typeface="Calibri" panose="020F0502020204030204" pitchFamily="34" charset="0"/>
              </a:rPr>
              <a:t> TCG SSD SV240 Series</a:t>
            </a:r>
            <a:endParaRPr lang="zh-TW" altLang="en-US" sz="4000" b="1" dirty="0">
              <a:solidFill>
                <a:schemeClr val="tx1">
                  <a:lumMod val="75000"/>
                  <a:lumOff val="25000"/>
                </a:schemeClr>
              </a:solidFill>
              <a:latin typeface="Calibri" panose="020F0502020204030204" pitchFamily="34" charset="0"/>
              <a:cs typeface="Calibri" panose="020F0502020204030204" pitchFamily="34" charset="0"/>
            </a:endParaRPr>
          </a:p>
        </p:txBody>
      </p:sp>
      <p:pic>
        <p:nvPicPr>
          <p:cNvPr id="25" name="圖片 24"/>
          <p:cNvPicPr>
            <a:picLocks noChangeAspect="1"/>
          </p:cNvPicPr>
          <p:nvPr/>
        </p:nvPicPr>
        <p:blipFill>
          <a:blip r:embed="rId6">
            <a:clrChange>
              <a:clrFrom>
                <a:srgbClr val="FFFFFF"/>
              </a:clrFrom>
              <a:clrTo>
                <a:srgbClr val="FFFFFF">
                  <a:alpha val="0"/>
                </a:srgbClr>
              </a:clrTo>
            </a:clrChange>
          </a:blip>
          <a:stretch>
            <a:fillRect/>
          </a:stretch>
        </p:blipFill>
        <p:spPr>
          <a:xfrm>
            <a:off x="13216352" y="245298"/>
            <a:ext cx="1440160" cy="1491993"/>
          </a:xfrm>
          <a:prstGeom prst="rect">
            <a:avLst/>
          </a:prstGeom>
        </p:spPr>
      </p:pic>
    </p:spTree>
    <p:extLst>
      <p:ext uri="{BB962C8B-B14F-4D97-AF65-F5344CB8AC3E}">
        <p14:creationId xmlns:p14="http://schemas.microsoft.com/office/powerpoint/2010/main" val="2821484432"/>
      </p:ext>
    </p:extLst>
  </p:cSld>
  <p:clrMapOvr>
    <a:masterClrMapping/>
  </p:clrMapOvr>
  <p:timing>
    <p:tnLst>
      <p:par>
        <p:cTn id="1" dur="indefinite" restart="never" nodeType="tmRoot"/>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5" name="表格 44"/>
          <p:cNvGraphicFramePr>
            <a:graphicFrameLocks noGrp="1"/>
          </p:cNvGraphicFramePr>
          <p:nvPr>
            <p:extLst/>
          </p:nvPr>
        </p:nvGraphicFramePr>
        <p:xfrm>
          <a:off x="705487" y="1841571"/>
          <a:ext cx="16318801" cy="6319292"/>
        </p:xfrm>
        <a:graphic>
          <a:graphicData uri="http://schemas.openxmlformats.org/drawingml/2006/table">
            <a:tbl>
              <a:tblPr firstRow="1" bandRow="1">
                <a:tableStyleId>{5C22544A-7EE6-4342-B048-85BDC9FD1C3A}</a:tableStyleId>
              </a:tblPr>
              <a:tblGrid>
                <a:gridCol w="1900923"/>
                <a:gridCol w="2391636"/>
                <a:gridCol w="1754944"/>
                <a:gridCol w="1711883"/>
                <a:gridCol w="1711883"/>
                <a:gridCol w="1711883"/>
                <a:gridCol w="1711883"/>
                <a:gridCol w="1711883"/>
                <a:gridCol w="1711883"/>
              </a:tblGrid>
              <a:tr h="514494">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Flash</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Model</a:t>
                      </a: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SR/SW</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2023</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2024</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2025</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r>
              <a:tr h="514494">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altLang="zh-TW"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r>
              <a:tr h="661288">
                <a:tc rowSpan="8">
                  <a:txBody>
                    <a:bodyPr/>
                    <a:lstStyle/>
                    <a:p>
                      <a:pPr algn="ctr"/>
                      <a:r>
                        <a:rPr lang="en-US" altLang="zh-TW" sz="2400" b="1" dirty="0" smtClean="0">
                          <a:solidFill>
                            <a:schemeClr val="bg1"/>
                          </a:solidFill>
                          <a:latin typeface="Calibri" panose="020F0502020204030204" pitchFamily="34" charset="0"/>
                          <a:cs typeface="Calibri" panose="020F0502020204030204" pitchFamily="34" charset="0"/>
                        </a:rPr>
                        <a:t>3D TLC</a:t>
                      </a: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PT160-M280</a:t>
                      </a:r>
                    </a:p>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(Gen4</a:t>
                      </a:r>
                      <a:r>
                        <a:rPr lang="en-US" altLang="zh-TW" sz="1800" b="0" i="0" baseline="0" dirty="0" smtClean="0">
                          <a:solidFill>
                            <a:schemeClr val="tx1">
                              <a:lumMod val="75000"/>
                              <a:lumOff val="25000"/>
                            </a:schemeClr>
                          </a:solidFill>
                          <a:latin typeface="Calibri" panose="020F0502020204030204" pitchFamily="34" charset="0"/>
                          <a:cs typeface="Calibri" panose="020F0502020204030204" pitchFamily="34" charset="0"/>
                        </a:rPr>
                        <a:t> x4)</a:t>
                      </a:r>
                      <a:endParaRPr lang="zh-TW" altLang="en-US" sz="1800" b="0" i="0" dirty="0" smtClean="0">
                        <a:solidFill>
                          <a:schemeClr val="tx1">
                            <a:lumMod val="75000"/>
                            <a:lumOff val="25000"/>
                          </a:schemeClr>
                        </a:solidFill>
                        <a:latin typeface="Calibri" panose="020F0502020204030204" pitchFamily="34" charset="0"/>
                        <a:cs typeface="Calibri" panose="020F0502020204030204" pitchFamily="34" charset="0"/>
                      </a:endParaRPr>
                    </a:p>
                  </a:txBody>
                  <a:tcPr marL="112663" marR="112663" marT="56324" marB="56324"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defRPr/>
                      </a:pPr>
                      <a:r>
                        <a:rPr lang="en-US" altLang="zh-TW" sz="1800" b="0" kern="1200" baseline="0" dirty="0" smtClean="0">
                          <a:solidFill>
                            <a:schemeClr val="tx1">
                              <a:lumMod val="75000"/>
                              <a:lumOff val="25000"/>
                            </a:schemeClr>
                          </a:solidFill>
                          <a:latin typeface="Calibri" panose="020F0502020204030204" pitchFamily="34" charset="0"/>
                          <a:ea typeface="+mn-ea"/>
                          <a:cs typeface="+mn-cs"/>
                          <a:sym typeface="Arial" pitchFamily="34" charset="0"/>
                        </a:rPr>
                        <a:t>Est. 6000/1100</a:t>
                      </a:r>
                      <a:endParaRPr lang="en-US" altLang="zh-TW" sz="1800" b="0" kern="1200" dirty="0" smtClean="0">
                        <a:solidFill>
                          <a:schemeClr val="tx1">
                            <a:lumMod val="75000"/>
                            <a:lumOff val="25000"/>
                          </a:schemeClr>
                        </a:solidFill>
                        <a:latin typeface="Calibri" panose="020F0502020204030204" pitchFamily="34" charset="0"/>
                        <a:ea typeface="+mn-ea"/>
                        <a:cs typeface="+mn-cs"/>
                        <a:sym typeface="Arial" pitchFamily="34" charset="0"/>
                      </a:endParaRPr>
                    </a:p>
                  </a:txBody>
                  <a:tcPr marL="112663" marR="112663" marT="56324" marB="56324"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661288">
                <a:tc vMerge="1">
                  <a:txBody>
                    <a:bodyPr/>
                    <a:lstStyle/>
                    <a:p>
                      <a:pPr algn="ct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PT160-25</a:t>
                      </a:r>
                    </a:p>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(Gen4</a:t>
                      </a:r>
                      <a:r>
                        <a:rPr lang="en-US" altLang="zh-TW" sz="1800" b="0" i="0" baseline="0" dirty="0" smtClean="0">
                          <a:solidFill>
                            <a:schemeClr val="tx1">
                              <a:lumMod val="75000"/>
                              <a:lumOff val="25000"/>
                            </a:schemeClr>
                          </a:solidFill>
                          <a:latin typeface="Calibri" panose="020F0502020204030204" pitchFamily="34" charset="0"/>
                          <a:cs typeface="Calibri" panose="020F0502020204030204" pitchFamily="34" charset="0"/>
                        </a:rPr>
                        <a:t> x4)</a:t>
                      </a:r>
                      <a:endParaRPr lang="zh-TW" altLang="en-US" sz="1800" b="0" i="0" dirty="0" smtClean="0">
                        <a:solidFill>
                          <a:schemeClr val="tx1">
                            <a:lumMod val="75000"/>
                            <a:lumOff val="25000"/>
                          </a:schemeClr>
                        </a:solidFill>
                        <a:latin typeface="Calibri" panose="020F0502020204030204" pitchFamily="34" charset="0"/>
                        <a:cs typeface="Calibri" panose="020F0502020204030204" pitchFamily="34" charset="0"/>
                      </a:endParaRPr>
                    </a:p>
                  </a:txBody>
                  <a:tcPr marL="112663" marR="112663" marT="56324" marB="56324"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defRPr/>
                      </a:pPr>
                      <a:r>
                        <a:rPr lang="en-US" altLang="zh-TW" sz="1800" b="0" kern="1200" dirty="0" smtClean="0">
                          <a:solidFill>
                            <a:schemeClr val="tx1">
                              <a:lumMod val="75000"/>
                              <a:lumOff val="25000"/>
                            </a:schemeClr>
                          </a:solidFill>
                          <a:latin typeface="Calibri" panose="020F0502020204030204" pitchFamily="34" charset="0"/>
                          <a:ea typeface="+mn-ea"/>
                          <a:cs typeface="+mn-cs"/>
                          <a:sym typeface="Arial" pitchFamily="34" charset="0"/>
                        </a:rPr>
                        <a:t>TBD</a:t>
                      </a:r>
                    </a:p>
                  </a:txBody>
                  <a:tcPr marL="112663" marR="112663" marT="56324" marB="56324"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661288">
                <a:tc vMerge="1">
                  <a:txBody>
                    <a:bodyPr/>
                    <a:lstStyle/>
                    <a:p>
                      <a:pPr algn="ct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PT180-M280</a:t>
                      </a:r>
                    </a:p>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(Gen4</a:t>
                      </a:r>
                      <a:r>
                        <a:rPr lang="en-US" altLang="zh-TW" sz="1800" b="0" i="0" baseline="0" dirty="0" smtClean="0">
                          <a:solidFill>
                            <a:schemeClr val="tx1">
                              <a:lumMod val="75000"/>
                              <a:lumOff val="25000"/>
                            </a:schemeClr>
                          </a:solidFill>
                          <a:latin typeface="Calibri" panose="020F0502020204030204" pitchFamily="34" charset="0"/>
                          <a:cs typeface="Calibri" panose="020F0502020204030204" pitchFamily="34" charset="0"/>
                        </a:rPr>
                        <a:t> x4)</a:t>
                      </a:r>
                      <a:endParaRPr lang="zh-TW" altLang="en-US" sz="1800" b="0" i="0" dirty="0" smtClean="0">
                        <a:solidFill>
                          <a:schemeClr val="tx1">
                            <a:lumMod val="75000"/>
                            <a:lumOff val="25000"/>
                          </a:schemeClr>
                        </a:solidFill>
                        <a:latin typeface="Calibri" panose="020F0502020204030204" pitchFamily="34" charset="0"/>
                        <a:cs typeface="Calibri" panose="020F0502020204030204" pitchFamily="34" charset="0"/>
                      </a:endParaRPr>
                    </a:p>
                  </a:txBody>
                  <a:tcPr marL="112663" marR="112663" marT="56324" marB="56324"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5055/3915</a:t>
                      </a:r>
                      <a:endParaRPr lang="zh-TW" altLang="en-US" sz="1800" b="0" i="0" dirty="0" smtClean="0">
                        <a:solidFill>
                          <a:schemeClr val="tx1">
                            <a:lumMod val="75000"/>
                            <a:lumOff val="25000"/>
                          </a:schemeClr>
                        </a:solidFill>
                        <a:latin typeface="Calibri" panose="020F0502020204030204" pitchFamily="34" charset="0"/>
                        <a:cs typeface="Calibri" panose="020F0502020204030204" pitchFamily="34" charset="0"/>
                      </a:endParaRPr>
                    </a:p>
                  </a:txBody>
                  <a:tcPr marL="112663" marR="112663" marT="56324" marB="56324"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661288">
                <a:tc vMerge="1">
                  <a:txBody>
                    <a:bodyPr/>
                    <a:lstStyle/>
                    <a:p>
                      <a:endParaRPr lang="zh-TW" altLang="en-US"/>
                    </a:p>
                  </a:txBody>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PT250-M280</a:t>
                      </a:r>
                    </a:p>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(Gen4</a:t>
                      </a:r>
                      <a:r>
                        <a:rPr lang="en-US" altLang="zh-TW" sz="1800" b="0" i="0" baseline="0" dirty="0" smtClean="0">
                          <a:solidFill>
                            <a:schemeClr val="tx1">
                              <a:lumMod val="75000"/>
                              <a:lumOff val="25000"/>
                            </a:schemeClr>
                          </a:solidFill>
                          <a:latin typeface="Calibri" panose="020F0502020204030204" pitchFamily="34" charset="0"/>
                          <a:cs typeface="Calibri" panose="020F0502020204030204" pitchFamily="34" charset="0"/>
                        </a:rPr>
                        <a:t> x4)</a:t>
                      </a:r>
                      <a:endParaRPr lang="zh-TW" altLang="en-US" sz="1800" b="0" i="0" dirty="0" smtClean="0">
                        <a:solidFill>
                          <a:schemeClr val="tx1">
                            <a:lumMod val="75000"/>
                            <a:lumOff val="25000"/>
                          </a:schemeClr>
                        </a:solidFill>
                        <a:latin typeface="Calibri" panose="020F0502020204030204" pitchFamily="34" charset="0"/>
                        <a:cs typeface="Calibri" panose="020F0502020204030204" pitchFamily="34" charset="0"/>
                      </a:endParaRPr>
                    </a:p>
                  </a:txBody>
                  <a:tcPr marL="112663" marR="112663" marT="56324" marB="56324"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3680/3400</a:t>
                      </a:r>
                      <a:endParaRPr lang="zh-TW" altLang="en-US" sz="1800" b="0" i="0" dirty="0" smtClean="0">
                        <a:solidFill>
                          <a:schemeClr val="tx1">
                            <a:lumMod val="75000"/>
                            <a:lumOff val="25000"/>
                          </a:schemeClr>
                        </a:solidFill>
                        <a:latin typeface="Calibri" panose="020F0502020204030204" pitchFamily="34" charset="0"/>
                        <a:cs typeface="Calibri" panose="020F0502020204030204" pitchFamily="34" charset="0"/>
                      </a:endParaRPr>
                    </a:p>
                  </a:txBody>
                  <a:tcPr marL="112663" marR="112663" marT="56324" marB="56324"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661288">
                <a:tc vMerge="1">
                  <a:txBody>
                    <a:bodyPr/>
                    <a:lstStyle/>
                    <a:p>
                      <a:endParaRPr lang="zh-TW" altLang="en-US"/>
                    </a:p>
                  </a:txBody>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PT250-M242</a:t>
                      </a:r>
                    </a:p>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(Gen4</a:t>
                      </a:r>
                      <a:r>
                        <a:rPr lang="en-US" altLang="zh-TW" sz="1800" b="0" i="0" baseline="0" dirty="0" smtClean="0">
                          <a:solidFill>
                            <a:schemeClr val="tx1">
                              <a:lumMod val="75000"/>
                              <a:lumOff val="25000"/>
                            </a:schemeClr>
                          </a:solidFill>
                          <a:latin typeface="Calibri" panose="020F0502020204030204" pitchFamily="34" charset="0"/>
                          <a:cs typeface="Calibri" panose="020F0502020204030204" pitchFamily="34" charset="0"/>
                        </a:rPr>
                        <a:t> x4)</a:t>
                      </a:r>
                      <a:endParaRPr lang="zh-TW" altLang="en-US" sz="1800" b="0" i="0" dirty="0" smtClean="0">
                        <a:solidFill>
                          <a:schemeClr val="tx1">
                            <a:lumMod val="75000"/>
                            <a:lumOff val="25000"/>
                          </a:schemeClr>
                        </a:solidFill>
                        <a:latin typeface="Calibri" panose="020F0502020204030204" pitchFamily="34" charset="0"/>
                        <a:cs typeface="Calibri" panose="020F0502020204030204" pitchFamily="34" charset="0"/>
                      </a:endParaRPr>
                    </a:p>
                  </a:txBody>
                  <a:tcPr marL="112663" marR="112663" marT="56324" marB="56324"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Est. 3680/3400</a:t>
                      </a:r>
                      <a:endParaRPr lang="zh-TW" altLang="en-US" sz="1800" b="0" i="0" dirty="0" smtClean="0">
                        <a:solidFill>
                          <a:schemeClr val="tx1">
                            <a:lumMod val="75000"/>
                            <a:lumOff val="25000"/>
                          </a:schemeClr>
                        </a:solidFill>
                        <a:latin typeface="Calibri" panose="020F0502020204030204" pitchFamily="34" charset="0"/>
                        <a:cs typeface="Calibri" panose="020F0502020204030204" pitchFamily="34" charset="0"/>
                      </a:endParaRPr>
                    </a:p>
                  </a:txBody>
                  <a:tcPr marL="112663" marR="112663" marT="56324" marB="56324"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661288">
                <a:tc vMerge="1">
                  <a:txBody>
                    <a:bodyPr/>
                    <a:lstStyle/>
                    <a:p>
                      <a:pPr algn="ct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rowSpan="2">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PT220-M280</a:t>
                      </a:r>
                    </a:p>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(Gen3</a:t>
                      </a:r>
                      <a:r>
                        <a:rPr lang="en-US" altLang="zh-TW" sz="1800" b="0" i="0" baseline="0" dirty="0" smtClean="0">
                          <a:solidFill>
                            <a:schemeClr val="tx1">
                              <a:lumMod val="75000"/>
                              <a:lumOff val="25000"/>
                            </a:schemeClr>
                          </a:solidFill>
                          <a:latin typeface="Calibri" panose="020F0502020204030204" pitchFamily="34" charset="0"/>
                          <a:cs typeface="Calibri" panose="020F0502020204030204" pitchFamily="34" charset="0"/>
                        </a:rPr>
                        <a:t> x4)</a:t>
                      </a:r>
                      <a:endParaRPr lang="zh-TW" altLang="en-US" sz="1800" b="0" i="0" dirty="0" smtClean="0">
                        <a:solidFill>
                          <a:schemeClr val="tx1">
                            <a:lumMod val="75000"/>
                            <a:lumOff val="25000"/>
                          </a:schemeClr>
                        </a:solidFill>
                        <a:latin typeface="Calibri" panose="020F0502020204030204" pitchFamily="34" charset="0"/>
                        <a:cs typeface="Calibri" panose="020F0502020204030204" pitchFamily="34" charset="0"/>
                      </a:endParaRPr>
                    </a:p>
                  </a:txBody>
                  <a:tcPr marL="112663" marR="112663" marT="56324" marB="56324"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2410/1785 </a:t>
                      </a:r>
                    </a:p>
                  </a:txBody>
                  <a:tcPr marL="112663" marR="112663" marT="56324" marB="56324"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661288">
                <a:tc vMerge="1">
                  <a:txBody>
                    <a:bodyPr/>
                    <a:lstStyle/>
                    <a:p>
                      <a:endParaRPr lang="zh-TW" altLang="en-US"/>
                    </a:p>
                  </a:txBody>
                  <a:tcPr/>
                </a:tc>
                <a:tc vMerge="1">
                  <a:txBody>
                    <a:bodyPr/>
                    <a:lstStyle/>
                    <a:p>
                      <a:pPr marL="0" marR="0" indent="0" algn="ctr" defTabSz="914212" rtl="0" eaLnBrk="1" fontAlgn="auto" latinLnBrk="0" hangingPunct="1">
                        <a:lnSpc>
                          <a:spcPct val="100000"/>
                        </a:lnSpc>
                        <a:spcBef>
                          <a:spcPts val="0"/>
                        </a:spcBef>
                        <a:spcAft>
                          <a:spcPts val="0"/>
                        </a:spcAft>
                        <a:buClrTx/>
                        <a:buSzTx/>
                        <a:buFontTx/>
                        <a:buNone/>
                        <a:tabLst/>
                        <a:defRPr/>
                      </a:pPr>
                      <a:endParaRPr lang="zh-TW" altLang="en-US" sz="1800" b="0" i="0" dirty="0" smtClean="0">
                        <a:solidFill>
                          <a:schemeClr val="tx1">
                            <a:lumMod val="75000"/>
                            <a:lumOff val="25000"/>
                          </a:schemeClr>
                        </a:solidFill>
                        <a:latin typeface="Calibri" panose="020F0502020204030204" pitchFamily="34" charset="0"/>
                        <a:cs typeface="Calibri" panose="020F0502020204030204" pitchFamily="34" charset="0"/>
                      </a:endParaRPr>
                    </a:p>
                  </a:txBody>
                  <a:tcPr marL="112663" marR="112663" marT="56324" marB="56324"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2400/2240</a:t>
                      </a:r>
                      <a:endParaRPr lang="zh-TW" altLang="en-US" sz="1800" b="0" i="0" dirty="0" smtClean="0">
                        <a:solidFill>
                          <a:schemeClr val="tx1">
                            <a:lumMod val="75000"/>
                            <a:lumOff val="25000"/>
                          </a:schemeClr>
                        </a:solidFill>
                        <a:latin typeface="Calibri" panose="020F0502020204030204" pitchFamily="34" charset="0"/>
                        <a:cs typeface="Calibri" panose="020F0502020204030204" pitchFamily="34" charset="0"/>
                      </a:endParaRPr>
                    </a:p>
                  </a:txBody>
                  <a:tcPr marL="112663" marR="112663" marT="56324" marB="56324"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661288">
                <a:tc vMerge="1">
                  <a:txBody>
                    <a:bodyPr/>
                    <a:lstStyle/>
                    <a:p>
                      <a:pPr algn="ct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PT220-M242</a:t>
                      </a:r>
                    </a:p>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(Gen3</a:t>
                      </a:r>
                      <a:r>
                        <a:rPr lang="en-US" altLang="zh-TW" sz="1800" b="0" i="0" baseline="0" dirty="0" smtClean="0">
                          <a:solidFill>
                            <a:schemeClr val="tx1">
                              <a:lumMod val="75000"/>
                              <a:lumOff val="25000"/>
                            </a:schemeClr>
                          </a:solidFill>
                          <a:latin typeface="Calibri" panose="020F0502020204030204" pitchFamily="34" charset="0"/>
                          <a:cs typeface="Calibri" panose="020F0502020204030204" pitchFamily="34" charset="0"/>
                        </a:rPr>
                        <a:t> x4)</a:t>
                      </a:r>
                      <a:endParaRPr lang="zh-TW" altLang="en-US" sz="1800" b="0" i="0" dirty="0" smtClean="0">
                        <a:solidFill>
                          <a:schemeClr val="tx1">
                            <a:lumMod val="75000"/>
                            <a:lumOff val="25000"/>
                          </a:schemeClr>
                        </a:solidFill>
                        <a:latin typeface="Calibri" panose="020F0502020204030204" pitchFamily="34" charset="0"/>
                        <a:cs typeface="Calibri" panose="020F0502020204030204" pitchFamily="34" charset="0"/>
                      </a:endParaRPr>
                    </a:p>
                  </a:txBody>
                  <a:tcPr marL="112663" marR="112663" marT="56324" marB="56324"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2400/1900</a:t>
                      </a:r>
                      <a:endParaRPr lang="zh-TW" altLang="en-US" sz="1800" b="0" i="0" dirty="0" smtClean="0">
                        <a:solidFill>
                          <a:schemeClr val="tx1">
                            <a:lumMod val="75000"/>
                            <a:lumOff val="25000"/>
                          </a:schemeClr>
                        </a:solidFill>
                        <a:latin typeface="Calibri" panose="020F0502020204030204" pitchFamily="34" charset="0"/>
                        <a:cs typeface="Calibri" panose="020F0502020204030204" pitchFamily="34" charset="0"/>
                      </a:endParaRPr>
                    </a:p>
                  </a:txBody>
                  <a:tcPr marL="112663" marR="112663" marT="56324" marB="56324"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sp>
        <p:nvSpPr>
          <p:cNvPr id="70" name="五邊形 69"/>
          <p:cNvSpPr/>
          <p:nvPr/>
        </p:nvSpPr>
        <p:spPr bwMode="auto">
          <a:xfrm>
            <a:off x="6763018" y="6984229"/>
            <a:ext cx="10239895"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defRPr/>
            </a:pPr>
            <a:r>
              <a:rPr lang="en-US" altLang="zh-TW" sz="1800" dirty="0" smtClean="0">
                <a:solidFill>
                  <a:schemeClr val="bg1"/>
                </a:solidFill>
                <a:latin typeface="Calibri" panose="020F0502020204030204" pitchFamily="34" charset="0"/>
                <a:cs typeface="Calibri" panose="020F0502020204030204" pitchFamily="34" charset="0"/>
              </a:rPr>
              <a:t>BiCS5: 128GB~2048GB</a:t>
            </a:r>
            <a:endParaRPr lang="zh-TW" altLang="en-US" sz="1800" dirty="0">
              <a:solidFill>
                <a:srgbClr val="FFC864"/>
              </a:solidFill>
              <a:latin typeface="Calibri" panose="020F0502020204030204" pitchFamily="34" charset="0"/>
              <a:cs typeface="Calibri" panose="020F0502020204030204" pitchFamily="34" charset="0"/>
            </a:endParaRPr>
          </a:p>
        </p:txBody>
      </p:sp>
      <p:sp>
        <p:nvSpPr>
          <p:cNvPr id="2" name="標題 1"/>
          <p:cNvSpPr>
            <a:spLocks noGrp="1"/>
          </p:cNvSpPr>
          <p:nvPr>
            <p:ph type="title"/>
          </p:nvPr>
        </p:nvSpPr>
        <p:spPr/>
        <p:txBody>
          <a:bodyPr/>
          <a:lstStyle/>
          <a:p>
            <a:r>
              <a:rPr lang="en-US" altLang="zh-TW" dirty="0" err="1" smtClean="0"/>
              <a:t>PCIe</a:t>
            </a:r>
            <a:endParaRPr lang="zh-TW" altLang="en-US" dirty="0"/>
          </a:p>
        </p:txBody>
      </p:sp>
      <p:sp>
        <p:nvSpPr>
          <p:cNvPr id="46" name="文字方塊 24"/>
          <p:cNvSpPr txBox="1">
            <a:spLocks noChangeArrowheads="1"/>
          </p:cNvSpPr>
          <p:nvPr/>
        </p:nvSpPr>
        <p:spPr bwMode="auto">
          <a:xfrm>
            <a:off x="3320300" y="959953"/>
            <a:ext cx="11087946" cy="667724"/>
          </a:xfrm>
          <a:prstGeom prst="rect">
            <a:avLst/>
          </a:prstGeom>
          <a:noFill/>
          <a:ln w="9525">
            <a:noFill/>
            <a:miter lim="800000"/>
            <a:headEnd/>
            <a:tailEnd/>
          </a:ln>
        </p:spPr>
        <p:txBody>
          <a:bodyPr lIns="112624" tIns="56313" rIns="112624" bIns="56313">
            <a:spAutoFit/>
          </a:bodyPr>
          <a:lstStyle/>
          <a:p>
            <a:pPr algn="ctr"/>
            <a:r>
              <a:rPr lang="en-US" altLang="zh-TW" sz="3600" b="1" dirty="0" smtClean="0">
                <a:solidFill>
                  <a:srgbClr val="008C7D"/>
                </a:solidFill>
                <a:latin typeface="Calibri" pitchFamily="34" charset="0"/>
              </a:rPr>
              <a:t>Industrial </a:t>
            </a:r>
            <a:r>
              <a:rPr lang="fi-FI" altLang="zh-TW" sz="3600" b="1" dirty="0" smtClean="0">
                <a:solidFill>
                  <a:srgbClr val="008C7D"/>
                </a:solidFill>
                <a:latin typeface="Calibri" pitchFamily="34" charset="0"/>
              </a:rPr>
              <a:t>SSD PCIe </a:t>
            </a:r>
            <a:r>
              <a:rPr lang="en-US" altLang="zh-TW" sz="3600" b="1" dirty="0" smtClean="0">
                <a:solidFill>
                  <a:srgbClr val="008C7D"/>
                </a:solidFill>
                <a:latin typeface="Calibri" pitchFamily="34" charset="0"/>
              </a:rPr>
              <a:t>Roadmap</a:t>
            </a:r>
            <a:endParaRPr lang="zh-TW" altLang="en-US" sz="3600" b="1" dirty="0">
              <a:solidFill>
                <a:srgbClr val="008C7D"/>
              </a:solidFill>
              <a:latin typeface="Calibri" pitchFamily="34" charset="0"/>
            </a:endParaRPr>
          </a:p>
        </p:txBody>
      </p:sp>
      <p:grpSp>
        <p:nvGrpSpPr>
          <p:cNvPr id="48" name="群組 47"/>
          <p:cNvGrpSpPr/>
          <p:nvPr/>
        </p:nvGrpSpPr>
        <p:grpSpPr>
          <a:xfrm>
            <a:off x="13111282" y="8145657"/>
            <a:ext cx="3839769" cy="1411663"/>
            <a:chOff x="12518482" y="6103347"/>
            <a:chExt cx="3839769" cy="1411663"/>
          </a:xfrm>
        </p:grpSpPr>
        <p:sp>
          <p:nvSpPr>
            <p:cNvPr id="60" name="文字方塊 59"/>
            <p:cNvSpPr txBox="1"/>
            <p:nvPr/>
          </p:nvSpPr>
          <p:spPr>
            <a:xfrm>
              <a:off x="12518482" y="6103347"/>
              <a:ext cx="3839769" cy="1015663"/>
            </a:xfrm>
            <a:prstGeom prst="rect">
              <a:avLst/>
            </a:prstGeom>
            <a:noFill/>
          </p:spPr>
          <p:txBody>
            <a:bodyPr wrap="none" rtlCol="0">
              <a:spAutoFit/>
            </a:bodyPr>
            <a:lstStyle/>
            <a:p>
              <a:r>
                <a:rPr lang="en-US" altLang="zh-TW" sz="20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Remarks:</a:t>
              </a:r>
            </a:p>
            <a:p>
              <a:pPr marL="457200" indent="-457200">
                <a:buAutoNum type="arabicPeriod"/>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SR/SW</a:t>
              </a:r>
              <a:r>
                <a:rPr lang="en-US" altLang="zh-TW" sz="2000" dirty="0">
                  <a:solidFill>
                    <a:schemeClr val="tx1">
                      <a:lumMod val="75000"/>
                      <a:lumOff val="25000"/>
                    </a:schemeClr>
                  </a:solidFill>
                  <a:latin typeface="Calibri" panose="020F0502020204030204" pitchFamily="34" charset="0"/>
                  <a:cs typeface="Calibri" panose="020F0502020204030204" pitchFamily="34" charset="0"/>
                </a:rPr>
                <a:t>: Sequential </a:t>
              </a: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Read/Write</a:t>
              </a:r>
            </a:p>
            <a:p>
              <a:pPr marL="457200" indent="-457200">
                <a:buAutoNum type="arabicPeriod"/>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ES   CS MP               EOL LTS</a:t>
              </a:r>
              <a:endParaRPr lang="zh-TW" altLang="en-US" sz="20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grpSp>
          <p:nvGrpSpPr>
            <p:cNvPr id="61" name="群組 60"/>
            <p:cNvGrpSpPr/>
            <p:nvPr/>
          </p:nvGrpSpPr>
          <p:grpSpPr>
            <a:xfrm>
              <a:off x="13131980" y="7119010"/>
              <a:ext cx="2866231" cy="396000"/>
              <a:chOff x="4618611" y="6393830"/>
              <a:chExt cx="2866231" cy="396000"/>
            </a:xfrm>
          </p:grpSpPr>
          <p:sp>
            <p:nvSpPr>
              <p:cNvPr id="62" name="五邊形 61"/>
              <p:cNvSpPr/>
              <p:nvPr/>
            </p:nvSpPr>
            <p:spPr bwMode="auto">
              <a:xfrm>
                <a:off x="6360892" y="6393830"/>
                <a:ext cx="1123950" cy="396000"/>
              </a:xfrm>
              <a:prstGeom prst="homePlate">
                <a:avLst/>
              </a:prstGeom>
              <a:solidFill>
                <a:srgbClr val="B3B3B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63" name="五邊形 62"/>
              <p:cNvSpPr/>
              <p:nvPr/>
            </p:nvSpPr>
            <p:spPr bwMode="auto">
              <a:xfrm>
                <a:off x="4690532" y="6393830"/>
                <a:ext cx="1860584"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400" dirty="0">
                  <a:solidFill>
                    <a:schemeClr val="accent6">
                      <a:lumMod val="50000"/>
                    </a:schemeClr>
                  </a:solidFill>
                  <a:latin typeface="Calibri" panose="020F0502020204030204" pitchFamily="34" charset="0"/>
                  <a:cs typeface="Calibri" panose="020F0502020204030204" pitchFamily="34" charset="0"/>
                </a:endParaRPr>
              </a:p>
            </p:txBody>
          </p:sp>
          <p:sp>
            <p:nvSpPr>
              <p:cNvPr id="65" name="五邊形 64"/>
              <p:cNvSpPr/>
              <p:nvPr/>
            </p:nvSpPr>
            <p:spPr bwMode="auto">
              <a:xfrm>
                <a:off x="4618611" y="6393830"/>
                <a:ext cx="345951" cy="396000"/>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grpSp>
      </p:grpSp>
      <p:grpSp>
        <p:nvGrpSpPr>
          <p:cNvPr id="73" name="群組 72"/>
          <p:cNvGrpSpPr/>
          <p:nvPr/>
        </p:nvGrpSpPr>
        <p:grpSpPr>
          <a:xfrm>
            <a:off x="-4662109" y="2512992"/>
            <a:ext cx="4403248" cy="4271897"/>
            <a:chOff x="-4662109" y="2512992"/>
            <a:chExt cx="4403248" cy="4271897"/>
          </a:xfrm>
        </p:grpSpPr>
        <p:grpSp>
          <p:nvGrpSpPr>
            <p:cNvPr id="74" name="群組 73"/>
            <p:cNvGrpSpPr/>
            <p:nvPr/>
          </p:nvGrpSpPr>
          <p:grpSpPr>
            <a:xfrm>
              <a:off x="-4662109" y="2512992"/>
              <a:ext cx="4403248" cy="4271897"/>
              <a:chOff x="12883876" y="1908742"/>
              <a:chExt cx="4403248" cy="4271897"/>
            </a:xfrm>
          </p:grpSpPr>
          <p:sp>
            <p:nvSpPr>
              <p:cNvPr id="77" name="矩形 76"/>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8" name="矩形 77"/>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79" name="矩形 78"/>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0" name="矩形 79"/>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1" name="文字方塊 80"/>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82" name="文字方塊 81"/>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83" name="矩形 82"/>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4" name="文字方塊 83"/>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86" name="文字方塊 85"/>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89" name="矩形 88"/>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0" name="文字方塊 89"/>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91" name="矩形 90"/>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3" name="矩形 92"/>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4" name="矩形 93"/>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5" name="文字方塊 94"/>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96" name="矩形 95"/>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97" name="矩形 96"/>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8" name="矩形 97"/>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99" name="矩形 98"/>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100" name="矩形 99"/>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01" name="文字方塊 100"/>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102" name="矩形 101"/>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3" name="矩形 102"/>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75" name="文字方塊 74"/>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76" name="矩形 75"/>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40" name="五邊形 39"/>
          <p:cNvSpPr/>
          <p:nvPr/>
        </p:nvSpPr>
        <p:spPr bwMode="auto">
          <a:xfrm>
            <a:off x="7171611" y="4323433"/>
            <a:ext cx="9844951"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defRPr/>
            </a:pPr>
            <a:r>
              <a:rPr lang="en-US" altLang="zh-TW" sz="1800" dirty="0" smtClean="0">
                <a:solidFill>
                  <a:schemeClr val="bg1"/>
                </a:solidFill>
                <a:latin typeface="Calibri" panose="020F0502020204030204" pitchFamily="34" charset="0"/>
                <a:cs typeface="Calibri" panose="020F0502020204030204" pitchFamily="34" charset="0"/>
              </a:rPr>
              <a:t> 256GB~4096GB</a:t>
            </a:r>
            <a:endParaRPr lang="zh-TW" altLang="en-US" sz="1800" dirty="0">
              <a:solidFill>
                <a:srgbClr val="FFC864"/>
              </a:solidFill>
              <a:latin typeface="Calibri" panose="020F0502020204030204" pitchFamily="34" charset="0"/>
              <a:ea typeface="微軟正黑體" panose="020B0604030504040204" pitchFamily="34" charset="-120"/>
              <a:cs typeface="Calibri" panose="020F0502020204030204" pitchFamily="34" charset="0"/>
            </a:endParaRPr>
          </a:p>
        </p:txBody>
      </p:sp>
      <p:sp>
        <p:nvSpPr>
          <p:cNvPr id="52" name="五邊形 51"/>
          <p:cNvSpPr/>
          <p:nvPr/>
        </p:nvSpPr>
        <p:spPr bwMode="auto">
          <a:xfrm>
            <a:off x="6747957" y="7649152"/>
            <a:ext cx="10239895"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defRPr/>
            </a:pPr>
            <a:r>
              <a:rPr lang="en-US" altLang="zh-TW" sz="1800" dirty="0" smtClean="0">
                <a:solidFill>
                  <a:schemeClr val="bg1"/>
                </a:solidFill>
                <a:latin typeface="Calibri" panose="020F0502020204030204" pitchFamily="34" charset="0"/>
                <a:cs typeface="Calibri" panose="020F0502020204030204" pitchFamily="34" charset="0"/>
              </a:rPr>
              <a:t>BiCS5: 128GB~1048GB</a:t>
            </a:r>
            <a:endParaRPr lang="zh-TW" altLang="en-US" sz="1800" dirty="0">
              <a:solidFill>
                <a:srgbClr val="FFC864"/>
              </a:solidFill>
              <a:latin typeface="Calibri" panose="020F0502020204030204" pitchFamily="34" charset="0"/>
              <a:cs typeface="Calibri" panose="020F0502020204030204" pitchFamily="34" charset="0"/>
            </a:endParaRPr>
          </a:p>
        </p:txBody>
      </p:sp>
      <p:sp>
        <p:nvSpPr>
          <p:cNvPr id="59" name="五邊形 58"/>
          <p:cNvSpPr/>
          <p:nvPr/>
        </p:nvSpPr>
        <p:spPr bwMode="auto">
          <a:xfrm>
            <a:off x="8022059" y="4979844"/>
            <a:ext cx="8987183"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defRPr/>
            </a:pPr>
            <a:r>
              <a:rPr lang="en-US" altLang="zh-TW" sz="1800" dirty="0" smtClean="0">
                <a:solidFill>
                  <a:schemeClr val="bg1"/>
                </a:solidFill>
                <a:latin typeface="Calibri" panose="020F0502020204030204" pitchFamily="34" charset="0"/>
                <a:cs typeface="Calibri" panose="020F0502020204030204" pitchFamily="34" charset="0"/>
              </a:rPr>
              <a:t>    256GB~2024GB</a:t>
            </a:r>
            <a:endParaRPr lang="zh-TW" altLang="en-US" sz="1800" dirty="0">
              <a:solidFill>
                <a:srgbClr val="FFC000"/>
              </a:solidFill>
              <a:latin typeface="Calibri" panose="020F0502020204030204" pitchFamily="34" charset="0"/>
              <a:cs typeface="Calibri" panose="020F0502020204030204" pitchFamily="34" charset="0"/>
            </a:endParaRPr>
          </a:p>
        </p:txBody>
      </p:sp>
      <p:grpSp>
        <p:nvGrpSpPr>
          <p:cNvPr id="8" name="群組 7"/>
          <p:cNvGrpSpPr/>
          <p:nvPr/>
        </p:nvGrpSpPr>
        <p:grpSpPr>
          <a:xfrm>
            <a:off x="9886600" y="5652368"/>
            <a:ext cx="7137689" cy="402743"/>
            <a:chOff x="9750251" y="4330224"/>
            <a:chExt cx="6891184" cy="396000"/>
          </a:xfrm>
        </p:grpSpPr>
        <p:sp>
          <p:nvSpPr>
            <p:cNvPr id="67" name="五邊形 66"/>
            <p:cNvSpPr/>
            <p:nvPr/>
          </p:nvSpPr>
          <p:spPr bwMode="auto">
            <a:xfrm>
              <a:off x="9750252" y="4330224"/>
              <a:ext cx="6891183"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defRPr/>
              </a:pPr>
              <a:r>
                <a:rPr lang="en-US" altLang="zh-TW" sz="1800" dirty="0" smtClean="0">
                  <a:solidFill>
                    <a:schemeClr val="bg1"/>
                  </a:solidFill>
                  <a:latin typeface="Calibri" panose="020F0502020204030204" pitchFamily="34" charset="0"/>
                  <a:cs typeface="Calibri" panose="020F0502020204030204" pitchFamily="34" charset="0"/>
                </a:rPr>
                <a:t>    256GB~1024GB                   </a:t>
              </a:r>
              <a:endParaRPr lang="zh-TW" altLang="en-US" sz="1800" dirty="0">
                <a:solidFill>
                  <a:srgbClr val="FFC864"/>
                </a:solidFill>
                <a:latin typeface="Calibri" panose="020F0502020204030204" pitchFamily="34" charset="0"/>
                <a:ea typeface="微軟正黑體" panose="020B0604030504040204" pitchFamily="34" charset="-120"/>
                <a:cs typeface="Calibri" panose="020F0502020204030204" pitchFamily="34" charset="0"/>
              </a:endParaRPr>
            </a:p>
          </p:txBody>
        </p:sp>
        <p:sp>
          <p:nvSpPr>
            <p:cNvPr id="68" name="五邊形 67"/>
            <p:cNvSpPr/>
            <p:nvPr/>
          </p:nvSpPr>
          <p:spPr bwMode="auto">
            <a:xfrm>
              <a:off x="9750251" y="4330224"/>
              <a:ext cx="270030" cy="395911"/>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grpSp>
      <p:grpSp>
        <p:nvGrpSpPr>
          <p:cNvPr id="3" name="群組 2"/>
          <p:cNvGrpSpPr/>
          <p:nvPr/>
        </p:nvGrpSpPr>
        <p:grpSpPr>
          <a:xfrm>
            <a:off x="6763018" y="6324982"/>
            <a:ext cx="6811242" cy="396000"/>
            <a:chOff x="6763018" y="4999457"/>
            <a:chExt cx="6811242" cy="396000"/>
          </a:xfrm>
        </p:grpSpPr>
        <p:sp>
          <p:nvSpPr>
            <p:cNvPr id="72" name="五邊形 71"/>
            <p:cNvSpPr/>
            <p:nvPr/>
          </p:nvSpPr>
          <p:spPr bwMode="auto">
            <a:xfrm>
              <a:off x="8433378" y="4999457"/>
              <a:ext cx="5140882" cy="396000"/>
            </a:xfrm>
            <a:prstGeom prst="homePlate">
              <a:avLst/>
            </a:prstGeom>
            <a:solidFill>
              <a:srgbClr val="B3B3B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85" name="五邊形 84"/>
            <p:cNvSpPr/>
            <p:nvPr/>
          </p:nvSpPr>
          <p:spPr bwMode="auto">
            <a:xfrm>
              <a:off x="6763018" y="4999457"/>
              <a:ext cx="3426865"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defRPr/>
              </a:pPr>
              <a:r>
                <a:rPr lang="en-US" altLang="zh-TW" sz="1800" dirty="0" smtClean="0">
                  <a:solidFill>
                    <a:schemeClr val="bg1"/>
                  </a:solidFill>
                  <a:latin typeface="Calibri" panose="020F0502020204030204" pitchFamily="34" charset="0"/>
                  <a:cs typeface="Calibri" panose="020F0502020204030204" pitchFamily="34" charset="0"/>
                </a:rPr>
                <a:t>BiCS4: 128GB~1024GB</a:t>
              </a:r>
              <a:endParaRPr lang="zh-TW" altLang="en-US" sz="1800" dirty="0">
                <a:solidFill>
                  <a:srgbClr val="FFC864"/>
                </a:solidFill>
                <a:latin typeface="Calibri" panose="020F0502020204030204" pitchFamily="34" charset="0"/>
                <a:cs typeface="Calibri" panose="020F0502020204030204" pitchFamily="34" charset="0"/>
              </a:endParaRPr>
            </a:p>
          </p:txBody>
        </p:sp>
      </p:grpSp>
      <p:grpSp>
        <p:nvGrpSpPr>
          <p:cNvPr id="66" name="群組 65"/>
          <p:cNvGrpSpPr/>
          <p:nvPr/>
        </p:nvGrpSpPr>
        <p:grpSpPr>
          <a:xfrm>
            <a:off x="9955690" y="2988066"/>
            <a:ext cx="7072687" cy="379604"/>
            <a:chOff x="8213723" y="3654319"/>
            <a:chExt cx="7998369" cy="396002"/>
          </a:xfrm>
        </p:grpSpPr>
        <p:sp>
          <p:nvSpPr>
            <p:cNvPr id="69" name="五邊形 68"/>
            <p:cNvSpPr/>
            <p:nvPr/>
          </p:nvSpPr>
          <p:spPr bwMode="auto">
            <a:xfrm>
              <a:off x="8213723" y="3654321"/>
              <a:ext cx="7998369"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defRPr/>
              </a:pPr>
              <a:r>
                <a:rPr lang="en-US" altLang="zh-TW" sz="1800" dirty="0" smtClean="0">
                  <a:solidFill>
                    <a:schemeClr val="bg1"/>
                  </a:solidFill>
                  <a:latin typeface="Calibri" panose="020F0502020204030204" pitchFamily="34" charset="0"/>
                  <a:cs typeface="Calibri" panose="020F0502020204030204" pitchFamily="34" charset="0"/>
                </a:rPr>
                <a:t>    4096GB~8192GB</a:t>
              </a:r>
              <a:endParaRPr lang="zh-TW" altLang="en-US" sz="1800" dirty="0">
                <a:solidFill>
                  <a:srgbClr val="FFC000"/>
                </a:solidFill>
                <a:latin typeface="Calibri" panose="020F0502020204030204" pitchFamily="34" charset="0"/>
                <a:cs typeface="Calibri" panose="020F0502020204030204" pitchFamily="34" charset="0"/>
              </a:endParaRPr>
            </a:p>
          </p:txBody>
        </p:sp>
        <p:sp>
          <p:nvSpPr>
            <p:cNvPr id="71" name="五邊形 70"/>
            <p:cNvSpPr/>
            <p:nvPr/>
          </p:nvSpPr>
          <p:spPr bwMode="auto">
            <a:xfrm>
              <a:off x="8213728" y="3654319"/>
              <a:ext cx="335675" cy="395911"/>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grpSp>
      <p:grpSp>
        <p:nvGrpSpPr>
          <p:cNvPr id="88" name="群組 87"/>
          <p:cNvGrpSpPr/>
          <p:nvPr/>
        </p:nvGrpSpPr>
        <p:grpSpPr>
          <a:xfrm>
            <a:off x="10741833" y="3681975"/>
            <a:ext cx="6286543" cy="396000"/>
            <a:chOff x="7878043" y="3654319"/>
            <a:chExt cx="8068008" cy="396000"/>
          </a:xfrm>
        </p:grpSpPr>
        <p:sp>
          <p:nvSpPr>
            <p:cNvPr id="92" name="五邊形 91"/>
            <p:cNvSpPr/>
            <p:nvPr/>
          </p:nvSpPr>
          <p:spPr bwMode="auto">
            <a:xfrm>
              <a:off x="7878043" y="3654319"/>
              <a:ext cx="8068008"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defRPr/>
              </a:pPr>
              <a:r>
                <a:rPr lang="en-US" altLang="zh-TW" sz="1800" dirty="0" smtClean="0">
                  <a:solidFill>
                    <a:schemeClr val="bg1"/>
                  </a:solidFill>
                  <a:latin typeface="Calibri" panose="020F0502020204030204" pitchFamily="34" charset="0"/>
                  <a:cs typeface="Calibri" panose="020F0502020204030204" pitchFamily="34" charset="0"/>
                </a:rPr>
                <a:t>    2048GB~16384GB</a:t>
              </a:r>
              <a:endParaRPr lang="zh-TW" altLang="en-US" sz="1800" dirty="0">
                <a:solidFill>
                  <a:srgbClr val="FFC000"/>
                </a:solidFill>
                <a:latin typeface="Calibri" panose="020F0502020204030204" pitchFamily="34" charset="0"/>
                <a:cs typeface="Calibri" panose="020F0502020204030204" pitchFamily="34" charset="0"/>
              </a:endParaRPr>
            </a:p>
          </p:txBody>
        </p:sp>
        <p:sp>
          <p:nvSpPr>
            <p:cNvPr id="104" name="五邊形 103"/>
            <p:cNvSpPr/>
            <p:nvPr/>
          </p:nvSpPr>
          <p:spPr bwMode="auto">
            <a:xfrm>
              <a:off x="7878048" y="3654319"/>
              <a:ext cx="335675" cy="395911"/>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grpSp>
    </p:spTree>
    <p:extLst>
      <p:ext uri="{BB962C8B-B14F-4D97-AF65-F5344CB8AC3E}">
        <p14:creationId xmlns:p14="http://schemas.microsoft.com/office/powerpoint/2010/main" val="72491291"/>
      </p:ext>
    </p:extLst>
  </p:cSld>
  <p:clrMapOvr>
    <a:masterClrMapping/>
  </p:clrMapOvr>
  <p:transition/>
  <p:timing>
    <p:tnLst>
      <p:par>
        <p:cTn id="1" dur="indefinite" restart="never" nodeType="tmRoot"/>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圖片 22"/>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157252" y="7356204"/>
            <a:ext cx="1265764" cy="547159"/>
          </a:xfrm>
          <a:prstGeom prst="rect">
            <a:avLst/>
          </a:prstGeom>
        </p:spPr>
      </p:pic>
      <p:cxnSp>
        <p:nvCxnSpPr>
          <p:cNvPr id="26" name="直線接點 25"/>
          <p:cNvCxnSpPr/>
          <p:nvPr/>
        </p:nvCxnSpPr>
        <p:spPr>
          <a:xfrm>
            <a:off x="1253307" y="6925028"/>
            <a:ext cx="2699130" cy="0"/>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pic>
        <p:nvPicPr>
          <p:cNvPr id="16" name="圖片 15"/>
          <p:cNvPicPr>
            <a:picLocks noChangeAspect="1"/>
          </p:cNvPicPr>
          <p:nvPr/>
        </p:nvPicPr>
        <p:blipFill rotWithShape="1">
          <a:blip r:embed="rId3" cstate="email">
            <a:extLst>
              <a:ext uri="{28A0092B-C50C-407E-A947-70E740481C1C}">
                <a14:useLocalDpi xmlns:a14="http://schemas.microsoft.com/office/drawing/2010/main"/>
              </a:ext>
            </a:extLst>
          </a:blip>
          <a:srcRect t="17705"/>
          <a:stretch/>
        </p:blipFill>
        <p:spPr>
          <a:xfrm>
            <a:off x="2718820" y="7181056"/>
            <a:ext cx="1389453" cy="1143453"/>
          </a:xfrm>
          <a:prstGeom prst="rect">
            <a:avLst/>
          </a:prstGeom>
        </p:spPr>
      </p:pic>
      <p:sp>
        <p:nvSpPr>
          <p:cNvPr id="22" name="圓角矩形 21"/>
          <p:cNvSpPr/>
          <p:nvPr/>
        </p:nvSpPr>
        <p:spPr>
          <a:xfrm>
            <a:off x="1253307" y="5928273"/>
            <a:ext cx="2699130" cy="740727"/>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212" eaLnBrk="1" fontAlgn="auto" hangingPunct="1">
              <a:spcBef>
                <a:spcPts val="0"/>
              </a:spcBef>
              <a:spcAft>
                <a:spcPts val="0"/>
              </a:spcAft>
              <a:defRPr/>
            </a:pPr>
            <a:r>
              <a:rPr lang="en-US" altLang="zh-TW" sz="2400" b="1" dirty="0" smtClean="0">
                <a:solidFill>
                  <a:schemeClr val="bg1"/>
                </a:solidFill>
                <a:latin typeface="Calibri" panose="020F0502020204030204" pitchFamily="34" charset="0"/>
                <a:cs typeface="Calibri" panose="020F0502020204030204" pitchFamily="34" charset="0"/>
              </a:rPr>
              <a:t>CS</a:t>
            </a:r>
            <a:r>
              <a:rPr lang="en-US" altLang="zh-TW" sz="2400" b="1" dirty="0">
                <a:solidFill>
                  <a:schemeClr val="bg1"/>
                </a:solidFill>
                <a:latin typeface="Calibri" panose="020F0502020204030204" pitchFamily="34" charset="0"/>
                <a:cs typeface="Calibri" panose="020F0502020204030204" pitchFamily="34" charset="0"/>
              </a:rPr>
              <a:t>: </a:t>
            </a:r>
            <a:r>
              <a:rPr lang="en-US" altLang="zh-TW" sz="2400" b="1" dirty="0" smtClean="0">
                <a:solidFill>
                  <a:schemeClr val="bg1"/>
                </a:solidFill>
                <a:latin typeface="Calibri" panose="020F0502020204030204" pitchFamily="34" charset="0"/>
                <a:cs typeface="Calibri" panose="020F0502020204030204" pitchFamily="34" charset="0"/>
              </a:rPr>
              <a:t>E/Nov.</a:t>
            </a:r>
            <a:endParaRPr lang="zh-TW" altLang="en-US" sz="2400" b="1" dirty="0">
              <a:solidFill>
                <a:schemeClr val="bg1"/>
              </a:solidFill>
              <a:latin typeface="Calibri" panose="020F0502020204030204" pitchFamily="34" charset="0"/>
              <a:cs typeface="Calibri" panose="020F0502020204030204" pitchFamily="34" charset="0"/>
            </a:endParaRPr>
          </a:p>
        </p:txBody>
      </p:sp>
      <p:sp>
        <p:nvSpPr>
          <p:cNvPr id="5" name="標題 4"/>
          <p:cNvSpPr>
            <a:spLocks noGrp="1"/>
          </p:cNvSpPr>
          <p:nvPr>
            <p:ph type="title"/>
          </p:nvPr>
        </p:nvSpPr>
        <p:spPr/>
        <p:txBody>
          <a:bodyPr/>
          <a:lstStyle/>
          <a:p>
            <a:r>
              <a:rPr lang="en-US" altLang="zh-TW" dirty="0" smtClean="0"/>
              <a:t>3D TLC </a:t>
            </a:r>
            <a:r>
              <a:rPr lang="en-US" altLang="zh-TW" dirty="0" err="1" smtClean="0"/>
              <a:t>PCIe</a:t>
            </a:r>
            <a:endParaRPr lang="zh-TW" altLang="en-US" dirty="0"/>
          </a:p>
        </p:txBody>
      </p:sp>
      <p:graphicFrame>
        <p:nvGraphicFramePr>
          <p:cNvPr id="33" name="表格 32"/>
          <p:cNvGraphicFramePr>
            <a:graphicFrameLocks noGrp="1"/>
          </p:cNvGraphicFramePr>
          <p:nvPr>
            <p:extLst>
              <p:ext uri="{D42A27DB-BD31-4B8C-83A1-F6EECF244321}">
                <p14:modId xmlns:p14="http://schemas.microsoft.com/office/powerpoint/2010/main" val="2317145517"/>
              </p:ext>
            </p:extLst>
          </p:nvPr>
        </p:nvGraphicFramePr>
        <p:xfrm>
          <a:off x="5285754" y="1852465"/>
          <a:ext cx="10657184" cy="7592340"/>
        </p:xfrm>
        <a:graphic>
          <a:graphicData uri="http://schemas.openxmlformats.org/drawingml/2006/table">
            <a:tbl>
              <a:tblPr firstRow="1" bandRow="1">
                <a:tableStyleId>{5940675A-B579-460E-94D1-54222C63F5DA}</a:tableStyleId>
              </a:tblPr>
              <a:tblGrid>
                <a:gridCol w="5328592"/>
                <a:gridCol w="5328592"/>
              </a:tblGrid>
              <a:tr h="440887">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PT160-M280</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402532">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err="1" smtClean="0">
                          <a:solidFill>
                            <a:schemeClr val="tx1">
                              <a:lumMod val="75000"/>
                              <a:lumOff val="25000"/>
                            </a:schemeClr>
                          </a:solidFill>
                          <a:latin typeface="Calibri" panose="020F0502020204030204" pitchFamily="34" charset="0"/>
                          <a:ea typeface="+mn-ea"/>
                          <a:cs typeface="+mn-cs"/>
                          <a:sym typeface="Arial" pitchFamily="34" charset="0"/>
                        </a:rPr>
                        <a:t>PCIe</a:t>
                      </a: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 Gen4 x4</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02532">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Form Factor</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M.2 2280 M Key</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02532">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Double side: 4096GB~8192GB</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02532">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u="none" strike="noStrike" kern="1200" cap="none" normalizeH="0" baseline="0" dirty="0" err="1"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Kioxia</a:t>
                      </a: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 </a:t>
                      </a:r>
                      <a:r>
                        <a:rPr kumimoji="0" lang="en-US" altLang="zh-TW" sz="2000" u="none" strike="noStrike" kern="1200" cap="none" normalizeH="0" baseline="0" dirty="0" smtClean="0">
                          <a:ln>
                            <a:noFill/>
                          </a:ln>
                          <a:solidFill>
                            <a:srgbClr val="C00000"/>
                          </a:solidFill>
                          <a:effectLst/>
                          <a:latin typeface="Calibri" panose="020F0502020204030204" pitchFamily="34" charset="0"/>
                          <a:ea typeface="+mn-ea"/>
                          <a:cs typeface="Calibri" panose="020F0502020204030204" pitchFamily="34" charset="0"/>
                          <a:sym typeface="Arial" pitchFamily="34" charset="0"/>
                        </a:rPr>
                        <a:t>BiCS5</a:t>
                      </a:r>
                      <a:endParaRPr kumimoji="0" lang="zh-TW" altLang="en-US" sz="2000" u="none" strike="noStrike" kern="1200" cap="none" normalizeH="0" baseline="0" dirty="0" smtClean="0">
                        <a:ln>
                          <a:noFill/>
                        </a:ln>
                        <a:solidFill>
                          <a:srgbClr val="C00000"/>
                        </a:solidFill>
                        <a:effectLst/>
                        <a:latin typeface="Calibri" panose="020F0502020204030204" pitchFamily="34" charset="0"/>
                        <a:ea typeface="+mn-ea"/>
                        <a:cs typeface="Calibri" panose="020F0502020204030204" pitchFamily="34" charset="0"/>
                        <a:sym typeface="Arial" pitchFamily="34" charset="0"/>
                      </a:endParaRP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102">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External DRAM</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Yes</a:t>
                      </a: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02532">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R/W 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Est. </a:t>
                      </a:r>
                      <a:r>
                        <a:rPr lang="en-US" altLang="zh-TW" sz="2000" b="0" kern="1200" baseline="0" dirty="0" smtClean="0">
                          <a:solidFill>
                            <a:schemeClr val="tx1">
                              <a:lumMod val="75000"/>
                              <a:lumOff val="25000"/>
                            </a:schemeClr>
                          </a:solidFill>
                          <a:latin typeface="Calibri" panose="020F0502020204030204" pitchFamily="34" charset="0"/>
                          <a:ea typeface="+mn-ea"/>
                          <a:cs typeface="+mn-cs"/>
                          <a:sym typeface="Arial" pitchFamily="34" charset="0"/>
                        </a:rPr>
                        <a:t>6000/1100</a:t>
                      </a:r>
                      <a:endPar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endParaRP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02532">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Read) </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Est. 800K </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02532">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Write) </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Est. 300K</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696456">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Wide Temp. (-40</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C~85</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4096GB:</a:t>
                      </a:r>
                      <a:r>
                        <a:rPr lang="en-US" altLang="zh-TW" sz="2000" b="0" kern="1200" baseline="0" dirty="0" smtClean="0">
                          <a:solidFill>
                            <a:schemeClr val="tx1">
                              <a:lumMod val="75000"/>
                              <a:lumOff val="25000"/>
                            </a:schemeClr>
                          </a:solidFill>
                          <a:latin typeface="Calibri" panose="020F0502020204030204" pitchFamily="34" charset="0"/>
                          <a:ea typeface="+mn-ea"/>
                          <a:cs typeface="+mn-cs"/>
                          <a:sym typeface="Arial" pitchFamily="34" charset="0"/>
                        </a:rPr>
                        <a:t> </a:t>
                      </a: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Yes</a:t>
                      </a:r>
                      <a:b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b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8192GB: No</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06414">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2673240">
                <a:tc>
                  <a:txBody>
                    <a:bodyPr/>
                    <a:lstStyle/>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Support LDPC ECC</a:t>
                      </a:r>
                    </a:p>
                    <a:p>
                      <a:pPr fontAlgn="ctr">
                        <a:spcBef>
                          <a:spcPts val="0"/>
                        </a:spcBef>
                        <a:buSzPct val="100000"/>
                        <a:buFont typeface="Arial" pitchFamily="34" charset="0"/>
                        <a:buChar char="•"/>
                      </a:pPr>
                      <a:r>
                        <a:rPr lang="en-US" altLang="zh-TW" sz="2000" b="0" baseline="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Support </a:t>
                      </a: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DataRAID</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a:t>
                      </a:r>
                    </a:p>
                    <a:p>
                      <a:pPr marL="0" marR="0" lvl="0" indent="0" algn="l" defTabSz="914446" rtl="0" eaLnBrk="1" fontAlgn="ctr" latinLnBrk="0" hangingPunct="1">
                        <a:lnSpc>
                          <a:spcPct val="100000"/>
                        </a:lnSpc>
                        <a:spcBef>
                          <a:spcPts val="0"/>
                        </a:spcBef>
                        <a:spcAft>
                          <a:spcPts val="0"/>
                        </a:spcAft>
                        <a:buClrTx/>
                        <a:buSzPct val="100000"/>
                        <a:buFont typeface="Arial" pitchFamily="34" charset="0"/>
                        <a:buChar char="•"/>
                        <a:tabLst/>
                        <a:defRPr/>
                      </a:pPr>
                      <a:r>
                        <a:rPr lang="en-US" altLang="zh-TW" sz="2000" b="0" baseline="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Heat Spreader design</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Thermal throttling Technology</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End-to-End Data Protection</a:t>
                      </a:r>
                    </a:p>
                    <a:p>
                      <a:pPr marL="0" marR="0" lvl="0" indent="0" algn="l" defTabSz="914446" rtl="0" eaLnBrk="1" fontAlgn="ctr" latinLnBrk="0" hangingPunct="1">
                        <a:lnSpc>
                          <a:spcPct val="100000"/>
                        </a:lnSpc>
                        <a:spcBef>
                          <a:spcPts val="0"/>
                        </a:spcBef>
                        <a:spcAft>
                          <a:spcPts val="0"/>
                        </a:spcAft>
                        <a:buClrTx/>
                        <a:buSzPct val="100000"/>
                        <a:buFont typeface="Arial" pitchFamily="34" charset="0"/>
                        <a:buChar char="•"/>
                        <a:tabLst/>
                        <a:defRPr/>
                      </a:pPr>
                      <a:r>
                        <a:rPr lang="en-US" altLang="zh-TW" sz="2000" b="0" baseline="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baseline="0" dirty="0" err="1"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NVMe</a:t>
                      </a:r>
                      <a:r>
                        <a:rPr lang="en-US" altLang="zh-TW" sz="2000" b="0" baseline="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Secure Erase</a:t>
                      </a:r>
                    </a:p>
                    <a:p>
                      <a:pPr marL="0" marR="0" lvl="0" indent="0" algn="l" defTabSz="914446" rtl="0" eaLnBrk="1" fontAlgn="ctr" latinLnBrk="0" hangingPunct="1">
                        <a:lnSpc>
                          <a:spcPct val="100000"/>
                        </a:lnSpc>
                        <a:spcBef>
                          <a:spcPts val="0"/>
                        </a:spcBef>
                        <a:spcAft>
                          <a:spcPts val="0"/>
                        </a:spcAft>
                        <a:buClrTx/>
                        <a:buSzPct val="100000"/>
                        <a:buFont typeface="Arial" pitchFamily="34" charset="0"/>
                        <a:buChar char="•"/>
                        <a:tabLst/>
                        <a:defRPr/>
                      </a:pPr>
                      <a:r>
                        <a:rPr lang="en-US"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Sidefill</a:t>
                      </a:r>
                      <a:endPar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endParaRPr>
                    </a:p>
                    <a:p>
                      <a:pPr fontAlgn="ctr">
                        <a:spcBef>
                          <a:spcPts val="0"/>
                        </a:spcBef>
                        <a:buSzPct val="100000"/>
                        <a:buFont typeface="Arial" pitchFamily="34" charset="0"/>
                        <a:buNone/>
                      </a:pPr>
                      <a:endPar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46" rtl="0" eaLnBrk="1" fontAlgn="auto" latinLnBrk="0" hangingPunct="1">
                        <a:lnSpc>
                          <a:spcPct val="100000"/>
                        </a:lnSpc>
                        <a:spcBef>
                          <a:spcPts val="3413"/>
                        </a:spcBef>
                        <a:spcAft>
                          <a:spcPts val="0"/>
                        </a:spcAft>
                        <a:buClrTx/>
                        <a:buSzPct val="171000"/>
                        <a:buFontTx/>
                        <a:buNone/>
                        <a:tabLst/>
                        <a:defRP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Industrial PC, Server, Edge computing, </a:t>
                      </a:r>
                      <a:b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b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IoT</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appication</a:t>
                      </a:r>
                      <a:endPar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34" name="矩形 33"/>
          <p:cNvSpPr/>
          <p:nvPr/>
        </p:nvSpPr>
        <p:spPr>
          <a:xfrm>
            <a:off x="7373987" y="1025242"/>
            <a:ext cx="5163273" cy="646331"/>
          </a:xfrm>
          <a:prstGeom prst="rect">
            <a:avLst/>
          </a:prstGeom>
        </p:spPr>
        <p:txBody>
          <a:bodyPr wrap="none">
            <a:spAutoFit/>
          </a:bodyPr>
          <a:lstStyle/>
          <a:p>
            <a:pPr lvl="0" eaLnBrk="1" hangingPunct="1">
              <a:defRPr/>
            </a:pPr>
            <a:r>
              <a:rPr lang="en-US" altLang="zh-TW" sz="3600" b="1" dirty="0" smtClean="0">
                <a:solidFill>
                  <a:srgbClr val="008080"/>
                </a:solidFill>
                <a:latin typeface="Calibri" panose="020F0502020204030204" pitchFamily="34" charset="0"/>
                <a:cs typeface="Calibri" panose="020F0502020204030204" pitchFamily="34" charset="0"/>
              </a:rPr>
              <a:t>PT160-M280 </a:t>
            </a:r>
            <a:r>
              <a:rPr lang="en-US" altLang="zh-TW" sz="3600" b="1" dirty="0">
                <a:solidFill>
                  <a:srgbClr val="008080"/>
                </a:solidFill>
                <a:latin typeface="Calibri" panose="020F0502020204030204" pitchFamily="34" charset="0"/>
                <a:cs typeface="Calibri" panose="020F0502020204030204" pitchFamily="34" charset="0"/>
              </a:rPr>
              <a:t>Specification</a:t>
            </a:r>
          </a:p>
        </p:txBody>
      </p:sp>
      <p:pic>
        <p:nvPicPr>
          <p:cNvPr id="4" name="圖片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5638" y="1217858"/>
            <a:ext cx="4474468" cy="4474468"/>
          </a:xfrm>
          <a:prstGeom prst="rect">
            <a:avLst/>
          </a:prstGeom>
        </p:spPr>
      </p:pic>
    </p:spTree>
    <p:extLst>
      <p:ext uri="{BB962C8B-B14F-4D97-AF65-F5344CB8AC3E}">
        <p14:creationId xmlns:p14="http://schemas.microsoft.com/office/powerpoint/2010/main" val="3331942445"/>
      </p:ext>
    </p:extLst>
  </p:cSld>
  <p:clrMapOvr>
    <a:masterClrMapping/>
  </p:clrMapOvr>
  <p:transition/>
  <p:timing>
    <p:tnLst>
      <p:par>
        <p:cTn id="1" dur="indefinite" restart="never" nodeType="tmRoot"/>
      </p:par>
    </p:tn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圖片 22"/>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157252" y="7356204"/>
            <a:ext cx="1265764" cy="547159"/>
          </a:xfrm>
          <a:prstGeom prst="rect">
            <a:avLst/>
          </a:prstGeom>
        </p:spPr>
      </p:pic>
      <p:cxnSp>
        <p:nvCxnSpPr>
          <p:cNvPr id="26" name="直線接點 25"/>
          <p:cNvCxnSpPr/>
          <p:nvPr/>
        </p:nvCxnSpPr>
        <p:spPr>
          <a:xfrm>
            <a:off x="1253307" y="6925028"/>
            <a:ext cx="2699130" cy="0"/>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pic>
        <p:nvPicPr>
          <p:cNvPr id="16" name="圖片 15"/>
          <p:cNvPicPr>
            <a:picLocks noChangeAspect="1"/>
          </p:cNvPicPr>
          <p:nvPr/>
        </p:nvPicPr>
        <p:blipFill rotWithShape="1">
          <a:blip r:embed="rId3" cstate="email">
            <a:extLst>
              <a:ext uri="{28A0092B-C50C-407E-A947-70E740481C1C}">
                <a14:useLocalDpi xmlns:a14="http://schemas.microsoft.com/office/drawing/2010/main"/>
              </a:ext>
            </a:extLst>
          </a:blip>
          <a:srcRect t="17705"/>
          <a:stretch/>
        </p:blipFill>
        <p:spPr>
          <a:xfrm>
            <a:off x="2718820" y="7181056"/>
            <a:ext cx="1389453" cy="1143453"/>
          </a:xfrm>
          <a:prstGeom prst="rect">
            <a:avLst/>
          </a:prstGeom>
        </p:spPr>
      </p:pic>
      <p:sp>
        <p:nvSpPr>
          <p:cNvPr id="5" name="標題 4"/>
          <p:cNvSpPr>
            <a:spLocks noGrp="1"/>
          </p:cNvSpPr>
          <p:nvPr>
            <p:ph type="title"/>
          </p:nvPr>
        </p:nvSpPr>
        <p:spPr/>
        <p:txBody>
          <a:bodyPr/>
          <a:lstStyle/>
          <a:p>
            <a:r>
              <a:rPr lang="en-US" altLang="zh-TW" dirty="0" smtClean="0"/>
              <a:t>3D TLC </a:t>
            </a:r>
            <a:r>
              <a:rPr lang="en-US" altLang="zh-TW" dirty="0" err="1" smtClean="0"/>
              <a:t>PCIe</a:t>
            </a:r>
            <a:endParaRPr lang="zh-TW" altLang="en-US" dirty="0"/>
          </a:p>
        </p:txBody>
      </p:sp>
      <p:graphicFrame>
        <p:nvGraphicFramePr>
          <p:cNvPr id="33" name="表格 32"/>
          <p:cNvGraphicFramePr>
            <a:graphicFrameLocks noGrp="1"/>
          </p:cNvGraphicFramePr>
          <p:nvPr>
            <p:extLst>
              <p:ext uri="{D42A27DB-BD31-4B8C-83A1-F6EECF244321}">
                <p14:modId xmlns:p14="http://schemas.microsoft.com/office/powerpoint/2010/main" val="1214155333"/>
              </p:ext>
            </p:extLst>
          </p:nvPr>
        </p:nvGraphicFramePr>
        <p:xfrm>
          <a:off x="5285754" y="1852464"/>
          <a:ext cx="10657184" cy="7132819"/>
        </p:xfrm>
        <a:graphic>
          <a:graphicData uri="http://schemas.openxmlformats.org/drawingml/2006/table">
            <a:tbl>
              <a:tblPr firstRow="1" bandRow="1">
                <a:tableStyleId>{5940675A-B579-460E-94D1-54222C63F5DA}</a:tableStyleId>
              </a:tblPr>
              <a:tblGrid>
                <a:gridCol w="5328592"/>
                <a:gridCol w="5328592"/>
              </a:tblGrid>
              <a:tr h="42971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PT180-M280</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6972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err="1" smtClean="0">
                          <a:solidFill>
                            <a:schemeClr val="tx1">
                              <a:lumMod val="75000"/>
                              <a:lumOff val="25000"/>
                            </a:schemeClr>
                          </a:solidFill>
                          <a:latin typeface="Calibri" panose="020F0502020204030204" pitchFamily="34" charset="0"/>
                          <a:ea typeface="+mn-ea"/>
                          <a:cs typeface="+mn-cs"/>
                          <a:sym typeface="Arial" pitchFamily="34" charset="0"/>
                        </a:rPr>
                        <a:t>PCIe</a:t>
                      </a: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 Gen4 x4</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6972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Form Factor</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M.2 2280 M Key</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6972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Single side: 256GB~4096GB</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6972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u="none" strike="noStrike" kern="1200" cap="none" normalizeH="0" baseline="0" dirty="0" err="1"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Kioxia</a:t>
                      </a: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 </a:t>
                      </a:r>
                      <a:r>
                        <a:rPr kumimoji="0" lang="en-US" altLang="zh-TW" sz="2000" u="none" strike="noStrike" kern="1200" cap="none" normalizeH="0" baseline="0" dirty="0" smtClean="0">
                          <a:ln>
                            <a:noFill/>
                          </a:ln>
                          <a:solidFill>
                            <a:srgbClr val="C00000"/>
                          </a:solidFill>
                          <a:effectLst/>
                          <a:latin typeface="Calibri" panose="020F0502020204030204" pitchFamily="34" charset="0"/>
                          <a:ea typeface="+mn-ea"/>
                          <a:cs typeface="Calibri" panose="020F0502020204030204" pitchFamily="34" charset="0"/>
                          <a:sym typeface="Arial" pitchFamily="34" charset="0"/>
                        </a:rPr>
                        <a:t>BiCS5</a:t>
                      </a:r>
                      <a:endParaRPr kumimoji="0" lang="zh-TW" altLang="en-US" sz="2000" u="none" strike="noStrike" kern="1200" cap="none" normalizeH="0" baseline="0" dirty="0" smtClean="0">
                        <a:ln>
                          <a:noFill/>
                        </a:ln>
                        <a:solidFill>
                          <a:srgbClr val="C00000"/>
                        </a:solidFill>
                        <a:effectLst/>
                        <a:latin typeface="Calibri" panose="020F0502020204030204" pitchFamily="34" charset="0"/>
                        <a:ea typeface="+mn-ea"/>
                        <a:cs typeface="Calibri" panose="020F0502020204030204" pitchFamily="34" charset="0"/>
                        <a:sym typeface="Arial" pitchFamily="34" charset="0"/>
                      </a:endParaRP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6972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External DRAM</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No</a:t>
                      </a: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6972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R/W 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5055/3915</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6972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Read) </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714K </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6972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Write) </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929K</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73290">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2935945">
                <a:tc>
                  <a:txBody>
                    <a:bodyPr/>
                    <a:lstStyle/>
                    <a:p>
                      <a:pPr marL="0" marR="0" lvl="0" indent="0" algn="l" defTabSz="914446" rtl="0" eaLnBrk="1" fontAlgn="ctr" latinLnBrk="0" hangingPunct="1">
                        <a:lnSpc>
                          <a:spcPct val="100000"/>
                        </a:lnSpc>
                        <a:spcBef>
                          <a:spcPts val="0"/>
                        </a:spcBef>
                        <a:spcAft>
                          <a:spcPts val="0"/>
                        </a:spcAft>
                        <a:buClrTx/>
                        <a:buSzPct val="100000"/>
                        <a:buFont typeface="Arial" pitchFamily="34" charset="0"/>
                        <a:buChar char="•"/>
                        <a:tabLst/>
                        <a:defRP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Heat Spreader design</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Support LDPC ECC</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Support </a:t>
                      </a: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DataRAID</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Thermal throttling Technology</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End-to-End Protection</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NVMe</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Secure Erase</a:t>
                      </a:r>
                    </a:p>
                    <a:p>
                      <a:pPr fontAlgn="ctr">
                        <a:spcBef>
                          <a:spcPts val="0"/>
                        </a:spcBef>
                        <a:buSzPct val="100000"/>
                        <a:buFont typeface="Arial" pitchFamily="34" charset="0"/>
                        <a:buChar char="•"/>
                      </a:pPr>
                      <a:r>
                        <a:rPr lang="en-US" altLang="zh-TW" sz="2000" b="0" baseline="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Sidefill</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endPar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spcBef>
                          <a:spcPts val="3413"/>
                        </a:spcBef>
                        <a:buSzPct val="171000"/>
                      </a:pPr>
                      <a:r>
                        <a:rPr lang="fr-FR"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NB, POS, Digital Signage</a:t>
                      </a: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34" name="矩形 33"/>
          <p:cNvSpPr/>
          <p:nvPr/>
        </p:nvSpPr>
        <p:spPr>
          <a:xfrm>
            <a:off x="7373987" y="1025242"/>
            <a:ext cx="5163273" cy="646331"/>
          </a:xfrm>
          <a:prstGeom prst="rect">
            <a:avLst/>
          </a:prstGeom>
        </p:spPr>
        <p:txBody>
          <a:bodyPr wrap="none">
            <a:spAutoFit/>
          </a:bodyPr>
          <a:lstStyle/>
          <a:p>
            <a:pPr lvl="0" eaLnBrk="1" hangingPunct="1">
              <a:defRPr/>
            </a:pPr>
            <a:r>
              <a:rPr lang="en-US" altLang="zh-TW" sz="3600" b="1" dirty="0" smtClean="0">
                <a:solidFill>
                  <a:srgbClr val="008080"/>
                </a:solidFill>
                <a:latin typeface="Calibri" panose="020F0502020204030204" pitchFamily="34" charset="0"/>
                <a:cs typeface="Calibri" panose="020F0502020204030204" pitchFamily="34" charset="0"/>
              </a:rPr>
              <a:t>PT180-M280 </a:t>
            </a:r>
            <a:r>
              <a:rPr lang="en-US" altLang="zh-TW" sz="3600" b="1" dirty="0">
                <a:solidFill>
                  <a:srgbClr val="008080"/>
                </a:solidFill>
                <a:latin typeface="Calibri" panose="020F0502020204030204" pitchFamily="34" charset="0"/>
                <a:cs typeface="Calibri" panose="020F0502020204030204" pitchFamily="34" charset="0"/>
              </a:rPr>
              <a:t>Specification</a:t>
            </a:r>
          </a:p>
        </p:txBody>
      </p:sp>
      <p:pic>
        <p:nvPicPr>
          <p:cNvPr id="2" name="圖片 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61219" y="1722257"/>
            <a:ext cx="4248472" cy="4248472"/>
          </a:xfrm>
          <a:prstGeom prst="rect">
            <a:avLst/>
          </a:prstGeom>
        </p:spPr>
      </p:pic>
      <p:sp>
        <p:nvSpPr>
          <p:cNvPr id="11" name="圓角矩形 10"/>
          <p:cNvSpPr/>
          <p:nvPr/>
        </p:nvSpPr>
        <p:spPr>
          <a:xfrm>
            <a:off x="1597769" y="6162684"/>
            <a:ext cx="2016125" cy="616649"/>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2" fontAlgn="auto">
              <a:spcBef>
                <a:spcPts val="0"/>
              </a:spcBef>
              <a:spcAft>
                <a:spcPts val="0"/>
              </a:spcAft>
              <a:defRPr/>
            </a:pPr>
            <a:r>
              <a:rPr lang="en-US" altLang="zh-TW" sz="2400" b="1" dirty="0" smtClean="0">
                <a:solidFill>
                  <a:schemeClr val="bg1"/>
                </a:solidFill>
                <a:latin typeface="Calibri" panose="020F0502020204030204" pitchFamily="34" charset="0"/>
                <a:cs typeface="Calibri" panose="020F0502020204030204" pitchFamily="34" charset="0"/>
                <a:sym typeface="Arial" pitchFamily="34" charset="0"/>
              </a:rPr>
              <a:t>CS: </a:t>
            </a:r>
            <a:r>
              <a:rPr lang="en-US" altLang="zh-TW" sz="2400" b="1" dirty="0" smtClean="0">
                <a:solidFill>
                  <a:schemeClr val="bg1"/>
                </a:solidFill>
                <a:latin typeface="Calibri" panose="020F0502020204030204" pitchFamily="34" charset="0"/>
                <a:cs typeface="Calibri" panose="020F0502020204030204" pitchFamily="34" charset="0"/>
              </a:rPr>
              <a:t>Ready</a:t>
            </a:r>
            <a:endParaRPr lang="en-US" altLang="zh-TW" sz="2400" b="1" dirty="0">
              <a:solidFill>
                <a:schemeClr val="bg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335137795"/>
      </p:ext>
    </p:extLst>
  </p:cSld>
  <p:clrMapOvr>
    <a:masterClrMapping/>
  </p:clrMapOvr>
  <p:transition/>
  <p:timing>
    <p:tnLst>
      <p:par>
        <p:cTn id="1" dur="indefinite" restart="never" nodeType="tmRoot"/>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圖片 22"/>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157252" y="7356204"/>
            <a:ext cx="1265764" cy="547159"/>
          </a:xfrm>
          <a:prstGeom prst="rect">
            <a:avLst/>
          </a:prstGeom>
        </p:spPr>
      </p:pic>
      <p:pic>
        <p:nvPicPr>
          <p:cNvPr id="16" name="圖片 15"/>
          <p:cNvPicPr>
            <a:picLocks noChangeAspect="1"/>
          </p:cNvPicPr>
          <p:nvPr/>
        </p:nvPicPr>
        <p:blipFill rotWithShape="1">
          <a:blip r:embed="rId3" cstate="email">
            <a:extLst>
              <a:ext uri="{28A0092B-C50C-407E-A947-70E740481C1C}">
                <a14:useLocalDpi xmlns:a14="http://schemas.microsoft.com/office/drawing/2010/main"/>
              </a:ext>
            </a:extLst>
          </a:blip>
          <a:srcRect t="17705"/>
          <a:stretch/>
        </p:blipFill>
        <p:spPr>
          <a:xfrm>
            <a:off x="2718820" y="7181056"/>
            <a:ext cx="1389453" cy="1143453"/>
          </a:xfrm>
          <a:prstGeom prst="rect">
            <a:avLst/>
          </a:prstGeom>
        </p:spPr>
      </p:pic>
      <p:sp>
        <p:nvSpPr>
          <p:cNvPr id="5" name="標題 4"/>
          <p:cNvSpPr>
            <a:spLocks noGrp="1"/>
          </p:cNvSpPr>
          <p:nvPr>
            <p:ph type="title"/>
          </p:nvPr>
        </p:nvSpPr>
        <p:spPr/>
        <p:txBody>
          <a:bodyPr/>
          <a:lstStyle/>
          <a:p>
            <a:r>
              <a:rPr lang="en-US" altLang="zh-TW" dirty="0" smtClean="0"/>
              <a:t>3D TLC </a:t>
            </a:r>
            <a:r>
              <a:rPr lang="en-US" altLang="zh-TW" dirty="0" err="1" smtClean="0"/>
              <a:t>PCIe</a:t>
            </a:r>
            <a:endParaRPr lang="zh-TW" altLang="en-US" dirty="0"/>
          </a:p>
        </p:txBody>
      </p:sp>
      <p:graphicFrame>
        <p:nvGraphicFramePr>
          <p:cNvPr id="33" name="表格 32"/>
          <p:cNvGraphicFramePr>
            <a:graphicFrameLocks noGrp="1"/>
          </p:cNvGraphicFramePr>
          <p:nvPr>
            <p:extLst/>
          </p:nvPr>
        </p:nvGraphicFramePr>
        <p:xfrm>
          <a:off x="5285754" y="1852465"/>
          <a:ext cx="10657184" cy="7324326"/>
        </p:xfrm>
        <a:graphic>
          <a:graphicData uri="http://schemas.openxmlformats.org/drawingml/2006/table">
            <a:tbl>
              <a:tblPr firstRow="1" bandRow="1">
                <a:tableStyleId>{5940675A-B579-460E-94D1-54222C63F5DA}</a:tableStyleId>
              </a:tblPr>
              <a:tblGrid>
                <a:gridCol w="5328592"/>
                <a:gridCol w="5328592"/>
              </a:tblGrid>
              <a:tr h="428913">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PT250-M280</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91600">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err="1" smtClean="0">
                          <a:solidFill>
                            <a:schemeClr val="tx1">
                              <a:lumMod val="75000"/>
                              <a:lumOff val="25000"/>
                            </a:schemeClr>
                          </a:solidFill>
                          <a:latin typeface="Calibri" panose="020F0502020204030204" pitchFamily="34" charset="0"/>
                          <a:ea typeface="+mn-ea"/>
                          <a:cs typeface="+mn-cs"/>
                          <a:sym typeface="Arial" pitchFamily="34" charset="0"/>
                        </a:rPr>
                        <a:t>PCIe</a:t>
                      </a: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 Gen4 x4</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1600">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Form Factor</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M.2 2280 M Key</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1600">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Double side: 256GB~2048GB</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1600">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WD </a:t>
                      </a:r>
                      <a:r>
                        <a:rPr lang="en-US" altLang="zh-TW" sz="2000" b="0" kern="1200" dirty="0" smtClean="0">
                          <a:solidFill>
                            <a:srgbClr val="C00000"/>
                          </a:solidFill>
                          <a:latin typeface="Calibri" panose="020F0502020204030204" pitchFamily="34" charset="0"/>
                          <a:ea typeface="+mn-ea"/>
                          <a:cs typeface="+mn-cs"/>
                          <a:sym typeface="Arial" pitchFamily="34" charset="0"/>
                        </a:rPr>
                        <a:t>BiCS5</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1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External DRAM</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NO</a:t>
                      </a:r>
                    </a:p>
                  </a:txBody>
                  <a:tcPr marL="111600" marR="111600" marT="57600" marB="5760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1600">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R/W 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3680/3400</a:t>
                      </a:r>
                      <a:r>
                        <a:rPr lang="en-US" altLang="zh-TW" sz="2000" b="0" kern="1200" baseline="0" dirty="0" smtClean="0">
                          <a:solidFill>
                            <a:schemeClr val="tx1">
                              <a:lumMod val="75000"/>
                              <a:lumOff val="25000"/>
                            </a:schemeClr>
                          </a:solidFill>
                          <a:latin typeface="Calibri" panose="020F0502020204030204" pitchFamily="34" charset="0"/>
                          <a:ea typeface="+mn-ea"/>
                          <a:cs typeface="+mn-cs"/>
                          <a:sym typeface="Arial" pitchFamily="34" charset="0"/>
                        </a:rPr>
                        <a:t> </a:t>
                      </a:r>
                      <a:endPar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endParaRP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1600">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Read) </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578K </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1600">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Write) </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649K </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5377">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2777691">
                <a:tc>
                  <a:txBody>
                    <a:bodyPr/>
                    <a:lstStyle/>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CoreGlacier</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technology support </a:t>
                      </a:r>
                    </a:p>
                    <a:p>
                      <a:pPr fontAlgn="ctr">
                        <a:spcBef>
                          <a:spcPts val="0"/>
                        </a:spcBef>
                        <a:buSzPct val="100000"/>
                        <a:buFont typeface="Arial" pitchFamily="34" charset="0"/>
                        <a:buChar char="•"/>
                      </a:pPr>
                      <a:r>
                        <a:rPr lang="zh-TW" altLang="en-US"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Support LDPC ECC</a:t>
                      </a:r>
                    </a:p>
                    <a:p>
                      <a:pPr marL="0" marR="0" lvl="0" indent="0" algn="l" defTabSz="914446" rtl="0" eaLnBrk="1" fontAlgn="ctr" latinLnBrk="0" hangingPunct="1">
                        <a:lnSpc>
                          <a:spcPct val="100000"/>
                        </a:lnSpc>
                        <a:spcBef>
                          <a:spcPts val="0"/>
                        </a:spcBef>
                        <a:spcAft>
                          <a:spcPts val="0"/>
                        </a:spcAft>
                        <a:buClrTx/>
                        <a:buSzPct val="100000"/>
                        <a:buFont typeface="Arial" pitchFamily="34" charset="0"/>
                        <a:buChar char="•"/>
                        <a:tabLst/>
                        <a:defRP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Support </a:t>
                      </a: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DataRAID</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zh-TW" altLang="en-US"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Thermal throttling Technology</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zh-TW" altLang="en-US"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End-to-End</a:t>
                      </a:r>
                      <a:r>
                        <a:rPr lang="en-US" altLang="zh-TW" sz="2000" b="0" baseline="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Protection</a:t>
                      </a:r>
                    </a:p>
                    <a:p>
                      <a:pPr fontAlgn="ctr">
                        <a:spcBef>
                          <a:spcPts val="0"/>
                        </a:spcBef>
                        <a:buSzPct val="100000"/>
                        <a:buFont typeface="Arial" pitchFamily="34" charset="0"/>
                        <a:buChar char="•"/>
                      </a:pPr>
                      <a:r>
                        <a:rPr lang="en-US" altLang="zh-TW" sz="2000" b="0" baseline="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baseline="0" dirty="0" err="1"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NVMe</a:t>
                      </a:r>
                      <a:r>
                        <a:rPr lang="en-US" altLang="zh-TW" sz="2000" b="0" baseline="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Secure Erase</a:t>
                      </a:r>
                      <a:endPar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endParaRP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AES 256 support </a:t>
                      </a:r>
                    </a:p>
                    <a:p>
                      <a:pPr marL="179388" indent="-179388" eaLnBrk="0" fontAlgn="base" hangingPunct="0">
                        <a:buSzPct val="100000"/>
                        <a:buFont typeface="Arial" panose="020B0604020202020204" pitchFamily="34" charset="0"/>
                        <a:buChar char="•"/>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rPr>
                        <a:t>DataDefender</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endPar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endParaRPr>
                    </a:p>
                    <a:p>
                      <a:pPr fontAlgn="ctr">
                        <a:spcBef>
                          <a:spcPts val="0"/>
                        </a:spcBef>
                        <a:buSzPct val="100000"/>
                        <a:buFont typeface="Arial" pitchFamily="34" charset="0"/>
                        <a:buChar char="•"/>
                      </a:pPr>
                      <a:r>
                        <a:rPr lang="en-US" altLang="zh-TW" sz="2000" b="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baseline="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Sidefill</a:t>
                      </a:r>
                      <a:endParaRPr lang="en-US" altLang="zh-TW" sz="2000" b="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p>
                      <a:pPr marL="0" marR="0" indent="0" algn="l" defTabSz="914446" rtl="0" eaLnBrk="1" fontAlgn="ctr" latinLnBrk="0" hangingPunct="1">
                        <a:lnSpc>
                          <a:spcPct val="100000"/>
                        </a:lnSpc>
                        <a:spcBef>
                          <a:spcPts val="0"/>
                        </a:spcBef>
                        <a:spcAft>
                          <a:spcPts val="0"/>
                        </a:spcAft>
                        <a:buClrTx/>
                        <a:buSzPct val="100000"/>
                        <a:buFont typeface="Arial" pitchFamily="34" charset="0"/>
                        <a:buChar char="•"/>
                        <a:tabLst/>
                        <a:defRP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  TCG Opal 2.0 (Optional)</a:t>
                      </a:r>
                      <a:endPar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spcBef>
                          <a:spcPts val="3413"/>
                        </a:spcBef>
                        <a:buSzPct val="171000"/>
                      </a:pPr>
                      <a:r>
                        <a:rPr lang="fr-FR"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NB, POS, Digital Signage</a:t>
                      </a: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34" name="矩形 33"/>
          <p:cNvSpPr/>
          <p:nvPr/>
        </p:nvSpPr>
        <p:spPr>
          <a:xfrm>
            <a:off x="7373987" y="1025242"/>
            <a:ext cx="5205656" cy="646331"/>
          </a:xfrm>
          <a:prstGeom prst="rect">
            <a:avLst/>
          </a:prstGeom>
        </p:spPr>
        <p:txBody>
          <a:bodyPr wrap="none">
            <a:spAutoFit/>
          </a:bodyPr>
          <a:lstStyle/>
          <a:p>
            <a:pPr lvl="0" eaLnBrk="1" hangingPunct="1">
              <a:defRPr/>
            </a:pPr>
            <a:r>
              <a:rPr lang="en-US" altLang="zh-TW" sz="3600" b="1" dirty="0" smtClean="0">
                <a:solidFill>
                  <a:srgbClr val="008080"/>
                </a:solidFill>
                <a:latin typeface="Calibri" panose="020F0502020204030204" pitchFamily="34" charset="0"/>
                <a:cs typeface="Calibri" panose="020F0502020204030204" pitchFamily="34" charset="0"/>
              </a:rPr>
              <a:t>PT250-M280 </a:t>
            </a:r>
            <a:r>
              <a:rPr lang="en-US" altLang="zh-TW" sz="3600" b="1" dirty="0">
                <a:solidFill>
                  <a:srgbClr val="008080"/>
                </a:solidFill>
                <a:latin typeface="Calibri" panose="020F0502020204030204" pitchFamily="34" charset="0"/>
                <a:cs typeface="Calibri" panose="020F0502020204030204" pitchFamily="34" charset="0"/>
              </a:rPr>
              <a:t>Specification</a:t>
            </a:r>
          </a:p>
        </p:txBody>
      </p:sp>
      <p:pic>
        <p:nvPicPr>
          <p:cNvPr id="3" name="圖片 2"/>
          <p:cNvPicPr>
            <a:picLocks noChangeAspect="1"/>
          </p:cNvPicPr>
          <p:nvPr/>
        </p:nvPicPr>
        <p:blipFill>
          <a:blip r:embed="rId4"/>
          <a:stretch>
            <a:fillRect/>
          </a:stretch>
        </p:blipFill>
        <p:spPr>
          <a:xfrm>
            <a:off x="2042188" y="1357572"/>
            <a:ext cx="1484407" cy="4314675"/>
          </a:xfrm>
          <a:prstGeom prst="rect">
            <a:avLst/>
          </a:prstGeom>
        </p:spPr>
      </p:pic>
      <p:sp>
        <p:nvSpPr>
          <p:cNvPr id="10" name="圓角矩形 9"/>
          <p:cNvSpPr/>
          <p:nvPr/>
        </p:nvSpPr>
        <p:spPr>
          <a:xfrm>
            <a:off x="1253307" y="5928273"/>
            <a:ext cx="2699130" cy="740727"/>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300192">
              <a:defRPr/>
            </a:pPr>
            <a:r>
              <a:rPr lang="en-US" altLang="zh-TW" sz="2400" b="1" dirty="0">
                <a:solidFill>
                  <a:schemeClr val="bg1"/>
                </a:solidFill>
                <a:latin typeface="Calibri" panose="020F0502020204030204" pitchFamily="34" charset="0"/>
                <a:cs typeface="Calibri" panose="020F0502020204030204" pitchFamily="34" charset="0"/>
              </a:rPr>
              <a:t>CS: </a:t>
            </a:r>
            <a:r>
              <a:rPr lang="en-US" altLang="zh-TW" sz="2400" b="1" dirty="0" smtClean="0">
                <a:solidFill>
                  <a:schemeClr val="bg1"/>
                </a:solidFill>
                <a:latin typeface="Calibri" panose="020F0502020204030204" pitchFamily="34" charset="0"/>
                <a:cs typeface="Calibri" panose="020F0502020204030204" pitchFamily="34" charset="0"/>
              </a:rPr>
              <a:t>Ready</a:t>
            </a:r>
          </a:p>
          <a:p>
            <a:pPr algn="ctr" defTabSz="1300192">
              <a:defRPr/>
            </a:pPr>
            <a:r>
              <a:rPr lang="en-US" altLang="zh-TW" sz="2400" b="1" dirty="0" smtClean="0">
                <a:solidFill>
                  <a:schemeClr val="bg1"/>
                </a:solidFill>
                <a:latin typeface="Calibri" panose="020F0502020204030204" pitchFamily="34" charset="0"/>
                <a:cs typeface="Calibri" panose="020F0502020204030204" pitchFamily="34" charset="0"/>
              </a:rPr>
              <a:t>TCG Opal:  E/Nov.</a:t>
            </a:r>
            <a:endParaRPr lang="en-US" altLang="zh-TW" sz="2400" b="1" dirty="0">
              <a:solidFill>
                <a:schemeClr val="bg1"/>
              </a:solidFill>
              <a:latin typeface="Calibri" panose="020F0502020204030204" pitchFamily="34" charset="0"/>
              <a:cs typeface="Calibri" panose="020F0502020204030204" pitchFamily="34" charset="0"/>
            </a:endParaRPr>
          </a:p>
        </p:txBody>
      </p:sp>
      <p:cxnSp>
        <p:nvCxnSpPr>
          <p:cNvPr id="11" name="直線接點 10"/>
          <p:cNvCxnSpPr/>
          <p:nvPr/>
        </p:nvCxnSpPr>
        <p:spPr>
          <a:xfrm>
            <a:off x="1253307" y="6925028"/>
            <a:ext cx="2699130" cy="0"/>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73922528"/>
      </p:ext>
    </p:extLst>
  </p:cSld>
  <p:clrMapOvr>
    <a:masterClrMapping/>
  </p:clrMapOvr>
  <p:transition/>
  <p:timing>
    <p:tnLst>
      <p:par>
        <p:cTn id="1" dur="indefinite" restart="never" nodeType="tmRoot"/>
      </p:par>
    </p:tn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圖片 22"/>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157252" y="7356204"/>
            <a:ext cx="1265764" cy="547159"/>
          </a:xfrm>
          <a:prstGeom prst="rect">
            <a:avLst/>
          </a:prstGeom>
        </p:spPr>
      </p:pic>
      <p:pic>
        <p:nvPicPr>
          <p:cNvPr id="16" name="圖片 15"/>
          <p:cNvPicPr>
            <a:picLocks noChangeAspect="1"/>
          </p:cNvPicPr>
          <p:nvPr/>
        </p:nvPicPr>
        <p:blipFill rotWithShape="1">
          <a:blip r:embed="rId3" cstate="email">
            <a:extLst>
              <a:ext uri="{28A0092B-C50C-407E-A947-70E740481C1C}">
                <a14:useLocalDpi xmlns:a14="http://schemas.microsoft.com/office/drawing/2010/main"/>
              </a:ext>
            </a:extLst>
          </a:blip>
          <a:srcRect t="17705"/>
          <a:stretch/>
        </p:blipFill>
        <p:spPr>
          <a:xfrm>
            <a:off x="2718820" y="7181056"/>
            <a:ext cx="1389453" cy="1143453"/>
          </a:xfrm>
          <a:prstGeom prst="rect">
            <a:avLst/>
          </a:prstGeom>
        </p:spPr>
      </p:pic>
      <p:sp>
        <p:nvSpPr>
          <p:cNvPr id="5" name="標題 4"/>
          <p:cNvSpPr>
            <a:spLocks noGrp="1"/>
          </p:cNvSpPr>
          <p:nvPr>
            <p:ph type="title"/>
          </p:nvPr>
        </p:nvSpPr>
        <p:spPr/>
        <p:txBody>
          <a:bodyPr/>
          <a:lstStyle/>
          <a:p>
            <a:r>
              <a:rPr lang="en-US" altLang="zh-TW" dirty="0" smtClean="0"/>
              <a:t>3D TLC </a:t>
            </a:r>
            <a:r>
              <a:rPr lang="en-US" altLang="zh-TW" dirty="0" err="1" smtClean="0"/>
              <a:t>PCIe</a:t>
            </a:r>
            <a:endParaRPr lang="zh-TW" altLang="en-US" dirty="0"/>
          </a:p>
        </p:txBody>
      </p:sp>
      <p:graphicFrame>
        <p:nvGraphicFramePr>
          <p:cNvPr id="33" name="表格 32"/>
          <p:cNvGraphicFramePr>
            <a:graphicFrameLocks noGrp="1"/>
          </p:cNvGraphicFramePr>
          <p:nvPr>
            <p:extLst/>
          </p:nvPr>
        </p:nvGraphicFramePr>
        <p:xfrm>
          <a:off x="5285754" y="1852465"/>
          <a:ext cx="10657184" cy="7324326"/>
        </p:xfrm>
        <a:graphic>
          <a:graphicData uri="http://schemas.openxmlformats.org/drawingml/2006/table">
            <a:tbl>
              <a:tblPr firstRow="1" bandRow="1">
                <a:tableStyleId>{5940675A-B579-460E-94D1-54222C63F5DA}</a:tableStyleId>
              </a:tblPr>
              <a:tblGrid>
                <a:gridCol w="5328592"/>
                <a:gridCol w="5328592"/>
              </a:tblGrid>
              <a:tr h="428913">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PT250-M242</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91600">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err="1" smtClean="0">
                          <a:solidFill>
                            <a:schemeClr val="tx1">
                              <a:lumMod val="75000"/>
                              <a:lumOff val="25000"/>
                            </a:schemeClr>
                          </a:solidFill>
                          <a:latin typeface="Calibri" panose="020F0502020204030204" pitchFamily="34" charset="0"/>
                          <a:ea typeface="+mn-ea"/>
                          <a:cs typeface="+mn-cs"/>
                          <a:sym typeface="Arial" pitchFamily="34" charset="0"/>
                        </a:rPr>
                        <a:t>PCIe</a:t>
                      </a: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 Gen4 x4</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1600">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Form Factor</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M.2 2280 M Key</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1600">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Double side: 256GB~1024GB</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1600">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WD </a:t>
                      </a:r>
                      <a:r>
                        <a:rPr lang="en-US" altLang="zh-TW" sz="2000" b="0" kern="1200" dirty="0" smtClean="0">
                          <a:solidFill>
                            <a:srgbClr val="C00000"/>
                          </a:solidFill>
                          <a:latin typeface="Calibri" panose="020F0502020204030204" pitchFamily="34" charset="0"/>
                          <a:ea typeface="+mn-ea"/>
                          <a:cs typeface="+mn-cs"/>
                          <a:sym typeface="Arial" pitchFamily="34" charset="0"/>
                        </a:rPr>
                        <a:t>BiCS5</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1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External DRAM</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NO</a:t>
                      </a:r>
                    </a:p>
                  </a:txBody>
                  <a:tcPr marL="111600" marR="111600" marT="57600" marB="5760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1600">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R/W 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Est. 3680/3400 </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1600">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Read) </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Est. 578K </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1600">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Write) </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Est. 649K </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5377">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2777691">
                <a:tc>
                  <a:txBody>
                    <a:bodyPr/>
                    <a:lstStyle/>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CoreGlacier</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technology support </a:t>
                      </a:r>
                    </a:p>
                    <a:p>
                      <a:pPr fontAlgn="ctr">
                        <a:spcBef>
                          <a:spcPts val="0"/>
                        </a:spcBef>
                        <a:buSzPct val="100000"/>
                        <a:buFont typeface="Arial" pitchFamily="34" charset="0"/>
                        <a:buChar char="•"/>
                      </a:pPr>
                      <a:r>
                        <a:rPr lang="zh-TW" altLang="en-US"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Support LDPC ECC</a:t>
                      </a:r>
                    </a:p>
                    <a:p>
                      <a:pPr marL="0" marR="0" lvl="0" indent="0" algn="l" defTabSz="914446" rtl="0" eaLnBrk="1" fontAlgn="ctr" latinLnBrk="0" hangingPunct="1">
                        <a:lnSpc>
                          <a:spcPct val="100000"/>
                        </a:lnSpc>
                        <a:spcBef>
                          <a:spcPts val="0"/>
                        </a:spcBef>
                        <a:spcAft>
                          <a:spcPts val="0"/>
                        </a:spcAft>
                        <a:buClrTx/>
                        <a:buSzPct val="100000"/>
                        <a:buFont typeface="Arial" pitchFamily="34" charset="0"/>
                        <a:buChar char="•"/>
                        <a:tabLst/>
                        <a:defRP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Support </a:t>
                      </a: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DataRAID</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zh-TW" altLang="en-US"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Thermal throttling Technology</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zh-TW" altLang="en-US"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End-to-End</a:t>
                      </a:r>
                      <a:r>
                        <a:rPr lang="en-US" altLang="zh-TW" sz="2000" b="0" baseline="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Protection</a:t>
                      </a:r>
                    </a:p>
                    <a:p>
                      <a:pPr fontAlgn="ctr">
                        <a:spcBef>
                          <a:spcPts val="0"/>
                        </a:spcBef>
                        <a:buSzPct val="100000"/>
                        <a:buFont typeface="Arial" pitchFamily="34" charset="0"/>
                        <a:buChar char="•"/>
                      </a:pPr>
                      <a:r>
                        <a:rPr lang="en-US" altLang="zh-TW" sz="2000" b="0" baseline="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baseline="0" dirty="0" err="1"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NVMe</a:t>
                      </a:r>
                      <a:r>
                        <a:rPr lang="en-US" altLang="zh-TW" sz="2000" b="0" baseline="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Secure Erase</a:t>
                      </a:r>
                      <a:endPar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endParaRP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AES 256 support </a:t>
                      </a:r>
                    </a:p>
                    <a:p>
                      <a:pPr marL="179388" indent="-179388" eaLnBrk="0" fontAlgn="base" hangingPunct="0">
                        <a:buSzPct val="100000"/>
                        <a:buFont typeface="Arial" panose="020B0604020202020204" pitchFamily="34" charset="0"/>
                        <a:buChar char="•"/>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rPr>
                        <a:t>DataDefender</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endPar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endParaRPr>
                    </a:p>
                    <a:p>
                      <a:pPr fontAlgn="ctr">
                        <a:spcBef>
                          <a:spcPts val="0"/>
                        </a:spcBef>
                        <a:buSzPct val="100000"/>
                        <a:buFont typeface="Arial" pitchFamily="34" charset="0"/>
                        <a:buChar char="•"/>
                      </a:pPr>
                      <a:r>
                        <a:rPr lang="en-US" altLang="zh-TW" sz="2000" b="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baseline="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Sidefill</a:t>
                      </a:r>
                      <a:endParaRPr lang="en-US" altLang="zh-TW" sz="2000" b="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p>
                      <a:pPr marL="0" marR="0" indent="0" algn="l" defTabSz="914446" rtl="0" eaLnBrk="1" fontAlgn="ctr" latinLnBrk="0" hangingPunct="1">
                        <a:lnSpc>
                          <a:spcPct val="100000"/>
                        </a:lnSpc>
                        <a:spcBef>
                          <a:spcPts val="0"/>
                        </a:spcBef>
                        <a:spcAft>
                          <a:spcPts val="0"/>
                        </a:spcAft>
                        <a:buClrTx/>
                        <a:buSzPct val="100000"/>
                        <a:buFont typeface="Arial" pitchFamily="34" charset="0"/>
                        <a:buChar char="•"/>
                        <a:tabLst/>
                        <a:defRP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  TCG Opal 2.0 (Optional)</a:t>
                      </a:r>
                      <a:endPar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spcBef>
                          <a:spcPts val="3413"/>
                        </a:spcBef>
                        <a:buSzPct val="171000"/>
                      </a:pPr>
                      <a:r>
                        <a:rPr lang="fr-FR"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NB, POS, Digital Signage</a:t>
                      </a: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34" name="矩形 33"/>
          <p:cNvSpPr/>
          <p:nvPr/>
        </p:nvSpPr>
        <p:spPr>
          <a:xfrm>
            <a:off x="7373987" y="1025242"/>
            <a:ext cx="5163273" cy="646331"/>
          </a:xfrm>
          <a:prstGeom prst="rect">
            <a:avLst/>
          </a:prstGeom>
        </p:spPr>
        <p:txBody>
          <a:bodyPr wrap="none">
            <a:spAutoFit/>
          </a:bodyPr>
          <a:lstStyle/>
          <a:p>
            <a:pPr lvl="0" eaLnBrk="1" hangingPunct="1">
              <a:defRPr/>
            </a:pPr>
            <a:r>
              <a:rPr lang="en-US" altLang="zh-TW" sz="3600" b="1" dirty="0" smtClean="0">
                <a:solidFill>
                  <a:srgbClr val="008080"/>
                </a:solidFill>
                <a:latin typeface="Calibri" panose="020F0502020204030204" pitchFamily="34" charset="0"/>
                <a:cs typeface="Calibri" panose="020F0502020204030204" pitchFamily="34" charset="0"/>
              </a:rPr>
              <a:t>PT250-M242 </a:t>
            </a:r>
            <a:r>
              <a:rPr lang="en-US" altLang="zh-TW" sz="3600" b="1" dirty="0">
                <a:solidFill>
                  <a:srgbClr val="008080"/>
                </a:solidFill>
                <a:latin typeface="Calibri" panose="020F0502020204030204" pitchFamily="34" charset="0"/>
                <a:cs typeface="Calibri" panose="020F0502020204030204" pitchFamily="34" charset="0"/>
              </a:rPr>
              <a:t>Specification</a:t>
            </a:r>
          </a:p>
        </p:txBody>
      </p:sp>
      <p:cxnSp>
        <p:nvCxnSpPr>
          <p:cNvPr id="11" name="直線接點 10"/>
          <p:cNvCxnSpPr/>
          <p:nvPr/>
        </p:nvCxnSpPr>
        <p:spPr>
          <a:xfrm>
            <a:off x="1253307" y="6925028"/>
            <a:ext cx="2699130" cy="0"/>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pic>
        <p:nvPicPr>
          <p:cNvPr id="12" name="圖片 1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169141" y="1947842"/>
            <a:ext cx="2937892" cy="2937892"/>
          </a:xfrm>
          <a:prstGeom prst="rect">
            <a:avLst/>
          </a:prstGeom>
        </p:spPr>
      </p:pic>
      <p:sp>
        <p:nvSpPr>
          <p:cNvPr id="13" name="圓角矩形 12"/>
          <p:cNvSpPr/>
          <p:nvPr/>
        </p:nvSpPr>
        <p:spPr>
          <a:xfrm>
            <a:off x="1253307" y="5832937"/>
            <a:ext cx="2952328" cy="576064"/>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2" fontAlgn="auto">
              <a:spcBef>
                <a:spcPts val="0"/>
              </a:spcBef>
              <a:spcAft>
                <a:spcPts val="0"/>
              </a:spcAft>
              <a:defRPr/>
            </a:pPr>
            <a:r>
              <a:rPr lang="en-US" altLang="zh-TW" sz="2400" b="1" dirty="0" smtClean="0">
                <a:solidFill>
                  <a:schemeClr val="bg1"/>
                </a:solidFill>
                <a:latin typeface="Calibri" panose="020F0502020204030204" pitchFamily="34" charset="0"/>
                <a:cs typeface="Calibri" panose="020F0502020204030204" pitchFamily="34" charset="0"/>
                <a:sym typeface="Arial" pitchFamily="34" charset="0"/>
              </a:rPr>
              <a:t>CS</a:t>
            </a:r>
            <a:r>
              <a:rPr lang="en-US" altLang="zh-TW" sz="2400" b="1" dirty="0" smtClean="0">
                <a:solidFill>
                  <a:schemeClr val="bg1"/>
                </a:solidFill>
                <a:latin typeface="Calibri" panose="020F0502020204030204" pitchFamily="34" charset="0"/>
                <a:cs typeface="Calibri" panose="020F0502020204030204" pitchFamily="34" charset="0"/>
              </a:rPr>
              <a:t>: E/Nov</a:t>
            </a:r>
            <a:endParaRPr lang="en-US" altLang="zh-TW" sz="2400" b="1" dirty="0">
              <a:solidFill>
                <a:schemeClr val="bg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905933035"/>
      </p:ext>
    </p:extLst>
  </p:cSld>
  <p:clrMapOvr>
    <a:masterClrMapping/>
  </p:clrMapOvr>
  <p:transition/>
  <p:timing>
    <p:tnLst>
      <p:par>
        <p:cTn id="1" dur="indefinite" restart="never" nodeType="tmRoot"/>
      </p:par>
    </p:tn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圖片 22"/>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157252" y="7356204"/>
            <a:ext cx="1265764" cy="547159"/>
          </a:xfrm>
          <a:prstGeom prst="rect">
            <a:avLst/>
          </a:prstGeom>
        </p:spPr>
      </p:pic>
      <p:cxnSp>
        <p:nvCxnSpPr>
          <p:cNvPr id="26" name="直線接點 25"/>
          <p:cNvCxnSpPr/>
          <p:nvPr/>
        </p:nvCxnSpPr>
        <p:spPr>
          <a:xfrm>
            <a:off x="1253307" y="6925028"/>
            <a:ext cx="2699130" cy="0"/>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pic>
        <p:nvPicPr>
          <p:cNvPr id="16" name="圖片 15"/>
          <p:cNvPicPr>
            <a:picLocks noChangeAspect="1"/>
          </p:cNvPicPr>
          <p:nvPr/>
        </p:nvPicPr>
        <p:blipFill rotWithShape="1">
          <a:blip r:embed="rId3" cstate="email">
            <a:extLst>
              <a:ext uri="{28A0092B-C50C-407E-A947-70E740481C1C}">
                <a14:useLocalDpi xmlns:a14="http://schemas.microsoft.com/office/drawing/2010/main"/>
              </a:ext>
            </a:extLst>
          </a:blip>
          <a:srcRect t="17705"/>
          <a:stretch/>
        </p:blipFill>
        <p:spPr>
          <a:xfrm>
            <a:off x="2718820" y="7181056"/>
            <a:ext cx="1389453" cy="1143453"/>
          </a:xfrm>
          <a:prstGeom prst="rect">
            <a:avLst/>
          </a:prstGeom>
        </p:spPr>
      </p:pic>
      <p:sp>
        <p:nvSpPr>
          <p:cNvPr id="5" name="標題 4"/>
          <p:cNvSpPr>
            <a:spLocks noGrp="1"/>
          </p:cNvSpPr>
          <p:nvPr>
            <p:ph type="title"/>
          </p:nvPr>
        </p:nvSpPr>
        <p:spPr/>
        <p:txBody>
          <a:bodyPr/>
          <a:lstStyle/>
          <a:p>
            <a:r>
              <a:rPr lang="en-US" altLang="zh-TW" dirty="0" smtClean="0"/>
              <a:t>3D TLC </a:t>
            </a:r>
            <a:r>
              <a:rPr lang="en-US" altLang="zh-TW" dirty="0" err="1" smtClean="0"/>
              <a:t>PCIe</a:t>
            </a:r>
            <a:endParaRPr lang="zh-TW" altLang="en-US" dirty="0"/>
          </a:p>
        </p:txBody>
      </p:sp>
      <p:graphicFrame>
        <p:nvGraphicFramePr>
          <p:cNvPr id="33" name="表格 32"/>
          <p:cNvGraphicFramePr>
            <a:graphicFrameLocks noGrp="1"/>
          </p:cNvGraphicFramePr>
          <p:nvPr>
            <p:extLst/>
          </p:nvPr>
        </p:nvGraphicFramePr>
        <p:xfrm>
          <a:off x="5285754" y="1852464"/>
          <a:ext cx="10657184" cy="7437619"/>
        </p:xfrm>
        <a:graphic>
          <a:graphicData uri="http://schemas.openxmlformats.org/drawingml/2006/table">
            <a:tbl>
              <a:tblPr firstRow="1" bandRow="1">
                <a:tableStyleId>{5940675A-B579-460E-94D1-54222C63F5DA}</a:tableStyleId>
              </a:tblPr>
              <a:tblGrid>
                <a:gridCol w="5328592"/>
                <a:gridCol w="5328592"/>
              </a:tblGrid>
              <a:tr h="42971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smtClean="0">
                          <a:solidFill>
                            <a:schemeClr val="bg1"/>
                          </a:solidFill>
                          <a:latin typeface="Calibri" panose="020F0502020204030204" pitchFamily="34" charset="0"/>
                          <a:cs typeface="Calibri" panose="020F0502020204030204" pitchFamily="34" charset="0"/>
                        </a:rPr>
                        <a:t>PT220-M280</a:t>
                      </a:r>
                      <a:endParaRPr lang="en-US" altLang="zh-TW" sz="24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6972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err="1" smtClean="0">
                          <a:solidFill>
                            <a:schemeClr val="tx1">
                              <a:lumMod val="75000"/>
                              <a:lumOff val="25000"/>
                            </a:schemeClr>
                          </a:solidFill>
                          <a:latin typeface="Calibri" panose="020F0502020204030204" pitchFamily="34" charset="0"/>
                          <a:ea typeface="+mn-ea"/>
                          <a:cs typeface="+mn-cs"/>
                          <a:sym typeface="Arial" pitchFamily="34" charset="0"/>
                        </a:rPr>
                        <a:t>PCIe</a:t>
                      </a: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 Gen3 x4</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6972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Form Factor</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M.2 2280 M Key</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6972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Single side: 128GB~256GB</a:t>
                      </a:r>
                    </a:p>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Double side: 512GB~2048GB</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6972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WD BiCS5</a:t>
                      </a:r>
                      <a:endParaRPr lang="zh-TW" altLang="en-US" sz="2000" b="0" kern="1200" dirty="0" smtClean="0">
                        <a:solidFill>
                          <a:schemeClr val="tx1">
                            <a:lumMod val="75000"/>
                            <a:lumOff val="25000"/>
                          </a:schemeClr>
                        </a:solidFill>
                        <a:latin typeface="Calibri" panose="020F0502020204030204" pitchFamily="34" charset="0"/>
                        <a:ea typeface="+mn-ea"/>
                        <a:cs typeface="+mn-cs"/>
                        <a:sym typeface="Arial" pitchFamily="34" charset="0"/>
                      </a:endParaRP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6972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External DRAM</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No</a:t>
                      </a: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6972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R/W 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2400/2240</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6972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Read) </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210K </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6972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Write) </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327K</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73290">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2935945">
                <a:tc>
                  <a:txBody>
                    <a:bodyPr/>
                    <a:lstStyle/>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CoreGlacier</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technology support </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Support LDPC ECC</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Support </a:t>
                      </a: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DataRAID</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Thermal throttling Technology</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End-to-End Protection</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NVMe</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Secure Erase</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AES 256 support </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DataDefender</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Sidefill</a:t>
                      </a:r>
                      <a:endPar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spcBef>
                          <a:spcPts val="3413"/>
                        </a:spcBef>
                        <a:buSzPct val="171000"/>
                      </a:pPr>
                      <a:r>
                        <a:rPr lang="fr-FR"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POS, Digital Signage, Industrial PC</a:t>
                      </a: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34" name="矩形 33"/>
          <p:cNvSpPr/>
          <p:nvPr/>
        </p:nvSpPr>
        <p:spPr>
          <a:xfrm>
            <a:off x="7373987" y="1025242"/>
            <a:ext cx="5205656" cy="646331"/>
          </a:xfrm>
          <a:prstGeom prst="rect">
            <a:avLst/>
          </a:prstGeom>
        </p:spPr>
        <p:txBody>
          <a:bodyPr wrap="none">
            <a:spAutoFit/>
          </a:bodyPr>
          <a:lstStyle/>
          <a:p>
            <a:pPr lvl="0" eaLnBrk="1" hangingPunct="1">
              <a:defRPr/>
            </a:pPr>
            <a:r>
              <a:rPr lang="en-US" altLang="zh-TW" sz="3600" b="1" dirty="0" smtClean="0">
                <a:solidFill>
                  <a:srgbClr val="008080"/>
                </a:solidFill>
                <a:latin typeface="Calibri" panose="020F0502020204030204" pitchFamily="34" charset="0"/>
                <a:cs typeface="Calibri" panose="020F0502020204030204" pitchFamily="34" charset="0"/>
              </a:rPr>
              <a:t>PT220-M280 </a:t>
            </a:r>
            <a:r>
              <a:rPr lang="en-US" altLang="zh-TW" sz="3600" b="1" dirty="0">
                <a:solidFill>
                  <a:srgbClr val="008080"/>
                </a:solidFill>
                <a:latin typeface="Calibri" panose="020F0502020204030204" pitchFamily="34" charset="0"/>
                <a:cs typeface="Calibri" panose="020F0502020204030204" pitchFamily="34" charset="0"/>
              </a:rPr>
              <a:t>Specification</a:t>
            </a:r>
          </a:p>
        </p:txBody>
      </p:sp>
      <p:pic>
        <p:nvPicPr>
          <p:cNvPr id="1026" name="Picture 2" descr="https://industrial.apacer.com/upfiles/ADUpload/allshare/mPT220-M280_2.png"/>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61305" y="1325758"/>
            <a:ext cx="4694050" cy="4694050"/>
          </a:xfrm>
          <a:prstGeom prst="rect">
            <a:avLst/>
          </a:prstGeom>
          <a:noFill/>
          <a:extLst>
            <a:ext uri="{909E8E84-426E-40DD-AFC4-6F175D3DCCD1}">
              <a14:hiddenFill xmlns:a14="http://schemas.microsoft.com/office/drawing/2010/main">
                <a:solidFill>
                  <a:srgbClr val="FFFFFF"/>
                </a:solidFill>
              </a14:hiddenFill>
            </a:ext>
          </a:extLst>
        </p:spPr>
      </p:pic>
      <p:sp>
        <p:nvSpPr>
          <p:cNvPr id="12" name="圓角矩形 11"/>
          <p:cNvSpPr/>
          <p:nvPr/>
        </p:nvSpPr>
        <p:spPr>
          <a:xfrm>
            <a:off x="1597769" y="6162684"/>
            <a:ext cx="2016125" cy="616649"/>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2" fontAlgn="auto">
              <a:spcBef>
                <a:spcPts val="0"/>
              </a:spcBef>
              <a:spcAft>
                <a:spcPts val="0"/>
              </a:spcAft>
              <a:defRPr/>
            </a:pPr>
            <a:r>
              <a:rPr lang="en-US" altLang="zh-TW" sz="2400" b="1" dirty="0" smtClean="0">
                <a:solidFill>
                  <a:schemeClr val="bg1"/>
                </a:solidFill>
                <a:latin typeface="Calibri" panose="020F0502020204030204" pitchFamily="34" charset="0"/>
                <a:cs typeface="Calibri" panose="020F0502020204030204" pitchFamily="34" charset="0"/>
                <a:sym typeface="Arial" pitchFamily="34" charset="0"/>
              </a:rPr>
              <a:t>CS: </a:t>
            </a:r>
            <a:r>
              <a:rPr lang="en-US" altLang="zh-TW" sz="2400" b="1" dirty="0" smtClean="0">
                <a:solidFill>
                  <a:schemeClr val="bg1"/>
                </a:solidFill>
                <a:latin typeface="Calibri" panose="020F0502020204030204" pitchFamily="34" charset="0"/>
                <a:cs typeface="Calibri" panose="020F0502020204030204" pitchFamily="34" charset="0"/>
              </a:rPr>
              <a:t>Ready</a:t>
            </a:r>
            <a:endParaRPr lang="en-US" altLang="zh-TW" sz="2400" b="1" dirty="0">
              <a:solidFill>
                <a:schemeClr val="bg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214269638"/>
      </p:ext>
    </p:extLst>
  </p:cSld>
  <p:clrMapOvr>
    <a:masterClrMapping/>
  </p:clrMapOvr>
  <p:transition/>
  <p:timing>
    <p:tnLst>
      <p:par>
        <p:cTn id="1" dur="indefinite" restart="never" nodeType="tmRoot"/>
      </p:par>
    </p:tn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圖片 22"/>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157252" y="7356204"/>
            <a:ext cx="1265764" cy="547159"/>
          </a:xfrm>
          <a:prstGeom prst="rect">
            <a:avLst/>
          </a:prstGeom>
        </p:spPr>
      </p:pic>
      <p:cxnSp>
        <p:nvCxnSpPr>
          <p:cNvPr id="26" name="直線接點 25"/>
          <p:cNvCxnSpPr/>
          <p:nvPr/>
        </p:nvCxnSpPr>
        <p:spPr>
          <a:xfrm>
            <a:off x="1253307" y="6925028"/>
            <a:ext cx="2699130" cy="0"/>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pic>
        <p:nvPicPr>
          <p:cNvPr id="16" name="圖片 15"/>
          <p:cNvPicPr>
            <a:picLocks noChangeAspect="1"/>
          </p:cNvPicPr>
          <p:nvPr/>
        </p:nvPicPr>
        <p:blipFill rotWithShape="1">
          <a:blip r:embed="rId3" cstate="email">
            <a:extLst>
              <a:ext uri="{28A0092B-C50C-407E-A947-70E740481C1C}">
                <a14:useLocalDpi xmlns:a14="http://schemas.microsoft.com/office/drawing/2010/main"/>
              </a:ext>
            </a:extLst>
          </a:blip>
          <a:srcRect t="17705"/>
          <a:stretch/>
        </p:blipFill>
        <p:spPr>
          <a:xfrm>
            <a:off x="2718820" y="7181056"/>
            <a:ext cx="1389453" cy="1143453"/>
          </a:xfrm>
          <a:prstGeom prst="rect">
            <a:avLst/>
          </a:prstGeom>
        </p:spPr>
      </p:pic>
      <p:sp>
        <p:nvSpPr>
          <p:cNvPr id="5" name="標題 4"/>
          <p:cNvSpPr>
            <a:spLocks noGrp="1"/>
          </p:cNvSpPr>
          <p:nvPr>
            <p:ph type="title"/>
          </p:nvPr>
        </p:nvSpPr>
        <p:spPr/>
        <p:txBody>
          <a:bodyPr/>
          <a:lstStyle/>
          <a:p>
            <a:r>
              <a:rPr lang="en-US" altLang="zh-TW" dirty="0" smtClean="0"/>
              <a:t>3D TLC </a:t>
            </a:r>
            <a:r>
              <a:rPr lang="en-US" altLang="zh-TW" dirty="0" err="1" smtClean="0"/>
              <a:t>PCIe</a:t>
            </a:r>
            <a:endParaRPr lang="zh-TW" altLang="en-US" dirty="0"/>
          </a:p>
        </p:txBody>
      </p:sp>
      <p:graphicFrame>
        <p:nvGraphicFramePr>
          <p:cNvPr id="33" name="表格 32"/>
          <p:cNvGraphicFramePr>
            <a:graphicFrameLocks noGrp="1"/>
          </p:cNvGraphicFramePr>
          <p:nvPr>
            <p:extLst>
              <p:ext uri="{D42A27DB-BD31-4B8C-83A1-F6EECF244321}">
                <p14:modId xmlns:p14="http://schemas.microsoft.com/office/powerpoint/2010/main" val="720434141"/>
              </p:ext>
            </p:extLst>
          </p:nvPr>
        </p:nvGraphicFramePr>
        <p:xfrm>
          <a:off x="5285754" y="1852464"/>
          <a:ext cx="10657184" cy="7145519"/>
        </p:xfrm>
        <a:graphic>
          <a:graphicData uri="http://schemas.openxmlformats.org/drawingml/2006/table">
            <a:tbl>
              <a:tblPr firstRow="1" bandRow="1">
                <a:tableStyleId>{5940675A-B579-460E-94D1-54222C63F5DA}</a:tableStyleId>
              </a:tblPr>
              <a:tblGrid>
                <a:gridCol w="5328592"/>
                <a:gridCol w="5328592"/>
              </a:tblGrid>
              <a:tr h="42971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PT220-M242</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6972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err="1" smtClean="0">
                          <a:solidFill>
                            <a:schemeClr val="tx1">
                              <a:lumMod val="75000"/>
                              <a:lumOff val="25000"/>
                            </a:schemeClr>
                          </a:solidFill>
                          <a:latin typeface="Calibri" panose="020F0502020204030204" pitchFamily="34" charset="0"/>
                          <a:ea typeface="+mn-ea"/>
                          <a:cs typeface="+mn-cs"/>
                          <a:sym typeface="Arial" pitchFamily="34" charset="0"/>
                        </a:rPr>
                        <a:t>PCIe</a:t>
                      </a: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 Gen3 x4</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6972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Form Factor</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M.2 2242 M Key</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6972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Double side: 128GB~1024GB</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6972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WD BiCS5</a:t>
                      </a:r>
                      <a:endParaRPr lang="zh-TW" altLang="en-US" sz="2000" b="0" kern="1200" dirty="0" smtClean="0">
                        <a:solidFill>
                          <a:schemeClr val="tx1">
                            <a:lumMod val="75000"/>
                            <a:lumOff val="25000"/>
                          </a:schemeClr>
                        </a:solidFill>
                        <a:latin typeface="Calibri" panose="020F0502020204030204" pitchFamily="34" charset="0"/>
                        <a:ea typeface="+mn-ea"/>
                        <a:cs typeface="+mn-cs"/>
                        <a:sym typeface="Arial" pitchFamily="34" charset="0"/>
                      </a:endParaRP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6972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External DRAM</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No</a:t>
                      </a: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6972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R/W 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2400/1900</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6972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Read) </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150K </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6972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Write) </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303K</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73290">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2935945">
                <a:tc>
                  <a:txBody>
                    <a:bodyPr/>
                    <a:lstStyle/>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Heat Spreader technology support </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Support LDPC ECC</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Support </a:t>
                      </a: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DataRAID</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Thermal throttling Technology</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End-to-End Protection</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NVMe</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Secure Erase</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AES 256 support </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DataDefender</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Sidefill</a:t>
                      </a:r>
                      <a:endPar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spcBef>
                          <a:spcPts val="3413"/>
                        </a:spcBef>
                        <a:buSzPct val="171000"/>
                      </a:pPr>
                      <a:r>
                        <a:rPr lang="fr-FR"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POS, Digital Signage, Industrial PC</a:t>
                      </a: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34" name="矩形 33"/>
          <p:cNvSpPr/>
          <p:nvPr/>
        </p:nvSpPr>
        <p:spPr>
          <a:xfrm>
            <a:off x="7373987" y="1025242"/>
            <a:ext cx="5163273" cy="646331"/>
          </a:xfrm>
          <a:prstGeom prst="rect">
            <a:avLst/>
          </a:prstGeom>
        </p:spPr>
        <p:txBody>
          <a:bodyPr wrap="none">
            <a:spAutoFit/>
          </a:bodyPr>
          <a:lstStyle/>
          <a:p>
            <a:pPr lvl="0" eaLnBrk="1" hangingPunct="1">
              <a:defRPr/>
            </a:pPr>
            <a:r>
              <a:rPr lang="en-US" altLang="zh-TW" sz="3600" b="1" dirty="0" smtClean="0">
                <a:solidFill>
                  <a:srgbClr val="008080"/>
                </a:solidFill>
                <a:latin typeface="Calibri" panose="020F0502020204030204" pitchFamily="34" charset="0"/>
                <a:cs typeface="Calibri" panose="020F0502020204030204" pitchFamily="34" charset="0"/>
              </a:rPr>
              <a:t>PT220-M242 </a:t>
            </a:r>
            <a:r>
              <a:rPr lang="en-US" altLang="zh-TW" sz="3600" b="1" dirty="0">
                <a:solidFill>
                  <a:srgbClr val="008080"/>
                </a:solidFill>
                <a:latin typeface="Calibri" panose="020F0502020204030204" pitchFamily="34" charset="0"/>
                <a:cs typeface="Calibri" panose="020F0502020204030204" pitchFamily="34" charset="0"/>
              </a:rPr>
              <a:t>Specification</a:t>
            </a:r>
          </a:p>
        </p:txBody>
      </p:sp>
      <p:pic>
        <p:nvPicPr>
          <p:cNvPr id="2" name="圖片 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304083" y="2221563"/>
            <a:ext cx="2592288" cy="2592288"/>
          </a:xfrm>
          <a:prstGeom prst="rect">
            <a:avLst/>
          </a:prstGeom>
        </p:spPr>
      </p:pic>
      <p:sp>
        <p:nvSpPr>
          <p:cNvPr id="11" name="圓角矩形 10"/>
          <p:cNvSpPr/>
          <p:nvPr/>
        </p:nvSpPr>
        <p:spPr>
          <a:xfrm>
            <a:off x="1597769" y="6162684"/>
            <a:ext cx="2016125" cy="616649"/>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2" fontAlgn="auto">
              <a:spcBef>
                <a:spcPts val="0"/>
              </a:spcBef>
              <a:spcAft>
                <a:spcPts val="0"/>
              </a:spcAft>
              <a:defRPr/>
            </a:pPr>
            <a:r>
              <a:rPr lang="en-US" altLang="zh-TW" sz="2400" b="1" dirty="0" smtClean="0">
                <a:solidFill>
                  <a:schemeClr val="bg1"/>
                </a:solidFill>
                <a:latin typeface="Calibri" panose="020F0502020204030204" pitchFamily="34" charset="0"/>
                <a:cs typeface="Calibri" panose="020F0502020204030204" pitchFamily="34" charset="0"/>
                <a:sym typeface="Arial" pitchFamily="34" charset="0"/>
              </a:rPr>
              <a:t>CS: </a:t>
            </a:r>
            <a:r>
              <a:rPr lang="en-US" altLang="zh-TW" sz="2400" b="1" dirty="0" smtClean="0">
                <a:solidFill>
                  <a:schemeClr val="bg1"/>
                </a:solidFill>
                <a:latin typeface="Calibri" panose="020F0502020204030204" pitchFamily="34" charset="0"/>
                <a:cs typeface="Calibri" panose="020F0502020204030204" pitchFamily="34" charset="0"/>
              </a:rPr>
              <a:t>Ready</a:t>
            </a:r>
            <a:endParaRPr lang="en-US" altLang="zh-TW" sz="2400" b="1" dirty="0">
              <a:solidFill>
                <a:schemeClr val="bg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379377137"/>
      </p:ext>
    </p:extLst>
  </p:cSld>
  <p:clrMapOvr>
    <a:masterClrMapping/>
  </p:clrMapOvr>
  <p:transition/>
  <p:timing>
    <p:tnLst>
      <p:par>
        <p:cTn id="1" dur="indefinite" restart="never" nodeType="tmRoot"/>
      </p:par>
    </p:tn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文字方塊 15"/>
          <p:cNvSpPr txBox="1">
            <a:spLocks noChangeArrowheads="1"/>
          </p:cNvSpPr>
          <p:nvPr/>
        </p:nvSpPr>
        <p:spPr bwMode="auto">
          <a:xfrm>
            <a:off x="4061619" y="1486902"/>
            <a:ext cx="9319435" cy="667746"/>
          </a:xfrm>
          <a:prstGeom prst="rect">
            <a:avLst/>
          </a:prstGeom>
          <a:noFill/>
          <a:ln>
            <a:noFill/>
          </a:ln>
          <a:extLst/>
        </p:spPr>
        <p:txBody>
          <a:bodyPr wrap="square" lIns="112647" tIns="56324" rIns="112647" bIns="56324">
            <a:spAutoFit/>
          </a:bodyPr>
          <a:lstStyle>
            <a:lvl1pPr eaLnBrk="0" hangingPunct="0">
              <a:defRPr kumimoji="1">
                <a:solidFill>
                  <a:schemeClr val="tx1"/>
                </a:solidFill>
                <a:latin typeface="Arial" pitchFamily="34" charset="0"/>
                <a:ea typeface="新細明體" pitchFamily="18" charset="-120"/>
              </a:defRPr>
            </a:lvl1pPr>
            <a:lvl2pPr marL="742950" indent="-285750" eaLnBrk="0" hangingPunct="0">
              <a:defRPr kumimoji="1">
                <a:solidFill>
                  <a:schemeClr val="tx1"/>
                </a:solidFill>
                <a:latin typeface="Arial" pitchFamily="34" charset="0"/>
                <a:ea typeface="新細明體" pitchFamily="18" charset="-120"/>
              </a:defRPr>
            </a:lvl2pPr>
            <a:lvl3pPr marL="1143000" indent="-228600" eaLnBrk="0" hangingPunct="0">
              <a:defRPr kumimoji="1">
                <a:solidFill>
                  <a:schemeClr val="tx1"/>
                </a:solidFill>
                <a:latin typeface="Arial" pitchFamily="34" charset="0"/>
                <a:ea typeface="新細明體" pitchFamily="18" charset="-120"/>
              </a:defRPr>
            </a:lvl3pPr>
            <a:lvl4pPr marL="1600200" indent="-228600" eaLnBrk="0" hangingPunct="0">
              <a:defRPr kumimoji="1">
                <a:solidFill>
                  <a:schemeClr val="tx1"/>
                </a:solidFill>
                <a:latin typeface="Arial" pitchFamily="34" charset="0"/>
                <a:ea typeface="新細明體" pitchFamily="18" charset="-120"/>
              </a:defRPr>
            </a:lvl4pPr>
            <a:lvl5pPr marL="2057400" indent="-228600" eaLnBrk="0" hangingPunct="0">
              <a:defRPr kumimoji="1">
                <a:solidFill>
                  <a:schemeClr val="tx1"/>
                </a:solidFill>
                <a:latin typeface="Arial" pitchFamily="34" charset="0"/>
                <a:ea typeface="新細明體" pitchFamily="18" charset="-120"/>
              </a:defRPr>
            </a:lvl5pPr>
            <a:lvl6pPr marL="25146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hangingPunct="1">
              <a:defRPr/>
            </a:pPr>
            <a:r>
              <a:rPr kumimoji="0" lang="en-US" altLang="zh-TW" sz="3600" b="1" dirty="0">
                <a:solidFill>
                  <a:srgbClr val="008080"/>
                </a:solidFill>
                <a:latin typeface="Calibri" panose="020F0502020204030204" pitchFamily="34" charset="0"/>
                <a:cs typeface="Calibri" panose="020F0502020204030204" pitchFamily="34" charset="0"/>
              </a:rPr>
              <a:t>Industrial SSD STD </a:t>
            </a:r>
            <a:r>
              <a:rPr kumimoji="0" lang="en-US" altLang="zh-TW" sz="3600" b="1" dirty="0" err="1" smtClean="0">
                <a:solidFill>
                  <a:srgbClr val="008080"/>
                </a:solidFill>
                <a:latin typeface="Calibri" panose="020F0502020204030204" pitchFamily="34" charset="0"/>
                <a:cs typeface="Calibri" panose="020F0502020204030204" pitchFamily="34" charset="0"/>
              </a:rPr>
              <a:t>PCIe</a:t>
            </a:r>
            <a:r>
              <a:rPr kumimoji="0" lang="en-US" altLang="zh-TW" sz="3600" b="1" dirty="0" smtClean="0">
                <a:solidFill>
                  <a:srgbClr val="008080"/>
                </a:solidFill>
                <a:latin typeface="Calibri" panose="020F0502020204030204" pitchFamily="34" charset="0"/>
                <a:cs typeface="Calibri" panose="020F0502020204030204" pitchFamily="34" charset="0"/>
              </a:rPr>
              <a:t> </a:t>
            </a:r>
            <a:r>
              <a:rPr kumimoji="0" lang="en-US" altLang="zh-TW" sz="3600" b="1" dirty="0">
                <a:solidFill>
                  <a:srgbClr val="008080"/>
                </a:solidFill>
                <a:latin typeface="Calibri" panose="020F0502020204030204" pitchFamily="34" charset="0"/>
                <a:cs typeface="Calibri" panose="020F0502020204030204" pitchFamily="34" charset="0"/>
              </a:rPr>
              <a:t>Comparison Table</a:t>
            </a:r>
            <a:endParaRPr kumimoji="0" lang="zh-TW" altLang="en-US" sz="3600" b="1" dirty="0">
              <a:solidFill>
                <a:srgbClr val="008080"/>
              </a:solidFill>
              <a:latin typeface="Calibri" panose="020F0502020204030204" pitchFamily="34" charset="0"/>
              <a:cs typeface="Calibri" panose="020F0502020204030204" pitchFamily="34" charset="0"/>
            </a:endParaRPr>
          </a:p>
        </p:txBody>
      </p:sp>
      <p:graphicFrame>
        <p:nvGraphicFramePr>
          <p:cNvPr id="15" name="表格 14"/>
          <p:cNvGraphicFramePr>
            <a:graphicFrameLocks noGrp="1"/>
          </p:cNvGraphicFramePr>
          <p:nvPr>
            <p:extLst>
              <p:ext uri="{D42A27DB-BD31-4B8C-83A1-F6EECF244321}">
                <p14:modId xmlns:p14="http://schemas.microsoft.com/office/powerpoint/2010/main" val="4097956970"/>
              </p:ext>
            </p:extLst>
          </p:nvPr>
        </p:nvGraphicFramePr>
        <p:xfrm>
          <a:off x="461219" y="2212504"/>
          <a:ext cx="16057783" cy="6499102"/>
        </p:xfrm>
        <a:graphic>
          <a:graphicData uri="http://schemas.openxmlformats.org/drawingml/2006/table">
            <a:tbl>
              <a:tblPr>
                <a:tableStyleId>{5940675A-B579-460E-94D1-54222C63F5DA}</a:tableStyleId>
              </a:tblPr>
              <a:tblGrid>
                <a:gridCol w="2293969"/>
                <a:gridCol w="2293969"/>
                <a:gridCol w="2293969"/>
                <a:gridCol w="2293969"/>
                <a:gridCol w="2293969"/>
                <a:gridCol w="2293969"/>
                <a:gridCol w="2293969"/>
              </a:tblGrid>
              <a:tr h="741274">
                <a:tc>
                  <a:txBody>
                    <a:bodyPr/>
                    <a:lstStyle/>
                    <a:p>
                      <a:pPr algn="ctr" rtl="0" fontAlgn="ctr">
                        <a:lnSpc>
                          <a:spcPts val="2500"/>
                        </a:lnSpc>
                        <a:spcBef>
                          <a:spcPts val="0"/>
                        </a:spcBef>
                        <a:spcAft>
                          <a:spcPts val="0"/>
                        </a:spcAft>
                      </a:pPr>
                      <a:r>
                        <a:rPr lang="en-US" sz="2400" b="1" u="none" strike="noStrike" dirty="0">
                          <a:solidFill>
                            <a:schemeClr val="bg1"/>
                          </a:solidFill>
                          <a:latin typeface="Calibri" panose="020F0502020204030204" pitchFamily="34" charset="0"/>
                          <a:cs typeface="Calibri" panose="020F0502020204030204" pitchFamily="34" charset="0"/>
                        </a:rPr>
                        <a:t>Model Name</a:t>
                      </a:r>
                      <a:endParaRPr lang="en-US" sz="2400" b="1" i="0" u="none" strike="noStrike" dirty="0">
                        <a:solidFill>
                          <a:schemeClr val="bg1"/>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pPr>
                      <a:r>
                        <a:rPr kumimoji="0" lang="en-US" sz="2400" b="1" i="0" u="none" strike="noStrike" kern="1200" cap="none" normalizeH="0" baseline="0" dirty="0" smtClean="0">
                          <a:ln>
                            <a:noFill/>
                          </a:ln>
                          <a:solidFill>
                            <a:schemeClr val="bg1"/>
                          </a:solidFill>
                          <a:effectLst>
                            <a:outerShdw blurRad="38100" dist="38100" dir="2700000" algn="tl">
                              <a:srgbClr val="000000">
                                <a:alpha val="43137"/>
                              </a:srgbClr>
                            </a:outerShdw>
                          </a:effectLst>
                          <a:latin typeface="Calibri" panose="020F0502020204030204" pitchFamily="34" charset="0"/>
                          <a:ea typeface="新細明體" pitchFamily="18" charset="-120"/>
                          <a:cs typeface="Calibri" panose="020F0502020204030204" pitchFamily="34" charset="0"/>
                        </a:rPr>
                        <a:t>PT160-M280</a:t>
                      </a:r>
                      <a:endParaRPr kumimoji="0" lang="en-US" sz="2400" b="1" i="0" u="none" strike="noStrike" kern="1200" cap="none" normalizeH="0" baseline="0" dirty="0">
                        <a:ln>
                          <a:noFill/>
                        </a:ln>
                        <a:solidFill>
                          <a:schemeClr val="bg1"/>
                        </a:solidFill>
                        <a:effectLst>
                          <a:outerShdw blurRad="38100" dist="38100" dir="2700000" algn="tl">
                            <a:srgbClr val="000000">
                              <a:alpha val="43137"/>
                            </a:srgbClr>
                          </a:outerShdw>
                        </a:effectLst>
                        <a:latin typeface="Calibri" panose="020F0502020204030204" pitchFamily="34" charset="0"/>
                        <a:ea typeface="新細明體" pitchFamily="18" charset="-120"/>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pPr>
                      <a:r>
                        <a:rPr kumimoji="0" lang="en-US" sz="2400" b="1" i="0" u="none" strike="noStrike" kern="1200" cap="none" normalizeH="0" baseline="0" dirty="0" smtClean="0">
                          <a:ln>
                            <a:noFill/>
                          </a:ln>
                          <a:solidFill>
                            <a:schemeClr val="bg1"/>
                          </a:solidFill>
                          <a:effectLst>
                            <a:outerShdw blurRad="38100" dist="38100" dir="2700000" algn="tl">
                              <a:srgbClr val="000000">
                                <a:alpha val="43137"/>
                              </a:srgbClr>
                            </a:outerShdw>
                          </a:effectLst>
                          <a:latin typeface="Calibri" panose="020F0502020204030204" pitchFamily="34" charset="0"/>
                          <a:ea typeface="新細明體" pitchFamily="18" charset="-120"/>
                          <a:cs typeface="Calibri" panose="020F0502020204030204" pitchFamily="34" charset="0"/>
                        </a:rPr>
                        <a:t>PT180-M280</a:t>
                      </a:r>
                      <a:endParaRPr kumimoji="0" lang="en-US" sz="2400" b="1" i="0" u="none" strike="noStrike" kern="1200" cap="none" normalizeH="0" baseline="0" dirty="0">
                        <a:ln>
                          <a:noFill/>
                        </a:ln>
                        <a:solidFill>
                          <a:schemeClr val="bg1"/>
                        </a:solidFill>
                        <a:effectLst>
                          <a:outerShdw blurRad="38100" dist="38100" dir="2700000" algn="tl">
                            <a:srgbClr val="000000">
                              <a:alpha val="43137"/>
                            </a:srgbClr>
                          </a:outerShdw>
                        </a:effectLst>
                        <a:latin typeface="Calibri" panose="020F0502020204030204" pitchFamily="34" charset="0"/>
                        <a:ea typeface="新細明體" pitchFamily="18" charset="-120"/>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pPr>
                      <a:r>
                        <a:rPr kumimoji="0" lang="en-US" sz="2400" b="1" u="none" strike="noStrike" kern="1200" cap="none" normalizeH="0" baseline="0" dirty="0" smtClean="0">
                          <a:ln>
                            <a:noFill/>
                          </a:ln>
                          <a:solidFill>
                            <a:schemeClr val="bg1"/>
                          </a:solidFill>
                          <a:effectLst/>
                          <a:latin typeface="Calibri" panose="020F0502020204030204" pitchFamily="34" charset="0"/>
                          <a:cs typeface="Calibri" panose="020F0502020204030204" pitchFamily="34" charset="0"/>
                        </a:rPr>
                        <a:t>PT250-M280</a:t>
                      </a:r>
                      <a:endParaRPr kumimoji="0" lang="en-US" sz="2400" b="1" i="0" u="none" strike="noStrike" kern="1200" cap="none" normalizeH="0" baseline="0" dirty="0">
                        <a:ln>
                          <a:noFill/>
                        </a:ln>
                        <a:solidFill>
                          <a:schemeClr val="bg1"/>
                        </a:solidFill>
                        <a:effectLst/>
                        <a:latin typeface="Calibri" panose="020F0502020204030204" pitchFamily="34" charset="0"/>
                        <a:ea typeface="新細明體" pitchFamily="18" charset="-120"/>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pPr>
                      <a:r>
                        <a:rPr kumimoji="0" lang="en-US" sz="2400" b="1" u="none" strike="noStrike" kern="1200" cap="none" normalizeH="0" baseline="0" dirty="0" smtClean="0">
                          <a:ln>
                            <a:noFill/>
                          </a:ln>
                          <a:solidFill>
                            <a:schemeClr val="bg1"/>
                          </a:solidFill>
                          <a:effectLst/>
                          <a:latin typeface="Calibri" panose="020F0502020204030204" pitchFamily="34" charset="0"/>
                          <a:cs typeface="Calibri" panose="020F0502020204030204" pitchFamily="34" charset="0"/>
                        </a:rPr>
                        <a:t>PT220-M280</a:t>
                      </a:r>
                      <a:endParaRPr kumimoji="0" lang="en-US" sz="2400" b="1" i="0" u="none" strike="noStrike" kern="1200" cap="none" normalizeH="0" baseline="0" dirty="0">
                        <a:ln>
                          <a:noFill/>
                        </a:ln>
                        <a:solidFill>
                          <a:schemeClr val="bg1"/>
                        </a:solidFill>
                        <a:effectLst/>
                        <a:latin typeface="Calibri" panose="020F0502020204030204" pitchFamily="34" charset="0"/>
                        <a:ea typeface="新細明體" pitchFamily="18" charset="-120"/>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pPr>
                      <a:r>
                        <a:rPr kumimoji="0" lang="en-US" sz="2400" b="1" u="none" strike="noStrike" kern="1200" cap="none" normalizeH="0" baseline="0" dirty="0" smtClean="0">
                          <a:ln>
                            <a:noFill/>
                          </a:ln>
                          <a:solidFill>
                            <a:schemeClr val="bg1"/>
                          </a:solidFill>
                          <a:effectLst/>
                          <a:latin typeface="Calibri" panose="020F0502020204030204" pitchFamily="34" charset="0"/>
                          <a:cs typeface="Calibri" panose="020F0502020204030204" pitchFamily="34" charset="0"/>
                        </a:rPr>
                        <a:t>PT250-M242</a:t>
                      </a:r>
                      <a:endParaRPr kumimoji="0" lang="en-US" sz="2400" b="1" i="0" u="none" strike="noStrike" kern="1200" cap="none" normalizeH="0" baseline="0" dirty="0">
                        <a:ln>
                          <a:noFill/>
                        </a:ln>
                        <a:solidFill>
                          <a:schemeClr val="bg1"/>
                        </a:solidFill>
                        <a:effectLst/>
                        <a:latin typeface="Calibri" panose="020F0502020204030204" pitchFamily="34" charset="0"/>
                        <a:ea typeface="新細明體" pitchFamily="18" charset="-120"/>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pPr>
                      <a:r>
                        <a:rPr kumimoji="0" lang="en-US" altLang="zh-TW" sz="2400" b="1" i="0" u="none" strike="noStrike" kern="1200" cap="none" normalizeH="0" baseline="0" dirty="0" smtClean="0">
                          <a:ln>
                            <a:noFill/>
                          </a:ln>
                          <a:solidFill>
                            <a:schemeClr val="bg1"/>
                          </a:solidFill>
                          <a:effectLst/>
                          <a:latin typeface="Calibri" panose="020F0502020204030204" pitchFamily="34" charset="0"/>
                          <a:ea typeface="+mn-ea"/>
                          <a:cs typeface="Calibri" panose="020F0502020204030204" pitchFamily="34" charset="0"/>
                          <a:sym typeface="Arial" pitchFamily="34" charset="0"/>
                        </a:rPr>
                        <a:t>PT220-M242</a:t>
                      </a:r>
                      <a:endParaRPr kumimoji="0" lang="en-US" altLang="zh-TW" sz="2400" b="1" i="0" u="none" strike="noStrike" kern="1200" cap="none" normalizeH="0" baseline="0" dirty="0" smtClean="0">
                        <a:ln>
                          <a:noFill/>
                        </a:ln>
                        <a:solidFill>
                          <a:schemeClr val="bg1"/>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3547" marR="13547" marT="13547"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636010">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pPr>
                      <a:r>
                        <a:rPr lang="en-US" altLang="zh-TW" sz="2000" b="1" kern="120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Form Factor</a:t>
                      </a:r>
                      <a:endParaRPr lang="en-US" altLang="zh-TW" sz="2000" b="1" i="0" kern="1200" dirty="0" smtClean="0">
                        <a:solidFill>
                          <a:schemeClr val="tx1">
                            <a:lumMod val="75000"/>
                            <a:lumOff val="25000"/>
                          </a:schemeClr>
                        </a:solidFill>
                        <a:latin typeface="Calibri" panose="020F0502020204030204" pitchFamily="34" charset="0"/>
                        <a:ea typeface="微軟正黑體" pitchFamily="34"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effectLst/>
                          <a:latin typeface="Calibri" panose="020F0502020204030204" pitchFamily="34" charset="0"/>
                          <a:ea typeface="+mn-ea"/>
                          <a:cs typeface="+mn-cs"/>
                          <a:sym typeface="Arial" pitchFamily="34" charset="0"/>
                        </a:rPr>
                        <a:t>M.2 2280 M Key</a:t>
                      </a: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effectLst/>
                          <a:latin typeface="Calibri" panose="020F0502020204030204" pitchFamily="34" charset="0"/>
                          <a:ea typeface="+mn-ea"/>
                          <a:cs typeface="+mn-cs"/>
                          <a:sym typeface="Arial" pitchFamily="34" charset="0"/>
                        </a:rPr>
                        <a:t>M.2 2280 M Key</a:t>
                      </a: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1" kern="1200" dirty="0" smtClean="0">
                          <a:solidFill>
                            <a:schemeClr val="tx1">
                              <a:lumMod val="75000"/>
                              <a:lumOff val="25000"/>
                            </a:schemeClr>
                          </a:solidFill>
                          <a:latin typeface="Calibri" panose="020F0502020204030204" pitchFamily="34" charset="0"/>
                          <a:ea typeface="+mn-ea"/>
                          <a:cs typeface="+mn-cs"/>
                          <a:sym typeface="Arial" pitchFamily="34" charset="0"/>
                        </a:rPr>
                        <a:t>M.2 2280 M Key</a:t>
                      </a: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M.2 2280 M Key</a:t>
                      </a: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1" kern="1200" dirty="0" smtClean="0">
                          <a:solidFill>
                            <a:schemeClr val="tx1">
                              <a:lumMod val="75000"/>
                              <a:lumOff val="25000"/>
                            </a:schemeClr>
                          </a:solidFill>
                          <a:latin typeface="Calibri" panose="020F0502020204030204" pitchFamily="34" charset="0"/>
                          <a:ea typeface="+mn-ea"/>
                          <a:cs typeface="+mn-cs"/>
                          <a:sym typeface="Arial" pitchFamily="34" charset="0"/>
                        </a:rPr>
                        <a:t>M.2 2280 M Key</a:t>
                      </a: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M.2 2242 M Key</a:t>
                      </a: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636010">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pPr>
                      <a:r>
                        <a:rPr lang="en-US" altLang="zh-TW" sz="2000" b="1" i="0" kern="1200" dirty="0" smtClean="0">
                          <a:solidFill>
                            <a:schemeClr val="tx1">
                              <a:lumMod val="75000"/>
                              <a:lumOff val="25000"/>
                            </a:schemeClr>
                          </a:solidFill>
                          <a:latin typeface="Calibri" panose="020F0502020204030204" pitchFamily="34" charset="0"/>
                          <a:ea typeface="微軟正黑體" pitchFamily="34" charset="-120"/>
                          <a:cs typeface="Calibri" panose="020F0502020204030204" pitchFamily="34" charset="0"/>
                          <a:sym typeface="Arial" pitchFamily="34" charset="0"/>
                        </a:rPr>
                        <a:t>Interface</a:t>
                      </a: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ctr"/>
                      <a:r>
                        <a:rPr lang="en-US" altLang="zh-TW" sz="2000" b="0" u="none" strike="noStrike" dirty="0" err="1" smtClean="0">
                          <a:solidFill>
                            <a:schemeClr val="tx1">
                              <a:lumMod val="75000"/>
                              <a:lumOff val="25000"/>
                            </a:schemeClr>
                          </a:solidFill>
                          <a:effectLst/>
                          <a:latin typeface="Calibri" panose="020F0502020204030204" pitchFamily="34" charset="0"/>
                          <a:cs typeface="Calibri" panose="020F0502020204030204" pitchFamily="34" charset="0"/>
                        </a:rPr>
                        <a:t>PCIe</a:t>
                      </a:r>
                      <a:r>
                        <a:rPr lang="en-US" altLang="zh-TW" sz="2000" b="0"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 Gen4</a:t>
                      </a:r>
                      <a:r>
                        <a:rPr lang="en-US" altLang="zh-TW" sz="2000" b="0" u="none" strike="noStrike" baseline="0" dirty="0" smtClean="0">
                          <a:solidFill>
                            <a:schemeClr val="tx1">
                              <a:lumMod val="75000"/>
                              <a:lumOff val="25000"/>
                            </a:schemeClr>
                          </a:solidFill>
                          <a:effectLst/>
                          <a:latin typeface="Calibri" panose="020F0502020204030204" pitchFamily="34" charset="0"/>
                          <a:cs typeface="Calibri" panose="020F0502020204030204" pitchFamily="34" charset="0"/>
                        </a:rPr>
                        <a:t> x4</a:t>
                      </a:r>
                      <a:endParaRPr lang="en-US" altLang="zh-TW" sz="2000" b="0" i="0" u="none" strike="noStrike" dirty="0">
                        <a:solidFill>
                          <a:schemeClr val="tx1">
                            <a:lumMod val="75000"/>
                            <a:lumOff val="25000"/>
                          </a:schemeClr>
                        </a:solidFill>
                        <a:effectLst/>
                        <a:latin typeface="Calibri" panose="020F0502020204030204" pitchFamily="34" charset="0"/>
                        <a:cs typeface="Calibri" panose="020F0502020204030204" pitchFamily="34" charset="0"/>
                      </a:endParaRP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ctr"/>
                      <a:r>
                        <a:rPr lang="en-US" altLang="zh-TW" sz="2000" b="0" u="none" strike="noStrike" dirty="0" err="1" smtClean="0">
                          <a:solidFill>
                            <a:schemeClr val="tx1">
                              <a:lumMod val="75000"/>
                              <a:lumOff val="25000"/>
                            </a:schemeClr>
                          </a:solidFill>
                          <a:effectLst/>
                          <a:latin typeface="Calibri" panose="020F0502020204030204" pitchFamily="34" charset="0"/>
                          <a:cs typeface="Calibri" panose="020F0502020204030204" pitchFamily="34" charset="0"/>
                        </a:rPr>
                        <a:t>PCIe</a:t>
                      </a:r>
                      <a:r>
                        <a:rPr lang="en-US" altLang="zh-TW" sz="2000" b="0"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 Gen4</a:t>
                      </a:r>
                      <a:r>
                        <a:rPr lang="en-US" altLang="zh-TW" sz="2000" b="0" u="none" strike="noStrike" baseline="0" dirty="0" smtClean="0">
                          <a:solidFill>
                            <a:schemeClr val="tx1">
                              <a:lumMod val="75000"/>
                              <a:lumOff val="25000"/>
                            </a:schemeClr>
                          </a:solidFill>
                          <a:effectLst/>
                          <a:latin typeface="Calibri" panose="020F0502020204030204" pitchFamily="34" charset="0"/>
                          <a:cs typeface="Calibri" panose="020F0502020204030204" pitchFamily="34" charset="0"/>
                        </a:rPr>
                        <a:t> x4</a:t>
                      </a:r>
                      <a:endParaRPr lang="en-US" altLang="zh-TW" sz="2000" b="0" i="0" u="none" strike="noStrike" dirty="0">
                        <a:solidFill>
                          <a:schemeClr val="tx1">
                            <a:lumMod val="75000"/>
                            <a:lumOff val="25000"/>
                          </a:schemeClr>
                        </a:solidFill>
                        <a:effectLst/>
                        <a:latin typeface="Calibri" panose="020F0502020204030204" pitchFamily="34" charset="0"/>
                        <a:cs typeface="Calibri" panose="020F0502020204030204" pitchFamily="34" charset="0"/>
                      </a:endParaRP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ctr"/>
                      <a:r>
                        <a:rPr lang="en-US" altLang="zh-TW" sz="2000" b="1" u="none" strike="noStrike" dirty="0" err="1" smtClean="0">
                          <a:solidFill>
                            <a:schemeClr val="tx1">
                              <a:lumMod val="75000"/>
                              <a:lumOff val="25000"/>
                            </a:schemeClr>
                          </a:solidFill>
                          <a:latin typeface="Calibri" panose="020F0502020204030204" pitchFamily="34" charset="0"/>
                          <a:cs typeface="Calibri" panose="020F0502020204030204" pitchFamily="34" charset="0"/>
                        </a:rPr>
                        <a:t>PCIe</a:t>
                      </a:r>
                      <a:r>
                        <a:rPr lang="en-US" altLang="zh-TW" sz="2000" b="1" u="none" strike="noStrike" dirty="0" smtClean="0">
                          <a:solidFill>
                            <a:schemeClr val="tx1">
                              <a:lumMod val="75000"/>
                              <a:lumOff val="25000"/>
                            </a:schemeClr>
                          </a:solidFill>
                          <a:latin typeface="Calibri" panose="020F0502020204030204" pitchFamily="34" charset="0"/>
                          <a:cs typeface="Calibri" panose="020F0502020204030204" pitchFamily="34" charset="0"/>
                        </a:rPr>
                        <a:t> Gen4</a:t>
                      </a:r>
                      <a:r>
                        <a:rPr lang="en-US" altLang="zh-TW" sz="2000" b="1" u="none" strike="noStrike" baseline="0" dirty="0" smtClean="0">
                          <a:solidFill>
                            <a:schemeClr val="tx1">
                              <a:lumMod val="75000"/>
                              <a:lumOff val="25000"/>
                            </a:schemeClr>
                          </a:solidFill>
                          <a:latin typeface="Calibri" panose="020F0502020204030204" pitchFamily="34" charset="0"/>
                          <a:cs typeface="Calibri" panose="020F0502020204030204" pitchFamily="34" charset="0"/>
                        </a:rPr>
                        <a:t> x4</a:t>
                      </a:r>
                      <a:endParaRPr lang="en-US" altLang="zh-TW"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ctr"/>
                      <a:r>
                        <a:rPr lang="en-US" altLang="zh-TW" sz="2000" u="none" strike="noStrike" dirty="0" err="1" smtClean="0">
                          <a:solidFill>
                            <a:schemeClr val="tx1">
                              <a:lumMod val="75000"/>
                              <a:lumOff val="25000"/>
                            </a:schemeClr>
                          </a:solidFill>
                          <a:latin typeface="Calibri" panose="020F0502020204030204" pitchFamily="34" charset="0"/>
                          <a:cs typeface="Calibri" panose="020F0502020204030204" pitchFamily="34" charset="0"/>
                        </a:rPr>
                        <a:t>PCIe</a:t>
                      </a:r>
                      <a:r>
                        <a:rPr lang="en-US" altLang="zh-TW"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 Gen3</a:t>
                      </a:r>
                      <a:r>
                        <a:rPr lang="en-US" altLang="zh-TW" sz="2000" u="none" strike="noStrike" baseline="0" dirty="0" smtClean="0">
                          <a:solidFill>
                            <a:schemeClr val="tx1">
                              <a:lumMod val="75000"/>
                              <a:lumOff val="25000"/>
                            </a:schemeClr>
                          </a:solidFill>
                          <a:latin typeface="Calibri" panose="020F0502020204030204" pitchFamily="34" charset="0"/>
                          <a:cs typeface="Calibri" panose="020F0502020204030204" pitchFamily="34" charset="0"/>
                        </a:rPr>
                        <a:t> x4</a:t>
                      </a:r>
                      <a:endParaRPr lang="en-US" altLang="zh-TW"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ctr"/>
                      <a:r>
                        <a:rPr lang="en-US" altLang="zh-TW" sz="2000" b="1" u="none" strike="noStrike" dirty="0" err="1" smtClean="0">
                          <a:solidFill>
                            <a:schemeClr val="tx1">
                              <a:lumMod val="75000"/>
                              <a:lumOff val="25000"/>
                            </a:schemeClr>
                          </a:solidFill>
                          <a:latin typeface="Calibri" panose="020F0502020204030204" pitchFamily="34" charset="0"/>
                          <a:cs typeface="Calibri" panose="020F0502020204030204" pitchFamily="34" charset="0"/>
                        </a:rPr>
                        <a:t>PCIe</a:t>
                      </a:r>
                      <a:r>
                        <a:rPr lang="en-US" altLang="zh-TW" sz="2000" b="1" u="none" strike="noStrike" dirty="0" smtClean="0">
                          <a:solidFill>
                            <a:schemeClr val="tx1">
                              <a:lumMod val="75000"/>
                              <a:lumOff val="25000"/>
                            </a:schemeClr>
                          </a:solidFill>
                          <a:latin typeface="Calibri" panose="020F0502020204030204" pitchFamily="34" charset="0"/>
                          <a:cs typeface="Calibri" panose="020F0502020204030204" pitchFamily="34" charset="0"/>
                        </a:rPr>
                        <a:t> Gen4</a:t>
                      </a:r>
                      <a:r>
                        <a:rPr lang="en-US" altLang="zh-TW" sz="2000" b="1" u="none" strike="noStrike" baseline="0" dirty="0" smtClean="0">
                          <a:solidFill>
                            <a:schemeClr val="tx1">
                              <a:lumMod val="75000"/>
                              <a:lumOff val="25000"/>
                            </a:schemeClr>
                          </a:solidFill>
                          <a:latin typeface="Calibri" panose="020F0502020204030204" pitchFamily="34" charset="0"/>
                          <a:cs typeface="Calibri" panose="020F0502020204030204" pitchFamily="34" charset="0"/>
                        </a:rPr>
                        <a:t> x4</a:t>
                      </a:r>
                      <a:endParaRPr lang="en-US" altLang="zh-TW"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ctr"/>
                      <a:r>
                        <a:rPr lang="en-US" altLang="zh-TW" sz="2000" u="none" strike="noStrike" dirty="0" err="1" smtClean="0">
                          <a:solidFill>
                            <a:schemeClr val="tx1">
                              <a:lumMod val="75000"/>
                              <a:lumOff val="25000"/>
                            </a:schemeClr>
                          </a:solidFill>
                          <a:latin typeface="Calibri" panose="020F0502020204030204" pitchFamily="34" charset="0"/>
                          <a:cs typeface="Calibri" panose="020F0502020204030204" pitchFamily="34" charset="0"/>
                        </a:rPr>
                        <a:t>PCIe</a:t>
                      </a:r>
                      <a:r>
                        <a:rPr lang="en-US" altLang="zh-TW"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 Gen3</a:t>
                      </a:r>
                      <a:r>
                        <a:rPr lang="en-US" altLang="zh-TW" sz="2000" u="none" strike="noStrike" baseline="0" dirty="0" smtClean="0">
                          <a:solidFill>
                            <a:schemeClr val="tx1">
                              <a:lumMod val="75000"/>
                              <a:lumOff val="25000"/>
                            </a:schemeClr>
                          </a:solidFill>
                          <a:latin typeface="Calibri" panose="020F0502020204030204" pitchFamily="34" charset="0"/>
                          <a:cs typeface="Calibri" panose="020F0502020204030204" pitchFamily="34" charset="0"/>
                        </a:rPr>
                        <a:t> x4</a:t>
                      </a:r>
                      <a:endParaRPr lang="en-US" altLang="zh-TW"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636010">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pPr>
                      <a:r>
                        <a:rPr lang="en-US" altLang="zh-TW" sz="2000" b="1" kern="120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External DRAM</a:t>
                      </a:r>
                      <a:endParaRPr lang="en-US" altLang="zh-TW" sz="2000" b="1" i="0" kern="1200" dirty="0" smtClean="0">
                        <a:solidFill>
                          <a:schemeClr val="tx1">
                            <a:lumMod val="75000"/>
                            <a:lumOff val="25000"/>
                          </a:schemeClr>
                        </a:solidFill>
                        <a:latin typeface="Calibri" panose="020F0502020204030204" pitchFamily="34" charset="0"/>
                        <a:ea typeface="微軟正黑體" pitchFamily="34"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b="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Yes</a:t>
                      </a: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b="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No</a:t>
                      </a: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b="1"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No</a:t>
                      </a: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No</a:t>
                      </a: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b="1"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No</a:t>
                      </a: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No</a:t>
                      </a: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636010">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pPr>
                      <a:r>
                        <a:rPr lang="en-US" altLang="zh-TW" sz="2000" b="1" kern="120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Channel</a:t>
                      </a:r>
                      <a:endParaRPr lang="en-US" altLang="zh-TW" sz="2000" b="1" i="0" kern="1200" dirty="0" smtClean="0">
                        <a:solidFill>
                          <a:schemeClr val="tx1">
                            <a:lumMod val="75000"/>
                            <a:lumOff val="25000"/>
                          </a:schemeClr>
                        </a:solidFill>
                        <a:latin typeface="Calibri" panose="020F0502020204030204" pitchFamily="34" charset="0"/>
                        <a:ea typeface="微軟正黑體" pitchFamily="34"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b="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8</a:t>
                      </a: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b="0" u="none" strike="noStrike" kern="1200" cap="none" normalizeH="0" baseline="0" dirty="0" smtClean="0">
                          <a:ln>
                            <a:noFill/>
                          </a:ln>
                          <a:solidFill>
                            <a:schemeClr val="tx1"/>
                          </a:solidFill>
                          <a:effectLst/>
                          <a:latin typeface="Calibri" panose="020F0502020204030204" pitchFamily="34" charset="0"/>
                          <a:ea typeface="+mn-ea"/>
                          <a:cs typeface="Calibri" panose="020F0502020204030204" pitchFamily="34" charset="0"/>
                          <a:sym typeface="Arial" pitchFamily="34" charset="0"/>
                        </a:rPr>
                        <a:t>4</a:t>
                      </a: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b="1" u="none" strike="noStrike" kern="1200" cap="none" normalizeH="0" baseline="0" dirty="0" smtClean="0">
                          <a:ln>
                            <a:noFill/>
                          </a:ln>
                          <a:solidFill>
                            <a:schemeClr val="tx1"/>
                          </a:solidFill>
                          <a:effectLst/>
                          <a:latin typeface="Calibri" panose="020F0502020204030204" pitchFamily="34" charset="0"/>
                          <a:ea typeface="+mn-ea"/>
                          <a:cs typeface="Calibri" panose="020F0502020204030204" pitchFamily="34" charset="0"/>
                          <a:sym typeface="Arial" pitchFamily="34" charset="0"/>
                        </a:rPr>
                        <a:t>4</a:t>
                      </a: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solidFill>
                          <a:effectLst/>
                          <a:latin typeface="Calibri" panose="020F0502020204030204" pitchFamily="34" charset="0"/>
                          <a:ea typeface="+mn-ea"/>
                          <a:cs typeface="Calibri" panose="020F0502020204030204" pitchFamily="34" charset="0"/>
                          <a:sym typeface="Arial" pitchFamily="34" charset="0"/>
                        </a:rPr>
                        <a:t>4</a:t>
                      </a: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b="1" u="none" strike="noStrike" kern="1200" cap="none" normalizeH="0" baseline="0" dirty="0" smtClean="0">
                          <a:ln>
                            <a:noFill/>
                          </a:ln>
                          <a:solidFill>
                            <a:schemeClr val="tx1"/>
                          </a:solidFill>
                          <a:effectLst/>
                          <a:latin typeface="Calibri" panose="020F0502020204030204" pitchFamily="34" charset="0"/>
                          <a:ea typeface="+mn-ea"/>
                          <a:cs typeface="Calibri" panose="020F0502020204030204" pitchFamily="34" charset="0"/>
                          <a:sym typeface="Arial" pitchFamily="34" charset="0"/>
                        </a:rPr>
                        <a:t>4</a:t>
                      </a: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solidFill>
                          <a:effectLst/>
                          <a:latin typeface="Calibri" panose="020F0502020204030204" pitchFamily="34" charset="0"/>
                          <a:ea typeface="+mn-ea"/>
                          <a:cs typeface="Calibri" panose="020F0502020204030204" pitchFamily="34" charset="0"/>
                          <a:sym typeface="Arial" pitchFamily="34" charset="0"/>
                        </a:rPr>
                        <a:t>4</a:t>
                      </a: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636010">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pPr>
                      <a:r>
                        <a:rPr lang="en-US" altLang="zh-TW" sz="2000" b="1" kern="120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Flash Type</a:t>
                      </a:r>
                      <a:endParaRPr lang="en-US" altLang="zh-TW" sz="2000" b="1" i="0" kern="1200" dirty="0" smtClean="0">
                        <a:solidFill>
                          <a:schemeClr val="tx1">
                            <a:lumMod val="75000"/>
                            <a:lumOff val="25000"/>
                          </a:schemeClr>
                        </a:solidFill>
                        <a:latin typeface="Calibri" panose="020F0502020204030204" pitchFamily="34" charset="0"/>
                        <a:ea typeface="微軟正黑體" pitchFamily="34"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u="none" strike="noStrike" kern="1200" cap="none" normalizeH="0" baseline="0" dirty="0" err="1"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Kioxia</a:t>
                      </a:r>
                      <a:r>
                        <a:rPr kumimoji="0" lang="en-US" altLang="zh-TW" sz="2000" b="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 BiCS5</a:t>
                      </a:r>
                      <a:endParaRPr kumimoji="0" lang="zh-TW" altLang="en-US" sz="2000" b="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u="none" strike="noStrike" kern="1200" cap="none" normalizeH="0" baseline="0" dirty="0" err="1"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Kioxia</a:t>
                      </a:r>
                      <a:r>
                        <a:rPr kumimoji="0" lang="en-US" altLang="zh-TW" sz="2000" b="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 BiCS5</a:t>
                      </a:r>
                      <a:endParaRPr kumimoji="0" lang="zh-TW" altLang="en-US" sz="2000" b="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1"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WD BiCS5</a:t>
                      </a:r>
                      <a:endParaRPr kumimoji="0" lang="zh-TW" altLang="en-US" sz="2000" b="1"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WD BiCS5</a:t>
                      </a:r>
                      <a:endParaRPr kumimoji="0" lang="zh-TW" altLang="en-US"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1"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WD BiCS5</a:t>
                      </a:r>
                      <a:endParaRPr kumimoji="0" lang="zh-TW" altLang="en-US" sz="2000" b="1"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WD BiCS5</a:t>
                      </a:r>
                      <a:endParaRPr kumimoji="0" lang="zh-TW" altLang="en-US"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948172">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pPr>
                      <a:r>
                        <a:rPr lang="en-US" altLang="zh-TW" sz="2000" b="1" kern="120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Available Capacity</a:t>
                      </a:r>
                      <a:endParaRPr lang="en-US" altLang="zh-TW" sz="2000" b="1" i="0" kern="1200" dirty="0" smtClean="0">
                        <a:solidFill>
                          <a:schemeClr val="tx1">
                            <a:lumMod val="75000"/>
                            <a:lumOff val="25000"/>
                          </a:schemeClr>
                        </a:solidFill>
                        <a:latin typeface="Calibri" panose="020F0502020204030204" pitchFamily="34" charset="0"/>
                        <a:ea typeface="微軟正黑體" pitchFamily="34"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b="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rPr>
                        <a:t> 4096GB to 8192GB</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b="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rPr>
                        <a:t>256GB to 4096GB</a:t>
                      </a:r>
                    </a:p>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1600" b="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rPr>
                        <a:t>(Single side)</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b="1"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rPr>
                        <a:t>256GB to 2048GB</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rPr>
                        <a:t>128GB to 2048GB</a:t>
                      </a:r>
                    </a:p>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16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rPr>
                        <a:t>(Single side: 128-256GB)</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b="1"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rPr>
                        <a:t>256GB to 1024GB</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rPr>
                        <a:t>128GB to 1024GB</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636010">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pPr>
                      <a:r>
                        <a:rPr lang="en-US" altLang="zh-TW" sz="2000" b="1" kern="120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R/W Speed (MB/s)</a:t>
                      </a:r>
                      <a:endParaRPr lang="en-US" altLang="zh-TW" sz="2000" b="1" i="0" kern="1200" dirty="0" smtClean="0">
                        <a:solidFill>
                          <a:schemeClr val="tx1">
                            <a:lumMod val="75000"/>
                            <a:lumOff val="25000"/>
                          </a:schemeClr>
                        </a:solidFill>
                        <a:latin typeface="Calibri" panose="020F0502020204030204" pitchFamily="34" charset="0"/>
                        <a:ea typeface="微軟正黑體" pitchFamily="34"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b="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rPr>
                        <a:t>6000/1100</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b="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rPr>
                        <a:t>5055/3915</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b="1"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rPr>
                        <a:t>3680/3400</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rPr>
                        <a:t>2400/2240</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b="1"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rPr>
                        <a:t>Est. 3680/3400</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rPr>
                        <a:t>2400/2100</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975212">
                <a:tc>
                  <a:txBody>
                    <a:bodyPr/>
                    <a:lstStyle/>
                    <a:p>
                      <a:pPr algn="ctr" fontAlgn="ctr"/>
                      <a:r>
                        <a:rPr lang="en-US" altLang="zh-TW" sz="20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IOPS</a:t>
                      </a:r>
                    </a:p>
                    <a:p>
                      <a:pPr lvl="0" algn="ctr" eaLnBrk="1" fontAlgn="ctr" hangingPunct="1">
                        <a:spcBef>
                          <a:spcPts val="0"/>
                        </a:spcBef>
                        <a:spcAft>
                          <a:spcPts val="0"/>
                        </a:spcAft>
                        <a:defRPr/>
                      </a:pPr>
                      <a:r>
                        <a:rPr lang="en-US" altLang="zh-TW" sz="20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(4K Random Read/Write)</a:t>
                      </a: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b="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rPr>
                        <a:t>800K/300K</a:t>
                      </a:r>
                      <a:endParaRPr kumimoji="0" lang="en-US" altLang="zh-TW" sz="2000" b="0" u="none" strike="noStrike" kern="1200" cap="none" normalizeH="0" baseline="0" dirty="0">
                        <a:ln>
                          <a:noFill/>
                        </a:ln>
                        <a:solidFill>
                          <a:schemeClr val="tx1">
                            <a:lumMod val="75000"/>
                            <a:lumOff val="25000"/>
                          </a:schemeClr>
                        </a:solidFill>
                        <a:effectLst/>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b="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rPr>
                        <a:t>714K/919K</a:t>
                      </a:r>
                      <a:endParaRPr kumimoji="0" lang="en-US" altLang="zh-TW" sz="2000" b="0" u="none" strike="noStrike" kern="1200" cap="none" normalizeH="0" baseline="0" dirty="0">
                        <a:ln>
                          <a:noFill/>
                        </a:ln>
                        <a:solidFill>
                          <a:schemeClr val="tx1">
                            <a:lumMod val="75000"/>
                            <a:lumOff val="25000"/>
                          </a:schemeClr>
                        </a:solidFill>
                        <a:effectLst/>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b="1"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rPr>
                        <a:t>578/492K</a:t>
                      </a:r>
                      <a:endParaRPr kumimoji="0" lang="en-US" altLang="zh-TW" sz="2000" b="1" u="none" strike="noStrike" kern="1200" cap="none" normalizeH="0" baseline="0" dirty="0">
                        <a:ln>
                          <a:noFill/>
                        </a:ln>
                        <a:solidFill>
                          <a:schemeClr val="tx1">
                            <a:lumMod val="75000"/>
                            <a:lumOff val="25000"/>
                          </a:schemeClr>
                        </a:solidFill>
                        <a:effectLst/>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rPr>
                        <a:t>210K/327K</a:t>
                      </a:r>
                      <a:endParaRPr kumimoji="0" lang="en-US" altLang="zh-TW" sz="2000" u="none" strike="noStrike" kern="1200" cap="none" normalizeH="0" baseline="0" dirty="0">
                        <a:ln>
                          <a:noFill/>
                        </a:ln>
                        <a:solidFill>
                          <a:schemeClr val="tx1">
                            <a:lumMod val="75000"/>
                            <a:lumOff val="25000"/>
                          </a:schemeClr>
                        </a:solidFill>
                        <a:effectLst/>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b="1"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rPr>
                        <a:t>Est. 578/492K</a:t>
                      </a:r>
                      <a:endParaRPr kumimoji="0" lang="en-US" altLang="zh-TW" sz="2000" b="1" u="none" strike="noStrike" kern="1200" cap="none" normalizeH="0" baseline="0" dirty="0">
                        <a:ln>
                          <a:noFill/>
                        </a:ln>
                        <a:solidFill>
                          <a:schemeClr val="tx1">
                            <a:lumMod val="75000"/>
                            <a:lumOff val="25000"/>
                          </a:schemeClr>
                        </a:solidFill>
                        <a:effectLst/>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rPr>
                        <a:t>158K/303K</a:t>
                      </a:r>
                      <a:endParaRPr kumimoji="0" lang="en-US" altLang="zh-TW" sz="2000" u="none" strike="noStrike" kern="1200" cap="none" normalizeH="0" baseline="0" dirty="0">
                        <a:ln>
                          <a:noFill/>
                        </a:ln>
                        <a:solidFill>
                          <a:schemeClr val="tx1">
                            <a:lumMod val="75000"/>
                            <a:lumOff val="25000"/>
                          </a:schemeClr>
                        </a:solidFill>
                        <a:effectLst/>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2" name="標題 1"/>
          <p:cNvSpPr>
            <a:spLocks noGrp="1"/>
          </p:cNvSpPr>
          <p:nvPr>
            <p:ph type="title"/>
          </p:nvPr>
        </p:nvSpPr>
        <p:spPr/>
        <p:txBody>
          <a:bodyPr/>
          <a:lstStyle/>
          <a:p>
            <a:r>
              <a:rPr lang="en-US" altLang="zh-TW" dirty="0" smtClean="0"/>
              <a:t>STD SSD</a:t>
            </a:r>
            <a:endParaRPr lang="zh-TW" altLang="en-US" dirty="0"/>
          </a:p>
        </p:txBody>
      </p:sp>
      <p:grpSp>
        <p:nvGrpSpPr>
          <p:cNvPr id="5" name="群組 4"/>
          <p:cNvGrpSpPr/>
          <p:nvPr/>
        </p:nvGrpSpPr>
        <p:grpSpPr>
          <a:xfrm>
            <a:off x="-4662109" y="2512992"/>
            <a:ext cx="4403248" cy="4271897"/>
            <a:chOff x="-4662109" y="2512992"/>
            <a:chExt cx="4403248" cy="4271897"/>
          </a:xfrm>
        </p:grpSpPr>
        <p:grpSp>
          <p:nvGrpSpPr>
            <p:cNvPr id="6" name="群組 5"/>
            <p:cNvGrpSpPr/>
            <p:nvPr/>
          </p:nvGrpSpPr>
          <p:grpSpPr>
            <a:xfrm>
              <a:off x="-4662109" y="2512992"/>
              <a:ext cx="4403248" cy="4271897"/>
              <a:chOff x="12883876" y="1908742"/>
              <a:chExt cx="4403248" cy="4271897"/>
            </a:xfrm>
          </p:grpSpPr>
          <p:sp>
            <p:nvSpPr>
              <p:cNvPr id="9" name="矩形 8"/>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 name="矩形 9"/>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 name="矩形 10"/>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 name="矩形 11"/>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3" name="文字方塊 12"/>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14" name="文字方塊 13"/>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17" name="矩形 16"/>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8" name="文字方塊 17"/>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19" name="文字方塊 18"/>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20" name="矩形 19"/>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21" name="文字方塊 20"/>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22" name="矩形 21"/>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23" name="矩形 22"/>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24" name="矩形 23"/>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25" name="文字方塊 24"/>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26" name="矩形 25"/>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27" name="矩形 26"/>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28" name="矩形 27"/>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29" name="矩形 28"/>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30" name="矩形 29"/>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31" name="文字方塊 30"/>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32" name="矩形 31"/>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33" name="矩形 32"/>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7" name="文字方塊 6"/>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8" name="矩形 7"/>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34" name="圓角矩形 33"/>
          <p:cNvSpPr/>
          <p:nvPr/>
        </p:nvSpPr>
        <p:spPr>
          <a:xfrm>
            <a:off x="5312545" y="8807758"/>
            <a:ext cx="2000264" cy="360040"/>
          </a:xfrm>
          <a:prstGeom prst="roundRect">
            <a:avLst>
              <a:gd name="adj" fmla="val 14174"/>
            </a:avLst>
          </a:prstGeom>
          <a:solidFill>
            <a:srgbClr val="008C7D"/>
          </a:solidFill>
          <a:ln/>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112647" tIns="56324" rIns="112647" bIns="56324" anchor="ctr"/>
          <a:lstStyle/>
          <a:p>
            <a:pPr algn="ctr" defTabSz="1126226" fontAlgn="auto">
              <a:spcBef>
                <a:spcPts val="0"/>
              </a:spcBef>
              <a:spcAft>
                <a:spcPts val="0"/>
              </a:spcAft>
              <a:defRPr/>
            </a:pPr>
            <a:r>
              <a:rPr lang="en-US" altLang="zh-TW" sz="2000" b="1" dirty="0" smtClean="0">
                <a:solidFill>
                  <a:schemeClr val="bg1"/>
                </a:solidFill>
                <a:latin typeface="Calibri" panose="020F0502020204030204" pitchFamily="34" charset="0"/>
                <a:cs typeface="Calibri" panose="020F0502020204030204" pitchFamily="34" charset="0"/>
              </a:rPr>
              <a:t>High speed</a:t>
            </a:r>
            <a:endParaRPr lang="en-US" altLang="zh-TW" sz="2000" b="1" dirty="0">
              <a:solidFill>
                <a:schemeClr val="bg1"/>
              </a:solidFill>
              <a:latin typeface="Calibri" panose="020F0502020204030204" pitchFamily="34" charset="0"/>
              <a:cs typeface="Calibri" panose="020F0502020204030204" pitchFamily="34" charset="0"/>
            </a:endParaRPr>
          </a:p>
        </p:txBody>
      </p:sp>
      <p:sp>
        <p:nvSpPr>
          <p:cNvPr id="35" name="圓角矩形 34"/>
          <p:cNvSpPr/>
          <p:nvPr/>
        </p:nvSpPr>
        <p:spPr>
          <a:xfrm>
            <a:off x="2717407" y="8807758"/>
            <a:ext cx="2452262" cy="569636"/>
          </a:xfrm>
          <a:prstGeom prst="roundRect">
            <a:avLst>
              <a:gd name="adj" fmla="val 14174"/>
            </a:avLst>
          </a:prstGeom>
          <a:solidFill>
            <a:srgbClr val="008C7D"/>
          </a:solidFill>
          <a:ln/>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112647" tIns="56324" rIns="112647" bIns="56324" anchor="ctr"/>
          <a:lstStyle/>
          <a:p>
            <a:pPr algn="ctr" defTabSz="1126226" fontAlgn="auto">
              <a:spcBef>
                <a:spcPts val="0"/>
              </a:spcBef>
              <a:spcAft>
                <a:spcPts val="0"/>
              </a:spcAft>
              <a:defRPr/>
            </a:pPr>
            <a:r>
              <a:rPr lang="en-US" altLang="zh-TW" sz="2000" b="1" dirty="0" smtClean="0">
                <a:solidFill>
                  <a:schemeClr val="bg1"/>
                </a:solidFill>
                <a:latin typeface="Calibri" panose="020F0502020204030204" pitchFamily="34" charset="0"/>
                <a:cs typeface="Calibri" panose="020F0502020204030204" pitchFamily="34" charset="0"/>
              </a:rPr>
              <a:t>High Capacity</a:t>
            </a:r>
          </a:p>
          <a:p>
            <a:pPr algn="ctr" defTabSz="1126226" fontAlgn="auto">
              <a:spcBef>
                <a:spcPts val="0"/>
              </a:spcBef>
              <a:spcAft>
                <a:spcPts val="0"/>
              </a:spcAft>
              <a:defRPr/>
            </a:pPr>
            <a:r>
              <a:rPr lang="en-US" altLang="zh-TW" sz="2000" b="1" dirty="0" smtClean="0">
                <a:solidFill>
                  <a:schemeClr val="bg1"/>
                </a:solidFill>
                <a:latin typeface="Calibri" panose="020F0502020204030204" pitchFamily="34" charset="0"/>
                <a:cs typeface="Calibri" panose="020F0502020204030204" pitchFamily="34" charset="0"/>
              </a:rPr>
              <a:t>4096GB WT support</a:t>
            </a:r>
            <a:endParaRPr lang="en-US" altLang="zh-TW" sz="2000" b="1" dirty="0">
              <a:solidFill>
                <a:schemeClr val="bg1"/>
              </a:solidFill>
              <a:latin typeface="Calibri" panose="020F0502020204030204" pitchFamily="34" charset="0"/>
              <a:cs typeface="Calibri" panose="020F0502020204030204" pitchFamily="34" charset="0"/>
            </a:endParaRPr>
          </a:p>
        </p:txBody>
      </p:sp>
      <p:sp>
        <p:nvSpPr>
          <p:cNvPr id="36" name="圓角矩形 35"/>
          <p:cNvSpPr/>
          <p:nvPr/>
        </p:nvSpPr>
        <p:spPr>
          <a:xfrm>
            <a:off x="7583783" y="8807758"/>
            <a:ext cx="2000264" cy="360040"/>
          </a:xfrm>
          <a:prstGeom prst="roundRect">
            <a:avLst>
              <a:gd name="adj" fmla="val 14174"/>
            </a:avLst>
          </a:prstGeom>
          <a:solidFill>
            <a:srgbClr val="008C7D"/>
          </a:solidFill>
          <a:ln/>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112647" tIns="56324" rIns="112647" bIns="56324" anchor="ctr"/>
          <a:lstStyle/>
          <a:p>
            <a:pPr algn="ctr" defTabSz="1126226" fontAlgn="auto">
              <a:spcBef>
                <a:spcPts val="0"/>
              </a:spcBef>
              <a:spcAft>
                <a:spcPts val="0"/>
              </a:spcAft>
              <a:defRPr/>
            </a:pPr>
            <a:r>
              <a:rPr lang="en-US" altLang="zh-TW" sz="2000" b="1" dirty="0" smtClean="0">
                <a:solidFill>
                  <a:schemeClr val="bg1"/>
                </a:solidFill>
                <a:latin typeface="Calibri" panose="020F0502020204030204" pitchFamily="34" charset="0"/>
                <a:cs typeface="Calibri" panose="020F0502020204030204" pitchFamily="34" charset="0"/>
              </a:rPr>
              <a:t>TCG OPAL 2.0</a:t>
            </a:r>
            <a:endParaRPr lang="en-US" altLang="zh-TW" sz="2000" b="1" dirty="0">
              <a:solidFill>
                <a:schemeClr val="bg1"/>
              </a:solidFill>
              <a:latin typeface="Calibri" panose="020F0502020204030204" pitchFamily="34" charset="0"/>
              <a:cs typeface="Calibri" panose="020F0502020204030204" pitchFamily="34" charset="0"/>
            </a:endParaRPr>
          </a:p>
        </p:txBody>
      </p:sp>
      <p:sp>
        <p:nvSpPr>
          <p:cNvPr id="37" name="圓角矩形 36"/>
          <p:cNvSpPr/>
          <p:nvPr/>
        </p:nvSpPr>
        <p:spPr>
          <a:xfrm>
            <a:off x="12054507" y="8807758"/>
            <a:ext cx="2000264" cy="360040"/>
          </a:xfrm>
          <a:prstGeom prst="roundRect">
            <a:avLst>
              <a:gd name="adj" fmla="val 14174"/>
            </a:avLst>
          </a:prstGeom>
          <a:solidFill>
            <a:srgbClr val="008C7D"/>
          </a:solidFill>
          <a:ln/>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112647" tIns="56324" rIns="112647" bIns="56324" anchor="ctr"/>
          <a:lstStyle/>
          <a:p>
            <a:pPr algn="ctr" defTabSz="1126226" fontAlgn="auto">
              <a:spcBef>
                <a:spcPts val="0"/>
              </a:spcBef>
              <a:spcAft>
                <a:spcPts val="0"/>
              </a:spcAft>
              <a:defRPr/>
            </a:pPr>
            <a:r>
              <a:rPr lang="en-US" altLang="zh-TW" sz="2000" b="1" dirty="0" smtClean="0">
                <a:solidFill>
                  <a:schemeClr val="bg1"/>
                </a:solidFill>
                <a:latin typeface="Calibri" panose="020F0502020204030204" pitchFamily="34" charset="0"/>
                <a:cs typeface="Calibri" panose="020F0502020204030204" pitchFamily="34" charset="0"/>
              </a:rPr>
              <a:t>TCG OPAL 2.0</a:t>
            </a:r>
            <a:endParaRPr lang="en-US" altLang="zh-TW" sz="2000" b="1" dirty="0">
              <a:solidFill>
                <a:schemeClr val="bg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886456352"/>
      </p:ext>
    </p:extLst>
  </p:cSld>
  <p:clrMapOvr>
    <a:masterClrMapping/>
  </p:clrMapOvr>
  <p:transition/>
  <p:timing>
    <p:tnLst>
      <p:par>
        <p:cTn id="1" dur="indefinite" restart="never" nodeType="tmRoot"/>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6" name="表格 55"/>
          <p:cNvGraphicFramePr>
            <a:graphicFrameLocks noGrp="1"/>
          </p:cNvGraphicFramePr>
          <p:nvPr>
            <p:extLst>
              <p:ext uri="{D42A27DB-BD31-4B8C-83A1-F6EECF244321}">
                <p14:modId xmlns:p14="http://schemas.microsoft.com/office/powerpoint/2010/main" val="478069302"/>
              </p:ext>
            </p:extLst>
          </p:nvPr>
        </p:nvGraphicFramePr>
        <p:xfrm>
          <a:off x="415721" y="2295548"/>
          <a:ext cx="16479920" cy="5148000"/>
        </p:xfrm>
        <a:graphic>
          <a:graphicData uri="http://schemas.openxmlformats.org/drawingml/2006/table">
            <a:tbl>
              <a:tblPr firstRow="1" bandRow="1">
                <a:tableStyleId>{5940675A-B579-460E-94D1-54222C63F5DA}</a:tableStyleId>
              </a:tblPr>
              <a:tblGrid>
                <a:gridCol w="884219"/>
                <a:gridCol w="2030114"/>
                <a:gridCol w="1046107"/>
                <a:gridCol w="1043290"/>
                <a:gridCol w="1043290"/>
                <a:gridCol w="1043290"/>
                <a:gridCol w="1043290"/>
                <a:gridCol w="1043290"/>
                <a:gridCol w="1043290"/>
                <a:gridCol w="1043290"/>
                <a:gridCol w="1043290"/>
                <a:gridCol w="1043290"/>
                <a:gridCol w="1043290"/>
                <a:gridCol w="1043290"/>
                <a:gridCol w="1043290"/>
              </a:tblGrid>
              <a:tr h="454328">
                <a:tc>
                  <a:txBody>
                    <a:bodyPr/>
                    <a:lstStyle/>
                    <a:p>
                      <a:r>
                        <a:rPr lang="en-US" altLang="zh-TW" sz="2000" b="1" dirty="0" smtClean="0">
                          <a:solidFill>
                            <a:schemeClr val="bg1"/>
                          </a:solidFill>
                          <a:latin typeface="Calibri" panose="020F0502020204030204" pitchFamily="34" charset="0"/>
                          <a:cs typeface="Calibri" panose="020F0502020204030204" pitchFamily="34" charset="0"/>
                        </a:rPr>
                        <a:t>Flash</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grid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Available</a:t>
                      </a:r>
                      <a:r>
                        <a:rPr lang="en-US" altLang="zh-TW" sz="2000" b="1" baseline="0" dirty="0" smtClean="0">
                          <a:solidFill>
                            <a:schemeClr val="bg1"/>
                          </a:solidFill>
                          <a:latin typeface="Calibri" panose="020F0502020204030204" pitchFamily="34" charset="0"/>
                          <a:cs typeface="Calibri" panose="020F0502020204030204" pitchFamily="34" charset="0"/>
                        </a:rPr>
                        <a:t> Now</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hMerge="1">
                  <a:txBody>
                    <a:bodyPr/>
                    <a:lstStyle/>
                    <a:p>
                      <a:endParaRPr lang="zh-TW" altLang="en-US"/>
                    </a:p>
                  </a:txBody>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Q4’23</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Q1’24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Q2’24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Q3’24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1173418">
                <a:tc rowSpan="4">
                  <a:txBody>
                    <a:bodyPr/>
                    <a:lstStyle/>
                    <a:p>
                      <a:r>
                        <a:rPr lang="en-US" altLang="zh-TW" sz="2000" b="1" dirty="0" smtClean="0">
                          <a:solidFill>
                            <a:schemeClr val="bg1"/>
                          </a:solidFill>
                          <a:latin typeface="Calibri" panose="020F0502020204030204" pitchFamily="34" charset="0"/>
                          <a:cs typeface="Calibri" panose="020F0502020204030204" pitchFamily="34" charset="0"/>
                        </a:rPr>
                        <a:t>3D TLC</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fontAlgn="auto">
                        <a:spcBef>
                          <a:spcPts val="0"/>
                        </a:spcBef>
                        <a:spcAft>
                          <a:spcPts val="0"/>
                        </a:spcAft>
                        <a:defRPr/>
                      </a:pPr>
                      <a:r>
                        <a:rPr lang="en-US" altLang="zh-TW" sz="2000" b="1" dirty="0" smtClean="0">
                          <a:solidFill>
                            <a:srgbClr val="F49C00"/>
                          </a:solidFill>
                          <a:latin typeface="Calibri" panose="020F0502020204030204" pitchFamily="34" charset="0"/>
                          <a:cs typeface="Calibri" panose="020F0502020204030204" pitchFamily="34" charset="0"/>
                        </a:rPr>
                        <a:t>ST180-25</a:t>
                      </a:r>
                    </a:p>
                    <a:p>
                      <a:pPr fontAlgn="auto">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mn-cs"/>
                        </a:rPr>
                        <a:t>1024GB~16384GB*</a:t>
                      </a:r>
                    </a:p>
                    <a:p>
                      <a:pPr fontAlgn="auto">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mn-cs"/>
                        </a:rPr>
                        <a:t>TCG OPAL 2.0</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46" rtl="0" eaLnBrk="0" fontAlgn="base" latinLnBrk="0" hangingPunct="0">
                        <a:lnSpc>
                          <a:spcPct val="100000"/>
                        </a:lnSpc>
                        <a:spcBef>
                          <a:spcPct val="0"/>
                        </a:spcBef>
                        <a:spcAft>
                          <a:spcPct val="0"/>
                        </a:spcAft>
                        <a:buClrTx/>
                        <a:buSzTx/>
                        <a:buFontTx/>
                        <a:buNone/>
                        <a:tabLst/>
                        <a:defRPr/>
                      </a:pPr>
                      <a:r>
                        <a:rPr lang="en-US" altLang="zh-TW" sz="1600" b="1" kern="1200" dirty="0" smtClean="0">
                          <a:solidFill>
                            <a:srgbClr val="C00000"/>
                          </a:solidFill>
                          <a:latin typeface="Calibri" panose="020F0502020204030204" pitchFamily="34" charset="0"/>
                          <a:ea typeface="Heiti TC Light" charset="0"/>
                          <a:cs typeface="Calibri" panose="020F0502020204030204" pitchFamily="34" charset="0"/>
                          <a:sym typeface="Gill Sans" charset="0"/>
                        </a:rPr>
                        <a:t>BiCS5</a:t>
                      </a:r>
                    </a:p>
                    <a:p>
                      <a:pPr marL="0" marR="0" lvl="0" indent="0" algn="l" defTabSz="914446" rtl="0" eaLnBrk="0" fontAlgn="base" latinLnBrk="0" hangingPunct="0">
                        <a:lnSpc>
                          <a:spcPct val="100000"/>
                        </a:lnSpc>
                        <a:spcBef>
                          <a:spcPct val="0"/>
                        </a:spcBef>
                        <a:spcAft>
                          <a:spcPct val="0"/>
                        </a:spcAft>
                        <a:buClrTx/>
                        <a:buSzTx/>
                        <a:buFontTx/>
                        <a:buNone/>
                        <a:tabLst/>
                        <a:defRPr/>
                      </a:pPr>
                      <a:endParaRPr lang="en-US" altLang="zh-TW" sz="1600" b="1" kern="1200" dirty="0" smtClean="0">
                        <a:solidFill>
                          <a:srgbClr val="C00000"/>
                        </a:solidFill>
                        <a:latin typeface="Calibri" panose="020F0502020204030204" pitchFamily="34" charset="0"/>
                        <a:ea typeface="Heiti TC Light" charset="0"/>
                        <a:cs typeface="Calibri" panose="020F0502020204030204" pitchFamily="34" charset="0"/>
                        <a:sym typeface="Gill Sans" charset="0"/>
                      </a:endParaRPr>
                    </a:p>
                    <a:p>
                      <a:pPr marL="0" marR="0" lvl="0" indent="0" algn="l" defTabSz="914446" rtl="0" eaLnBrk="0" fontAlgn="base" latinLnBrk="0" hangingPunct="0">
                        <a:lnSpc>
                          <a:spcPct val="100000"/>
                        </a:lnSpc>
                        <a:spcBef>
                          <a:spcPct val="0"/>
                        </a:spcBef>
                        <a:spcAft>
                          <a:spcPct val="0"/>
                        </a:spcAft>
                        <a:buClrTx/>
                        <a:buSzTx/>
                        <a:buFontTx/>
                        <a:buNone/>
                        <a:tabLst/>
                        <a:defRPr/>
                      </a:pPr>
                      <a:endParaRPr lang="zh-TW" altLang="en-US" sz="1600" b="1" kern="1200" dirty="0" smtClean="0">
                        <a:solidFill>
                          <a:srgbClr val="C00000"/>
                        </a:solidFill>
                        <a:latin typeface="Calibri" panose="020F0502020204030204" pitchFamily="34" charset="0"/>
                        <a:ea typeface="Heiti TC Light" charset="0"/>
                        <a:cs typeface="Calibri" panose="020F0502020204030204" pitchFamily="34" charset="0"/>
                        <a:sym typeface="Gill Sans"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bg1"/>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bg1"/>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bg1"/>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zh-TW" altLang="en-US" sz="1800" b="0" kern="1200" dirty="0">
                        <a:solidFill>
                          <a:schemeClr val="bg1"/>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zh-TW" altLang="en-US" sz="1800" b="1" dirty="0">
                        <a:solidFill>
                          <a:srgbClr val="FFC864"/>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zh-TW" altLang="en-US" sz="1600" b="1" kern="1200" dirty="0" smtClean="0">
                        <a:solidFill>
                          <a:srgbClr val="FFFF00"/>
                        </a:solidFill>
                        <a:latin typeface="Calibri" panose="020F0502020204030204" pitchFamily="34" charset="0"/>
                        <a:ea typeface="Heiti TC Light" charset="0"/>
                        <a:cs typeface="Calibri" panose="020F0502020204030204" pitchFamily="34" charset="0"/>
                        <a:sym typeface="Gill Sans"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173418">
                <a:tc vMerge="1">
                  <a:txBody>
                    <a:bodyPr/>
                    <a:lstStyle/>
                    <a:p>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fontAlgn="auto">
                        <a:spcBef>
                          <a:spcPts val="0"/>
                        </a:spcBef>
                        <a:spcAft>
                          <a:spcPts val="0"/>
                        </a:spcAft>
                        <a:defRPr/>
                      </a:pPr>
                      <a:r>
                        <a:rPr lang="en-US" altLang="zh-TW" sz="2000" b="1" dirty="0" smtClean="0">
                          <a:solidFill>
                            <a:srgbClr val="F49C00"/>
                          </a:solidFill>
                          <a:latin typeface="Calibri" panose="020F0502020204030204" pitchFamily="34" charset="0"/>
                          <a:cs typeface="Calibri" panose="020F0502020204030204" pitchFamily="34" charset="0"/>
                        </a:rPr>
                        <a:t>ST250-25</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mn-cs"/>
                        </a:rPr>
                        <a:t>128GB~2048GB</a:t>
                      </a:r>
                      <a:endParaRPr lang="en-US" altLang="zh-TW" sz="1600" b="1" kern="1200" dirty="0" smtClean="0">
                        <a:solidFill>
                          <a:schemeClr val="tx1">
                            <a:lumMod val="75000"/>
                            <a:lumOff val="25000"/>
                          </a:schemeClr>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46" rtl="0" eaLnBrk="0" fontAlgn="base" latinLnBrk="0" hangingPunct="0">
                        <a:lnSpc>
                          <a:spcPct val="100000"/>
                        </a:lnSpc>
                        <a:spcBef>
                          <a:spcPct val="0"/>
                        </a:spcBef>
                        <a:spcAft>
                          <a:spcPct val="0"/>
                        </a:spcAft>
                        <a:buClrTx/>
                        <a:buSzTx/>
                        <a:buFontTx/>
                        <a:buNone/>
                        <a:tabLst/>
                        <a:defRPr/>
                      </a:pPr>
                      <a:r>
                        <a:rPr lang="en-US" altLang="zh-TW" sz="1600" b="1" kern="1200" dirty="0" smtClean="0">
                          <a:solidFill>
                            <a:srgbClr val="C00000"/>
                          </a:solidFill>
                          <a:latin typeface="Calibri" panose="020F0502020204030204" pitchFamily="34" charset="0"/>
                          <a:ea typeface="Heiti TC Light" charset="0"/>
                          <a:cs typeface="Calibri" panose="020F0502020204030204" pitchFamily="34" charset="0"/>
                          <a:sym typeface="Gill Sans" charset="0"/>
                        </a:rPr>
                        <a:t>BiCS5</a:t>
                      </a:r>
                      <a:endParaRPr lang="zh-TW" altLang="en-US" sz="1600" b="1" kern="1200" dirty="0" smtClean="0">
                        <a:solidFill>
                          <a:srgbClr val="C00000"/>
                        </a:solidFill>
                        <a:latin typeface="Calibri" panose="020F0502020204030204" pitchFamily="34" charset="0"/>
                        <a:ea typeface="Heiti TC Light" charset="0"/>
                        <a:cs typeface="Calibri" panose="020F0502020204030204" pitchFamily="34" charset="0"/>
                        <a:sym typeface="Gill Sans"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zh-TW" altLang="en-US" sz="1800" b="1" kern="1200" dirty="0">
                        <a:solidFill>
                          <a:srgbClr val="FFFF00"/>
                        </a:solidFill>
                        <a:latin typeface="Calibri" panose="020F0502020204030204" pitchFamily="34" charset="0"/>
                        <a:ea typeface="Heiti TC Light"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zh-TW" altLang="en-US" sz="1800" b="1" dirty="0">
                        <a:solidFill>
                          <a:srgbClr val="FFC864"/>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zh-TW" altLang="en-US" sz="1600" b="1" kern="1200" dirty="0">
                        <a:solidFill>
                          <a:srgbClr val="FFFF00"/>
                        </a:solidFill>
                        <a:latin typeface="Calibri" panose="020F0502020204030204" pitchFamily="34" charset="0"/>
                        <a:ea typeface="Heiti TC Light"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600" b="1" kern="1200" dirty="0" smtClean="0">
                        <a:solidFill>
                          <a:srgbClr val="FFFFFF"/>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600" b="1" kern="1200" dirty="0" smtClean="0">
                        <a:solidFill>
                          <a:srgbClr val="FFFFFF"/>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zh-TW" altLang="en-US" sz="1800" b="1" kern="1200" dirty="0" smtClean="0">
                        <a:solidFill>
                          <a:srgbClr val="FFFF00"/>
                        </a:solidFill>
                        <a:latin typeface="Calibri" panose="020F0502020204030204" pitchFamily="34" charset="0"/>
                        <a:ea typeface="+mn-ea"/>
                        <a:cs typeface="Calibri" panose="020F0502020204030204" pitchFamily="34" charset="0"/>
                        <a:sym typeface="Gill Sans"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173418">
                <a:tc vMerge="1">
                  <a:txBody>
                    <a:bodyPr/>
                    <a:lstStyle/>
                    <a:p>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marL="0" algn="l" defTabSz="914446" rtl="0" eaLnBrk="1" fontAlgn="auto" latinLnBrk="0" hangingPunct="1">
                        <a:spcBef>
                          <a:spcPts val="0"/>
                        </a:spcBef>
                        <a:spcAft>
                          <a:spcPts val="0"/>
                        </a:spcAft>
                        <a:defRPr/>
                      </a:pPr>
                      <a:r>
                        <a:rPr lang="en-US" altLang="zh-TW" sz="2000" b="1" kern="1200" dirty="0" smtClean="0">
                          <a:solidFill>
                            <a:srgbClr val="F49C00"/>
                          </a:solidFill>
                          <a:latin typeface="Calibri" panose="020F0502020204030204" pitchFamily="34" charset="0"/>
                          <a:ea typeface="+mn-ea"/>
                          <a:cs typeface="Calibri" panose="020F0502020204030204" pitchFamily="34" charset="0"/>
                        </a:rPr>
                        <a:t>ST250-M280</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mn-cs"/>
                        </a:rPr>
                        <a:t>128GB~2048GB</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46" rtl="0" eaLnBrk="0" fontAlgn="base" latinLnBrk="0" hangingPunct="0">
                        <a:lnSpc>
                          <a:spcPct val="100000"/>
                        </a:lnSpc>
                        <a:spcBef>
                          <a:spcPct val="0"/>
                        </a:spcBef>
                        <a:spcAft>
                          <a:spcPct val="0"/>
                        </a:spcAft>
                        <a:buClrTx/>
                        <a:buSzTx/>
                        <a:buFontTx/>
                        <a:buNone/>
                        <a:tabLst/>
                        <a:defRPr/>
                      </a:pPr>
                      <a:r>
                        <a:rPr lang="en-US" altLang="zh-TW" sz="1600" b="1" kern="1200" dirty="0" smtClean="0">
                          <a:solidFill>
                            <a:srgbClr val="C00000"/>
                          </a:solidFill>
                          <a:latin typeface="Calibri" panose="020F0502020204030204" pitchFamily="34" charset="0"/>
                          <a:ea typeface="Heiti TC Light" charset="0"/>
                          <a:cs typeface="Calibri" panose="020F0502020204030204" pitchFamily="34" charset="0"/>
                          <a:sym typeface="Gill Sans" charset="0"/>
                        </a:rPr>
                        <a:t>BiCS5</a:t>
                      </a:r>
                      <a:endParaRPr lang="zh-TW" altLang="en-US" sz="1600" b="1" kern="1200" dirty="0" smtClean="0">
                        <a:solidFill>
                          <a:srgbClr val="C00000"/>
                        </a:solidFill>
                        <a:latin typeface="Calibri" panose="020F0502020204030204" pitchFamily="34" charset="0"/>
                        <a:ea typeface="Heiti TC Light" charset="0"/>
                        <a:cs typeface="Calibri" panose="020F0502020204030204" pitchFamily="34" charset="0"/>
                        <a:sym typeface="Gill Sans"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zh-TW" altLang="en-US" sz="1800" b="1" kern="1200" dirty="0">
                        <a:solidFill>
                          <a:srgbClr val="FFFF00"/>
                        </a:solidFill>
                        <a:latin typeface="Calibri" panose="020F0502020204030204" pitchFamily="34" charset="0"/>
                        <a:ea typeface="Heiti TC Light"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zh-TW" altLang="en-US" sz="1800" b="1" dirty="0">
                        <a:solidFill>
                          <a:srgbClr val="FFC864"/>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zh-TW" altLang="en-US" sz="1600" b="1" kern="1200" dirty="0">
                        <a:solidFill>
                          <a:srgbClr val="FFFF00"/>
                        </a:solidFill>
                        <a:latin typeface="Calibri" panose="020F0502020204030204" pitchFamily="34" charset="0"/>
                        <a:ea typeface="Heiti TC Light"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600" b="1" kern="1200" dirty="0" smtClean="0">
                        <a:solidFill>
                          <a:srgbClr val="FFFFFF"/>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600" b="1" kern="1200" dirty="0" smtClean="0">
                        <a:solidFill>
                          <a:srgbClr val="FFFFFF"/>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zh-TW" altLang="en-US" sz="1800" b="1" kern="1200" dirty="0" smtClean="0">
                        <a:solidFill>
                          <a:srgbClr val="FFFF00"/>
                        </a:solidFill>
                        <a:latin typeface="Calibri" panose="020F0502020204030204" pitchFamily="34" charset="0"/>
                        <a:ea typeface="+mn-ea"/>
                        <a:cs typeface="Calibri" panose="020F0502020204030204" pitchFamily="34" charset="0"/>
                        <a:sym typeface="Gill Sans"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173418">
                <a:tc vMerge="1">
                  <a:txBody>
                    <a:bodyPr/>
                    <a:lstStyle/>
                    <a:p>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marL="0" algn="l" defTabSz="914446" rtl="0" eaLnBrk="1" fontAlgn="auto" latinLnBrk="0" hangingPunct="1">
                        <a:spcBef>
                          <a:spcPts val="0"/>
                        </a:spcBef>
                        <a:spcAft>
                          <a:spcPts val="0"/>
                        </a:spcAft>
                        <a:defRPr/>
                      </a:pPr>
                      <a:r>
                        <a:rPr lang="en-US" altLang="zh-TW" sz="2000" b="1" kern="1200" dirty="0" smtClean="0">
                          <a:solidFill>
                            <a:srgbClr val="F49C00"/>
                          </a:solidFill>
                          <a:latin typeface="Calibri" panose="020F0502020204030204" pitchFamily="34" charset="0"/>
                          <a:ea typeface="+mn-ea"/>
                          <a:cs typeface="Calibri" panose="020F0502020204030204" pitchFamily="34" charset="0"/>
                        </a:rPr>
                        <a:t>ST250-300</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mn-cs"/>
                        </a:rPr>
                        <a:t>128GB~2048GB</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46" rtl="0" eaLnBrk="0" fontAlgn="base" latinLnBrk="0" hangingPunct="0">
                        <a:lnSpc>
                          <a:spcPct val="100000"/>
                        </a:lnSpc>
                        <a:spcBef>
                          <a:spcPct val="0"/>
                        </a:spcBef>
                        <a:spcAft>
                          <a:spcPct val="0"/>
                        </a:spcAft>
                        <a:buClrTx/>
                        <a:buSzTx/>
                        <a:buFontTx/>
                        <a:buNone/>
                        <a:tabLst/>
                        <a:defRPr/>
                      </a:pPr>
                      <a:r>
                        <a:rPr lang="en-US" altLang="zh-TW" sz="1600" b="1" kern="1200" dirty="0" smtClean="0">
                          <a:solidFill>
                            <a:srgbClr val="C00000"/>
                          </a:solidFill>
                          <a:latin typeface="Calibri" panose="020F0502020204030204" pitchFamily="34" charset="0"/>
                          <a:ea typeface="Heiti TC Light" charset="0"/>
                          <a:cs typeface="Calibri" panose="020F0502020204030204" pitchFamily="34" charset="0"/>
                          <a:sym typeface="Gill Sans" charset="0"/>
                        </a:rPr>
                        <a:t>BiCS5</a:t>
                      </a:r>
                      <a:endParaRPr lang="zh-TW" altLang="en-US" sz="1600" b="1" kern="1200" dirty="0" smtClean="0">
                        <a:solidFill>
                          <a:srgbClr val="C00000"/>
                        </a:solidFill>
                        <a:latin typeface="Calibri" panose="020F0502020204030204" pitchFamily="34" charset="0"/>
                        <a:ea typeface="Heiti TC Light" charset="0"/>
                        <a:cs typeface="Calibri" panose="020F0502020204030204" pitchFamily="34" charset="0"/>
                        <a:sym typeface="Gill Sans"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zh-TW" altLang="en-US" sz="1800" b="1" kern="1200" dirty="0">
                        <a:solidFill>
                          <a:srgbClr val="FFFF00"/>
                        </a:solidFill>
                        <a:latin typeface="Calibri" panose="020F0502020204030204" pitchFamily="34" charset="0"/>
                        <a:ea typeface="Heiti TC Light"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zh-TW" altLang="en-US" sz="1800" b="1" dirty="0">
                        <a:solidFill>
                          <a:srgbClr val="FFC864"/>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zh-TW" altLang="en-US" sz="1600" b="1" kern="1200" dirty="0">
                        <a:solidFill>
                          <a:srgbClr val="FFFF00"/>
                        </a:solidFill>
                        <a:latin typeface="Calibri" panose="020F0502020204030204" pitchFamily="34" charset="0"/>
                        <a:ea typeface="Heiti TC Light"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zh-TW" altLang="en-US" sz="1800" b="1" kern="1200" dirty="0" smtClean="0">
                        <a:solidFill>
                          <a:srgbClr val="FFFF00"/>
                        </a:solidFill>
                        <a:latin typeface="Calibri" panose="020F0502020204030204" pitchFamily="34" charset="0"/>
                        <a:ea typeface="+mn-ea"/>
                        <a:cs typeface="Calibri" panose="020F0502020204030204" pitchFamily="34" charset="0"/>
                        <a:sym typeface="Gill Sans"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sp>
        <p:nvSpPr>
          <p:cNvPr id="13" name="文字方塊 24"/>
          <p:cNvSpPr txBox="1">
            <a:spLocks noChangeArrowheads="1"/>
          </p:cNvSpPr>
          <p:nvPr/>
        </p:nvSpPr>
        <p:spPr bwMode="auto">
          <a:xfrm>
            <a:off x="2704055" y="1642986"/>
            <a:ext cx="11903255" cy="660949"/>
          </a:xfrm>
          <a:prstGeom prst="rect">
            <a:avLst/>
          </a:prstGeom>
          <a:noFill/>
          <a:ln>
            <a:noFill/>
          </a:ln>
          <a:extLst/>
        </p:spPr>
        <p:txBody>
          <a:bodyPr wrap="square" lIns="112647" tIns="56324" rIns="112647" bIns="56324">
            <a:spAutoFit/>
          </a:bodyPr>
          <a:lstStyle>
            <a:lvl1pPr eaLnBrk="0" hangingPunct="0">
              <a:defRPr kumimoji="1">
                <a:solidFill>
                  <a:schemeClr val="tx1"/>
                </a:solidFill>
                <a:latin typeface="Arial" pitchFamily="34" charset="0"/>
                <a:ea typeface="新細明體" pitchFamily="18" charset="-120"/>
              </a:defRPr>
            </a:lvl1pPr>
            <a:lvl2pPr marL="742950" indent="-285750" eaLnBrk="0" hangingPunct="0">
              <a:defRPr kumimoji="1">
                <a:solidFill>
                  <a:schemeClr val="tx1"/>
                </a:solidFill>
                <a:latin typeface="Arial" pitchFamily="34" charset="0"/>
                <a:ea typeface="新細明體" pitchFamily="18" charset="-120"/>
              </a:defRPr>
            </a:lvl2pPr>
            <a:lvl3pPr marL="1143000" indent="-228600" eaLnBrk="0" hangingPunct="0">
              <a:defRPr kumimoji="1">
                <a:solidFill>
                  <a:schemeClr val="tx1"/>
                </a:solidFill>
                <a:latin typeface="Arial" pitchFamily="34" charset="0"/>
                <a:ea typeface="新細明體" pitchFamily="18" charset="-120"/>
              </a:defRPr>
            </a:lvl3pPr>
            <a:lvl4pPr marL="1600200" indent="-228600" eaLnBrk="0" hangingPunct="0">
              <a:defRPr kumimoji="1">
                <a:solidFill>
                  <a:schemeClr val="tx1"/>
                </a:solidFill>
                <a:latin typeface="Arial" pitchFamily="34" charset="0"/>
                <a:ea typeface="新細明體" pitchFamily="18" charset="-120"/>
              </a:defRPr>
            </a:lvl4pPr>
            <a:lvl5pPr marL="2057400" indent="-228600" eaLnBrk="0" hangingPunct="0">
              <a:defRPr kumimoji="1">
                <a:solidFill>
                  <a:schemeClr val="tx1"/>
                </a:solidFill>
                <a:latin typeface="Arial" pitchFamily="34" charset="0"/>
                <a:ea typeface="新細明體" pitchFamily="18" charset="-120"/>
              </a:defRPr>
            </a:lvl5pPr>
            <a:lvl6pPr marL="25146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fontAlgn="auto" hangingPunct="1">
              <a:spcBef>
                <a:spcPts val="0"/>
              </a:spcBef>
              <a:spcAft>
                <a:spcPts val="0"/>
              </a:spcAft>
              <a:defRPr/>
            </a:pPr>
            <a:r>
              <a:rPr kumimoji="0" lang="en-US" altLang="zh-TW" sz="3556" b="1" dirty="0">
                <a:solidFill>
                  <a:srgbClr val="008080"/>
                </a:solidFill>
                <a:latin typeface="Calibri" panose="020F0502020204030204" pitchFamily="34" charset="0"/>
              </a:rPr>
              <a:t>Industrial SSD STD SATA Roadmap</a:t>
            </a:r>
            <a:endParaRPr kumimoji="0" lang="zh-TW" altLang="en-US" sz="3556" b="1" dirty="0">
              <a:solidFill>
                <a:srgbClr val="008080"/>
              </a:solidFill>
              <a:latin typeface="Calibri" panose="020F0502020204030204" pitchFamily="34" charset="0"/>
            </a:endParaRPr>
          </a:p>
        </p:txBody>
      </p:sp>
      <p:sp>
        <p:nvSpPr>
          <p:cNvPr id="4" name="標題 3"/>
          <p:cNvSpPr>
            <a:spLocks noGrp="1"/>
          </p:cNvSpPr>
          <p:nvPr>
            <p:ph type="title"/>
          </p:nvPr>
        </p:nvSpPr>
        <p:spPr/>
        <p:txBody>
          <a:bodyPr/>
          <a:lstStyle/>
          <a:p>
            <a:r>
              <a:rPr lang="en-US" altLang="zh-TW" dirty="0" smtClean="0"/>
              <a:t>SATA 2.5”/mSATA</a:t>
            </a:r>
            <a:endParaRPr lang="zh-TW" altLang="en-US" dirty="0"/>
          </a:p>
        </p:txBody>
      </p:sp>
      <p:grpSp>
        <p:nvGrpSpPr>
          <p:cNvPr id="43" name="群組 42"/>
          <p:cNvGrpSpPr/>
          <p:nvPr/>
        </p:nvGrpSpPr>
        <p:grpSpPr>
          <a:xfrm>
            <a:off x="-4662109" y="2512992"/>
            <a:ext cx="4403248" cy="4271897"/>
            <a:chOff x="-4662109" y="2512992"/>
            <a:chExt cx="4403248" cy="4271897"/>
          </a:xfrm>
        </p:grpSpPr>
        <p:grpSp>
          <p:nvGrpSpPr>
            <p:cNvPr id="44" name="群組 43"/>
            <p:cNvGrpSpPr/>
            <p:nvPr/>
          </p:nvGrpSpPr>
          <p:grpSpPr>
            <a:xfrm>
              <a:off x="-4662109" y="2512992"/>
              <a:ext cx="4403248" cy="4271897"/>
              <a:chOff x="12883876" y="1908742"/>
              <a:chExt cx="4403248" cy="4271897"/>
            </a:xfrm>
          </p:grpSpPr>
          <p:sp>
            <p:nvSpPr>
              <p:cNvPr id="47" name="矩形 46"/>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48" name="矩形 47"/>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49" name="矩形 48"/>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50" name="矩形 49"/>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51" name="文字方塊 50"/>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53" name="文字方塊 52"/>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54" name="矩形 53"/>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55" name="文字方塊 54"/>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92" name="文字方塊 91"/>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93" name="矩形 92"/>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4" name="文字方塊 93"/>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95" name="矩形 94"/>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6" name="矩形 95"/>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7" name="矩形 96"/>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8" name="文字方塊 97"/>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99" name="矩形 98"/>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00" name="矩形 99"/>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1" name="矩形 100"/>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102" name="矩形 101"/>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103" name="矩形 102"/>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04" name="文字方塊 103"/>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105" name="矩形 104"/>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6" name="矩形 105"/>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45" name="文字方塊 44"/>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46" name="矩形 45"/>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37" name="文字方塊 38"/>
          <p:cNvSpPr txBox="1">
            <a:spLocks noChangeArrowheads="1"/>
          </p:cNvSpPr>
          <p:nvPr/>
        </p:nvSpPr>
        <p:spPr bwMode="auto">
          <a:xfrm>
            <a:off x="14176073" y="7133350"/>
            <a:ext cx="2719568" cy="295423"/>
          </a:xfrm>
          <a:prstGeom prst="rect">
            <a:avLst/>
          </a:prstGeom>
          <a:noFill/>
          <a:ln w="9525">
            <a:noFill/>
            <a:miter lim="800000"/>
            <a:headEnd/>
            <a:tailEnd/>
          </a:ln>
        </p:spPr>
        <p:txBody>
          <a:bodyPr wrap="none" lIns="79205" tIns="39603" rIns="79205" bIns="39603">
            <a:spAutoFit/>
          </a:bodyPr>
          <a:lstStyle/>
          <a:p>
            <a:pPr fontAlgn="auto">
              <a:spcBef>
                <a:spcPts val="0"/>
              </a:spcBef>
              <a:spcAft>
                <a:spcPts val="0"/>
              </a:spcAft>
              <a:defRPr/>
            </a:pPr>
            <a:r>
              <a:rPr kumimoji="0" lang="en-US" altLang="zh-TW" sz="1400" b="1" dirty="0">
                <a:solidFill>
                  <a:srgbClr val="C00000"/>
                </a:solidFill>
                <a:latin typeface="Calibri" panose="020F0502020204030204" pitchFamily="34" charset="0"/>
                <a:ea typeface="+mn-ea"/>
                <a:cs typeface="Calibri" panose="020F0502020204030204" pitchFamily="34" charset="0"/>
              </a:rPr>
              <a:t> Warranty: </a:t>
            </a:r>
            <a:r>
              <a:rPr kumimoji="0" lang="en-US" altLang="zh-TW" sz="1400" b="1" dirty="0" smtClean="0">
                <a:solidFill>
                  <a:srgbClr val="C00000"/>
                </a:solidFill>
                <a:latin typeface="Calibri" panose="020F0502020204030204" pitchFamily="34" charset="0"/>
                <a:ea typeface="+mn-ea"/>
                <a:cs typeface="Calibri" panose="020F0502020204030204" pitchFamily="34" charset="0"/>
              </a:rPr>
              <a:t>3 </a:t>
            </a:r>
            <a:r>
              <a:rPr kumimoji="0" lang="en-US" altLang="zh-TW" sz="1400" b="1" dirty="0">
                <a:solidFill>
                  <a:srgbClr val="C00000"/>
                </a:solidFill>
                <a:latin typeface="Calibri" panose="020F0502020204030204" pitchFamily="34" charset="0"/>
                <a:ea typeface="+mn-ea"/>
                <a:cs typeface="Calibri" panose="020F0502020204030204" pitchFamily="34" charset="0"/>
              </a:rPr>
              <a:t>years or </a:t>
            </a:r>
            <a:r>
              <a:rPr kumimoji="0" lang="en-US" altLang="zh-TW" sz="1400" b="1" dirty="0" smtClean="0">
                <a:solidFill>
                  <a:srgbClr val="C00000"/>
                </a:solidFill>
                <a:latin typeface="Calibri" panose="020F0502020204030204" pitchFamily="34" charset="0"/>
                <a:ea typeface="+mn-ea"/>
                <a:cs typeface="Calibri" panose="020F0502020204030204" pitchFamily="34" charset="0"/>
              </a:rPr>
              <a:t>3K </a:t>
            </a:r>
            <a:r>
              <a:rPr kumimoji="0" lang="en-US" altLang="zh-TW" sz="1400" b="1" dirty="0">
                <a:solidFill>
                  <a:srgbClr val="C00000"/>
                </a:solidFill>
                <a:latin typeface="Calibri" panose="020F0502020204030204" pitchFamily="34" charset="0"/>
                <a:ea typeface="+mn-ea"/>
                <a:cs typeface="Calibri" panose="020F0502020204030204" pitchFamily="34" charset="0"/>
              </a:rPr>
              <a:t>P/E cycles</a:t>
            </a:r>
            <a:endParaRPr kumimoji="0" lang="zh-TW" altLang="en-US" sz="1400" b="1" dirty="0">
              <a:solidFill>
                <a:srgbClr val="C00000"/>
              </a:solidFill>
              <a:latin typeface="Calibri" panose="020F0502020204030204" pitchFamily="34" charset="0"/>
              <a:ea typeface="+mn-ea"/>
              <a:cs typeface="Calibri" panose="020F0502020204030204" pitchFamily="34" charset="0"/>
            </a:endParaRPr>
          </a:p>
        </p:txBody>
      </p:sp>
      <p:grpSp>
        <p:nvGrpSpPr>
          <p:cNvPr id="34" name="群組 33"/>
          <p:cNvGrpSpPr/>
          <p:nvPr/>
        </p:nvGrpSpPr>
        <p:grpSpPr>
          <a:xfrm>
            <a:off x="14526854" y="8045152"/>
            <a:ext cx="1920141" cy="866153"/>
            <a:chOff x="14526854" y="8045152"/>
            <a:chExt cx="1920141" cy="866153"/>
          </a:xfrm>
        </p:grpSpPr>
        <p:sp>
          <p:nvSpPr>
            <p:cNvPr id="35" name="文字方塊 34"/>
            <p:cNvSpPr txBox="1"/>
            <p:nvPr/>
          </p:nvSpPr>
          <p:spPr>
            <a:xfrm>
              <a:off x="14526854" y="8045152"/>
              <a:ext cx="1920141" cy="830997"/>
            </a:xfrm>
            <a:prstGeom prst="rect">
              <a:avLst/>
            </a:prstGeom>
            <a:noFill/>
          </p:spPr>
          <p:txBody>
            <a:bodyPr wrap="none" rtlCol="0">
              <a:spAutoFit/>
            </a:bodyPr>
            <a:lstStyle/>
            <a:p>
              <a:r>
                <a:rPr lang="en-US" altLang="zh-TW" sz="1600" dirty="0">
                  <a:solidFill>
                    <a:schemeClr val="tx1">
                      <a:lumMod val="65000"/>
                      <a:lumOff val="35000"/>
                    </a:schemeClr>
                  </a:solidFill>
                  <a:latin typeface="Calibri" panose="020F0502020204030204" pitchFamily="34" charset="0"/>
                  <a:cs typeface="Calibri" panose="020F0502020204030204" pitchFamily="34" charset="0"/>
                </a:rPr>
                <a:t>Remarks</a:t>
              </a: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a:t>
              </a:r>
            </a:p>
            <a:p>
              <a:pPr>
                <a:lnSpc>
                  <a:spcPct val="200000"/>
                </a:lnSpc>
              </a:pP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                Wide Temp.</a:t>
              </a:r>
            </a:p>
          </p:txBody>
        </p:sp>
        <p:pic>
          <p:nvPicPr>
            <p:cNvPr id="36" name="圖片 35"/>
            <p:cNvPicPr>
              <a:picLocks noChangeAspect="1"/>
            </p:cNvPicPr>
            <p:nvPr/>
          </p:nvPicPr>
          <p:blipFill>
            <a:blip r:embed="rId3" cstate="print">
              <a:extLst>
                <a:ext uri="{BEBA8EAE-BF5A-486C-A8C5-ECC9F3942E4B}">
                  <a14:imgProps xmlns:a14="http://schemas.microsoft.com/office/drawing/2010/main">
                    <a14:imgLayer r:embed="rId4">
                      <a14:imgEffect>
                        <a14:saturation sat="0"/>
                      </a14:imgEffect>
                    </a14:imgLayer>
                  </a14:imgProps>
                </a:ext>
                <a:ext uri="{28A0092B-C50C-407E-A947-70E740481C1C}">
                  <a14:useLocalDpi xmlns:a14="http://schemas.microsoft.com/office/drawing/2010/main" val="0"/>
                </a:ext>
              </a:extLst>
            </a:blip>
            <a:stretch>
              <a:fillRect/>
            </a:stretch>
          </p:blipFill>
          <p:spPr>
            <a:xfrm>
              <a:off x="14821347" y="8460650"/>
              <a:ext cx="475278" cy="450655"/>
            </a:xfrm>
            <a:prstGeom prst="rect">
              <a:avLst/>
            </a:prstGeom>
          </p:spPr>
        </p:pic>
      </p:grpSp>
      <p:pic>
        <p:nvPicPr>
          <p:cNvPr id="38" name="圖片 37"/>
          <p:cNvPicPr>
            <a:picLocks noChangeAspect="1"/>
          </p:cNvPicPr>
          <p:nvPr/>
        </p:nvPicPr>
        <p:blipFill>
          <a:blip r:embed="rId3" cstate="print">
            <a:extLst>
              <a:ext uri="{BEBA8EAE-BF5A-486C-A8C5-ECC9F3942E4B}">
                <a14:imgProps xmlns:a14="http://schemas.microsoft.com/office/drawing/2010/main">
                  <a14:imgLayer r:embed="rId4">
                    <a14:imgEffect>
                      <a14:saturation sat="0"/>
                    </a14:imgEffect>
                  </a14:imgLayer>
                </a14:imgProps>
              </a:ext>
              <a:ext uri="{28A0092B-C50C-407E-A947-70E740481C1C}">
                <a14:useLocalDpi xmlns:a14="http://schemas.microsoft.com/office/drawing/2010/main" val="0"/>
              </a:ext>
            </a:extLst>
          </a:blip>
          <a:stretch>
            <a:fillRect/>
          </a:stretch>
        </p:blipFill>
        <p:spPr>
          <a:xfrm>
            <a:off x="3658349" y="3354203"/>
            <a:ext cx="475278" cy="450655"/>
          </a:xfrm>
          <a:prstGeom prst="rect">
            <a:avLst/>
          </a:prstGeom>
        </p:spPr>
      </p:pic>
      <p:sp>
        <p:nvSpPr>
          <p:cNvPr id="2" name="文字方塊 1"/>
          <p:cNvSpPr txBox="1"/>
          <p:nvPr/>
        </p:nvSpPr>
        <p:spPr>
          <a:xfrm>
            <a:off x="415721" y="7513517"/>
            <a:ext cx="3228320" cy="369332"/>
          </a:xfrm>
          <a:prstGeom prst="rect">
            <a:avLst/>
          </a:prstGeom>
          <a:noFill/>
        </p:spPr>
        <p:txBody>
          <a:bodyPr wrap="none" rtlCol="0">
            <a:spAutoFit/>
          </a:bodyPr>
          <a:lstStyle/>
          <a:p>
            <a:r>
              <a:rPr lang="en-US" altLang="zh-TW" sz="18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 16384GB: Standard temp. only</a:t>
            </a:r>
            <a:endParaRPr lang="zh-TW" altLang="en-US" sz="18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spTree>
    <p:extLst>
      <p:ext uri="{BB962C8B-B14F-4D97-AF65-F5344CB8AC3E}">
        <p14:creationId xmlns:p14="http://schemas.microsoft.com/office/powerpoint/2010/main" val="16016315"/>
      </p:ext>
    </p:extLst>
  </p:cSld>
  <p:clrMapOvr>
    <a:masterClrMapping/>
  </p:clrMapOvr>
  <p:transition/>
  <p:timing>
    <p:tnLst>
      <p:par>
        <p:cTn id="1" dur="indefinite" restart="never" nodeType="tmRoot"/>
      </p:par>
    </p:tn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6" name="表格 55"/>
          <p:cNvGraphicFramePr>
            <a:graphicFrameLocks noGrp="1"/>
          </p:cNvGraphicFramePr>
          <p:nvPr>
            <p:extLst>
              <p:ext uri="{D42A27DB-BD31-4B8C-83A1-F6EECF244321}">
                <p14:modId xmlns:p14="http://schemas.microsoft.com/office/powerpoint/2010/main" val="1796343545"/>
              </p:ext>
            </p:extLst>
          </p:nvPr>
        </p:nvGraphicFramePr>
        <p:xfrm>
          <a:off x="415721" y="2295548"/>
          <a:ext cx="16479920" cy="2801164"/>
        </p:xfrm>
        <a:graphic>
          <a:graphicData uri="http://schemas.openxmlformats.org/drawingml/2006/table">
            <a:tbl>
              <a:tblPr firstRow="1" bandRow="1">
                <a:tableStyleId>{5940675A-B579-460E-94D1-54222C63F5DA}</a:tableStyleId>
              </a:tblPr>
              <a:tblGrid>
                <a:gridCol w="884219"/>
                <a:gridCol w="1924093"/>
                <a:gridCol w="1152128"/>
                <a:gridCol w="1043290"/>
                <a:gridCol w="1043290"/>
                <a:gridCol w="1043290"/>
                <a:gridCol w="1043290"/>
                <a:gridCol w="1043290"/>
                <a:gridCol w="1043290"/>
                <a:gridCol w="1043290"/>
                <a:gridCol w="1043290"/>
                <a:gridCol w="1043290"/>
                <a:gridCol w="1043290"/>
                <a:gridCol w="1043290"/>
                <a:gridCol w="1043290"/>
              </a:tblGrid>
              <a:tr h="454328">
                <a:tc>
                  <a:txBody>
                    <a:bodyPr/>
                    <a:lstStyle/>
                    <a:p>
                      <a:r>
                        <a:rPr lang="en-US" altLang="zh-TW" sz="2000" b="1" dirty="0" smtClean="0">
                          <a:solidFill>
                            <a:schemeClr val="bg1"/>
                          </a:solidFill>
                          <a:latin typeface="Calibri" panose="020F0502020204030204" pitchFamily="34" charset="0"/>
                          <a:cs typeface="Calibri" panose="020F0502020204030204" pitchFamily="34" charset="0"/>
                        </a:rPr>
                        <a:t>Flash</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grid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Available</a:t>
                      </a:r>
                      <a:r>
                        <a:rPr lang="en-US" altLang="zh-TW" sz="2000" b="1" baseline="0" dirty="0" smtClean="0">
                          <a:solidFill>
                            <a:schemeClr val="bg1"/>
                          </a:solidFill>
                          <a:latin typeface="Calibri" panose="020F0502020204030204" pitchFamily="34" charset="0"/>
                          <a:cs typeface="Calibri" panose="020F0502020204030204" pitchFamily="34" charset="0"/>
                        </a:rPr>
                        <a:t> Now</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hMerge="1">
                  <a:txBody>
                    <a:bodyPr/>
                    <a:lstStyle/>
                    <a:p>
                      <a:endParaRPr lang="zh-TW" altLang="en-US"/>
                    </a:p>
                  </a:txBody>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Q4’23</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Q1’24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dirty="0"/>
                    </a:p>
                  </a:txBody>
                  <a:tcPr/>
                </a:tc>
                <a:tc hMerge="1">
                  <a:txBody>
                    <a:bodyPr/>
                    <a:lstStyle/>
                    <a:p>
                      <a:endParaRPr lang="zh-TW" altLang="en-US" dirty="0"/>
                    </a:p>
                  </a:txBody>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Q2’24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a:p>
                  </a:txBody>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Q3’24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1173418">
                <a:tc rowSpan="2">
                  <a:txBody>
                    <a:bodyPr/>
                    <a:lstStyle/>
                    <a:p>
                      <a:r>
                        <a:rPr lang="en-US" altLang="zh-TW" sz="2000" b="1" dirty="0" smtClean="0">
                          <a:solidFill>
                            <a:schemeClr val="bg1"/>
                          </a:solidFill>
                          <a:latin typeface="Calibri" panose="020F0502020204030204" pitchFamily="34" charset="0"/>
                          <a:cs typeface="Calibri" panose="020F0502020204030204" pitchFamily="34" charset="0"/>
                        </a:rPr>
                        <a:t>3D TLC</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marL="0" algn="l" defTabSz="914446" rtl="0" eaLnBrk="1" fontAlgn="auto" latinLnBrk="0" hangingPunct="1">
                        <a:spcBef>
                          <a:spcPts val="0"/>
                        </a:spcBef>
                        <a:spcAft>
                          <a:spcPts val="0"/>
                        </a:spcAft>
                        <a:defRPr/>
                      </a:pPr>
                      <a:r>
                        <a:rPr lang="en-US" altLang="zh-TW" sz="2000" b="1" kern="1200" dirty="0" smtClean="0">
                          <a:solidFill>
                            <a:srgbClr val="F49C00"/>
                          </a:solidFill>
                          <a:latin typeface="Calibri" panose="020F0502020204030204" pitchFamily="34" charset="0"/>
                          <a:ea typeface="+mn-ea"/>
                          <a:cs typeface="Calibri" panose="020F0502020204030204" pitchFamily="34" charset="0"/>
                        </a:rPr>
                        <a:t>ST250-M242</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mn-cs"/>
                        </a:rPr>
                        <a:t>128GB~1024GB</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46" rtl="0" eaLnBrk="0" fontAlgn="base" latinLnBrk="0" hangingPunct="0">
                        <a:lnSpc>
                          <a:spcPct val="100000"/>
                        </a:lnSpc>
                        <a:spcBef>
                          <a:spcPct val="0"/>
                        </a:spcBef>
                        <a:spcAft>
                          <a:spcPct val="0"/>
                        </a:spcAft>
                        <a:buClrTx/>
                        <a:buSzTx/>
                        <a:buFontTx/>
                        <a:buNone/>
                        <a:tabLst/>
                        <a:defRPr/>
                      </a:pPr>
                      <a:r>
                        <a:rPr lang="en-US" altLang="zh-TW" sz="1600" b="1" kern="1200" dirty="0" smtClean="0">
                          <a:solidFill>
                            <a:srgbClr val="C00000"/>
                          </a:solidFill>
                          <a:latin typeface="Calibri" panose="020F0502020204030204" pitchFamily="34" charset="0"/>
                          <a:ea typeface="Heiti TC Light" charset="0"/>
                          <a:cs typeface="Calibri" panose="020F0502020204030204" pitchFamily="34" charset="0"/>
                          <a:sym typeface="Gill Sans" charset="0"/>
                        </a:rPr>
                        <a:t>BiCS5</a:t>
                      </a:r>
                      <a:endParaRPr lang="zh-TW" altLang="en-US" sz="1600" b="1" kern="1200" dirty="0" smtClean="0">
                        <a:solidFill>
                          <a:srgbClr val="C00000"/>
                        </a:solidFill>
                        <a:latin typeface="Calibri" panose="020F0502020204030204" pitchFamily="34" charset="0"/>
                        <a:ea typeface="Heiti TC Light" charset="0"/>
                        <a:cs typeface="Calibri" panose="020F0502020204030204" pitchFamily="34" charset="0"/>
                        <a:sym typeface="Gill Sans"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bg1"/>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bg1"/>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bg1"/>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zh-TW" altLang="en-US" sz="1800" b="0" kern="1200" dirty="0">
                        <a:solidFill>
                          <a:schemeClr val="bg1"/>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zh-TW" altLang="en-US" sz="1800" b="1" dirty="0">
                        <a:solidFill>
                          <a:srgbClr val="FFC864"/>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zh-TW" altLang="en-US" sz="1600" b="1" kern="1200" dirty="0" smtClean="0">
                        <a:solidFill>
                          <a:srgbClr val="FFFF00"/>
                        </a:solidFill>
                        <a:latin typeface="Calibri" panose="020F0502020204030204" pitchFamily="34" charset="0"/>
                        <a:ea typeface="Heiti TC Light" charset="0"/>
                        <a:cs typeface="Calibri" panose="020F0502020204030204" pitchFamily="34" charset="0"/>
                        <a:sym typeface="Gill Sans"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zh-TW" altLang="en-US" sz="1800" b="1" kern="1200" dirty="0" smtClean="0">
                        <a:solidFill>
                          <a:srgbClr val="FFFF00"/>
                        </a:solidFill>
                        <a:latin typeface="Calibri" panose="020F0502020204030204" pitchFamily="34" charset="0"/>
                        <a:ea typeface="+mn-ea"/>
                        <a:cs typeface="Calibri" panose="020F0502020204030204" pitchFamily="34" charset="0"/>
                        <a:sym typeface="Gill Sans"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173418">
                <a:tc vMerge="1">
                  <a:txBody>
                    <a:bodyPr/>
                    <a:lstStyle/>
                    <a:p>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marL="0" algn="l" defTabSz="914446" rtl="0" eaLnBrk="1" fontAlgn="auto" latinLnBrk="0" hangingPunct="1">
                        <a:spcBef>
                          <a:spcPts val="0"/>
                        </a:spcBef>
                        <a:spcAft>
                          <a:spcPts val="0"/>
                        </a:spcAft>
                        <a:defRPr/>
                      </a:pPr>
                      <a:r>
                        <a:rPr lang="en-US" altLang="zh-TW" sz="2000" b="1" kern="1200" dirty="0" smtClean="0">
                          <a:solidFill>
                            <a:srgbClr val="F49C00"/>
                          </a:solidFill>
                          <a:latin typeface="Calibri" panose="020F0502020204030204" pitchFamily="34" charset="0"/>
                          <a:ea typeface="+mn-ea"/>
                          <a:cs typeface="Calibri" panose="020F0502020204030204" pitchFamily="34" charset="0"/>
                        </a:rPr>
                        <a:t>ST250-297</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mn-cs"/>
                        </a:rPr>
                        <a:t>128GB~2048GB</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eaLnBrk="0" fontAlgn="base" hangingPunct="0">
                        <a:spcBef>
                          <a:spcPct val="0"/>
                        </a:spcBef>
                        <a:spcAft>
                          <a:spcPct val="0"/>
                        </a:spcAft>
                      </a:pPr>
                      <a:r>
                        <a:rPr lang="en-US" altLang="zh-TW" sz="1600" b="1" kern="1200" dirty="0" smtClean="0">
                          <a:solidFill>
                            <a:srgbClr val="C00000"/>
                          </a:solidFill>
                          <a:latin typeface="Calibri" panose="020F0502020204030204" pitchFamily="34" charset="0"/>
                          <a:ea typeface="Heiti TC Light" charset="0"/>
                          <a:cs typeface="Calibri" panose="020F0502020204030204" pitchFamily="34" charset="0"/>
                          <a:sym typeface="Gill Sans" charset="0"/>
                        </a:rPr>
                        <a:t>BiCS5</a:t>
                      </a:r>
                      <a:endParaRPr lang="zh-TW" altLang="en-US" sz="1600" b="1" kern="1200" dirty="0">
                        <a:solidFill>
                          <a:srgbClr val="C00000"/>
                        </a:solidFill>
                        <a:latin typeface="Calibri" panose="020F0502020204030204" pitchFamily="34" charset="0"/>
                        <a:ea typeface="Heiti TC Light" charset="0"/>
                        <a:cs typeface="Calibri" panose="020F0502020204030204" pitchFamily="34" charset="0"/>
                        <a:sym typeface="Gill Sans"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zh-TW" altLang="en-US" sz="1800" b="1" kern="1200" dirty="0">
                        <a:solidFill>
                          <a:srgbClr val="FFFF00"/>
                        </a:solidFill>
                        <a:latin typeface="Calibri" panose="020F0502020204030204" pitchFamily="34" charset="0"/>
                        <a:ea typeface="Heiti TC Light"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zh-TW" altLang="en-US" sz="1800" b="1" dirty="0">
                        <a:solidFill>
                          <a:srgbClr val="FFC864"/>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zh-TW" altLang="en-US" sz="1600" b="1" kern="1200" dirty="0">
                        <a:solidFill>
                          <a:srgbClr val="FFFF00"/>
                        </a:solidFill>
                        <a:latin typeface="Calibri" panose="020F0502020204030204" pitchFamily="34" charset="0"/>
                        <a:ea typeface="Heiti TC Light"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600" b="1" kern="1200" dirty="0" smtClean="0">
                        <a:solidFill>
                          <a:srgbClr val="FFFFFF"/>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600" b="1" kern="1200" dirty="0" smtClean="0">
                        <a:solidFill>
                          <a:srgbClr val="FFFFFF"/>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600" b="1" kern="1200" dirty="0" smtClean="0">
                        <a:solidFill>
                          <a:srgbClr val="FFFFFF"/>
                        </a:solidFill>
                        <a:latin typeface="Calibri" panose="020F0502020204030204" pitchFamily="34" charset="0"/>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sp>
        <p:nvSpPr>
          <p:cNvPr id="13" name="文字方塊 24"/>
          <p:cNvSpPr txBox="1">
            <a:spLocks noChangeArrowheads="1"/>
          </p:cNvSpPr>
          <p:nvPr/>
        </p:nvSpPr>
        <p:spPr bwMode="auto">
          <a:xfrm>
            <a:off x="2704055" y="1642986"/>
            <a:ext cx="11903255" cy="660949"/>
          </a:xfrm>
          <a:prstGeom prst="rect">
            <a:avLst/>
          </a:prstGeom>
          <a:noFill/>
          <a:ln>
            <a:noFill/>
          </a:ln>
          <a:extLst/>
        </p:spPr>
        <p:txBody>
          <a:bodyPr wrap="square" lIns="112647" tIns="56324" rIns="112647" bIns="56324">
            <a:spAutoFit/>
          </a:bodyPr>
          <a:lstStyle>
            <a:lvl1pPr eaLnBrk="0" hangingPunct="0">
              <a:defRPr kumimoji="1">
                <a:solidFill>
                  <a:schemeClr val="tx1"/>
                </a:solidFill>
                <a:latin typeface="Arial" pitchFamily="34" charset="0"/>
                <a:ea typeface="新細明體" pitchFamily="18" charset="-120"/>
              </a:defRPr>
            </a:lvl1pPr>
            <a:lvl2pPr marL="742950" indent="-285750" eaLnBrk="0" hangingPunct="0">
              <a:defRPr kumimoji="1">
                <a:solidFill>
                  <a:schemeClr val="tx1"/>
                </a:solidFill>
                <a:latin typeface="Arial" pitchFamily="34" charset="0"/>
                <a:ea typeface="新細明體" pitchFamily="18" charset="-120"/>
              </a:defRPr>
            </a:lvl2pPr>
            <a:lvl3pPr marL="1143000" indent="-228600" eaLnBrk="0" hangingPunct="0">
              <a:defRPr kumimoji="1">
                <a:solidFill>
                  <a:schemeClr val="tx1"/>
                </a:solidFill>
                <a:latin typeface="Arial" pitchFamily="34" charset="0"/>
                <a:ea typeface="新細明體" pitchFamily="18" charset="-120"/>
              </a:defRPr>
            </a:lvl3pPr>
            <a:lvl4pPr marL="1600200" indent="-228600" eaLnBrk="0" hangingPunct="0">
              <a:defRPr kumimoji="1">
                <a:solidFill>
                  <a:schemeClr val="tx1"/>
                </a:solidFill>
                <a:latin typeface="Arial" pitchFamily="34" charset="0"/>
                <a:ea typeface="新細明體" pitchFamily="18" charset="-120"/>
              </a:defRPr>
            </a:lvl4pPr>
            <a:lvl5pPr marL="2057400" indent="-228600" eaLnBrk="0" hangingPunct="0">
              <a:defRPr kumimoji="1">
                <a:solidFill>
                  <a:schemeClr val="tx1"/>
                </a:solidFill>
                <a:latin typeface="Arial" pitchFamily="34" charset="0"/>
                <a:ea typeface="新細明體" pitchFamily="18" charset="-120"/>
              </a:defRPr>
            </a:lvl5pPr>
            <a:lvl6pPr marL="25146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fontAlgn="auto" hangingPunct="1">
              <a:spcBef>
                <a:spcPts val="0"/>
              </a:spcBef>
              <a:spcAft>
                <a:spcPts val="0"/>
              </a:spcAft>
              <a:defRPr/>
            </a:pPr>
            <a:r>
              <a:rPr kumimoji="0" lang="en-US" altLang="zh-TW" sz="3556" b="1" dirty="0">
                <a:solidFill>
                  <a:srgbClr val="008080"/>
                </a:solidFill>
                <a:latin typeface="Calibri" panose="020F0502020204030204" pitchFamily="34" charset="0"/>
              </a:rPr>
              <a:t>Industrial SSD STD SATA Roadmap</a:t>
            </a:r>
            <a:endParaRPr kumimoji="0" lang="zh-TW" altLang="en-US" sz="3556" b="1" dirty="0">
              <a:solidFill>
                <a:srgbClr val="008080"/>
              </a:solidFill>
              <a:latin typeface="Calibri" panose="020F0502020204030204" pitchFamily="34" charset="0"/>
            </a:endParaRPr>
          </a:p>
        </p:txBody>
      </p:sp>
      <p:sp>
        <p:nvSpPr>
          <p:cNvPr id="4" name="標題 3"/>
          <p:cNvSpPr>
            <a:spLocks noGrp="1"/>
          </p:cNvSpPr>
          <p:nvPr>
            <p:ph type="title"/>
          </p:nvPr>
        </p:nvSpPr>
        <p:spPr/>
        <p:txBody>
          <a:bodyPr/>
          <a:lstStyle/>
          <a:p>
            <a:r>
              <a:rPr lang="en-US" altLang="zh-TW" dirty="0"/>
              <a:t>m.2</a:t>
            </a:r>
            <a:endParaRPr lang="zh-TW" altLang="en-US" dirty="0"/>
          </a:p>
        </p:txBody>
      </p:sp>
      <p:grpSp>
        <p:nvGrpSpPr>
          <p:cNvPr id="43" name="群組 42"/>
          <p:cNvGrpSpPr/>
          <p:nvPr/>
        </p:nvGrpSpPr>
        <p:grpSpPr>
          <a:xfrm>
            <a:off x="-4662109" y="2512992"/>
            <a:ext cx="4403248" cy="4271897"/>
            <a:chOff x="-4662109" y="2512992"/>
            <a:chExt cx="4403248" cy="4271897"/>
          </a:xfrm>
        </p:grpSpPr>
        <p:grpSp>
          <p:nvGrpSpPr>
            <p:cNvPr id="44" name="群組 43"/>
            <p:cNvGrpSpPr/>
            <p:nvPr/>
          </p:nvGrpSpPr>
          <p:grpSpPr>
            <a:xfrm>
              <a:off x="-4662109" y="2512992"/>
              <a:ext cx="4403248" cy="4271897"/>
              <a:chOff x="12883876" y="1908742"/>
              <a:chExt cx="4403248" cy="4271897"/>
            </a:xfrm>
          </p:grpSpPr>
          <p:sp>
            <p:nvSpPr>
              <p:cNvPr id="47" name="矩形 46"/>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48" name="矩形 47"/>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49" name="矩形 48"/>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50" name="矩形 49"/>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51" name="文字方塊 50"/>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53" name="文字方塊 52"/>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54" name="矩形 53"/>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55" name="文字方塊 54"/>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92" name="文字方塊 91"/>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93" name="矩形 92"/>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4" name="文字方塊 93"/>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95" name="矩形 94"/>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6" name="矩形 95"/>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7" name="矩形 96"/>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8" name="文字方塊 97"/>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99" name="矩形 98"/>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00" name="矩形 99"/>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1" name="矩形 100"/>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102" name="矩形 101"/>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103" name="矩形 102"/>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04" name="文字方塊 103"/>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105" name="矩形 104"/>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6" name="矩形 105"/>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45" name="文字方塊 44"/>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46" name="矩形 45"/>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37" name="文字方塊 38"/>
          <p:cNvSpPr txBox="1">
            <a:spLocks noChangeArrowheads="1"/>
          </p:cNvSpPr>
          <p:nvPr/>
        </p:nvSpPr>
        <p:spPr bwMode="auto">
          <a:xfrm>
            <a:off x="14176073" y="4751455"/>
            <a:ext cx="2719568" cy="295423"/>
          </a:xfrm>
          <a:prstGeom prst="rect">
            <a:avLst/>
          </a:prstGeom>
          <a:noFill/>
          <a:ln w="9525">
            <a:noFill/>
            <a:miter lim="800000"/>
            <a:headEnd/>
            <a:tailEnd/>
          </a:ln>
        </p:spPr>
        <p:txBody>
          <a:bodyPr wrap="none" lIns="79205" tIns="39603" rIns="79205" bIns="39603">
            <a:spAutoFit/>
          </a:bodyPr>
          <a:lstStyle/>
          <a:p>
            <a:pPr fontAlgn="auto">
              <a:spcBef>
                <a:spcPts val="0"/>
              </a:spcBef>
              <a:spcAft>
                <a:spcPts val="0"/>
              </a:spcAft>
              <a:defRPr/>
            </a:pPr>
            <a:r>
              <a:rPr kumimoji="0" lang="en-US" altLang="zh-TW" sz="1400" b="1" dirty="0">
                <a:solidFill>
                  <a:srgbClr val="C00000"/>
                </a:solidFill>
                <a:latin typeface="Calibri" panose="020F0502020204030204" pitchFamily="34" charset="0"/>
                <a:ea typeface="+mn-ea"/>
                <a:cs typeface="Calibri" panose="020F0502020204030204" pitchFamily="34" charset="0"/>
              </a:rPr>
              <a:t> Warranty: </a:t>
            </a:r>
            <a:r>
              <a:rPr kumimoji="0" lang="en-US" altLang="zh-TW" sz="1400" b="1" dirty="0" smtClean="0">
                <a:solidFill>
                  <a:srgbClr val="C00000"/>
                </a:solidFill>
                <a:latin typeface="Calibri" panose="020F0502020204030204" pitchFamily="34" charset="0"/>
                <a:ea typeface="+mn-ea"/>
                <a:cs typeface="Calibri" panose="020F0502020204030204" pitchFamily="34" charset="0"/>
              </a:rPr>
              <a:t>3 </a:t>
            </a:r>
            <a:r>
              <a:rPr kumimoji="0" lang="en-US" altLang="zh-TW" sz="1400" b="1" dirty="0">
                <a:solidFill>
                  <a:srgbClr val="C00000"/>
                </a:solidFill>
                <a:latin typeface="Calibri" panose="020F0502020204030204" pitchFamily="34" charset="0"/>
                <a:ea typeface="+mn-ea"/>
                <a:cs typeface="Calibri" panose="020F0502020204030204" pitchFamily="34" charset="0"/>
              </a:rPr>
              <a:t>years or </a:t>
            </a:r>
            <a:r>
              <a:rPr kumimoji="0" lang="en-US" altLang="zh-TW" sz="1400" b="1" dirty="0" smtClean="0">
                <a:solidFill>
                  <a:srgbClr val="C00000"/>
                </a:solidFill>
                <a:latin typeface="Calibri" panose="020F0502020204030204" pitchFamily="34" charset="0"/>
                <a:ea typeface="+mn-ea"/>
                <a:cs typeface="Calibri" panose="020F0502020204030204" pitchFamily="34" charset="0"/>
              </a:rPr>
              <a:t>3K </a:t>
            </a:r>
            <a:r>
              <a:rPr kumimoji="0" lang="en-US" altLang="zh-TW" sz="1400" b="1" dirty="0">
                <a:solidFill>
                  <a:srgbClr val="C00000"/>
                </a:solidFill>
                <a:latin typeface="Calibri" panose="020F0502020204030204" pitchFamily="34" charset="0"/>
                <a:ea typeface="+mn-ea"/>
                <a:cs typeface="Calibri" panose="020F0502020204030204" pitchFamily="34" charset="0"/>
              </a:rPr>
              <a:t>P/E cycles</a:t>
            </a:r>
            <a:endParaRPr kumimoji="0" lang="zh-TW" altLang="en-US" sz="1400" b="1" dirty="0">
              <a:solidFill>
                <a:srgbClr val="C00000"/>
              </a:solidFill>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1422701224"/>
      </p:ext>
    </p:extLst>
  </p:cSld>
  <p:clrMapOvr>
    <a:masterClrMapping/>
  </p:clrMapOvr>
  <p:transition/>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矩形 38"/>
          <p:cNvSpPr/>
          <p:nvPr/>
        </p:nvSpPr>
        <p:spPr>
          <a:xfrm>
            <a:off x="60540" y="4364744"/>
            <a:ext cx="2504212" cy="442557"/>
          </a:xfrm>
          <a:prstGeom prst="rect">
            <a:avLst/>
          </a:prstGeom>
        </p:spPr>
        <p:txBody>
          <a:bodyPr wrap="none">
            <a:spAutoFit/>
          </a:bodyPr>
          <a:lstStyle/>
          <a:p>
            <a:r>
              <a:rPr lang="en-US" altLang="zh-TW" sz="2276" b="1" dirty="0">
                <a:solidFill>
                  <a:schemeClr val="bg1"/>
                </a:solidFill>
              </a:rPr>
              <a:t>Certificate #4386</a:t>
            </a:r>
            <a:endParaRPr lang="zh-TW" altLang="en-US" sz="2276" b="1" dirty="0">
              <a:solidFill>
                <a:schemeClr val="bg1"/>
              </a:solidFill>
            </a:endParaRPr>
          </a:p>
        </p:txBody>
      </p:sp>
      <p:pic>
        <p:nvPicPr>
          <p:cNvPr id="5" name="圖片 4"/>
          <p:cNvPicPr>
            <a:picLocks noChangeAspect="1"/>
          </p:cNvPicPr>
          <p:nvPr/>
        </p:nvPicPr>
        <p:blipFill>
          <a:blip r:embed="rId3"/>
          <a:stretch>
            <a:fillRect/>
          </a:stretch>
        </p:blipFill>
        <p:spPr>
          <a:xfrm>
            <a:off x="750544" y="2140496"/>
            <a:ext cx="5735037" cy="6923689"/>
          </a:xfrm>
          <a:prstGeom prst="rect">
            <a:avLst/>
          </a:prstGeom>
        </p:spPr>
      </p:pic>
      <p:pic>
        <p:nvPicPr>
          <p:cNvPr id="38" name="圖片 37"/>
          <p:cNvPicPr>
            <a:picLocks noChangeAspect="1"/>
          </p:cNvPicPr>
          <p:nvPr/>
        </p:nvPicPr>
        <p:blipFill>
          <a:blip r:embed="rId4"/>
          <a:stretch>
            <a:fillRect/>
          </a:stretch>
        </p:blipFill>
        <p:spPr>
          <a:xfrm>
            <a:off x="7775464" y="4300736"/>
            <a:ext cx="6583299" cy="4967134"/>
          </a:xfrm>
          <a:prstGeom prst="rect">
            <a:avLst/>
          </a:prstGeom>
        </p:spPr>
      </p:pic>
      <p:sp>
        <p:nvSpPr>
          <p:cNvPr id="7" name="矩形 6"/>
          <p:cNvSpPr/>
          <p:nvPr/>
        </p:nvSpPr>
        <p:spPr>
          <a:xfrm>
            <a:off x="10803004" y="3540085"/>
            <a:ext cx="2744710" cy="748859"/>
          </a:xfrm>
          <a:prstGeom prst="rect">
            <a:avLst/>
          </a:prstGeom>
        </p:spPr>
        <p:txBody>
          <a:bodyPr wrap="square">
            <a:spAutoFit/>
          </a:bodyPr>
          <a:lstStyle/>
          <a:p>
            <a:r>
              <a:rPr lang="en-US" altLang="zh-TW" sz="1422" dirty="0">
                <a:hlinkClick r:id="rId5"/>
              </a:rPr>
              <a:t>https://csrc.nist.gov/projects/cryptographic-module-validation-program/certificate/4386</a:t>
            </a:r>
            <a:r>
              <a:rPr lang="en-US" altLang="zh-TW" sz="1422" dirty="0"/>
              <a:t> </a:t>
            </a:r>
            <a:endParaRPr lang="zh-TW" altLang="en-US" sz="1422" dirty="0"/>
          </a:p>
        </p:txBody>
      </p:sp>
      <p:pic>
        <p:nvPicPr>
          <p:cNvPr id="10" name="圖片 9"/>
          <p:cNvPicPr>
            <a:picLocks noChangeAspect="1"/>
          </p:cNvPicPr>
          <p:nvPr/>
        </p:nvPicPr>
        <p:blipFill>
          <a:blip r:embed="rId6"/>
          <a:stretch>
            <a:fillRect/>
          </a:stretch>
        </p:blipFill>
        <p:spPr>
          <a:xfrm>
            <a:off x="7775464" y="2017969"/>
            <a:ext cx="2171748" cy="2171748"/>
          </a:xfrm>
          <a:prstGeom prst="rect">
            <a:avLst/>
          </a:prstGeom>
        </p:spPr>
      </p:pic>
      <p:pic>
        <p:nvPicPr>
          <p:cNvPr id="13" name="圖片 12"/>
          <p:cNvPicPr>
            <a:picLocks noChangeAspect="1"/>
          </p:cNvPicPr>
          <p:nvPr/>
        </p:nvPicPr>
        <p:blipFill>
          <a:blip r:embed="rId7">
            <a:clrChange>
              <a:clrFrom>
                <a:srgbClr val="FFFFFF"/>
              </a:clrFrom>
              <a:clrTo>
                <a:srgbClr val="FFFFFF">
                  <a:alpha val="0"/>
                </a:srgbClr>
              </a:clrTo>
            </a:clrChange>
          </a:blip>
          <a:stretch>
            <a:fillRect/>
          </a:stretch>
        </p:blipFill>
        <p:spPr>
          <a:xfrm>
            <a:off x="13604821" y="504487"/>
            <a:ext cx="1440160" cy="1491993"/>
          </a:xfrm>
          <a:prstGeom prst="rect">
            <a:avLst/>
          </a:prstGeom>
        </p:spPr>
      </p:pic>
      <p:sp>
        <p:nvSpPr>
          <p:cNvPr id="9" name="矩形 8"/>
          <p:cNvSpPr/>
          <p:nvPr/>
        </p:nvSpPr>
        <p:spPr>
          <a:xfrm>
            <a:off x="461219" y="412304"/>
            <a:ext cx="8667750" cy="1323439"/>
          </a:xfrm>
          <a:prstGeom prst="rect">
            <a:avLst/>
          </a:prstGeom>
        </p:spPr>
        <p:txBody>
          <a:bodyPr wrap="square">
            <a:spAutoFit/>
          </a:bodyPr>
          <a:lstStyle/>
          <a:p>
            <a:r>
              <a:rPr lang="en-US" altLang="zh-TW" sz="4000" b="1" dirty="0">
                <a:solidFill>
                  <a:schemeClr val="tx1">
                    <a:lumMod val="75000"/>
                    <a:lumOff val="25000"/>
                  </a:schemeClr>
                </a:solidFill>
                <a:latin typeface="Calibri" panose="020F0502020204030204" pitchFamily="34" charset="0"/>
                <a:cs typeface="Calibri" panose="020F0502020204030204" pitchFamily="34" charset="0"/>
              </a:rPr>
              <a:t>FIPS 140-2 Certified </a:t>
            </a:r>
            <a:br>
              <a:rPr lang="en-US" altLang="zh-TW" sz="4000" b="1" dirty="0">
                <a:solidFill>
                  <a:schemeClr val="tx1">
                    <a:lumMod val="75000"/>
                    <a:lumOff val="25000"/>
                  </a:schemeClr>
                </a:solidFill>
                <a:latin typeface="Calibri" panose="020F0502020204030204" pitchFamily="34" charset="0"/>
                <a:cs typeface="Calibri" panose="020F0502020204030204" pitchFamily="34" charset="0"/>
              </a:rPr>
            </a:br>
            <a:r>
              <a:rPr lang="en-US" altLang="zh-TW" sz="4000" b="1" dirty="0" err="1">
                <a:solidFill>
                  <a:schemeClr val="tx1">
                    <a:lumMod val="75000"/>
                    <a:lumOff val="25000"/>
                  </a:schemeClr>
                </a:solidFill>
                <a:latin typeface="Calibri" panose="020F0502020204030204" pitchFamily="34" charset="0"/>
                <a:cs typeface="Calibri" panose="020F0502020204030204" pitchFamily="34" charset="0"/>
              </a:rPr>
              <a:t>Apacer</a:t>
            </a:r>
            <a:r>
              <a:rPr lang="en-US" altLang="zh-TW" sz="4000" b="1" dirty="0">
                <a:solidFill>
                  <a:schemeClr val="tx1">
                    <a:lumMod val="75000"/>
                    <a:lumOff val="25000"/>
                  </a:schemeClr>
                </a:solidFill>
                <a:latin typeface="Calibri" panose="020F0502020204030204" pitchFamily="34" charset="0"/>
                <a:cs typeface="Calibri" panose="020F0502020204030204" pitchFamily="34" charset="0"/>
              </a:rPr>
              <a:t> TCG SSD SV240 Series</a:t>
            </a:r>
            <a:endParaRPr lang="zh-TW" altLang="en-US" sz="4000" b="1" dirty="0">
              <a:solidFill>
                <a:schemeClr val="tx1">
                  <a:lumMod val="75000"/>
                  <a:lumOff val="2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064582234"/>
      </p:ext>
    </p:extLst>
  </p:cSld>
  <p:clrMapOvr>
    <a:masterClrMapping/>
  </p:clrMapOvr>
  <p:timing>
    <p:tnLst>
      <p:par>
        <p:cTn id="1" dur="indefinite" restart="never" nodeType="tmRoot"/>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4" name="表格 43"/>
          <p:cNvGraphicFramePr>
            <a:graphicFrameLocks noGrp="1"/>
          </p:cNvGraphicFramePr>
          <p:nvPr>
            <p:extLst/>
          </p:nvPr>
        </p:nvGraphicFramePr>
        <p:xfrm>
          <a:off x="705487" y="1841566"/>
          <a:ext cx="16317572" cy="6127517"/>
        </p:xfrm>
        <a:graphic>
          <a:graphicData uri="http://schemas.openxmlformats.org/drawingml/2006/table">
            <a:tbl>
              <a:tblPr firstRow="1" bandRow="1">
                <a:tableStyleId>{5C22544A-7EE6-4342-B048-85BDC9FD1C3A}</a:tableStyleId>
              </a:tblPr>
              <a:tblGrid>
                <a:gridCol w="1900780"/>
                <a:gridCol w="2503555"/>
                <a:gridCol w="1642713"/>
                <a:gridCol w="1711754"/>
                <a:gridCol w="1711754"/>
                <a:gridCol w="1711754"/>
                <a:gridCol w="1711754"/>
                <a:gridCol w="1711754"/>
                <a:gridCol w="1711754"/>
              </a:tblGrid>
              <a:tr h="557047">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Flash</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Model</a:t>
                      </a: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SR/SW</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2023</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2024</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2025</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r>
              <a:tr h="557047">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altLang="zh-TW"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r>
              <a:tr h="557047">
                <a:tc rowSpan="9">
                  <a:txBody>
                    <a:bodyPr/>
                    <a:lstStyle/>
                    <a:p>
                      <a:pPr algn="ctr"/>
                      <a:r>
                        <a:rPr lang="en-US" altLang="zh-TW" sz="2400" b="1" dirty="0" smtClean="0">
                          <a:solidFill>
                            <a:schemeClr val="bg1"/>
                          </a:solidFill>
                          <a:latin typeface="Calibri" panose="020F0502020204030204" pitchFamily="34" charset="0"/>
                          <a:cs typeface="Calibri" panose="020F0502020204030204" pitchFamily="34" charset="0"/>
                        </a:rPr>
                        <a:t>3D TLC</a:t>
                      </a: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ST180-25</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573" marR="112573" marT="56280" marB="5628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555/520</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57047">
                <a:tc vMerge="1">
                  <a:txBody>
                    <a:bodyPr/>
                    <a:lstStyle/>
                    <a:p>
                      <a:pPr algn="ct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rowSpan="2">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ST250-25</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573" marR="112573" marT="56280" marB="5628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560/520</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57047">
                <a:tc vMerge="1">
                  <a:txBody>
                    <a:bodyPr/>
                    <a:lstStyle/>
                    <a:p>
                      <a:endParaRPr lang="zh-TW" altLang="en-US"/>
                    </a:p>
                  </a:txBody>
                  <a:tcPr/>
                </a:tc>
                <a:tc vMerge="1">
                  <a:txBody>
                    <a:bodyPr/>
                    <a:lstStyle/>
                    <a:p>
                      <a:pPr marL="0" marR="0" indent="0" algn="ctr" defTabSz="914212" rtl="0" eaLnBrk="1" fontAlgn="auto" latinLnBrk="0" hangingPunct="1">
                        <a:lnSpc>
                          <a:spcPct val="100000"/>
                        </a:lnSpc>
                        <a:spcBef>
                          <a:spcPts val="0"/>
                        </a:spcBef>
                        <a:spcAft>
                          <a:spcPts val="0"/>
                        </a:spcAft>
                        <a:buClrTx/>
                        <a:buSzTx/>
                        <a:buFontTx/>
                        <a:buNone/>
                        <a:tabLst/>
                        <a:defRPr/>
                      </a:pP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573" marR="112573" marT="56280" marB="5628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560/510</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57047">
                <a:tc vMerge="1">
                  <a:txBody>
                    <a:bodyPr/>
                    <a:lstStyle/>
                    <a:p>
                      <a:pPr algn="ctr"/>
                      <a:endParaRPr lang="zh-TW" altLang="en-US" sz="2400" b="1" dirty="0">
                        <a:solidFill>
                          <a:schemeClr val="tx1">
                            <a:lumMod val="75000"/>
                            <a:lumOff val="25000"/>
                          </a:schemeClr>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rowSpan="2">
                  <a:txBody>
                    <a:bodyPr/>
                    <a:lstStyle/>
                    <a:p>
                      <a:pPr algn="ct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ST250-M280</a:t>
                      </a:r>
                    </a:p>
                  </a:txBody>
                  <a:tcPr marL="112573" marR="112573" marT="56280" marB="5628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560/520</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57047">
                <a:tc vMerge="1">
                  <a:txBody>
                    <a:bodyPr/>
                    <a:lstStyle/>
                    <a:p>
                      <a:endParaRPr lang="zh-TW" altLang="en-US"/>
                    </a:p>
                  </a:txBody>
                  <a:tcPr/>
                </a:tc>
                <a:tc vMerge="1">
                  <a:txBody>
                    <a:bodyPr/>
                    <a:lstStyle/>
                    <a:p>
                      <a:pPr algn="ctr"/>
                      <a:endPar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573" marR="112573" marT="56280" marB="5628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560/510</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57047">
                <a:tc vMerge="1">
                  <a:txBody>
                    <a:bodyPr/>
                    <a:lstStyle/>
                    <a:p>
                      <a:pPr algn="ctr"/>
                      <a:endParaRPr lang="zh-TW" altLang="en-US" sz="2400" b="1" dirty="0">
                        <a:solidFill>
                          <a:schemeClr val="tx1">
                            <a:lumMod val="75000"/>
                            <a:lumOff val="25000"/>
                          </a:schemeClr>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rowSpan="2">
                  <a:txBody>
                    <a:bodyPr/>
                    <a:lstStyle/>
                    <a:p>
                      <a:pPr algn="ct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ST250-300</a:t>
                      </a:r>
                    </a:p>
                  </a:txBody>
                  <a:tcPr marL="112573" marR="112573" marT="56280" marB="5628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560/505</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30048" marR="130048" marT="65024" marB="650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57047">
                <a:tc vMerge="1">
                  <a:txBody>
                    <a:bodyPr/>
                    <a:lstStyle/>
                    <a:p>
                      <a:endParaRPr lang="zh-TW" altLang="en-US"/>
                    </a:p>
                  </a:txBody>
                  <a:tcPr/>
                </a:tc>
                <a:tc vMerge="1">
                  <a:txBody>
                    <a:bodyPr/>
                    <a:lstStyle/>
                    <a:p>
                      <a:pPr algn="ctr"/>
                      <a:endPar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573" marR="112573" marT="56280" marB="5628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560/510</a:t>
                      </a:r>
                      <a:endParaRPr lang="zh-TW" altLang="en-US" sz="1800" b="0" i="0" kern="1200" dirty="0" smtClean="0">
                        <a:solidFill>
                          <a:srgbClr val="C00000"/>
                        </a:solidFill>
                        <a:latin typeface="Calibri" panose="020F0502020204030204" pitchFamily="34" charset="0"/>
                        <a:ea typeface="+mn-ea"/>
                        <a:cs typeface="Calibri" panose="020F0502020204030204" pitchFamily="34" charset="0"/>
                      </a:endParaRPr>
                    </a:p>
                  </a:txBody>
                  <a:tcPr marL="130048" marR="130048" marT="65024" marB="650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57047">
                <a:tc vMerge="1">
                  <a:txBody>
                    <a:bodyPr/>
                    <a:lstStyle/>
                    <a:p>
                      <a:pPr algn="ctr"/>
                      <a:endParaRPr lang="zh-TW" altLang="en-US" sz="2400" b="1" dirty="0">
                        <a:solidFill>
                          <a:schemeClr val="tx1">
                            <a:lumMod val="75000"/>
                            <a:lumOff val="25000"/>
                          </a:schemeClr>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rowSpan="2">
                  <a:txBody>
                    <a:bodyPr/>
                    <a:lstStyle/>
                    <a:p>
                      <a:pPr algn="ct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ST250-M242</a:t>
                      </a:r>
                    </a:p>
                  </a:txBody>
                  <a:tcPr marL="112573" marR="112573" marT="56280" marB="5628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560/520</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30048" marR="130048" marT="65024" marB="650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57047">
                <a:tc vMerge="1">
                  <a:txBody>
                    <a:bodyPr/>
                    <a:lstStyle/>
                    <a:p>
                      <a:endParaRPr lang="zh-TW" altLang="en-US"/>
                    </a:p>
                  </a:txBody>
                  <a:tcPr/>
                </a:tc>
                <a:tc vMerge="1">
                  <a:txBody>
                    <a:bodyPr/>
                    <a:lstStyle/>
                    <a:p>
                      <a:pPr algn="ctr"/>
                      <a:endPar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573" marR="112573" marT="56280" marB="5628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560/510</a:t>
                      </a:r>
                      <a:endParaRPr lang="zh-TW" altLang="en-US" sz="1800" b="0" i="0" kern="1200" dirty="0" smtClean="0">
                        <a:solidFill>
                          <a:srgbClr val="C00000"/>
                        </a:solidFill>
                        <a:latin typeface="Calibri" panose="020F0502020204030204" pitchFamily="34" charset="0"/>
                        <a:ea typeface="+mn-ea"/>
                        <a:cs typeface="Calibri" panose="020F0502020204030204" pitchFamily="34" charset="0"/>
                      </a:endParaRPr>
                    </a:p>
                  </a:txBody>
                  <a:tcPr marL="130048" marR="130048" marT="65024" marB="650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sp>
        <p:nvSpPr>
          <p:cNvPr id="9" name="標題 8"/>
          <p:cNvSpPr>
            <a:spLocks noGrp="1"/>
          </p:cNvSpPr>
          <p:nvPr>
            <p:ph type="title"/>
          </p:nvPr>
        </p:nvSpPr>
        <p:spPr/>
        <p:txBody>
          <a:bodyPr/>
          <a:lstStyle/>
          <a:p>
            <a:r>
              <a:rPr lang="en-US" altLang="zh-TW" dirty="0" smtClean="0"/>
              <a:t>SATA SSD</a:t>
            </a:r>
            <a:endParaRPr lang="zh-TW" altLang="en-US" dirty="0"/>
          </a:p>
        </p:txBody>
      </p:sp>
      <p:sp>
        <p:nvSpPr>
          <p:cNvPr id="50" name="文字方塊 24"/>
          <p:cNvSpPr txBox="1">
            <a:spLocks noChangeArrowheads="1"/>
          </p:cNvSpPr>
          <p:nvPr/>
        </p:nvSpPr>
        <p:spPr bwMode="auto">
          <a:xfrm>
            <a:off x="3320300" y="959953"/>
            <a:ext cx="11087946" cy="667724"/>
          </a:xfrm>
          <a:prstGeom prst="rect">
            <a:avLst/>
          </a:prstGeom>
          <a:noFill/>
          <a:ln w="9525">
            <a:noFill/>
            <a:miter lim="800000"/>
            <a:headEnd/>
            <a:tailEnd/>
          </a:ln>
        </p:spPr>
        <p:txBody>
          <a:bodyPr lIns="112624" tIns="56313" rIns="112624" bIns="56313">
            <a:spAutoFit/>
          </a:bodyPr>
          <a:lstStyle/>
          <a:p>
            <a:pPr algn="ctr"/>
            <a:r>
              <a:rPr lang="en-US" altLang="zh-TW" sz="3600" b="1" dirty="0" smtClean="0">
                <a:solidFill>
                  <a:srgbClr val="008C7D"/>
                </a:solidFill>
                <a:latin typeface="Calibri" pitchFamily="34" charset="0"/>
              </a:rPr>
              <a:t>Industrial </a:t>
            </a:r>
            <a:r>
              <a:rPr lang="fi-FI" altLang="zh-TW" sz="3600" b="1" dirty="0" smtClean="0">
                <a:solidFill>
                  <a:srgbClr val="008C7D"/>
                </a:solidFill>
                <a:latin typeface="Calibri" pitchFamily="34" charset="0"/>
              </a:rPr>
              <a:t>SSD STD SATA </a:t>
            </a:r>
            <a:r>
              <a:rPr lang="en-US" altLang="zh-TW" sz="3600" b="1" dirty="0" smtClean="0">
                <a:solidFill>
                  <a:srgbClr val="008C7D"/>
                </a:solidFill>
                <a:latin typeface="Calibri" pitchFamily="34" charset="0"/>
              </a:rPr>
              <a:t>Roadmap</a:t>
            </a:r>
            <a:endParaRPr lang="zh-TW" altLang="en-US" sz="3600" b="1" dirty="0">
              <a:solidFill>
                <a:srgbClr val="008C7D"/>
              </a:solidFill>
              <a:latin typeface="Calibri" pitchFamily="34" charset="0"/>
            </a:endParaRPr>
          </a:p>
        </p:txBody>
      </p:sp>
      <p:grpSp>
        <p:nvGrpSpPr>
          <p:cNvPr id="51" name="群組 50"/>
          <p:cNvGrpSpPr/>
          <p:nvPr/>
        </p:nvGrpSpPr>
        <p:grpSpPr>
          <a:xfrm>
            <a:off x="13183290" y="8122238"/>
            <a:ext cx="3839769" cy="1411663"/>
            <a:chOff x="12518482" y="6103347"/>
            <a:chExt cx="3839769" cy="1411663"/>
          </a:xfrm>
        </p:grpSpPr>
        <p:sp>
          <p:nvSpPr>
            <p:cNvPr id="53" name="文字方塊 52"/>
            <p:cNvSpPr txBox="1"/>
            <p:nvPr/>
          </p:nvSpPr>
          <p:spPr>
            <a:xfrm>
              <a:off x="12518482" y="6103347"/>
              <a:ext cx="3839769" cy="1015663"/>
            </a:xfrm>
            <a:prstGeom prst="rect">
              <a:avLst/>
            </a:prstGeom>
            <a:noFill/>
          </p:spPr>
          <p:txBody>
            <a:bodyPr wrap="none" rtlCol="0">
              <a:spAutoFit/>
            </a:bodyPr>
            <a:lstStyle/>
            <a:p>
              <a:r>
                <a:rPr lang="en-US" altLang="zh-TW" sz="20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Remarks:</a:t>
              </a:r>
            </a:p>
            <a:p>
              <a:pPr marL="457200" indent="-457200">
                <a:buAutoNum type="arabicPeriod"/>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SR/SW</a:t>
              </a:r>
              <a:r>
                <a:rPr lang="en-US" altLang="zh-TW" sz="2000" dirty="0">
                  <a:solidFill>
                    <a:schemeClr val="tx1">
                      <a:lumMod val="75000"/>
                      <a:lumOff val="25000"/>
                    </a:schemeClr>
                  </a:solidFill>
                  <a:latin typeface="Calibri" panose="020F0502020204030204" pitchFamily="34" charset="0"/>
                  <a:cs typeface="Calibri" panose="020F0502020204030204" pitchFamily="34" charset="0"/>
                </a:rPr>
                <a:t>: Sequential </a:t>
              </a: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Read/Write</a:t>
              </a:r>
            </a:p>
            <a:p>
              <a:pPr marL="457200" indent="-457200">
                <a:buAutoNum type="arabicPeriod"/>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ES   CS MP               EOL LTS</a:t>
              </a:r>
              <a:endParaRPr lang="zh-TW" altLang="en-US" sz="20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grpSp>
          <p:nvGrpSpPr>
            <p:cNvPr id="55" name="群組 54"/>
            <p:cNvGrpSpPr/>
            <p:nvPr/>
          </p:nvGrpSpPr>
          <p:grpSpPr>
            <a:xfrm>
              <a:off x="13131980" y="7119010"/>
              <a:ext cx="2866231" cy="396000"/>
              <a:chOff x="4618611" y="6393830"/>
              <a:chExt cx="2866231" cy="396000"/>
            </a:xfrm>
          </p:grpSpPr>
          <p:sp>
            <p:nvSpPr>
              <p:cNvPr id="56" name="五邊形 55"/>
              <p:cNvSpPr/>
              <p:nvPr/>
            </p:nvSpPr>
            <p:spPr bwMode="auto">
              <a:xfrm>
                <a:off x="6360892" y="6393830"/>
                <a:ext cx="1123950" cy="396000"/>
              </a:xfrm>
              <a:prstGeom prst="homePlate">
                <a:avLst/>
              </a:prstGeom>
              <a:solidFill>
                <a:srgbClr val="B3B3B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57" name="五邊形 56"/>
              <p:cNvSpPr/>
              <p:nvPr/>
            </p:nvSpPr>
            <p:spPr bwMode="auto">
              <a:xfrm>
                <a:off x="4690532" y="6393830"/>
                <a:ext cx="1860584"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400" dirty="0">
                  <a:solidFill>
                    <a:schemeClr val="accent6">
                      <a:lumMod val="50000"/>
                    </a:schemeClr>
                  </a:solidFill>
                  <a:latin typeface="Calibri" panose="020F0502020204030204" pitchFamily="34" charset="0"/>
                  <a:cs typeface="Calibri" panose="020F0502020204030204" pitchFamily="34" charset="0"/>
                </a:endParaRPr>
              </a:p>
            </p:txBody>
          </p:sp>
          <p:sp>
            <p:nvSpPr>
              <p:cNvPr id="58" name="五邊形 57"/>
              <p:cNvSpPr/>
              <p:nvPr/>
            </p:nvSpPr>
            <p:spPr bwMode="auto">
              <a:xfrm>
                <a:off x="4618611" y="6393830"/>
                <a:ext cx="345951" cy="396000"/>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grpSp>
      </p:grpSp>
      <p:grpSp>
        <p:nvGrpSpPr>
          <p:cNvPr id="82" name="群組 81"/>
          <p:cNvGrpSpPr/>
          <p:nvPr/>
        </p:nvGrpSpPr>
        <p:grpSpPr>
          <a:xfrm>
            <a:off x="-4662109" y="2512992"/>
            <a:ext cx="4403248" cy="4271897"/>
            <a:chOff x="-4662109" y="2512992"/>
            <a:chExt cx="4403248" cy="4271897"/>
          </a:xfrm>
        </p:grpSpPr>
        <p:grpSp>
          <p:nvGrpSpPr>
            <p:cNvPr id="83" name="群組 82"/>
            <p:cNvGrpSpPr/>
            <p:nvPr/>
          </p:nvGrpSpPr>
          <p:grpSpPr>
            <a:xfrm>
              <a:off x="-4662109" y="2512992"/>
              <a:ext cx="4403248" cy="4271897"/>
              <a:chOff x="12883876" y="1908742"/>
              <a:chExt cx="4403248" cy="4271897"/>
            </a:xfrm>
          </p:grpSpPr>
          <p:sp>
            <p:nvSpPr>
              <p:cNvPr id="94" name="矩形 93"/>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5" name="矩形 94"/>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6" name="矩形 95"/>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7" name="矩形 96"/>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8" name="文字方塊 97"/>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99" name="文字方塊 98"/>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100" name="矩形 99"/>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1" name="文字方塊 100"/>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102" name="文字方塊 101"/>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103" name="矩形 102"/>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4" name="文字方塊 103"/>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105" name="矩形 104"/>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6" name="矩形 105"/>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7" name="矩形 106"/>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8" name="文字方塊 107"/>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109" name="矩形 108"/>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10" name="矩形 109"/>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1" name="矩形 110"/>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112" name="矩形 111"/>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113" name="矩形 112"/>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14" name="文字方塊 113"/>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115" name="矩形 114"/>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6" name="矩形 115"/>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84" name="文字方塊 83"/>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86" name="矩形 85"/>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47" name="五邊形 46"/>
          <p:cNvSpPr/>
          <p:nvPr/>
        </p:nvSpPr>
        <p:spPr bwMode="auto">
          <a:xfrm>
            <a:off x="6763051" y="7505136"/>
            <a:ext cx="10260008"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defRPr/>
            </a:pPr>
            <a:r>
              <a:rPr lang="en-US" altLang="zh-TW" sz="1800" dirty="0">
                <a:solidFill>
                  <a:schemeClr val="bg1"/>
                </a:solidFill>
                <a:latin typeface="Calibri" panose="020F0502020204030204" pitchFamily="34" charset="0"/>
                <a:cs typeface="Calibri" panose="020F0502020204030204" pitchFamily="34" charset="0"/>
              </a:rPr>
              <a:t>BiCS5: </a:t>
            </a:r>
            <a:r>
              <a:rPr lang="en-US" altLang="zh-TW" sz="1800" dirty="0" smtClean="0">
                <a:solidFill>
                  <a:schemeClr val="bg1"/>
                </a:solidFill>
                <a:latin typeface="Calibri" panose="020F0502020204030204" pitchFamily="34" charset="0"/>
                <a:cs typeface="Calibri" panose="020F0502020204030204" pitchFamily="34" charset="0"/>
              </a:rPr>
              <a:t>128GB~1024GB</a:t>
            </a:r>
            <a:endParaRPr lang="zh-TW" altLang="en-US" sz="1800" dirty="0">
              <a:solidFill>
                <a:srgbClr val="FFC864"/>
              </a:solidFill>
              <a:latin typeface="Calibri" panose="020F0502020204030204" pitchFamily="34" charset="0"/>
              <a:ea typeface="微軟正黑體" panose="020B0604030504040204" pitchFamily="34" charset="-120"/>
              <a:cs typeface="Calibri" panose="020F0502020204030204" pitchFamily="34" charset="0"/>
            </a:endParaRPr>
          </a:p>
        </p:txBody>
      </p:sp>
      <p:sp>
        <p:nvSpPr>
          <p:cNvPr id="45" name="五邊形 44"/>
          <p:cNvSpPr/>
          <p:nvPr/>
        </p:nvSpPr>
        <p:spPr bwMode="auto">
          <a:xfrm>
            <a:off x="6763051" y="6388968"/>
            <a:ext cx="10260008"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defRPr/>
            </a:pPr>
            <a:r>
              <a:rPr lang="en-US" altLang="zh-TW" sz="1800" dirty="0">
                <a:solidFill>
                  <a:schemeClr val="bg1"/>
                </a:solidFill>
                <a:latin typeface="Calibri" panose="020F0502020204030204" pitchFamily="34" charset="0"/>
                <a:cs typeface="Calibri" panose="020F0502020204030204" pitchFamily="34" charset="0"/>
              </a:rPr>
              <a:t>BiCS5: </a:t>
            </a:r>
            <a:r>
              <a:rPr lang="en-US" altLang="zh-TW" sz="1800" dirty="0" smtClean="0">
                <a:solidFill>
                  <a:schemeClr val="bg1"/>
                </a:solidFill>
                <a:latin typeface="Calibri" panose="020F0502020204030204" pitchFamily="34" charset="0"/>
                <a:cs typeface="Calibri" panose="020F0502020204030204" pitchFamily="34" charset="0"/>
              </a:rPr>
              <a:t>128GB~2048GB</a:t>
            </a:r>
            <a:endParaRPr lang="zh-TW" altLang="en-US" sz="1800" dirty="0">
              <a:solidFill>
                <a:srgbClr val="FFC864"/>
              </a:solidFill>
              <a:latin typeface="Calibri" panose="020F0502020204030204" pitchFamily="34" charset="0"/>
              <a:ea typeface="微軟正黑體" panose="020B0604030504040204" pitchFamily="34" charset="-120"/>
              <a:cs typeface="Calibri" panose="020F0502020204030204" pitchFamily="34" charset="0"/>
            </a:endParaRPr>
          </a:p>
        </p:txBody>
      </p:sp>
      <p:sp>
        <p:nvSpPr>
          <p:cNvPr id="48" name="五邊形 47"/>
          <p:cNvSpPr/>
          <p:nvPr/>
        </p:nvSpPr>
        <p:spPr bwMode="auto">
          <a:xfrm>
            <a:off x="6763051" y="5272569"/>
            <a:ext cx="10260008"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defRPr/>
            </a:pPr>
            <a:r>
              <a:rPr lang="en-US" altLang="zh-TW" sz="1800" dirty="0">
                <a:solidFill>
                  <a:schemeClr val="bg1"/>
                </a:solidFill>
                <a:latin typeface="Calibri" panose="020F0502020204030204" pitchFamily="34" charset="0"/>
                <a:cs typeface="Calibri" panose="020F0502020204030204" pitchFamily="34" charset="0"/>
              </a:rPr>
              <a:t>BiCS5: </a:t>
            </a:r>
            <a:r>
              <a:rPr lang="en-US" altLang="zh-TW" sz="1800" dirty="0" smtClean="0">
                <a:solidFill>
                  <a:schemeClr val="bg1"/>
                </a:solidFill>
                <a:latin typeface="Calibri" panose="020F0502020204030204" pitchFamily="34" charset="0"/>
                <a:cs typeface="Calibri" panose="020F0502020204030204" pitchFamily="34" charset="0"/>
              </a:rPr>
              <a:t>128GB~2048GB</a:t>
            </a:r>
            <a:endParaRPr lang="zh-TW" altLang="en-US" sz="1800" dirty="0">
              <a:solidFill>
                <a:srgbClr val="FFC864"/>
              </a:solidFill>
              <a:latin typeface="Calibri" panose="020F0502020204030204" pitchFamily="34" charset="0"/>
              <a:ea typeface="微軟正黑體" panose="020B0604030504040204" pitchFamily="34" charset="-120"/>
              <a:cs typeface="Calibri" panose="020F0502020204030204" pitchFamily="34" charset="0"/>
            </a:endParaRPr>
          </a:p>
        </p:txBody>
      </p:sp>
      <p:sp>
        <p:nvSpPr>
          <p:cNvPr id="49" name="五邊形 48"/>
          <p:cNvSpPr/>
          <p:nvPr/>
        </p:nvSpPr>
        <p:spPr bwMode="auto">
          <a:xfrm>
            <a:off x="6763051" y="4170738"/>
            <a:ext cx="10260008"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defRPr/>
            </a:pPr>
            <a:r>
              <a:rPr lang="en-US" altLang="zh-TW" sz="1800" dirty="0" smtClean="0">
                <a:solidFill>
                  <a:schemeClr val="bg1"/>
                </a:solidFill>
                <a:latin typeface="Calibri" panose="020F0502020204030204" pitchFamily="34" charset="0"/>
                <a:cs typeface="Calibri" panose="020F0502020204030204" pitchFamily="34" charset="0"/>
              </a:rPr>
              <a:t>BiCS5: 128GB~2048GB</a:t>
            </a:r>
            <a:endParaRPr lang="zh-TW" altLang="en-US" sz="1800" dirty="0">
              <a:solidFill>
                <a:srgbClr val="FFC864"/>
              </a:solidFill>
              <a:latin typeface="Calibri" panose="020F0502020204030204" pitchFamily="34" charset="0"/>
              <a:ea typeface="微軟正黑體" panose="020B0604030504040204" pitchFamily="34" charset="-120"/>
              <a:cs typeface="Calibri" panose="020F0502020204030204" pitchFamily="34" charset="0"/>
            </a:endParaRPr>
          </a:p>
        </p:txBody>
      </p:sp>
      <p:sp>
        <p:nvSpPr>
          <p:cNvPr id="69" name="五邊形 68"/>
          <p:cNvSpPr/>
          <p:nvPr/>
        </p:nvSpPr>
        <p:spPr bwMode="auto">
          <a:xfrm>
            <a:off x="6763051" y="3046301"/>
            <a:ext cx="10260008"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defRPr/>
            </a:pPr>
            <a:r>
              <a:rPr lang="en-US" altLang="zh-TW" sz="1800" dirty="0" smtClean="0">
                <a:solidFill>
                  <a:schemeClr val="bg1"/>
                </a:solidFill>
                <a:latin typeface="Calibri" panose="020F0502020204030204" pitchFamily="34" charset="0"/>
                <a:cs typeface="Calibri" panose="020F0502020204030204" pitchFamily="34" charset="0"/>
              </a:rPr>
              <a:t>1024GB~16384GB</a:t>
            </a:r>
            <a:endParaRPr lang="en-US" altLang="zh-TW" sz="1800" dirty="0">
              <a:solidFill>
                <a:schemeClr val="bg1"/>
              </a:solidFill>
              <a:latin typeface="Calibri" panose="020F0502020204030204" pitchFamily="34" charset="0"/>
              <a:cs typeface="Calibri" panose="020F0502020204030204" pitchFamily="34" charset="0"/>
            </a:endParaRPr>
          </a:p>
        </p:txBody>
      </p:sp>
      <p:grpSp>
        <p:nvGrpSpPr>
          <p:cNvPr id="70" name="群組 69"/>
          <p:cNvGrpSpPr/>
          <p:nvPr/>
        </p:nvGrpSpPr>
        <p:grpSpPr>
          <a:xfrm>
            <a:off x="6763051" y="3585738"/>
            <a:ext cx="6811242" cy="396000"/>
            <a:chOff x="6763018" y="4999457"/>
            <a:chExt cx="6811242" cy="396000"/>
          </a:xfrm>
        </p:grpSpPr>
        <p:sp>
          <p:nvSpPr>
            <p:cNvPr id="71" name="五邊形 70"/>
            <p:cNvSpPr/>
            <p:nvPr/>
          </p:nvSpPr>
          <p:spPr bwMode="auto">
            <a:xfrm>
              <a:off x="8433378" y="4999457"/>
              <a:ext cx="5140882" cy="396000"/>
            </a:xfrm>
            <a:prstGeom prst="homePlate">
              <a:avLst/>
            </a:prstGeom>
            <a:solidFill>
              <a:srgbClr val="B3B3B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72" name="五邊形 71"/>
            <p:cNvSpPr/>
            <p:nvPr/>
          </p:nvSpPr>
          <p:spPr bwMode="auto">
            <a:xfrm>
              <a:off x="6763018" y="4999457"/>
              <a:ext cx="3426865"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defRPr/>
              </a:pPr>
              <a:r>
                <a:rPr lang="en-US" altLang="zh-TW" sz="1800" dirty="0" smtClean="0">
                  <a:solidFill>
                    <a:schemeClr val="bg1"/>
                  </a:solidFill>
                  <a:latin typeface="Calibri" panose="020F0502020204030204" pitchFamily="34" charset="0"/>
                  <a:cs typeface="Calibri" panose="020F0502020204030204" pitchFamily="34" charset="0"/>
                </a:rPr>
                <a:t>BiCS4:   64GB~1024GB</a:t>
              </a:r>
              <a:endParaRPr lang="zh-TW" altLang="en-US" sz="1800" dirty="0">
                <a:solidFill>
                  <a:srgbClr val="FFC864"/>
                </a:solidFill>
                <a:latin typeface="Calibri" panose="020F0502020204030204" pitchFamily="34" charset="0"/>
                <a:cs typeface="Calibri" panose="020F0502020204030204" pitchFamily="34" charset="0"/>
              </a:endParaRPr>
            </a:p>
          </p:txBody>
        </p:sp>
      </p:grpSp>
      <p:grpSp>
        <p:nvGrpSpPr>
          <p:cNvPr id="73" name="群組 72"/>
          <p:cNvGrpSpPr/>
          <p:nvPr/>
        </p:nvGrpSpPr>
        <p:grpSpPr>
          <a:xfrm>
            <a:off x="6763051" y="4714409"/>
            <a:ext cx="6811242" cy="396000"/>
            <a:chOff x="6763018" y="4999457"/>
            <a:chExt cx="6811242" cy="396000"/>
          </a:xfrm>
        </p:grpSpPr>
        <p:sp>
          <p:nvSpPr>
            <p:cNvPr id="74" name="五邊形 73"/>
            <p:cNvSpPr/>
            <p:nvPr/>
          </p:nvSpPr>
          <p:spPr bwMode="auto">
            <a:xfrm>
              <a:off x="8433378" y="4999457"/>
              <a:ext cx="5140882" cy="396000"/>
            </a:xfrm>
            <a:prstGeom prst="homePlate">
              <a:avLst/>
            </a:prstGeom>
            <a:solidFill>
              <a:srgbClr val="B3B3B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75" name="五邊形 74"/>
            <p:cNvSpPr/>
            <p:nvPr/>
          </p:nvSpPr>
          <p:spPr bwMode="auto">
            <a:xfrm>
              <a:off x="6763018" y="4999457"/>
              <a:ext cx="3426865"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defRPr/>
              </a:pPr>
              <a:r>
                <a:rPr lang="en-US" altLang="zh-TW" sz="1800" dirty="0" smtClean="0">
                  <a:solidFill>
                    <a:schemeClr val="bg1"/>
                  </a:solidFill>
                  <a:latin typeface="Calibri" panose="020F0502020204030204" pitchFamily="34" charset="0"/>
                  <a:cs typeface="Calibri" panose="020F0502020204030204" pitchFamily="34" charset="0"/>
                </a:rPr>
                <a:t>BiCS4:   64GB~1024GB</a:t>
              </a:r>
              <a:endParaRPr lang="zh-TW" altLang="en-US" sz="1800" dirty="0">
                <a:solidFill>
                  <a:srgbClr val="FFC864"/>
                </a:solidFill>
                <a:latin typeface="Calibri" panose="020F0502020204030204" pitchFamily="34" charset="0"/>
                <a:cs typeface="Calibri" panose="020F0502020204030204" pitchFamily="34" charset="0"/>
              </a:endParaRPr>
            </a:p>
          </p:txBody>
        </p:sp>
      </p:grpSp>
      <p:grpSp>
        <p:nvGrpSpPr>
          <p:cNvPr id="76" name="群組 75"/>
          <p:cNvGrpSpPr/>
          <p:nvPr/>
        </p:nvGrpSpPr>
        <p:grpSpPr>
          <a:xfrm>
            <a:off x="6763051" y="5830729"/>
            <a:ext cx="6811242" cy="396000"/>
            <a:chOff x="6763018" y="4999457"/>
            <a:chExt cx="6811242" cy="396000"/>
          </a:xfrm>
        </p:grpSpPr>
        <p:sp>
          <p:nvSpPr>
            <p:cNvPr id="77" name="五邊形 76"/>
            <p:cNvSpPr/>
            <p:nvPr/>
          </p:nvSpPr>
          <p:spPr bwMode="auto">
            <a:xfrm>
              <a:off x="8433378" y="4999457"/>
              <a:ext cx="5140882" cy="396000"/>
            </a:xfrm>
            <a:prstGeom prst="homePlate">
              <a:avLst/>
            </a:prstGeom>
            <a:solidFill>
              <a:srgbClr val="B3B3B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78" name="五邊形 77"/>
            <p:cNvSpPr/>
            <p:nvPr/>
          </p:nvSpPr>
          <p:spPr bwMode="auto">
            <a:xfrm>
              <a:off x="6763018" y="4999457"/>
              <a:ext cx="3426865"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defRPr/>
              </a:pPr>
              <a:r>
                <a:rPr lang="en-US" altLang="zh-TW" sz="1800" dirty="0" smtClean="0">
                  <a:solidFill>
                    <a:schemeClr val="bg1"/>
                  </a:solidFill>
                  <a:latin typeface="Calibri" panose="020F0502020204030204" pitchFamily="34" charset="0"/>
                  <a:cs typeface="Calibri" panose="020F0502020204030204" pitchFamily="34" charset="0"/>
                </a:rPr>
                <a:t>BiCS4:   64GB~1024GB</a:t>
              </a:r>
              <a:endParaRPr lang="zh-TW" altLang="en-US" sz="1800" dirty="0">
                <a:solidFill>
                  <a:srgbClr val="FFC864"/>
                </a:solidFill>
                <a:latin typeface="Calibri" panose="020F0502020204030204" pitchFamily="34" charset="0"/>
                <a:cs typeface="Calibri" panose="020F0502020204030204" pitchFamily="34" charset="0"/>
              </a:endParaRPr>
            </a:p>
          </p:txBody>
        </p:sp>
      </p:grpSp>
      <p:grpSp>
        <p:nvGrpSpPr>
          <p:cNvPr id="79" name="群組 78"/>
          <p:cNvGrpSpPr/>
          <p:nvPr/>
        </p:nvGrpSpPr>
        <p:grpSpPr>
          <a:xfrm>
            <a:off x="6763051" y="6938356"/>
            <a:ext cx="6811242" cy="396000"/>
            <a:chOff x="6763018" y="4999457"/>
            <a:chExt cx="6811242" cy="396000"/>
          </a:xfrm>
        </p:grpSpPr>
        <p:sp>
          <p:nvSpPr>
            <p:cNvPr id="80" name="五邊形 79"/>
            <p:cNvSpPr/>
            <p:nvPr/>
          </p:nvSpPr>
          <p:spPr bwMode="auto">
            <a:xfrm>
              <a:off x="8433378" y="4999457"/>
              <a:ext cx="5140882" cy="396000"/>
            </a:xfrm>
            <a:prstGeom prst="homePlate">
              <a:avLst/>
            </a:prstGeom>
            <a:solidFill>
              <a:srgbClr val="B3B3B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81" name="五邊形 80"/>
            <p:cNvSpPr/>
            <p:nvPr/>
          </p:nvSpPr>
          <p:spPr bwMode="auto">
            <a:xfrm>
              <a:off x="6763018" y="4999457"/>
              <a:ext cx="3426865"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defRPr/>
              </a:pPr>
              <a:r>
                <a:rPr lang="en-US" altLang="zh-TW" sz="1800" dirty="0" smtClean="0">
                  <a:solidFill>
                    <a:schemeClr val="bg1"/>
                  </a:solidFill>
                  <a:latin typeface="Calibri" panose="020F0502020204030204" pitchFamily="34" charset="0"/>
                  <a:cs typeface="Calibri" panose="020F0502020204030204" pitchFamily="34" charset="0"/>
                </a:rPr>
                <a:t>BiCS4:   64GB~512GB</a:t>
              </a:r>
              <a:endParaRPr lang="zh-TW" altLang="en-US" sz="1800" dirty="0">
                <a:solidFill>
                  <a:srgbClr val="FFC864"/>
                </a:solidFill>
                <a:latin typeface="Calibri" panose="020F0502020204030204" pitchFamily="34" charset="0"/>
                <a:cs typeface="Calibri" panose="020F0502020204030204" pitchFamily="34" charset="0"/>
              </a:endParaRPr>
            </a:p>
          </p:txBody>
        </p:sp>
      </p:grpSp>
    </p:spTree>
    <p:extLst>
      <p:ext uri="{BB962C8B-B14F-4D97-AF65-F5344CB8AC3E}">
        <p14:creationId xmlns:p14="http://schemas.microsoft.com/office/powerpoint/2010/main" val="826529774"/>
      </p:ext>
    </p:extLst>
  </p:cSld>
  <p:clrMapOvr>
    <a:masterClrMapping/>
  </p:clrMapOvr>
  <p:transition/>
  <p:timing>
    <p:tnLst>
      <p:par>
        <p:cTn id="1" dur="indefinite" restart="never" nodeType="tmRoot"/>
      </p:par>
    </p:tn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4" name="表格 43"/>
          <p:cNvGraphicFramePr>
            <a:graphicFrameLocks noGrp="1"/>
          </p:cNvGraphicFramePr>
          <p:nvPr>
            <p:extLst/>
          </p:nvPr>
        </p:nvGraphicFramePr>
        <p:xfrm>
          <a:off x="705487" y="1841566"/>
          <a:ext cx="16317572" cy="2228188"/>
        </p:xfrm>
        <a:graphic>
          <a:graphicData uri="http://schemas.openxmlformats.org/drawingml/2006/table">
            <a:tbl>
              <a:tblPr firstRow="1" bandRow="1">
                <a:tableStyleId>{5C22544A-7EE6-4342-B048-85BDC9FD1C3A}</a:tableStyleId>
              </a:tblPr>
              <a:tblGrid>
                <a:gridCol w="1900780"/>
                <a:gridCol w="2503555"/>
                <a:gridCol w="1642713"/>
                <a:gridCol w="1711754"/>
                <a:gridCol w="1711754"/>
                <a:gridCol w="1711754"/>
                <a:gridCol w="1711754"/>
                <a:gridCol w="1711754"/>
                <a:gridCol w="1711754"/>
              </a:tblGrid>
              <a:tr h="557047">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Flash</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Model</a:t>
                      </a: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SR/SW</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2023</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2024</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2025</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r>
              <a:tr h="557047">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altLang="zh-TW"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r>
              <a:tr h="557047">
                <a:tc rowSpan="2">
                  <a:txBody>
                    <a:bodyPr/>
                    <a:lstStyle/>
                    <a:p>
                      <a:pPr algn="ctr"/>
                      <a:r>
                        <a:rPr lang="en-US" altLang="zh-TW" sz="2400" b="1" dirty="0" smtClean="0">
                          <a:solidFill>
                            <a:schemeClr val="bg1"/>
                          </a:solidFill>
                          <a:latin typeface="Calibri" panose="020F0502020204030204" pitchFamily="34" charset="0"/>
                          <a:cs typeface="Calibri" panose="020F0502020204030204" pitchFamily="34" charset="0"/>
                        </a:rPr>
                        <a:t>3D TLC</a:t>
                      </a: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rowSpan="2">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ST250-297</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573" marR="112573" marT="56280" marB="5628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560/515</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557047">
                <a:tc vMerge="1">
                  <a:txBody>
                    <a:bodyPr/>
                    <a:lstStyle/>
                    <a:p>
                      <a:endParaRPr lang="zh-TW" altLang="en-US"/>
                    </a:p>
                  </a:txBody>
                  <a:tcPr/>
                </a:tc>
                <a:tc vMerge="1">
                  <a:txBody>
                    <a:bodyPr/>
                    <a:lstStyle/>
                    <a:p>
                      <a:pPr marL="0" marR="0" indent="0" algn="ctr" defTabSz="914212" rtl="0" eaLnBrk="1" fontAlgn="auto" latinLnBrk="0" hangingPunct="1">
                        <a:lnSpc>
                          <a:spcPct val="100000"/>
                        </a:lnSpc>
                        <a:spcBef>
                          <a:spcPts val="0"/>
                        </a:spcBef>
                        <a:spcAft>
                          <a:spcPts val="0"/>
                        </a:spcAft>
                        <a:buClrTx/>
                        <a:buSzTx/>
                        <a:buFontTx/>
                        <a:buNone/>
                        <a:tabLst/>
                        <a:defRPr/>
                      </a:pP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573" marR="112573" marT="56280" marB="5628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560/510</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12663" marR="112663" marT="56324" marB="563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sp>
        <p:nvSpPr>
          <p:cNvPr id="9" name="標題 8"/>
          <p:cNvSpPr>
            <a:spLocks noGrp="1"/>
          </p:cNvSpPr>
          <p:nvPr>
            <p:ph type="title"/>
          </p:nvPr>
        </p:nvSpPr>
        <p:spPr/>
        <p:txBody>
          <a:bodyPr/>
          <a:lstStyle/>
          <a:p>
            <a:r>
              <a:rPr lang="en-US" altLang="zh-TW" dirty="0" smtClean="0"/>
              <a:t>SATA SSD</a:t>
            </a:r>
            <a:endParaRPr lang="zh-TW" altLang="en-US" dirty="0"/>
          </a:p>
        </p:txBody>
      </p:sp>
      <p:sp>
        <p:nvSpPr>
          <p:cNvPr id="50" name="文字方塊 24"/>
          <p:cNvSpPr txBox="1">
            <a:spLocks noChangeArrowheads="1"/>
          </p:cNvSpPr>
          <p:nvPr/>
        </p:nvSpPr>
        <p:spPr bwMode="auto">
          <a:xfrm>
            <a:off x="3320300" y="959953"/>
            <a:ext cx="11087946" cy="667724"/>
          </a:xfrm>
          <a:prstGeom prst="rect">
            <a:avLst/>
          </a:prstGeom>
          <a:noFill/>
          <a:ln w="9525">
            <a:noFill/>
            <a:miter lim="800000"/>
            <a:headEnd/>
            <a:tailEnd/>
          </a:ln>
        </p:spPr>
        <p:txBody>
          <a:bodyPr lIns="112624" tIns="56313" rIns="112624" bIns="56313">
            <a:spAutoFit/>
          </a:bodyPr>
          <a:lstStyle/>
          <a:p>
            <a:pPr algn="ctr"/>
            <a:r>
              <a:rPr lang="en-US" altLang="zh-TW" sz="3600" b="1" dirty="0" smtClean="0">
                <a:solidFill>
                  <a:srgbClr val="008C7D"/>
                </a:solidFill>
                <a:latin typeface="Calibri" pitchFamily="34" charset="0"/>
              </a:rPr>
              <a:t>Industrial </a:t>
            </a:r>
            <a:r>
              <a:rPr lang="fi-FI" altLang="zh-TW" sz="3600" b="1" dirty="0" smtClean="0">
                <a:solidFill>
                  <a:srgbClr val="008C7D"/>
                </a:solidFill>
                <a:latin typeface="Calibri" pitchFamily="34" charset="0"/>
              </a:rPr>
              <a:t>SSD STD SATA </a:t>
            </a:r>
            <a:r>
              <a:rPr lang="en-US" altLang="zh-TW" sz="3600" b="1" dirty="0" smtClean="0">
                <a:solidFill>
                  <a:srgbClr val="008C7D"/>
                </a:solidFill>
                <a:latin typeface="Calibri" pitchFamily="34" charset="0"/>
              </a:rPr>
              <a:t>Roadmap</a:t>
            </a:r>
            <a:endParaRPr lang="zh-TW" altLang="en-US" sz="3600" b="1" dirty="0">
              <a:solidFill>
                <a:srgbClr val="008C7D"/>
              </a:solidFill>
              <a:latin typeface="Calibri" pitchFamily="34" charset="0"/>
            </a:endParaRPr>
          </a:p>
        </p:txBody>
      </p:sp>
      <p:grpSp>
        <p:nvGrpSpPr>
          <p:cNvPr id="51" name="群組 50"/>
          <p:cNvGrpSpPr/>
          <p:nvPr/>
        </p:nvGrpSpPr>
        <p:grpSpPr>
          <a:xfrm>
            <a:off x="13183290" y="8122238"/>
            <a:ext cx="3839769" cy="1411663"/>
            <a:chOff x="12518482" y="6103347"/>
            <a:chExt cx="3839769" cy="1411663"/>
          </a:xfrm>
        </p:grpSpPr>
        <p:sp>
          <p:nvSpPr>
            <p:cNvPr id="53" name="文字方塊 52"/>
            <p:cNvSpPr txBox="1"/>
            <p:nvPr/>
          </p:nvSpPr>
          <p:spPr>
            <a:xfrm>
              <a:off x="12518482" y="6103347"/>
              <a:ext cx="3839769" cy="1015663"/>
            </a:xfrm>
            <a:prstGeom prst="rect">
              <a:avLst/>
            </a:prstGeom>
            <a:noFill/>
          </p:spPr>
          <p:txBody>
            <a:bodyPr wrap="none" rtlCol="0">
              <a:spAutoFit/>
            </a:bodyPr>
            <a:lstStyle/>
            <a:p>
              <a:r>
                <a:rPr lang="en-US" altLang="zh-TW" sz="20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Remarks:</a:t>
              </a:r>
            </a:p>
            <a:p>
              <a:pPr marL="457200" indent="-457200">
                <a:buAutoNum type="arabicPeriod"/>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SR/SW</a:t>
              </a:r>
              <a:r>
                <a:rPr lang="en-US" altLang="zh-TW" sz="2000" dirty="0">
                  <a:solidFill>
                    <a:schemeClr val="tx1">
                      <a:lumMod val="75000"/>
                      <a:lumOff val="25000"/>
                    </a:schemeClr>
                  </a:solidFill>
                  <a:latin typeface="Calibri" panose="020F0502020204030204" pitchFamily="34" charset="0"/>
                  <a:cs typeface="Calibri" panose="020F0502020204030204" pitchFamily="34" charset="0"/>
                </a:rPr>
                <a:t>: Sequential </a:t>
              </a: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Read/Write</a:t>
              </a:r>
            </a:p>
            <a:p>
              <a:pPr marL="457200" indent="-457200">
                <a:buAutoNum type="arabicPeriod"/>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ES   CS MP               EOL LTS</a:t>
              </a:r>
              <a:endParaRPr lang="zh-TW" altLang="en-US" sz="20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grpSp>
          <p:nvGrpSpPr>
            <p:cNvPr id="55" name="群組 54"/>
            <p:cNvGrpSpPr/>
            <p:nvPr/>
          </p:nvGrpSpPr>
          <p:grpSpPr>
            <a:xfrm>
              <a:off x="13131980" y="7119010"/>
              <a:ext cx="2866231" cy="396000"/>
              <a:chOff x="4618611" y="6393830"/>
              <a:chExt cx="2866231" cy="396000"/>
            </a:xfrm>
          </p:grpSpPr>
          <p:sp>
            <p:nvSpPr>
              <p:cNvPr id="56" name="五邊形 55"/>
              <p:cNvSpPr/>
              <p:nvPr/>
            </p:nvSpPr>
            <p:spPr bwMode="auto">
              <a:xfrm>
                <a:off x="6360892" y="6393830"/>
                <a:ext cx="1123950" cy="396000"/>
              </a:xfrm>
              <a:prstGeom prst="homePlate">
                <a:avLst/>
              </a:prstGeom>
              <a:solidFill>
                <a:srgbClr val="B3B3B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57" name="五邊形 56"/>
              <p:cNvSpPr/>
              <p:nvPr/>
            </p:nvSpPr>
            <p:spPr bwMode="auto">
              <a:xfrm>
                <a:off x="4690532" y="6393830"/>
                <a:ext cx="1860584"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400" dirty="0">
                  <a:solidFill>
                    <a:schemeClr val="accent6">
                      <a:lumMod val="50000"/>
                    </a:schemeClr>
                  </a:solidFill>
                  <a:latin typeface="Calibri" panose="020F0502020204030204" pitchFamily="34" charset="0"/>
                  <a:cs typeface="Calibri" panose="020F0502020204030204" pitchFamily="34" charset="0"/>
                </a:endParaRPr>
              </a:p>
            </p:txBody>
          </p:sp>
          <p:sp>
            <p:nvSpPr>
              <p:cNvPr id="58" name="五邊形 57"/>
              <p:cNvSpPr/>
              <p:nvPr/>
            </p:nvSpPr>
            <p:spPr bwMode="auto">
              <a:xfrm>
                <a:off x="4618611" y="6393830"/>
                <a:ext cx="345951" cy="396000"/>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grpSp>
      </p:grpSp>
      <p:grpSp>
        <p:nvGrpSpPr>
          <p:cNvPr id="82" name="群組 81"/>
          <p:cNvGrpSpPr/>
          <p:nvPr/>
        </p:nvGrpSpPr>
        <p:grpSpPr>
          <a:xfrm>
            <a:off x="-4662109" y="2512992"/>
            <a:ext cx="4403248" cy="4271897"/>
            <a:chOff x="-4662109" y="2512992"/>
            <a:chExt cx="4403248" cy="4271897"/>
          </a:xfrm>
        </p:grpSpPr>
        <p:grpSp>
          <p:nvGrpSpPr>
            <p:cNvPr id="83" name="群組 82"/>
            <p:cNvGrpSpPr/>
            <p:nvPr/>
          </p:nvGrpSpPr>
          <p:grpSpPr>
            <a:xfrm>
              <a:off x="-4662109" y="2512992"/>
              <a:ext cx="4403248" cy="4271897"/>
              <a:chOff x="12883876" y="1908742"/>
              <a:chExt cx="4403248" cy="4271897"/>
            </a:xfrm>
          </p:grpSpPr>
          <p:sp>
            <p:nvSpPr>
              <p:cNvPr id="94" name="矩形 93"/>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5" name="矩形 94"/>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6" name="矩形 95"/>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7" name="矩形 96"/>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8" name="文字方塊 97"/>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99" name="文字方塊 98"/>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100" name="矩形 99"/>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1" name="文字方塊 100"/>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102" name="文字方塊 101"/>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103" name="矩形 102"/>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4" name="文字方塊 103"/>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105" name="矩形 104"/>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6" name="矩形 105"/>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7" name="矩形 106"/>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8" name="文字方塊 107"/>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109" name="矩形 108"/>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10" name="矩形 109"/>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1" name="矩形 110"/>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112" name="矩形 111"/>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113" name="矩形 112"/>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14" name="文字方塊 113"/>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115" name="矩形 114"/>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6" name="矩形 115"/>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84" name="文字方塊 83"/>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86" name="矩形 85"/>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49" name="五邊形 48"/>
          <p:cNvSpPr/>
          <p:nvPr/>
        </p:nvSpPr>
        <p:spPr bwMode="auto">
          <a:xfrm>
            <a:off x="6778477" y="3598089"/>
            <a:ext cx="10260008"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defRPr/>
            </a:pPr>
            <a:r>
              <a:rPr lang="en-US" altLang="zh-TW" sz="1800" dirty="0" smtClean="0">
                <a:solidFill>
                  <a:schemeClr val="bg1"/>
                </a:solidFill>
                <a:latin typeface="Calibri" panose="020F0502020204030204" pitchFamily="34" charset="0"/>
                <a:cs typeface="Calibri" panose="020F0502020204030204" pitchFamily="34" charset="0"/>
              </a:rPr>
              <a:t>BiCS5: 128GB~2048GB</a:t>
            </a:r>
            <a:endParaRPr lang="zh-TW" altLang="en-US" sz="1800" dirty="0">
              <a:solidFill>
                <a:srgbClr val="FFC864"/>
              </a:solidFill>
              <a:latin typeface="Calibri" panose="020F0502020204030204" pitchFamily="34" charset="0"/>
              <a:ea typeface="微軟正黑體" panose="020B0604030504040204" pitchFamily="34" charset="-120"/>
              <a:cs typeface="Calibri" panose="020F0502020204030204" pitchFamily="34" charset="0"/>
            </a:endParaRPr>
          </a:p>
        </p:txBody>
      </p:sp>
      <p:grpSp>
        <p:nvGrpSpPr>
          <p:cNvPr id="43" name="群組 42"/>
          <p:cNvGrpSpPr/>
          <p:nvPr/>
        </p:nvGrpSpPr>
        <p:grpSpPr>
          <a:xfrm>
            <a:off x="6778477" y="3048119"/>
            <a:ext cx="6811242" cy="396000"/>
            <a:chOff x="6763018" y="4999457"/>
            <a:chExt cx="6811242" cy="396000"/>
          </a:xfrm>
        </p:grpSpPr>
        <p:sp>
          <p:nvSpPr>
            <p:cNvPr id="45" name="五邊形 44"/>
            <p:cNvSpPr/>
            <p:nvPr/>
          </p:nvSpPr>
          <p:spPr bwMode="auto">
            <a:xfrm>
              <a:off x="8433378" y="4999457"/>
              <a:ext cx="5140882" cy="396000"/>
            </a:xfrm>
            <a:prstGeom prst="homePlate">
              <a:avLst/>
            </a:prstGeom>
            <a:solidFill>
              <a:srgbClr val="B3B3B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46" name="五邊形 45"/>
            <p:cNvSpPr/>
            <p:nvPr/>
          </p:nvSpPr>
          <p:spPr bwMode="auto">
            <a:xfrm>
              <a:off x="6763018" y="4999457"/>
              <a:ext cx="3426865"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defRPr/>
              </a:pPr>
              <a:r>
                <a:rPr lang="en-US" altLang="zh-TW" sz="1800" dirty="0" smtClean="0">
                  <a:solidFill>
                    <a:schemeClr val="bg1"/>
                  </a:solidFill>
                  <a:latin typeface="Calibri" panose="020F0502020204030204" pitchFamily="34" charset="0"/>
                  <a:cs typeface="Calibri" panose="020F0502020204030204" pitchFamily="34" charset="0"/>
                </a:rPr>
                <a:t>BiCS4: 64GB~1024GB</a:t>
              </a:r>
              <a:endParaRPr lang="zh-TW" altLang="en-US" sz="1800" dirty="0">
                <a:solidFill>
                  <a:srgbClr val="FFC864"/>
                </a:solidFill>
                <a:latin typeface="Calibri" panose="020F0502020204030204" pitchFamily="34" charset="0"/>
                <a:cs typeface="Calibri" panose="020F0502020204030204" pitchFamily="34" charset="0"/>
              </a:endParaRPr>
            </a:p>
          </p:txBody>
        </p:sp>
      </p:grpSp>
    </p:spTree>
    <p:extLst>
      <p:ext uri="{BB962C8B-B14F-4D97-AF65-F5344CB8AC3E}">
        <p14:creationId xmlns:p14="http://schemas.microsoft.com/office/powerpoint/2010/main" val="1407156421"/>
      </p:ext>
    </p:extLst>
  </p:cSld>
  <p:clrMapOvr>
    <a:masterClrMapping/>
  </p:clrMapOvr>
  <p:transition/>
  <p:timing>
    <p:tnLst>
      <p:par>
        <p:cTn id="1" dur="indefinite" restart="never" nodeType="tmRoot"/>
      </p:par>
    </p:tn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圖片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83323" y="1628785"/>
            <a:ext cx="4819651" cy="4819651"/>
          </a:xfrm>
          <a:prstGeom prst="rect">
            <a:avLst/>
          </a:prstGeom>
        </p:spPr>
      </p:pic>
      <p:sp>
        <p:nvSpPr>
          <p:cNvPr id="24" name="矩形 23"/>
          <p:cNvSpPr/>
          <p:nvPr/>
        </p:nvSpPr>
        <p:spPr>
          <a:xfrm>
            <a:off x="3313792" y="5840001"/>
            <a:ext cx="1462260" cy="398699"/>
          </a:xfrm>
          <a:prstGeom prst="rect">
            <a:avLst/>
          </a:prstGeom>
        </p:spPr>
        <p:txBody>
          <a:bodyPr wrap="none">
            <a:spAutoFit/>
          </a:bodyPr>
          <a:lstStyle/>
          <a:p>
            <a:pPr algn="ctr" defTabSz="1300192">
              <a:defRPr/>
            </a:pPr>
            <a:r>
              <a:rPr lang="en-US" altLang="zh-TW" sz="1991" b="1" dirty="0">
                <a:solidFill>
                  <a:schemeClr val="bg1"/>
                </a:solidFill>
              </a:rPr>
              <a:t>CS: Ready</a:t>
            </a:r>
          </a:p>
        </p:txBody>
      </p:sp>
      <p:sp>
        <p:nvSpPr>
          <p:cNvPr id="2" name="標題 1"/>
          <p:cNvSpPr>
            <a:spLocks noGrp="1"/>
          </p:cNvSpPr>
          <p:nvPr>
            <p:ph type="title"/>
          </p:nvPr>
        </p:nvSpPr>
        <p:spPr/>
        <p:txBody>
          <a:bodyPr/>
          <a:lstStyle/>
          <a:p>
            <a:r>
              <a:rPr lang="en-US" altLang="zh-TW" dirty="0" smtClean="0"/>
              <a:t>2.5”</a:t>
            </a:r>
            <a:endParaRPr lang="zh-TW" altLang="en-US" dirty="0"/>
          </a:p>
        </p:txBody>
      </p:sp>
      <p:sp>
        <p:nvSpPr>
          <p:cNvPr id="14" name="矩形 13"/>
          <p:cNvSpPr/>
          <p:nvPr/>
        </p:nvSpPr>
        <p:spPr>
          <a:xfrm>
            <a:off x="7373987" y="1025242"/>
            <a:ext cx="5326843" cy="646331"/>
          </a:xfrm>
          <a:prstGeom prst="rect">
            <a:avLst/>
          </a:prstGeom>
        </p:spPr>
        <p:txBody>
          <a:bodyPr wrap="none">
            <a:spAutoFit/>
          </a:bodyPr>
          <a:lstStyle/>
          <a:p>
            <a:pPr lvl="0" eaLnBrk="1" hangingPunct="1">
              <a:defRPr/>
            </a:pPr>
            <a:r>
              <a:rPr lang="en-US" altLang="zh-TW" sz="3600" b="1" dirty="0" smtClean="0">
                <a:solidFill>
                  <a:srgbClr val="008080"/>
                </a:solidFill>
                <a:latin typeface="Calibri" panose="020F0502020204030204" pitchFamily="34" charset="0"/>
                <a:cs typeface="Calibri" panose="020F0502020204030204" pitchFamily="34" charset="0"/>
              </a:rPr>
              <a:t>ST180-25 SSD Specification</a:t>
            </a:r>
            <a:endParaRPr lang="en-US" altLang="zh-TW" sz="3600" b="1" dirty="0">
              <a:solidFill>
                <a:srgbClr val="008080"/>
              </a:solidFill>
              <a:latin typeface="Calibri" panose="020F0502020204030204" pitchFamily="34" charset="0"/>
              <a:cs typeface="Calibri" panose="020F0502020204030204" pitchFamily="34" charset="0"/>
            </a:endParaRPr>
          </a:p>
        </p:txBody>
      </p:sp>
      <p:graphicFrame>
        <p:nvGraphicFramePr>
          <p:cNvPr id="17" name="表格 16"/>
          <p:cNvGraphicFramePr>
            <a:graphicFrameLocks noGrp="1"/>
          </p:cNvGraphicFramePr>
          <p:nvPr>
            <p:extLst>
              <p:ext uri="{D42A27DB-BD31-4B8C-83A1-F6EECF244321}">
                <p14:modId xmlns:p14="http://schemas.microsoft.com/office/powerpoint/2010/main" val="1601748732"/>
              </p:ext>
            </p:extLst>
          </p:nvPr>
        </p:nvGraphicFramePr>
        <p:xfrm>
          <a:off x="5285754" y="1852464"/>
          <a:ext cx="10656000" cy="7155550"/>
        </p:xfrm>
        <a:graphic>
          <a:graphicData uri="http://schemas.openxmlformats.org/drawingml/2006/table">
            <a:tbl>
              <a:tblPr firstRow="1" bandRow="1">
                <a:tableStyleId>{5940675A-B579-460E-94D1-54222C63F5DA}</a:tableStyleId>
              </a:tblPr>
              <a:tblGrid>
                <a:gridCol w="5328000"/>
                <a:gridCol w="5328000"/>
              </a:tblGrid>
              <a:tr h="398255">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ST180-25</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SATA 3.1 (6Gb/s)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1024GB~16384GB</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u="none" strike="noStrike" kern="1200" cap="none" normalizeH="0" baseline="0" dirty="0" err="1"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Kioxia</a:t>
                      </a: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 </a:t>
                      </a:r>
                      <a:r>
                        <a:rPr kumimoji="0" lang="en-US" altLang="zh-TW" sz="2000" u="none" strike="noStrike" kern="1200" cap="none" normalizeH="0" baseline="0" dirty="0" smtClean="0">
                          <a:ln>
                            <a:noFill/>
                          </a:ln>
                          <a:solidFill>
                            <a:srgbClr val="C00000"/>
                          </a:solidFill>
                          <a:effectLst/>
                          <a:latin typeface="Calibri" panose="020F0502020204030204" pitchFamily="34" charset="0"/>
                          <a:ea typeface="+mn-ea"/>
                          <a:cs typeface="Calibri" panose="020F0502020204030204" pitchFamily="34" charset="0"/>
                          <a:sym typeface="Arial" pitchFamily="34" charset="0"/>
                        </a:rPr>
                        <a:t>BiCS5</a:t>
                      </a:r>
                      <a:endParaRPr kumimoji="0" lang="zh-TW" altLang="en-US" sz="2000" u="none" strike="noStrike" kern="1200" cap="none" normalizeH="0" baseline="0" dirty="0" smtClean="0">
                        <a:ln>
                          <a:noFill/>
                        </a:ln>
                        <a:solidFill>
                          <a:srgbClr val="C00000"/>
                        </a:solidFill>
                        <a:effectLst/>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External DRAM</a:t>
                      </a:r>
                      <a:endParaRPr kumimoji="0" lang="zh-TW" altLang="en-US"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Yes</a:t>
                      </a: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2764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R/W Speed (MB/sec)</a:t>
                      </a:r>
                      <a:endParaRPr kumimoji="0" lang="zh-TW" altLang="en-US"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555/520</a:t>
                      </a:r>
                      <a:endParaRPr kumimoji="0" lang="zh-TW" altLang="en-US"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IOPS (4K Random Read) </a:t>
                      </a:r>
                      <a:endParaRPr kumimoji="0" lang="zh-TW" altLang="en-US"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95K</a:t>
                      </a: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IOPS (4K Random Write) </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82K</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Wide Temp (-40°C~85°C)</a:t>
                      </a:r>
                      <a:endParaRPr lang="zh-TW" altLang="en-US" sz="2000" b="0" dirty="0" smtClean="0">
                        <a:solidFill>
                          <a:schemeClr val="tx1">
                            <a:lumMod val="75000"/>
                            <a:lumOff val="25000"/>
                          </a:schemeClr>
                        </a:solidFill>
                        <a:latin typeface="Calibri" panose="020F0502020204030204" pitchFamily="34" charset="0"/>
                        <a:cs typeface="Calibri" panose="020F0502020204030204" pitchFamily="34" charset="0"/>
                      </a:endParaRP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Yes</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19095">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086336">
                <a:tc>
                  <a:txBody>
                    <a:bodyPr/>
                    <a:lstStyle/>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Support LDPC ECC</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Global Wear-Leveling Technology</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AES256 Support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End-to-End Data Protection </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Thermal Sensor</a:t>
                      </a:r>
                    </a:p>
                    <a:p>
                      <a:pPr eaLnBrk="0" fontAlgn="base" hangingPunct="0">
                        <a:buSzPct val="100000"/>
                        <a:buFont typeface="Arial" panose="020B0604020202020204" pitchFamily="34" charset="0"/>
                        <a:buChar char="•"/>
                      </a:pPr>
                      <a:r>
                        <a:rPr lang="en-US" altLang="zh-TW" sz="2000" b="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S.M.A.R.T. and SSD Widget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kern="120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DataRAID</a:t>
                      </a:r>
                      <a:r>
                        <a:rPr lang="en-US" altLang="zh-TW"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a:t>
                      </a:r>
                    </a:p>
                    <a:p>
                      <a:pPr marL="0" marR="0" lvl="0" indent="0" algn="l" defTabSz="914446" rtl="0" eaLnBrk="0" fontAlgn="base" latinLnBrk="0" hangingPunct="0">
                        <a:lnSpc>
                          <a:spcPct val="100000"/>
                        </a:lnSpc>
                        <a:spcBef>
                          <a:spcPts val="0"/>
                        </a:spcBef>
                        <a:spcAft>
                          <a:spcPts val="0"/>
                        </a:spcAft>
                        <a:buClrTx/>
                        <a:buSzPct val="100000"/>
                        <a:buFont typeface="Arial" panose="020B0604020202020204" pitchFamily="34" charset="0"/>
                        <a:buChar char="•"/>
                        <a:tabLst/>
                        <a:defRPr/>
                      </a:pPr>
                      <a:r>
                        <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Sidefill</a:t>
                      </a:r>
                      <a:endPar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p>
                      <a:pPr marL="0" marR="0" lvl="0" indent="0" algn="l" defTabSz="914446" rtl="0" eaLnBrk="0" fontAlgn="base" latinLnBrk="0" hangingPunct="0">
                        <a:lnSpc>
                          <a:spcPct val="100000"/>
                        </a:lnSpc>
                        <a:spcBef>
                          <a:spcPts val="0"/>
                        </a:spcBef>
                        <a:spcAft>
                          <a:spcPts val="0"/>
                        </a:spcAft>
                        <a:buClrTx/>
                        <a:buSzPct val="100000"/>
                        <a:buFont typeface="Arial" panose="020B0604020202020204" pitchFamily="34" charset="0"/>
                        <a:buChar char="•"/>
                        <a:tabLst/>
                        <a:defRP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 TCG Opal 2.0 (Optional)</a:t>
                      </a:r>
                      <a:endPar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p>
                      <a:pPr eaLnBrk="0" fontAlgn="base" hangingPunct="0">
                        <a:buSzPct val="100000"/>
                        <a:buFont typeface="Arial" panose="020B0604020202020204" pitchFamily="34" charset="0"/>
                        <a:buNone/>
                      </a:pPr>
                      <a:endParaRPr lang="en-US" altLang="zh-TW"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spcBef>
                          <a:spcPts val="3413"/>
                        </a:spcBef>
                        <a:buSzPct val="171000"/>
                      </a:pPr>
                      <a:r>
                        <a:rPr lang="fr-FR"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Industrial, Surveillance, Digital Signage,</a:t>
                      </a:r>
                      <a:r>
                        <a:rPr lang="fr-FR"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POS, Transportation</a:t>
                      </a:r>
                      <a:endParaRPr lang="en-US" altLang="zh-TW" sz="2000" b="0" kern="1200" dirty="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9" name="圓角矩形 8"/>
          <p:cNvSpPr/>
          <p:nvPr/>
        </p:nvSpPr>
        <p:spPr>
          <a:xfrm>
            <a:off x="1812083" y="6805626"/>
            <a:ext cx="2016125" cy="616649"/>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2" fontAlgn="auto">
              <a:spcBef>
                <a:spcPts val="0"/>
              </a:spcBef>
              <a:spcAft>
                <a:spcPts val="0"/>
              </a:spcAft>
              <a:defRPr/>
            </a:pPr>
            <a:r>
              <a:rPr lang="en-US" altLang="zh-TW" sz="2400" b="1" dirty="0" smtClean="0">
                <a:solidFill>
                  <a:schemeClr val="bg1"/>
                </a:solidFill>
                <a:latin typeface="Calibri" panose="020F0502020204030204" pitchFamily="34" charset="0"/>
                <a:cs typeface="Calibri" panose="020F0502020204030204" pitchFamily="34" charset="0"/>
                <a:sym typeface="Arial" pitchFamily="34" charset="0"/>
              </a:rPr>
              <a:t>CS: </a:t>
            </a:r>
            <a:r>
              <a:rPr lang="en-US" altLang="zh-TW" sz="2400" b="1" dirty="0" smtClean="0">
                <a:solidFill>
                  <a:schemeClr val="bg1"/>
                </a:solidFill>
                <a:latin typeface="Calibri" panose="020F0502020204030204" pitchFamily="34" charset="0"/>
                <a:cs typeface="Calibri" panose="020F0502020204030204" pitchFamily="34" charset="0"/>
              </a:rPr>
              <a:t>Ready</a:t>
            </a:r>
            <a:endParaRPr lang="en-US" altLang="zh-TW" sz="2400" b="1" dirty="0">
              <a:solidFill>
                <a:schemeClr val="bg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43630452"/>
      </p:ext>
    </p:extLst>
  </p:cSld>
  <p:clrMapOvr>
    <a:masterClrMapping/>
  </p:clrMapOvr>
  <p:transition/>
  <p:timing>
    <p:tnLst>
      <p:par>
        <p:cTn id="1" dur="indefinite" restart="never" nodeType="tmRoot"/>
      </p:par>
    </p:tn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矩形 23"/>
          <p:cNvSpPr/>
          <p:nvPr/>
        </p:nvSpPr>
        <p:spPr>
          <a:xfrm>
            <a:off x="3313792" y="5840001"/>
            <a:ext cx="1462260" cy="398699"/>
          </a:xfrm>
          <a:prstGeom prst="rect">
            <a:avLst/>
          </a:prstGeom>
        </p:spPr>
        <p:txBody>
          <a:bodyPr wrap="none">
            <a:spAutoFit/>
          </a:bodyPr>
          <a:lstStyle/>
          <a:p>
            <a:pPr algn="ctr" defTabSz="1300192">
              <a:defRPr/>
            </a:pPr>
            <a:r>
              <a:rPr lang="en-US" altLang="zh-TW" sz="1991" b="1" dirty="0">
                <a:solidFill>
                  <a:schemeClr val="bg1"/>
                </a:solidFill>
              </a:rPr>
              <a:t>CS: Ready</a:t>
            </a:r>
          </a:p>
        </p:txBody>
      </p:sp>
      <p:sp>
        <p:nvSpPr>
          <p:cNvPr id="2" name="標題 1"/>
          <p:cNvSpPr>
            <a:spLocks noGrp="1"/>
          </p:cNvSpPr>
          <p:nvPr>
            <p:ph type="title"/>
          </p:nvPr>
        </p:nvSpPr>
        <p:spPr/>
        <p:txBody>
          <a:bodyPr/>
          <a:lstStyle/>
          <a:p>
            <a:r>
              <a:rPr lang="en-US" altLang="zh-TW" dirty="0" smtClean="0"/>
              <a:t>2.5”</a:t>
            </a:r>
            <a:endParaRPr lang="zh-TW" altLang="en-US" dirty="0"/>
          </a:p>
        </p:txBody>
      </p:sp>
      <p:sp>
        <p:nvSpPr>
          <p:cNvPr id="14" name="矩形 13"/>
          <p:cNvSpPr/>
          <p:nvPr/>
        </p:nvSpPr>
        <p:spPr>
          <a:xfrm>
            <a:off x="7373987" y="1025242"/>
            <a:ext cx="5326843" cy="646331"/>
          </a:xfrm>
          <a:prstGeom prst="rect">
            <a:avLst/>
          </a:prstGeom>
        </p:spPr>
        <p:txBody>
          <a:bodyPr wrap="none">
            <a:spAutoFit/>
          </a:bodyPr>
          <a:lstStyle/>
          <a:p>
            <a:pPr lvl="0" eaLnBrk="1" hangingPunct="1">
              <a:defRPr/>
            </a:pPr>
            <a:r>
              <a:rPr lang="en-US" altLang="zh-TW" sz="3600" b="1" dirty="0">
                <a:solidFill>
                  <a:srgbClr val="008080"/>
                </a:solidFill>
                <a:latin typeface="Calibri" panose="020F0502020204030204" pitchFamily="34" charset="0"/>
                <a:cs typeface="Calibri" panose="020F0502020204030204" pitchFamily="34" charset="0"/>
              </a:rPr>
              <a:t>ST250-25 </a:t>
            </a:r>
            <a:r>
              <a:rPr lang="en-US" altLang="zh-TW" sz="3600" b="1" dirty="0" smtClean="0">
                <a:solidFill>
                  <a:srgbClr val="008080"/>
                </a:solidFill>
                <a:latin typeface="Calibri" panose="020F0502020204030204" pitchFamily="34" charset="0"/>
                <a:cs typeface="Calibri" panose="020F0502020204030204" pitchFamily="34" charset="0"/>
              </a:rPr>
              <a:t>SSD Specification</a:t>
            </a:r>
            <a:endParaRPr lang="en-US" altLang="zh-TW" sz="3600" b="1" dirty="0">
              <a:solidFill>
                <a:srgbClr val="008080"/>
              </a:solidFill>
              <a:latin typeface="Calibri" panose="020F0502020204030204" pitchFamily="34" charset="0"/>
              <a:cs typeface="Calibri" panose="020F0502020204030204" pitchFamily="34" charset="0"/>
            </a:endParaRPr>
          </a:p>
        </p:txBody>
      </p:sp>
      <p:graphicFrame>
        <p:nvGraphicFramePr>
          <p:cNvPr id="17" name="表格 16"/>
          <p:cNvGraphicFramePr>
            <a:graphicFrameLocks noGrp="1"/>
          </p:cNvGraphicFramePr>
          <p:nvPr>
            <p:extLst/>
          </p:nvPr>
        </p:nvGraphicFramePr>
        <p:xfrm>
          <a:off x="5285754" y="1852464"/>
          <a:ext cx="10656000" cy="6729254"/>
        </p:xfrm>
        <a:graphic>
          <a:graphicData uri="http://schemas.openxmlformats.org/drawingml/2006/table">
            <a:tbl>
              <a:tblPr firstRow="1" bandRow="1">
                <a:tableStyleId>{5940675A-B579-460E-94D1-54222C63F5DA}</a:tableStyleId>
              </a:tblPr>
              <a:tblGrid>
                <a:gridCol w="5328000"/>
                <a:gridCol w="5328000"/>
              </a:tblGrid>
              <a:tr h="398255">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ST250-25</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SATA 3.2 (6Gb/s)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128GB~2048GB</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WD BiCS5</a:t>
                      </a:r>
                      <a:endParaRPr kumimoji="0" lang="zh-TW" altLang="en-US"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External DRAM</a:t>
                      </a:r>
                      <a:endParaRPr kumimoji="0" lang="zh-TW" altLang="en-US"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No</a:t>
                      </a: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2764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R/W Speed (MB/sec)</a:t>
                      </a:r>
                      <a:endParaRPr kumimoji="0" lang="zh-TW" altLang="en-US"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560/510</a:t>
                      </a:r>
                      <a:endParaRPr kumimoji="0" lang="zh-TW" altLang="en-US"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IOPS (4K Random Read) </a:t>
                      </a:r>
                      <a:endParaRPr kumimoji="0" lang="zh-TW" altLang="en-US"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48K</a:t>
                      </a: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IOPS (4K Random Write) </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66K</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19095">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086336">
                <a:tc>
                  <a:txBody>
                    <a:bodyPr/>
                    <a:lstStyle/>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Support LDPC ECC</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Global Wear-Leveling Technology</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AES256 Support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End-to-End Data Protection </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DEVSLP/Thermal Sensor</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DataDefender</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S.M.A.R.T. and SSD Widget</a:t>
                      </a: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spcBef>
                          <a:spcPts val="3413"/>
                        </a:spcBef>
                        <a:buSzPct val="171000"/>
                      </a:pPr>
                      <a:r>
                        <a:rPr lang="fr-FR"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POS, Digital Signage, Industrial PC</a:t>
                      </a: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pic>
        <p:nvPicPr>
          <p:cNvPr id="8" name="圖片 7"/>
          <p:cNvPicPr>
            <a:picLocks noChangeAspect="1"/>
          </p:cNvPicPr>
          <p:nvPr/>
        </p:nvPicPr>
        <p:blipFill>
          <a:blip r:embed="rId2"/>
          <a:stretch>
            <a:fillRect/>
          </a:stretch>
        </p:blipFill>
        <p:spPr>
          <a:xfrm>
            <a:off x="1207962" y="2057408"/>
            <a:ext cx="3000375" cy="3962400"/>
          </a:xfrm>
          <a:prstGeom prst="rect">
            <a:avLst/>
          </a:prstGeom>
        </p:spPr>
      </p:pic>
      <p:sp>
        <p:nvSpPr>
          <p:cNvPr id="10" name="圓角矩形 9"/>
          <p:cNvSpPr/>
          <p:nvPr/>
        </p:nvSpPr>
        <p:spPr>
          <a:xfrm>
            <a:off x="1812083" y="6805626"/>
            <a:ext cx="2016125" cy="616649"/>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2" fontAlgn="auto">
              <a:spcBef>
                <a:spcPts val="0"/>
              </a:spcBef>
              <a:spcAft>
                <a:spcPts val="0"/>
              </a:spcAft>
              <a:defRPr/>
            </a:pPr>
            <a:r>
              <a:rPr lang="en-US" altLang="zh-TW" sz="2400" b="1" dirty="0" smtClean="0">
                <a:solidFill>
                  <a:schemeClr val="bg1"/>
                </a:solidFill>
                <a:latin typeface="Calibri" panose="020F0502020204030204" pitchFamily="34" charset="0"/>
                <a:cs typeface="Calibri" panose="020F0502020204030204" pitchFamily="34" charset="0"/>
                <a:sym typeface="Arial" pitchFamily="34" charset="0"/>
              </a:rPr>
              <a:t>CS: </a:t>
            </a:r>
            <a:r>
              <a:rPr lang="en-US" altLang="zh-TW" sz="2400" b="1" dirty="0" smtClean="0">
                <a:solidFill>
                  <a:schemeClr val="bg1"/>
                </a:solidFill>
                <a:latin typeface="Calibri" panose="020F0502020204030204" pitchFamily="34" charset="0"/>
                <a:cs typeface="Calibri" panose="020F0502020204030204" pitchFamily="34" charset="0"/>
              </a:rPr>
              <a:t>Ready</a:t>
            </a:r>
            <a:endParaRPr lang="en-US" altLang="zh-TW" sz="2400" b="1" dirty="0">
              <a:solidFill>
                <a:schemeClr val="bg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471291193"/>
      </p:ext>
    </p:extLst>
  </p:cSld>
  <p:clrMapOvr>
    <a:masterClrMapping/>
  </p:clrMapOvr>
  <p:transition/>
  <p:timing>
    <p:tnLst>
      <p:par>
        <p:cTn id="1" dur="indefinite" restart="never" nodeType="tmRoot"/>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矩形 23"/>
          <p:cNvSpPr/>
          <p:nvPr/>
        </p:nvSpPr>
        <p:spPr>
          <a:xfrm>
            <a:off x="3313792" y="5840001"/>
            <a:ext cx="1462260" cy="398699"/>
          </a:xfrm>
          <a:prstGeom prst="rect">
            <a:avLst/>
          </a:prstGeom>
        </p:spPr>
        <p:txBody>
          <a:bodyPr wrap="none">
            <a:spAutoFit/>
          </a:bodyPr>
          <a:lstStyle/>
          <a:p>
            <a:pPr algn="ctr" defTabSz="1300192">
              <a:defRPr/>
            </a:pPr>
            <a:r>
              <a:rPr lang="en-US" altLang="zh-TW" sz="1991" b="1" dirty="0">
                <a:solidFill>
                  <a:schemeClr val="bg1"/>
                </a:solidFill>
              </a:rPr>
              <a:t>CS: Ready</a:t>
            </a:r>
          </a:p>
        </p:txBody>
      </p:sp>
      <p:sp>
        <p:nvSpPr>
          <p:cNvPr id="4" name="標題 3"/>
          <p:cNvSpPr>
            <a:spLocks noGrp="1"/>
          </p:cNvSpPr>
          <p:nvPr>
            <p:ph type="title"/>
          </p:nvPr>
        </p:nvSpPr>
        <p:spPr/>
        <p:txBody>
          <a:bodyPr/>
          <a:lstStyle/>
          <a:p>
            <a:r>
              <a:rPr lang="en-US" altLang="zh-TW" dirty="0" smtClean="0"/>
              <a:t>M.2</a:t>
            </a:r>
            <a:endParaRPr lang="zh-TW" altLang="en-US" dirty="0"/>
          </a:p>
        </p:txBody>
      </p:sp>
      <p:sp>
        <p:nvSpPr>
          <p:cNvPr id="16" name="矩形 15"/>
          <p:cNvSpPr/>
          <p:nvPr/>
        </p:nvSpPr>
        <p:spPr>
          <a:xfrm>
            <a:off x="7373987" y="1025242"/>
            <a:ext cx="5964838" cy="646331"/>
          </a:xfrm>
          <a:prstGeom prst="rect">
            <a:avLst/>
          </a:prstGeom>
        </p:spPr>
        <p:txBody>
          <a:bodyPr wrap="none">
            <a:spAutoFit/>
          </a:bodyPr>
          <a:lstStyle/>
          <a:p>
            <a:pPr lvl="0" eaLnBrk="1" hangingPunct="1">
              <a:defRPr/>
            </a:pPr>
            <a:r>
              <a:rPr lang="en-US" altLang="zh-TW" sz="3600" b="1" dirty="0" smtClean="0">
                <a:solidFill>
                  <a:srgbClr val="008080"/>
                </a:solidFill>
                <a:latin typeface="Calibri" panose="020F0502020204030204" pitchFamily="34" charset="0"/>
                <a:cs typeface="Calibri" panose="020F0502020204030204" pitchFamily="34" charset="0"/>
              </a:rPr>
              <a:t>ST250-M280 SSD Specification</a:t>
            </a:r>
            <a:endParaRPr lang="en-US" altLang="zh-TW" sz="3600" b="1" dirty="0">
              <a:solidFill>
                <a:srgbClr val="008080"/>
              </a:solidFill>
              <a:latin typeface="Calibri" panose="020F0502020204030204" pitchFamily="34" charset="0"/>
              <a:cs typeface="Calibri" panose="020F0502020204030204" pitchFamily="34" charset="0"/>
            </a:endParaRPr>
          </a:p>
        </p:txBody>
      </p:sp>
      <p:graphicFrame>
        <p:nvGraphicFramePr>
          <p:cNvPr id="8" name="表格 7"/>
          <p:cNvGraphicFramePr>
            <a:graphicFrameLocks noGrp="1"/>
          </p:cNvGraphicFramePr>
          <p:nvPr>
            <p:extLst>
              <p:ext uri="{D42A27DB-BD31-4B8C-83A1-F6EECF244321}">
                <p14:modId xmlns:p14="http://schemas.microsoft.com/office/powerpoint/2010/main" val="2844490619"/>
              </p:ext>
            </p:extLst>
          </p:nvPr>
        </p:nvGraphicFramePr>
        <p:xfrm>
          <a:off x="5285754" y="1852464"/>
          <a:ext cx="10656000" cy="7046754"/>
        </p:xfrm>
        <a:graphic>
          <a:graphicData uri="http://schemas.openxmlformats.org/drawingml/2006/table">
            <a:tbl>
              <a:tblPr firstRow="1" bandRow="1">
                <a:tableStyleId>{5940675A-B579-460E-94D1-54222C63F5DA}</a:tableStyleId>
              </a:tblPr>
              <a:tblGrid>
                <a:gridCol w="5328000"/>
                <a:gridCol w="5328000"/>
              </a:tblGrid>
              <a:tr h="398255">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ST250-M280</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SATA 3.2 (6Gb/s)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Single side: 128GB~512GB</a:t>
                      </a:r>
                    </a:p>
                    <a:p>
                      <a:pPr marL="0" marR="0" lvl="0" indent="0" algn="l"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Double side: 1024GB~2048GB</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WD BiCS5</a:t>
                      </a:r>
                      <a:endParaRPr kumimoji="0" lang="zh-TW" altLang="en-US"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External DRAM</a:t>
                      </a:r>
                      <a:endParaRPr kumimoji="0" lang="zh-TW" altLang="en-US"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No</a:t>
                      </a: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R/W Speed (MB/sec)</a:t>
                      </a:r>
                      <a:endParaRPr kumimoji="0" lang="zh-TW" altLang="en-US"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560/510</a:t>
                      </a:r>
                      <a:endParaRPr kumimoji="0" lang="zh-TW" altLang="en-US"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IOPS (4K Random Read) </a:t>
                      </a:r>
                      <a:endParaRPr kumimoji="0" lang="zh-TW" altLang="en-US"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48K</a:t>
                      </a: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IOPS (4K Random Write) </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66K</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19095">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086336">
                <a:tc>
                  <a:txBody>
                    <a:bodyPr/>
                    <a:lstStyle/>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Support LDPC ECC</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Global Wear-Leveling Technology</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AES256 Support </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End-to-End Data Protection </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DEVSLP/Thermal Sensor</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DataDefender</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a:t>
                      </a:r>
                    </a:p>
                    <a:p>
                      <a:pPr marL="0" marR="0" lvl="0" indent="0" algn="l" defTabSz="914446" rtl="0" eaLnBrk="0" fontAlgn="base" latinLnBrk="0" hangingPunct="0">
                        <a:lnSpc>
                          <a:spcPct val="100000"/>
                        </a:lnSpc>
                        <a:spcBef>
                          <a:spcPts val="0"/>
                        </a:spcBef>
                        <a:spcAft>
                          <a:spcPts val="0"/>
                        </a:spcAft>
                        <a:buClrTx/>
                        <a:buSzPct val="100000"/>
                        <a:buFont typeface="Arial" panose="020B0604020202020204" pitchFamily="34" charset="0"/>
                        <a:buChar char="•"/>
                        <a:tabLst/>
                        <a:defRP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S.M.A.R.T. and SSD Widget </a:t>
                      </a:r>
                    </a:p>
                    <a:p>
                      <a:pPr marL="0" marR="0" lvl="0" indent="0" algn="l" defTabSz="914446" rtl="0" eaLnBrk="0" fontAlgn="base" latinLnBrk="0" hangingPunct="0">
                        <a:lnSpc>
                          <a:spcPct val="100000"/>
                        </a:lnSpc>
                        <a:spcBef>
                          <a:spcPts val="0"/>
                        </a:spcBef>
                        <a:spcAft>
                          <a:spcPts val="0"/>
                        </a:spcAft>
                        <a:buClrTx/>
                        <a:buSzPct val="100000"/>
                        <a:buFont typeface="Arial" panose="020B0604020202020204" pitchFamily="34" charset="0"/>
                        <a:buChar char="•"/>
                        <a:tabLst/>
                        <a:defRP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Sidefill</a:t>
                      </a:r>
                      <a:endPar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spcBef>
                          <a:spcPts val="3413"/>
                        </a:spcBef>
                        <a:buSzPct val="171000"/>
                      </a:pPr>
                      <a:r>
                        <a:rPr lang="fr-FR"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POS, Digital Signage, Industrial PC</a:t>
                      </a: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10" name="圓角矩形 9"/>
          <p:cNvSpPr/>
          <p:nvPr/>
        </p:nvSpPr>
        <p:spPr>
          <a:xfrm>
            <a:off x="1812083" y="6805626"/>
            <a:ext cx="2016125" cy="616649"/>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2" fontAlgn="auto">
              <a:spcBef>
                <a:spcPts val="0"/>
              </a:spcBef>
              <a:spcAft>
                <a:spcPts val="0"/>
              </a:spcAft>
              <a:defRPr/>
            </a:pPr>
            <a:r>
              <a:rPr lang="en-US" altLang="zh-TW" sz="2400" b="1" dirty="0" smtClean="0">
                <a:solidFill>
                  <a:schemeClr val="bg1"/>
                </a:solidFill>
                <a:latin typeface="Calibri" panose="020F0502020204030204" pitchFamily="34" charset="0"/>
                <a:cs typeface="Calibri" panose="020F0502020204030204" pitchFamily="34" charset="0"/>
                <a:sym typeface="Arial" pitchFamily="34" charset="0"/>
              </a:rPr>
              <a:t>CS: </a:t>
            </a:r>
            <a:r>
              <a:rPr lang="en-US" altLang="zh-TW" sz="2400" b="1" dirty="0" smtClean="0">
                <a:solidFill>
                  <a:schemeClr val="bg1"/>
                </a:solidFill>
                <a:latin typeface="Calibri" panose="020F0502020204030204" pitchFamily="34" charset="0"/>
                <a:cs typeface="Calibri" panose="020F0502020204030204" pitchFamily="34" charset="0"/>
              </a:rPr>
              <a:t>Ready</a:t>
            </a:r>
            <a:endParaRPr lang="en-US" altLang="zh-TW" sz="2400" b="1" dirty="0">
              <a:solidFill>
                <a:schemeClr val="bg1"/>
              </a:solidFill>
              <a:latin typeface="Calibri" panose="020F0502020204030204" pitchFamily="34" charset="0"/>
              <a:cs typeface="Calibri" panose="020F0502020204030204" pitchFamily="34" charset="0"/>
            </a:endParaRPr>
          </a:p>
        </p:txBody>
      </p:sp>
      <p:pic>
        <p:nvPicPr>
          <p:cNvPr id="8194" name="Picture 2" descr="https://www.apacer.com/upload/media/industrial/products/SSD/SATA/ST250_M280.png"/>
          <p:cNvPicPr>
            <a:picLocks noChangeAspect="1" noChangeArrowheads="1"/>
          </p:cNvPicPr>
          <p:nvPr/>
        </p:nvPicPr>
        <p:blipFill>
          <a:blip r:embed="rId2"/>
          <a:srcRect/>
          <a:stretch>
            <a:fillRect/>
          </a:stretch>
        </p:blipFill>
        <p:spPr bwMode="auto">
          <a:xfrm>
            <a:off x="0" y="1304900"/>
            <a:ext cx="5524472" cy="5524472"/>
          </a:xfrm>
          <a:prstGeom prst="rect">
            <a:avLst/>
          </a:prstGeom>
          <a:noFill/>
        </p:spPr>
      </p:pic>
    </p:spTree>
    <p:extLst>
      <p:ext uri="{BB962C8B-B14F-4D97-AF65-F5344CB8AC3E}">
        <p14:creationId xmlns:p14="http://schemas.microsoft.com/office/powerpoint/2010/main" val="1493097800"/>
      </p:ext>
    </p:extLst>
  </p:cSld>
  <p:clrMapOvr>
    <a:masterClrMapping/>
  </p:clrMapOvr>
  <p:transition/>
  <p:timing>
    <p:tnLst>
      <p:par>
        <p:cTn id="1" dur="indefinite" restart="never" nodeType="tmRoot"/>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en-US" altLang="zh-TW" dirty="0" err="1" smtClean="0"/>
              <a:t>mSATA</a:t>
            </a:r>
            <a:endParaRPr lang="zh-TW" altLang="en-US" dirty="0"/>
          </a:p>
        </p:txBody>
      </p:sp>
      <p:sp>
        <p:nvSpPr>
          <p:cNvPr id="15" name="矩形 14"/>
          <p:cNvSpPr/>
          <p:nvPr/>
        </p:nvSpPr>
        <p:spPr>
          <a:xfrm>
            <a:off x="7373987" y="1025242"/>
            <a:ext cx="5560881" cy="646331"/>
          </a:xfrm>
          <a:prstGeom prst="rect">
            <a:avLst/>
          </a:prstGeom>
        </p:spPr>
        <p:txBody>
          <a:bodyPr wrap="none">
            <a:spAutoFit/>
          </a:bodyPr>
          <a:lstStyle/>
          <a:p>
            <a:pPr lvl="0" eaLnBrk="1" hangingPunct="1">
              <a:defRPr/>
            </a:pPr>
            <a:r>
              <a:rPr lang="en-US" altLang="zh-TW" sz="3600" b="1" dirty="0" smtClean="0">
                <a:solidFill>
                  <a:srgbClr val="008080"/>
                </a:solidFill>
                <a:latin typeface="Calibri" panose="020F0502020204030204" pitchFamily="34" charset="0"/>
                <a:cs typeface="Calibri" panose="020F0502020204030204" pitchFamily="34" charset="0"/>
              </a:rPr>
              <a:t>ST250-300 SSD Specification</a:t>
            </a:r>
            <a:endParaRPr lang="en-US" altLang="zh-TW" sz="3600" b="1" dirty="0">
              <a:solidFill>
                <a:srgbClr val="008080"/>
              </a:solidFill>
              <a:latin typeface="Calibri" panose="020F0502020204030204" pitchFamily="34" charset="0"/>
              <a:cs typeface="Calibri" panose="020F0502020204030204" pitchFamily="34" charset="0"/>
            </a:endParaRPr>
          </a:p>
        </p:txBody>
      </p:sp>
      <p:graphicFrame>
        <p:nvGraphicFramePr>
          <p:cNvPr id="17" name="表格 16"/>
          <p:cNvGraphicFramePr>
            <a:graphicFrameLocks noGrp="1"/>
          </p:cNvGraphicFramePr>
          <p:nvPr>
            <p:extLst/>
          </p:nvPr>
        </p:nvGraphicFramePr>
        <p:xfrm>
          <a:off x="5285754" y="1852464"/>
          <a:ext cx="10656000" cy="6729254"/>
        </p:xfrm>
        <a:graphic>
          <a:graphicData uri="http://schemas.openxmlformats.org/drawingml/2006/table">
            <a:tbl>
              <a:tblPr firstRow="1" bandRow="1">
                <a:tableStyleId>{5940675A-B579-460E-94D1-54222C63F5DA}</a:tableStyleId>
              </a:tblPr>
              <a:tblGrid>
                <a:gridCol w="5328000"/>
                <a:gridCol w="5328000"/>
              </a:tblGrid>
              <a:tr h="398255">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ST250-300</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SATA 3.2 (6Gb/s)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128GB~2048GB</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WD BiCS5</a:t>
                      </a:r>
                      <a:endParaRPr kumimoji="0" lang="zh-TW" altLang="en-US"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External DRAM</a:t>
                      </a:r>
                      <a:endParaRPr kumimoji="0" lang="zh-TW" altLang="en-US"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No</a:t>
                      </a: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R/W Speed (MB/sec)</a:t>
                      </a:r>
                      <a:endParaRPr kumimoji="0" lang="zh-TW" altLang="en-US"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560/510</a:t>
                      </a:r>
                      <a:endParaRPr kumimoji="0" lang="zh-TW" altLang="en-US"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IOPS (4K Random Read) </a:t>
                      </a:r>
                      <a:endParaRPr kumimoji="0" lang="zh-TW" altLang="en-US"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48K</a:t>
                      </a: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IOPS (4K Random Write) </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66K</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19095">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086336">
                <a:tc>
                  <a:txBody>
                    <a:bodyPr/>
                    <a:lstStyle/>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Support LDPC ECC</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Global Wear-Leveling Technology</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AES256 Support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End-to-End Data Protection </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DEVSLP/Thermal Sensor</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DataDefender</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S.M.A.R.T. and SSD Widget</a:t>
                      </a:r>
                    </a:p>
                    <a:p>
                      <a:pPr marL="0" marR="0" lvl="0" indent="0" algn="l" defTabSz="914446" rtl="0" eaLnBrk="0" fontAlgn="base" latinLnBrk="0" hangingPunct="0">
                        <a:lnSpc>
                          <a:spcPct val="100000"/>
                        </a:lnSpc>
                        <a:spcBef>
                          <a:spcPts val="0"/>
                        </a:spcBef>
                        <a:spcAft>
                          <a:spcPts val="0"/>
                        </a:spcAft>
                        <a:buClrTx/>
                        <a:buSzPct val="100000"/>
                        <a:buFont typeface="Arial" panose="020B0604020202020204" pitchFamily="34" charset="0"/>
                        <a:buNone/>
                        <a:tabLst/>
                        <a:defRPr/>
                      </a:pPr>
                      <a:endParaRPr lang="en-US" altLang="zh-TW"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spcBef>
                          <a:spcPts val="3413"/>
                        </a:spcBef>
                        <a:buSzPct val="171000"/>
                      </a:pPr>
                      <a:r>
                        <a:rPr lang="fr-FR"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POS, Digital Signage, Industrial PC</a:t>
                      </a: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pic>
        <p:nvPicPr>
          <p:cNvPr id="3" name="圖片 2"/>
          <p:cNvPicPr>
            <a:picLocks noChangeAspect="1"/>
          </p:cNvPicPr>
          <p:nvPr/>
        </p:nvPicPr>
        <p:blipFill rotWithShape="1">
          <a:blip r:embed="rId2" cstate="email">
            <a:extLst>
              <a:ext uri="{28A0092B-C50C-407E-A947-70E740481C1C}">
                <a14:useLocalDpi xmlns:a14="http://schemas.microsoft.com/office/drawing/2010/main"/>
              </a:ext>
            </a:extLst>
          </a:blip>
          <a:srcRect l="13028" t="3013" b="6525"/>
          <a:stretch/>
        </p:blipFill>
        <p:spPr>
          <a:xfrm>
            <a:off x="1331415" y="1671572"/>
            <a:ext cx="2860737" cy="4367777"/>
          </a:xfrm>
          <a:prstGeom prst="rect">
            <a:avLst/>
          </a:prstGeom>
        </p:spPr>
      </p:pic>
      <p:sp>
        <p:nvSpPr>
          <p:cNvPr id="8" name="圓角矩形 7"/>
          <p:cNvSpPr/>
          <p:nvPr/>
        </p:nvSpPr>
        <p:spPr>
          <a:xfrm>
            <a:off x="1812083" y="6234122"/>
            <a:ext cx="2016125" cy="616649"/>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2" fontAlgn="auto">
              <a:spcBef>
                <a:spcPts val="0"/>
              </a:spcBef>
              <a:spcAft>
                <a:spcPts val="0"/>
              </a:spcAft>
              <a:defRPr/>
            </a:pPr>
            <a:r>
              <a:rPr lang="en-US" altLang="zh-TW" sz="2400" b="1" dirty="0" smtClean="0">
                <a:solidFill>
                  <a:schemeClr val="bg1"/>
                </a:solidFill>
                <a:latin typeface="Calibri" panose="020F0502020204030204" pitchFamily="34" charset="0"/>
                <a:cs typeface="Calibri" panose="020F0502020204030204" pitchFamily="34" charset="0"/>
                <a:sym typeface="Arial" pitchFamily="34" charset="0"/>
              </a:rPr>
              <a:t>CS: </a:t>
            </a:r>
            <a:r>
              <a:rPr lang="en-US" altLang="zh-TW" sz="2400" b="1" dirty="0" smtClean="0">
                <a:solidFill>
                  <a:schemeClr val="bg1"/>
                </a:solidFill>
                <a:latin typeface="Calibri" panose="020F0502020204030204" pitchFamily="34" charset="0"/>
                <a:cs typeface="Calibri" panose="020F0502020204030204" pitchFamily="34" charset="0"/>
              </a:rPr>
              <a:t>Ready</a:t>
            </a:r>
            <a:endParaRPr lang="en-US" altLang="zh-TW" sz="2400" b="1" dirty="0">
              <a:solidFill>
                <a:schemeClr val="bg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23303597"/>
      </p:ext>
    </p:extLst>
  </p:cSld>
  <p:clrMapOvr>
    <a:masterClrMapping/>
  </p:clrMapOvr>
  <p:transition/>
  <p:timing>
    <p:tnLst>
      <p:par>
        <p:cTn id="1" dur="indefinite" restart="never" nodeType="tmRoot"/>
      </p:par>
    </p:tn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en-US" altLang="zh-TW" dirty="0" smtClean="0"/>
              <a:t>M.2</a:t>
            </a:r>
            <a:endParaRPr lang="zh-TW" altLang="en-US" dirty="0"/>
          </a:p>
        </p:txBody>
      </p:sp>
      <p:pic>
        <p:nvPicPr>
          <p:cNvPr id="5" name="圖片 4"/>
          <p:cNvPicPr>
            <a:picLocks noChangeAspect="1"/>
          </p:cNvPicPr>
          <p:nvPr/>
        </p:nvPicPr>
        <p:blipFill rotWithShape="1">
          <a:blip r:embed="rId2" cstate="email">
            <a:extLst>
              <a:ext uri="{28A0092B-C50C-407E-A947-70E740481C1C}">
                <a14:useLocalDpi xmlns:a14="http://schemas.microsoft.com/office/drawing/2010/main"/>
              </a:ext>
            </a:extLst>
          </a:blip>
          <a:srcRect l="21027" t="3680" r="20095" b="4322"/>
          <a:stretch/>
        </p:blipFill>
        <p:spPr>
          <a:xfrm>
            <a:off x="1617747" y="2068488"/>
            <a:ext cx="2304257" cy="3600400"/>
          </a:xfrm>
          <a:prstGeom prst="rect">
            <a:avLst/>
          </a:prstGeom>
        </p:spPr>
      </p:pic>
      <p:sp>
        <p:nvSpPr>
          <p:cNvPr id="14" name="矩形 13"/>
          <p:cNvSpPr/>
          <p:nvPr/>
        </p:nvSpPr>
        <p:spPr>
          <a:xfrm>
            <a:off x="7373987" y="1025242"/>
            <a:ext cx="5964838" cy="646331"/>
          </a:xfrm>
          <a:prstGeom prst="rect">
            <a:avLst/>
          </a:prstGeom>
        </p:spPr>
        <p:txBody>
          <a:bodyPr wrap="none">
            <a:spAutoFit/>
          </a:bodyPr>
          <a:lstStyle/>
          <a:p>
            <a:pPr lvl="0" eaLnBrk="1" hangingPunct="1">
              <a:defRPr/>
            </a:pPr>
            <a:r>
              <a:rPr lang="en-US" altLang="zh-TW" sz="3600" b="1" dirty="0" smtClean="0">
                <a:solidFill>
                  <a:srgbClr val="008080"/>
                </a:solidFill>
                <a:latin typeface="Calibri" panose="020F0502020204030204" pitchFamily="34" charset="0"/>
                <a:cs typeface="Calibri" panose="020F0502020204030204" pitchFamily="34" charset="0"/>
              </a:rPr>
              <a:t>ST250-M242 SSD Specification</a:t>
            </a:r>
            <a:endParaRPr lang="en-US" altLang="zh-TW" sz="3600" b="1" dirty="0">
              <a:solidFill>
                <a:srgbClr val="008080"/>
              </a:solidFill>
              <a:latin typeface="Calibri" panose="020F0502020204030204" pitchFamily="34" charset="0"/>
              <a:cs typeface="Calibri" panose="020F0502020204030204" pitchFamily="34" charset="0"/>
            </a:endParaRPr>
          </a:p>
        </p:txBody>
      </p:sp>
      <p:graphicFrame>
        <p:nvGraphicFramePr>
          <p:cNvPr id="8" name="表格 7"/>
          <p:cNvGraphicFramePr>
            <a:graphicFrameLocks noGrp="1"/>
          </p:cNvGraphicFramePr>
          <p:nvPr>
            <p:extLst>
              <p:ext uri="{D42A27DB-BD31-4B8C-83A1-F6EECF244321}">
                <p14:modId xmlns:p14="http://schemas.microsoft.com/office/powerpoint/2010/main" val="2117151376"/>
              </p:ext>
            </p:extLst>
          </p:nvPr>
        </p:nvGraphicFramePr>
        <p:xfrm>
          <a:off x="5285754" y="1852464"/>
          <a:ext cx="10656000" cy="6729254"/>
        </p:xfrm>
        <a:graphic>
          <a:graphicData uri="http://schemas.openxmlformats.org/drawingml/2006/table">
            <a:tbl>
              <a:tblPr firstRow="1" bandRow="1">
                <a:tableStyleId>{5940675A-B579-460E-94D1-54222C63F5DA}</a:tableStyleId>
              </a:tblPr>
              <a:tblGrid>
                <a:gridCol w="5328000"/>
                <a:gridCol w="5328000"/>
              </a:tblGrid>
              <a:tr h="398255">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ST250-M242</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SATA 3.2 (6Gb/s)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Double side: 128GB~1024GB</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WD BiCS5</a:t>
                      </a:r>
                      <a:endParaRPr kumimoji="0" lang="zh-TW" altLang="en-US"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External DRAM</a:t>
                      </a:r>
                      <a:endParaRPr kumimoji="0" lang="zh-TW" altLang="en-US"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No</a:t>
                      </a: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R/W Speed (MB/sec)</a:t>
                      </a:r>
                      <a:endParaRPr kumimoji="0" lang="zh-TW" altLang="en-US"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560/510</a:t>
                      </a:r>
                      <a:endParaRPr kumimoji="0" lang="zh-TW" altLang="en-US"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IOPS (4K Random Read) </a:t>
                      </a:r>
                      <a:endParaRPr kumimoji="0" lang="zh-TW" altLang="en-US"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48K</a:t>
                      </a: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IOPS (4K Random Write) </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66K</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19095">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086336">
                <a:tc>
                  <a:txBody>
                    <a:bodyPr/>
                    <a:lstStyle/>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Support LDPC ECC</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Global Wear-Leveling Technology</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AES256 support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End-to-End Data Protection </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DEVSLP/Thermal Sensor</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DataDefender</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S.M.A.R.T. and SSD Widget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Sidefill</a:t>
                      </a:r>
                      <a:endPar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p>
                      <a:pPr marL="0" marR="0" lvl="0" indent="0" algn="l" defTabSz="914446" rtl="0" eaLnBrk="0" fontAlgn="base" latinLnBrk="0" hangingPunct="0">
                        <a:lnSpc>
                          <a:spcPct val="100000"/>
                        </a:lnSpc>
                        <a:spcBef>
                          <a:spcPts val="0"/>
                        </a:spcBef>
                        <a:spcAft>
                          <a:spcPts val="0"/>
                        </a:spcAft>
                        <a:buClrTx/>
                        <a:buSzPct val="100000"/>
                        <a:buFont typeface="Arial" panose="020B0604020202020204" pitchFamily="34" charset="0"/>
                        <a:buNone/>
                        <a:tabLst/>
                        <a:defRPr/>
                      </a:pPr>
                      <a:endParaRPr lang="en-US" altLang="zh-TW"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spcBef>
                          <a:spcPts val="3413"/>
                        </a:spcBef>
                        <a:buSzPct val="171000"/>
                      </a:pPr>
                      <a:r>
                        <a:rPr lang="fr-FR"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POS, Digital Signage, Industrial PC</a:t>
                      </a: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9" name="圓角矩形 8"/>
          <p:cNvSpPr/>
          <p:nvPr/>
        </p:nvSpPr>
        <p:spPr>
          <a:xfrm>
            <a:off x="1812083" y="5805494"/>
            <a:ext cx="2016125" cy="616649"/>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2" fontAlgn="auto">
              <a:spcBef>
                <a:spcPts val="0"/>
              </a:spcBef>
              <a:spcAft>
                <a:spcPts val="0"/>
              </a:spcAft>
              <a:defRPr/>
            </a:pPr>
            <a:r>
              <a:rPr lang="en-US" altLang="zh-TW" sz="2400" b="1" dirty="0" smtClean="0">
                <a:solidFill>
                  <a:schemeClr val="bg1"/>
                </a:solidFill>
                <a:latin typeface="Calibri" panose="020F0502020204030204" pitchFamily="34" charset="0"/>
                <a:cs typeface="Calibri" panose="020F0502020204030204" pitchFamily="34" charset="0"/>
                <a:sym typeface="Arial" pitchFamily="34" charset="0"/>
              </a:rPr>
              <a:t>CS: </a:t>
            </a:r>
            <a:r>
              <a:rPr lang="en-US" altLang="zh-TW" sz="2400" b="1" dirty="0" smtClean="0">
                <a:solidFill>
                  <a:schemeClr val="bg1"/>
                </a:solidFill>
                <a:latin typeface="Calibri" panose="020F0502020204030204" pitchFamily="34" charset="0"/>
                <a:cs typeface="Calibri" panose="020F0502020204030204" pitchFamily="34" charset="0"/>
              </a:rPr>
              <a:t>Ready</a:t>
            </a:r>
            <a:endParaRPr lang="en-US" altLang="zh-TW" sz="2400" b="1" dirty="0">
              <a:solidFill>
                <a:schemeClr val="bg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036386866"/>
      </p:ext>
    </p:extLst>
  </p:cSld>
  <p:clrMapOvr>
    <a:masterClrMapping/>
  </p:clrMapOvr>
  <p:transition/>
  <p:timing>
    <p:tnLst>
      <p:par>
        <p:cTn id="1" dur="indefinite" restart="never" nodeType="tmRoot"/>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矩形 23"/>
          <p:cNvSpPr/>
          <p:nvPr/>
        </p:nvSpPr>
        <p:spPr>
          <a:xfrm>
            <a:off x="3313792" y="5840001"/>
            <a:ext cx="1462260" cy="398699"/>
          </a:xfrm>
          <a:prstGeom prst="rect">
            <a:avLst/>
          </a:prstGeom>
        </p:spPr>
        <p:txBody>
          <a:bodyPr wrap="none">
            <a:spAutoFit/>
          </a:bodyPr>
          <a:lstStyle/>
          <a:p>
            <a:pPr algn="ctr" defTabSz="1300192">
              <a:defRPr/>
            </a:pPr>
            <a:r>
              <a:rPr lang="en-US" altLang="zh-TW" sz="1991" b="1" dirty="0">
                <a:solidFill>
                  <a:schemeClr val="bg1"/>
                </a:solidFill>
              </a:rPr>
              <a:t>CS: Ready</a:t>
            </a:r>
          </a:p>
        </p:txBody>
      </p:sp>
      <p:sp>
        <p:nvSpPr>
          <p:cNvPr id="2" name="標題 1"/>
          <p:cNvSpPr>
            <a:spLocks noGrp="1"/>
          </p:cNvSpPr>
          <p:nvPr>
            <p:ph type="title"/>
          </p:nvPr>
        </p:nvSpPr>
        <p:spPr/>
        <p:txBody>
          <a:bodyPr/>
          <a:lstStyle/>
          <a:p>
            <a:r>
              <a:rPr lang="en-US" altLang="zh-TW" dirty="0" smtClean="0"/>
              <a:t>MO297</a:t>
            </a:r>
            <a:endParaRPr lang="zh-TW" altLang="en-US" dirty="0"/>
          </a:p>
        </p:txBody>
      </p:sp>
      <p:sp>
        <p:nvSpPr>
          <p:cNvPr id="14" name="矩形 13"/>
          <p:cNvSpPr/>
          <p:nvPr/>
        </p:nvSpPr>
        <p:spPr>
          <a:xfrm>
            <a:off x="7373987" y="1025242"/>
            <a:ext cx="5560881" cy="646331"/>
          </a:xfrm>
          <a:prstGeom prst="rect">
            <a:avLst/>
          </a:prstGeom>
        </p:spPr>
        <p:txBody>
          <a:bodyPr wrap="none">
            <a:spAutoFit/>
          </a:bodyPr>
          <a:lstStyle/>
          <a:p>
            <a:pPr lvl="0" eaLnBrk="1" hangingPunct="1">
              <a:defRPr/>
            </a:pPr>
            <a:r>
              <a:rPr lang="en-US" altLang="zh-TW" sz="3600" b="1" dirty="0" smtClean="0">
                <a:solidFill>
                  <a:srgbClr val="008080"/>
                </a:solidFill>
                <a:latin typeface="Calibri" panose="020F0502020204030204" pitchFamily="34" charset="0"/>
                <a:cs typeface="Calibri" panose="020F0502020204030204" pitchFamily="34" charset="0"/>
              </a:rPr>
              <a:t>ST250-297 SSD Specification</a:t>
            </a:r>
            <a:endParaRPr lang="en-US" altLang="zh-TW" sz="3600" b="1" dirty="0">
              <a:solidFill>
                <a:srgbClr val="008080"/>
              </a:solidFill>
              <a:latin typeface="Calibri" panose="020F0502020204030204" pitchFamily="34" charset="0"/>
              <a:cs typeface="Calibri" panose="020F0502020204030204" pitchFamily="34" charset="0"/>
            </a:endParaRPr>
          </a:p>
        </p:txBody>
      </p:sp>
      <p:graphicFrame>
        <p:nvGraphicFramePr>
          <p:cNvPr id="17" name="表格 16"/>
          <p:cNvGraphicFramePr>
            <a:graphicFrameLocks noGrp="1"/>
          </p:cNvGraphicFramePr>
          <p:nvPr>
            <p:extLst/>
          </p:nvPr>
        </p:nvGraphicFramePr>
        <p:xfrm>
          <a:off x="5285754" y="1852464"/>
          <a:ext cx="10656000" cy="6729254"/>
        </p:xfrm>
        <a:graphic>
          <a:graphicData uri="http://schemas.openxmlformats.org/drawingml/2006/table">
            <a:tbl>
              <a:tblPr firstRow="1" bandRow="1">
                <a:tableStyleId>{5940675A-B579-460E-94D1-54222C63F5DA}</a:tableStyleId>
              </a:tblPr>
              <a:tblGrid>
                <a:gridCol w="5328000"/>
                <a:gridCol w="5328000"/>
              </a:tblGrid>
              <a:tr h="398255">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ST250-297</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Interface</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SATA 3.2 (6Gb/s)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Capacity</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128GB~2048GB</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NAND Support</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WD BiCS5</a:t>
                      </a:r>
                      <a:endParaRPr kumimoji="0" lang="zh-TW" altLang="en-US"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External DRAM</a:t>
                      </a:r>
                      <a:endParaRPr kumimoji="0" lang="zh-TW" altLang="en-US"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No</a:t>
                      </a: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R/W Speed (MB/sec)</a:t>
                      </a:r>
                      <a:endParaRPr kumimoji="0" lang="zh-TW" altLang="en-US"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560/510</a:t>
                      </a:r>
                      <a:endParaRPr kumimoji="0" lang="zh-TW" altLang="en-US"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IOPS (4K Random Read) </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48K</a:t>
                      </a: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IOPS (4K Random Write) </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66K</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19095">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086336">
                <a:tc>
                  <a:txBody>
                    <a:bodyPr/>
                    <a:lstStyle/>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Support LDPC ECC</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Global Wear-Leveling Technology</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AES256 support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End-to-End Data Protection </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DEVSLP/Thermal Sensor</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DataDefender</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S.M.A.R.T. and SSD Widget</a:t>
                      </a:r>
                    </a:p>
                    <a:p>
                      <a:pPr marL="0" marR="0" lvl="0" indent="0" algn="l" defTabSz="914446" rtl="0" eaLnBrk="0" fontAlgn="base" latinLnBrk="0" hangingPunct="0">
                        <a:lnSpc>
                          <a:spcPct val="100000"/>
                        </a:lnSpc>
                        <a:spcBef>
                          <a:spcPts val="0"/>
                        </a:spcBef>
                        <a:spcAft>
                          <a:spcPts val="0"/>
                        </a:spcAft>
                        <a:buClrTx/>
                        <a:buSzPct val="100000"/>
                        <a:buFont typeface="Arial" panose="020B0604020202020204" pitchFamily="34" charset="0"/>
                        <a:buNone/>
                        <a:tabLst/>
                        <a:defRPr/>
                      </a:pPr>
                      <a:endParaRPr lang="en-US" altLang="zh-TW"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spcBef>
                          <a:spcPts val="3413"/>
                        </a:spcBef>
                        <a:buSzPct val="171000"/>
                      </a:pPr>
                      <a:r>
                        <a:rPr lang="fr-FR"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POS, Digital Signage, Industrial PC</a:t>
                      </a: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pic>
        <p:nvPicPr>
          <p:cNvPr id="3" name="圖片 2"/>
          <p:cNvPicPr>
            <a:picLocks noChangeAspect="1"/>
          </p:cNvPicPr>
          <p:nvPr/>
        </p:nvPicPr>
        <p:blipFill rotWithShape="1">
          <a:blip r:embed="rId2" cstate="email">
            <a:extLst>
              <a:ext uri="{28A0092B-C50C-407E-A947-70E740481C1C}">
                <a14:useLocalDpi xmlns:a14="http://schemas.microsoft.com/office/drawing/2010/main"/>
              </a:ext>
            </a:extLst>
          </a:blip>
          <a:srcRect t="9015" b="12115"/>
          <a:stretch/>
        </p:blipFill>
        <p:spPr>
          <a:xfrm rot="10800000">
            <a:off x="1059494" y="2816308"/>
            <a:ext cx="3434173" cy="2708564"/>
          </a:xfrm>
          <a:prstGeom prst="rect">
            <a:avLst/>
          </a:prstGeom>
        </p:spPr>
      </p:pic>
      <p:sp>
        <p:nvSpPr>
          <p:cNvPr id="8" name="圓角矩形 7"/>
          <p:cNvSpPr/>
          <p:nvPr/>
        </p:nvSpPr>
        <p:spPr>
          <a:xfrm>
            <a:off x="1812083" y="5805494"/>
            <a:ext cx="2016125" cy="616649"/>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2" fontAlgn="auto">
              <a:spcBef>
                <a:spcPts val="0"/>
              </a:spcBef>
              <a:spcAft>
                <a:spcPts val="0"/>
              </a:spcAft>
              <a:defRPr/>
            </a:pPr>
            <a:r>
              <a:rPr lang="en-US" altLang="zh-TW" sz="2400" b="1" dirty="0" smtClean="0">
                <a:solidFill>
                  <a:schemeClr val="bg1"/>
                </a:solidFill>
                <a:latin typeface="Calibri" panose="020F0502020204030204" pitchFamily="34" charset="0"/>
                <a:cs typeface="Calibri" panose="020F0502020204030204" pitchFamily="34" charset="0"/>
                <a:sym typeface="Arial" pitchFamily="34" charset="0"/>
              </a:rPr>
              <a:t>CS: </a:t>
            </a:r>
            <a:r>
              <a:rPr lang="en-US" altLang="zh-TW" sz="2400" b="1" dirty="0" smtClean="0">
                <a:solidFill>
                  <a:schemeClr val="bg1"/>
                </a:solidFill>
                <a:latin typeface="Calibri" panose="020F0502020204030204" pitchFamily="34" charset="0"/>
                <a:cs typeface="Calibri" panose="020F0502020204030204" pitchFamily="34" charset="0"/>
              </a:rPr>
              <a:t>Ready</a:t>
            </a:r>
            <a:endParaRPr lang="en-US" altLang="zh-TW" sz="2400" b="1" dirty="0">
              <a:solidFill>
                <a:schemeClr val="bg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212140629"/>
      </p:ext>
    </p:extLst>
  </p:cSld>
  <p:clrMapOvr>
    <a:masterClrMapping/>
  </p:clrMapOvr>
  <p:transition/>
  <p:timing>
    <p:tnLst>
      <p:par>
        <p:cTn id="1" dur="indefinite" restart="never" nodeType="tmRoot"/>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文字方塊 15"/>
          <p:cNvSpPr txBox="1">
            <a:spLocks noChangeArrowheads="1"/>
          </p:cNvSpPr>
          <p:nvPr/>
        </p:nvSpPr>
        <p:spPr bwMode="auto">
          <a:xfrm>
            <a:off x="4061619" y="1486902"/>
            <a:ext cx="9319435" cy="667746"/>
          </a:xfrm>
          <a:prstGeom prst="rect">
            <a:avLst/>
          </a:prstGeom>
          <a:noFill/>
          <a:ln>
            <a:noFill/>
          </a:ln>
          <a:extLst/>
        </p:spPr>
        <p:txBody>
          <a:bodyPr wrap="square" lIns="112647" tIns="56324" rIns="112647" bIns="56324">
            <a:spAutoFit/>
          </a:bodyPr>
          <a:lstStyle>
            <a:lvl1pPr eaLnBrk="0" hangingPunct="0">
              <a:defRPr kumimoji="1">
                <a:solidFill>
                  <a:schemeClr val="tx1"/>
                </a:solidFill>
                <a:latin typeface="Arial" pitchFamily="34" charset="0"/>
                <a:ea typeface="新細明體" pitchFamily="18" charset="-120"/>
              </a:defRPr>
            </a:lvl1pPr>
            <a:lvl2pPr marL="742950" indent="-285750" eaLnBrk="0" hangingPunct="0">
              <a:defRPr kumimoji="1">
                <a:solidFill>
                  <a:schemeClr val="tx1"/>
                </a:solidFill>
                <a:latin typeface="Arial" pitchFamily="34" charset="0"/>
                <a:ea typeface="新細明體" pitchFamily="18" charset="-120"/>
              </a:defRPr>
            </a:lvl2pPr>
            <a:lvl3pPr marL="1143000" indent="-228600" eaLnBrk="0" hangingPunct="0">
              <a:defRPr kumimoji="1">
                <a:solidFill>
                  <a:schemeClr val="tx1"/>
                </a:solidFill>
                <a:latin typeface="Arial" pitchFamily="34" charset="0"/>
                <a:ea typeface="新細明體" pitchFamily="18" charset="-120"/>
              </a:defRPr>
            </a:lvl3pPr>
            <a:lvl4pPr marL="1600200" indent="-228600" eaLnBrk="0" hangingPunct="0">
              <a:defRPr kumimoji="1">
                <a:solidFill>
                  <a:schemeClr val="tx1"/>
                </a:solidFill>
                <a:latin typeface="Arial" pitchFamily="34" charset="0"/>
                <a:ea typeface="新細明體" pitchFamily="18" charset="-120"/>
              </a:defRPr>
            </a:lvl4pPr>
            <a:lvl5pPr marL="2057400" indent="-228600" eaLnBrk="0" hangingPunct="0">
              <a:defRPr kumimoji="1">
                <a:solidFill>
                  <a:schemeClr val="tx1"/>
                </a:solidFill>
                <a:latin typeface="Arial" pitchFamily="34" charset="0"/>
                <a:ea typeface="新細明體" pitchFamily="18" charset="-120"/>
              </a:defRPr>
            </a:lvl5pPr>
            <a:lvl6pPr marL="25146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hangingPunct="1">
              <a:defRPr/>
            </a:pPr>
            <a:r>
              <a:rPr kumimoji="0" lang="en-US" altLang="zh-TW" sz="3600" b="1" dirty="0">
                <a:solidFill>
                  <a:srgbClr val="008080"/>
                </a:solidFill>
                <a:latin typeface="Calibri" panose="020F0502020204030204" pitchFamily="34" charset="0"/>
                <a:cs typeface="Calibri" panose="020F0502020204030204" pitchFamily="34" charset="0"/>
              </a:rPr>
              <a:t>Industrial SSD STD SATA Comparison Table</a:t>
            </a:r>
            <a:endParaRPr kumimoji="0" lang="zh-TW" altLang="en-US" sz="3600" b="1" dirty="0">
              <a:solidFill>
                <a:srgbClr val="008080"/>
              </a:solidFill>
              <a:latin typeface="Calibri" panose="020F0502020204030204" pitchFamily="34" charset="0"/>
              <a:cs typeface="Calibri" panose="020F0502020204030204" pitchFamily="34" charset="0"/>
            </a:endParaRPr>
          </a:p>
        </p:txBody>
      </p:sp>
      <p:graphicFrame>
        <p:nvGraphicFramePr>
          <p:cNvPr id="15" name="表格 14"/>
          <p:cNvGraphicFramePr>
            <a:graphicFrameLocks noGrp="1"/>
          </p:cNvGraphicFramePr>
          <p:nvPr>
            <p:extLst>
              <p:ext uri="{D42A27DB-BD31-4B8C-83A1-F6EECF244321}">
                <p14:modId xmlns:p14="http://schemas.microsoft.com/office/powerpoint/2010/main" val="2766547200"/>
              </p:ext>
            </p:extLst>
          </p:nvPr>
        </p:nvGraphicFramePr>
        <p:xfrm>
          <a:off x="461219" y="2212505"/>
          <a:ext cx="16345816" cy="6585419"/>
        </p:xfrm>
        <a:graphic>
          <a:graphicData uri="http://schemas.openxmlformats.org/drawingml/2006/table">
            <a:tbl>
              <a:tblPr>
                <a:tableStyleId>{5940675A-B579-460E-94D1-54222C63F5DA}</a:tableStyleId>
              </a:tblPr>
              <a:tblGrid>
                <a:gridCol w="2472892"/>
                <a:gridCol w="2312154"/>
                <a:gridCol w="2312154"/>
                <a:gridCol w="2312154"/>
                <a:gridCol w="2312154"/>
                <a:gridCol w="2312154"/>
                <a:gridCol w="2312154"/>
              </a:tblGrid>
              <a:tr h="660262">
                <a:tc>
                  <a:txBody>
                    <a:bodyPr/>
                    <a:lstStyle/>
                    <a:p>
                      <a:pPr algn="ctr" rtl="0" fontAlgn="ctr">
                        <a:lnSpc>
                          <a:spcPts val="2500"/>
                        </a:lnSpc>
                        <a:spcBef>
                          <a:spcPts val="0"/>
                        </a:spcBef>
                        <a:spcAft>
                          <a:spcPts val="0"/>
                        </a:spcAft>
                      </a:pPr>
                      <a:r>
                        <a:rPr lang="en-US" sz="2400" b="1" u="none" strike="noStrike" dirty="0">
                          <a:solidFill>
                            <a:schemeClr val="bg1"/>
                          </a:solidFill>
                          <a:latin typeface="Calibri" panose="020F0502020204030204" pitchFamily="34" charset="0"/>
                          <a:cs typeface="Calibri" panose="020F0502020204030204" pitchFamily="34" charset="0"/>
                        </a:rPr>
                        <a:t>Model Name</a:t>
                      </a:r>
                      <a:endParaRPr lang="en-US" sz="2400" b="1" i="0" u="none" strike="noStrike" dirty="0">
                        <a:solidFill>
                          <a:schemeClr val="bg1"/>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pPr>
                      <a:r>
                        <a:rPr kumimoji="0" lang="en-US" sz="2400" b="1" i="0" u="none" strike="noStrike" kern="1200" cap="none" normalizeH="0" baseline="0" dirty="0" smtClean="0">
                          <a:ln>
                            <a:noFill/>
                          </a:ln>
                          <a:solidFill>
                            <a:schemeClr val="bg1"/>
                          </a:solidFill>
                          <a:effectLst/>
                          <a:latin typeface="Calibri" panose="020F0502020204030204" pitchFamily="34" charset="0"/>
                          <a:ea typeface="新細明體" pitchFamily="18" charset="-120"/>
                          <a:cs typeface="Calibri" panose="020F0502020204030204" pitchFamily="34" charset="0"/>
                        </a:rPr>
                        <a:t>ST180-25</a:t>
                      </a:r>
                      <a:endParaRPr kumimoji="0" lang="en-US" sz="2400" b="1" i="0" u="none" strike="noStrike" kern="1200" cap="none" normalizeH="0" baseline="0" dirty="0">
                        <a:ln>
                          <a:noFill/>
                        </a:ln>
                        <a:solidFill>
                          <a:schemeClr val="bg1"/>
                        </a:solidFill>
                        <a:effectLst/>
                        <a:latin typeface="Calibri" panose="020F0502020204030204" pitchFamily="34" charset="0"/>
                        <a:ea typeface="新細明體" pitchFamily="18" charset="-120"/>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pPr>
                      <a:r>
                        <a:rPr kumimoji="0" lang="en-US" sz="2400" b="1" u="none" strike="noStrike" kern="1200" cap="none" normalizeH="0" baseline="0" dirty="0" smtClean="0">
                          <a:ln>
                            <a:noFill/>
                          </a:ln>
                          <a:solidFill>
                            <a:schemeClr val="bg1"/>
                          </a:solidFill>
                          <a:effectLst/>
                          <a:latin typeface="Calibri" panose="020F0502020204030204" pitchFamily="34" charset="0"/>
                          <a:cs typeface="Calibri" panose="020F0502020204030204" pitchFamily="34" charset="0"/>
                        </a:rPr>
                        <a:t>ST250-25</a:t>
                      </a:r>
                      <a:endParaRPr kumimoji="0" lang="en-US" sz="2400" b="1" i="0" u="none" strike="noStrike" kern="1200" cap="none" normalizeH="0" baseline="0" dirty="0">
                        <a:ln>
                          <a:noFill/>
                        </a:ln>
                        <a:solidFill>
                          <a:schemeClr val="bg1"/>
                        </a:solidFill>
                        <a:effectLst/>
                        <a:latin typeface="Calibri" panose="020F0502020204030204" pitchFamily="34" charset="0"/>
                        <a:ea typeface="新細明體" pitchFamily="18" charset="-120"/>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pPr>
                      <a:r>
                        <a:rPr kumimoji="0" lang="en-US" altLang="zh-TW" sz="2400" b="1" u="none" strike="noStrike" kern="1200" cap="none" normalizeH="0" baseline="0" dirty="0" smtClean="0">
                          <a:ln>
                            <a:noFill/>
                          </a:ln>
                          <a:solidFill>
                            <a:schemeClr val="bg1"/>
                          </a:solidFill>
                          <a:effectLst/>
                          <a:latin typeface="Calibri" panose="020F0502020204030204" pitchFamily="34" charset="0"/>
                          <a:cs typeface="Calibri" panose="020F0502020204030204" pitchFamily="34" charset="0"/>
                          <a:sym typeface="Arial" pitchFamily="34" charset="0"/>
                        </a:rPr>
                        <a:t>ST250-300</a:t>
                      </a:r>
                      <a:endParaRPr kumimoji="0" lang="en-US" altLang="zh-TW" sz="2400" b="1" i="0" u="none" strike="noStrike" kern="1200" cap="none" normalizeH="0" baseline="0" dirty="0" smtClean="0">
                        <a:ln>
                          <a:noFill/>
                        </a:ln>
                        <a:solidFill>
                          <a:schemeClr val="bg1"/>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1" marR="112661" marT="56323" marB="5632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pPr>
                      <a:r>
                        <a:rPr kumimoji="0" lang="en-US" sz="2400" b="1" u="none" strike="noStrike" kern="1200" cap="none" normalizeH="0" baseline="0" dirty="0" smtClean="0">
                          <a:ln>
                            <a:noFill/>
                          </a:ln>
                          <a:solidFill>
                            <a:schemeClr val="bg1"/>
                          </a:solidFill>
                          <a:effectLst/>
                          <a:latin typeface="Calibri" panose="020F0502020204030204" pitchFamily="34" charset="0"/>
                          <a:cs typeface="Calibri" panose="020F0502020204030204" pitchFamily="34" charset="0"/>
                        </a:rPr>
                        <a:t>ST250-M280</a:t>
                      </a:r>
                      <a:endParaRPr kumimoji="0" lang="en-US" sz="2400" b="1" i="0" u="none" strike="noStrike" kern="1200" cap="none" normalizeH="0" baseline="0" dirty="0">
                        <a:ln>
                          <a:noFill/>
                        </a:ln>
                        <a:solidFill>
                          <a:schemeClr val="bg1"/>
                        </a:solidFill>
                        <a:effectLst/>
                        <a:latin typeface="Calibri" panose="020F0502020204030204" pitchFamily="34" charset="0"/>
                        <a:ea typeface="新細明體" pitchFamily="18" charset="-120"/>
                        <a:cs typeface="Calibri" panose="020F0502020204030204" pitchFamily="34" charset="0"/>
                      </a:endParaRPr>
                    </a:p>
                  </a:txBody>
                  <a:tcPr marL="13547" marR="13547" marT="13547"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400" b="1" u="none" strike="noStrike" kern="1200" cap="none" normalizeH="0" baseline="0" dirty="0" smtClean="0">
                          <a:ln>
                            <a:noFill/>
                          </a:ln>
                          <a:solidFill>
                            <a:schemeClr val="bg1"/>
                          </a:solidFill>
                          <a:effectLst/>
                          <a:latin typeface="Calibri" panose="020F0502020204030204" pitchFamily="34" charset="0"/>
                          <a:cs typeface="Calibri" panose="020F0502020204030204" pitchFamily="34" charset="0"/>
                          <a:sym typeface="Arial" pitchFamily="34" charset="0"/>
                        </a:rPr>
                        <a:t>ST250-M242</a:t>
                      </a:r>
                      <a:endParaRPr kumimoji="0" lang="en-US" altLang="zh-TW" sz="2400" b="1" i="0" u="none" strike="noStrike" kern="1200" cap="none" normalizeH="0" baseline="0" dirty="0" smtClean="0">
                        <a:ln>
                          <a:noFill/>
                        </a:ln>
                        <a:solidFill>
                          <a:schemeClr val="bg1"/>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1" marR="112661" marT="56323" marB="5632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400" b="1" u="none" strike="noStrike" kern="1200" cap="none" normalizeH="0" baseline="0" dirty="0" smtClean="0">
                          <a:ln>
                            <a:noFill/>
                          </a:ln>
                          <a:solidFill>
                            <a:schemeClr val="bg1"/>
                          </a:solidFill>
                          <a:effectLst/>
                          <a:latin typeface="Calibri" panose="020F0502020204030204" pitchFamily="34" charset="0"/>
                          <a:cs typeface="Calibri" panose="020F0502020204030204" pitchFamily="34" charset="0"/>
                          <a:sym typeface="Arial" pitchFamily="34" charset="0"/>
                        </a:rPr>
                        <a:t>ST250-297</a:t>
                      </a:r>
                      <a:endParaRPr kumimoji="0" lang="en-US" altLang="zh-TW" sz="2400" b="1" i="0" u="none" strike="noStrike" kern="1200" cap="none" normalizeH="0" baseline="0" dirty="0" smtClean="0">
                        <a:ln>
                          <a:noFill/>
                        </a:ln>
                        <a:solidFill>
                          <a:schemeClr val="bg1"/>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112661" marR="112661" marT="56323" marB="5632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566502">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pPr>
                      <a:r>
                        <a:rPr lang="en-US" altLang="zh-TW" sz="2000" b="1" kern="120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Form Factor</a:t>
                      </a:r>
                      <a:endParaRPr lang="en-US" altLang="zh-TW" sz="2000" b="1" i="0" kern="1200" dirty="0" smtClean="0">
                        <a:solidFill>
                          <a:schemeClr val="tx1">
                            <a:lumMod val="75000"/>
                            <a:lumOff val="25000"/>
                          </a:schemeClr>
                        </a:solidFill>
                        <a:latin typeface="Calibri" panose="020F0502020204030204" pitchFamily="34" charset="0"/>
                        <a:ea typeface="微軟正黑體" pitchFamily="34"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2.5”</a:t>
                      </a: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2.5”</a:t>
                      </a: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mSATA</a:t>
                      </a: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rPr>
                        <a:t>M.2 2280-D5-B-M</a:t>
                      </a:r>
                    </a:p>
                  </a:txBody>
                  <a:tcPr marL="13547" marR="13547" marT="13547"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M.2 2242-D5-B-M</a:t>
                      </a: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297</a:t>
                      </a: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566502">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pPr>
                      <a:r>
                        <a:rPr lang="en-US" altLang="zh-TW" sz="2000" b="1" i="0" kern="1200" dirty="0" smtClean="0">
                          <a:solidFill>
                            <a:schemeClr val="tx1">
                              <a:lumMod val="75000"/>
                              <a:lumOff val="25000"/>
                            </a:schemeClr>
                          </a:solidFill>
                          <a:latin typeface="Calibri" panose="020F0502020204030204" pitchFamily="34" charset="0"/>
                          <a:ea typeface="微軟正黑體" pitchFamily="34" charset="-120"/>
                          <a:cs typeface="Calibri" panose="020F0502020204030204" pitchFamily="34" charset="0"/>
                          <a:sym typeface="Arial" pitchFamily="34" charset="0"/>
                        </a:rPr>
                        <a:t>Interface</a:t>
                      </a: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SATA 3.1 (6Gb/s)</a:t>
                      </a: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SATA 3.2 (6Gb/s)</a:t>
                      </a: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SATA 3.2 (6Gb/s)</a:t>
                      </a: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SATA 3.2 (6Gb/s)</a:t>
                      </a:r>
                    </a:p>
                  </a:txBody>
                  <a:tcPr marL="13547" marR="13547" marT="13547"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SATA 3.2 (6Gb/s)</a:t>
                      </a: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SATA 3.2 (6Gb/s)</a:t>
                      </a: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566502">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pPr>
                      <a:r>
                        <a:rPr lang="en-US" altLang="zh-TW" sz="2000" b="1" kern="120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External DRAM</a:t>
                      </a:r>
                      <a:endParaRPr lang="en-US" altLang="zh-TW" sz="2000" b="1" i="0" kern="1200" dirty="0" smtClean="0">
                        <a:solidFill>
                          <a:schemeClr val="tx1">
                            <a:lumMod val="75000"/>
                            <a:lumOff val="25000"/>
                          </a:schemeClr>
                        </a:solidFill>
                        <a:latin typeface="Calibri" panose="020F0502020204030204" pitchFamily="34" charset="0"/>
                        <a:ea typeface="微軟正黑體" pitchFamily="34"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rgbClr val="C00000"/>
                          </a:solidFill>
                          <a:effectLst/>
                          <a:latin typeface="Calibri" panose="020F0502020204030204" pitchFamily="34" charset="0"/>
                          <a:ea typeface="+mn-ea"/>
                          <a:cs typeface="Calibri" panose="020F0502020204030204" pitchFamily="34" charset="0"/>
                          <a:sym typeface="Arial" pitchFamily="34" charset="0"/>
                        </a:rPr>
                        <a:t>Yes</a:t>
                      </a: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No</a:t>
                      </a: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No</a:t>
                      </a: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No</a:t>
                      </a: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No</a:t>
                      </a: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No</a:t>
                      </a: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566502">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pPr>
                      <a:r>
                        <a:rPr lang="en-US" altLang="zh-TW" sz="2000" b="1" kern="120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Channel</a:t>
                      </a:r>
                      <a:endParaRPr lang="en-US" altLang="zh-TW" sz="2000" b="1" i="0" kern="1200" dirty="0" smtClean="0">
                        <a:solidFill>
                          <a:schemeClr val="tx1">
                            <a:lumMod val="75000"/>
                            <a:lumOff val="25000"/>
                          </a:schemeClr>
                        </a:solidFill>
                        <a:latin typeface="Calibri" panose="020F0502020204030204" pitchFamily="34" charset="0"/>
                        <a:ea typeface="微軟正黑體" pitchFamily="34"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rgbClr val="C00000"/>
                          </a:solidFill>
                          <a:effectLst/>
                          <a:latin typeface="Calibri" panose="020F0502020204030204" pitchFamily="34" charset="0"/>
                          <a:ea typeface="+mn-ea"/>
                          <a:cs typeface="Calibri" panose="020F0502020204030204" pitchFamily="34" charset="0"/>
                          <a:sym typeface="Arial" pitchFamily="34" charset="0"/>
                        </a:rPr>
                        <a:t>8</a:t>
                      </a: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4</a:t>
                      </a: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4</a:t>
                      </a: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4</a:t>
                      </a: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4</a:t>
                      </a: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4</a:t>
                      </a: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566502">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pPr>
                      <a:r>
                        <a:rPr lang="en-US" altLang="zh-TW" sz="2000" b="1" kern="120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Flash Type</a:t>
                      </a:r>
                      <a:endParaRPr lang="en-US" altLang="zh-TW" sz="2000" b="1" i="0" kern="1200" dirty="0" smtClean="0">
                        <a:solidFill>
                          <a:schemeClr val="tx1">
                            <a:lumMod val="75000"/>
                            <a:lumOff val="25000"/>
                          </a:schemeClr>
                        </a:solidFill>
                        <a:latin typeface="Calibri" panose="020F0502020204030204" pitchFamily="34" charset="0"/>
                        <a:ea typeface="微軟正黑體" pitchFamily="34"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u="none" strike="noStrike" kern="1200" cap="none" normalizeH="0" baseline="0" dirty="0" err="1"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Kioxia</a:t>
                      </a: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 </a:t>
                      </a:r>
                      <a:r>
                        <a:rPr kumimoji="0" lang="en-US" altLang="zh-TW" sz="2000" u="none" strike="noStrike" kern="1200" cap="none" normalizeH="0" baseline="0" dirty="0" smtClean="0">
                          <a:ln>
                            <a:noFill/>
                          </a:ln>
                          <a:solidFill>
                            <a:srgbClr val="C00000"/>
                          </a:solidFill>
                          <a:effectLst/>
                          <a:latin typeface="Calibri" panose="020F0502020204030204" pitchFamily="34" charset="0"/>
                          <a:ea typeface="+mn-ea"/>
                          <a:cs typeface="Calibri" panose="020F0502020204030204" pitchFamily="34" charset="0"/>
                          <a:sym typeface="Arial" pitchFamily="34" charset="0"/>
                        </a:rPr>
                        <a:t>BiCS5</a:t>
                      </a:r>
                      <a:endParaRPr kumimoji="0" lang="zh-TW" altLang="en-US" sz="2000" u="none" strike="noStrike" kern="1200" cap="none" normalizeH="0" baseline="0" dirty="0" smtClean="0">
                        <a:ln>
                          <a:noFill/>
                        </a:ln>
                        <a:solidFill>
                          <a:srgbClr val="C00000"/>
                        </a:solidFill>
                        <a:effectLst/>
                        <a:latin typeface="Calibri" panose="020F0502020204030204" pitchFamily="34" charset="0"/>
                        <a:ea typeface="+mn-ea"/>
                        <a:cs typeface="Calibri" panose="020F0502020204030204" pitchFamily="34" charset="0"/>
                        <a:sym typeface="Arial"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WD BiCS5</a:t>
                      </a:r>
                      <a:endParaRPr kumimoji="0" lang="zh-TW" altLang="en-US"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WD BiCS5</a:t>
                      </a:r>
                      <a:endParaRPr kumimoji="0" lang="zh-TW" altLang="en-US"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WD BiCS5</a:t>
                      </a:r>
                      <a:endParaRPr kumimoji="0" lang="zh-TW" altLang="en-US"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endParaRPr>
                    </a:p>
                  </a:txBody>
                  <a:tcPr marL="13547" marR="13547" marT="13547"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WD BiCS5</a:t>
                      </a:r>
                      <a:endParaRPr kumimoji="0" lang="zh-TW" altLang="en-US"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WD BiCS5</a:t>
                      </a:r>
                      <a:endParaRPr kumimoji="0" lang="zh-TW" altLang="en-US"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914434">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pPr>
                      <a:r>
                        <a:rPr lang="en-US" altLang="zh-TW" sz="2000" b="1" kern="120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Available Capacity</a:t>
                      </a:r>
                      <a:endParaRPr lang="en-US" altLang="zh-TW" sz="2000" b="1" i="0" kern="1200" dirty="0" smtClean="0">
                        <a:solidFill>
                          <a:schemeClr val="tx1">
                            <a:lumMod val="75000"/>
                            <a:lumOff val="25000"/>
                          </a:schemeClr>
                        </a:solidFill>
                        <a:latin typeface="Calibri" panose="020F0502020204030204" pitchFamily="34" charset="0"/>
                        <a:ea typeface="微軟正黑體" pitchFamily="34"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rgbClr val="C00000"/>
                          </a:solidFill>
                          <a:effectLst/>
                          <a:latin typeface="Calibri" panose="020F0502020204030204" pitchFamily="34" charset="0"/>
                          <a:ea typeface="+mn-ea"/>
                          <a:cs typeface="Calibri" panose="020F0502020204030204" pitchFamily="34" charset="0"/>
                        </a:rPr>
                        <a:t>1024GB to 8192GB</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rPr>
                        <a:t>128GB to 2048GB</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rPr>
                        <a:t>128GB to 2048GB</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rPr>
                        <a:t> 128GB to 2048GB</a:t>
                      </a:r>
                      <a:b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rPr>
                      </a:br>
                      <a:r>
                        <a:rPr kumimoji="0" lang="en-US" altLang="zh-TW" sz="16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rPr>
                        <a:t>(Single side: 128GB to 512GB)</a:t>
                      </a:r>
                    </a:p>
                  </a:txBody>
                  <a:tcPr marL="13547" marR="13547" marT="13547"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rPr>
                        <a:t>128GB to 1024GB</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rPr>
                        <a:t>128GB to 2048GB</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566502">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pPr>
                      <a:r>
                        <a:rPr lang="en-US" altLang="zh-TW" sz="2000" b="1" kern="120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R/W Speed (MB/s)</a:t>
                      </a:r>
                      <a:endParaRPr lang="en-US" altLang="zh-TW" sz="2000" b="1" i="0" kern="1200" dirty="0" smtClean="0">
                        <a:solidFill>
                          <a:schemeClr val="tx1">
                            <a:lumMod val="75000"/>
                            <a:lumOff val="25000"/>
                          </a:schemeClr>
                        </a:solidFill>
                        <a:latin typeface="Calibri" panose="020F0502020204030204" pitchFamily="34" charset="0"/>
                        <a:ea typeface="微軟正黑體" pitchFamily="34"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rPr>
                        <a:t>555/520</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rPr>
                        <a:t>560/510</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rPr>
                        <a:t>560/510</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rPr>
                        <a:t>560/510</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rPr>
                        <a:t>560/510</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rPr>
                        <a:t>560/510</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940511">
                <a:tc>
                  <a:txBody>
                    <a:bodyPr/>
                    <a:lstStyle/>
                    <a:p>
                      <a:pPr algn="ctr" fontAlgn="ctr"/>
                      <a:r>
                        <a:rPr lang="en-US" altLang="zh-TW" sz="20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IOPS</a:t>
                      </a:r>
                    </a:p>
                    <a:p>
                      <a:pPr lvl="0" algn="ctr" eaLnBrk="1" fontAlgn="ctr" hangingPunct="1">
                        <a:spcBef>
                          <a:spcPts val="0"/>
                        </a:spcBef>
                        <a:spcAft>
                          <a:spcPts val="0"/>
                        </a:spcAft>
                        <a:defRPr/>
                      </a:pPr>
                      <a:r>
                        <a:rPr lang="en-US" altLang="zh-TW" sz="20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(4K Random Read/Write)</a:t>
                      </a: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rPr>
                        <a:t>95K/82K</a:t>
                      </a:r>
                      <a:endParaRPr kumimoji="0" lang="en-US" altLang="zh-TW" sz="2000" u="none" strike="noStrike" kern="1200" cap="none" normalizeH="0" baseline="0" dirty="0">
                        <a:ln>
                          <a:noFill/>
                        </a:ln>
                        <a:solidFill>
                          <a:schemeClr val="tx1">
                            <a:lumMod val="75000"/>
                            <a:lumOff val="25000"/>
                          </a:schemeClr>
                        </a:solidFill>
                        <a:effectLst/>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rPr>
                        <a:t>48K/66K</a:t>
                      </a:r>
                      <a:endParaRPr kumimoji="0" lang="en-US" altLang="zh-TW" sz="2000" u="none" strike="noStrike" kern="1200" cap="none" normalizeH="0" baseline="0" dirty="0">
                        <a:ln>
                          <a:noFill/>
                        </a:ln>
                        <a:solidFill>
                          <a:schemeClr val="tx1">
                            <a:lumMod val="75000"/>
                            <a:lumOff val="25000"/>
                          </a:schemeClr>
                        </a:solidFill>
                        <a:effectLst/>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rPr>
                        <a:t>48K/66K</a:t>
                      </a:r>
                      <a:endParaRPr kumimoji="0" lang="en-US" altLang="zh-TW" sz="2000" u="none" strike="noStrike" kern="1200" cap="none" normalizeH="0" baseline="0" dirty="0">
                        <a:ln>
                          <a:noFill/>
                        </a:ln>
                        <a:solidFill>
                          <a:schemeClr val="tx1">
                            <a:lumMod val="75000"/>
                            <a:lumOff val="25000"/>
                          </a:schemeClr>
                        </a:solidFill>
                        <a:effectLst/>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rPr>
                        <a:t>48K/66K</a:t>
                      </a:r>
                      <a:endParaRPr kumimoji="0" lang="en-US" altLang="zh-TW" sz="2000" u="none" strike="noStrike" kern="1200" cap="none" normalizeH="0" baseline="0" dirty="0">
                        <a:ln>
                          <a:noFill/>
                        </a:ln>
                        <a:solidFill>
                          <a:schemeClr val="tx1">
                            <a:lumMod val="75000"/>
                            <a:lumOff val="25000"/>
                          </a:schemeClr>
                        </a:solidFill>
                        <a:effectLst/>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rPr>
                        <a:t>48K/66K</a:t>
                      </a:r>
                      <a:endParaRPr kumimoji="0" lang="en-US" altLang="zh-TW" sz="2000" u="none" strike="noStrike" kern="1200" cap="none" normalizeH="0" baseline="0" dirty="0">
                        <a:ln>
                          <a:noFill/>
                        </a:ln>
                        <a:solidFill>
                          <a:schemeClr val="tx1">
                            <a:lumMod val="75000"/>
                            <a:lumOff val="25000"/>
                          </a:schemeClr>
                        </a:solidFill>
                        <a:effectLst/>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rPr>
                        <a:t>48K/66K</a:t>
                      </a:r>
                      <a:endParaRPr kumimoji="0" lang="en-US" altLang="zh-TW" sz="2000" u="none" strike="noStrike" kern="1200" cap="none" normalizeH="0" baseline="0" dirty="0">
                        <a:ln>
                          <a:noFill/>
                        </a:ln>
                        <a:solidFill>
                          <a:schemeClr val="tx1">
                            <a:lumMod val="75000"/>
                            <a:lumOff val="25000"/>
                          </a:schemeClr>
                        </a:solidFill>
                        <a:effectLst/>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566502">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pPr>
                      <a:r>
                        <a:rPr lang="en-US" altLang="zh-TW" sz="2000" b="1" kern="120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DEVSLP</a:t>
                      </a:r>
                      <a:endParaRPr lang="en-US" altLang="zh-TW" sz="2000" b="1" i="0" kern="1200" dirty="0" smtClean="0">
                        <a:solidFill>
                          <a:schemeClr val="tx1">
                            <a:lumMod val="75000"/>
                            <a:lumOff val="25000"/>
                          </a:schemeClr>
                        </a:solidFill>
                        <a:latin typeface="Calibri" panose="020F0502020204030204" pitchFamily="34" charset="0"/>
                        <a:ea typeface="微軟正黑體" pitchFamily="34"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NA</a:t>
                      </a:r>
                      <a:endPar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Default</a:t>
                      </a:r>
                      <a:endPar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Default</a:t>
                      </a:r>
                      <a:endPar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Default</a:t>
                      </a:r>
                      <a:endPar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Default</a:t>
                      </a:r>
                      <a:endPar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Arial" pitchFamily="34" charset="0"/>
                        </a:rPr>
                        <a:t>Default</a:t>
                      </a:r>
                      <a:endPar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6" marR="79216" marT="39598" marB="39598"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2" name="標題 1"/>
          <p:cNvSpPr>
            <a:spLocks noGrp="1"/>
          </p:cNvSpPr>
          <p:nvPr>
            <p:ph type="title"/>
          </p:nvPr>
        </p:nvSpPr>
        <p:spPr/>
        <p:txBody>
          <a:bodyPr/>
          <a:lstStyle/>
          <a:p>
            <a:r>
              <a:rPr lang="en-US" altLang="zh-TW" dirty="0" smtClean="0"/>
              <a:t>STD SSD</a:t>
            </a:r>
            <a:endParaRPr lang="zh-TW" altLang="en-US" dirty="0"/>
          </a:p>
        </p:txBody>
      </p:sp>
      <p:grpSp>
        <p:nvGrpSpPr>
          <p:cNvPr id="5" name="群組 4"/>
          <p:cNvGrpSpPr/>
          <p:nvPr/>
        </p:nvGrpSpPr>
        <p:grpSpPr>
          <a:xfrm>
            <a:off x="-4662109" y="2512992"/>
            <a:ext cx="4403248" cy="4271897"/>
            <a:chOff x="-4662109" y="2512992"/>
            <a:chExt cx="4403248" cy="4271897"/>
          </a:xfrm>
        </p:grpSpPr>
        <p:grpSp>
          <p:nvGrpSpPr>
            <p:cNvPr id="6" name="群組 5"/>
            <p:cNvGrpSpPr/>
            <p:nvPr/>
          </p:nvGrpSpPr>
          <p:grpSpPr>
            <a:xfrm>
              <a:off x="-4662109" y="2512992"/>
              <a:ext cx="4403248" cy="4271897"/>
              <a:chOff x="12883876" y="1908742"/>
              <a:chExt cx="4403248" cy="4271897"/>
            </a:xfrm>
          </p:grpSpPr>
          <p:sp>
            <p:nvSpPr>
              <p:cNvPr id="9" name="矩形 8"/>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 name="矩形 9"/>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 name="矩形 10"/>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 name="矩形 11"/>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3" name="文字方塊 12"/>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14" name="文字方塊 13"/>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17" name="矩形 16"/>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8" name="文字方塊 17"/>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19" name="文字方塊 18"/>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20" name="矩形 19"/>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21" name="文字方塊 20"/>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22" name="矩形 21"/>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23" name="矩形 22"/>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24" name="矩形 23"/>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25" name="文字方塊 24"/>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26" name="矩形 25"/>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27" name="矩形 26"/>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28" name="矩形 27"/>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29" name="矩形 28"/>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30" name="矩形 29"/>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31" name="文字方塊 30"/>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32" name="矩形 31"/>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33" name="矩形 32"/>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7" name="文字方塊 6"/>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8" name="矩形 7"/>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34" name="圓角矩形 33"/>
          <p:cNvSpPr/>
          <p:nvPr/>
        </p:nvSpPr>
        <p:spPr>
          <a:xfrm>
            <a:off x="2945495" y="8854815"/>
            <a:ext cx="2232248" cy="628328"/>
          </a:xfrm>
          <a:prstGeom prst="roundRect">
            <a:avLst>
              <a:gd name="adj" fmla="val 14174"/>
            </a:avLst>
          </a:prstGeom>
          <a:solidFill>
            <a:srgbClr val="008C7D"/>
          </a:solidFill>
          <a:ln/>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112647" tIns="56324" rIns="112647" bIns="56324" anchor="ctr"/>
          <a:lstStyle/>
          <a:p>
            <a:pPr algn="ctr" defTabSz="1126226" fontAlgn="auto">
              <a:spcBef>
                <a:spcPts val="0"/>
              </a:spcBef>
              <a:spcAft>
                <a:spcPts val="0"/>
              </a:spcAft>
              <a:defRPr/>
            </a:pPr>
            <a:r>
              <a:rPr lang="en-US" altLang="zh-TW" sz="2000" b="1" dirty="0" smtClean="0">
                <a:solidFill>
                  <a:schemeClr val="bg1"/>
                </a:solidFill>
                <a:latin typeface="Calibri" panose="020F0502020204030204" pitchFamily="34" charset="0"/>
                <a:cs typeface="Calibri" panose="020F0502020204030204" pitchFamily="34" charset="0"/>
              </a:rPr>
              <a:t>High Capacity</a:t>
            </a:r>
            <a:br>
              <a:rPr lang="en-US" altLang="zh-TW" sz="2000" b="1" dirty="0" smtClean="0">
                <a:solidFill>
                  <a:schemeClr val="bg1"/>
                </a:solidFill>
                <a:latin typeface="Calibri" panose="020F0502020204030204" pitchFamily="34" charset="0"/>
                <a:cs typeface="Calibri" panose="020F0502020204030204" pitchFamily="34" charset="0"/>
              </a:rPr>
            </a:br>
            <a:r>
              <a:rPr lang="en-US" altLang="zh-TW" sz="2000" b="1" dirty="0" smtClean="0">
                <a:solidFill>
                  <a:schemeClr val="bg1"/>
                </a:solidFill>
                <a:latin typeface="Calibri" panose="020F0502020204030204" pitchFamily="34" charset="0"/>
                <a:cs typeface="Calibri" panose="020F0502020204030204" pitchFamily="34" charset="0"/>
              </a:rPr>
              <a:t> TCG OPAL</a:t>
            </a:r>
            <a:endParaRPr lang="en-US" altLang="zh-TW" sz="2000" b="1" dirty="0">
              <a:solidFill>
                <a:schemeClr val="bg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288879085"/>
      </p:ext>
    </p:extLst>
  </p:cSld>
  <p:clrMapOvr>
    <a:masterClrMapping/>
  </p:clrMapOvr>
  <p:transition/>
  <p:timing>
    <p:tnLst>
      <p:par>
        <p:cTn id="1" dur="indefinite" restart="never" nodeType="tmRoot"/>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807968103"/>
      </p:ext>
    </p:extLst>
  </p:cSld>
  <p:clrMapOvr>
    <a:masterClrMapping/>
  </p:clrMapOvr>
  <p:transition/>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圖片 2"/>
          <p:cNvPicPr>
            <a:picLocks noChangeAspect="1"/>
          </p:cNvPicPr>
          <p:nvPr/>
        </p:nvPicPr>
        <p:blipFill>
          <a:blip r:embed="rId2">
            <a:clrChange>
              <a:clrFrom>
                <a:srgbClr val="FFFFFF"/>
              </a:clrFrom>
              <a:clrTo>
                <a:srgbClr val="FFFFFF">
                  <a:alpha val="0"/>
                </a:srgbClr>
              </a:clrTo>
            </a:clrChange>
          </a:blip>
          <a:stretch>
            <a:fillRect/>
          </a:stretch>
        </p:blipFill>
        <p:spPr>
          <a:xfrm>
            <a:off x="13638683" y="196280"/>
            <a:ext cx="1440160" cy="1491993"/>
          </a:xfrm>
          <a:prstGeom prst="rect">
            <a:avLst/>
          </a:prstGeom>
        </p:spPr>
      </p:pic>
      <p:graphicFrame>
        <p:nvGraphicFramePr>
          <p:cNvPr id="4" name="表格 3"/>
          <p:cNvGraphicFramePr>
            <a:graphicFrameLocks noGrp="1"/>
          </p:cNvGraphicFramePr>
          <p:nvPr>
            <p:extLst>
              <p:ext uri="{D42A27DB-BD31-4B8C-83A1-F6EECF244321}">
                <p14:modId xmlns:p14="http://schemas.microsoft.com/office/powerpoint/2010/main" val="2050738182"/>
              </p:ext>
            </p:extLst>
          </p:nvPr>
        </p:nvGraphicFramePr>
        <p:xfrm>
          <a:off x="606149" y="1852464"/>
          <a:ext cx="16272894" cy="5256584"/>
        </p:xfrm>
        <a:graphic>
          <a:graphicData uri="http://schemas.openxmlformats.org/drawingml/2006/table">
            <a:tbl>
              <a:tblPr firstRow="1" bandRow="1">
                <a:tableStyleId>{5940675A-B579-460E-94D1-54222C63F5DA}</a:tableStyleId>
              </a:tblPr>
              <a:tblGrid>
                <a:gridCol w="873111"/>
                <a:gridCol w="1961239"/>
                <a:gridCol w="924344"/>
                <a:gridCol w="1042850"/>
                <a:gridCol w="1042850"/>
                <a:gridCol w="1042850"/>
                <a:gridCol w="960714"/>
                <a:gridCol w="1124986"/>
                <a:gridCol w="1042850"/>
                <a:gridCol w="1042850"/>
                <a:gridCol w="1042850"/>
                <a:gridCol w="1042850"/>
                <a:gridCol w="1042850"/>
                <a:gridCol w="1042850"/>
                <a:gridCol w="1042850"/>
              </a:tblGrid>
              <a:tr h="361085">
                <a:tc>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Flash</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c grid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Available</a:t>
                      </a:r>
                      <a:r>
                        <a:rPr lang="en-US" altLang="zh-TW" sz="2000" b="1" baseline="0" dirty="0" smtClean="0">
                          <a:solidFill>
                            <a:schemeClr val="bg1"/>
                          </a:solidFill>
                          <a:latin typeface="Calibri" panose="020F0502020204030204" pitchFamily="34" charset="0"/>
                          <a:cs typeface="Calibri" panose="020F0502020204030204" pitchFamily="34" charset="0"/>
                        </a:rPr>
                        <a:t> Now</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c hMerge="1">
                  <a:txBody>
                    <a:bodyPr/>
                    <a:lstStyle/>
                    <a:p>
                      <a:endParaRPr lang="zh-TW" altLang="en-US"/>
                    </a:p>
                  </a:txBody>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Q4’23</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hMerge="1">
                  <a:txBody>
                    <a:bodyPr/>
                    <a:lstStyle/>
                    <a:p>
                      <a:endParaRPr lang="zh-TW" altLang="en-US"/>
                    </a:p>
                  </a:txBody>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Q1’24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Q2’24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Q3’24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solidFill>
                      <a:srgbClr val="404040"/>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r>
              <a:tr h="1191595">
                <a:tc rowSpan="4">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TLC</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fontAlgn="auto">
                        <a:spcBef>
                          <a:spcPts val="0"/>
                        </a:spcBef>
                        <a:spcAft>
                          <a:spcPts val="0"/>
                        </a:spcAft>
                        <a:defRPr/>
                      </a:pPr>
                      <a:r>
                        <a:rPr lang="en-US" altLang="zh-TW" sz="1800" b="1" baseline="0" dirty="0" smtClean="0">
                          <a:solidFill>
                            <a:srgbClr val="FFC000"/>
                          </a:solidFill>
                          <a:latin typeface="Calibri" panose="020F0502020204030204" pitchFamily="34" charset="0"/>
                          <a:cs typeface="Calibri" panose="020F0502020204030204" pitchFamily="34" charset="0"/>
                        </a:rPr>
                        <a:t>SV240-25</a:t>
                      </a:r>
                    </a:p>
                    <a:p>
                      <a:pPr fontAlgn="auto">
                        <a:spcBef>
                          <a:spcPts val="0"/>
                        </a:spcBef>
                        <a:spcAft>
                          <a:spcPts val="0"/>
                        </a:spcAft>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240GB~1920GB</a:t>
                      </a:r>
                    </a:p>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FIPS 140-2</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spcBef>
                          <a:spcPts val="0"/>
                        </a:spcBef>
                        <a:spcAft>
                          <a:spcPts val="0"/>
                        </a:spcAft>
                        <a:defRPr/>
                      </a:pPr>
                      <a:endParaRPr lang="en-US" altLang="zh-TW" sz="1800" b="1" dirty="0" smtClean="0">
                        <a:solidFill>
                          <a:schemeClr val="tx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fontAlgn="auto">
                        <a:spcBef>
                          <a:spcPts val="0"/>
                        </a:spcBef>
                        <a:spcAft>
                          <a:spcPts val="0"/>
                        </a:spcAft>
                        <a:defRPr/>
                      </a:pPr>
                      <a:endParaRPr lang="en-US" altLang="zh-TW" sz="1800" b="1" dirty="0" smtClean="0">
                        <a:solidFill>
                          <a:srgbClr val="004846"/>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algn="l" defTabSz="914446" rtl="0" eaLnBrk="1" latinLnBrk="0" hangingPunct="1"/>
                      <a:endParaRPr lang="zh-TW" altLang="en-US" sz="1800" kern="1200" dirty="0">
                        <a:solidFill>
                          <a:schemeClr val="tx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pPr marL="0" algn="l" defTabSz="914446" rtl="0" eaLnBrk="1" latinLnBrk="0" hangingPunct="1"/>
                      <a:endParaRPr lang="zh-TW" altLang="en-US" sz="1800" kern="1200" dirty="0">
                        <a:solidFill>
                          <a:schemeClr val="tx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r>
              <a:tr h="1191595">
                <a:tc vMerge="1">
                  <a:txBody>
                    <a:bodyPr/>
                    <a:lstStyle/>
                    <a:p>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fontAlgn="auto">
                        <a:spcBef>
                          <a:spcPts val="0"/>
                        </a:spcBef>
                        <a:spcAft>
                          <a:spcPts val="0"/>
                        </a:spcAft>
                        <a:defRPr/>
                      </a:pPr>
                      <a:r>
                        <a:rPr lang="en-US" altLang="zh-TW" sz="1800" b="1" dirty="0" smtClean="0">
                          <a:solidFill>
                            <a:srgbClr val="FFC000"/>
                          </a:solidFill>
                          <a:latin typeface="Calibri" panose="020F0502020204030204" pitchFamily="34" charset="0"/>
                          <a:cs typeface="Calibri" panose="020F0502020204030204" pitchFamily="34" charset="0"/>
                        </a:rPr>
                        <a:t>SV240-M280</a:t>
                      </a:r>
                    </a:p>
                    <a:p>
                      <a:pPr fontAlgn="auto">
                        <a:spcBef>
                          <a:spcPts val="0"/>
                        </a:spcBef>
                        <a:spcAft>
                          <a:spcPts val="0"/>
                        </a:spcAft>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240GB~1920GB</a:t>
                      </a:r>
                    </a:p>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FIPS 140-2</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spcBef>
                          <a:spcPts val="0"/>
                        </a:spcBef>
                        <a:spcAft>
                          <a:spcPts val="0"/>
                        </a:spcAft>
                        <a:defRPr/>
                      </a:pPr>
                      <a:endParaRPr lang="en-US" altLang="zh-TW" sz="1800" b="1" dirty="0" smtClean="0">
                        <a:solidFill>
                          <a:schemeClr val="tx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algn="l" defTabSz="914446" rtl="0" eaLnBrk="1" latinLnBrk="0" hangingPunct="1"/>
                      <a:endParaRPr lang="zh-TW" altLang="en-US" sz="1800" kern="1200" dirty="0">
                        <a:solidFill>
                          <a:schemeClr val="tx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pPr marL="0" algn="l" defTabSz="914446" rtl="0" eaLnBrk="1" latinLnBrk="0" hangingPunct="1"/>
                      <a:endParaRPr lang="zh-TW" altLang="en-US" sz="1800" kern="1200" dirty="0">
                        <a:solidFill>
                          <a:schemeClr val="tx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r>
              <a:tr h="1191595">
                <a:tc vMerge="1">
                  <a:txBody>
                    <a:bodyPr/>
                    <a:lstStyle/>
                    <a:p>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fontAlgn="auto">
                        <a:spcBef>
                          <a:spcPts val="0"/>
                        </a:spcBef>
                        <a:spcAft>
                          <a:spcPts val="0"/>
                        </a:spcAft>
                        <a:defRPr/>
                      </a:pPr>
                      <a:r>
                        <a:rPr lang="en-US" altLang="zh-TW" sz="1800" b="1" dirty="0" smtClean="0">
                          <a:solidFill>
                            <a:srgbClr val="FFC000"/>
                          </a:solidFill>
                          <a:latin typeface="Calibri" panose="020F0502020204030204" pitchFamily="34" charset="0"/>
                          <a:cs typeface="Calibri" panose="020F0502020204030204" pitchFamily="34" charset="0"/>
                        </a:rPr>
                        <a:t>SV240-300</a:t>
                      </a:r>
                    </a:p>
                    <a:p>
                      <a:pPr fontAlgn="auto">
                        <a:spcBef>
                          <a:spcPts val="0"/>
                        </a:spcBef>
                        <a:spcAft>
                          <a:spcPts val="0"/>
                        </a:spcAft>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240GB~1920GB</a:t>
                      </a:r>
                    </a:p>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FIPS 140-2</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spcBef>
                          <a:spcPts val="0"/>
                        </a:spcBef>
                        <a:spcAft>
                          <a:spcPts val="0"/>
                        </a:spcAft>
                        <a:defRPr/>
                      </a:pPr>
                      <a:endParaRPr lang="en-US" altLang="zh-TW" sz="1800" b="1" dirty="0" smtClean="0">
                        <a:solidFill>
                          <a:schemeClr val="tx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latinLnBrk="0" hangingPunct="1"/>
                      <a:endParaRPr lang="zh-TW" altLang="en-US" sz="1800" kern="1200" dirty="0">
                        <a:solidFill>
                          <a:schemeClr val="tx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latinLnBrk="0" hangingPunct="1"/>
                      <a:endParaRPr lang="zh-TW" altLang="en-US" sz="1800" kern="1200" dirty="0">
                        <a:solidFill>
                          <a:schemeClr val="tx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pPr marL="0" algn="l" defTabSz="914446" rtl="0" eaLnBrk="1" latinLnBrk="0" hangingPunct="1"/>
                      <a:endParaRPr lang="zh-TW" altLang="en-US" sz="1800" kern="1200" dirty="0">
                        <a:solidFill>
                          <a:schemeClr val="tx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pPr marL="0" algn="l" defTabSz="914446" rtl="0" eaLnBrk="1" latinLnBrk="0" hangingPunct="1"/>
                      <a:endParaRPr lang="zh-TW" altLang="en-US" sz="1800" kern="1200" dirty="0">
                        <a:solidFill>
                          <a:schemeClr val="tx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r>
              <a:tr h="1285559">
                <a:tc vMerge="1">
                  <a:txBody>
                    <a:bodyPr/>
                    <a:lstStyle/>
                    <a:p>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a:txBody>
                    <a:bodyPr/>
                    <a:lstStyle/>
                    <a:p>
                      <a:pPr fontAlgn="auto">
                        <a:spcBef>
                          <a:spcPts val="0"/>
                        </a:spcBef>
                        <a:spcAft>
                          <a:spcPts val="0"/>
                        </a:spcAft>
                        <a:defRPr/>
                      </a:pPr>
                      <a:r>
                        <a:rPr lang="en-US" altLang="zh-TW" sz="1800" b="1" dirty="0" smtClean="0">
                          <a:solidFill>
                            <a:srgbClr val="FFC000"/>
                          </a:solidFill>
                          <a:latin typeface="Calibri" panose="020F0502020204030204" pitchFamily="34" charset="0"/>
                          <a:cs typeface="Calibri" panose="020F0502020204030204" pitchFamily="34" charset="0"/>
                        </a:rPr>
                        <a:t>SV240-297</a:t>
                      </a:r>
                    </a:p>
                    <a:p>
                      <a:pPr fontAlgn="auto">
                        <a:spcBef>
                          <a:spcPts val="0"/>
                        </a:spcBef>
                        <a:spcAft>
                          <a:spcPts val="0"/>
                        </a:spcAft>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240GB~960GB</a:t>
                      </a:r>
                    </a:p>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FIPS 140-2</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spcBef>
                          <a:spcPts val="0"/>
                        </a:spcBef>
                        <a:spcAft>
                          <a:spcPts val="0"/>
                        </a:spcAft>
                        <a:defRPr/>
                      </a:pPr>
                      <a:endParaRPr lang="zh-TW" altLang="en-US" sz="1800" dirty="0">
                        <a:solidFill>
                          <a:schemeClr val="tx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fontAlgn="auto">
                        <a:spcBef>
                          <a:spcPts val="0"/>
                        </a:spcBef>
                        <a:spcAft>
                          <a:spcPts val="0"/>
                        </a:spcAft>
                        <a:defRPr/>
                      </a:pPr>
                      <a:endParaRPr lang="zh-TW" altLang="en-US" sz="1800"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pPr fontAlgn="auto">
                        <a:spcBef>
                          <a:spcPts val="0"/>
                        </a:spcBef>
                        <a:spcAft>
                          <a:spcPts val="0"/>
                        </a:spcAft>
                        <a:defRPr/>
                      </a:pPr>
                      <a:endParaRPr lang="zh-TW" altLang="en-US" sz="1800"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zh-TW" altLang="en-US" sz="1800"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grpSp>
        <p:nvGrpSpPr>
          <p:cNvPr id="30" name="群組 29"/>
          <p:cNvGrpSpPr/>
          <p:nvPr/>
        </p:nvGrpSpPr>
        <p:grpSpPr>
          <a:xfrm>
            <a:off x="11698562" y="7367417"/>
            <a:ext cx="5158261" cy="2014529"/>
            <a:chOff x="11612210" y="7264768"/>
            <a:chExt cx="5158261" cy="2014529"/>
          </a:xfrm>
        </p:grpSpPr>
        <p:pic>
          <p:nvPicPr>
            <p:cNvPr id="17" name="圖片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1612210" y="7286286"/>
              <a:ext cx="1883881" cy="1876004"/>
            </a:xfrm>
            <a:prstGeom prst="rect">
              <a:avLst/>
            </a:prstGeom>
          </p:spPr>
        </p:pic>
        <p:pic>
          <p:nvPicPr>
            <p:cNvPr id="18" name="圖片 1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5258303" y="7767129"/>
              <a:ext cx="1512168" cy="1512168"/>
            </a:xfrm>
            <a:prstGeom prst="rect">
              <a:avLst/>
            </a:prstGeom>
          </p:spPr>
        </p:pic>
        <p:pic>
          <p:nvPicPr>
            <p:cNvPr id="19" name="圖片 1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10800000">
              <a:off x="13979699" y="7600034"/>
              <a:ext cx="1551081" cy="1551081"/>
            </a:xfrm>
            <a:prstGeom prst="rect">
              <a:avLst/>
            </a:prstGeom>
          </p:spPr>
        </p:pic>
        <p:pic>
          <p:nvPicPr>
            <p:cNvPr id="20" name="圖片 19"/>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2758708" y="7264768"/>
              <a:ext cx="1919039" cy="1919039"/>
            </a:xfrm>
            <a:prstGeom prst="rect">
              <a:avLst/>
            </a:prstGeom>
          </p:spPr>
        </p:pic>
      </p:grpSp>
      <p:sp>
        <p:nvSpPr>
          <p:cNvPr id="31" name="文字方塊 30"/>
          <p:cNvSpPr txBox="1"/>
          <p:nvPr/>
        </p:nvSpPr>
        <p:spPr>
          <a:xfrm>
            <a:off x="12273562" y="9172228"/>
            <a:ext cx="789057" cy="369332"/>
          </a:xfrm>
          <a:prstGeom prst="rect">
            <a:avLst/>
          </a:prstGeom>
          <a:noFill/>
        </p:spPr>
        <p:txBody>
          <a:bodyPr wrap="square" rtlCol="0">
            <a:spAutoFit/>
          </a:bodyPr>
          <a:lstStyle/>
          <a:p>
            <a:pPr algn="ctr"/>
            <a:r>
              <a:rPr lang="en-US" altLang="zh-TW" sz="18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2.5”</a:t>
            </a:r>
            <a:endParaRPr lang="zh-TW" altLang="en-US" sz="18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sp>
        <p:nvSpPr>
          <p:cNvPr id="33" name="文字方塊 32"/>
          <p:cNvSpPr txBox="1"/>
          <p:nvPr/>
        </p:nvSpPr>
        <p:spPr>
          <a:xfrm>
            <a:off x="13278643" y="9197280"/>
            <a:ext cx="1181656" cy="369332"/>
          </a:xfrm>
          <a:prstGeom prst="rect">
            <a:avLst/>
          </a:prstGeom>
          <a:noFill/>
        </p:spPr>
        <p:txBody>
          <a:bodyPr wrap="square" rtlCol="0">
            <a:spAutoFit/>
          </a:bodyPr>
          <a:lstStyle/>
          <a:p>
            <a:r>
              <a:rPr lang="en-US" altLang="zh-TW" sz="18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M.22 280</a:t>
            </a:r>
            <a:endParaRPr lang="zh-TW" altLang="en-US" sz="18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sp>
        <p:nvSpPr>
          <p:cNvPr id="35" name="文字方塊 34"/>
          <p:cNvSpPr txBox="1"/>
          <p:nvPr/>
        </p:nvSpPr>
        <p:spPr>
          <a:xfrm>
            <a:off x="15838945" y="9197280"/>
            <a:ext cx="960950" cy="369332"/>
          </a:xfrm>
          <a:prstGeom prst="rect">
            <a:avLst/>
          </a:prstGeom>
          <a:noFill/>
        </p:spPr>
        <p:txBody>
          <a:bodyPr wrap="square" rtlCol="0">
            <a:spAutoFit/>
          </a:bodyPr>
          <a:lstStyle/>
          <a:p>
            <a:r>
              <a:rPr lang="en-US" altLang="zh-TW" sz="18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297</a:t>
            </a:r>
            <a:endParaRPr lang="zh-TW" altLang="en-US" sz="18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sp>
        <p:nvSpPr>
          <p:cNvPr id="36" name="文字方塊 35"/>
          <p:cNvSpPr txBox="1"/>
          <p:nvPr/>
        </p:nvSpPr>
        <p:spPr>
          <a:xfrm>
            <a:off x="14358763" y="9197280"/>
            <a:ext cx="1123769" cy="374447"/>
          </a:xfrm>
          <a:prstGeom prst="rect">
            <a:avLst/>
          </a:prstGeom>
          <a:noFill/>
        </p:spPr>
        <p:txBody>
          <a:bodyPr wrap="square" rtlCol="0">
            <a:spAutoFit/>
          </a:bodyPr>
          <a:lstStyle/>
          <a:p>
            <a:pPr algn="ctr"/>
            <a:r>
              <a:rPr lang="en-US" altLang="zh-TW" sz="18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MO-300</a:t>
            </a:r>
            <a:endParaRPr lang="zh-TW" altLang="en-US" sz="18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sp>
        <p:nvSpPr>
          <p:cNvPr id="27" name="矩形 26"/>
          <p:cNvSpPr/>
          <p:nvPr/>
        </p:nvSpPr>
        <p:spPr>
          <a:xfrm>
            <a:off x="461219" y="412304"/>
            <a:ext cx="8667750" cy="1323439"/>
          </a:xfrm>
          <a:prstGeom prst="rect">
            <a:avLst/>
          </a:prstGeom>
        </p:spPr>
        <p:txBody>
          <a:bodyPr wrap="square">
            <a:spAutoFit/>
          </a:bodyPr>
          <a:lstStyle/>
          <a:p>
            <a:r>
              <a:rPr lang="en-US" altLang="zh-TW" sz="4000" b="1" dirty="0">
                <a:solidFill>
                  <a:schemeClr val="tx1">
                    <a:lumMod val="75000"/>
                    <a:lumOff val="25000"/>
                  </a:schemeClr>
                </a:solidFill>
                <a:latin typeface="Calibri" panose="020F0502020204030204" pitchFamily="34" charset="0"/>
                <a:cs typeface="Calibri" panose="020F0502020204030204" pitchFamily="34" charset="0"/>
              </a:rPr>
              <a:t>FIPS 140-2 Certified </a:t>
            </a:r>
            <a:br>
              <a:rPr lang="en-US" altLang="zh-TW" sz="4000" b="1" dirty="0">
                <a:solidFill>
                  <a:schemeClr val="tx1">
                    <a:lumMod val="75000"/>
                    <a:lumOff val="25000"/>
                  </a:schemeClr>
                </a:solidFill>
                <a:latin typeface="Calibri" panose="020F0502020204030204" pitchFamily="34" charset="0"/>
                <a:cs typeface="Calibri" panose="020F0502020204030204" pitchFamily="34" charset="0"/>
              </a:rPr>
            </a:br>
            <a:r>
              <a:rPr lang="en-US" altLang="zh-TW" sz="4000" b="1" dirty="0" err="1">
                <a:solidFill>
                  <a:schemeClr val="tx1">
                    <a:lumMod val="75000"/>
                    <a:lumOff val="25000"/>
                  </a:schemeClr>
                </a:solidFill>
                <a:latin typeface="Calibri" panose="020F0502020204030204" pitchFamily="34" charset="0"/>
                <a:cs typeface="Calibri" panose="020F0502020204030204" pitchFamily="34" charset="0"/>
              </a:rPr>
              <a:t>Apacer</a:t>
            </a:r>
            <a:r>
              <a:rPr lang="en-US" altLang="zh-TW" sz="4000" b="1" dirty="0">
                <a:solidFill>
                  <a:schemeClr val="tx1">
                    <a:lumMod val="75000"/>
                    <a:lumOff val="25000"/>
                  </a:schemeClr>
                </a:solidFill>
                <a:latin typeface="Calibri" panose="020F0502020204030204" pitchFamily="34" charset="0"/>
                <a:cs typeface="Calibri" panose="020F0502020204030204" pitchFamily="34" charset="0"/>
              </a:rPr>
              <a:t> TCG SSD SV240 Series</a:t>
            </a:r>
            <a:endParaRPr lang="zh-TW" altLang="en-US" sz="4000" b="1" dirty="0">
              <a:solidFill>
                <a:schemeClr val="tx1">
                  <a:lumMod val="75000"/>
                  <a:lumOff val="25000"/>
                </a:schemeClr>
              </a:solidFill>
              <a:latin typeface="Calibri" panose="020F0502020204030204" pitchFamily="34" charset="0"/>
              <a:cs typeface="Calibri" panose="020F0502020204030204" pitchFamily="34" charset="0"/>
            </a:endParaRPr>
          </a:p>
        </p:txBody>
      </p:sp>
      <p:grpSp>
        <p:nvGrpSpPr>
          <p:cNvPr id="28" name="群組 27"/>
          <p:cNvGrpSpPr/>
          <p:nvPr/>
        </p:nvGrpSpPr>
        <p:grpSpPr>
          <a:xfrm>
            <a:off x="3485555" y="2428528"/>
            <a:ext cx="834915" cy="805129"/>
            <a:chOff x="3799260" y="2266324"/>
            <a:chExt cx="734536" cy="701677"/>
          </a:xfrm>
        </p:grpSpPr>
        <p:sp>
          <p:nvSpPr>
            <p:cNvPr id="44" name="文字方塊 43"/>
            <p:cNvSpPr txBox="1"/>
            <p:nvPr/>
          </p:nvSpPr>
          <p:spPr>
            <a:xfrm>
              <a:off x="3799260" y="2266324"/>
              <a:ext cx="734536" cy="295053"/>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BiCS5</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45" name="圖片 44"/>
            <p:cNvPicPr>
              <a:picLocks noChangeAspect="1"/>
            </p:cNvPicPr>
            <p:nvPr/>
          </p:nvPicPr>
          <p:blipFill>
            <a:blip r:embed="rId7" cstate="print">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tretch>
              <a:fillRect/>
            </a:stretch>
          </p:blipFill>
          <p:spPr>
            <a:xfrm>
              <a:off x="3868465" y="2517346"/>
              <a:ext cx="475278" cy="450655"/>
            </a:xfrm>
            <a:prstGeom prst="rect">
              <a:avLst/>
            </a:prstGeom>
          </p:spPr>
        </p:pic>
      </p:grpSp>
      <p:grpSp>
        <p:nvGrpSpPr>
          <p:cNvPr id="46" name="群組 45"/>
          <p:cNvGrpSpPr/>
          <p:nvPr/>
        </p:nvGrpSpPr>
        <p:grpSpPr>
          <a:xfrm>
            <a:off x="3514736" y="3652664"/>
            <a:ext cx="834915" cy="805129"/>
            <a:chOff x="3799260" y="2266324"/>
            <a:chExt cx="734536" cy="701677"/>
          </a:xfrm>
        </p:grpSpPr>
        <p:sp>
          <p:nvSpPr>
            <p:cNvPr id="47" name="文字方塊 46"/>
            <p:cNvSpPr txBox="1"/>
            <p:nvPr/>
          </p:nvSpPr>
          <p:spPr>
            <a:xfrm>
              <a:off x="3799260" y="2266324"/>
              <a:ext cx="734536" cy="295053"/>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BiCS5</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48" name="圖片 47"/>
            <p:cNvPicPr>
              <a:picLocks noChangeAspect="1"/>
            </p:cNvPicPr>
            <p:nvPr/>
          </p:nvPicPr>
          <p:blipFill>
            <a:blip r:embed="rId7" cstate="print">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tretch>
              <a:fillRect/>
            </a:stretch>
          </p:blipFill>
          <p:spPr>
            <a:xfrm>
              <a:off x="3868465" y="2517346"/>
              <a:ext cx="475278" cy="450655"/>
            </a:xfrm>
            <a:prstGeom prst="rect">
              <a:avLst/>
            </a:prstGeom>
          </p:spPr>
        </p:pic>
      </p:grpSp>
      <p:grpSp>
        <p:nvGrpSpPr>
          <p:cNvPr id="49" name="群組 48"/>
          <p:cNvGrpSpPr/>
          <p:nvPr/>
        </p:nvGrpSpPr>
        <p:grpSpPr>
          <a:xfrm>
            <a:off x="3485554" y="4791751"/>
            <a:ext cx="834915" cy="805129"/>
            <a:chOff x="3799260" y="2266324"/>
            <a:chExt cx="734536" cy="701677"/>
          </a:xfrm>
        </p:grpSpPr>
        <p:sp>
          <p:nvSpPr>
            <p:cNvPr id="50" name="文字方塊 49"/>
            <p:cNvSpPr txBox="1"/>
            <p:nvPr/>
          </p:nvSpPr>
          <p:spPr>
            <a:xfrm>
              <a:off x="3799260" y="2266324"/>
              <a:ext cx="734536" cy="295053"/>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BiCS5</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51" name="圖片 50"/>
            <p:cNvPicPr>
              <a:picLocks noChangeAspect="1"/>
            </p:cNvPicPr>
            <p:nvPr/>
          </p:nvPicPr>
          <p:blipFill>
            <a:blip r:embed="rId7" cstate="print">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tretch>
              <a:fillRect/>
            </a:stretch>
          </p:blipFill>
          <p:spPr>
            <a:xfrm>
              <a:off x="3868465" y="2517346"/>
              <a:ext cx="475278" cy="450655"/>
            </a:xfrm>
            <a:prstGeom prst="rect">
              <a:avLst/>
            </a:prstGeom>
          </p:spPr>
        </p:pic>
      </p:grpSp>
      <p:grpSp>
        <p:nvGrpSpPr>
          <p:cNvPr id="52" name="群組 51"/>
          <p:cNvGrpSpPr/>
          <p:nvPr/>
        </p:nvGrpSpPr>
        <p:grpSpPr>
          <a:xfrm>
            <a:off x="3514736" y="6006014"/>
            <a:ext cx="834915" cy="805129"/>
            <a:chOff x="3799260" y="2266324"/>
            <a:chExt cx="734536" cy="701677"/>
          </a:xfrm>
        </p:grpSpPr>
        <p:sp>
          <p:nvSpPr>
            <p:cNvPr id="53" name="文字方塊 52"/>
            <p:cNvSpPr txBox="1"/>
            <p:nvPr/>
          </p:nvSpPr>
          <p:spPr>
            <a:xfrm>
              <a:off x="3799260" y="2266324"/>
              <a:ext cx="734536" cy="295053"/>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BiCS5</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54" name="圖片 53"/>
            <p:cNvPicPr>
              <a:picLocks noChangeAspect="1"/>
            </p:cNvPicPr>
            <p:nvPr/>
          </p:nvPicPr>
          <p:blipFill>
            <a:blip r:embed="rId7" cstate="print">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tretch>
              <a:fillRect/>
            </a:stretch>
          </p:blipFill>
          <p:spPr>
            <a:xfrm>
              <a:off x="3868465" y="2517346"/>
              <a:ext cx="475278" cy="450655"/>
            </a:xfrm>
            <a:prstGeom prst="rect">
              <a:avLst/>
            </a:prstGeom>
          </p:spPr>
        </p:pic>
      </p:grpSp>
      <p:sp>
        <p:nvSpPr>
          <p:cNvPr id="2" name="文字方塊 1"/>
          <p:cNvSpPr txBox="1"/>
          <p:nvPr/>
        </p:nvSpPr>
        <p:spPr>
          <a:xfrm>
            <a:off x="13897187" y="6657255"/>
            <a:ext cx="2693824" cy="307777"/>
          </a:xfrm>
          <a:prstGeom prst="rect">
            <a:avLst/>
          </a:prstGeom>
          <a:noFill/>
        </p:spPr>
        <p:txBody>
          <a:bodyPr wrap="square" rtlCol="0">
            <a:spAutoFit/>
          </a:bodyPr>
          <a:lstStyle/>
          <a:p>
            <a:r>
              <a:rPr lang="en-US" altLang="zh-TW" sz="1400" b="1" dirty="0">
                <a:solidFill>
                  <a:srgbClr val="C00000"/>
                </a:solidFill>
                <a:latin typeface="Calibri" panose="020F0502020204030204" pitchFamily="34" charset="0"/>
                <a:cs typeface="Calibri" panose="020F0502020204030204" pitchFamily="34" charset="0"/>
              </a:rPr>
              <a:t>Warranty: 3 years or 3K P/E </a:t>
            </a:r>
            <a:r>
              <a:rPr lang="en-US" altLang="zh-TW" sz="1400" b="1" dirty="0" smtClean="0">
                <a:solidFill>
                  <a:srgbClr val="C00000"/>
                </a:solidFill>
                <a:latin typeface="Calibri" panose="020F0502020204030204" pitchFamily="34" charset="0"/>
                <a:cs typeface="Calibri" panose="020F0502020204030204" pitchFamily="34" charset="0"/>
              </a:rPr>
              <a:t>cycles</a:t>
            </a:r>
            <a:endParaRPr lang="zh-TW" altLang="en-US" sz="1400" b="1" dirty="0">
              <a:solidFill>
                <a:srgbClr val="C00000"/>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321741479"/>
      </p:ext>
    </p:extLst>
  </p:cSld>
  <p:clrMapOvr>
    <a:masterClrMapping/>
  </p:clrMapOvr>
  <p:transition/>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格 3"/>
          <p:cNvGraphicFramePr>
            <a:graphicFrameLocks noGrp="1"/>
          </p:cNvGraphicFramePr>
          <p:nvPr>
            <p:extLst>
              <p:ext uri="{D42A27DB-BD31-4B8C-83A1-F6EECF244321}">
                <p14:modId xmlns:p14="http://schemas.microsoft.com/office/powerpoint/2010/main" val="1832269032"/>
              </p:ext>
            </p:extLst>
          </p:nvPr>
        </p:nvGraphicFramePr>
        <p:xfrm>
          <a:off x="705487" y="1841573"/>
          <a:ext cx="16317572" cy="3650256"/>
        </p:xfrm>
        <a:graphic>
          <a:graphicData uri="http://schemas.openxmlformats.org/drawingml/2006/table">
            <a:tbl>
              <a:tblPr firstRow="1" bandRow="1">
                <a:tableStyleId>{5C22544A-7EE6-4342-B048-85BDC9FD1C3A}</a:tableStyleId>
              </a:tblPr>
              <a:tblGrid>
                <a:gridCol w="1900780"/>
                <a:gridCol w="2503555"/>
                <a:gridCol w="1642713"/>
                <a:gridCol w="1711754"/>
                <a:gridCol w="1711754"/>
                <a:gridCol w="1711754"/>
                <a:gridCol w="1711754"/>
                <a:gridCol w="1711754"/>
                <a:gridCol w="1711754"/>
              </a:tblGrid>
              <a:tr h="432000">
                <a:tc rowSpan="2">
                  <a:txBody>
                    <a:bodyPr/>
                    <a:lstStyle/>
                    <a:p>
                      <a:pPr marL="0" marR="0" indent="0" algn="ctr" defTabSz="914446"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Flash</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rowSpan="2">
                  <a:txBody>
                    <a:bodyPr/>
                    <a:lstStyle/>
                    <a:p>
                      <a:pPr marL="0" marR="0" indent="0" algn="ctr" defTabSz="914446"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Model</a:t>
                      </a: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rowSpan="2">
                  <a:txBody>
                    <a:bodyPr/>
                    <a:lstStyle/>
                    <a:p>
                      <a:pPr marL="0" marR="0" indent="0" algn="ctr" defTabSz="914446"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SR/SW</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gridSpan="2">
                  <a:txBody>
                    <a:bodyPr/>
                    <a:lstStyle/>
                    <a:p>
                      <a:pPr marL="0" marR="0" indent="0" algn="ctr" defTabSz="914446"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2023</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gridSpan="2">
                  <a:txBody>
                    <a:bodyPr/>
                    <a:lstStyle/>
                    <a:p>
                      <a:pPr marL="0" marR="0" indent="0" algn="ctr" defTabSz="914446"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2024</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gridSpan="2">
                  <a:txBody>
                    <a:bodyPr/>
                    <a:lstStyle/>
                    <a:p>
                      <a:pPr marL="0" marR="0" indent="0" algn="ctr" defTabSz="914446"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2025</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r>
              <a:tr h="432000">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altLang="zh-TW"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a:txBody>
                    <a:bodyPr/>
                    <a:lstStyle/>
                    <a:p>
                      <a:pPr marL="0" algn="ctr" defTabSz="914446" rtl="0" eaLnBrk="1" latinLnBrk="0" hangingPunct="1"/>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b="1" i="0" kern="1200" dirty="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marL="0" algn="ctr" defTabSz="914446" rtl="0" eaLnBrk="1" latinLnBrk="0" hangingPunct="1"/>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b="1" i="0" kern="1200" dirty="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marL="0" algn="ctr" defTabSz="914446" rtl="0" eaLnBrk="1" latinLnBrk="0" hangingPunct="1"/>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b="1" i="0" kern="1200" dirty="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marL="0" algn="ctr" defTabSz="914446" rtl="0" eaLnBrk="1" latinLnBrk="0" hangingPunct="1"/>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b="1" i="0" kern="1200" dirty="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marL="0" algn="ctr" defTabSz="914446" rtl="0" eaLnBrk="1" latinLnBrk="0" hangingPunct="1"/>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b="1" i="0" kern="1200" dirty="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marL="0" algn="ctr" defTabSz="914446" rtl="0" eaLnBrk="1" latinLnBrk="0" hangingPunct="1"/>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b="1" i="0" kern="1200" dirty="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r>
              <a:tr h="684000">
                <a:tc rowSpan="4">
                  <a:txBody>
                    <a:bodyPr/>
                    <a:lstStyle/>
                    <a:p>
                      <a:pPr algn="ctr"/>
                      <a:r>
                        <a:rPr lang="en-US" altLang="zh-TW" sz="2400" b="1" dirty="0" smtClean="0">
                          <a:solidFill>
                            <a:schemeClr val="bg1"/>
                          </a:solidFill>
                          <a:latin typeface="Calibri" panose="020F0502020204030204" pitchFamily="34" charset="0"/>
                          <a:cs typeface="Calibri" panose="020F0502020204030204" pitchFamily="34" charset="0"/>
                        </a:rPr>
                        <a:t>TLC</a:t>
                      </a: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SV240-25</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153" marR="79153" marT="39572" marB="3957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560/500</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684000">
                <a:tc vMerge="1">
                  <a:txBody>
                    <a:bodyPr/>
                    <a:lstStyle/>
                    <a:p>
                      <a:pPr algn="ctr"/>
                      <a:endParaRPr lang="zh-TW" altLang="en-US" sz="2400" b="1" dirty="0">
                        <a:solidFill>
                          <a:schemeClr val="tx1">
                            <a:lumMod val="75000"/>
                            <a:lumOff val="25000"/>
                          </a:schemeClr>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SV2</a:t>
                      </a:r>
                      <a:r>
                        <a:rPr lang="en-US" altLang="zh-TW" sz="1800" b="0" i="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40-M</a:t>
                      </a: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280</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153" marR="79153" marT="39572" marB="3957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560/500</a:t>
                      </a: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684000">
                <a:tc vMerge="1">
                  <a:txBody>
                    <a:bodyPr/>
                    <a:lstStyle/>
                    <a:p>
                      <a:pPr algn="ctr"/>
                      <a:endParaRPr lang="zh-TW" altLang="en-US" sz="2400" b="1" dirty="0">
                        <a:solidFill>
                          <a:schemeClr val="tx1">
                            <a:lumMod val="75000"/>
                            <a:lumOff val="25000"/>
                          </a:schemeClr>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SV240-300</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153" marR="79153" marT="39572" marB="3957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560/500</a:t>
                      </a: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684000">
                <a:tc vMerge="1">
                  <a:txBody>
                    <a:bodyPr/>
                    <a:lstStyle/>
                    <a:p>
                      <a:pPr algn="ctr"/>
                      <a:endParaRPr lang="zh-TW" altLang="en-US" sz="2400" b="1" dirty="0">
                        <a:solidFill>
                          <a:schemeClr val="tx1">
                            <a:lumMod val="75000"/>
                            <a:lumOff val="25000"/>
                          </a:schemeClr>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SV240-297</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153" marR="79153" marT="39572" marB="3957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 560/500</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b="1"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sp>
        <p:nvSpPr>
          <p:cNvPr id="5" name="五邊形 4"/>
          <p:cNvSpPr/>
          <p:nvPr/>
        </p:nvSpPr>
        <p:spPr bwMode="auto">
          <a:xfrm>
            <a:off x="7671444" y="2899288"/>
            <a:ext cx="9351615" cy="50292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defRPr/>
            </a:pPr>
            <a:endParaRPr lang="en-US" altLang="zh-TW" sz="1800" dirty="0">
              <a:solidFill>
                <a:schemeClr val="bg1"/>
              </a:solidFill>
              <a:latin typeface="Calibri" panose="020F0502020204030204" pitchFamily="34" charset="0"/>
              <a:cs typeface="Calibri" panose="020F0502020204030204" pitchFamily="34" charset="0"/>
            </a:endParaRPr>
          </a:p>
        </p:txBody>
      </p:sp>
      <p:grpSp>
        <p:nvGrpSpPr>
          <p:cNvPr id="44" name="群組 43"/>
          <p:cNvGrpSpPr/>
          <p:nvPr/>
        </p:nvGrpSpPr>
        <p:grpSpPr>
          <a:xfrm>
            <a:off x="13111282" y="7613104"/>
            <a:ext cx="3839769" cy="1411663"/>
            <a:chOff x="12518482" y="6103347"/>
            <a:chExt cx="3839769" cy="1411663"/>
          </a:xfrm>
        </p:grpSpPr>
        <p:sp>
          <p:nvSpPr>
            <p:cNvPr id="45" name="文字方塊 44"/>
            <p:cNvSpPr txBox="1"/>
            <p:nvPr/>
          </p:nvSpPr>
          <p:spPr>
            <a:xfrm>
              <a:off x="12518482" y="6103347"/>
              <a:ext cx="3839769" cy="1015663"/>
            </a:xfrm>
            <a:prstGeom prst="rect">
              <a:avLst/>
            </a:prstGeom>
            <a:noFill/>
          </p:spPr>
          <p:txBody>
            <a:bodyPr wrap="none" rtlCol="0">
              <a:spAutoFit/>
            </a:bodyPr>
            <a:lstStyle/>
            <a:p>
              <a:r>
                <a:rPr lang="en-US" altLang="zh-TW" sz="20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Remarks:</a:t>
              </a:r>
            </a:p>
            <a:p>
              <a:pPr marL="457200" indent="-457200">
                <a:buAutoNum type="arabicPeriod"/>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SR/SW</a:t>
              </a:r>
              <a:r>
                <a:rPr lang="en-US" altLang="zh-TW" sz="2000" dirty="0">
                  <a:solidFill>
                    <a:schemeClr val="tx1">
                      <a:lumMod val="75000"/>
                      <a:lumOff val="25000"/>
                    </a:schemeClr>
                  </a:solidFill>
                  <a:latin typeface="Calibri" panose="020F0502020204030204" pitchFamily="34" charset="0"/>
                  <a:cs typeface="Calibri" panose="020F0502020204030204" pitchFamily="34" charset="0"/>
                </a:rPr>
                <a:t>: Sequential </a:t>
              </a: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Read/Write</a:t>
              </a:r>
            </a:p>
            <a:p>
              <a:pPr marL="457200" indent="-457200">
                <a:buAutoNum type="arabicPeriod"/>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ES   CS MP               EOL LTS</a:t>
              </a:r>
              <a:endParaRPr lang="zh-TW" altLang="en-US" sz="20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grpSp>
          <p:nvGrpSpPr>
            <p:cNvPr id="46" name="群組 45"/>
            <p:cNvGrpSpPr/>
            <p:nvPr/>
          </p:nvGrpSpPr>
          <p:grpSpPr>
            <a:xfrm>
              <a:off x="13131980" y="7119010"/>
              <a:ext cx="2866231" cy="396000"/>
              <a:chOff x="4618611" y="6393830"/>
              <a:chExt cx="2866231" cy="396000"/>
            </a:xfrm>
          </p:grpSpPr>
          <p:sp>
            <p:nvSpPr>
              <p:cNvPr id="47" name="五邊形 46"/>
              <p:cNvSpPr/>
              <p:nvPr/>
            </p:nvSpPr>
            <p:spPr bwMode="auto">
              <a:xfrm>
                <a:off x="6360892" y="6393830"/>
                <a:ext cx="1123950" cy="396000"/>
              </a:xfrm>
              <a:prstGeom prst="homePlate">
                <a:avLst/>
              </a:prstGeom>
              <a:solidFill>
                <a:srgbClr val="B3B3B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48" name="五邊形 47"/>
              <p:cNvSpPr/>
              <p:nvPr/>
            </p:nvSpPr>
            <p:spPr bwMode="auto">
              <a:xfrm>
                <a:off x="4690532" y="6393830"/>
                <a:ext cx="1860584"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49" name="五邊形 48"/>
              <p:cNvSpPr/>
              <p:nvPr/>
            </p:nvSpPr>
            <p:spPr bwMode="auto">
              <a:xfrm>
                <a:off x="4618611" y="6393830"/>
                <a:ext cx="345951" cy="396000"/>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grpSp>
      </p:grpSp>
      <p:grpSp>
        <p:nvGrpSpPr>
          <p:cNvPr id="102" name="群組 101"/>
          <p:cNvGrpSpPr/>
          <p:nvPr/>
        </p:nvGrpSpPr>
        <p:grpSpPr>
          <a:xfrm>
            <a:off x="-4662109" y="2512992"/>
            <a:ext cx="4403248" cy="4271897"/>
            <a:chOff x="-4662109" y="2512992"/>
            <a:chExt cx="4403248" cy="4271897"/>
          </a:xfrm>
        </p:grpSpPr>
        <p:grpSp>
          <p:nvGrpSpPr>
            <p:cNvPr id="103" name="群組 102"/>
            <p:cNvGrpSpPr/>
            <p:nvPr/>
          </p:nvGrpSpPr>
          <p:grpSpPr>
            <a:xfrm>
              <a:off x="-4662109" y="2512992"/>
              <a:ext cx="4403248" cy="4271897"/>
              <a:chOff x="12883876" y="1908742"/>
              <a:chExt cx="4403248" cy="4271897"/>
            </a:xfrm>
          </p:grpSpPr>
          <p:sp>
            <p:nvSpPr>
              <p:cNvPr id="106" name="矩形 105"/>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7" name="矩形 106"/>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8" name="矩形 107"/>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9" name="矩形 108"/>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0" name="文字方塊 109"/>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111" name="文字方塊 110"/>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112" name="矩形 111"/>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3" name="文字方塊 112"/>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114" name="文字方塊 113"/>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115" name="矩形 114"/>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6" name="文字方塊 115"/>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117" name="矩形 116"/>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8" name="矩形 117"/>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9" name="矩形 118"/>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0" name="文字方塊 119"/>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121" name="矩形 120"/>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22" name="矩形 121"/>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3" name="矩形 122"/>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124" name="矩形 123"/>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125" name="矩形 124"/>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26" name="文字方塊 125"/>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127" name="矩形 126"/>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8" name="矩形 127"/>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104" name="文字方塊 103"/>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105" name="矩形 104"/>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54" name="五邊形 53"/>
          <p:cNvSpPr/>
          <p:nvPr/>
        </p:nvSpPr>
        <p:spPr bwMode="auto">
          <a:xfrm>
            <a:off x="7662019" y="3523939"/>
            <a:ext cx="9351615" cy="500648"/>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defRPr/>
            </a:pPr>
            <a:r>
              <a:rPr lang="en-US" altLang="zh-TW" sz="1800" dirty="0" smtClean="0">
                <a:solidFill>
                  <a:schemeClr val="bg1"/>
                </a:solidFill>
                <a:latin typeface="Calibri" panose="020F0502020204030204" pitchFamily="34" charset="0"/>
                <a:cs typeface="Calibri" panose="020F0502020204030204" pitchFamily="34" charset="0"/>
              </a:rPr>
              <a:t>                 </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55" name="五邊形 54"/>
          <p:cNvSpPr/>
          <p:nvPr/>
        </p:nvSpPr>
        <p:spPr bwMode="auto">
          <a:xfrm>
            <a:off x="7662019" y="4199574"/>
            <a:ext cx="9354312" cy="466344"/>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defRPr/>
            </a:pPr>
            <a:r>
              <a:rPr lang="en-US" altLang="zh-TW" sz="1800" dirty="0" smtClean="0">
                <a:solidFill>
                  <a:schemeClr val="bg1"/>
                </a:solidFill>
                <a:latin typeface="Calibri" panose="020F0502020204030204" pitchFamily="34" charset="0"/>
                <a:cs typeface="Calibri" panose="020F0502020204030204" pitchFamily="34" charset="0"/>
              </a:rPr>
              <a:t>                </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56" name="五邊形 55"/>
          <p:cNvSpPr/>
          <p:nvPr/>
        </p:nvSpPr>
        <p:spPr bwMode="auto">
          <a:xfrm>
            <a:off x="7662019" y="4893070"/>
            <a:ext cx="9354312" cy="466344"/>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defRPr/>
            </a:pPr>
            <a:r>
              <a:rPr lang="en-US" altLang="zh-TW" sz="1800" dirty="0" smtClean="0">
                <a:solidFill>
                  <a:schemeClr val="bg1"/>
                </a:solidFill>
                <a:latin typeface="Calibri" panose="020F0502020204030204" pitchFamily="34" charset="0"/>
                <a:cs typeface="Calibri" panose="020F0502020204030204" pitchFamily="34" charset="0"/>
              </a:rPr>
              <a:t>                </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3" name="文字方塊 2"/>
          <p:cNvSpPr txBox="1"/>
          <p:nvPr/>
        </p:nvSpPr>
        <p:spPr>
          <a:xfrm>
            <a:off x="8018316" y="2888360"/>
            <a:ext cx="2235991" cy="369332"/>
          </a:xfrm>
          <a:prstGeom prst="rect">
            <a:avLst/>
          </a:prstGeom>
          <a:noFill/>
        </p:spPr>
        <p:txBody>
          <a:bodyPr wrap="square" rtlCol="0">
            <a:spAutoFit/>
          </a:bodyPr>
          <a:lstStyle/>
          <a:p>
            <a:r>
              <a:rPr lang="en-US" altLang="zh-TW" sz="1800" dirty="0">
                <a:solidFill>
                  <a:schemeClr val="bg1"/>
                </a:solidFill>
                <a:latin typeface="Calibri" panose="020F0502020204030204" pitchFamily="34" charset="0"/>
                <a:ea typeface="微軟正黑體" panose="020B0604030504040204" pitchFamily="34" charset="-120"/>
                <a:cs typeface="Calibri" panose="020F0502020204030204" pitchFamily="34" charset="0"/>
              </a:rPr>
              <a:t>BiCS5 </a:t>
            </a:r>
            <a:r>
              <a:rPr lang="en-US" altLang="zh-TW" sz="1800" dirty="0" smtClean="0">
                <a:solidFill>
                  <a:schemeClr val="bg1"/>
                </a:solidFill>
                <a:latin typeface="Calibri" panose="020F0502020204030204" pitchFamily="34" charset="0"/>
                <a:ea typeface="微軟正黑體" panose="020B0604030504040204" pitchFamily="34" charset="-120"/>
                <a:cs typeface="Calibri" panose="020F0502020204030204" pitchFamily="34" charset="0"/>
              </a:rPr>
              <a:t>240GB~1920GB</a:t>
            </a:r>
            <a:endParaRPr lang="zh-TW" altLang="en-US" sz="1800" dirty="0">
              <a:solidFill>
                <a:schemeClr val="bg1"/>
              </a:solidFill>
              <a:latin typeface="Calibri" panose="020F0502020204030204" pitchFamily="34" charset="0"/>
              <a:ea typeface="微軟正黑體" panose="020B0604030504040204" pitchFamily="34" charset="-120"/>
              <a:cs typeface="Calibri" panose="020F0502020204030204" pitchFamily="34" charset="0"/>
            </a:endParaRPr>
          </a:p>
        </p:txBody>
      </p:sp>
      <p:sp>
        <p:nvSpPr>
          <p:cNvPr id="66" name="文字方塊 65"/>
          <p:cNvSpPr txBox="1"/>
          <p:nvPr/>
        </p:nvSpPr>
        <p:spPr>
          <a:xfrm>
            <a:off x="8019182" y="3602682"/>
            <a:ext cx="2572023" cy="369332"/>
          </a:xfrm>
          <a:prstGeom prst="rect">
            <a:avLst/>
          </a:prstGeom>
          <a:noFill/>
        </p:spPr>
        <p:txBody>
          <a:bodyPr wrap="square" rtlCol="0">
            <a:spAutoFit/>
          </a:bodyPr>
          <a:lstStyle/>
          <a:p>
            <a:r>
              <a:rPr lang="en-US" altLang="zh-TW" sz="1800" dirty="0">
                <a:solidFill>
                  <a:schemeClr val="bg1"/>
                </a:solidFill>
                <a:latin typeface="Calibri" panose="020F0502020204030204" pitchFamily="34" charset="0"/>
                <a:ea typeface="微軟正黑體" panose="020B0604030504040204" pitchFamily="34" charset="-120"/>
                <a:cs typeface="Calibri" panose="020F0502020204030204" pitchFamily="34" charset="0"/>
              </a:rPr>
              <a:t>BiCS5 </a:t>
            </a:r>
            <a:r>
              <a:rPr lang="en-US" altLang="zh-TW" sz="1800" dirty="0" smtClean="0">
                <a:solidFill>
                  <a:schemeClr val="bg1"/>
                </a:solidFill>
                <a:latin typeface="Calibri" panose="020F0502020204030204" pitchFamily="34" charset="0"/>
                <a:ea typeface="微軟正黑體" panose="020B0604030504040204" pitchFamily="34" charset="-120"/>
                <a:cs typeface="Calibri" panose="020F0502020204030204" pitchFamily="34" charset="0"/>
              </a:rPr>
              <a:t>240GB~1920GB</a:t>
            </a:r>
            <a:endParaRPr lang="zh-TW" altLang="en-US" sz="1800" dirty="0">
              <a:solidFill>
                <a:schemeClr val="bg1"/>
              </a:solidFill>
              <a:latin typeface="Calibri" panose="020F0502020204030204" pitchFamily="34" charset="0"/>
              <a:ea typeface="微軟正黑體" panose="020B0604030504040204" pitchFamily="34" charset="-120"/>
              <a:cs typeface="Calibri" panose="020F0502020204030204" pitchFamily="34" charset="0"/>
            </a:endParaRPr>
          </a:p>
        </p:txBody>
      </p:sp>
      <p:sp>
        <p:nvSpPr>
          <p:cNvPr id="67" name="文字方塊 66"/>
          <p:cNvSpPr txBox="1"/>
          <p:nvPr/>
        </p:nvSpPr>
        <p:spPr>
          <a:xfrm>
            <a:off x="8019742" y="4256984"/>
            <a:ext cx="2234565" cy="369332"/>
          </a:xfrm>
          <a:prstGeom prst="rect">
            <a:avLst/>
          </a:prstGeom>
          <a:noFill/>
        </p:spPr>
        <p:txBody>
          <a:bodyPr wrap="square" rtlCol="0">
            <a:spAutoFit/>
          </a:bodyPr>
          <a:lstStyle/>
          <a:p>
            <a:r>
              <a:rPr lang="en-US" altLang="zh-TW" sz="1800" dirty="0">
                <a:solidFill>
                  <a:schemeClr val="bg1"/>
                </a:solidFill>
                <a:latin typeface="Calibri" panose="020F0502020204030204" pitchFamily="34" charset="0"/>
                <a:ea typeface="微軟正黑體" panose="020B0604030504040204" pitchFamily="34" charset="-120"/>
                <a:cs typeface="Calibri" panose="020F0502020204030204" pitchFamily="34" charset="0"/>
              </a:rPr>
              <a:t>BiCS5 </a:t>
            </a:r>
            <a:r>
              <a:rPr lang="en-US" altLang="zh-TW" sz="1800" dirty="0" smtClean="0">
                <a:solidFill>
                  <a:schemeClr val="bg1"/>
                </a:solidFill>
                <a:latin typeface="Calibri" panose="020F0502020204030204" pitchFamily="34" charset="0"/>
                <a:ea typeface="微軟正黑體" panose="020B0604030504040204" pitchFamily="34" charset="-120"/>
                <a:cs typeface="Calibri" panose="020F0502020204030204" pitchFamily="34" charset="0"/>
              </a:rPr>
              <a:t>240GB~1920GB</a:t>
            </a:r>
            <a:endParaRPr lang="zh-TW" altLang="en-US" sz="1800" dirty="0">
              <a:solidFill>
                <a:schemeClr val="bg1"/>
              </a:solidFill>
              <a:latin typeface="Calibri" panose="020F0502020204030204" pitchFamily="34" charset="0"/>
              <a:ea typeface="微軟正黑體" panose="020B0604030504040204" pitchFamily="34" charset="-120"/>
              <a:cs typeface="Calibri" panose="020F0502020204030204" pitchFamily="34" charset="0"/>
            </a:endParaRPr>
          </a:p>
        </p:txBody>
      </p:sp>
      <p:sp>
        <p:nvSpPr>
          <p:cNvPr id="50" name="文字方塊 49"/>
          <p:cNvSpPr txBox="1"/>
          <p:nvPr/>
        </p:nvSpPr>
        <p:spPr>
          <a:xfrm>
            <a:off x="8018316" y="4968150"/>
            <a:ext cx="2191965" cy="369332"/>
          </a:xfrm>
          <a:prstGeom prst="rect">
            <a:avLst/>
          </a:prstGeom>
          <a:noFill/>
        </p:spPr>
        <p:txBody>
          <a:bodyPr wrap="square" rtlCol="0">
            <a:spAutoFit/>
          </a:bodyPr>
          <a:lstStyle/>
          <a:p>
            <a:r>
              <a:rPr lang="en-US" altLang="zh-TW" sz="1800" dirty="0">
                <a:solidFill>
                  <a:schemeClr val="bg1"/>
                </a:solidFill>
                <a:latin typeface="Calibri" panose="020F0502020204030204" pitchFamily="34" charset="0"/>
                <a:ea typeface="微軟正黑體" panose="020B0604030504040204" pitchFamily="34" charset="-120"/>
                <a:cs typeface="Calibri" panose="020F0502020204030204" pitchFamily="34" charset="0"/>
              </a:rPr>
              <a:t>BiCS5 </a:t>
            </a:r>
            <a:r>
              <a:rPr lang="en-US" altLang="zh-TW" sz="1800" dirty="0" smtClean="0">
                <a:solidFill>
                  <a:schemeClr val="bg1"/>
                </a:solidFill>
                <a:latin typeface="Calibri" panose="020F0502020204030204" pitchFamily="34" charset="0"/>
                <a:ea typeface="微軟正黑體" panose="020B0604030504040204" pitchFamily="34" charset="-120"/>
                <a:cs typeface="Calibri" panose="020F0502020204030204" pitchFamily="34" charset="0"/>
              </a:rPr>
              <a:t>240GB~960GB</a:t>
            </a:r>
            <a:endParaRPr lang="zh-TW" altLang="en-US" sz="1800" dirty="0">
              <a:solidFill>
                <a:schemeClr val="bg1"/>
              </a:solidFill>
              <a:latin typeface="Calibri" panose="020F0502020204030204" pitchFamily="34" charset="0"/>
              <a:ea typeface="微軟正黑體" panose="020B0604030504040204" pitchFamily="34" charset="-120"/>
              <a:cs typeface="Calibri" panose="020F0502020204030204" pitchFamily="34" charset="0"/>
            </a:endParaRPr>
          </a:p>
        </p:txBody>
      </p:sp>
      <p:pic>
        <p:nvPicPr>
          <p:cNvPr id="51" name="圖片 50"/>
          <p:cNvPicPr>
            <a:picLocks noChangeAspect="1"/>
          </p:cNvPicPr>
          <p:nvPr/>
        </p:nvPicPr>
        <p:blipFill>
          <a:blip r:embed="rId3">
            <a:clrChange>
              <a:clrFrom>
                <a:srgbClr val="FFFFFF"/>
              </a:clrFrom>
              <a:clrTo>
                <a:srgbClr val="FFFFFF">
                  <a:alpha val="0"/>
                </a:srgbClr>
              </a:clrTo>
            </a:clrChange>
          </a:blip>
          <a:stretch>
            <a:fillRect/>
          </a:stretch>
        </p:blipFill>
        <p:spPr>
          <a:xfrm>
            <a:off x="13638683" y="196280"/>
            <a:ext cx="1440160" cy="1491993"/>
          </a:xfrm>
          <a:prstGeom prst="rect">
            <a:avLst/>
          </a:prstGeom>
        </p:spPr>
      </p:pic>
      <p:sp>
        <p:nvSpPr>
          <p:cNvPr id="52" name="矩形 51"/>
          <p:cNvSpPr/>
          <p:nvPr/>
        </p:nvSpPr>
        <p:spPr>
          <a:xfrm>
            <a:off x="461219" y="412304"/>
            <a:ext cx="8667750" cy="1323439"/>
          </a:xfrm>
          <a:prstGeom prst="rect">
            <a:avLst/>
          </a:prstGeom>
        </p:spPr>
        <p:txBody>
          <a:bodyPr wrap="square">
            <a:spAutoFit/>
          </a:bodyPr>
          <a:lstStyle/>
          <a:p>
            <a:r>
              <a:rPr lang="en-US" altLang="zh-TW" sz="4000" b="1" dirty="0">
                <a:solidFill>
                  <a:schemeClr val="tx1">
                    <a:lumMod val="75000"/>
                    <a:lumOff val="25000"/>
                  </a:schemeClr>
                </a:solidFill>
                <a:latin typeface="Calibri" panose="020F0502020204030204" pitchFamily="34" charset="0"/>
                <a:cs typeface="Calibri" panose="020F0502020204030204" pitchFamily="34" charset="0"/>
              </a:rPr>
              <a:t>FIPS 140-2 Certified </a:t>
            </a:r>
            <a:br>
              <a:rPr lang="en-US" altLang="zh-TW" sz="4000" b="1" dirty="0">
                <a:solidFill>
                  <a:schemeClr val="tx1">
                    <a:lumMod val="75000"/>
                    <a:lumOff val="25000"/>
                  </a:schemeClr>
                </a:solidFill>
                <a:latin typeface="Calibri" panose="020F0502020204030204" pitchFamily="34" charset="0"/>
                <a:cs typeface="Calibri" panose="020F0502020204030204" pitchFamily="34" charset="0"/>
              </a:rPr>
            </a:br>
            <a:r>
              <a:rPr lang="en-US" altLang="zh-TW" sz="4000" b="1" dirty="0" err="1">
                <a:solidFill>
                  <a:schemeClr val="tx1">
                    <a:lumMod val="75000"/>
                    <a:lumOff val="25000"/>
                  </a:schemeClr>
                </a:solidFill>
                <a:latin typeface="Calibri" panose="020F0502020204030204" pitchFamily="34" charset="0"/>
                <a:cs typeface="Calibri" panose="020F0502020204030204" pitchFamily="34" charset="0"/>
              </a:rPr>
              <a:t>Apacer</a:t>
            </a:r>
            <a:r>
              <a:rPr lang="en-US" altLang="zh-TW" sz="4000" b="1" dirty="0">
                <a:solidFill>
                  <a:schemeClr val="tx1">
                    <a:lumMod val="75000"/>
                    <a:lumOff val="25000"/>
                  </a:schemeClr>
                </a:solidFill>
                <a:latin typeface="Calibri" panose="020F0502020204030204" pitchFamily="34" charset="0"/>
                <a:cs typeface="Calibri" panose="020F0502020204030204" pitchFamily="34" charset="0"/>
              </a:rPr>
              <a:t> TCG SSD SV240 Series</a:t>
            </a:r>
            <a:endParaRPr lang="zh-TW" altLang="en-US" sz="4000" b="1" dirty="0">
              <a:solidFill>
                <a:schemeClr val="tx1">
                  <a:lumMod val="75000"/>
                  <a:lumOff val="2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136733725"/>
      </p:ext>
    </p:extLst>
  </p:cSld>
  <p:clrMapOvr>
    <a:masterClrMapping/>
  </p:clrMapOvr>
  <p:transition/>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內容版面配置區 1"/>
          <p:cNvSpPr>
            <a:spLocks noGrp="1"/>
          </p:cNvSpPr>
          <p:nvPr>
            <p:ph idx="1"/>
          </p:nvPr>
        </p:nvSpPr>
        <p:spPr/>
        <p:txBody>
          <a:bodyPr/>
          <a:lstStyle/>
          <a:p>
            <a:r>
              <a:rPr lang="en-US" altLang="zh-TW" dirty="0" smtClean="0"/>
              <a:t>Product Highlight</a:t>
            </a:r>
          </a:p>
          <a:p>
            <a:pPr lvl="1"/>
            <a:r>
              <a:rPr lang="en-US" altLang="zh-TW" dirty="0">
                <a:solidFill>
                  <a:schemeClr val="bg1">
                    <a:lumMod val="75000"/>
                  </a:schemeClr>
                </a:solidFill>
              </a:rPr>
              <a:t>Defense Series</a:t>
            </a:r>
          </a:p>
          <a:p>
            <a:pPr lvl="1"/>
            <a:r>
              <a:rPr lang="en-US" altLang="zh-TW" dirty="0" err="1">
                <a:solidFill>
                  <a:schemeClr val="bg1">
                    <a:lumMod val="75000"/>
                  </a:schemeClr>
                </a:solidFill>
              </a:rPr>
              <a:t>Apacer</a:t>
            </a:r>
            <a:r>
              <a:rPr lang="en-US" altLang="zh-TW" dirty="0">
                <a:solidFill>
                  <a:schemeClr val="bg1">
                    <a:lumMod val="75000"/>
                  </a:schemeClr>
                </a:solidFill>
              </a:rPr>
              <a:t> TCG SSD SV240 Series</a:t>
            </a:r>
          </a:p>
          <a:p>
            <a:pPr lvl="1"/>
            <a:r>
              <a:rPr lang="en-US" altLang="zh-TW" dirty="0">
                <a:solidFill>
                  <a:schemeClr val="tx1"/>
                </a:solidFill>
              </a:rPr>
              <a:t>Enterprise </a:t>
            </a:r>
            <a:r>
              <a:rPr lang="en-US" altLang="zh-TW" dirty="0" smtClean="0">
                <a:solidFill>
                  <a:schemeClr val="tx1"/>
                </a:solidFill>
              </a:rPr>
              <a:t>Series</a:t>
            </a:r>
          </a:p>
          <a:p>
            <a:pPr lvl="1"/>
            <a:r>
              <a:rPr lang="en-US" altLang="zh-TW" dirty="0" err="1" smtClean="0">
                <a:solidFill>
                  <a:schemeClr val="bg1">
                    <a:lumMod val="75000"/>
                  </a:schemeClr>
                </a:solidFill>
              </a:rPr>
              <a:t>CoreRescue</a:t>
            </a:r>
            <a:r>
              <a:rPr lang="en-US" altLang="zh-TW" dirty="0" smtClean="0">
                <a:solidFill>
                  <a:schemeClr val="bg1">
                    <a:lumMod val="75000"/>
                  </a:schemeClr>
                </a:solidFill>
              </a:rPr>
              <a:t> </a:t>
            </a:r>
            <a:r>
              <a:rPr lang="en-US" altLang="zh-TW" dirty="0">
                <a:solidFill>
                  <a:schemeClr val="bg1">
                    <a:lumMod val="75000"/>
                  </a:schemeClr>
                </a:solidFill>
              </a:rPr>
              <a:t>ASR</a:t>
            </a:r>
          </a:p>
          <a:p>
            <a:pPr lvl="1"/>
            <a:r>
              <a:rPr lang="en-US" altLang="zh-TW" dirty="0" err="1">
                <a:solidFill>
                  <a:schemeClr val="bg1">
                    <a:lumMod val="75000"/>
                  </a:schemeClr>
                </a:solidFill>
              </a:rPr>
              <a:t>CoreSnapshot</a:t>
            </a:r>
            <a:r>
              <a:rPr lang="en-US" altLang="zh-TW" dirty="0">
                <a:solidFill>
                  <a:schemeClr val="bg1">
                    <a:lumMod val="75000"/>
                  </a:schemeClr>
                </a:solidFill>
              </a:rPr>
              <a:t> 2 technology</a:t>
            </a:r>
          </a:p>
          <a:p>
            <a:pPr lvl="1"/>
            <a:r>
              <a:rPr lang="en-US" altLang="zh-TW" dirty="0" err="1">
                <a:solidFill>
                  <a:schemeClr val="bg1">
                    <a:lumMod val="75000"/>
                  </a:schemeClr>
                </a:solidFill>
              </a:rPr>
              <a:t>Datadefender</a:t>
            </a:r>
            <a:r>
              <a:rPr lang="en-US" altLang="zh-TW" dirty="0">
                <a:solidFill>
                  <a:schemeClr val="bg1">
                    <a:lumMod val="75000"/>
                  </a:schemeClr>
                </a:solidFill>
              </a:rPr>
              <a:t> Plus</a:t>
            </a:r>
          </a:p>
          <a:p>
            <a:r>
              <a:rPr lang="en-US" altLang="zh-TW" dirty="0">
                <a:solidFill>
                  <a:schemeClr val="bg1">
                    <a:lumMod val="75000"/>
                  </a:schemeClr>
                </a:solidFill>
              </a:rPr>
              <a:t>Product Roadmap</a:t>
            </a:r>
          </a:p>
          <a:p>
            <a:pPr lvl="1"/>
            <a:r>
              <a:rPr lang="en-US" altLang="zh-TW" dirty="0">
                <a:solidFill>
                  <a:schemeClr val="bg1">
                    <a:lumMod val="75000"/>
                  </a:schemeClr>
                </a:solidFill>
              </a:rPr>
              <a:t>Industrial SSD VA Series</a:t>
            </a:r>
          </a:p>
          <a:p>
            <a:pPr lvl="2"/>
            <a:r>
              <a:rPr lang="en-US" altLang="zh-TW" dirty="0" err="1">
                <a:solidFill>
                  <a:schemeClr val="bg1">
                    <a:lumMod val="75000"/>
                  </a:schemeClr>
                </a:solidFill>
              </a:rPr>
              <a:t>PCIe</a:t>
            </a:r>
            <a:endParaRPr lang="en-US" altLang="zh-TW" dirty="0">
              <a:solidFill>
                <a:schemeClr val="bg1">
                  <a:lumMod val="75000"/>
                </a:schemeClr>
              </a:solidFill>
            </a:endParaRPr>
          </a:p>
          <a:p>
            <a:pPr lvl="2"/>
            <a:r>
              <a:rPr lang="en-US" altLang="zh-TW" dirty="0">
                <a:solidFill>
                  <a:schemeClr val="bg1">
                    <a:lumMod val="75000"/>
                  </a:schemeClr>
                </a:solidFill>
              </a:rPr>
              <a:t>SATA</a:t>
            </a:r>
          </a:p>
          <a:p>
            <a:pPr lvl="1"/>
            <a:r>
              <a:rPr lang="en-US" altLang="zh-TW" dirty="0">
                <a:solidFill>
                  <a:schemeClr val="bg1">
                    <a:lumMod val="75000"/>
                  </a:schemeClr>
                </a:solidFill>
              </a:rPr>
              <a:t>Industrial SSD STD Series</a:t>
            </a:r>
          </a:p>
          <a:p>
            <a:pPr marL="266713" indent="0">
              <a:buNone/>
            </a:pPr>
            <a:endParaRPr lang="en-US" altLang="zh-TW" dirty="0"/>
          </a:p>
          <a:p>
            <a:pPr marL="266713" indent="0">
              <a:buNone/>
            </a:pPr>
            <a:endParaRPr lang="en-US" altLang="zh-TW" dirty="0" smtClean="0"/>
          </a:p>
          <a:p>
            <a:endParaRPr lang="zh-TW" altLang="en-US" dirty="0"/>
          </a:p>
        </p:txBody>
      </p:sp>
      <p:sp>
        <p:nvSpPr>
          <p:cNvPr id="3" name="標題 2"/>
          <p:cNvSpPr>
            <a:spLocks noGrp="1"/>
          </p:cNvSpPr>
          <p:nvPr>
            <p:ph type="title"/>
          </p:nvPr>
        </p:nvSpPr>
        <p:spPr/>
        <p:txBody>
          <a:bodyPr/>
          <a:lstStyle/>
          <a:p>
            <a:r>
              <a:rPr lang="en-US" altLang="zh-TW" dirty="0" smtClean="0"/>
              <a:t>Roadmap Agenda</a:t>
            </a:r>
            <a:endParaRPr lang="zh-TW" altLang="en-US" dirty="0"/>
          </a:p>
        </p:txBody>
      </p:sp>
    </p:spTree>
    <p:extLst>
      <p:ext uri="{BB962C8B-B14F-4D97-AF65-F5344CB8AC3E}">
        <p14:creationId xmlns:p14="http://schemas.microsoft.com/office/powerpoint/2010/main" val="3206392705"/>
      </p:ext>
    </p:extLst>
  </p:cSld>
  <p:clrMapOvr>
    <a:masterClrMapping/>
  </p:clrMapOvr>
  <p:transition/>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 name="矩形 114"/>
          <p:cNvSpPr/>
          <p:nvPr/>
        </p:nvSpPr>
        <p:spPr bwMode="auto">
          <a:xfrm>
            <a:off x="9822259" y="5898993"/>
            <a:ext cx="828692" cy="2297766"/>
          </a:xfrm>
          <a:prstGeom prst="rect">
            <a:avLst/>
          </a:prstGeom>
          <a:solidFill>
            <a:srgbClr val="008C7D"/>
          </a:solidFill>
          <a:ln w="25400" cap="flat" cmpd="sng" algn="ctr">
            <a:solidFill>
              <a:srgbClr val="008C7D"/>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zh-TW" altLang="en-US" sz="4200" b="0" i="0" u="none" strike="noStrike" cap="none" normalizeH="0" baseline="0" smtClean="0">
              <a:ln>
                <a:noFill/>
              </a:ln>
              <a:solidFill>
                <a:srgbClr val="000000"/>
              </a:solidFill>
              <a:effectLst/>
              <a:latin typeface="Calibri" panose="020F0502020204030204" pitchFamily="34" charset="0"/>
              <a:cs typeface="Calibri" panose="020F0502020204030204" pitchFamily="34" charset="0"/>
              <a:sym typeface="Gill Sans" charset="0"/>
            </a:endParaRPr>
          </a:p>
        </p:txBody>
      </p:sp>
      <p:sp>
        <p:nvSpPr>
          <p:cNvPr id="99" name="矩形 98"/>
          <p:cNvSpPr/>
          <p:nvPr/>
        </p:nvSpPr>
        <p:spPr bwMode="auto">
          <a:xfrm>
            <a:off x="7721150" y="7267145"/>
            <a:ext cx="804965" cy="929614"/>
          </a:xfrm>
          <a:prstGeom prst="rect">
            <a:avLst/>
          </a:prstGeom>
          <a:solidFill>
            <a:srgbClr val="008C7D"/>
          </a:solidFill>
          <a:ln w="25400" cap="flat" cmpd="sng" algn="ctr">
            <a:solidFill>
              <a:srgbClr val="008C7D"/>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zh-TW" altLang="en-US" sz="4200" b="0" i="0" u="none" strike="noStrike" cap="none" normalizeH="0" baseline="0" smtClean="0">
              <a:ln>
                <a:noFill/>
              </a:ln>
              <a:solidFill>
                <a:srgbClr val="000000"/>
              </a:solidFill>
              <a:effectLst/>
              <a:latin typeface="Calibri" panose="020F0502020204030204" pitchFamily="34" charset="0"/>
              <a:cs typeface="Calibri" panose="020F0502020204030204" pitchFamily="34" charset="0"/>
              <a:sym typeface="Gill Sans" charset="0"/>
            </a:endParaRPr>
          </a:p>
        </p:txBody>
      </p:sp>
      <p:sp>
        <p:nvSpPr>
          <p:cNvPr id="84" name="Freeform 5"/>
          <p:cNvSpPr>
            <a:spLocks/>
          </p:cNvSpPr>
          <p:nvPr/>
        </p:nvSpPr>
        <p:spPr bwMode="auto">
          <a:xfrm rot="5400000">
            <a:off x="1952835" y="3022749"/>
            <a:ext cx="1628043" cy="144292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adFill flip="none" rotWithShape="1">
            <a:gsLst>
              <a:gs pos="100000">
                <a:srgbClr val="FF858E"/>
              </a:gs>
              <a:gs pos="0">
                <a:srgbClr val="F02832"/>
              </a:gs>
            </a:gsLst>
            <a:lin ang="18900000" scaled="0"/>
            <a:tileRect/>
          </a:gradFill>
          <a:ln w="25400">
            <a:gradFill flip="none" rotWithShape="1">
              <a:gsLst>
                <a:gs pos="0">
                  <a:srgbClr val="FF858E"/>
                </a:gs>
                <a:gs pos="100000">
                  <a:srgbClr val="F02832"/>
                </a:gs>
              </a:gsLst>
              <a:lin ang="18900000" scaled="0"/>
              <a:tileRect/>
            </a:gradFill>
          </a:ln>
          <a:effectLst>
            <a:outerShdw blurRad="444500" dist="152400" dir="2700000" algn="tl" rotWithShape="0">
              <a:prstClr val="black">
                <a:alpha val="30000"/>
              </a:prstClr>
            </a:outerShdw>
          </a:effec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Calibri" panose="020F0502020204030204" pitchFamily="34" charset="0"/>
              <a:cs typeface="Calibri" panose="020F0502020204030204" pitchFamily="34" charset="0"/>
            </a:endParaRPr>
          </a:p>
        </p:txBody>
      </p:sp>
      <p:sp>
        <p:nvSpPr>
          <p:cNvPr id="118" name="Freeform 5"/>
          <p:cNvSpPr>
            <a:spLocks/>
          </p:cNvSpPr>
          <p:nvPr/>
        </p:nvSpPr>
        <p:spPr bwMode="auto">
          <a:xfrm rot="5400000">
            <a:off x="7860353" y="3022749"/>
            <a:ext cx="1628043" cy="144292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adFill flip="none" rotWithShape="1">
            <a:gsLst>
              <a:gs pos="100000">
                <a:srgbClr val="01CFE5"/>
              </a:gs>
              <a:gs pos="0">
                <a:srgbClr val="0192A1"/>
              </a:gs>
            </a:gsLst>
            <a:lin ang="18900000" scaled="0"/>
            <a:tileRect/>
          </a:gradFill>
          <a:ln w="25400">
            <a:gradFill flip="none" rotWithShape="1">
              <a:gsLst>
                <a:gs pos="0">
                  <a:srgbClr val="01CFE5"/>
                </a:gs>
                <a:gs pos="100000">
                  <a:srgbClr val="0192A1"/>
                </a:gs>
              </a:gsLst>
              <a:lin ang="18900000" scaled="0"/>
              <a:tileRect/>
            </a:gradFill>
          </a:ln>
          <a:effectLst>
            <a:outerShdw blurRad="444500" dist="152400" dir="2700000" algn="tl" rotWithShape="0">
              <a:prstClr val="black">
                <a:alpha val="30000"/>
              </a:prstClr>
            </a:outerShdw>
          </a:effec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Calibri" panose="020F0502020204030204" pitchFamily="34" charset="0"/>
              <a:cs typeface="Calibri" panose="020F0502020204030204" pitchFamily="34" charset="0"/>
            </a:endParaRPr>
          </a:p>
        </p:txBody>
      </p:sp>
      <p:sp>
        <p:nvSpPr>
          <p:cNvPr id="119" name="Freeform 5"/>
          <p:cNvSpPr>
            <a:spLocks/>
          </p:cNvSpPr>
          <p:nvPr/>
        </p:nvSpPr>
        <p:spPr bwMode="auto">
          <a:xfrm rot="5400000">
            <a:off x="13978171" y="3022749"/>
            <a:ext cx="1628043" cy="144292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adFill flip="none" rotWithShape="1">
            <a:gsLst>
              <a:gs pos="100000">
                <a:srgbClr val="FFC46D"/>
              </a:gs>
              <a:gs pos="0">
                <a:srgbClr val="FFA015"/>
              </a:gs>
            </a:gsLst>
            <a:lin ang="18900000" scaled="0"/>
            <a:tileRect/>
          </a:gradFill>
          <a:ln w="25400">
            <a:gradFill flip="none" rotWithShape="1">
              <a:gsLst>
                <a:gs pos="0">
                  <a:srgbClr val="FFC46D"/>
                </a:gs>
                <a:gs pos="100000">
                  <a:srgbClr val="FFA015"/>
                </a:gs>
              </a:gsLst>
              <a:lin ang="18900000" scaled="0"/>
              <a:tileRect/>
            </a:gradFill>
          </a:ln>
          <a:effectLst>
            <a:outerShdw blurRad="444500" dist="152400" dir="2700000" algn="tl" rotWithShape="0">
              <a:prstClr val="black">
                <a:alpha val="30000"/>
              </a:prstClr>
            </a:outerShdw>
          </a:effec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Calibri" panose="020F0502020204030204" pitchFamily="34" charset="0"/>
              <a:cs typeface="Calibri" panose="020F0502020204030204" pitchFamily="34" charset="0"/>
            </a:endParaRPr>
          </a:p>
        </p:txBody>
      </p:sp>
      <p:sp>
        <p:nvSpPr>
          <p:cNvPr id="123" name="標題 1"/>
          <p:cNvSpPr>
            <a:spLocks noGrp="1"/>
          </p:cNvSpPr>
          <p:nvPr>
            <p:ph type="title"/>
          </p:nvPr>
        </p:nvSpPr>
        <p:spPr>
          <a:xfrm>
            <a:off x="705488" y="268287"/>
            <a:ext cx="14292088" cy="1080121"/>
          </a:xfrm>
        </p:spPr>
        <p:txBody>
          <a:bodyPr/>
          <a:lstStyle/>
          <a:p>
            <a:r>
              <a:rPr lang="en-US" altLang="zh-TW" dirty="0" smtClean="0"/>
              <a:t>Enterprise Series</a:t>
            </a:r>
            <a:endParaRPr lang="zh-TW" altLang="en-US" dirty="0"/>
          </a:p>
        </p:txBody>
      </p:sp>
      <p:grpSp>
        <p:nvGrpSpPr>
          <p:cNvPr id="8" name="群組 7"/>
          <p:cNvGrpSpPr/>
          <p:nvPr/>
        </p:nvGrpSpPr>
        <p:grpSpPr>
          <a:xfrm>
            <a:off x="2479104" y="3356519"/>
            <a:ext cx="575495" cy="775384"/>
            <a:chOff x="1325884" y="2536033"/>
            <a:chExt cx="244137" cy="328934"/>
          </a:xfrm>
          <a:solidFill>
            <a:srgbClr val="FFFFFF"/>
          </a:solidFill>
        </p:grpSpPr>
        <p:sp>
          <p:nvSpPr>
            <p:cNvPr id="139" name="Freeform 178"/>
            <p:cNvSpPr/>
            <p:nvPr/>
          </p:nvSpPr>
          <p:spPr bwMode="auto">
            <a:xfrm>
              <a:off x="1325884" y="2592568"/>
              <a:ext cx="244137" cy="272399"/>
            </a:xfrm>
            <a:custGeom>
              <a:avLst/>
              <a:gdLst>
                <a:gd name="T0" fmla="*/ 16 w 95"/>
                <a:gd name="T1" fmla="*/ 34 h 106"/>
                <a:gd name="T2" fmla="*/ 37 w 95"/>
                <a:gd name="T3" fmla="*/ 13 h 106"/>
                <a:gd name="T4" fmla="*/ 48 w 95"/>
                <a:gd name="T5" fmla="*/ 13 h 106"/>
                <a:gd name="T6" fmla="*/ 32 w 95"/>
                <a:gd name="T7" fmla="*/ 42 h 106"/>
                <a:gd name="T8" fmla="*/ 32 w 95"/>
                <a:gd name="T9" fmla="*/ 74 h 106"/>
                <a:gd name="T10" fmla="*/ 0 w 95"/>
                <a:gd name="T11" fmla="*/ 74 h 106"/>
                <a:gd name="T12" fmla="*/ 0 w 95"/>
                <a:gd name="T13" fmla="*/ 85 h 106"/>
                <a:gd name="T14" fmla="*/ 42 w 95"/>
                <a:gd name="T15" fmla="*/ 85 h 106"/>
                <a:gd name="T16" fmla="*/ 42 w 95"/>
                <a:gd name="T17" fmla="*/ 53 h 106"/>
                <a:gd name="T18" fmla="*/ 64 w 95"/>
                <a:gd name="T19" fmla="*/ 71 h 106"/>
                <a:gd name="T20" fmla="*/ 64 w 95"/>
                <a:gd name="T21" fmla="*/ 106 h 106"/>
                <a:gd name="T22" fmla="*/ 74 w 95"/>
                <a:gd name="T23" fmla="*/ 106 h 106"/>
                <a:gd name="T24" fmla="*/ 74 w 95"/>
                <a:gd name="T25" fmla="*/ 63 h 106"/>
                <a:gd name="T26" fmla="*/ 53 w 95"/>
                <a:gd name="T27" fmla="*/ 45 h 106"/>
                <a:gd name="T28" fmla="*/ 58 w 95"/>
                <a:gd name="T29" fmla="*/ 32 h 106"/>
                <a:gd name="T30" fmla="*/ 64 w 95"/>
                <a:gd name="T31" fmla="*/ 37 h 106"/>
                <a:gd name="T32" fmla="*/ 95 w 95"/>
                <a:gd name="T33" fmla="*/ 37 h 106"/>
                <a:gd name="T34" fmla="*/ 95 w 95"/>
                <a:gd name="T35" fmla="*/ 26 h 106"/>
                <a:gd name="T36" fmla="*/ 69 w 95"/>
                <a:gd name="T37" fmla="*/ 26 h 106"/>
                <a:gd name="T38" fmla="*/ 69 w 95"/>
                <a:gd name="T39" fmla="*/ 0 h 106"/>
                <a:gd name="T40" fmla="*/ 32 w 95"/>
                <a:gd name="T41" fmla="*/ 0 h 106"/>
                <a:gd name="T42" fmla="*/ 10 w 95"/>
                <a:gd name="T43" fmla="*/ 29 h 106"/>
                <a:gd name="T44" fmla="*/ 16 w 95"/>
                <a:gd name="T45" fmla="*/ 3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5" h="106">
                  <a:moveTo>
                    <a:pt x="16" y="34"/>
                  </a:moveTo>
                  <a:lnTo>
                    <a:pt x="37" y="13"/>
                  </a:lnTo>
                  <a:lnTo>
                    <a:pt x="48" y="13"/>
                  </a:lnTo>
                  <a:lnTo>
                    <a:pt x="32" y="42"/>
                  </a:lnTo>
                  <a:lnTo>
                    <a:pt x="32" y="74"/>
                  </a:lnTo>
                  <a:lnTo>
                    <a:pt x="0" y="74"/>
                  </a:lnTo>
                  <a:lnTo>
                    <a:pt x="0" y="85"/>
                  </a:lnTo>
                  <a:lnTo>
                    <a:pt x="42" y="85"/>
                  </a:lnTo>
                  <a:lnTo>
                    <a:pt x="42" y="53"/>
                  </a:lnTo>
                  <a:lnTo>
                    <a:pt x="64" y="71"/>
                  </a:lnTo>
                  <a:lnTo>
                    <a:pt x="64" y="106"/>
                  </a:lnTo>
                  <a:lnTo>
                    <a:pt x="74" y="106"/>
                  </a:lnTo>
                  <a:lnTo>
                    <a:pt x="74" y="63"/>
                  </a:lnTo>
                  <a:lnTo>
                    <a:pt x="53" y="45"/>
                  </a:lnTo>
                  <a:lnTo>
                    <a:pt x="58" y="32"/>
                  </a:lnTo>
                  <a:lnTo>
                    <a:pt x="64" y="37"/>
                  </a:lnTo>
                  <a:lnTo>
                    <a:pt x="95" y="37"/>
                  </a:lnTo>
                  <a:lnTo>
                    <a:pt x="95" y="26"/>
                  </a:lnTo>
                  <a:lnTo>
                    <a:pt x="69" y="26"/>
                  </a:lnTo>
                  <a:lnTo>
                    <a:pt x="69" y="0"/>
                  </a:lnTo>
                  <a:lnTo>
                    <a:pt x="32" y="0"/>
                  </a:lnTo>
                  <a:lnTo>
                    <a:pt x="10" y="29"/>
                  </a:lnTo>
                  <a:lnTo>
                    <a:pt x="16" y="34"/>
                  </a:lnTo>
                  <a:close/>
                </a:path>
              </a:pathLst>
            </a:custGeom>
            <a:grpFill/>
            <a:ln>
              <a:noFill/>
            </a:ln>
          </p:spPr>
          <p:txBody>
            <a:bodyPr vert="horz" wrap="square" lIns="91440" tIns="45720" rIns="91440" bIns="45720" numCol="1" anchor="t" anchorCtr="0" compatLnSpc="1"/>
            <a:lstStyle/>
            <a:p>
              <a:pPr marL="0" marR="0" lvl="0" indent="0" defTabSz="914400" eaLnBrk="0" fontAlgn="auto" latinLnBrk="0" hangingPunct="0">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000000"/>
                </a:solidFill>
                <a:effectLst/>
                <a:uLnTx/>
                <a:uFillTx/>
                <a:latin typeface="Calibri" panose="020F0502020204030204" pitchFamily="34" charset="0"/>
                <a:ea typeface="微软雅黑 Light" panose="020B0502040204020203" pitchFamily="34" charset="-122"/>
                <a:cs typeface="Calibri" panose="020F0502020204030204" pitchFamily="34" charset="0"/>
              </a:endParaRPr>
            </a:p>
          </p:txBody>
        </p:sp>
        <p:sp>
          <p:nvSpPr>
            <p:cNvPr id="140" name="Oval 179"/>
            <p:cNvSpPr>
              <a:spLocks noChangeArrowheads="1"/>
            </p:cNvSpPr>
            <p:nvPr/>
          </p:nvSpPr>
          <p:spPr bwMode="auto">
            <a:xfrm>
              <a:off x="1490356" y="2536033"/>
              <a:ext cx="53967" cy="56535"/>
            </a:xfrm>
            <a:prstGeom prst="ellipse">
              <a:avLst/>
            </a:prstGeom>
            <a:grpFill/>
            <a:ln>
              <a:noFill/>
            </a:ln>
          </p:spPr>
          <p:txBody>
            <a:bodyPr vert="horz" wrap="square" lIns="91440" tIns="45720" rIns="91440" bIns="45720" numCol="1" anchor="t" anchorCtr="0" compatLnSpc="1"/>
            <a:lstStyle/>
            <a:p>
              <a:pPr marL="0" marR="0" lvl="0" indent="0" defTabSz="914400" eaLnBrk="0" fontAlgn="auto" latinLnBrk="0" hangingPunct="0">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000000"/>
                </a:solidFill>
                <a:effectLst/>
                <a:uLnTx/>
                <a:uFillTx/>
                <a:latin typeface="Calibri" panose="020F0502020204030204" pitchFamily="34" charset="0"/>
                <a:ea typeface="微软雅黑 Light" panose="020B0502040204020203" pitchFamily="34" charset="-122"/>
                <a:cs typeface="Calibri" panose="020F0502020204030204" pitchFamily="34" charset="0"/>
              </a:endParaRPr>
            </a:p>
          </p:txBody>
        </p:sp>
      </p:grpSp>
      <p:sp>
        <p:nvSpPr>
          <p:cNvPr id="141" name="Freeform 134"/>
          <p:cNvSpPr/>
          <p:nvPr/>
        </p:nvSpPr>
        <p:spPr bwMode="auto">
          <a:xfrm>
            <a:off x="8493572" y="3434244"/>
            <a:ext cx="383160" cy="766301"/>
          </a:xfrm>
          <a:custGeom>
            <a:avLst/>
            <a:gdLst>
              <a:gd name="T0" fmla="*/ 19 w 64"/>
              <a:gd name="T1" fmla="*/ 0 h 128"/>
              <a:gd name="T2" fmla="*/ 59 w 64"/>
              <a:gd name="T3" fmla="*/ 0 h 128"/>
              <a:gd name="T4" fmla="*/ 46 w 64"/>
              <a:gd name="T5" fmla="*/ 30 h 128"/>
              <a:gd name="T6" fmla="*/ 64 w 64"/>
              <a:gd name="T7" fmla="*/ 30 h 128"/>
              <a:gd name="T8" fmla="*/ 32 w 64"/>
              <a:gd name="T9" fmla="*/ 76 h 128"/>
              <a:gd name="T10" fmla="*/ 51 w 64"/>
              <a:gd name="T11" fmla="*/ 76 h 128"/>
              <a:gd name="T12" fmla="*/ 19 w 64"/>
              <a:gd name="T13" fmla="*/ 128 h 128"/>
              <a:gd name="T14" fmla="*/ 19 w 64"/>
              <a:gd name="T15" fmla="*/ 92 h 128"/>
              <a:gd name="T16" fmla="*/ 0 w 64"/>
              <a:gd name="T17" fmla="*/ 92 h 128"/>
              <a:gd name="T18" fmla="*/ 18 w 64"/>
              <a:gd name="T19" fmla="*/ 47 h 128"/>
              <a:gd name="T20" fmla="*/ 0 w 64"/>
              <a:gd name="T21" fmla="*/ 47 h 128"/>
              <a:gd name="T22" fmla="*/ 19 w 64"/>
              <a:gd name="T23"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128">
                <a:moveTo>
                  <a:pt x="19" y="0"/>
                </a:moveTo>
                <a:lnTo>
                  <a:pt x="59" y="0"/>
                </a:lnTo>
                <a:lnTo>
                  <a:pt x="46" y="30"/>
                </a:lnTo>
                <a:lnTo>
                  <a:pt x="64" y="30"/>
                </a:lnTo>
                <a:lnTo>
                  <a:pt x="32" y="76"/>
                </a:lnTo>
                <a:lnTo>
                  <a:pt x="51" y="76"/>
                </a:lnTo>
                <a:lnTo>
                  <a:pt x="19" y="128"/>
                </a:lnTo>
                <a:lnTo>
                  <a:pt x="19" y="92"/>
                </a:lnTo>
                <a:lnTo>
                  <a:pt x="0" y="92"/>
                </a:lnTo>
                <a:lnTo>
                  <a:pt x="18" y="47"/>
                </a:lnTo>
                <a:lnTo>
                  <a:pt x="0" y="47"/>
                </a:lnTo>
                <a:lnTo>
                  <a:pt x="19" y="0"/>
                </a:lnTo>
                <a:close/>
              </a:path>
            </a:pathLst>
          </a:custGeom>
          <a:solidFill>
            <a:srgbClr val="FFFFFF"/>
          </a:solidFill>
          <a:ln>
            <a:noFill/>
          </a:ln>
        </p:spPr>
        <p:txBody>
          <a:bodyPr vert="horz" wrap="square" lIns="91440" tIns="45720" rIns="91440" bIns="45720" numCol="1" anchor="t" anchorCtr="0" compatLnSpc="1"/>
          <a:lstStyle/>
          <a:p>
            <a:pPr marL="0" marR="0" lvl="0" indent="0" defTabSz="914400" eaLnBrk="0" fontAlgn="auto" latinLnBrk="0" hangingPunct="0">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000000"/>
              </a:solidFill>
              <a:effectLst/>
              <a:uLnTx/>
              <a:uFillTx/>
              <a:latin typeface="Calibri" panose="020F0502020204030204" pitchFamily="34" charset="0"/>
              <a:ea typeface="微软雅黑 Light" panose="020B0502040204020203" pitchFamily="34" charset="-122"/>
              <a:cs typeface="Calibri" panose="020F0502020204030204" pitchFamily="34" charset="0"/>
            </a:endParaRPr>
          </a:p>
        </p:txBody>
      </p:sp>
      <p:sp>
        <p:nvSpPr>
          <p:cNvPr id="2" name="文字方塊 1"/>
          <p:cNvSpPr txBox="1"/>
          <p:nvPr/>
        </p:nvSpPr>
        <p:spPr>
          <a:xfrm>
            <a:off x="965275" y="1996482"/>
            <a:ext cx="3652347" cy="584775"/>
          </a:xfrm>
          <a:prstGeom prst="rect">
            <a:avLst/>
          </a:prstGeom>
          <a:noFill/>
        </p:spPr>
        <p:txBody>
          <a:bodyPr wrap="none" rtlCol="0">
            <a:spAutoFit/>
          </a:bodyPr>
          <a:lstStyle/>
          <a:p>
            <a:r>
              <a:rPr lang="en-US" altLang="zh-TW" sz="3200" b="1"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Enhanced stress </a:t>
            </a:r>
            <a:r>
              <a:rPr lang="en-US" altLang="zh-TW" sz="3200" b="1"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t</a:t>
            </a:r>
            <a:r>
              <a:rPr lang="en-US" altLang="zh-TW" sz="3200" b="1"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est</a:t>
            </a:r>
            <a:endParaRPr lang="zh-TW" altLang="en-US" sz="3200" b="1"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sp>
        <p:nvSpPr>
          <p:cNvPr id="12" name="文字方塊 11"/>
          <p:cNvSpPr txBox="1"/>
          <p:nvPr/>
        </p:nvSpPr>
        <p:spPr>
          <a:xfrm>
            <a:off x="6941939" y="1996480"/>
            <a:ext cx="3462743" cy="584775"/>
          </a:xfrm>
          <a:prstGeom prst="rect">
            <a:avLst/>
          </a:prstGeom>
          <a:noFill/>
        </p:spPr>
        <p:txBody>
          <a:bodyPr wrap="none" rtlCol="0">
            <a:spAutoFit/>
          </a:bodyPr>
          <a:lstStyle/>
          <a:p>
            <a:r>
              <a:rPr lang="en-US" altLang="zh-TW" sz="3200" b="1"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Power stability test</a:t>
            </a:r>
            <a:endParaRPr lang="zh-TW" altLang="en-US" sz="3200" b="1"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sp>
        <p:nvSpPr>
          <p:cNvPr id="13" name="文字方塊 12"/>
          <p:cNvSpPr txBox="1"/>
          <p:nvPr/>
        </p:nvSpPr>
        <p:spPr>
          <a:xfrm>
            <a:off x="13052945" y="1996480"/>
            <a:ext cx="3216971" cy="584775"/>
          </a:xfrm>
          <a:prstGeom prst="rect">
            <a:avLst/>
          </a:prstGeom>
          <a:noFill/>
        </p:spPr>
        <p:txBody>
          <a:bodyPr wrap="none" rtlCol="0">
            <a:spAutoFit/>
          </a:bodyPr>
          <a:lstStyle/>
          <a:p>
            <a:r>
              <a:rPr lang="en-US" altLang="zh-TW" sz="3200" b="1"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Compatibility test</a:t>
            </a:r>
            <a:endParaRPr lang="zh-TW" altLang="en-US" sz="3200" b="1"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cxnSp>
        <p:nvCxnSpPr>
          <p:cNvPr id="94" name="直線接點 93"/>
          <p:cNvCxnSpPr/>
          <p:nvPr/>
        </p:nvCxnSpPr>
        <p:spPr bwMode="auto">
          <a:xfrm>
            <a:off x="7085955" y="5526039"/>
            <a:ext cx="0" cy="2664296"/>
          </a:xfrm>
          <a:prstGeom prst="line">
            <a:avLst/>
          </a:prstGeom>
          <a:blipFill dpi="0" rotWithShape="0">
            <a:blip r:embed="rId2"/>
            <a:srcRect/>
            <a:tile tx="0" ty="0" sx="100000" sy="100000" flip="none" algn="tl"/>
          </a:blipFill>
          <a:ln w="25400" cap="flat" cmpd="sng" algn="ctr">
            <a:solidFill>
              <a:srgbClr val="000000"/>
            </a:solidFill>
            <a:prstDash val="solid"/>
            <a:round/>
            <a:headEnd type="none" w="med" len="med"/>
            <a:tailEnd type="none" w="med" len="med"/>
          </a:ln>
          <a:effectLst/>
        </p:spPr>
      </p:cxnSp>
      <p:cxnSp>
        <p:nvCxnSpPr>
          <p:cNvPr id="104" name="直線接點 103"/>
          <p:cNvCxnSpPr/>
          <p:nvPr/>
        </p:nvCxnSpPr>
        <p:spPr bwMode="auto">
          <a:xfrm flipH="1">
            <a:off x="7071455" y="8190335"/>
            <a:ext cx="4190964" cy="6424"/>
          </a:xfrm>
          <a:prstGeom prst="line">
            <a:avLst/>
          </a:prstGeom>
          <a:blipFill dpi="0" rotWithShape="0">
            <a:blip r:embed="rId2"/>
            <a:srcRect/>
            <a:tile tx="0" ty="0" sx="100000" sy="100000" flip="none" algn="tl"/>
          </a:blipFill>
          <a:ln w="25400" cap="flat" cmpd="sng" algn="ctr">
            <a:solidFill>
              <a:srgbClr val="000000"/>
            </a:solidFill>
            <a:prstDash val="solid"/>
            <a:round/>
            <a:headEnd type="none" w="med" len="med"/>
            <a:tailEnd type="none" w="med" len="med"/>
          </a:ln>
          <a:effectLst/>
        </p:spPr>
      </p:cxnSp>
      <p:sp>
        <p:nvSpPr>
          <p:cNvPr id="98" name="文字方塊 97"/>
          <p:cNvSpPr txBox="1"/>
          <p:nvPr/>
        </p:nvSpPr>
        <p:spPr>
          <a:xfrm>
            <a:off x="6633080" y="7996704"/>
            <a:ext cx="314510" cy="400110"/>
          </a:xfrm>
          <a:prstGeom prst="rect">
            <a:avLst/>
          </a:prstGeom>
          <a:noFill/>
        </p:spPr>
        <p:txBody>
          <a:bodyPr wrap="none" rtlCol="0">
            <a:spAutoFit/>
          </a:bodyPr>
          <a:lstStyle/>
          <a:p>
            <a:r>
              <a:rPr lang="en-US" altLang="zh-TW" sz="20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0</a:t>
            </a:r>
            <a:endParaRPr lang="zh-TW" altLang="en-US" sz="20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sp>
        <p:nvSpPr>
          <p:cNvPr id="109" name="文字方塊 108"/>
          <p:cNvSpPr txBox="1"/>
          <p:nvPr/>
        </p:nvSpPr>
        <p:spPr>
          <a:xfrm>
            <a:off x="6243551" y="7515107"/>
            <a:ext cx="704039" cy="400110"/>
          </a:xfrm>
          <a:prstGeom prst="rect">
            <a:avLst/>
          </a:prstGeom>
          <a:noFill/>
        </p:spPr>
        <p:txBody>
          <a:bodyPr wrap="none" rtlCol="0">
            <a:spAutoFit/>
          </a:bodyPr>
          <a:lstStyle/>
          <a:p>
            <a:r>
              <a:rPr lang="en-US" altLang="zh-TW" sz="20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1000</a:t>
            </a:r>
            <a:endParaRPr lang="zh-TW" altLang="en-US" sz="20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sp>
        <p:nvSpPr>
          <p:cNvPr id="110" name="文字方塊 109"/>
          <p:cNvSpPr txBox="1"/>
          <p:nvPr/>
        </p:nvSpPr>
        <p:spPr>
          <a:xfrm>
            <a:off x="6243550" y="7083059"/>
            <a:ext cx="704039" cy="400110"/>
          </a:xfrm>
          <a:prstGeom prst="rect">
            <a:avLst/>
          </a:prstGeom>
          <a:noFill/>
        </p:spPr>
        <p:txBody>
          <a:bodyPr wrap="none" rtlCol="0">
            <a:spAutoFit/>
          </a:bodyPr>
          <a:lstStyle/>
          <a:p>
            <a:r>
              <a:rPr lang="en-US" altLang="zh-TW" sz="20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2</a:t>
            </a:r>
            <a:r>
              <a:rPr lang="en-US" altLang="zh-TW" sz="20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000</a:t>
            </a:r>
            <a:endParaRPr lang="zh-TW" altLang="en-US" sz="20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sp>
        <p:nvSpPr>
          <p:cNvPr id="111" name="文字方塊 110"/>
          <p:cNvSpPr txBox="1"/>
          <p:nvPr/>
        </p:nvSpPr>
        <p:spPr>
          <a:xfrm>
            <a:off x="6243549" y="6651011"/>
            <a:ext cx="704039" cy="400110"/>
          </a:xfrm>
          <a:prstGeom prst="rect">
            <a:avLst/>
          </a:prstGeom>
          <a:noFill/>
        </p:spPr>
        <p:txBody>
          <a:bodyPr wrap="none" rtlCol="0">
            <a:spAutoFit/>
          </a:bodyPr>
          <a:lstStyle/>
          <a:p>
            <a:r>
              <a:rPr lang="en-US" altLang="zh-TW" sz="20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3</a:t>
            </a:r>
            <a:r>
              <a:rPr lang="en-US" altLang="zh-TW" sz="20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000</a:t>
            </a:r>
            <a:endParaRPr lang="zh-TW" altLang="en-US" sz="20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sp>
        <p:nvSpPr>
          <p:cNvPr id="112" name="文字方塊 111"/>
          <p:cNvSpPr txBox="1"/>
          <p:nvPr/>
        </p:nvSpPr>
        <p:spPr>
          <a:xfrm>
            <a:off x="6243548" y="6218963"/>
            <a:ext cx="704039" cy="400110"/>
          </a:xfrm>
          <a:prstGeom prst="rect">
            <a:avLst/>
          </a:prstGeom>
          <a:noFill/>
        </p:spPr>
        <p:txBody>
          <a:bodyPr wrap="none" rtlCol="0">
            <a:spAutoFit/>
          </a:bodyPr>
          <a:lstStyle/>
          <a:p>
            <a:r>
              <a:rPr lang="en-US" altLang="zh-TW" sz="20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4</a:t>
            </a:r>
            <a:r>
              <a:rPr lang="en-US" altLang="zh-TW" sz="20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000</a:t>
            </a:r>
            <a:endParaRPr lang="zh-TW" altLang="en-US" sz="20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sp>
        <p:nvSpPr>
          <p:cNvPr id="113" name="文字方塊 112"/>
          <p:cNvSpPr txBox="1"/>
          <p:nvPr/>
        </p:nvSpPr>
        <p:spPr>
          <a:xfrm>
            <a:off x="6243547" y="5786915"/>
            <a:ext cx="704039" cy="400110"/>
          </a:xfrm>
          <a:prstGeom prst="rect">
            <a:avLst/>
          </a:prstGeom>
          <a:noFill/>
        </p:spPr>
        <p:txBody>
          <a:bodyPr wrap="none" rtlCol="0">
            <a:spAutoFit/>
          </a:bodyPr>
          <a:lstStyle/>
          <a:p>
            <a:r>
              <a:rPr lang="en-US" altLang="zh-TW" sz="20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5</a:t>
            </a:r>
            <a:r>
              <a:rPr lang="en-US" altLang="zh-TW" sz="20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000</a:t>
            </a:r>
            <a:endParaRPr lang="zh-TW" altLang="en-US" sz="20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sp>
        <p:nvSpPr>
          <p:cNvPr id="116" name="文字方塊 115"/>
          <p:cNvSpPr txBox="1"/>
          <p:nvPr/>
        </p:nvSpPr>
        <p:spPr>
          <a:xfrm>
            <a:off x="7561747" y="8275257"/>
            <a:ext cx="1123769" cy="400110"/>
          </a:xfrm>
          <a:prstGeom prst="rect">
            <a:avLst/>
          </a:prstGeom>
          <a:noFill/>
        </p:spPr>
        <p:txBody>
          <a:bodyPr wrap="none" rtlCol="0">
            <a:spAutoFit/>
          </a:bodyPr>
          <a:lstStyle/>
          <a:p>
            <a:r>
              <a:rPr lang="en-US" altLang="zh-TW" sz="20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Standard</a:t>
            </a:r>
            <a:endParaRPr lang="zh-TW" altLang="en-US" sz="20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sp>
        <p:nvSpPr>
          <p:cNvPr id="117" name="文字方塊 116"/>
          <p:cNvSpPr txBox="1"/>
          <p:nvPr/>
        </p:nvSpPr>
        <p:spPr>
          <a:xfrm>
            <a:off x="9608228" y="8275257"/>
            <a:ext cx="1256754" cy="400110"/>
          </a:xfrm>
          <a:prstGeom prst="rect">
            <a:avLst/>
          </a:prstGeom>
          <a:noFill/>
        </p:spPr>
        <p:txBody>
          <a:bodyPr wrap="none" rtlCol="0">
            <a:spAutoFit/>
          </a:bodyPr>
          <a:lstStyle/>
          <a:p>
            <a:r>
              <a:rPr lang="en-US" altLang="zh-TW" sz="20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Enterprise</a:t>
            </a:r>
            <a:endParaRPr lang="zh-TW" altLang="en-US" sz="20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sp>
        <p:nvSpPr>
          <p:cNvPr id="122" name="文字方塊 121"/>
          <p:cNvSpPr txBox="1"/>
          <p:nvPr/>
        </p:nvSpPr>
        <p:spPr>
          <a:xfrm>
            <a:off x="6667831" y="5076454"/>
            <a:ext cx="803361" cy="400110"/>
          </a:xfrm>
          <a:prstGeom prst="rect">
            <a:avLst/>
          </a:prstGeom>
          <a:noFill/>
        </p:spPr>
        <p:txBody>
          <a:bodyPr wrap="none" rtlCol="0">
            <a:spAutoFit/>
          </a:bodyPr>
          <a:lstStyle/>
          <a:p>
            <a:r>
              <a:rPr lang="en-US" altLang="zh-TW" sz="20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cycles</a:t>
            </a:r>
            <a:endParaRPr lang="zh-TW" altLang="en-US" sz="20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sp>
        <p:nvSpPr>
          <p:cNvPr id="125" name="KSO_Shape"/>
          <p:cNvSpPr/>
          <p:nvPr/>
        </p:nvSpPr>
        <p:spPr>
          <a:xfrm>
            <a:off x="8328391" y="6180720"/>
            <a:ext cx="1265902" cy="1102394"/>
          </a:xfrm>
          <a:custGeom>
            <a:avLst/>
            <a:gdLst>
              <a:gd name="connsiteX0" fmla="*/ 2723651 w 2860172"/>
              <a:gd name="connsiteY0" fmla="*/ 817 h 2023853"/>
              <a:gd name="connsiteX1" fmla="*/ 2826935 w 2860172"/>
              <a:gd name="connsiteY1" fmla="*/ 33337 h 2023853"/>
              <a:gd name="connsiteX2" fmla="*/ 2829774 w 2860172"/>
              <a:gd name="connsiteY2" fmla="*/ 35326 h 2023853"/>
              <a:gd name="connsiteX3" fmla="*/ 2849613 w 2860172"/>
              <a:gd name="connsiteY3" fmla="*/ 185007 h 2023853"/>
              <a:gd name="connsiteX4" fmla="*/ 2807494 w 2860172"/>
              <a:gd name="connsiteY4" fmla="*/ 326285 h 2023853"/>
              <a:gd name="connsiteX5" fmla="*/ 2480152 w 2860172"/>
              <a:gd name="connsiteY5" fmla="*/ 1326140 h 2023853"/>
              <a:gd name="connsiteX6" fmla="*/ 2479216 w 2860172"/>
              <a:gd name="connsiteY6" fmla="*/ 1322755 h 2023853"/>
              <a:gd name="connsiteX7" fmla="*/ 2348905 w 2860172"/>
              <a:gd name="connsiteY7" fmla="*/ 1721466 h 2023853"/>
              <a:gd name="connsiteX8" fmla="*/ 2280556 w 2860172"/>
              <a:gd name="connsiteY8" fmla="*/ 1058272 h 2023853"/>
              <a:gd name="connsiteX9" fmla="*/ 2226338 w 2860172"/>
              <a:gd name="connsiteY9" fmla="*/ 1103673 h 2023853"/>
              <a:gd name="connsiteX10" fmla="*/ 0 w 2860172"/>
              <a:gd name="connsiteY10" fmla="*/ 2023853 h 2023853"/>
              <a:gd name="connsiteX11" fmla="*/ 1702841 w 2860172"/>
              <a:gd name="connsiteY11" fmla="*/ 735848 h 2023853"/>
              <a:gd name="connsiteX12" fmla="*/ 1811294 w 2860172"/>
              <a:gd name="connsiteY12" fmla="*/ 575004 h 2023853"/>
              <a:gd name="connsiteX13" fmla="*/ 1151281 w 2860172"/>
              <a:gd name="connsiteY13" fmla="*/ 506068 h 2023853"/>
              <a:gd name="connsiteX14" fmla="*/ 2640411 w 2860172"/>
              <a:gd name="connsiteY14" fmla="*/ 20803 h 2023853"/>
              <a:gd name="connsiteX15" fmla="*/ 2675299 w 2860172"/>
              <a:gd name="connsiteY15" fmla="*/ 10454 h 2023853"/>
              <a:gd name="connsiteX16" fmla="*/ 2723651 w 2860172"/>
              <a:gd name="connsiteY16" fmla="*/ 817 h 2023853"/>
              <a:gd name="connsiteX0" fmla="*/ 2670297 w 2806818"/>
              <a:gd name="connsiteY0" fmla="*/ 817 h 2452039"/>
              <a:gd name="connsiteX1" fmla="*/ 2773581 w 2806818"/>
              <a:gd name="connsiteY1" fmla="*/ 33337 h 2452039"/>
              <a:gd name="connsiteX2" fmla="*/ 2776420 w 2806818"/>
              <a:gd name="connsiteY2" fmla="*/ 35326 h 2452039"/>
              <a:gd name="connsiteX3" fmla="*/ 2796259 w 2806818"/>
              <a:gd name="connsiteY3" fmla="*/ 185007 h 2452039"/>
              <a:gd name="connsiteX4" fmla="*/ 2754140 w 2806818"/>
              <a:gd name="connsiteY4" fmla="*/ 326285 h 2452039"/>
              <a:gd name="connsiteX5" fmla="*/ 2426798 w 2806818"/>
              <a:gd name="connsiteY5" fmla="*/ 1326140 h 2452039"/>
              <a:gd name="connsiteX6" fmla="*/ 2425862 w 2806818"/>
              <a:gd name="connsiteY6" fmla="*/ 1322755 h 2452039"/>
              <a:gd name="connsiteX7" fmla="*/ 2295551 w 2806818"/>
              <a:gd name="connsiteY7" fmla="*/ 1721466 h 2452039"/>
              <a:gd name="connsiteX8" fmla="*/ 2227202 w 2806818"/>
              <a:gd name="connsiteY8" fmla="*/ 1058272 h 2452039"/>
              <a:gd name="connsiteX9" fmla="*/ 2172984 w 2806818"/>
              <a:gd name="connsiteY9" fmla="*/ 1103673 h 2452039"/>
              <a:gd name="connsiteX10" fmla="*/ 0 w 2806818"/>
              <a:gd name="connsiteY10" fmla="*/ 2452039 h 2452039"/>
              <a:gd name="connsiteX11" fmla="*/ 1649487 w 2806818"/>
              <a:gd name="connsiteY11" fmla="*/ 735848 h 2452039"/>
              <a:gd name="connsiteX12" fmla="*/ 1757940 w 2806818"/>
              <a:gd name="connsiteY12" fmla="*/ 575004 h 2452039"/>
              <a:gd name="connsiteX13" fmla="*/ 1097927 w 2806818"/>
              <a:gd name="connsiteY13" fmla="*/ 506068 h 2452039"/>
              <a:gd name="connsiteX14" fmla="*/ 2587057 w 2806818"/>
              <a:gd name="connsiteY14" fmla="*/ 20803 h 2452039"/>
              <a:gd name="connsiteX15" fmla="*/ 2621945 w 2806818"/>
              <a:gd name="connsiteY15" fmla="*/ 10454 h 2452039"/>
              <a:gd name="connsiteX16" fmla="*/ 2670297 w 2806818"/>
              <a:gd name="connsiteY16" fmla="*/ 817 h 2452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06818" h="2452039">
                <a:moveTo>
                  <a:pt x="2670297" y="817"/>
                </a:moveTo>
                <a:cubicBezTo>
                  <a:pt x="2715554" y="-3349"/>
                  <a:pt x="2751142" y="8545"/>
                  <a:pt x="2773581" y="33337"/>
                </a:cubicBezTo>
                <a:cubicBezTo>
                  <a:pt x="2774792" y="33729"/>
                  <a:pt x="2775616" y="34520"/>
                  <a:pt x="2776420" y="35326"/>
                </a:cubicBezTo>
                <a:cubicBezTo>
                  <a:pt x="2807091" y="66039"/>
                  <a:pt x="2816128" y="118360"/>
                  <a:pt x="2796259" y="185007"/>
                </a:cubicBezTo>
                <a:lnTo>
                  <a:pt x="2754140" y="326285"/>
                </a:lnTo>
                <a:lnTo>
                  <a:pt x="2426798" y="1326140"/>
                </a:lnTo>
                <a:lnTo>
                  <a:pt x="2425862" y="1322755"/>
                </a:lnTo>
                <a:lnTo>
                  <a:pt x="2295551" y="1721466"/>
                </a:lnTo>
                <a:lnTo>
                  <a:pt x="2227202" y="1058272"/>
                </a:lnTo>
                <a:lnTo>
                  <a:pt x="2172984" y="1103673"/>
                </a:lnTo>
                <a:cubicBezTo>
                  <a:pt x="1269699" y="1809646"/>
                  <a:pt x="162385" y="2433705"/>
                  <a:pt x="0" y="2452039"/>
                </a:cubicBezTo>
                <a:cubicBezTo>
                  <a:pt x="722027" y="2235432"/>
                  <a:pt x="1257727" y="1275400"/>
                  <a:pt x="1649487" y="735848"/>
                </a:cubicBezTo>
                <a:lnTo>
                  <a:pt x="1757940" y="575004"/>
                </a:lnTo>
                <a:lnTo>
                  <a:pt x="1097927" y="506068"/>
                </a:lnTo>
                <a:lnTo>
                  <a:pt x="2587057" y="20803"/>
                </a:lnTo>
                <a:lnTo>
                  <a:pt x="2621945" y="10454"/>
                </a:lnTo>
                <a:cubicBezTo>
                  <a:pt x="2639051" y="5379"/>
                  <a:pt x="2655211" y="2206"/>
                  <a:pt x="2670297" y="817"/>
                </a:cubicBez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eaLnBrk="1" fontAlgn="auto" hangingPunct="1">
              <a:spcBef>
                <a:spcPts val="0"/>
              </a:spcBef>
              <a:spcAft>
                <a:spcPts val="0"/>
              </a:spcAft>
              <a:defRPr/>
            </a:pPr>
            <a:endParaRPr lang="zh-CN" altLang="en-US">
              <a:solidFill>
                <a:srgbClr val="FFFFFF"/>
              </a:solidFill>
              <a:latin typeface="Calibri" panose="020F0502020204030204" pitchFamily="34" charset="0"/>
              <a:cs typeface="Calibri" panose="020F0502020204030204" pitchFamily="34" charset="0"/>
            </a:endParaRPr>
          </a:p>
        </p:txBody>
      </p:sp>
      <p:grpSp>
        <p:nvGrpSpPr>
          <p:cNvPr id="126" name="群組 125"/>
          <p:cNvGrpSpPr/>
          <p:nvPr/>
        </p:nvGrpSpPr>
        <p:grpSpPr>
          <a:xfrm>
            <a:off x="14430771" y="3410348"/>
            <a:ext cx="698352" cy="674364"/>
            <a:chOff x="3934640" y="3976910"/>
            <a:chExt cx="415925" cy="401638"/>
          </a:xfrm>
          <a:solidFill>
            <a:schemeClr val="bg1"/>
          </a:solidFill>
        </p:grpSpPr>
        <p:sp>
          <p:nvSpPr>
            <p:cNvPr id="127" name="Freeform 141"/>
            <p:cNvSpPr/>
            <p:nvPr/>
          </p:nvSpPr>
          <p:spPr bwMode="auto">
            <a:xfrm>
              <a:off x="4090215" y="3989610"/>
              <a:ext cx="127000" cy="93663"/>
            </a:xfrm>
            <a:custGeom>
              <a:avLst/>
              <a:gdLst>
                <a:gd name="T0" fmla="*/ 51 w 56"/>
                <a:gd name="T1" fmla="*/ 0 h 41"/>
                <a:gd name="T2" fmla="*/ 4 w 56"/>
                <a:gd name="T3" fmla="*/ 0 h 41"/>
                <a:gd name="T4" fmla="*/ 0 w 56"/>
                <a:gd name="T5" fmla="*/ 5 h 41"/>
                <a:gd name="T6" fmla="*/ 0 w 56"/>
                <a:gd name="T7" fmla="*/ 36 h 41"/>
                <a:gd name="T8" fmla="*/ 4 w 56"/>
                <a:gd name="T9" fmla="*/ 41 h 41"/>
                <a:gd name="T10" fmla="*/ 51 w 56"/>
                <a:gd name="T11" fmla="*/ 41 h 41"/>
                <a:gd name="T12" fmla="*/ 56 w 56"/>
                <a:gd name="T13" fmla="*/ 36 h 41"/>
                <a:gd name="T14" fmla="*/ 56 w 56"/>
                <a:gd name="T15" fmla="*/ 5 h 41"/>
                <a:gd name="T16" fmla="*/ 51 w 56"/>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41">
                  <a:moveTo>
                    <a:pt x="51" y="0"/>
                  </a:moveTo>
                  <a:cubicBezTo>
                    <a:pt x="4" y="0"/>
                    <a:pt x="4" y="0"/>
                    <a:pt x="4" y="0"/>
                  </a:cubicBezTo>
                  <a:cubicBezTo>
                    <a:pt x="2" y="0"/>
                    <a:pt x="0" y="2"/>
                    <a:pt x="0" y="5"/>
                  </a:cubicBezTo>
                  <a:cubicBezTo>
                    <a:pt x="0" y="36"/>
                    <a:pt x="0" y="36"/>
                    <a:pt x="0" y="36"/>
                  </a:cubicBezTo>
                  <a:cubicBezTo>
                    <a:pt x="0" y="39"/>
                    <a:pt x="2" y="41"/>
                    <a:pt x="4" y="41"/>
                  </a:cubicBezTo>
                  <a:cubicBezTo>
                    <a:pt x="51" y="41"/>
                    <a:pt x="51" y="41"/>
                    <a:pt x="51" y="41"/>
                  </a:cubicBezTo>
                  <a:cubicBezTo>
                    <a:pt x="54" y="41"/>
                    <a:pt x="56" y="39"/>
                    <a:pt x="56" y="36"/>
                  </a:cubicBezTo>
                  <a:cubicBezTo>
                    <a:pt x="56" y="5"/>
                    <a:pt x="56" y="5"/>
                    <a:pt x="56" y="5"/>
                  </a:cubicBezTo>
                  <a:cubicBezTo>
                    <a:pt x="56" y="2"/>
                    <a:pt x="54" y="0"/>
                    <a:pt x="51" y="0"/>
                  </a:cubicBezTo>
                  <a:close/>
                </a:path>
              </a:pathLst>
            </a:custGeom>
            <a:grpFill/>
            <a:ln>
              <a:noFill/>
            </a:ln>
          </p:spPr>
          <p:txBody>
            <a:bodyPr vert="horz" wrap="square" lIns="91440" tIns="45720" rIns="91440" bIns="45720" numCol="1" anchor="t" anchorCtr="0" compatLnSpc="1"/>
            <a:lstStyle/>
            <a:p>
              <a:pPr marL="0" marR="0" lvl="0" indent="0" defTabSz="914400" eaLnBrk="0" fontAlgn="auto" latinLnBrk="0" hangingPunct="0">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FFFFFF"/>
                </a:solidFill>
                <a:effectLst/>
                <a:uLnTx/>
                <a:uFillTx/>
                <a:latin typeface="Calibri" panose="020F0502020204030204" pitchFamily="34" charset="0"/>
                <a:ea typeface="微软雅黑 Light" panose="020B0502040204020203" pitchFamily="34" charset="-122"/>
                <a:cs typeface="Calibri" panose="020F0502020204030204" pitchFamily="34" charset="0"/>
              </a:endParaRPr>
            </a:p>
          </p:txBody>
        </p:sp>
        <p:sp>
          <p:nvSpPr>
            <p:cNvPr id="128" name="Freeform 142"/>
            <p:cNvSpPr/>
            <p:nvPr/>
          </p:nvSpPr>
          <p:spPr bwMode="auto">
            <a:xfrm>
              <a:off x="4077515" y="4129310"/>
              <a:ext cx="17462" cy="7938"/>
            </a:xfrm>
            <a:custGeom>
              <a:avLst/>
              <a:gdLst>
                <a:gd name="T0" fmla="*/ 6 w 8"/>
                <a:gd name="T1" fmla="*/ 0 h 3"/>
                <a:gd name="T2" fmla="*/ 1 w 8"/>
                <a:gd name="T3" fmla="*/ 0 h 3"/>
                <a:gd name="T4" fmla="*/ 0 w 8"/>
                <a:gd name="T5" fmla="*/ 1 h 3"/>
                <a:gd name="T6" fmla="*/ 1 w 8"/>
                <a:gd name="T7" fmla="*/ 3 h 3"/>
                <a:gd name="T8" fmla="*/ 6 w 8"/>
                <a:gd name="T9" fmla="*/ 3 h 3"/>
                <a:gd name="T10" fmla="*/ 8 w 8"/>
                <a:gd name="T11" fmla="*/ 1 h 3"/>
                <a:gd name="T12" fmla="*/ 6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6" y="0"/>
                  </a:moveTo>
                  <a:cubicBezTo>
                    <a:pt x="1" y="0"/>
                    <a:pt x="1" y="0"/>
                    <a:pt x="1" y="0"/>
                  </a:cubicBezTo>
                  <a:cubicBezTo>
                    <a:pt x="0" y="0"/>
                    <a:pt x="0" y="1"/>
                    <a:pt x="0" y="1"/>
                  </a:cubicBezTo>
                  <a:cubicBezTo>
                    <a:pt x="0" y="2"/>
                    <a:pt x="0" y="3"/>
                    <a:pt x="1" y="3"/>
                  </a:cubicBezTo>
                  <a:cubicBezTo>
                    <a:pt x="6" y="3"/>
                    <a:pt x="6" y="3"/>
                    <a:pt x="6" y="3"/>
                  </a:cubicBezTo>
                  <a:cubicBezTo>
                    <a:pt x="7" y="3"/>
                    <a:pt x="8" y="2"/>
                    <a:pt x="8" y="1"/>
                  </a:cubicBezTo>
                  <a:cubicBezTo>
                    <a:pt x="8" y="1"/>
                    <a:pt x="7" y="0"/>
                    <a:pt x="6" y="0"/>
                  </a:cubicBezTo>
                  <a:close/>
                </a:path>
              </a:pathLst>
            </a:custGeom>
            <a:grpFill/>
            <a:ln>
              <a:noFill/>
            </a:ln>
          </p:spPr>
          <p:txBody>
            <a:bodyPr vert="horz" wrap="square" lIns="91440" tIns="45720" rIns="91440" bIns="45720" numCol="1" anchor="t" anchorCtr="0" compatLnSpc="1"/>
            <a:lstStyle/>
            <a:p>
              <a:pPr marL="0" marR="0" lvl="0" indent="0" defTabSz="914400" eaLnBrk="0" fontAlgn="auto" latinLnBrk="0" hangingPunct="0">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FFFFFF"/>
                </a:solidFill>
                <a:effectLst/>
                <a:uLnTx/>
                <a:uFillTx/>
                <a:latin typeface="Calibri" panose="020F0502020204030204" pitchFamily="34" charset="0"/>
                <a:ea typeface="微软雅黑 Light" panose="020B0502040204020203" pitchFamily="34" charset="-122"/>
                <a:cs typeface="Calibri" panose="020F0502020204030204" pitchFamily="34" charset="0"/>
              </a:endParaRPr>
            </a:p>
          </p:txBody>
        </p:sp>
        <p:sp>
          <p:nvSpPr>
            <p:cNvPr id="129" name="Freeform 143"/>
            <p:cNvSpPr/>
            <p:nvPr/>
          </p:nvSpPr>
          <p:spPr bwMode="auto">
            <a:xfrm>
              <a:off x="4104503" y="4129310"/>
              <a:ext cx="17462" cy="7938"/>
            </a:xfrm>
            <a:custGeom>
              <a:avLst/>
              <a:gdLst>
                <a:gd name="T0" fmla="*/ 6 w 8"/>
                <a:gd name="T1" fmla="*/ 0 h 3"/>
                <a:gd name="T2" fmla="*/ 1 w 8"/>
                <a:gd name="T3" fmla="*/ 0 h 3"/>
                <a:gd name="T4" fmla="*/ 0 w 8"/>
                <a:gd name="T5" fmla="*/ 1 h 3"/>
                <a:gd name="T6" fmla="*/ 1 w 8"/>
                <a:gd name="T7" fmla="*/ 3 h 3"/>
                <a:gd name="T8" fmla="*/ 6 w 8"/>
                <a:gd name="T9" fmla="*/ 3 h 3"/>
                <a:gd name="T10" fmla="*/ 8 w 8"/>
                <a:gd name="T11" fmla="*/ 1 h 3"/>
                <a:gd name="T12" fmla="*/ 6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6" y="0"/>
                  </a:moveTo>
                  <a:cubicBezTo>
                    <a:pt x="1" y="0"/>
                    <a:pt x="1" y="0"/>
                    <a:pt x="1" y="0"/>
                  </a:cubicBezTo>
                  <a:cubicBezTo>
                    <a:pt x="0" y="0"/>
                    <a:pt x="0" y="1"/>
                    <a:pt x="0" y="1"/>
                  </a:cubicBezTo>
                  <a:cubicBezTo>
                    <a:pt x="0" y="2"/>
                    <a:pt x="0" y="3"/>
                    <a:pt x="1" y="3"/>
                  </a:cubicBezTo>
                  <a:cubicBezTo>
                    <a:pt x="6" y="3"/>
                    <a:pt x="6" y="3"/>
                    <a:pt x="6" y="3"/>
                  </a:cubicBezTo>
                  <a:cubicBezTo>
                    <a:pt x="7" y="3"/>
                    <a:pt x="8" y="2"/>
                    <a:pt x="8" y="1"/>
                  </a:cubicBezTo>
                  <a:cubicBezTo>
                    <a:pt x="8" y="1"/>
                    <a:pt x="7" y="0"/>
                    <a:pt x="6" y="0"/>
                  </a:cubicBezTo>
                  <a:close/>
                </a:path>
              </a:pathLst>
            </a:custGeom>
            <a:grpFill/>
            <a:ln>
              <a:noFill/>
            </a:ln>
          </p:spPr>
          <p:txBody>
            <a:bodyPr vert="horz" wrap="square" lIns="91440" tIns="45720" rIns="91440" bIns="45720" numCol="1" anchor="t" anchorCtr="0" compatLnSpc="1"/>
            <a:lstStyle/>
            <a:p>
              <a:pPr marL="0" marR="0" lvl="0" indent="0" defTabSz="914400" eaLnBrk="0" fontAlgn="auto" latinLnBrk="0" hangingPunct="0">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FFFFFF"/>
                </a:solidFill>
                <a:effectLst/>
                <a:uLnTx/>
                <a:uFillTx/>
                <a:latin typeface="Calibri" panose="020F0502020204030204" pitchFamily="34" charset="0"/>
                <a:ea typeface="微软雅黑 Light" panose="020B0502040204020203" pitchFamily="34" charset="-122"/>
                <a:cs typeface="Calibri" panose="020F0502020204030204" pitchFamily="34" charset="0"/>
              </a:endParaRPr>
            </a:p>
          </p:txBody>
        </p:sp>
        <p:sp>
          <p:nvSpPr>
            <p:cNvPr id="130" name="Freeform 144"/>
            <p:cNvSpPr/>
            <p:nvPr/>
          </p:nvSpPr>
          <p:spPr bwMode="auto">
            <a:xfrm>
              <a:off x="4131490" y="4129310"/>
              <a:ext cx="17462" cy="7938"/>
            </a:xfrm>
            <a:custGeom>
              <a:avLst/>
              <a:gdLst>
                <a:gd name="T0" fmla="*/ 6 w 8"/>
                <a:gd name="T1" fmla="*/ 0 h 3"/>
                <a:gd name="T2" fmla="*/ 2 w 8"/>
                <a:gd name="T3" fmla="*/ 0 h 3"/>
                <a:gd name="T4" fmla="*/ 0 w 8"/>
                <a:gd name="T5" fmla="*/ 1 h 3"/>
                <a:gd name="T6" fmla="*/ 2 w 8"/>
                <a:gd name="T7" fmla="*/ 3 h 3"/>
                <a:gd name="T8" fmla="*/ 6 w 8"/>
                <a:gd name="T9" fmla="*/ 3 h 3"/>
                <a:gd name="T10" fmla="*/ 8 w 8"/>
                <a:gd name="T11" fmla="*/ 1 h 3"/>
                <a:gd name="T12" fmla="*/ 6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6" y="0"/>
                  </a:moveTo>
                  <a:cubicBezTo>
                    <a:pt x="2" y="0"/>
                    <a:pt x="2" y="0"/>
                    <a:pt x="2" y="0"/>
                  </a:cubicBezTo>
                  <a:cubicBezTo>
                    <a:pt x="0" y="0"/>
                    <a:pt x="0" y="1"/>
                    <a:pt x="0" y="1"/>
                  </a:cubicBezTo>
                  <a:cubicBezTo>
                    <a:pt x="0" y="2"/>
                    <a:pt x="0" y="3"/>
                    <a:pt x="2" y="3"/>
                  </a:cubicBezTo>
                  <a:cubicBezTo>
                    <a:pt x="6" y="3"/>
                    <a:pt x="6" y="3"/>
                    <a:pt x="6" y="3"/>
                  </a:cubicBezTo>
                  <a:cubicBezTo>
                    <a:pt x="7" y="3"/>
                    <a:pt x="8" y="2"/>
                    <a:pt x="8" y="1"/>
                  </a:cubicBezTo>
                  <a:cubicBezTo>
                    <a:pt x="8" y="1"/>
                    <a:pt x="7" y="0"/>
                    <a:pt x="6" y="0"/>
                  </a:cubicBezTo>
                  <a:close/>
                </a:path>
              </a:pathLst>
            </a:custGeom>
            <a:grpFill/>
            <a:ln>
              <a:noFill/>
            </a:ln>
          </p:spPr>
          <p:txBody>
            <a:bodyPr vert="horz" wrap="square" lIns="91440" tIns="45720" rIns="91440" bIns="45720" numCol="1" anchor="t" anchorCtr="0" compatLnSpc="1"/>
            <a:lstStyle/>
            <a:p>
              <a:pPr marL="0" marR="0" lvl="0" indent="0" defTabSz="914400" eaLnBrk="0" fontAlgn="auto" latinLnBrk="0" hangingPunct="0">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FFFFFF"/>
                </a:solidFill>
                <a:effectLst/>
                <a:uLnTx/>
                <a:uFillTx/>
                <a:latin typeface="Calibri" panose="020F0502020204030204" pitchFamily="34" charset="0"/>
                <a:ea typeface="微软雅黑 Light" panose="020B0502040204020203" pitchFamily="34" charset="-122"/>
                <a:cs typeface="Calibri" panose="020F0502020204030204" pitchFamily="34" charset="0"/>
              </a:endParaRPr>
            </a:p>
          </p:txBody>
        </p:sp>
        <p:sp>
          <p:nvSpPr>
            <p:cNvPr id="131" name="Freeform 145"/>
            <p:cNvSpPr/>
            <p:nvPr/>
          </p:nvSpPr>
          <p:spPr bwMode="auto">
            <a:xfrm>
              <a:off x="4158478" y="4129310"/>
              <a:ext cx="17462" cy="7938"/>
            </a:xfrm>
            <a:custGeom>
              <a:avLst/>
              <a:gdLst>
                <a:gd name="T0" fmla="*/ 6 w 8"/>
                <a:gd name="T1" fmla="*/ 0 h 3"/>
                <a:gd name="T2" fmla="*/ 2 w 8"/>
                <a:gd name="T3" fmla="*/ 0 h 3"/>
                <a:gd name="T4" fmla="*/ 0 w 8"/>
                <a:gd name="T5" fmla="*/ 1 h 3"/>
                <a:gd name="T6" fmla="*/ 2 w 8"/>
                <a:gd name="T7" fmla="*/ 3 h 3"/>
                <a:gd name="T8" fmla="*/ 6 w 8"/>
                <a:gd name="T9" fmla="*/ 3 h 3"/>
                <a:gd name="T10" fmla="*/ 8 w 8"/>
                <a:gd name="T11" fmla="*/ 1 h 3"/>
                <a:gd name="T12" fmla="*/ 6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6" y="0"/>
                  </a:moveTo>
                  <a:cubicBezTo>
                    <a:pt x="2" y="0"/>
                    <a:pt x="2" y="0"/>
                    <a:pt x="2" y="0"/>
                  </a:cubicBezTo>
                  <a:cubicBezTo>
                    <a:pt x="0" y="0"/>
                    <a:pt x="0" y="1"/>
                    <a:pt x="0" y="1"/>
                  </a:cubicBezTo>
                  <a:cubicBezTo>
                    <a:pt x="0" y="2"/>
                    <a:pt x="0" y="3"/>
                    <a:pt x="2" y="3"/>
                  </a:cubicBezTo>
                  <a:cubicBezTo>
                    <a:pt x="6" y="3"/>
                    <a:pt x="6" y="3"/>
                    <a:pt x="6" y="3"/>
                  </a:cubicBezTo>
                  <a:cubicBezTo>
                    <a:pt x="7" y="3"/>
                    <a:pt x="8" y="2"/>
                    <a:pt x="8" y="1"/>
                  </a:cubicBezTo>
                  <a:cubicBezTo>
                    <a:pt x="8" y="1"/>
                    <a:pt x="7" y="0"/>
                    <a:pt x="6" y="0"/>
                  </a:cubicBezTo>
                  <a:close/>
                </a:path>
              </a:pathLst>
            </a:custGeom>
            <a:grpFill/>
            <a:ln>
              <a:noFill/>
            </a:ln>
          </p:spPr>
          <p:txBody>
            <a:bodyPr vert="horz" wrap="square" lIns="91440" tIns="45720" rIns="91440" bIns="45720" numCol="1" anchor="t" anchorCtr="0" compatLnSpc="1"/>
            <a:lstStyle/>
            <a:p>
              <a:pPr marL="0" marR="0" lvl="0" indent="0" defTabSz="914400" eaLnBrk="0" fontAlgn="auto" latinLnBrk="0" hangingPunct="0">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FFFFFF"/>
                </a:solidFill>
                <a:effectLst/>
                <a:uLnTx/>
                <a:uFillTx/>
                <a:latin typeface="Calibri" panose="020F0502020204030204" pitchFamily="34" charset="0"/>
                <a:ea typeface="微软雅黑 Light" panose="020B0502040204020203" pitchFamily="34" charset="-122"/>
                <a:cs typeface="Calibri" panose="020F0502020204030204" pitchFamily="34" charset="0"/>
              </a:endParaRPr>
            </a:p>
          </p:txBody>
        </p:sp>
        <p:sp>
          <p:nvSpPr>
            <p:cNvPr id="132" name="Freeform 146"/>
            <p:cNvSpPr/>
            <p:nvPr/>
          </p:nvSpPr>
          <p:spPr bwMode="auto">
            <a:xfrm>
              <a:off x="4185465" y="4129310"/>
              <a:ext cx="17462" cy="7938"/>
            </a:xfrm>
            <a:custGeom>
              <a:avLst/>
              <a:gdLst>
                <a:gd name="T0" fmla="*/ 6 w 8"/>
                <a:gd name="T1" fmla="*/ 0 h 3"/>
                <a:gd name="T2" fmla="*/ 2 w 8"/>
                <a:gd name="T3" fmla="*/ 0 h 3"/>
                <a:gd name="T4" fmla="*/ 0 w 8"/>
                <a:gd name="T5" fmla="*/ 1 h 3"/>
                <a:gd name="T6" fmla="*/ 2 w 8"/>
                <a:gd name="T7" fmla="*/ 3 h 3"/>
                <a:gd name="T8" fmla="*/ 6 w 8"/>
                <a:gd name="T9" fmla="*/ 3 h 3"/>
                <a:gd name="T10" fmla="*/ 8 w 8"/>
                <a:gd name="T11" fmla="*/ 1 h 3"/>
                <a:gd name="T12" fmla="*/ 6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6" y="0"/>
                  </a:moveTo>
                  <a:cubicBezTo>
                    <a:pt x="2" y="0"/>
                    <a:pt x="2" y="0"/>
                    <a:pt x="2" y="0"/>
                  </a:cubicBezTo>
                  <a:cubicBezTo>
                    <a:pt x="1" y="0"/>
                    <a:pt x="0" y="1"/>
                    <a:pt x="0" y="1"/>
                  </a:cubicBezTo>
                  <a:cubicBezTo>
                    <a:pt x="0" y="2"/>
                    <a:pt x="1" y="3"/>
                    <a:pt x="2" y="3"/>
                  </a:cubicBezTo>
                  <a:cubicBezTo>
                    <a:pt x="6" y="3"/>
                    <a:pt x="6" y="3"/>
                    <a:pt x="6" y="3"/>
                  </a:cubicBezTo>
                  <a:cubicBezTo>
                    <a:pt x="7" y="3"/>
                    <a:pt x="8" y="2"/>
                    <a:pt x="8" y="1"/>
                  </a:cubicBezTo>
                  <a:cubicBezTo>
                    <a:pt x="8" y="1"/>
                    <a:pt x="7" y="0"/>
                    <a:pt x="6" y="0"/>
                  </a:cubicBezTo>
                  <a:close/>
                </a:path>
              </a:pathLst>
            </a:custGeom>
            <a:grpFill/>
            <a:ln>
              <a:noFill/>
            </a:ln>
          </p:spPr>
          <p:txBody>
            <a:bodyPr vert="horz" wrap="square" lIns="91440" tIns="45720" rIns="91440" bIns="45720" numCol="1" anchor="t" anchorCtr="0" compatLnSpc="1"/>
            <a:lstStyle/>
            <a:p>
              <a:pPr marL="0" marR="0" lvl="0" indent="0" defTabSz="914400" eaLnBrk="0" fontAlgn="auto" latinLnBrk="0" hangingPunct="0">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FFFFFF"/>
                </a:solidFill>
                <a:effectLst/>
                <a:uLnTx/>
                <a:uFillTx/>
                <a:latin typeface="Calibri" panose="020F0502020204030204" pitchFamily="34" charset="0"/>
                <a:ea typeface="微软雅黑 Light" panose="020B0502040204020203" pitchFamily="34" charset="-122"/>
                <a:cs typeface="Calibri" panose="020F0502020204030204" pitchFamily="34" charset="0"/>
              </a:endParaRPr>
            </a:p>
          </p:txBody>
        </p:sp>
        <p:sp>
          <p:nvSpPr>
            <p:cNvPr id="133" name="Freeform 147"/>
            <p:cNvSpPr/>
            <p:nvPr/>
          </p:nvSpPr>
          <p:spPr bwMode="auto">
            <a:xfrm>
              <a:off x="4212453" y="4129310"/>
              <a:ext cx="17462" cy="7938"/>
            </a:xfrm>
            <a:custGeom>
              <a:avLst/>
              <a:gdLst>
                <a:gd name="T0" fmla="*/ 6 w 8"/>
                <a:gd name="T1" fmla="*/ 0 h 3"/>
                <a:gd name="T2" fmla="*/ 2 w 8"/>
                <a:gd name="T3" fmla="*/ 0 h 3"/>
                <a:gd name="T4" fmla="*/ 0 w 8"/>
                <a:gd name="T5" fmla="*/ 1 h 3"/>
                <a:gd name="T6" fmla="*/ 2 w 8"/>
                <a:gd name="T7" fmla="*/ 3 h 3"/>
                <a:gd name="T8" fmla="*/ 6 w 8"/>
                <a:gd name="T9" fmla="*/ 3 h 3"/>
                <a:gd name="T10" fmla="*/ 8 w 8"/>
                <a:gd name="T11" fmla="*/ 1 h 3"/>
                <a:gd name="T12" fmla="*/ 6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6" y="0"/>
                  </a:moveTo>
                  <a:cubicBezTo>
                    <a:pt x="2" y="0"/>
                    <a:pt x="2" y="0"/>
                    <a:pt x="2" y="0"/>
                  </a:cubicBezTo>
                  <a:cubicBezTo>
                    <a:pt x="1" y="0"/>
                    <a:pt x="0" y="1"/>
                    <a:pt x="0" y="1"/>
                  </a:cubicBezTo>
                  <a:cubicBezTo>
                    <a:pt x="0" y="2"/>
                    <a:pt x="1" y="3"/>
                    <a:pt x="2" y="3"/>
                  </a:cubicBezTo>
                  <a:cubicBezTo>
                    <a:pt x="6" y="3"/>
                    <a:pt x="6" y="3"/>
                    <a:pt x="6" y="3"/>
                  </a:cubicBezTo>
                  <a:cubicBezTo>
                    <a:pt x="7" y="3"/>
                    <a:pt x="8" y="2"/>
                    <a:pt x="8" y="1"/>
                  </a:cubicBezTo>
                  <a:cubicBezTo>
                    <a:pt x="8" y="1"/>
                    <a:pt x="7" y="0"/>
                    <a:pt x="6" y="0"/>
                  </a:cubicBezTo>
                  <a:close/>
                </a:path>
              </a:pathLst>
            </a:custGeom>
            <a:grpFill/>
            <a:ln>
              <a:noFill/>
            </a:ln>
          </p:spPr>
          <p:txBody>
            <a:bodyPr vert="horz" wrap="square" lIns="91440" tIns="45720" rIns="91440" bIns="45720" numCol="1" anchor="t" anchorCtr="0" compatLnSpc="1"/>
            <a:lstStyle/>
            <a:p>
              <a:pPr marL="0" marR="0" lvl="0" indent="0" defTabSz="914400" eaLnBrk="0" fontAlgn="auto" latinLnBrk="0" hangingPunct="0">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FFFFFF"/>
                </a:solidFill>
                <a:effectLst/>
                <a:uLnTx/>
                <a:uFillTx/>
                <a:latin typeface="Calibri" panose="020F0502020204030204" pitchFamily="34" charset="0"/>
                <a:ea typeface="微软雅黑 Light" panose="020B0502040204020203" pitchFamily="34" charset="-122"/>
                <a:cs typeface="Calibri" panose="020F0502020204030204" pitchFamily="34" charset="0"/>
              </a:endParaRPr>
            </a:p>
          </p:txBody>
        </p:sp>
        <p:sp>
          <p:nvSpPr>
            <p:cNvPr id="134" name="Freeform 148"/>
            <p:cNvSpPr/>
            <p:nvPr/>
          </p:nvSpPr>
          <p:spPr bwMode="auto">
            <a:xfrm>
              <a:off x="4090215" y="4121373"/>
              <a:ext cx="19050" cy="4763"/>
            </a:xfrm>
            <a:custGeom>
              <a:avLst/>
              <a:gdLst>
                <a:gd name="T0" fmla="*/ 1 w 8"/>
                <a:gd name="T1" fmla="*/ 2 h 2"/>
                <a:gd name="T2" fmla="*/ 6 w 8"/>
                <a:gd name="T3" fmla="*/ 2 h 2"/>
                <a:gd name="T4" fmla="*/ 8 w 8"/>
                <a:gd name="T5" fmla="*/ 1 h 2"/>
                <a:gd name="T6" fmla="*/ 6 w 8"/>
                <a:gd name="T7" fmla="*/ 0 h 2"/>
                <a:gd name="T8" fmla="*/ 1 w 8"/>
                <a:gd name="T9" fmla="*/ 0 h 2"/>
                <a:gd name="T10" fmla="*/ 0 w 8"/>
                <a:gd name="T11" fmla="*/ 1 h 2"/>
                <a:gd name="T12" fmla="*/ 1 w 8"/>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1" y="2"/>
                  </a:moveTo>
                  <a:cubicBezTo>
                    <a:pt x="6" y="2"/>
                    <a:pt x="6" y="2"/>
                    <a:pt x="6" y="2"/>
                  </a:cubicBezTo>
                  <a:cubicBezTo>
                    <a:pt x="7" y="2"/>
                    <a:pt x="8" y="2"/>
                    <a:pt x="8" y="1"/>
                  </a:cubicBezTo>
                  <a:cubicBezTo>
                    <a:pt x="8" y="0"/>
                    <a:pt x="7" y="0"/>
                    <a:pt x="6" y="0"/>
                  </a:cubicBezTo>
                  <a:cubicBezTo>
                    <a:pt x="1" y="0"/>
                    <a:pt x="1" y="0"/>
                    <a:pt x="1" y="0"/>
                  </a:cubicBezTo>
                  <a:cubicBezTo>
                    <a:pt x="0" y="0"/>
                    <a:pt x="0" y="0"/>
                    <a:pt x="0" y="1"/>
                  </a:cubicBezTo>
                  <a:cubicBezTo>
                    <a:pt x="0" y="2"/>
                    <a:pt x="0" y="2"/>
                    <a:pt x="1" y="2"/>
                  </a:cubicBezTo>
                  <a:close/>
                </a:path>
              </a:pathLst>
            </a:custGeom>
            <a:grpFill/>
            <a:ln>
              <a:noFill/>
            </a:ln>
          </p:spPr>
          <p:txBody>
            <a:bodyPr vert="horz" wrap="square" lIns="91440" tIns="45720" rIns="91440" bIns="45720" numCol="1" anchor="t" anchorCtr="0" compatLnSpc="1"/>
            <a:lstStyle/>
            <a:p>
              <a:pPr marL="0" marR="0" lvl="0" indent="0" defTabSz="914400" eaLnBrk="0" fontAlgn="auto" latinLnBrk="0" hangingPunct="0">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FFFFFF"/>
                </a:solidFill>
                <a:effectLst/>
                <a:uLnTx/>
                <a:uFillTx/>
                <a:latin typeface="Calibri" panose="020F0502020204030204" pitchFamily="34" charset="0"/>
                <a:ea typeface="微软雅黑 Light" panose="020B0502040204020203" pitchFamily="34" charset="-122"/>
                <a:cs typeface="Calibri" panose="020F0502020204030204" pitchFamily="34" charset="0"/>
              </a:endParaRPr>
            </a:p>
          </p:txBody>
        </p:sp>
        <p:sp>
          <p:nvSpPr>
            <p:cNvPr id="135" name="Freeform 149"/>
            <p:cNvSpPr/>
            <p:nvPr/>
          </p:nvSpPr>
          <p:spPr bwMode="auto">
            <a:xfrm>
              <a:off x="4117203" y="4121373"/>
              <a:ext cx="19050" cy="4763"/>
            </a:xfrm>
            <a:custGeom>
              <a:avLst/>
              <a:gdLst>
                <a:gd name="T0" fmla="*/ 1 w 8"/>
                <a:gd name="T1" fmla="*/ 2 h 2"/>
                <a:gd name="T2" fmla="*/ 6 w 8"/>
                <a:gd name="T3" fmla="*/ 2 h 2"/>
                <a:gd name="T4" fmla="*/ 8 w 8"/>
                <a:gd name="T5" fmla="*/ 1 h 2"/>
                <a:gd name="T6" fmla="*/ 6 w 8"/>
                <a:gd name="T7" fmla="*/ 0 h 2"/>
                <a:gd name="T8" fmla="*/ 1 w 8"/>
                <a:gd name="T9" fmla="*/ 0 h 2"/>
                <a:gd name="T10" fmla="*/ 0 w 8"/>
                <a:gd name="T11" fmla="*/ 1 h 2"/>
                <a:gd name="T12" fmla="*/ 1 w 8"/>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1" y="2"/>
                  </a:moveTo>
                  <a:cubicBezTo>
                    <a:pt x="6" y="2"/>
                    <a:pt x="6" y="2"/>
                    <a:pt x="6" y="2"/>
                  </a:cubicBezTo>
                  <a:cubicBezTo>
                    <a:pt x="7" y="2"/>
                    <a:pt x="8" y="2"/>
                    <a:pt x="8" y="1"/>
                  </a:cubicBezTo>
                  <a:cubicBezTo>
                    <a:pt x="8" y="0"/>
                    <a:pt x="7" y="0"/>
                    <a:pt x="6" y="0"/>
                  </a:cubicBezTo>
                  <a:cubicBezTo>
                    <a:pt x="1" y="0"/>
                    <a:pt x="1" y="0"/>
                    <a:pt x="1" y="0"/>
                  </a:cubicBezTo>
                  <a:cubicBezTo>
                    <a:pt x="0" y="0"/>
                    <a:pt x="0" y="0"/>
                    <a:pt x="0" y="1"/>
                  </a:cubicBezTo>
                  <a:cubicBezTo>
                    <a:pt x="0" y="2"/>
                    <a:pt x="0" y="2"/>
                    <a:pt x="1" y="2"/>
                  </a:cubicBezTo>
                  <a:close/>
                </a:path>
              </a:pathLst>
            </a:custGeom>
            <a:grpFill/>
            <a:ln>
              <a:noFill/>
            </a:ln>
          </p:spPr>
          <p:txBody>
            <a:bodyPr vert="horz" wrap="square" lIns="91440" tIns="45720" rIns="91440" bIns="45720" numCol="1" anchor="t" anchorCtr="0" compatLnSpc="1"/>
            <a:lstStyle/>
            <a:p>
              <a:pPr marL="0" marR="0" lvl="0" indent="0" defTabSz="914400" eaLnBrk="0" fontAlgn="auto" latinLnBrk="0" hangingPunct="0">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FFFFFF"/>
                </a:solidFill>
                <a:effectLst/>
                <a:uLnTx/>
                <a:uFillTx/>
                <a:latin typeface="Calibri" panose="020F0502020204030204" pitchFamily="34" charset="0"/>
                <a:ea typeface="微软雅黑 Light" panose="020B0502040204020203" pitchFamily="34" charset="-122"/>
                <a:cs typeface="Calibri" panose="020F0502020204030204" pitchFamily="34" charset="0"/>
              </a:endParaRPr>
            </a:p>
          </p:txBody>
        </p:sp>
        <p:sp>
          <p:nvSpPr>
            <p:cNvPr id="136" name="Freeform 150"/>
            <p:cNvSpPr/>
            <p:nvPr/>
          </p:nvSpPr>
          <p:spPr bwMode="auto">
            <a:xfrm>
              <a:off x="4144190" y="4121373"/>
              <a:ext cx="19050" cy="4763"/>
            </a:xfrm>
            <a:custGeom>
              <a:avLst/>
              <a:gdLst>
                <a:gd name="T0" fmla="*/ 2 w 8"/>
                <a:gd name="T1" fmla="*/ 2 h 2"/>
                <a:gd name="T2" fmla="*/ 6 w 8"/>
                <a:gd name="T3" fmla="*/ 2 h 2"/>
                <a:gd name="T4" fmla="*/ 8 w 8"/>
                <a:gd name="T5" fmla="*/ 1 h 2"/>
                <a:gd name="T6" fmla="*/ 6 w 8"/>
                <a:gd name="T7" fmla="*/ 0 h 2"/>
                <a:gd name="T8" fmla="*/ 2 w 8"/>
                <a:gd name="T9" fmla="*/ 0 h 2"/>
                <a:gd name="T10" fmla="*/ 0 w 8"/>
                <a:gd name="T11" fmla="*/ 1 h 2"/>
                <a:gd name="T12" fmla="*/ 2 w 8"/>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0" y="0"/>
                    <a:pt x="0" y="0"/>
                    <a:pt x="0" y="1"/>
                  </a:cubicBezTo>
                  <a:cubicBezTo>
                    <a:pt x="0" y="2"/>
                    <a:pt x="0" y="2"/>
                    <a:pt x="2" y="2"/>
                  </a:cubicBezTo>
                  <a:close/>
                </a:path>
              </a:pathLst>
            </a:custGeom>
            <a:grpFill/>
            <a:ln>
              <a:noFill/>
            </a:ln>
          </p:spPr>
          <p:txBody>
            <a:bodyPr vert="horz" wrap="square" lIns="91440" tIns="45720" rIns="91440" bIns="45720" numCol="1" anchor="t" anchorCtr="0" compatLnSpc="1"/>
            <a:lstStyle/>
            <a:p>
              <a:pPr marL="0" marR="0" lvl="0" indent="0" defTabSz="914400" eaLnBrk="0" fontAlgn="auto" latinLnBrk="0" hangingPunct="0">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FFFFFF"/>
                </a:solidFill>
                <a:effectLst/>
                <a:uLnTx/>
                <a:uFillTx/>
                <a:latin typeface="Calibri" panose="020F0502020204030204" pitchFamily="34" charset="0"/>
                <a:ea typeface="微软雅黑 Light" panose="020B0502040204020203" pitchFamily="34" charset="-122"/>
                <a:cs typeface="Calibri" panose="020F0502020204030204" pitchFamily="34" charset="0"/>
              </a:endParaRPr>
            </a:p>
          </p:txBody>
        </p:sp>
        <p:sp>
          <p:nvSpPr>
            <p:cNvPr id="137" name="Freeform 151"/>
            <p:cNvSpPr/>
            <p:nvPr/>
          </p:nvSpPr>
          <p:spPr bwMode="auto">
            <a:xfrm>
              <a:off x="4171178" y="4121373"/>
              <a:ext cx="19050" cy="4763"/>
            </a:xfrm>
            <a:custGeom>
              <a:avLst/>
              <a:gdLst>
                <a:gd name="T0" fmla="*/ 2 w 8"/>
                <a:gd name="T1" fmla="*/ 2 h 2"/>
                <a:gd name="T2" fmla="*/ 6 w 8"/>
                <a:gd name="T3" fmla="*/ 2 h 2"/>
                <a:gd name="T4" fmla="*/ 8 w 8"/>
                <a:gd name="T5" fmla="*/ 1 h 2"/>
                <a:gd name="T6" fmla="*/ 6 w 8"/>
                <a:gd name="T7" fmla="*/ 0 h 2"/>
                <a:gd name="T8" fmla="*/ 2 w 8"/>
                <a:gd name="T9" fmla="*/ 0 h 2"/>
                <a:gd name="T10" fmla="*/ 0 w 8"/>
                <a:gd name="T11" fmla="*/ 1 h 2"/>
                <a:gd name="T12" fmla="*/ 2 w 8"/>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0" y="0"/>
                    <a:pt x="0" y="0"/>
                    <a:pt x="0" y="1"/>
                  </a:cubicBezTo>
                  <a:cubicBezTo>
                    <a:pt x="0" y="2"/>
                    <a:pt x="0" y="2"/>
                    <a:pt x="2" y="2"/>
                  </a:cubicBezTo>
                  <a:close/>
                </a:path>
              </a:pathLst>
            </a:custGeom>
            <a:grpFill/>
            <a:ln>
              <a:noFill/>
            </a:ln>
          </p:spPr>
          <p:txBody>
            <a:bodyPr vert="horz" wrap="square" lIns="91440" tIns="45720" rIns="91440" bIns="45720" numCol="1" anchor="t" anchorCtr="0" compatLnSpc="1"/>
            <a:lstStyle/>
            <a:p>
              <a:pPr marL="0" marR="0" lvl="0" indent="0" defTabSz="914400" eaLnBrk="0" fontAlgn="auto" latinLnBrk="0" hangingPunct="0">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FFFFFF"/>
                </a:solidFill>
                <a:effectLst/>
                <a:uLnTx/>
                <a:uFillTx/>
                <a:latin typeface="Calibri" panose="020F0502020204030204" pitchFamily="34" charset="0"/>
                <a:ea typeface="微软雅黑 Light" panose="020B0502040204020203" pitchFamily="34" charset="-122"/>
                <a:cs typeface="Calibri" panose="020F0502020204030204" pitchFamily="34" charset="0"/>
              </a:endParaRPr>
            </a:p>
          </p:txBody>
        </p:sp>
        <p:sp>
          <p:nvSpPr>
            <p:cNvPr id="138" name="Freeform 152"/>
            <p:cNvSpPr/>
            <p:nvPr/>
          </p:nvSpPr>
          <p:spPr bwMode="auto">
            <a:xfrm>
              <a:off x="4198165" y="4121373"/>
              <a:ext cx="19050" cy="4763"/>
            </a:xfrm>
            <a:custGeom>
              <a:avLst/>
              <a:gdLst>
                <a:gd name="T0" fmla="*/ 2 w 8"/>
                <a:gd name="T1" fmla="*/ 2 h 2"/>
                <a:gd name="T2" fmla="*/ 6 w 8"/>
                <a:gd name="T3" fmla="*/ 2 h 2"/>
                <a:gd name="T4" fmla="*/ 8 w 8"/>
                <a:gd name="T5" fmla="*/ 1 h 2"/>
                <a:gd name="T6" fmla="*/ 6 w 8"/>
                <a:gd name="T7" fmla="*/ 0 h 2"/>
                <a:gd name="T8" fmla="*/ 2 w 8"/>
                <a:gd name="T9" fmla="*/ 0 h 2"/>
                <a:gd name="T10" fmla="*/ 0 w 8"/>
                <a:gd name="T11" fmla="*/ 1 h 2"/>
                <a:gd name="T12" fmla="*/ 2 w 8"/>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0" y="0"/>
                    <a:pt x="0" y="0"/>
                    <a:pt x="0" y="1"/>
                  </a:cubicBezTo>
                  <a:cubicBezTo>
                    <a:pt x="0" y="2"/>
                    <a:pt x="0" y="2"/>
                    <a:pt x="2" y="2"/>
                  </a:cubicBezTo>
                  <a:close/>
                </a:path>
              </a:pathLst>
            </a:custGeom>
            <a:grpFill/>
            <a:ln>
              <a:noFill/>
            </a:ln>
          </p:spPr>
          <p:txBody>
            <a:bodyPr vert="horz" wrap="square" lIns="91440" tIns="45720" rIns="91440" bIns="45720" numCol="1" anchor="t" anchorCtr="0" compatLnSpc="1"/>
            <a:lstStyle/>
            <a:p>
              <a:pPr marL="0" marR="0" lvl="0" indent="0" defTabSz="914400" eaLnBrk="0" fontAlgn="auto" latinLnBrk="0" hangingPunct="0">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FFFFFF"/>
                </a:solidFill>
                <a:effectLst/>
                <a:uLnTx/>
                <a:uFillTx/>
                <a:latin typeface="Calibri" panose="020F0502020204030204" pitchFamily="34" charset="0"/>
                <a:ea typeface="微软雅黑 Light" panose="020B0502040204020203" pitchFamily="34" charset="-122"/>
                <a:cs typeface="Calibri" panose="020F0502020204030204" pitchFamily="34" charset="0"/>
              </a:endParaRPr>
            </a:p>
          </p:txBody>
        </p:sp>
        <p:sp>
          <p:nvSpPr>
            <p:cNvPr id="142" name="Freeform 153"/>
            <p:cNvSpPr/>
            <p:nvPr/>
          </p:nvSpPr>
          <p:spPr bwMode="auto">
            <a:xfrm>
              <a:off x="3975915" y="4175348"/>
              <a:ext cx="125412" cy="90488"/>
            </a:xfrm>
            <a:custGeom>
              <a:avLst/>
              <a:gdLst>
                <a:gd name="T0" fmla="*/ 52 w 56"/>
                <a:gd name="T1" fmla="*/ 0 h 40"/>
                <a:gd name="T2" fmla="*/ 4 w 56"/>
                <a:gd name="T3" fmla="*/ 0 h 40"/>
                <a:gd name="T4" fmla="*/ 0 w 56"/>
                <a:gd name="T5" fmla="*/ 4 h 40"/>
                <a:gd name="T6" fmla="*/ 0 w 56"/>
                <a:gd name="T7" fmla="*/ 36 h 40"/>
                <a:gd name="T8" fmla="*/ 4 w 56"/>
                <a:gd name="T9" fmla="*/ 40 h 40"/>
                <a:gd name="T10" fmla="*/ 52 w 56"/>
                <a:gd name="T11" fmla="*/ 40 h 40"/>
                <a:gd name="T12" fmla="*/ 56 w 56"/>
                <a:gd name="T13" fmla="*/ 36 h 40"/>
                <a:gd name="T14" fmla="*/ 56 w 56"/>
                <a:gd name="T15" fmla="*/ 4 h 40"/>
                <a:gd name="T16" fmla="*/ 52 w 56"/>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40">
                  <a:moveTo>
                    <a:pt x="52" y="0"/>
                  </a:moveTo>
                  <a:cubicBezTo>
                    <a:pt x="4" y="0"/>
                    <a:pt x="4" y="0"/>
                    <a:pt x="4" y="0"/>
                  </a:cubicBezTo>
                  <a:cubicBezTo>
                    <a:pt x="2" y="0"/>
                    <a:pt x="0" y="2"/>
                    <a:pt x="0" y="4"/>
                  </a:cubicBezTo>
                  <a:cubicBezTo>
                    <a:pt x="0" y="36"/>
                    <a:pt x="0" y="36"/>
                    <a:pt x="0" y="36"/>
                  </a:cubicBezTo>
                  <a:cubicBezTo>
                    <a:pt x="0" y="38"/>
                    <a:pt x="2" y="40"/>
                    <a:pt x="4" y="40"/>
                  </a:cubicBezTo>
                  <a:cubicBezTo>
                    <a:pt x="52" y="40"/>
                    <a:pt x="52" y="40"/>
                    <a:pt x="52" y="40"/>
                  </a:cubicBezTo>
                  <a:cubicBezTo>
                    <a:pt x="54" y="40"/>
                    <a:pt x="56" y="38"/>
                    <a:pt x="56" y="36"/>
                  </a:cubicBezTo>
                  <a:cubicBezTo>
                    <a:pt x="56" y="4"/>
                    <a:pt x="56" y="4"/>
                    <a:pt x="56" y="4"/>
                  </a:cubicBezTo>
                  <a:cubicBezTo>
                    <a:pt x="56" y="2"/>
                    <a:pt x="54" y="0"/>
                    <a:pt x="52" y="0"/>
                  </a:cubicBezTo>
                  <a:close/>
                </a:path>
              </a:pathLst>
            </a:custGeom>
            <a:grpFill/>
            <a:ln>
              <a:noFill/>
            </a:ln>
          </p:spPr>
          <p:txBody>
            <a:bodyPr vert="horz" wrap="square" lIns="91440" tIns="45720" rIns="91440" bIns="45720" numCol="1" anchor="t" anchorCtr="0" compatLnSpc="1"/>
            <a:lstStyle/>
            <a:p>
              <a:pPr marL="0" marR="0" lvl="0" indent="0" defTabSz="914400" eaLnBrk="0" fontAlgn="auto" latinLnBrk="0" hangingPunct="0">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FFFFFF"/>
                </a:solidFill>
                <a:effectLst/>
                <a:uLnTx/>
                <a:uFillTx/>
                <a:latin typeface="Calibri" panose="020F0502020204030204" pitchFamily="34" charset="0"/>
                <a:ea typeface="微软雅黑 Light" panose="020B0502040204020203" pitchFamily="34" charset="-122"/>
                <a:cs typeface="Calibri" panose="020F0502020204030204" pitchFamily="34" charset="0"/>
              </a:endParaRPr>
            </a:p>
          </p:txBody>
        </p:sp>
        <p:sp>
          <p:nvSpPr>
            <p:cNvPr id="143" name="Freeform 154"/>
            <p:cNvSpPr>
              <a:spLocks noEditPoints="1"/>
            </p:cNvSpPr>
            <p:nvPr/>
          </p:nvSpPr>
          <p:spPr bwMode="auto">
            <a:xfrm>
              <a:off x="3934640" y="4161060"/>
              <a:ext cx="207962" cy="171450"/>
            </a:xfrm>
            <a:custGeom>
              <a:avLst/>
              <a:gdLst>
                <a:gd name="T0" fmla="*/ 89 w 92"/>
                <a:gd name="T1" fmla="*/ 66 h 76"/>
                <a:gd name="T2" fmla="*/ 85 w 92"/>
                <a:gd name="T3" fmla="*/ 61 h 76"/>
                <a:gd name="T4" fmla="*/ 82 w 92"/>
                <a:gd name="T5" fmla="*/ 61 h 76"/>
                <a:gd name="T6" fmla="*/ 79 w 92"/>
                <a:gd name="T7" fmla="*/ 55 h 76"/>
                <a:gd name="T8" fmla="*/ 69 w 92"/>
                <a:gd name="T9" fmla="*/ 55 h 76"/>
                <a:gd name="T10" fmla="*/ 69 w 92"/>
                <a:gd name="T11" fmla="*/ 52 h 76"/>
                <a:gd name="T12" fmla="*/ 75 w 92"/>
                <a:gd name="T13" fmla="*/ 52 h 76"/>
                <a:gd name="T14" fmla="*/ 80 w 92"/>
                <a:gd name="T15" fmla="*/ 48 h 76"/>
                <a:gd name="T16" fmla="*/ 80 w 92"/>
                <a:gd name="T17" fmla="*/ 4 h 76"/>
                <a:gd name="T18" fmla="*/ 75 w 92"/>
                <a:gd name="T19" fmla="*/ 0 h 76"/>
                <a:gd name="T20" fmla="*/ 17 w 92"/>
                <a:gd name="T21" fmla="*/ 0 h 76"/>
                <a:gd name="T22" fmla="*/ 12 w 92"/>
                <a:gd name="T23" fmla="*/ 4 h 76"/>
                <a:gd name="T24" fmla="*/ 12 w 92"/>
                <a:gd name="T25" fmla="*/ 48 h 76"/>
                <a:gd name="T26" fmla="*/ 17 w 92"/>
                <a:gd name="T27" fmla="*/ 52 h 76"/>
                <a:gd name="T28" fmla="*/ 23 w 92"/>
                <a:gd name="T29" fmla="*/ 52 h 76"/>
                <a:gd name="T30" fmla="*/ 23 w 92"/>
                <a:gd name="T31" fmla="*/ 55 h 76"/>
                <a:gd name="T32" fmla="*/ 13 w 92"/>
                <a:gd name="T33" fmla="*/ 55 h 76"/>
                <a:gd name="T34" fmla="*/ 10 w 92"/>
                <a:gd name="T35" fmla="*/ 61 h 76"/>
                <a:gd name="T36" fmla="*/ 7 w 92"/>
                <a:gd name="T37" fmla="*/ 61 h 76"/>
                <a:gd name="T38" fmla="*/ 3 w 92"/>
                <a:gd name="T39" fmla="*/ 66 h 76"/>
                <a:gd name="T40" fmla="*/ 0 w 92"/>
                <a:gd name="T41" fmla="*/ 72 h 76"/>
                <a:gd name="T42" fmla="*/ 4 w 92"/>
                <a:gd name="T43" fmla="*/ 76 h 76"/>
                <a:gd name="T44" fmla="*/ 88 w 92"/>
                <a:gd name="T45" fmla="*/ 76 h 76"/>
                <a:gd name="T46" fmla="*/ 92 w 92"/>
                <a:gd name="T47" fmla="*/ 72 h 76"/>
                <a:gd name="T48" fmla="*/ 89 w 92"/>
                <a:gd name="T49" fmla="*/ 66 h 76"/>
                <a:gd name="T50" fmla="*/ 17 w 92"/>
                <a:gd name="T51" fmla="*/ 49 h 76"/>
                <a:gd name="T52" fmla="*/ 15 w 92"/>
                <a:gd name="T53" fmla="*/ 48 h 76"/>
                <a:gd name="T54" fmla="*/ 15 w 92"/>
                <a:gd name="T55" fmla="*/ 4 h 76"/>
                <a:gd name="T56" fmla="*/ 17 w 92"/>
                <a:gd name="T57" fmla="*/ 2 h 76"/>
                <a:gd name="T58" fmla="*/ 75 w 92"/>
                <a:gd name="T59" fmla="*/ 2 h 76"/>
                <a:gd name="T60" fmla="*/ 77 w 92"/>
                <a:gd name="T61" fmla="*/ 4 h 76"/>
                <a:gd name="T62" fmla="*/ 77 w 92"/>
                <a:gd name="T63" fmla="*/ 48 h 76"/>
                <a:gd name="T64" fmla="*/ 75 w 92"/>
                <a:gd name="T65" fmla="*/ 49 h 76"/>
                <a:gd name="T66" fmla="*/ 17 w 92"/>
                <a:gd name="T67" fmla="*/ 49 h 76"/>
                <a:gd name="T68" fmla="*/ 77 w 92"/>
                <a:gd name="T69" fmla="*/ 58 h 76"/>
                <a:gd name="T70" fmla="*/ 80 w 92"/>
                <a:gd name="T71" fmla="*/ 64 h 76"/>
                <a:gd name="T72" fmla="*/ 85 w 92"/>
                <a:gd name="T73" fmla="*/ 64 h 76"/>
                <a:gd name="T74" fmla="*/ 87 w 92"/>
                <a:gd name="T75" fmla="*/ 66 h 76"/>
                <a:gd name="T76" fmla="*/ 87 w 92"/>
                <a:gd name="T77" fmla="*/ 66 h 76"/>
                <a:gd name="T78" fmla="*/ 90 w 92"/>
                <a:gd name="T79" fmla="*/ 72 h 76"/>
                <a:gd name="T80" fmla="*/ 88 w 92"/>
                <a:gd name="T81" fmla="*/ 74 h 76"/>
                <a:gd name="T82" fmla="*/ 4 w 92"/>
                <a:gd name="T83" fmla="*/ 74 h 76"/>
                <a:gd name="T84" fmla="*/ 2 w 92"/>
                <a:gd name="T85" fmla="*/ 72 h 76"/>
                <a:gd name="T86" fmla="*/ 5 w 92"/>
                <a:gd name="T87" fmla="*/ 66 h 76"/>
                <a:gd name="T88" fmla="*/ 5 w 92"/>
                <a:gd name="T89" fmla="*/ 66 h 76"/>
                <a:gd name="T90" fmla="*/ 7 w 92"/>
                <a:gd name="T91" fmla="*/ 64 h 76"/>
                <a:gd name="T92" fmla="*/ 12 w 92"/>
                <a:gd name="T93" fmla="*/ 64 h 76"/>
                <a:gd name="T94" fmla="*/ 15 w 92"/>
                <a:gd name="T95" fmla="*/ 58 h 76"/>
                <a:gd name="T96" fmla="*/ 26 w 92"/>
                <a:gd name="T97" fmla="*/ 58 h 76"/>
                <a:gd name="T98" fmla="*/ 26 w 92"/>
                <a:gd name="T99" fmla="*/ 54 h 76"/>
                <a:gd name="T100" fmla="*/ 66 w 92"/>
                <a:gd name="T101" fmla="*/ 5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2" h="76">
                  <a:moveTo>
                    <a:pt x="89" y="66"/>
                  </a:moveTo>
                  <a:cubicBezTo>
                    <a:pt x="89" y="63"/>
                    <a:pt x="88" y="61"/>
                    <a:pt x="85" y="61"/>
                  </a:cubicBezTo>
                  <a:cubicBezTo>
                    <a:pt x="82" y="61"/>
                    <a:pt x="82" y="61"/>
                    <a:pt x="82" y="61"/>
                  </a:cubicBezTo>
                  <a:cubicBezTo>
                    <a:pt x="79" y="55"/>
                    <a:pt x="79" y="55"/>
                    <a:pt x="79" y="55"/>
                  </a:cubicBezTo>
                  <a:cubicBezTo>
                    <a:pt x="69" y="55"/>
                    <a:pt x="69" y="55"/>
                    <a:pt x="69" y="55"/>
                  </a:cubicBezTo>
                  <a:cubicBezTo>
                    <a:pt x="69" y="52"/>
                    <a:pt x="69" y="52"/>
                    <a:pt x="69" y="52"/>
                  </a:cubicBezTo>
                  <a:cubicBezTo>
                    <a:pt x="75" y="52"/>
                    <a:pt x="75" y="52"/>
                    <a:pt x="75" y="52"/>
                  </a:cubicBezTo>
                  <a:cubicBezTo>
                    <a:pt x="78" y="52"/>
                    <a:pt x="80" y="50"/>
                    <a:pt x="80" y="48"/>
                  </a:cubicBezTo>
                  <a:cubicBezTo>
                    <a:pt x="80" y="4"/>
                    <a:pt x="80" y="4"/>
                    <a:pt x="80" y="4"/>
                  </a:cubicBezTo>
                  <a:cubicBezTo>
                    <a:pt x="80" y="2"/>
                    <a:pt x="78" y="0"/>
                    <a:pt x="75" y="0"/>
                  </a:cubicBezTo>
                  <a:cubicBezTo>
                    <a:pt x="17" y="0"/>
                    <a:pt x="17" y="0"/>
                    <a:pt x="17" y="0"/>
                  </a:cubicBezTo>
                  <a:cubicBezTo>
                    <a:pt x="14" y="0"/>
                    <a:pt x="12" y="2"/>
                    <a:pt x="12" y="4"/>
                  </a:cubicBezTo>
                  <a:cubicBezTo>
                    <a:pt x="12" y="48"/>
                    <a:pt x="12" y="48"/>
                    <a:pt x="12" y="48"/>
                  </a:cubicBezTo>
                  <a:cubicBezTo>
                    <a:pt x="12" y="50"/>
                    <a:pt x="14" y="52"/>
                    <a:pt x="17" y="52"/>
                  </a:cubicBezTo>
                  <a:cubicBezTo>
                    <a:pt x="23" y="52"/>
                    <a:pt x="23" y="52"/>
                    <a:pt x="23" y="52"/>
                  </a:cubicBezTo>
                  <a:cubicBezTo>
                    <a:pt x="23" y="55"/>
                    <a:pt x="23" y="55"/>
                    <a:pt x="23" y="55"/>
                  </a:cubicBezTo>
                  <a:cubicBezTo>
                    <a:pt x="13" y="55"/>
                    <a:pt x="13" y="55"/>
                    <a:pt x="13" y="55"/>
                  </a:cubicBezTo>
                  <a:cubicBezTo>
                    <a:pt x="10" y="61"/>
                    <a:pt x="10" y="61"/>
                    <a:pt x="10" y="61"/>
                  </a:cubicBezTo>
                  <a:cubicBezTo>
                    <a:pt x="7" y="61"/>
                    <a:pt x="7" y="61"/>
                    <a:pt x="7" y="61"/>
                  </a:cubicBezTo>
                  <a:cubicBezTo>
                    <a:pt x="4" y="61"/>
                    <a:pt x="3" y="63"/>
                    <a:pt x="3" y="66"/>
                  </a:cubicBezTo>
                  <a:cubicBezTo>
                    <a:pt x="0" y="72"/>
                    <a:pt x="0" y="72"/>
                    <a:pt x="0" y="72"/>
                  </a:cubicBezTo>
                  <a:cubicBezTo>
                    <a:pt x="0" y="75"/>
                    <a:pt x="1" y="76"/>
                    <a:pt x="4" y="76"/>
                  </a:cubicBezTo>
                  <a:cubicBezTo>
                    <a:pt x="88" y="76"/>
                    <a:pt x="88" y="76"/>
                    <a:pt x="88" y="76"/>
                  </a:cubicBezTo>
                  <a:cubicBezTo>
                    <a:pt x="91" y="76"/>
                    <a:pt x="92" y="75"/>
                    <a:pt x="92" y="72"/>
                  </a:cubicBezTo>
                  <a:lnTo>
                    <a:pt x="89" y="66"/>
                  </a:lnTo>
                  <a:close/>
                  <a:moveTo>
                    <a:pt x="17" y="49"/>
                  </a:moveTo>
                  <a:cubicBezTo>
                    <a:pt x="15" y="49"/>
                    <a:pt x="15" y="49"/>
                    <a:pt x="15" y="48"/>
                  </a:cubicBezTo>
                  <a:cubicBezTo>
                    <a:pt x="15" y="4"/>
                    <a:pt x="15" y="4"/>
                    <a:pt x="15" y="4"/>
                  </a:cubicBezTo>
                  <a:cubicBezTo>
                    <a:pt x="15" y="3"/>
                    <a:pt x="15" y="2"/>
                    <a:pt x="17" y="2"/>
                  </a:cubicBezTo>
                  <a:cubicBezTo>
                    <a:pt x="75" y="2"/>
                    <a:pt x="75" y="2"/>
                    <a:pt x="75" y="2"/>
                  </a:cubicBezTo>
                  <a:cubicBezTo>
                    <a:pt x="77" y="2"/>
                    <a:pt x="77" y="3"/>
                    <a:pt x="77" y="4"/>
                  </a:cubicBezTo>
                  <a:cubicBezTo>
                    <a:pt x="77" y="48"/>
                    <a:pt x="77" y="48"/>
                    <a:pt x="77" y="48"/>
                  </a:cubicBezTo>
                  <a:cubicBezTo>
                    <a:pt x="77" y="49"/>
                    <a:pt x="77" y="49"/>
                    <a:pt x="75" y="49"/>
                  </a:cubicBezTo>
                  <a:lnTo>
                    <a:pt x="17" y="49"/>
                  </a:lnTo>
                  <a:close/>
                  <a:moveTo>
                    <a:pt x="77" y="58"/>
                  </a:moveTo>
                  <a:cubicBezTo>
                    <a:pt x="78" y="59"/>
                    <a:pt x="80" y="64"/>
                    <a:pt x="80" y="64"/>
                  </a:cubicBezTo>
                  <a:cubicBezTo>
                    <a:pt x="85" y="64"/>
                    <a:pt x="85" y="64"/>
                    <a:pt x="85" y="64"/>
                  </a:cubicBezTo>
                  <a:cubicBezTo>
                    <a:pt x="86" y="64"/>
                    <a:pt x="87" y="65"/>
                    <a:pt x="87" y="66"/>
                  </a:cubicBezTo>
                  <a:cubicBezTo>
                    <a:pt x="87" y="66"/>
                    <a:pt x="87" y="66"/>
                    <a:pt x="87" y="66"/>
                  </a:cubicBezTo>
                  <a:cubicBezTo>
                    <a:pt x="87" y="66"/>
                    <a:pt x="89" y="71"/>
                    <a:pt x="90" y="72"/>
                  </a:cubicBezTo>
                  <a:cubicBezTo>
                    <a:pt x="90" y="73"/>
                    <a:pt x="89" y="74"/>
                    <a:pt x="88" y="74"/>
                  </a:cubicBezTo>
                  <a:cubicBezTo>
                    <a:pt x="4" y="74"/>
                    <a:pt x="4" y="74"/>
                    <a:pt x="4" y="74"/>
                  </a:cubicBezTo>
                  <a:cubicBezTo>
                    <a:pt x="3" y="74"/>
                    <a:pt x="2" y="73"/>
                    <a:pt x="2" y="72"/>
                  </a:cubicBezTo>
                  <a:cubicBezTo>
                    <a:pt x="3" y="71"/>
                    <a:pt x="5" y="66"/>
                    <a:pt x="5" y="66"/>
                  </a:cubicBezTo>
                  <a:cubicBezTo>
                    <a:pt x="5" y="66"/>
                    <a:pt x="5" y="66"/>
                    <a:pt x="5" y="66"/>
                  </a:cubicBezTo>
                  <a:cubicBezTo>
                    <a:pt x="5" y="65"/>
                    <a:pt x="6" y="64"/>
                    <a:pt x="7" y="64"/>
                  </a:cubicBezTo>
                  <a:cubicBezTo>
                    <a:pt x="12" y="64"/>
                    <a:pt x="12" y="64"/>
                    <a:pt x="12" y="64"/>
                  </a:cubicBezTo>
                  <a:cubicBezTo>
                    <a:pt x="12" y="64"/>
                    <a:pt x="14" y="59"/>
                    <a:pt x="15" y="58"/>
                  </a:cubicBezTo>
                  <a:cubicBezTo>
                    <a:pt x="17" y="58"/>
                    <a:pt x="26" y="58"/>
                    <a:pt x="26" y="58"/>
                  </a:cubicBezTo>
                  <a:cubicBezTo>
                    <a:pt x="26" y="58"/>
                    <a:pt x="26" y="54"/>
                    <a:pt x="26" y="54"/>
                  </a:cubicBezTo>
                  <a:cubicBezTo>
                    <a:pt x="30" y="54"/>
                    <a:pt x="62" y="54"/>
                    <a:pt x="66" y="54"/>
                  </a:cubicBezTo>
                </a:path>
              </a:pathLst>
            </a:custGeom>
            <a:grpFill/>
            <a:ln>
              <a:noFill/>
            </a:ln>
          </p:spPr>
          <p:txBody>
            <a:bodyPr vert="horz" wrap="square" lIns="91440" tIns="45720" rIns="91440" bIns="45720" numCol="1" anchor="t" anchorCtr="0" compatLnSpc="1"/>
            <a:lstStyle/>
            <a:p>
              <a:pPr marL="0" marR="0" lvl="0" indent="0" defTabSz="914400" eaLnBrk="0" fontAlgn="auto" latinLnBrk="0" hangingPunct="0">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FFFFFF"/>
                </a:solidFill>
                <a:effectLst/>
                <a:uLnTx/>
                <a:uFillTx/>
                <a:latin typeface="Calibri" panose="020F0502020204030204" pitchFamily="34" charset="0"/>
                <a:ea typeface="微软雅黑 Light" panose="020B0502040204020203" pitchFamily="34" charset="-122"/>
                <a:cs typeface="Calibri" panose="020F0502020204030204" pitchFamily="34" charset="0"/>
              </a:endParaRPr>
            </a:p>
          </p:txBody>
        </p:sp>
        <p:sp>
          <p:nvSpPr>
            <p:cNvPr id="144" name="Freeform 155"/>
            <p:cNvSpPr/>
            <p:nvPr/>
          </p:nvSpPr>
          <p:spPr bwMode="auto">
            <a:xfrm>
              <a:off x="3961628" y="4313460"/>
              <a:ext cx="19050" cy="6350"/>
            </a:xfrm>
            <a:custGeom>
              <a:avLst/>
              <a:gdLst>
                <a:gd name="T0" fmla="*/ 6 w 8"/>
                <a:gd name="T1" fmla="*/ 0 h 3"/>
                <a:gd name="T2" fmla="*/ 2 w 8"/>
                <a:gd name="T3" fmla="*/ 0 h 3"/>
                <a:gd name="T4" fmla="*/ 0 w 8"/>
                <a:gd name="T5" fmla="*/ 2 h 3"/>
                <a:gd name="T6" fmla="*/ 2 w 8"/>
                <a:gd name="T7" fmla="*/ 3 h 3"/>
                <a:gd name="T8" fmla="*/ 6 w 8"/>
                <a:gd name="T9" fmla="*/ 3 h 3"/>
                <a:gd name="T10" fmla="*/ 8 w 8"/>
                <a:gd name="T11" fmla="*/ 2 h 3"/>
                <a:gd name="T12" fmla="*/ 6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6" y="0"/>
                  </a:moveTo>
                  <a:cubicBezTo>
                    <a:pt x="2" y="0"/>
                    <a:pt x="2" y="0"/>
                    <a:pt x="2" y="0"/>
                  </a:cubicBezTo>
                  <a:cubicBezTo>
                    <a:pt x="1" y="0"/>
                    <a:pt x="0" y="1"/>
                    <a:pt x="0" y="2"/>
                  </a:cubicBezTo>
                  <a:cubicBezTo>
                    <a:pt x="0" y="3"/>
                    <a:pt x="1" y="3"/>
                    <a:pt x="2" y="3"/>
                  </a:cubicBezTo>
                  <a:cubicBezTo>
                    <a:pt x="6" y="3"/>
                    <a:pt x="6" y="3"/>
                    <a:pt x="6" y="3"/>
                  </a:cubicBezTo>
                  <a:cubicBezTo>
                    <a:pt x="7" y="3"/>
                    <a:pt x="8" y="3"/>
                    <a:pt x="8" y="2"/>
                  </a:cubicBezTo>
                  <a:cubicBezTo>
                    <a:pt x="8" y="1"/>
                    <a:pt x="7" y="0"/>
                    <a:pt x="6" y="0"/>
                  </a:cubicBezTo>
                  <a:close/>
                </a:path>
              </a:pathLst>
            </a:custGeom>
            <a:grpFill/>
            <a:ln>
              <a:noFill/>
            </a:ln>
          </p:spPr>
          <p:txBody>
            <a:bodyPr vert="horz" wrap="square" lIns="91440" tIns="45720" rIns="91440" bIns="45720" numCol="1" anchor="t" anchorCtr="0" compatLnSpc="1"/>
            <a:lstStyle/>
            <a:p>
              <a:pPr marL="0" marR="0" lvl="0" indent="0" defTabSz="914400" eaLnBrk="0" fontAlgn="auto" latinLnBrk="0" hangingPunct="0">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FFFFFF"/>
                </a:solidFill>
                <a:effectLst/>
                <a:uLnTx/>
                <a:uFillTx/>
                <a:latin typeface="Calibri" panose="020F0502020204030204" pitchFamily="34" charset="0"/>
                <a:ea typeface="微软雅黑 Light" panose="020B0502040204020203" pitchFamily="34" charset="-122"/>
                <a:cs typeface="Calibri" panose="020F0502020204030204" pitchFamily="34" charset="0"/>
              </a:endParaRPr>
            </a:p>
          </p:txBody>
        </p:sp>
        <p:sp>
          <p:nvSpPr>
            <p:cNvPr id="145" name="Freeform 156"/>
            <p:cNvSpPr/>
            <p:nvPr/>
          </p:nvSpPr>
          <p:spPr bwMode="auto">
            <a:xfrm>
              <a:off x="3988615" y="4313460"/>
              <a:ext cx="19050" cy="6350"/>
            </a:xfrm>
            <a:custGeom>
              <a:avLst/>
              <a:gdLst>
                <a:gd name="T0" fmla="*/ 6 w 8"/>
                <a:gd name="T1" fmla="*/ 0 h 3"/>
                <a:gd name="T2" fmla="*/ 2 w 8"/>
                <a:gd name="T3" fmla="*/ 0 h 3"/>
                <a:gd name="T4" fmla="*/ 0 w 8"/>
                <a:gd name="T5" fmla="*/ 2 h 3"/>
                <a:gd name="T6" fmla="*/ 2 w 8"/>
                <a:gd name="T7" fmla="*/ 3 h 3"/>
                <a:gd name="T8" fmla="*/ 6 w 8"/>
                <a:gd name="T9" fmla="*/ 3 h 3"/>
                <a:gd name="T10" fmla="*/ 8 w 8"/>
                <a:gd name="T11" fmla="*/ 2 h 3"/>
                <a:gd name="T12" fmla="*/ 6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6" y="0"/>
                  </a:moveTo>
                  <a:cubicBezTo>
                    <a:pt x="2" y="0"/>
                    <a:pt x="2" y="0"/>
                    <a:pt x="2" y="0"/>
                  </a:cubicBezTo>
                  <a:cubicBezTo>
                    <a:pt x="1" y="0"/>
                    <a:pt x="0" y="1"/>
                    <a:pt x="0" y="2"/>
                  </a:cubicBezTo>
                  <a:cubicBezTo>
                    <a:pt x="0" y="3"/>
                    <a:pt x="1" y="3"/>
                    <a:pt x="2" y="3"/>
                  </a:cubicBezTo>
                  <a:cubicBezTo>
                    <a:pt x="6" y="3"/>
                    <a:pt x="6" y="3"/>
                    <a:pt x="6" y="3"/>
                  </a:cubicBezTo>
                  <a:cubicBezTo>
                    <a:pt x="7" y="3"/>
                    <a:pt x="8" y="3"/>
                    <a:pt x="8" y="2"/>
                  </a:cubicBezTo>
                  <a:cubicBezTo>
                    <a:pt x="8" y="1"/>
                    <a:pt x="7" y="0"/>
                    <a:pt x="6" y="0"/>
                  </a:cubicBezTo>
                  <a:close/>
                </a:path>
              </a:pathLst>
            </a:custGeom>
            <a:grpFill/>
            <a:ln>
              <a:noFill/>
            </a:ln>
          </p:spPr>
          <p:txBody>
            <a:bodyPr vert="horz" wrap="square" lIns="91440" tIns="45720" rIns="91440" bIns="45720" numCol="1" anchor="t" anchorCtr="0" compatLnSpc="1"/>
            <a:lstStyle/>
            <a:p>
              <a:pPr marL="0" marR="0" lvl="0" indent="0" defTabSz="914400" eaLnBrk="0" fontAlgn="auto" latinLnBrk="0" hangingPunct="0">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FFFFFF"/>
                </a:solidFill>
                <a:effectLst/>
                <a:uLnTx/>
                <a:uFillTx/>
                <a:latin typeface="Calibri" panose="020F0502020204030204" pitchFamily="34" charset="0"/>
                <a:ea typeface="微软雅黑 Light" panose="020B0502040204020203" pitchFamily="34" charset="-122"/>
                <a:cs typeface="Calibri" panose="020F0502020204030204" pitchFamily="34" charset="0"/>
              </a:endParaRPr>
            </a:p>
          </p:txBody>
        </p:sp>
        <p:sp>
          <p:nvSpPr>
            <p:cNvPr id="146" name="Freeform 157"/>
            <p:cNvSpPr/>
            <p:nvPr/>
          </p:nvSpPr>
          <p:spPr bwMode="auto">
            <a:xfrm>
              <a:off x="4015603" y="4313460"/>
              <a:ext cx="19050" cy="6350"/>
            </a:xfrm>
            <a:custGeom>
              <a:avLst/>
              <a:gdLst>
                <a:gd name="T0" fmla="*/ 6 w 8"/>
                <a:gd name="T1" fmla="*/ 0 h 3"/>
                <a:gd name="T2" fmla="*/ 2 w 8"/>
                <a:gd name="T3" fmla="*/ 0 h 3"/>
                <a:gd name="T4" fmla="*/ 0 w 8"/>
                <a:gd name="T5" fmla="*/ 2 h 3"/>
                <a:gd name="T6" fmla="*/ 2 w 8"/>
                <a:gd name="T7" fmla="*/ 3 h 3"/>
                <a:gd name="T8" fmla="*/ 6 w 8"/>
                <a:gd name="T9" fmla="*/ 3 h 3"/>
                <a:gd name="T10" fmla="*/ 8 w 8"/>
                <a:gd name="T11" fmla="*/ 2 h 3"/>
                <a:gd name="T12" fmla="*/ 6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6" y="0"/>
                  </a:moveTo>
                  <a:cubicBezTo>
                    <a:pt x="2" y="0"/>
                    <a:pt x="2" y="0"/>
                    <a:pt x="2" y="0"/>
                  </a:cubicBezTo>
                  <a:cubicBezTo>
                    <a:pt x="1" y="0"/>
                    <a:pt x="0" y="1"/>
                    <a:pt x="0" y="2"/>
                  </a:cubicBezTo>
                  <a:cubicBezTo>
                    <a:pt x="0" y="3"/>
                    <a:pt x="1" y="3"/>
                    <a:pt x="2" y="3"/>
                  </a:cubicBezTo>
                  <a:cubicBezTo>
                    <a:pt x="6" y="3"/>
                    <a:pt x="6" y="3"/>
                    <a:pt x="6" y="3"/>
                  </a:cubicBezTo>
                  <a:cubicBezTo>
                    <a:pt x="7" y="3"/>
                    <a:pt x="8" y="3"/>
                    <a:pt x="8" y="2"/>
                  </a:cubicBezTo>
                  <a:cubicBezTo>
                    <a:pt x="8" y="1"/>
                    <a:pt x="7" y="0"/>
                    <a:pt x="6" y="0"/>
                  </a:cubicBezTo>
                  <a:close/>
                </a:path>
              </a:pathLst>
            </a:custGeom>
            <a:grpFill/>
            <a:ln>
              <a:noFill/>
            </a:ln>
          </p:spPr>
          <p:txBody>
            <a:bodyPr vert="horz" wrap="square" lIns="91440" tIns="45720" rIns="91440" bIns="45720" numCol="1" anchor="t" anchorCtr="0" compatLnSpc="1"/>
            <a:lstStyle/>
            <a:p>
              <a:pPr marL="0" marR="0" lvl="0" indent="0" defTabSz="914400" eaLnBrk="0" fontAlgn="auto" latinLnBrk="0" hangingPunct="0">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FFFFFF"/>
                </a:solidFill>
                <a:effectLst/>
                <a:uLnTx/>
                <a:uFillTx/>
                <a:latin typeface="Calibri" panose="020F0502020204030204" pitchFamily="34" charset="0"/>
                <a:ea typeface="微软雅黑 Light" panose="020B0502040204020203" pitchFamily="34" charset="-122"/>
                <a:cs typeface="Calibri" panose="020F0502020204030204" pitchFamily="34" charset="0"/>
              </a:endParaRPr>
            </a:p>
          </p:txBody>
        </p:sp>
        <p:sp>
          <p:nvSpPr>
            <p:cNvPr id="147" name="Freeform 158"/>
            <p:cNvSpPr/>
            <p:nvPr/>
          </p:nvSpPr>
          <p:spPr bwMode="auto">
            <a:xfrm>
              <a:off x="4042590" y="4313460"/>
              <a:ext cx="19050" cy="6350"/>
            </a:xfrm>
            <a:custGeom>
              <a:avLst/>
              <a:gdLst>
                <a:gd name="T0" fmla="*/ 6 w 8"/>
                <a:gd name="T1" fmla="*/ 0 h 3"/>
                <a:gd name="T2" fmla="*/ 2 w 8"/>
                <a:gd name="T3" fmla="*/ 0 h 3"/>
                <a:gd name="T4" fmla="*/ 0 w 8"/>
                <a:gd name="T5" fmla="*/ 2 h 3"/>
                <a:gd name="T6" fmla="*/ 2 w 8"/>
                <a:gd name="T7" fmla="*/ 3 h 3"/>
                <a:gd name="T8" fmla="*/ 6 w 8"/>
                <a:gd name="T9" fmla="*/ 3 h 3"/>
                <a:gd name="T10" fmla="*/ 8 w 8"/>
                <a:gd name="T11" fmla="*/ 2 h 3"/>
                <a:gd name="T12" fmla="*/ 6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6" y="0"/>
                  </a:moveTo>
                  <a:cubicBezTo>
                    <a:pt x="2" y="0"/>
                    <a:pt x="2" y="0"/>
                    <a:pt x="2" y="0"/>
                  </a:cubicBezTo>
                  <a:cubicBezTo>
                    <a:pt x="1" y="0"/>
                    <a:pt x="0" y="1"/>
                    <a:pt x="0" y="2"/>
                  </a:cubicBezTo>
                  <a:cubicBezTo>
                    <a:pt x="0" y="3"/>
                    <a:pt x="1" y="3"/>
                    <a:pt x="2" y="3"/>
                  </a:cubicBezTo>
                  <a:cubicBezTo>
                    <a:pt x="6" y="3"/>
                    <a:pt x="6" y="3"/>
                    <a:pt x="6" y="3"/>
                  </a:cubicBezTo>
                  <a:cubicBezTo>
                    <a:pt x="7" y="3"/>
                    <a:pt x="8" y="3"/>
                    <a:pt x="8" y="2"/>
                  </a:cubicBezTo>
                  <a:cubicBezTo>
                    <a:pt x="8" y="1"/>
                    <a:pt x="7" y="0"/>
                    <a:pt x="6" y="0"/>
                  </a:cubicBezTo>
                  <a:close/>
                </a:path>
              </a:pathLst>
            </a:custGeom>
            <a:grpFill/>
            <a:ln>
              <a:noFill/>
            </a:ln>
          </p:spPr>
          <p:txBody>
            <a:bodyPr vert="horz" wrap="square" lIns="91440" tIns="45720" rIns="91440" bIns="45720" numCol="1" anchor="t" anchorCtr="0" compatLnSpc="1"/>
            <a:lstStyle/>
            <a:p>
              <a:pPr marL="0" marR="0" lvl="0" indent="0" defTabSz="914400" eaLnBrk="0" fontAlgn="auto" latinLnBrk="0" hangingPunct="0">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FFFFFF"/>
                </a:solidFill>
                <a:effectLst/>
                <a:uLnTx/>
                <a:uFillTx/>
                <a:latin typeface="Calibri" panose="020F0502020204030204" pitchFamily="34" charset="0"/>
                <a:ea typeface="微软雅黑 Light" panose="020B0502040204020203" pitchFamily="34" charset="-122"/>
                <a:cs typeface="Calibri" panose="020F0502020204030204" pitchFamily="34" charset="0"/>
              </a:endParaRPr>
            </a:p>
          </p:txBody>
        </p:sp>
        <p:sp>
          <p:nvSpPr>
            <p:cNvPr id="148" name="Freeform 159"/>
            <p:cNvSpPr/>
            <p:nvPr/>
          </p:nvSpPr>
          <p:spPr bwMode="auto">
            <a:xfrm>
              <a:off x="4069578" y="4313460"/>
              <a:ext cx="19050" cy="6350"/>
            </a:xfrm>
            <a:custGeom>
              <a:avLst/>
              <a:gdLst>
                <a:gd name="T0" fmla="*/ 6 w 8"/>
                <a:gd name="T1" fmla="*/ 0 h 3"/>
                <a:gd name="T2" fmla="*/ 2 w 8"/>
                <a:gd name="T3" fmla="*/ 0 h 3"/>
                <a:gd name="T4" fmla="*/ 0 w 8"/>
                <a:gd name="T5" fmla="*/ 2 h 3"/>
                <a:gd name="T6" fmla="*/ 2 w 8"/>
                <a:gd name="T7" fmla="*/ 3 h 3"/>
                <a:gd name="T8" fmla="*/ 6 w 8"/>
                <a:gd name="T9" fmla="*/ 3 h 3"/>
                <a:gd name="T10" fmla="*/ 8 w 8"/>
                <a:gd name="T11" fmla="*/ 2 h 3"/>
                <a:gd name="T12" fmla="*/ 6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6" y="0"/>
                  </a:moveTo>
                  <a:cubicBezTo>
                    <a:pt x="2" y="0"/>
                    <a:pt x="2" y="0"/>
                    <a:pt x="2" y="0"/>
                  </a:cubicBezTo>
                  <a:cubicBezTo>
                    <a:pt x="1" y="0"/>
                    <a:pt x="0" y="1"/>
                    <a:pt x="0" y="2"/>
                  </a:cubicBezTo>
                  <a:cubicBezTo>
                    <a:pt x="0" y="3"/>
                    <a:pt x="1" y="3"/>
                    <a:pt x="2" y="3"/>
                  </a:cubicBezTo>
                  <a:cubicBezTo>
                    <a:pt x="6" y="3"/>
                    <a:pt x="6" y="3"/>
                    <a:pt x="6" y="3"/>
                  </a:cubicBezTo>
                  <a:cubicBezTo>
                    <a:pt x="7" y="3"/>
                    <a:pt x="8" y="3"/>
                    <a:pt x="8" y="2"/>
                  </a:cubicBezTo>
                  <a:cubicBezTo>
                    <a:pt x="8" y="1"/>
                    <a:pt x="7" y="0"/>
                    <a:pt x="6" y="0"/>
                  </a:cubicBezTo>
                  <a:close/>
                </a:path>
              </a:pathLst>
            </a:custGeom>
            <a:grpFill/>
            <a:ln>
              <a:noFill/>
            </a:ln>
          </p:spPr>
          <p:txBody>
            <a:bodyPr vert="horz" wrap="square" lIns="91440" tIns="45720" rIns="91440" bIns="45720" numCol="1" anchor="t" anchorCtr="0" compatLnSpc="1"/>
            <a:lstStyle/>
            <a:p>
              <a:pPr marL="0" marR="0" lvl="0" indent="0" defTabSz="914400" eaLnBrk="0" fontAlgn="auto" latinLnBrk="0" hangingPunct="0">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FFFFFF"/>
                </a:solidFill>
                <a:effectLst/>
                <a:uLnTx/>
                <a:uFillTx/>
                <a:latin typeface="Calibri" panose="020F0502020204030204" pitchFamily="34" charset="0"/>
                <a:ea typeface="微软雅黑 Light" panose="020B0502040204020203" pitchFamily="34" charset="-122"/>
                <a:cs typeface="Calibri" panose="020F0502020204030204" pitchFamily="34" charset="0"/>
              </a:endParaRPr>
            </a:p>
          </p:txBody>
        </p:sp>
        <p:sp>
          <p:nvSpPr>
            <p:cNvPr id="149" name="Freeform 160"/>
            <p:cNvSpPr/>
            <p:nvPr/>
          </p:nvSpPr>
          <p:spPr bwMode="auto">
            <a:xfrm>
              <a:off x="4098153" y="4313460"/>
              <a:ext cx="17462" cy="6350"/>
            </a:xfrm>
            <a:custGeom>
              <a:avLst/>
              <a:gdLst>
                <a:gd name="T0" fmla="*/ 6 w 8"/>
                <a:gd name="T1" fmla="*/ 0 h 3"/>
                <a:gd name="T2" fmla="*/ 2 w 8"/>
                <a:gd name="T3" fmla="*/ 0 h 3"/>
                <a:gd name="T4" fmla="*/ 0 w 8"/>
                <a:gd name="T5" fmla="*/ 2 h 3"/>
                <a:gd name="T6" fmla="*/ 2 w 8"/>
                <a:gd name="T7" fmla="*/ 3 h 3"/>
                <a:gd name="T8" fmla="*/ 6 w 8"/>
                <a:gd name="T9" fmla="*/ 3 h 3"/>
                <a:gd name="T10" fmla="*/ 8 w 8"/>
                <a:gd name="T11" fmla="*/ 2 h 3"/>
                <a:gd name="T12" fmla="*/ 6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6" y="0"/>
                  </a:moveTo>
                  <a:cubicBezTo>
                    <a:pt x="2" y="0"/>
                    <a:pt x="2" y="0"/>
                    <a:pt x="2" y="0"/>
                  </a:cubicBezTo>
                  <a:cubicBezTo>
                    <a:pt x="1" y="0"/>
                    <a:pt x="0" y="1"/>
                    <a:pt x="0" y="2"/>
                  </a:cubicBezTo>
                  <a:cubicBezTo>
                    <a:pt x="0" y="3"/>
                    <a:pt x="1" y="3"/>
                    <a:pt x="2" y="3"/>
                  </a:cubicBezTo>
                  <a:cubicBezTo>
                    <a:pt x="6" y="3"/>
                    <a:pt x="6" y="3"/>
                    <a:pt x="6" y="3"/>
                  </a:cubicBezTo>
                  <a:cubicBezTo>
                    <a:pt x="7" y="3"/>
                    <a:pt x="8" y="3"/>
                    <a:pt x="8" y="2"/>
                  </a:cubicBezTo>
                  <a:cubicBezTo>
                    <a:pt x="8" y="1"/>
                    <a:pt x="7" y="0"/>
                    <a:pt x="6" y="0"/>
                  </a:cubicBezTo>
                  <a:close/>
                </a:path>
              </a:pathLst>
            </a:custGeom>
            <a:grpFill/>
            <a:ln>
              <a:noFill/>
            </a:ln>
          </p:spPr>
          <p:txBody>
            <a:bodyPr vert="horz" wrap="square" lIns="91440" tIns="45720" rIns="91440" bIns="45720" numCol="1" anchor="t" anchorCtr="0" compatLnSpc="1"/>
            <a:lstStyle/>
            <a:p>
              <a:pPr marL="0" marR="0" lvl="0" indent="0" defTabSz="914400" eaLnBrk="0" fontAlgn="auto" latinLnBrk="0" hangingPunct="0">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FFFFFF"/>
                </a:solidFill>
                <a:effectLst/>
                <a:uLnTx/>
                <a:uFillTx/>
                <a:latin typeface="Calibri" panose="020F0502020204030204" pitchFamily="34" charset="0"/>
                <a:ea typeface="微软雅黑 Light" panose="020B0502040204020203" pitchFamily="34" charset="-122"/>
                <a:cs typeface="Calibri" panose="020F0502020204030204" pitchFamily="34" charset="0"/>
              </a:endParaRPr>
            </a:p>
          </p:txBody>
        </p:sp>
        <p:sp>
          <p:nvSpPr>
            <p:cNvPr id="150" name="Freeform 161"/>
            <p:cNvSpPr/>
            <p:nvPr/>
          </p:nvSpPr>
          <p:spPr bwMode="auto">
            <a:xfrm>
              <a:off x="3975915" y="4303935"/>
              <a:ext cx="17462" cy="6350"/>
            </a:xfrm>
            <a:custGeom>
              <a:avLst/>
              <a:gdLst>
                <a:gd name="T0" fmla="*/ 2 w 8"/>
                <a:gd name="T1" fmla="*/ 3 h 3"/>
                <a:gd name="T2" fmla="*/ 6 w 8"/>
                <a:gd name="T3" fmla="*/ 3 h 3"/>
                <a:gd name="T4" fmla="*/ 8 w 8"/>
                <a:gd name="T5" fmla="*/ 2 h 3"/>
                <a:gd name="T6" fmla="*/ 6 w 8"/>
                <a:gd name="T7" fmla="*/ 0 h 3"/>
                <a:gd name="T8" fmla="*/ 2 w 8"/>
                <a:gd name="T9" fmla="*/ 0 h 3"/>
                <a:gd name="T10" fmla="*/ 0 w 8"/>
                <a:gd name="T11" fmla="*/ 2 h 3"/>
                <a:gd name="T12" fmla="*/ 2 w 8"/>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2" y="3"/>
                  </a:moveTo>
                  <a:cubicBezTo>
                    <a:pt x="6" y="3"/>
                    <a:pt x="6" y="3"/>
                    <a:pt x="6" y="3"/>
                  </a:cubicBezTo>
                  <a:cubicBezTo>
                    <a:pt x="7" y="3"/>
                    <a:pt x="8" y="2"/>
                    <a:pt x="8" y="2"/>
                  </a:cubicBezTo>
                  <a:cubicBezTo>
                    <a:pt x="8" y="1"/>
                    <a:pt x="7" y="0"/>
                    <a:pt x="6" y="0"/>
                  </a:cubicBezTo>
                  <a:cubicBezTo>
                    <a:pt x="2" y="0"/>
                    <a:pt x="2" y="0"/>
                    <a:pt x="2" y="0"/>
                  </a:cubicBezTo>
                  <a:cubicBezTo>
                    <a:pt x="1" y="0"/>
                    <a:pt x="0" y="1"/>
                    <a:pt x="0" y="2"/>
                  </a:cubicBezTo>
                  <a:cubicBezTo>
                    <a:pt x="0" y="2"/>
                    <a:pt x="1" y="3"/>
                    <a:pt x="2" y="3"/>
                  </a:cubicBezTo>
                  <a:close/>
                </a:path>
              </a:pathLst>
            </a:custGeom>
            <a:grpFill/>
            <a:ln>
              <a:noFill/>
            </a:ln>
          </p:spPr>
          <p:txBody>
            <a:bodyPr vert="horz" wrap="square" lIns="91440" tIns="45720" rIns="91440" bIns="45720" numCol="1" anchor="t" anchorCtr="0" compatLnSpc="1"/>
            <a:lstStyle/>
            <a:p>
              <a:pPr marL="0" marR="0" lvl="0" indent="0" defTabSz="914400" eaLnBrk="0" fontAlgn="auto" latinLnBrk="0" hangingPunct="0">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FFFFFF"/>
                </a:solidFill>
                <a:effectLst/>
                <a:uLnTx/>
                <a:uFillTx/>
                <a:latin typeface="Calibri" panose="020F0502020204030204" pitchFamily="34" charset="0"/>
                <a:ea typeface="微软雅黑 Light" panose="020B0502040204020203" pitchFamily="34" charset="-122"/>
                <a:cs typeface="Calibri" panose="020F0502020204030204" pitchFamily="34" charset="0"/>
              </a:endParaRPr>
            </a:p>
          </p:txBody>
        </p:sp>
        <p:sp>
          <p:nvSpPr>
            <p:cNvPr id="151" name="Freeform 162"/>
            <p:cNvSpPr/>
            <p:nvPr/>
          </p:nvSpPr>
          <p:spPr bwMode="auto">
            <a:xfrm>
              <a:off x="4002903" y="4303935"/>
              <a:ext cx="17462" cy="6350"/>
            </a:xfrm>
            <a:custGeom>
              <a:avLst/>
              <a:gdLst>
                <a:gd name="T0" fmla="*/ 2 w 8"/>
                <a:gd name="T1" fmla="*/ 3 h 3"/>
                <a:gd name="T2" fmla="*/ 6 w 8"/>
                <a:gd name="T3" fmla="*/ 3 h 3"/>
                <a:gd name="T4" fmla="*/ 8 w 8"/>
                <a:gd name="T5" fmla="*/ 2 h 3"/>
                <a:gd name="T6" fmla="*/ 6 w 8"/>
                <a:gd name="T7" fmla="*/ 0 h 3"/>
                <a:gd name="T8" fmla="*/ 2 w 8"/>
                <a:gd name="T9" fmla="*/ 0 h 3"/>
                <a:gd name="T10" fmla="*/ 0 w 8"/>
                <a:gd name="T11" fmla="*/ 2 h 3"/>
                <a:gd name="T12" fmla="*/ 2 w 8"/>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2" y="3"/>
                  </a:moveTo>
                  <a:cubicBezTo>
                    <a:pt x="6" y="3"/>
                    <a:pt x="6" y="3"/>
                    <a:pt x="6" y="3"/>
                  </a:cubicBezTo>
                  <a:cubicBezTo>
                    <a:pt x="7" y="3"/>
                    <a:pt x="8" y="2"/>
                    <a:pt x="8" y="2"/>
                  </a:cubicBezTo>
                  <a:cubicBezTo>
                    <a:pt x="8" y="1"/>
                    <a:pt x="7" y="0"/>
                    <a:pt x="6" y="0"/>
                  </a:cubicBezTo>
                  <a:cubicBezTo>
                    <a:pt x="2" y="0"/>
                    <a:pt x="2" y="0"/>
                    <a:pt x="2" y="0"/>
                  </a:cubicBezTo>
                  <a:cubicBezTo>
                    <a:pt x="1" y="0"/>
                    <a:pt x="0" y="1"/>
                    <a:pt x="0" y="2"/>
                  </a:cubicBezTo>
                  <a:cubicBezTo>
                    <a:pt x="0" y="2"/>
                    <a:pt x="1" y="3"/>
                    <a:pt x="2" y="3"/>
                  </a:cubicBezTo>
                  <a:close/>
                </a:path>
              </a:pathLst>
            </a:custGeom>
            <a:grpFill/>
            <a:ln>
              <a:noFill/>
            </a:ln>
          </p:spPr>
          <p:txBody>
            <a:bodyPr vert="horz" wrap="square" lIns="91440" tIns="45720" rIns="91440" bIns="45720" numCol="1" anchor="t" anchorCtr="0" compatLnSpc="1"/>
            <a:lstStyle/>
            <a:p>
              <a:pPr marL="0" marR="0" lvl="0" indent="0" defTabSz="914400" eaLnBrk="0" fontAlgn="auto" latinLnBrk="0" hangingPunct="0">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FFFFFF"/>
                </a:solidFill>
                <a:effectLst/>
                <a:uLnTx/>
                <a:uFillTx/>
                <a:latin typeface="Calibri" panose="020F0502020204030204" pitchFamily="34" charset="0"/>
                <a:ea typeface="微软雅黑 Light" panose="020B0502040204020203" pitchFamily="34" charset="-122"/>
                <a:cs typeface="Calibri" panose="020F0502020204030204" pitchFamily="34" charset="0"/>
              </a:endParaRPr>
            </a:p>
          </p:txBody>
        </p:sp>
        <p:sp>
          <p:nvSpPr>
            <p:cNvPr id="152" name="Freeform 163"/>
            <p:cNvSpPr/>
            <p:nvPr/>
          </p:nvSpPr>
          <p:spPr bwMode="auto">
            <a:xfrm>
              <a:off x="4029890" y="4303935"/>
              <a:ext cx="17462" cy="6350"/>
            </a:xfrm>
            <a:custGeom>
              <a:avLst/>
              <a:gdLst>
                <a:gd name="T0" fmla="*/ 2 w 8"/>
                <a:gd name="T1" fmla="*/ 3 h 3"/>
                <a:gd name="T2" fmla="*/ 6 w 8"/>
                <a:gd name="T3" fmla="*/ 3 h 3"/>
                <a:gd name="T4" fmla="*/ 8 w 8"/>
                <a:gd name="T5" fmla="*/ 2 h 3"/>
                <a:gd name="T6" fmla="*/ 6 w 8"/>
                <a:gd name="T7" fmla="*/ 0 h 3"/>
                <a:gd name="T8" fmla="*/ 2 w 8"/>
                <a:gd name="T9" fmla="*/ 0 h 3"/>
                <a:gd name="T10" fmla="*/ 0 w 8"/>
                <a:gd name="T11" fmla="*/ 2 h 3"/>
                <a:gd name="T12" fmla="*/ 2 w 8"/>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2" y="3"/>
                  </a:moveTo>
                  <a:cubicBezTo>
                    <a:pt x="6" y="3"/>
                    <a:pt x="6" y="3"/>
                    <a:pt x="6" y="3"/>
                  </a:cubicBezTo>
                  <a:cubicBezTo>
                    <a:pt x="7" y="3"/>
                    <a:pt x="8" y="2"/>
                    <a:pt x="8" y="2"/>
                  </a:cubicBezTo>
                  <a:cubicBezTo>
                    <a:pt x="8" y="1"/>
                    <a:pt x="7" y="0"/>
                    <a:pt x="6" y="0"/>
                  </a:cubicBezTo>
                  <a:cubicBezTo>
                    <a:pt x="2" y="0"/>
                    <a:pt x="2" y="0"/>
                    <a:pt x="2" y="0"/>
                  </a:cubicBezTo>
                  <a:cubicBezTo>
                    <a:pt x="1" y="0"/>
                    <a:pt x="0" y="1"/>
                    <a:pt x="0" y="2"/>
                  </a:cubicBezTo>
                  <a:cubicBezTo>
                    <a:pt x="0" y="2"/>
                    <a:pt x="1" y="3"/>
                    <a:pt x="2" y="3"/>
                  </a:cubicBezTo>
                  <a:close/>
                </a:path>
              </a:pathLst>
            </a:custGeom>
            <a:grpFill/>
            <a:ln>
              <a:noFill/>
            </a:ln>
          </p:spPr>
          <p:txBody>
            <a:bodyPr vert="horz" wrap="square" lIns="91440" tIns="45720" rIns="91440" bIns="45720" numCol="1" anchor="t" anchorCtr="0" compatLnSpc="1"/>
            <a:lstStyle/>
            <a:p>
              <a:pPr marL="0" marR="0" lvl="0" indent="0" defTabSz="914400" eaLnBrk="0" fontAlgn="auto" latinLnBrk="0" hangingPunct="0">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FFFFFF"/>
                </a:solidFill>
                <a:effectLst/>
                <a:uLnTx/>
                <a:uFillTx/>
                <a:latin typeface="Calibri" panose="020F0502020204030204" pitchFamily="34" charset="0"/>
                <a:ea typeface="微软雅黑 Light" panose="020B0502040204020203" pitchFamily="34" charset="-122"/>
                <a:cs typeface="Calibri" panose="020F0502020204030204" pitchFamily="34" charset="0"/>
              </a:endParaRPr>
            </a:p>
          </p:txBody>
        </p:sp>
        <p:sp>
          <p:nvSpPr>
            <p:cNvPr id="153" name="Freeform 164"/>
            <p:cNvSpPr/>
            <p:nvPr/>
          </p:nvSpPr>
          <p:spPr bwMode="auto">
            <a:xfrm>
              <a:off x="4056878" y="4303935"/>
              <a:ext cx="17462" cy="6350"/>
            </a:xfrm>
            <a:custGeom>
              <a:avLst/>
              <a:gdLst>
                <a:gd name="T0" fmla="*/ 2 w 8"/>
                <a:gd name="T1" fmla="*/ 3 h 3"/>
                <a:gd name="T2" fmla="*/ 6 w 8"/>
                <a:gd name="T3" fmla="*/ 3 h 3"/>
                <a:gd name="T4" fmla="*/ 8 w 8"/>
                <a:gd name="T5" fmla="*/ 2 h 3"/>
                <a:gd name="T6" fmla="*/ 6 w 8"/>
                <a:gd name="T7" fmla="*/ 0 h 3"/>
                <a:gd name="T8" fmla="*/ 2 w 8"/>
                <a:gd name="T9" fmla="*/ 0 h 3"/>
                <a:gd name="T10" fmla="*/ 0 w 8"/>
                <a:gd name="T11" fmla="*/ 2 h 3"/>
                <a:gd name="T12" fmla="*/ 2 w 8"/>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2" y="3"/>
                  </a:moveTo>
                  <a:cubicBezTo>
                    <a:pt x="6" y="3"/>
                    <a:pt x="6" y="3"/>
                    <a:pt x="6" y="3"/>
                  </a:cubicBezTo>
                  <a:cubicBezTo>
                    <a:pt x="7" y="3"/>
                    <a:pt x="8" y="2"/>
                    <a:pt x="8" y="2"/>
                  </a:cubicBezTo>
                  <a:cubicBezTo>
                    <a:pt x="8" y="1"/>
                    <a:pt x="7" y="0"/>
                    <a:pt x="6" y="0"/>
                  </a:cubicBezTo>
                  <a:cubicBezTo>
                    <a:pt x="2" y="0"/>
                    <a:pt x="2" y="0"/>
                    <a:pt x="2" y="0"/>
                  </a:cubicBezTo>
                  <a:cubicBezTo>
                    <a:pt x="1" y="0"/>
                    <a:pt x="0" y="1"/>
                    <a:pt x="0" y="2"/>
                  </a:cubicBezTo>
                  <a:cubicBezTo>
                    <a:pt x="0" y="2"/>
                    <a:pt x="1" y="3"/>
                    <a:pt x="2" y="3"/>
                  </a:cubicBezTo>
                  <a:close/>
                </a:path>
              </a:pathLst>
            </a:custGeom>
            <a:grpFill/>
            <a:ln>
              <a:noFill/>
            </a:ln>
          </p:spPr>
          <p:txBody>
            <a:bodyPr vert="horz" wrap="square" lIns="91440" tIns="45720" rIns="91440" bIns="45720" numCol="1" anchor="t" anchorCtr="0" compatLnSpc="1"/>
            <a:lstStyle/>
            <a:p>
              <a:pPr marL="0" marR="0" lvl="0" indent="0" defTabSz="914400" eaLnBrk="0" fontAlgn="auto" latinLnBrk="0" hangingPunct="0">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FFFFFF"/>
                </a:solidFill>
                <a:effectLst/>
                <a:uLnTx/>
                <a:uFillTx/>
                <a:latin typeface="Calibri" panose="020F0502020204030204" pitchFamily="34" charset="0"/>
                <a:ea typeface="微软雅黑 Light" panose="020B0502040204020203" pitchFamily="34" charset="-122"/>
                <a:cs typeface="Calibri" panose="020F0502020204030204" pitchFamily="34" charset="0"/>
              </a:endParaRPr>
            </a:p>
          </p:txBody>
        </p:sp>
        <p:sp>
          <p:nvSpPr>
            <p:cNvPr id="154" name="Freeform 165"/>
            <p:cNvSpPr/>
            <p:nvPr/>
          </p:nvSpPr>
          <p:spPr bwMode="auto">
            <a:xfrm>
              <a:off x="4083865" y="4303935"/>
              <a:ext cx="17462" cy="6350"/>
            </a:xfrm>
            <a:custGeom>
              <a:avLst/>
              <a:gdLst>
                <a:gd name="T0" fmla="*/ 2 w 8"/>
                <a:gd name="T1" fmla="*/ 3 h 3"/>
                <a:gd name="T2" fmla="*/ 6 w 8"/>
                <a:gd name="T3" fmla="*/ 3 h 3"/>
                <a:gd name="T4" fmla="*/ 8 w 8"/>
                <a:gd name="T5" fmla="*/ 2 h 3"/>
                <a:gd name="T6" fmla="*/ 6 w 8"/>
                <a:gd name="T7" fmla="*/ 0 h 3"/>
                <a:gd name="T8" fmla="*/ 2 w 8"/>
                <a:gd name="T9" fmla="*/ 0 h 3"/>
                <a:gd name="T10" fmla="*/ 0 w 8"/>
                <a:gd name="T11" fmla="*/ 2 h 3"/>
                <a:gd name="T12" fmla="*/ 2 w 8"/>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2" y="3"/>
                  </a:moveTo>
                  <a:cubicBezTo>
                    <a:pt x="6" y="3"/>
                    <a:pt x="6" y="3"/>
                    <a:pt x="6" y="3"/>
                  </a:cubicBezTo>
                  <a:cubicBezTo>
                    <a:pt x="7" y="3"/>
                    <a:pt x="8" y="2"/>
                    <a:pt x="8" y="2"/>
                  </a:cubicBezTo>
                  <a:cubicBezTo>
                    <a:pt x="8" y="1"/>
                    <a:pt x="7" y="0"/>
                    <a:pt x="6" y="0"/>
                  </a:cubicBezTo>
                  <a:cubicBezTo>
                    <a:pt x="2" y="0"/>
                    <a:pt x="2" y="0"/>
                    <a:pt x="2" y="0"/>
                  </a:cubicBezTo>
                  <a:cubicBezTo>
                    <a:pt x="1" y="0"/>
                    <a:pt x="0" y="1"/>
                    <a:pt x="0" y="2"/>
                  </a:cubicBezTo>
                  <a:cubicBezTo>
                    <a:pt x="0" y="2"/>
                    <a:pt x="1" y="3"/>
                    <a:pt x="2" y="3"/>
                  </a:cubicBezTo>
                  <a:close/>
                </a:path>
              </a:pathLst>
            </a:custGeom>
            <a:grpFill/>
            <a:ln>
              <a:noFill/>
            </a:ln>
          </p:spPr>
          <p:txBody>
            <a:bodyPr vert="horz" wrap="square" lIns="91440" tIns="45720" rIns="91440" bIns="45720" numCol="1" anchor="t" anchorCtr="0" compatLnSpc="1"/>
            <a:lstStyle/>
            <a:p>
              <a:pPr marL="0" marR="0" lvl="0" indent="0" defTabSz="914400" eaLnBrk="0" fontAlgn="auto" latinLnBrk="0" hangingPunct="0">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FFFFFF"/>
                </a:solidFill>
                <a:effectLst/>
                <a:uLnTx/>
                <a:uFillTx/>
                <a:latin typeface="Calibri" panose="020F0502020204030204" pitchFamily="34" charset="0"/>
                <a:ea typeface="微软雅黑 Light" panose="020B0502040204020203" pitchFamily="34" charset="-122"/>
                <a:cs typeface="Calibri" panose="020F0502020204030204" pitchFamily="34" charset="0"/>
              </a:endParaRPr>
            </a:p>
          </p:txBody>
        </p:sp>
        <p:sp>
          <p:nvSpPr>
            <p:cNvPr id="155" name="Freeform 166"/>
            <p:cNvSpPr/>
            <p:nvPr/>
          </p:nvSpPr>
          <p:spPr bwMode="auto">
            <a:xfrm>
              <a:off x="4183878" y="4218210"/>
              <a:ext cx="125412" cy="90488"/>
            </a:xfrm>
            <a:custGeom>
              <a:avLst/>
              <a:gdLst>
                <a:gd name="T0" fmla="*/ 52 w 56"/>
                <a:gd name="T1" fmla="*/ 0 h 40"/>
                <a:gd name="T2" fmla="*/ 4 w 56"/>
                <a:gd name="T3" fmla="*/ 0 h 40"/>
                <a:gd name="T4" fmla="*/ 0 w 56"/>
                <a:gd name="T5" fmla="*/ 5 h 40"/>
                <a:gd name="T6" fmla="*/ 0 w 56"/>
                <a:gd name="T7" fmla="*/ 36 h 40"/>
                <a:gd name="T8" fmla="*/ 4 w 56"/>
                <a:gd name="T9" fmla="*/ 40 h 40"/>
                <a:gd name="T10" fmla="*/ 52 w 56"/>
                <a:gd name="T11" fmla="*/ 40 h 40"/>
                <a:gd name="T12" fmla="*/ 56 w 56"/>
                <a:gd name="T13" fmla="*/ 36 h 40"/>
                <a:gd name="T14" fmla="*/ 56 w 56"/>
                <a:gd name="T15" fmla="*/ 5 h 40"/>
                <a:gd name="T16" fmla="*/ 52 w 56"/>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40">
                  <a:moveTo>
                    <a:pt x="52" y="0"/>
                  </a:moveTo>
                  <a:cubicBezTo>
                    <a:pt x="4" y="0"/>
                    <a:pt x="4" y="0"/>
                    <a:pt x="4" y="0"/>
                  </a:cubicBezTo>
                  <a:cubicBezTo>
                    <a:pt x="2" y="0"/>
                    <a:pt x="0" y="2"/>
                    <a:pt x="0" y="5"/>
                  </a:cubicBezTo>
                  <a:cubicBezTo>
                    <a:pt x="0" y="36"/>
                    <a:pt x="0" y="36"/>
                    <a:pt x="0" y="36"/>
                  </a:cubicBezTo>
                  <a:cubicBezTo>
                    <a:pt x="0" y="38"/>
                    <a:pt x="2" y="40"/>
                    <a:pt x="4" y="40"/>
                  </a:cubicBezTo>
                  <a:cubicBezTo>
                    <a:pt x="52" y="40"/>
                    <a:pt x="52" y="40"/>
                    <a:pt x="52" y="40"/>
                  </a:cubicBezTo>
                  <a:cubicBezTo>
                    <a:pt x="54" y="40"/>
                    <a:pt x="56" y="38"/>
                    <a:pt x="56" y="36"/>
                  </a:cubicBezTo>
                  <a:cubicBezTo>
                    <a:pt x="56" y="5"/>
                    <a:pt x="56" y="5"/>
                    <a:pt x="56" y="5"/>
                  </a:cubicBezTo>
                  <a:cubicBezTo>
                    <a:pt x="56" y="2"/>
                    <a:pt x="54" y="0"/>
                    <a:pt x="52" y="0"/>
                  </a:cubicBezTo>
                  <a:close/>
                </a:path>
              </a:pathLst>
            </a:custGeom>
            <a:grpFill/>
            <a:ln>
              <a:noFill/>
            </a:ln>
          </p:spPr>
          <p:txBody>
            <a:bodyPr vert="horz" wrap="square" lIns="91440" tIns="45720" rIns="91440" bIns="45720" numCol="1" anchor="t" anchorCtr="0" compatLnSpc="1"/>
            <a:lstStyle/>
            <a:p>
              <a:pPr marL="0" marR="0" lvl="0" indent="0" defTabSz="914400" eaLnBrk="0" fontAlgn="auto" latinLnBrk="0" hangingPunct="0">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FFFFFF"/>
                </a:solidFill>
                <a:effectLst/>
                <a:uLnTx/>
                <a:uFillTx/>
                <a:latin typeface="Calibri" panose="020F0502020204030204" pitchFamily="34" charset="0"/>
                <a:ea typeface="微软雅黑 Light" panose="020B0502040204020203" pitchFamily="34" charset="-122"/>
                <a:cs typeface="Calibri" panose="020F0502020204030204" pitchFamily="34" charset="0"/>
              </a:endParaRPr>
            </a:p>
          </p:txBody>
        </p:sp>
        <p:sp>
          <p:nvSpPr>
            <p:cNvPr id="156" name="Freeform 167"/>
            <p:cNvSpPr>
              <a:spLocks noEditPoints="1"/>
            </p:cNvSpPr>
            <p:nvPr/>
          </p:nvSpPr>
          <p:spPr bwMode="auto">
            <a:xfrm>
              <a:off x="4047353" y="3976910"/>
              <a:ext cx="303212" cy="401638"/>
            </a:xfrm>
            <a:custGeom>
              <a:avLst/>
              <a:gdLst>
                <a:gd name="T0" fmla="*/ 127 w 134"/>
                <a:gd name="T1" fmla="*/ 163 h 178"/>
                <a:gd name="T2" fmla="*/ 121 w 134"/>
                <a:gd name="T3" fmla="*/ 156 h 178"/>
                <a:gd name="T4" fmla="*/ 111 w 134"/>
                <a:gd name="T5" fmla="*/ 153 h 178"/>
                <a:gd name="T6" fmla="*/ 122 w 134"/>
                <a:gd name="T7" fmla="*/ 149 h 178"/>
                <a:gd name="T8" fmla="*/ 117 w 134"/>
                <a:gd name="T9" fmla="*/ 101 h 178"/>
                <a:gd name="T10" fmla="*/ 54 w 134"/>
                <a:gd name="T11" fmla="*/ 105 h 178"/>
                <a:gd name="T12" fmla="*/ 46 w 134"/>
                <a:gd name="T13" fmla="*/ 112 h 178"/>
                <a:gd name="T14" fmla="*/ 89 w 134"/>
                <a:gd name="T15" fmla="*/ 77 h 178"/>
                <a:gd name="T16" fmla="*/ 90 w 134"/>
                <a:gd name="T17" fmla="*/ 66 h 178"/>
                <a:gd name="T18" fmla="*/ 83 w 134"/>
                <a:gd name="T19" fmla="*/ 62 h 178"/>
                <a:gd name="T20" fmla="*/ 70 w 134"/>
                <a:gd name="T21" fmla="*/ 55 h 178"/>
                <a:gd name="T22" fmla="*/ 76 w 134"/>
                <a:gd name="T23" fmla="*/ 53 h 178"/>
                <a:gd name="T24" fmla="*/ 81 w 134"/>
                <a:gd name="T25" fmla="*/ 4 h 178"/>
                <a:gd name="T26" fmla="*/ 17 w 134"/>
                <a:gd name="T27" fmla="*/ 0 h 178"/>
                <a:gd name="T28" fmla="*/ 13 w 134"/>
                <a:gd name="T29" fmla="*/ 49 h 178"/>
                <a:gd name="T30" fmla="*/ 24 w 134"/>
                <a:gd name="T31" fmla="*/ 53 h 178"/>
                <a:gd name="T32" fmla="*/ 14 w 134"/>
                <a:gd name="T33" fmla="*/ 55 h 178"/>
                <a:gd name="T34" fmla="*/ 8 w 134"/>
                <a:gd name="T35" fmla="*/ 62 h 178"/>
                <a:gd name="T36" fmla="*/ 0 w 134"/>
                <a:gd name="T37" fmla="*/ 73 h 178"/>
                <a:gd name="T38" fmla="*/ 41 w 134"/>
                <a:gd name="T39" fmla="*/ 77 h 178"/>
                <a:gd name="T40" fmla="*/ 30 w 134"/>
                <a:gd name="T41" fmla="*/ 112 h 178"/>
                <a:gd name="T42" fmla="*/ 54 w 134"/>
                <a:gd name="T43" fmla="*/ 116 h 178"/>
                <a:gd name="T44" fmla="*/ 59 w 134"/>
                <a:gd name="T45" fmla="*/ 153 h 178"/>
                <a:gd name="T46" fmla="*/ 65 w 134"/>
                <a:gd name="T47" fmla="*/ 156 h 178"/>
                <a:gd name="T48" fmla="*/ 52 w 134"/>
                <a:gd name="T49" fmla="*/ 163 h 178"/>
                <a:gd name="T50" fmla="*/ 45 w 134"/>
                <a:gd name="T51" fmla="*/ 167 h 178"/>
                <a:gd name="T52" fmla="*/ 46 w 134"/>
                <a:gd name="T53" fmla="*/ 178 h 178"/>
                <a:gd name="T54" fmla="*/ 134 w 134"/>
                <a:gd name="T55" fmla="*/ 173 h 178"/>
                <a:gd name="T56" fmla="*/ 17 w 134"/>
                <a:gd name="T57" fmla="*/ 50 h 178"/>
                <a:gd name="T58" fmla="*/ 15 w 134"/>
                <a:gd name="T59" fmla="*/ 4 h 178"/>
                <a:gd name="T60" fmla="*/ 76 w 134"/>
                <a:gd name="T61" fmla="*/ 3 h 178"/>
                <a:gd name="T62" fmla="*/ 78 w 134"/>
                <a:gd name="T63" fmla="*/ 49 h 178"/>
                <a:gd name="T64" fmla="*/ 17 w 134"/>
                <a:gd name="T65" fmla="*/ 50 h 178"/>
                <a:gd name="T66" fmla="*/ 6 w 134"/>
                <a:gd name="T67" fmla="*/ 67 h 178"/>
                <a:gd name="T68" fmla="*/ 8 w 134"/>
                <a:gd name="T69" fmla="*/ 64 h 178"/>
                <a:gd name="T70" fmla="*/ 15 w 134"/>
                <a:gd name="T71" fmla="*/ 58 h 178"/>
                <a:gd name="T72" fmla="*/ 26 w 134"/>
                <a:gd name="T73" fmla="*/ 54 h 178"/>
                <a:gd name="T74" fmla="*/ 67 w 134"/>
                <a:gd name="T75" fmla="*/ 58 h 178"/>
                <a:gd name="T76" fmla="*/ 81 w 134"/>
                <a:gd name="T77" fmla="*/ 64 h 178"/>
                <a:gd name="T78" fmla="*/ 88 w 134"/>
                <a:gd name="T79" fmla="*/ 66 h 178"/>
                <a:gd name="T80" fmla="*/ 91 w 134"/>
                <a:gd name="T81" fmla="*/ 73 h 178"/>
                <a:gd name="T82" fmla="*/ 5 w 134"/>
                <a:gd name="T83" fmla="*/ 74 h 178"/>
                <a:gd name="T84" fmla="*/ 59 w 134"/>
                <a:gd name="T85" fmla="*/ 151 h 178"/>
                <a:gd name="T86" fmla="*/ 57 w 134"/>
                <a:gd name="T87" fmla="*/ 105 h 178"/>
                <a:gd name="T88" fmla="*/ 117 w 134"/>
                <a:gd name="T89" fmla="*/ 104 h 178"/>
                <a:gd name="T90" fmla="*/ 119 w 134"/>
                <a:gd name="T91" fmla="*/ 149 h 178"/>
                <a:gd name="T92" fmla="*/ 59 w 134"/>
                <a:gd name="T93" fmla="*/ 151 h 178"/>
                <a:gd name="T94" fmla="*/ 46 w 134"/>
                <a:gd name="T95" fmla="*/ 175 h 178"/>
                <a:gd name="T96" fmla="*/ 47 w 134"/>
                <a:gd name="T97" fmla="*/ 167 h 178"/>
                <a:gd name="T98" fmla="*/ 49 w 134"/>
                <a:gd name="T99" fmla="*/ 165 h 178"/>
                <a:gd name="T100" fmla="*/ 57 w 134"/>
                <a:gd name="T101" fmla="*/ 159 h 178"/>
                <a:gd name="T102" fmla="*/ 68 w 134"/>
                <a:gd name="T103" fmla="*/ 155 h 178"/>
                <a:gd name="T104" fmla="*/ 108 w 134"/>
                <a:gd name="T105" fmla="*/ 159 h 178"/>
                <a:gd name="T106" fmla="*/ 122 w 134"/>
                <a:gd name="T107" fmla="*/ 165 h 178"/>
                <a:gd name="T108" fmla="*/ 129 w 134"/>
                <a:gd name="T109" fmla="*/ 167 h 178"/>
                <a:gd name="T110" fmla="*/ 132 w 134"/>
                <a:gd name="T111" fmla="*/ 17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4" h="178">
                  <a:moveTo>
                    <a:pt x="131" y="167"/>
                  </a:moveTo>
                  <a:cubicBezTo>
                    <a:pt x="131" y="165"/>
                    <a:pt x="130" y="163"/>
                    <a:pt x="127" y="163"/>
                  </a:cubicBezTo>
                  <a:cubicBezTo>
                    <a:pt x="124" y="163"/>
                    <a:pt x="124" y="163"/>
                    <a:pt x="124" y="163"/>
                  </a:cubicBezTo>
                  <a:cubicBezTo>
                    <a:pt x="121" y="156"/>
                    <a:pt x="121" y="156"/>
                    <a:pt x="121" y="156"/>
                  </a:cubicBezTo>
                  <a:cubicBezTo>
                    <a:pt x="111" y="156"/>
                    <a:pt x="111" y="156"/>
                    <a:pt x="111" y="156"/>
                  </a:cubicBezTo>
                  <a:cubicBezTo>
                    <a:pt x="111" y="153"/>
                    <a:pt x="111" y="153"/>
                    <a:pt x="111" y="153"/>
                  </a:cubicBezTo>
                  <a:cubicBezTo>
                    <a:pt x="117" y="153"/>
                    <a:pt x="117" y="153"/>
                    <a:pt x="117" y="153"/>
                  </a:cubicBezTo>
                  <a:cubicBezTo>
                    <a:pt x="120" y="153"/>
                    <a:pt x="122" y="152"/>
                    <a:pt x="122" y="149"/>
                  </a:cubicBezTo>
                  <a:cubicBezTo>
                    <a:pt x="122" y="105"/>
                    <a:pt x="122" y="105"/>
                    <a:pt x="122" y="105"/>
                  </a:cubicBezTo>
                  <a:cubicBezTo>
                    <a:pt x="122" y="103"/>
                    <a:pt x="120" y="101"/>
                    <a:pt x="117" y="101"/>
                  </a:cubicBezTo>
                  <a:cubicBezTo>
                    <a:pt x="59" y="101"/>
                    <a:pt x="59" y="101"/>
                    <a:pt x="59" y="101"/>
                  </a:cubicBezTo>
                  <a:cubicBezTo>
                    <a:pt x="56" y="101"/>
                    <a:pt x="54" y="103"/>
                    <a:pt x="54" y="105"/>
                  </a:cubicBezTo>
                  <a:cubicBezTo>
                    <a:pt x="54" y="112"/>
                    <a:pt x="54" y="112"/>
                    <a:pt x="54" y="112"/>
                  </a:cubicBezTo>
                  <a:cubicBezTo>
                    <a:pt x="46" y="112"/>
                    <a:pt x="46" y="112"/>
                    <a:pt x="46" y="112"/>
                  </a:cubicBezTo>
                  <a:cubicBezTo>
                    <a:pt x="46" y="77"/>
                    <a:pt x="46" y="77"/>
                    <a:pt x="46" y="77"/>
                  </a:cubicBezTo>
                  <a:cubicBezTo>
                    <a:pt x="89" y="77"/>
                    <a:pt x="89" y="77"/>
                    <a:pt x="89" y="77"/>
                  </a:cubicBezTo>
                  <a:cubicBezTo>
                    <a:pt x="91" y="77"/>
                    <a:pt x="93" y="75"/>
                    <a:pt x="93" y="73"/>
                  </a:cubicBezTo>
                  <a:cubicBezTo>
                    <a:pt x="90" y="66"/>
                    <a:pt x="90" y="66"/>
                    <a:pt x="90" y="66"/>
                  </a:cubicBezTo>
                  <a:cubicBezTo>
                    <a:pt x="90" y="64"/>
                    <a:pt x="88" y="62"/>
                    <a:pt x="86" y="62"/>
                  </a:cubicBezTo>
                  <a:cubicBezTo>
                    <a:pt x="83" y="62"/>
                    <a:pt x="83" y="62"/>
                    <a:pt x="83" y="62"/>
                  </a:cubicBezTo>
                  <a:cubicBezTo>
                    <a:pt x="80" y="55"/>
                    <a:pt x="80" y="55"/>
                    <a:pt x="80" y="55"/>
                  </a:cubicBezTo>
                  <a:cubicBezTo>
                    <a:pt x="70" y="55"/>
                    <a:pt x="70" y="55"/>
                    <a:pt x="70" y="55"/>
                  </a:cubicBezTo>
                  <a:cubicBezTo>
                    <a:pt x="70" y="53"/>
                    <a:pt x="70" y="53"/>
                    <a:pt x="70" y="53"/>
                  </a:cubicBezTo>
                  <a:cubicBezTo>
                    <a:pt x="76" y="53"/>
                    <a:pt x="76" y="53"/>
                    <a:pt x="76" y="53"/>
                  </a:cubicBezTo>
                  <a:cubicBezTo>
                    <a:pt x="79" y="53"/>
                    <a:pt x="81" y="51"/>
                    <a:pt x="81" y="49"/>
                  </a:cubicBezTo>
                  <a:cubicBezTo>
                    <a:pt x="81" y="4"/>
                    <a:pt x="81" y="4"/>
                    <a:pt x="81" y="4"/>
                  </a:cubicBezTo>
                  <a:cubicBezTo>
                    <a:pt x="81" y="2"/>
                    <a:pt x="79" y="0"/>
                    <a:pt x="76" y="0"/>
                  </a:cubicBezTo>
                  <a:cubicBezTo>
                    <a:pt x="17" y="0"/>
                    <a:pt x="17" y="0"/>
                    <a:pt x="17" y="0"/>
                  </a:cubicBezTo>
                  <a:cubicBezTo>
                    <a:pt x="15" y="0"/>
                    <a:pt x="13" y="2"/>
                    <a:pt x="13" y="4"/>
                  </a:cubicBezTo>
                  <a:cubicBezTo>
                    <a:pt x="13" y="49"/>
                    <a:pt x="13" y="49"/>
                    <a:pt x="13" y="49"/>
                  </a:cubicBezTo>
                  <a:cubicBezTo>
                    <a:pt x="13" y="51"/>
                    <a:pt x="15" y="53"/>
                    <a:pt x="17" y="53"/>
                  </a:cubicBezTo>
                  <a:cubicBezTo>
                    <a:pt x="24" y="53"/>
                    <a:pt x="24" y="53"/>
                    <a:pt x="24" y="53"/>
                  </a:cubicBezTo>
                  <a:cubicBezTo>
                    <a:pt x="24" y="55"/>
                    <a:pt x="24" y="55"/>
                    <a:pt x="24" y="55"/>
                  </a:cubicBezTo>
                  <a:cubicBezTo>
                    <a:pt x="14" y="55"/>
                    <a:pt x="14" y="55"/>
                    <a:pt x="14" y="55"/>
                  </a:cubicBezTo>
                  <a:cubicBezTo>
                    <a:pt x="11" y="62"/>
                    <a:pt x="11" y="62"/>
                    <a:pt x="11" y="62"/>
                  </a:cubicBezTo>
                  <a:cubicBezTo>
                    <a:pt x="8" y="62"/>
                    <a:pt x="8" y="62"/>
                    <a:pt x="8" y="62"/>
                  </a:cubicBezTo>
                  <a:cubicBezTo>
                    <a:pt x="5" y="62"/>
                    <a:pt x="3" y="64"/>
                    <a:pt x="3" y="66"/>
                  </a:cubicBezTo>
                  <a:cubicBezTo>
                    <a:pt x="0" y="73"/>
                    <a:pt x="0" y="73"/>
                    <a:pt x="0" y="73"/>
                  </a:cubicBezTo>
                  <a:cubicBezTo>
                    <a:pt x="0" y="75"/>
                    <a:pt x="2" y="77"/>
                    <a:pt x="5" y="77"/>
                  </a:cubicBezTo>
                  <a:cubicBezTo>
                    <a:pt x="41" y="77"/>
                    <a:pt x="41" y="77"/>
                    <a:pt x="41" y="77"/>
                  </a:cubicBezTo>
                  <a:cubicBezTo>
                    <a:pt x="41" y="112"/>
                    <a:pt x="41" y="112"/>
                    <a:pt x="41" y="112"/>
                  </a:cubicBezTo>
                  <a:cubicBezTo>
                    <a:pt x="30" y="112"/>
                    <a:pt x="30" y="112"/>
                    <a:pt x="30" y="112"/>
                  </a:cubicBezTo>
                  <a:cubicBezTo>
                    <a:pt x="30" y="116"/>
                    <a:pt x="30" y="116"/>
                    <a:pt x="30" y="116"/>
                  </a:cubicBezTo>
                  <a:cubicBezTo>
                    <a:pt x="54" y="116"/>
                    <a:pt x="54" y="116"/>
                    <a:pt x="54" y="116"/>
                  </a:cubicBezTo>
                  <a:cubicBezTo>
                    <a:pt x="54" y="149"/>
                    <a:pt x="54" y="149"/>
                    <a:pt x="54" y="149"/>
                  </a:cubicBezTo>
                  <a:cubicBezTo>
                    <a:pt x="54" y="152"/>
                    <a:pt x="56" y="153"/>
                    <a:pt x="59" y="153"/>
                  </a:cubicBezTo>
                  <a:cubicBezTo>
                    <a:pt x="65" y="153"/>
                    <a:pt x="65" y="153"/>
                    <a:pt x="65" y="153"/>
                  </a:cubicBezTo>
                  <a:cubicBezTo>
                    <a:pt x="65" y="156"/>
                    <a:pt x="65" y="156"/>
                    <a:pt x="65" y="156"/>
                  </a:cubicBezTo>
                  <a:cubicBezTo>
                    <a:pt x="55" y="156"/>
                    <a:pt x="55" y="156"/>
                    <a:pt x="55" y="156"/>
                  </a:cubicBezTo>
                  <a:cubicBezTo>
                    <a:pt x="52" y="163"/>
                    <a:pt x="52" y="163"/>
                    <a:pt x="52" y="163"/>
                  </a:cubicBezTo>
                  <a:cubicBezTo>
                    <a:pt x="49" y="163"/>
                    <a:pt x="49" y="163"/>
                    <a:pt x="49" y="163"/>
                  </a:cubicBezTo>
                  <a:cubicBezTo>
                    <a:pt x="46" y="163"/>
                    <a:pt x="45" y="165"/>
                    <a:pt x="45" y="167"/>
                  </a:cubicBezTo>
                  <a:cubicBezTo>
                    <a:pt x="42" y="173"/>
                    <a:pt x="42" y="173"/>
                    <a:pt x="42" y="173"/>
                  </a:cubicBezTo>
                  <a:cubicBezTo>
                    <a:pt x="42" y="176"/>
                    <a:pt x="43" y="178"/>
                    <a:pt x="46" y="178"/>
                  </a:cubicBezTo>
                  <a:cubicBezTo>
                    <a:pt x="130" y="178"/>
                    <a:pt x="130" y="178"/>
                    <a:pt x="130" y="178"/>
                  </a:cubicBezTo>
                  <a:cubicBezTo>
                    <a:pt x="133" y="178"/>
                    <a:pt x="134" y="176"/>
                    <a:pt x="134" y="173"/>
                  </a:cubicBezTo>
                  <a:lnTo>
                    <a:pt x="131" y="167"/>
                  </a:lnTo>
                  <a:close/>
                  <a:moveTo>
                    <a:pt x="17" y="50"/>
                  </a:moveTo>
                  <a:cubicBezTo>
                    <a:pt x="16" y="50"/>
                    <a:pt x="15" y="49"/>
                    <a:pt x="15" y="49"/>
                  </a:cubicBezTo>
                  <a:cubicBezTo>
                    <a:pt x="15" y="4"/>
                    <a:pt x="15" y="4"/>
                    <a:pt x="15" y="4"/>
                  </a:cubicBezTo>
                  <a:cubicBezTo>
                    <a:pt x="15" y="3"/>
                    <a:pt x="16" y="3"/>
                    <a:pt x="17" y="3"/>
                  </a:cubicBezTo>
                  <a:cubicBezTo>
                    <a:pt x="76" y="3"/>
                    <a:pt x="76" y="3"/>
                    <a:pt x="76" y="3"/>
                  </a:cubicBezTo>
                  <a:cubicBezTo>
                    <a:pt x="77" y="3"/>
                    <a:pt x="78" y="3"/>
                    <a:pt x="78" y="4"/>
                  </a:cubicBezTo>
                  <a:cubicBezTo>
                    <a:pt x="78" y="49"/>
                    <a:pt x="78" y="49"/>
                    <a:pt x="78" y="49"/>
                  </a:cubicBezTo>
                  <a:cubicBezTo>
                    <a:pt x="78" y="49"/>
                    <a:pt x="77" y="50"/>
                    <a:pt x="76" y="50"/>
                  </a:cubicBezTo>
                  <a:lnTo>
                    <a:pt x="17" y="50"/>
                  </a:lnTo>
                  <a:close/>
                  <a:moveTo>
                    <a:pt x="3" y="73"/>
                  </a:moveTo>
                  <a:cubicBezTo>
                    <a:pt x="3" y="72"/>
                    <a:pt x="6" y="67"/>
                    <a:pt x="6" y="67"/>
                  </a:cubicBezTo>
                  <a:cubicBezTo>
                    <a:pt x="6" y="66"/>
                    <a:pt x="6" y="66"/>
                    <a:pt x="6" y="66"/>
                  </a:cubicBezTo>
                  <a:cubicBezTo>
                    <a:pt x="6" y="65"/>
                    <a:pt x="7" y="64"/>
                    <a:pt x="8" y="64"/>
                  </a:cubicBezTo>
                  <a:cubicBezTo>
                    <a:pt x="12" y="64"/>
                    <a:pt x="12" y="64"/>
                    <a:pt x="12" y="64"/>
                  </a:cubicBezTo>
                  <a:cubicBezTo>
                    <a:pt x="12" y="64"/>
                    <a:pt x="15" y="60"/>
                    <a:pt x="15" y="58"/>
                  </a:cubicBezTo>
                  <a:cubicBezTo>
                    <a:pt x="18" y="58"/>
                    <a:pt x="26" y="58"/>
                    <a:pt x="26" y="58"/>
                  </a:cubicBezTo>
                  <a:cubicBezTo>
                    <a:pt x="26" y="58"/>
                    <a:pt x="26" y="55"/>
                    <a:pt x="26" y="54"/>
                  </a:cubicBezTo>
                  <a:cubicBezTo>
                    <a:pt x="31" y="54"/>
                    <a:pt x="63" y="54"/>
                    <a:pt x="67" y="54"/>
                  </a:cubicBezTo>
                  <a:cubicBezTo>
                    <a:pt x="67" y="55"/>
                    <a:pt x="67" y="58"/>
                    <a:pt x="67" y="58"/>
                  </a:cubicBezTo>
                  <a:cubicBezTo>
                    <a:pt x="67" y="58"/>
                    <a:pt x="76" y="58"/>
                    <a:pt x="78" y="58"/>
                  </a:cubicBezTo>
                  <a:cubicBezTo>
                    <a:pt x="79" y="60"/>
                    <a:pt x="81" y="64"/>
                    <a:pt x="81" y="64"/>
                  </a:cubicBezTo>
                  <a:cubicBezTo>
                    <a:pt x="86" y="64"/>
                    <a:pt x="86" y="64"/>
                    <a:pt x="86" y="64"/>
                  </a:cubicBezTo>
                  <a:cubicBezTo>
                    <a:pt x="87" y="64"/>
                    <a:pt x="88" y="65"/>
                    <a:pt x="88" y="66"/>
                  </a:cubicBezTo>
                  <a:cubicBezTo>
                    <a:pt x="88" y="67"/>
                    <a:pt x="88" y="67"/>
                    <a:pt x="88" y="67"/>
                  </a:cubicBezTo>
                  <a:cubicBezTo>
                    <a:pt x="88" y="67"/>
                    <a:pt x="90" y="72"/>
                    <a:pt x="91" y="73"/>
                  </a:cubicBezTo>
                  <a:cubicBezTo>
                    <a:pt x="90" y="74"/>
                    <a:pt x="90" y="74"/>
                    <a:pt x="89" y="74"/>
                  </a:cubicBezTo>
                  <a:cubicBezTo>
                    <a:pt x="5" y="74"/>
                    <a:pt x="5" y="74"/>
                    <a:pt x="5" y="74"/>
                  </a:cubicBezTo>
                  <a:cubicBezTo>
                    <a:pt x="4" y="74"/>
                    <a:pt x="3" y="74"/>
                    <a:pt x="3" y="73"/>
                  </a:cubicBezTo>
                  <a:close/>
                  <a:moveTo>
                    <a:pt x="59" y="151"/>
                  </a:moveTo>
                  <a:cubicBezTo>
                    <a:pt x="57" y="151"/>
                    <a:pt x="57" y="150"/>
                    <a:pt x="57" y="149"/>
                  </a:cubicBezTo>
                  <a:cubicBezTo>
                    <a:pt x="57" y="105"/>
                    <a:pt x="57" y="105"/>
                    <a:pt x="57" y="105"/>
                  </a:cubicBezTo>
                  <a:cubicBezTo>
                    <a:pt x="57" y="104"/>
                    <a:pt x="57" y="104"/>
                    <a:pt x="59" y="104"/>
                  </a:cubicBezTo>
                  <a:cubicBezTo>
                    <a:pt x="117" y="104"/>
                    <a:pt x="117" y="104"/>
                    <a:pt x="117" y="104"/>
                  </a:cubicBezTo>
                  <a:cubicBezTo>
                    <a:pt x="119" y="104"/>
                    <a:pt x="119" y="104"/>
                    <a:pt x="119" y="105"/>
                  </a:cubicBezTo>
                  <a:cubicBezTo>
                    <a:pt x="119" y="149"/>
                    <a:pt x="119" y="149"/>
                    <a:pt x="119" y="149"/>
                  </a:cubicBezTo>
                  <a:cubicBezTo>
                    <a:pt x="119" y="150"/>
                    <a:pt x="119" y="151"/>
                    <a:pt x="117" y="151"/>
                  </a:cubicBezTo>
                  <a:lnTo>
                    <a:pt x="59" y="151"/>
                  </a:lnTo>
                  <a:close/>
                  <a:moveTo>
                    <a:pt x="130" y="175"/>
                  </a:moveTo>
                  <a:cubicBezTo>
                    <a:pt x="46" y="175"/>
                    <a:pt x="46" y="175"/>
                    <a:pt x="46" y="175"/>
                  </a:cubicBezTo>
                  <a:cubicBezTo>
                    <a:pt x="45" y="175"/>
                    <a:pt x="44" y="175"/>
                    <a:pt x="44" y="174"/>
                  </a:cubicBezTo>
                  <a:cubicBezTo>
                    <a:pt x="45" y="173"/>
                    <a:pt x="47" y="167"/>
                    <a:pt x="47" y="167"/>
                  </a:cubicBezTo>
                  <a:cubicBezTo>
                    <a:pt x="47" y="167"/>
                    <a:pt x="47" y="167"/>
                    <a:pt x="47" y="167"/>
                  </a:cubicBezTo>
                  <a:cubicBezTo>
                    <a:pt x="47" y="166"/>
                    <a:pt x="48" y="165"/>
                    <a:pt x="49" y="165"/>
                  </a:cubicBezTo>
                  <a:cubicBezTo>
                    <a:pt x="54" y="165"/>
                    <a:pt x="54" y="165"/>
                    <a:pt x="54" y="165"/>
                  </a:cubicBezTo>
                  <a:cubicBezTo>
                    <a:pt x="54" y="165"/>
                    <a:pt x="56" y="161"/>
                    <a:pt x="57" y="159"/>
                  </a:cubicBezTo>
                  <a:cubicBezTo>
                    <a:pt x="59" y="159"/>
                    <a:pt x="68" y="159"/>
                    <a:pt x="68" y="159"/>
                  </a:cubicBezTo>
                  <a:cubicBezTo>
                    <a:pt x="68" y="159"/>
                    <a:pt x="68" y="155"/>
                    <a:pt x="68" y="155"/>
                  </a:cubicBezTo>
                  <a:cubicBezTo>
                    <a:pt x="72" y="155"/>
                    <a:pt x="104" y="155"/>
                    <a:pt x="108" y="155"/>
                  </a:cubicBezTo>
                  <a:cubicBezTo>
                    <a:pt x="108" y="155"/>
                    <a:pt x="108" y="159"/>
                    <a:pt x="108" y="159"/>
                  </a:cubicBezTo>
                  <a:cubicBezTo>
                    <a:pt x="108" y="159"/>
                    <a:pt x="117" y="159"/>
                    <a:pt x="119" y="159"/>
                  </a:cubicBezTo>
                  <a:cubicBezTo>
                    <a:pt x="120" y="161"/>
                    <a:pt x="122" y="165"/>
                    <a:pt x="122" y="165"/>
                  </a:cubicBezTo>
                  <a:cubicBezTo>
                    <a:pt x="127" y="165"/>
                    <a:pt x="127" y="165"/>
                    <a:pt x="127" y="165"/>
                  </a:cubicBezTo>
                  <a:cubicBezTo>
                    <a:pt x="128" y="165"/>
                    <a:pt x="129" y="166"/>
                    <a:pt x="129" y="167"/>
                  </a:cubicBezTo>
                  <a:cubicBezTo>
                    <a:pt x="129" y="167"/>
                    <a:pt x="129" y="167"/>
                    <a:pt x="129" y="167"/>
                  </a:cubicBezTo>
                  <a:cubicBezTo>
                    <a:pt x="129" y="167"/>
                    <a:pt x="131" y="173"/>
                    <a:pt x="132" y="174"/>
                  </a:cubicBezTo>
                  <a:cubicBezTo>
                    <a:pt x="132" y="175"/>
                    <a:pt x="131" y="175"/>
                    <a:pt x="130" y="175"/>
                  </a:cubicBezTo>
                  <a:close/>
                </a:path>
              </a:pathLst>
            </a:custGeom>
            <a:grpFill/>
            <a:ln>
              <a:noFill/>
            </a:ln>
          </p:spPr>
          <p:txBody>
            <a:bodyPr vert="horz" wrap="square" lIns="91440" tIns="45720" rIns="91440" bIns="45720" numCol="1" anchor="t" anchorCtr="0" compatLnSpc="1"/>
            <a:lstStyle/>
            <a:p>
              <a:pPr marL="0" marR="0" lvl="0" indent="0" defTabSz="914400" eaLnBrk="0" fontAlgn="auto" latinLnBrk="0" hangingPunct="0">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FFFFFF"/>
                </a:solidFill>
                <a:effectLst/>
                <a:uLnTx/>
                <a:uFillTx/>
                <a:latin typeface="Calibri" panose="020F0502020204030204" pitchFamily="34" charset="0"/>
                <a:ea typeface="微软雅黑 Light" panose="020B0502040204020203" pitchFamily="34" charset="-122"/>
                <a:cs typeface="Calibri" panose="020F0502020204030204" pitchFamily="34" charset="0"/>
              </a:endParaRPr>
            </a:p>
          </p:txBody>
        </p:sp>
        <p:sp>
          <p:nvSpPr>
            <p:cNvPr id="157" name="Freeform 168"/>
            <p:cNvSpPr/>
            <p:nvPr/>
          </p:nvSpPr>
          <p:spPr bwMode="auto">
            <a:xfrm>
              <a:off x="4169590" y="4357910"/>
              <a:ext cx="17462" cy="4763"/>
            </a:xfrm>
            <a:custGeom>
              <a:avLst/>
              <a:gdLst>
                <a:gd name="T0" fmla="*/ 6 w 8"/>
                <a:gd name="T1" fmla="*/ 0 h 2"/>
                <a:gd name="T2" fmla="*/ 2 w 8"/>
                <a:gd name="T3" fmla="*/ 0 h 2"/>
                <a:gd name="T4" fmla="*/ 0 w 8"/>
                <a:gd name="T5" fmla="*/ 1 h 2"/>
                <a:gd name="T6" fmla="*/ 2 w 8"/>
                <a:gd name="T7" fmla="*/ 2 h 2"/>
                <a:gd name="T8" fmla="*/ 6 w 8"/>
                <a:gd name="T9" fmla="*/ 2 h 2"/>
                <a:gd name="T10" fmla="*/ 8 w 8"/>
                <a:gd name="T11" fmla="*/ 1 h 2"/>
                <a:gd name="T12" fmla="*/ 6 w 8"/>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6" y="0"/>
                  </a:moveTo>
                  <a:cubicBezTo>
                    <a:pt x="2" y="0"/>
                    <a:pt x="2" y="0"/>
                    <a:pt x="2" y="0"/>
                  </a:cubicBezTo>
                  <a:cubicBezTo>
                    <a:pt x="1" y="0"/>
                    <a:pt x="0" y="0"/>
                    <a:pt x="0" y="1"/>
                  </a:cubicBezTo>
                  <a:cubicBezTo>
                    <a:pt x="0" y="2"/>
                    <a:pt x="1" y="2"/>
                    <a:pt x="2" y="2"/>
                  </a:cubicBezTo>
                  <a:cubicBezTo>
                    <a:pt x="6" y="2"/>
                    <a:pt x="6" y="2"/>
                    <a:pt x="6" y="2"/>
                  </a:cubicBezTo>
                  <a:cubicBezTo>
                    <a:pt x="7" y="2"/>
                    <a:pt x="8" y="2"/>
                    <a:pt x="8" y="1"/>
                  </a:cubicBezTo>
                  <a:cubicBezTo>
                    <a:pt x="8" y="0"/>
                    <a:pt x="7" y="0"/>
                    <a:pt x="6" y="0"/>
                  </a:cubicBezTo>
                  <a:close/>
                </a:path>
              </a:pathLst>
            </a:custGeom>
            <a:grpFill/>
            <a:ln>
              <a:noFill/>
            </a:ln>
          </p:spPr>
          <p:txBody>
            <a:bodyPr vert="horz" wrap="square" lIns="91440" tIns="45720" rIns="91440" bIns="45720" numCol="1" anchor="t" anchorCtr="0" compatLnSpc="1"/>
            <a:lstStyle/>
            <a:p>
              <a:pPr marL="0" marR="0" lvl="0" indent="0" defTabSz="914400" eaLnBrk="0" fontAlgn="auto" latinLnBrk="0" hangingPunct="0">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FFFFFF"/>
                </a:solidFill>
                <a:effectLst/>
                <a:uLnTx/>
                <a:uFillTx/>
                <a:latin typeface="Calibri" panose="020F0502020204030204" pitchFamily="34" charset="0"/>
                <a:ea typeface="微软雅黑 Light" panose="020B0502040204020203" pitchFamily="34" charset="-122"/>
                <a:cs typeface="Calibri" panose="020F0502020204030204" pitchFamily="34" charset="0"/>
              </a:endParaRPr>
            </a:p>
          </p:txBody>
        </p:sp>
        <p:sp>
          <p:nvSpPr>
            <p:cNvPr id="158" name="Freeform 169"/>
            <p:cNvSpPr/>
            <p:nvPr/>
          </p:nvSpPr>
          <p:spPr bwMode="auto">
            <a:xfrm>
              <a:off x="4196578" y="4357910"/>
              <a:ext cx="17462" cy="4763"/>
            </a:xfrm>
            <a:custGeom>
              <a:avLst/>
              <a:gdLst>
                <a:gd name="T0" fmla="*/ 6 w 8"/>
                <a:gd name="T1" fmla="*/ 0 h 2"/>
                <a:gd name="T2" fmla="*/ 2 w 8"/>
                <a:gd name="T3" fmla="*/ 0 h 2"/>
                <a:gd name="T4" fmla="*/ 0 w 8"/>
                <a:gd name="T5" fmla="*/ 1 h 2"/>
                <a:gd name="T6" fmla="*/ 2 w 8"/>
                <a:gd name="T7" fmla="*/ 2 h 2"/>
                <a:gd name="T8" fmla="*/ 6 w 8"/>
                <a:gd name="T9" fmla="*/ 2 h 2"/>
                <a:gd name="T10" fmla="*/ 8 w 8"/>
                <a:gd name="T11" fmla="*/ 1 h 2"/>
                <a:gd name="T12" fmla="*/ 6 w 8"/>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6" y="0"/>
                  </a:moveTo>
                  <a:cubicBezTo>
                    <a:pt x="2" y="0"/>
                    <a:pt x="2" y="0"/>
                    <a:pt x="2" y="0"/>
                  </a:cubicBezTo>
                  <a:cubicBezTo>
                    <a:pt x="1" y="0"/>
                    <a:pt x="0" y="0"/>
                    <a:pt x="0" y="1"/>
                  </a:cubicBezTo>
                  <a:cubicBezTo>
                    <a:pt x="0" y="2"/>
                    <a:pt x="1" y="2"/>
                    <a:pt x="2" y="2"/>
                  </a:cubicBezTo>
                  <a:cubicBezTo>
                    <a:pt x="6" y="2"/>
                    <a:pt x="6" y="2"/>
                    <a:pt x="6" y="2"/>
                  </a:cubicBezTo>
                  <a:cubicBezTo>
                    <a:pt x="7" y="2"/>
                    <a:pt x="8" y="2"/>
                    <a:pt x="8" y="1"/>
                  </a:cubicBezTo>
                  <a:cubicBezTo>
                    <a:pt x="8" y="0"/>
                    <a:pt x="7" y="0"/>
                    <a:pt x="6" y="0"/>
                  </a:cubicBezTo>
                  <a:close/>
                </a:path>
              </a:pathLst>
            </a:custGeom>
            <a:grpFill/>
            <a:ln>
              <a:noFill/>
            </a:ln>
          </p:spPr>
          <p:txBody>
            <a:bodyPr vert="horz" wrap="square" lIns="91440" tIns="45720" rIns="91440" bIns="45720" numCol="1" anchor="t" anchorCtr="0" compatLnSpc="1"/>
            <a:lstStyle/>
            <a:p>
              <a:pPr marL="0" marR="0" lvl="0" indent="0" defTabSz="914400" eaLnBrk="0" fontAlgn="auto" latinLnBrk="0" hangingPunct="0">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FFFFFF"/>
                </a:solidFill>
                <a:effectLst/>
                <a:uLnTx/>
                <a:uFillTx/>
                <a:latin typeface="Calibri" panose="020F0502020204030204" pitchFamily="34" charset="0"/>
                <a:ea typeface="微软雅黑 Light" panose="020B0502040204020203" pitchFamily="34" charset="-122"/>
                <a:cs typeface="Calibri" panose="020F0502020204030204" pitchFamily="34" charset="0"/>
              </a:endParaRPr>
            </a:p>
          </p:txBody>
        </p:sp>
        <p:sp>
          <p:nvSpPr>
            <p:cNvPr id="159" name="Freeform 170"/>
            <p:cNvSpPr/>
            <p:nvPr/>
          </p:nvSpPr>
          <p:spPr bwMode="auto">
            <a:xfrm>
              <a:off x="4223565" y="4357910"/>
              <a:ext cx="17462" cy="4763"/>
            </a:xfrm>
            <a:custGeom>
              <a:avLst/>
              <a:gdLst>
                <a:gd name="T0" fmla="*/ 6 w 8"/>
                <a:gd name="T1" fmla="*/ 0 h 2"/>
                <a:gd name="T2" fmla="*/ 2 w 8"/>
                <a:gd name="T3" fmla="*/ 0 h 2"/>
                <a:gd name="T4" fmla="*/ 0 w 8"/>
                <a:gd name="T5" fmla="*/ 1 h 2"/>
                <a:gd name="T6" fmla="*/ 2 w 8"/>
                <a:gd name="T7" fmla="*/ 2 h 2"/>
                <a:gd name="T8" fmla="*/ 6 w 8"/>
                <a:gd name="T9" fmla="*/ 2 h 2"/>
                <a:gd name="T10" fmla="*/ 8 w 8"/>
                <a:gd name="T11" fmla="*/ 1 h 2"/>
                <a:gd name="T12" fmla="*/ 6 w 8"/>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6" y="0"/>
                  </a:moveTo>
                  <a:cubicBezTo>
                    <a:pt x="2" y="0"/>
                    <a:pt x="2" y="0"/>
                    <a:pt x="2" y="0"/>
                  </a:cubicBezTo>
                  <a:cubicBezTo>
                    <a:pt x="1" y="0"/>
                    <a:pt x="0" y="0"/>
                    <a:pt x="0" y="1"/>
                  </a:cubicBezTo>
                  <a:cubicBezTo>
                    <a:pt x="0" y="2"/>
                    <a:pt x="1" y="2"/>
                    <a:pt x="2" y="2"/>
                  </a:cubicBezTo>
                  <a:cubicBezTo>
                    <a:pt x="6" y="2"/>
                    <a:pt x="6" y="2"/>
                    <a:pt x="6" y="2"/>
                  </a:cubicBezTo>
                  <a:cubicBezTo>
                    <a:pt x="7" y="2"/>
                    <a:pt x="8" y="2"/>
                    <a:pt x="8" y="1"/>
                  </a:cubicBezTo>
                  <a:cubicBezTo>
                    <a:pt x="8" y="0"/>
                    <a:pt x="7" y="0"/>
                    <a:pt x="6" y="0"/>
                  </a:cubicBezTo>
                  <a:close/>
                </a:path>
              </a:pathLst>
            </a:custGeom>
            <a:grpFill/>
            <a:ln>
              <a:noFill/>
            </a:ln>
          </p:spPr>
          <p:txBody>
            <a:bodyPr vert="horz" wrap="square" lIns="91440" tIns="45720" rIns="91440" bIns="45720" numCol="1" anchor="t" anchorCtr="0" compatLnSpc="1"/>
            <a:lstStyle/>
            <a:p>
              <a:pPr marL="0" marR="0" lvl="0" indent="0" defTabSz="914400" eaLnBrk="0" fontAlgn="auto" latinLnBrk="0" hangingPunct="0">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FFFFFF"/>
                </a:solidFill>
                <a:effectLst/>
                <a:uLnTx/>
                <a:uFillTx/>
                <a:latin typeface="Calibri" panose="020F0502020204030204" pitchFamily="34" charset="0"/>
                <a:ea typeface="微软雅黑 Light" panose="020B0502040204020203" pitchFamily="34" charset="-122"/>
                <a:cs typeface="Calibri" panose="020F0502020204030204" pitchFamily="34" charset="0"/>
              </a:endParaRPr>
            </a:p>
          </p:txBody>
        </p:sp>
        <p:sp>
          <p:nvSpPr>
            <p:cNvPr id="160" name="Freeform 171"/>
            <p:cNvSpPr/>
            <p:nvPr/>
          </p:nvSpPr>
          <p:spPr bwMode="auto">
            <a:xfrm>
              <a:off x="4250553" y="4357910"/>
              <a:ext cx="19050" cy="4763"/>
            </a:xfrm>
            <a:custGeom>
              <a:avLst/>
              <a:gdLst>
                <a:gd name="T0" fmla="*/ 6 w 8"/>
                <a:gd name="T1" fmla="*/ 0 h 2"/>
                <a:gd name="T2" fmla="*/ 2 w 8"/>
                <a:gd name="T3" fmla="*/ 0 h 2"/>
                <a:gd name="T4" fmla="*/ 0 w 8"/>
                <a:gd name="T5" fmla="*/ 1 h 2"/>
                <a:gd name="T6" fmla="*/ 2 w 8"/>
                <a:gd name="T7" fmla="*/ 2 h 2"/>
                <a:gd name="T8" fmla="*/ 6 w 8"/>
                <a:gd name="T9" fmla="*/ 2 h 2"/>
                <a:gd name="T10" fmla="*/ 8 w 8"/>
                <a:gd name="T11" fmla="*/ 1 h 2"/>
                <a:gd name="T12" fmla="*/ 6 w 8"/>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6" y="0"/>
                  </a:moveTo>
                  <a:cubicBezTo>
                    <a:pt x="2" y="0"/>
                    <a:pt x="2" y="0"/>
                    <a:pt x="2" y="0"/>
                  </a:cubicBezTo>
                  <a:cubicBezTo>
                    <a:pt x="1" y="0"/>
                    <a:pt x="0" y="0"/>
                    <a:pt x="0" y="1"/>
                  </a:cubicBezTo>
                  <a:cubicBezTo>
                    <a:pt x="0" y="2"/>
                    <a:pt x="1" y="2"/>
                    <a:pt x="2" y="2"/>
                  </a:cubicBezTo>
                  <a:cubicBezTo>
                    <a:pt x="6" y="2"/>
                    <a:pt x="6" y="2"/>
                    <a:pt x="6" y="2"/>
                  </a:cubicBezTo>
                  <a:cubicBezTo>
                    <a:pt x="7" y="2"/>
                    <a:pt x="8" y="2"/>
                    <a:pt x="8" y="1"/>
                  </a:cubicBezTo>
                  <a:cubicBezTo>
                    <a:pt x="8" y="0"/>
                    <a:pt x="7" y="0"/>
                    <a:pt x="6" y="0"/>
                  </a:cubicBezTo>
                  <a:close/>
                </a:path>
              </a:pathLst>
            </a:custGeom>
            <a:grpFill/>
            <a:ln>
              <a:noFill/>
            </a:ln>
          </p:spPr>
          <p:txBody>
            <a:bodyPr vert="horz" wrap="square" lIns="91440" tIns="45720" rIns="91440" bIns="45720" numCol="1" anchor="t" anchorCtr="0" compatLnSpc="1"/>
            <a:lstStyle/>
            <a:p>
              <a:pPr marL="0" marR="0" lvl="0" indent="0" defTabSz="914400" eaLnBrk="0" fontAlgn="auto" latinLnBrk="0" hangingPunct="0">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FFFFFF"/>
                </a:solidFill>
                <a:effectLst/>
                <a:uLnTx/>
                <a:uFillTx/>
                <a:latin typeface="Calibri" panose="020F0502020204030204" pitchFamily="34" charset="0"/>
                <a:ea typeface="微软雅黑 Light" panose="020B0502040204020203" pitchFamily="34" charset="-122"/>
                <a:cs typeface="Calibri" panose="020F0502020204030204" pitchFamily="34" charset="0"/>
              </a:endParaRPr>
            </a:p>
          </p:txBody>
        </p:sp>
        <p:sp>
          <p:nvSpPr>
            <p:cNvPr id="161" name="Freeform 172"/>
            <p:cNvSpPr/>
            <p:nvPr/>
          </p:nvSpPr>
          <p:spPr bwMode="auto">
            <a:xfrm>
              <a:off x="4277540" y="4357910"/>
              <a:ext cx="19050" cy="4763"/>
            </a:xfrm>
            <a:custGeom>
              <a:avLst/>
              <a:gdLst>
                <a:gd name="T0" fmla="*/ 6 w 8"/>
                <a:gd name="T1" fmla="*/ 0 h 2"/>
                <a:gd name="T2" fmla="*/ 2 w 8"/>
                <a:gd name="T3" fmla="*/ 0 h 2"/>
                <a:gd name="T4" fmla="*/ 0 w 8"/>
                <a:gd name="T5" fmla="*/ 1 h 2"/>
                <a:gd name="T6" fmla="*/ 2 w 8"/>
                <a:gd name="T7" fmla="*/ 2 h 2"/>
                <a:gd name="T8" fmla="*/ 6 w 8"/>
                <a:gd name="T9" fmla="*/ 2 h 2"/>
                <a:gd name="T10" fmla="*/ 8 w 8"/>
                <a:gd name="T11" fmla="*/ 1 h 2"/>
                <a:gd name="T12" fmla="*/ 6 w 8"/>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6" y="0"/>
                  </a:moveTo>
                  <a:cubicBezTo>
                    <a:pt x="2" y="0"/>
                    <a:pt x="2" y="0"/>
                    <a:pt x="2" y="0"/>
                  </a:cubicBezTo>
                  <a:cubicBezTo>
                    <a:pt x="1" y="0"/>
                    <a:pt x="0" y="0"/>
                    <a:pt x="0" y="1"/>
                  </a:cubicBezTo>
                  <a:cubicBezTo>
                    <a:pt x="0" y="2"/>
                    <a:pt x="1" y="2"/>
                    <a:pt x="2" y="2"/>
                  </a:cubicBezTo>
                  <a:cubicBezTo>
                    <a:pt x="6" y="2"/>
                    <a:pt x="6" y="2"/>
                    <a:pt x="6" y="2"/>
                  </a:cubicBezTo>
                  <a:cubicBezTo>
                    <a:pt x="7" y="2"/>
                    <a:pt x="8" y="2"/>
                    <a:pt x="8" y="1"/>
                  </a:cubicBezTo>
                  <a:cubicBezTo>
                    <a:pt x="8" y="0"/>
                    <a:pt x="7" y="0"/>
                    <a:pt x="6" y="0"/>
                  </a:cubicBezTo>
                  <a:close/>
                </a:path>
              </a:pathLst>
            </a:custGeom>
            <a:grpFill/>
            <a:ln>
              <a:noFill/>
            </a:ln>
          </p:spPr>
          <p:txBody>
            <a:bodyPr vert="horz" wrap="square" lIns="91440" tIns="45720" rIns="91440" bIns="45720" numCol="1" anchor="t" anchorCtr="0" compatLnSpc="1"/>
            <a:lstStyle/>
            <a:p>
              <a:pPr marL="0" marR="0" lvl="0" indent="0" defTabSz="914400" eaLnBrk="0" fontAlgn="auto" latinLnBrk="0" hangingPunct="0">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FFFFFF"/>
                </a:solidFill>
                <a:effectLst/>
                <a:uLnTx/>
                <a:uFillTx/>
                <a:latin typeface="Calibri" panose="020F0502020204030204" pitchFamily="34" charset="0"/>
                <a:ea typeface="微软雅黑 Light" panose="020B0502040204020203" pitchFamily="34" charset="-122"/>
                <a:cs typeface="Calibri" panose="020F0502020204030204" pitchFamily="34" charset="0"/>
              </a:endParaRPr>
            </a:p>
          </p:txBody>
        </p:sp>
        <p:sp>
          <p:nvSpPr>
            <p:cNvPr id="162" name="Freeform 173"/>
            <p:cNvSpPr/>
            <p:nvPr/>
          </p:nvSpPr>
          <p:spPr bwMode="auto">
            <a:xfrm>
              <a:off x="4304528" y="4357910"/>
              <a:ext cx="19050" cy="4763"/>
            </a:xfrm>
            <a:custGeom>
              <a:avLst/>
              <a:gdLst>
                <a:gd name="T0" fmla="*/ 6 w 8"/>
                <a:gd name="T1" fmla="*/ 0 h 2"/>
                <a:gd name="T2" fmla="*/ 2 w 8"/>
                <a:gd name="T3" fmla="*/ 0 h 2"/>
                <a:gd name="T4" fmla="*/ 0 w 8"/>
                <a:gd name="T5" fmla="*/ 1 h 2"/>
                <a:gd name="T6" fmla="*/ 2 w 8"/>
                <a:gd name="T7" fmla="*/ 2 h 2"/>
                <a:gd name="T8" fmla="*/ 6 w 8"/>
                <a:gd name="T9" fmla="*/ 2 h 2"/>
                <a:gd name="T10" fmla="*/ 8 w 8"/>
                <a:gd name="T11" fmla="*/ 1 h 2"/>
                <a:gd name="T12" fmla="*/ 6 w 8"/>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6" y="0"/>
                  </a:moveTo>
                  <a:cubicBezTo>
                    <a:pt x="2" y="0"/>
                    <a:pt x="2" y="0"/>
                    <a:pt x="2" y="0"/>
                  </a:cubicBezTo>
                  <a:cubicBezTo>
                    <a:pt x="1" y="0"/>
                    <a:pt x="0" y="0"/>
                    <a:pt x="0" y="1"/>
                  </a:cubicBezTo>
                  <a:cubicBezTo>
                    <a:pt x="0" y="2"/>
                    <a:pt x="1" y="2"/>
                    <a:pt x="2" y="2"/>
                  </a:cubicBezTo>
                  <a:cubicBezTo>
                    <a:pt x="6" y="2"/>
                    <a:pt x="6" y="2"/>
                    <a:pt x="6" y="2"/>
                  </a:cubicBezTo>
                  <a:cubicBezTo>
                    <a:pt x="7" y="2"/>
                    <a:pt x="8" y="2"/>
                    <a:pt x="8" y="1"/>
                  </a:cubicBezTo>
                  <a:cubicBezTo>
                    <a:pt x="8" y="0"/>
                    <a:pt x="7" y="0"/>
                    <a:pt x="6" y="0"/>
                  </a:cubicBezTo>
                  <a:close/>
                </a:path>
              </a:pathLst>
            </a:custGeom>
            <a:grpFill/>
            <a:ln>
              <a:noFill/>
            </a:ln>
          </p:spPr>
          <p:txBody>
            <a:bodyPr vert="horz" wrap="square" lIns="91440" tIns="45720" rIns="91440" bIns="45720" numCol="1" anchor="t" anchorCtr="0" compatLnSpc="1"/>
            <a:lstStyle/>
            <a:p>
              <a:pPr marL="0" marR="0" lvl="0" indent="0" defTabSz="914400" eaLnBrk="0" fontAlgn="auto" latinLnBrk="0" hangingPunct="0">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FFFFFF"/>
                </a:solidFill>
                <a:effectLst/>
                <a:uLnTx/>
                <a:uFillTx/>
                <a:latin typeface="Calibri" panose="020F0502020204030204" pitchFamily="34" charset="0"/>
                <a:ea typeface="微软雅黑 Light" panose="020B0502040204020203" pitchFamily="34" charset="-122"/>
                <a:cs typeface="Calibri" panose="020F0502020204030204" pitchFamily="34" charset="0"/>
              </a:endParaRPr>
            </a:p>
          </p:txBody>
        </p:sp>
        <p:sp>
          <p:nvSpPr>
            <p:cNvPr id="163" name="Freeform 174"/>
            <p:cNvSpPr/>
            <p:nvPr/>
          </p:nvSpPr>
          <p:spPr bwMode="auto">
            <a:xfrm>
              <a:off x="4183878" y="4348385"/>
              <a:ext cx="17462" cy="4763"/>
            </a:xfrm>
            <a:custGeom>
              <a:avLst/>
              <a:gdLst>
                <a:gd name="T0" fmla="*/ 2 w 8"/>
                <a:gd name="T1" fmla="*/ 2 h 2"/>
                <a:gd name="T2" fmla="*/ 6 w 8"/>
                <a:gd name="T3" fmla="*/ 2 h 2"/>
                <a:gd name="T4" fmla="*/ 8 w 8"/>
                <a:gd name="T5" fmla="*/ 1 h 2"/>
                <a:gd name="T6" fmla="*/ 6 w 8"/>
                <a:gd name="T7" fmla="*/ 0 h 2"/>
                <a:gd name="T8" fmla="*/ 2 w 8"/>
                <a:gd name="T9" fmla="*/ 0 h 2"/>
                <a:gd name="T10" fmla="*/ 0 w 8"/>
                <a:gd name="T11" fmla="*/ 1 h 2"/>
                <a:gd name="T12" fmla="*/ 2 w 8"/>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1" y="0"/>
                    <a:pt x="0" y="0"/>
                    <a:pt x="0" y="1"/>
                  </a:cubicBezTo>
                  <a:cubicBezTo>
                    <a:pt x="0" y="2"/>
                    <a:pt x="1" y="2"/>
                    <a:pt x="2" y="2"/>
                  </a:cubicBezTo>
                  <a:close/>
                </a:path>
              </a:pathLst>
            </a:custGeom>
            <a:grpFill/>
            <a:ln>
              <a:noFill/>
            </a:ln>
          </p:spPr>
          <p:txBody>
            <a:bodyPr vert="horz" wrap="square" lIns="91440" tIns="45720" rIns="91440" bIns="45720" numCol="1" anchor="t" anchorCtr="0" compatLnSpc="1"/>
            <a:lstStyle/>
            <a:p>
              <a:pPr marL="0" marR="0" lvl="0" indent="0" defTabSz="914400" eaLnBrk="0" fontAlgn="auto" latinLnBrk="0" hangingPunct="0">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FFFFFF"/>
                </a:solidFill>
                <a:effectLst/>
                <a:uLnTx/>
                <a:uFillTx/>
                <a:latin typeface="Calibri" panose="020F0502020204030204" pitchFamily="34" charset="0"/>
                <a:ea typeface="微软雅黑 Light" panose="020B0502040204020203" pitchFamily="34" charset="-122"/>
                <a:cs typeface="Calibri" panose="020F0502020204030204" pitchFamily="34" charset="0"/>
              </a:endParaRPr>
            </a:p>
          </p:txBody>
        </p:sp>
        <p:sp>
          <p:nvSpPr>
            <p:cNvPr id="164" name="Freeform 175"/>
            <p:cNvSpPr/>
            <p:nvPr/>
          </p:nvSpPr>
          <p:spPr bwMode="auto">
            <a:xfrm>
              <a:off x="4210865" y="4348385"/>
              <a:ext cx="17462" cy="4763"/>
            </a:xfrm>
            <a:custGeom>
              <a:avLst/>
              <a:gdLst>
                <a:gd name="T0" fmla="*/ 2 w 8"/>
                <a:gd name="T1" fmla="*/ 2 h 2"/>
                <a:gd name="T2" fmla="*/ 6 w 8"/>
                <a:gd name="T3" fmla="*/ 2 h 2"/>
                <a:gd name="T4" fmla="*/ 8 w 8"/>
                <a:gd name="T5" fmla="*/ 1 h 2"/>
                <a:gd name="T6" fmla="*/ 6 w 8"/>
                <a:gd name="T7" fmla="*/ 0 h 2"/>
                <a:gd name="T8" fmla="*/ 2 w 8"/>
                <a:gd name="T9" fmla="*/ 0 h 2"/>
                <a:gd name="T10" fmla="*/ 0 w 8"/>
                <a:gd name="T11" fmla="*/ 1 h 2"/>
                <a:gd name="T12" fmla="*/ 2 w 8"/>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1" y="0"/>
                    <a:pt x="0" y="0"/>
                    <a:pt x="0" y="1"/>
                  </a:cubicBezTo>
                  <a:cubicBezTo>
                    <a:pt x="0" y="2"/>
                    <a:pt x="1" y="2"/>
                    <a:pt x="2" y="2"/>
                  </a:cubicBezTo>
                  <a:close/>
                </a:path>
              </a:pathLst>
            </a:custGeom>
            <a:grpFill/>
            <a:ln>
              <a:noFill/>
            </a:ln>
          </p:spPr>
          <p:txBody>
            <a:bodyPr vert="horz" wrap="square" lIns="91440" tIns="45720" rIns="91440" bIns="45720" numCol="1" anchor="t" anchorCtr="0" compatLnSpc="1"/>
            <a:lstStyle/>
            <a:p>
              <a:pPr marL="0" marR="0" lvl="0" indent="0" defTabSz="914400" eaLnBrk="0" fontAlgn="auto" latinLnBrk="0" hangingPunct="0">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FFFFFF"/>
                </a:solidFill>
                <a:effectLst/>
                <a:uLnTx/>
                <a:uFillTx/>
                <a:latin typeface="Calibri" panose="020F0502020204030204" pitchFamily="34" charset="0"/>
                <a:ea typeface="微软雅黑 Light" panose="020B0502040204020203" pitchFamily="34" charset="-122"/>
                <a:cs typeface="Calibri" panose="020F0502020204030204" pitchFamily="34" charset="0"/>
              </a:endParaRPr>
            </a:p>
          </p:txBody>
        </p:sp>
        <p:sp>
          <p:nvSpPr>
            <p:cNvPr id="165" name="Freeform 176"/>
            <p:cNvSpPr/>
            <p:nvPr/>
          </p:nvSpPr>
          <p:spPr bwMode="auto">
            <a:xfrm>
              <a:off x="4237853" y="4348385"/>
              <a:ext cx="17462" cy="4763"/>
            </a:xfrm>
            <a:custGeom>
              <a:avLst/>
              <a:gdLst>
                <a:gd name="T0" fmla="*/ 2 w 8"/>
                <a:gd name="T1" fmla="*/ 2 h 2"/>
                <a:gd name="T2" fmla="*/ 6 w 8"/>
                <a:gd name="T3" fmla="*/ 2 h 2"/>
                <a:gd name="T4" fmla="*/ 8 w 8"/>
                <a:gd name="T5" fmla="*/ 1 h 2"/>
                <a:gd name="T6" fmla="*/ 6 w 8"/>
                <a:gd name="T7" fmla="*/ 0 h 2"/>
                <a:gd name="T8" fmla="*/ 2 w 8"/>
                <a:gd name="T9" fmla="*/ 0 h 2"/>
                <a:gd name="T10" fmla="*/ 0 w 8"/>
                <a:gd name="T11" fmla="*/ 1 h 2"/>
                <a:gd name="T12" fmla="*/ 2 w 8"/>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1" y="0"/>
                    <a:pt x="0" y="0"/>
                    <a:pt x="0" y="1"/>
                  </a:cubicBezTo>
                  <a:cubicBezTo>
                    <a:pt x="0" y="2"/>
                    <a:pt x="1" y="2"/>
                    <a:pt x="2" y="2"/>
                  </a:cubicBezTo>
                  <a:close/>
                </a:path>
              </a:pathLst>
            </a:custGeom>
            <a:grpFill/>
            <a:ln>
              <a:noFill/>
            </a:ln>
          </p:spPr>
          <p:txBody>
            <a:bodyPr vert="horz" wrap="square" lIns="91440" tIns="45720" rIns="91440" bIns="45720" numCol="1" anchor="t" anchorCtr="0" compatLnSpc="1"/>
            <a:lstStyle/>
            <a:p>
              <a:pPr marL="0" marR="0" lvl="0" indent="0" defTabSz="914400" eaLnBrk="0" fontAlgn="auto" latinLnBrk="0" hangingPunct="0">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FFFFFF"/>
                </a:solidFill>
                <a:effectLst/>
                <a:uLnTx/>
                <a:uFillTx/>
                <a:latin typeface="Calibri" panose="020F0502020204030204" pitchFamily="34" charset="0"/>
                <a:ea typeface="微软雅黑 Light" panose="020B0502040204020203" pitchFamily="34" charset="-122"/>
                <a:cs typeface="Calibri" panose="020F0502020204030204" pitchFamily="34" charset="0"/>
              </a:endParaRPr>
            </a:p>
          </p:txBody>
        </p:sp>
        <p:sp>
          <p:nvSpPr>
            <p:cNvPr id="166" name="Freeform 177"/>
            <p:cNvSpPr/>
            <p:nvPr/>
          </p:nvSpPr>
          <p:spPr bwMode="auto">
            <a:xfrm>
              <a:off x="4264840" y="4348385"/>
              <a:ext cx="17462" cy="4763"/>
            </a:xfrm>
            <a:custGeom>
              <a:avLst/>
              <a:gdLst>
                <a:gd name="T0" fmla="*/ 2 w 8"/>
                <a:gd name="T1" fmla="*/ 2 h 2"/>
                <a:gd name="T2" fmla="*/ 6 w 8"/>
                <a:gd name="T3" fmla="*/ 2 h 2"/>
                <a:gd name="T4" fmla="*/ 8 w 8"/>
                <a:gd name="T5" fmla="*/ 1 h 2"/>
                <a:gd name="T6" fmla="*/ 6 w 8"/>
                <a:gd name="T7" fmla="*/ 0 h 2"/>
                <a:gd name="T8" fmla="*/ 2 w 8"/>
                <a:gd name="T9" fmla="*/ 0 h 2"/>
                <a:gd name="T10" fmla="*/ 0 w 8"/>
                <a:gd name="T11" fmla="*/ 1 h 2"/>
                <a:gd name="T12" fmla="*/ 2 w 8"/>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1" y="0"/>
                    <a:pt x="0" y="0"/>
                    <a:pt x="0" y="1"/>
                  </a:cubicBezTo>
                  <a:cubicBezTo>
                    <a:pt x="0" y="2"/>
                    <a:pt x="1" y="2"/>
                    <a:pt x="2" y="2"/>
                  </a:cubicBezTo>
                  <a:close/>
                </a:path>
              </a:pathLst>
            </a:custGeom>
            <a:grpFill/>
            <a:ln>
              <a:noFill/>
            </a:ln>
          </p:spPr>
          <p:txBody>
            <a:bodyPr vert="horz" wrap="square" lIns="91440" tIns="45720" rIns="91440" bIns="45720" numCol="1" anchor="t" anchorCtr="0" compatLnSpc="1"/>
            <a:lstStyle/>
            <a:p>
              <a:pPr marL="0" marR="0" lvl="0" indent="0" defTabSz="914400" eaLnBrk="0" fontAlgn="auto" latinLnBrk="0" hangingPunct="0">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FFFFFF"/>
                </a:solidFill>
                <a:effectLst/>
                <a:uLnTx/>
                <a:uFillTx/>
                <a:latin typeface="Calibri" panose="020F0502020204030204" pitchFamily="34" charset="0"/>
                <a:ea typeface="微软雅黑 Light" panose="020B0502040204020203" pitchFamily="34" charset="-122"/>
                <a:cs typeface="Calibri" panose="020F0502020204030204" pitchFamily="34" charset="0"/>
              </a:endParaRPr>
            </a:p>
          </p:txBody>
        </p:sp>
        <p:sp>
          <p:nvSpPr>
            <p:cNvPr id="167" name="Freeform 178"/>
            <p:cNvSpPr/>
            <p:nvPr/>
          </p:nvSpPr>
          <p:spPr bwMode="auto">
            <a:xfrm>
              <a:off x="4291828" y="4348385"/>
              <a:ext cx="17462" cy="4763"/>
            </a:xfrm>
            <a:custGeom>
              <a:avLst/>
              <a:gdLst>
                <a:gd name="T0" fmla="*/ 2 w 8"/>
                <a:gd name="T1" fmla="*/ 2 h 2"/>
                <a:gd name="T2" fmla="*/ 6 w 8"/>
                <a:gd name="T3" fmla="*/ 2 h 2"/>
                <a:gd name="T4" fmla="*/ 8 w 8"/>
                <a:gd name="T5" fmla="*/ 1 h 2"/>
                <a:gd name="T6" fmla="*/ 6 w 8"/>
                <a:gd name="T7" fmla="*/ 0 h 2"/>
                <a:gd name="T8" fmla="*/ 2 w 8"/>
                <a:gd name="T9" fmla="*/ 0 h 2"/>
                <a:gd name="T10" fmla="*/ 0 w 8"/>
                <a:gd name="T11" fmla="*/ 1 h 2"/>
                <a:gd name="T12" fmla="*/ 2 w 8"/>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1" y="0"/>
                    <a:pt x="0" y="0"/>
                    <a:pt x="0" y="1"/>
                  </a:cubicBezTo>
                  <a:cubicBezTo>
                    <a:pt x="0" y="2"/>
                    <a:pt x="1" y="2"/>
                    <a:pt x="2" y="2"/>
                  </a:cubicBezTo>
                  <a:close/>
                </a:path>
              </a:pathLst>
            </a:custGeom>
            <a:grpFill/>
            <a:ln>
              <a:noFill/>
            </a:ln>
          </p:spPr>
          <p:txBody>
            <a:bodyPr vert="horz" wrap="square" lIns="91440" tIns="45720" rIns="91440" bIns="45720" numCol="1" anchor="t" anchorCtr="0" compatLnSpc="1"/>
            <a:lstStyle/>
            <a:p>
              <a:pPr marL="0" marR="0" lvl="0" indent="0" defTabSz="914400" eaLnBrk="0" fontAlgn="auto" latinLnBrk="0" hangingPunct="0">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FFFFFF"/>
                </a:solidFill>
                <a:effectLst/>
                <a:uLnTx/>
                <a:uFillTx/>
                <a:latin typeface="Calibri" panose="020F0502020204030204" pitchFamily="34" charset="0"/>
                <a:ea typeface="微软雅黑 Light" panose="020B0502040204020203" pitchFamily="34" charset="-122"/>
                <a:cs typeface="Calibri" panose="020F0502020204030204" pitchFamily="34" charset="0"/>
              </a:endParaRPr>
            </a:p>
          </p:txBody>
        </p:sp>
      </p:grpSp>
      <p:graphicFrame>
        <p:nvGraphicFramePr>
          <p:cNvPr id="102" name="表格 101"/>
          <p:cNvGraphicFramePr>
            <a:graphicFrameLocks noGrp="1"/>
          </p:cNvGraphicFramePr>
          <p:nvPr>
            <p:extLst>
              <p:ext uri="{D42A27DB-BD31-4B8C-83A1-F6EECF244321}">
                <p14:modId xmlns:p14="http://schemas.microsoft.com/office/powerpoint/2010/main" val="249573965"/>
              </p:ext>
            </p:extLst>
          </p:nvPr>
        </p:nvGraphicFramePr>
        <p:xfrm>
          <a:off x="12463735" y="5143347"/>
          <a:ext cx="4464497" cy="3266559"/>
        </p:xfrm>
        <a:graphic>
          <a:graphicData uri="http://schemas.openxmlformats.org/drawingml/2006/table">
            <a:tbl>
              <a:tblPr firstRow="1" bandRow="1">
                <a:tableStyleId>{5C22544A-7EE6-4342-B048-85BDC9FD1C3A}</a:tableStyleId>
              </a:tblPr>
              <a:tblGrid>
                <a:gridCol w="1152997"/>
                <a:gridCol w="1424289"/>
                <a:gridCol w="1887211"/>
              </a:tblGrid>
              <a:tr h="503111">
                <a:tc>
                  <a:txBody>
                    <a:bodyPr/>
                    <a:lstStyle/>
                    <a:p>
                      <a:pPr algn="ctr"/>
                      <a:r>
                        <a:rPr lang="en-US" altLang="zh-TW" sz="2000" dirty="0" smtClean="0">
                          <a:latin typeface="Calibri" panose="020F0502020204030204" pitchFamily="34" charset="0"/>
                          <a:cs typeface="Calibri" panose="020F0502020204030204" pitchFamily="34" charset="0"/>
                        </a:rPr>
                        <a:t>Topic</a:t>
                      </a:r>
                      <a:endParaRPr lang="zh-TW" altLang="en-US" sz="2000" dirty="0">
                        <a:latin typeface="Calibri" panose="020F0502020204030204" pitchFamily="34" charset="0"/>
                        <a:cs typeface="Calibri" panose="020F0502020204030204" pitchFamily="34" charset="0"/>
                      </a:endParaRPr>
                    </a:p>
                  </a:txBody>
                  <a:tcPr anchor="ctr">
                    <a:solidFill>
                      <a:srgbClr val="004846"/>
                    </a:solidFill>
                  </a:tcPr>
                </a:tc>
                <a:tc>
                  <a:txBody>
                    <a:bodyPr/>
                    <a:lstStyle/>
                    <a:p>
                      <a:pPr algn="ctr"/>
                      <a:r>
                        <a:rPr lang="en-US" altLang="zh-TW" sz="2000" dirty="0" smtClean="0">
                          <a:latin typeface="Calibri" panose="020F0502020204030204" pitchFamily="34" charset="0"/>
                          <a:cs typeface="Calibri" panose="020F0502020204030204" pitchFamily="34" charset="0"/>
                        </a:rPr>
                        <a:t>Standard</a:t>
                      </a:r>
                      <a:endParaRPr lang="zh-TW" altLang="en-US" sz="2000" dirty="0">
                        <a:latin typeface="Calibri" panose="020F0502020204030204" pitchFamily="34" charset="0"/>
                        <a:cs typeface="Calibri" panose="020F0502020204030204" pitchFamily="34" charset="0"/>
                      </a:endParaRPr>
                    </a:p>
                  </a:txBody>
                  <a:tcPr anchor="ctr">
                    <a:solidFill>
                      <a:srgbClr val="004846"/>
                    </a:solidFill>
                  </a:tcPr>
                </a:tc>
                <a:tc>
                  <a:txBody>
                    <a:bodyPr/>
                    <a:lstStyle/>
                    <a:p>
                      <a:pPr algn="ctr"/>
                      <a:r>
                        <a:rPr lang="en-US" altLang="zh-TW" sz="2000" dirty="0" smtClean="0">
                          <a:latin typeface="Calibri" panose="020F0502020204030204" pitchFamily="34" charset="0"/>
                          <a:cs typeface="Calibri" panose="020F0502020204030204" pitchFamily="34" charset="0"/>
                        </a:rPr>
                        <a:t>Enterprise</a:t>
                      </a:r>
                      <a:endParaRPr lang="zh-TW" altLang="en-US" sz="2000" dirty="0">
                        <a:latin typeface="Calibri" panose="020F0502020204030204" pitchFamily="34" charset="0"/>
                        <a:cs typeface="Calibri" panose="020F0502020204030204" pitchFamily="34" charset="0"/>
                      </a:endParaRPr>
                    </a:p>
                  </a:txBody>
                  <a:tcPr anchor="ctr">
                    <a:solidFill>
                      <a:srgbClr val="004846"/>
                    </a:solidFill>
                  </a:tcPr>
                </a:tc>
              </a:tr>
              <a:tr h="1037636">
                <a:tc>
                  <a:txBody>
                    <a:bodyPr/>
                    <a:lstStyle/>
                    <a:p>
                      <a:pPr algn="ctr"/>
                      <a:r>
                        <a:rPr lang="en-US" altLang="zh-TW" sz="1800" dirty="0" smtClean="0">
                          <a:solidFill>
                            <a:schemeClr val="tx1">
                              <a:lumMod val="75000"/>
                              <a:lumOff val="25000"/>
                            </a:schemeClr>
                          </a:solidFill>
                          <a:latin typeface="Calibri" panose="020F0502020204030204" pitchFamily="34" charset="0"/>
                          <a:cs typeface="Calibri" panose="020F0502020204030204" pitchFamily="34" charset="0"/>
                        </a:rPr>
                        <a:t>O.S.</a:t>
                      </a:r>
                      <a:endParaRPr lang="zh-TW" altLang="en-US" sz="1800" dirty="0">
                        <a:solidFill>
                          <a:schemeClr val="tx1">
                            <a:lumMod val="75000"/>
                            <a:lumOff val="25000"/>
                          </a:schemeClr>
                        </a:solidFill>
                        <a:latin typeface="Calibri" panose="020F0502020204030204" pitchFamily="34" charset="0"/>
                        <a:cs typeface="Calibri" panose="020F0502020204030204" pitchFamily="34" charset="0"/>
                      </a:endParaRPr>
                    </a:p>
                  </a:txBody>
                  <a:tcPr anchor="ctr"/>
                </a:tc>
                <a:tc>
                  <a:txBody>
                    <a:bodyPr/>
                    <a:lstStyle/>
                    <a:p>
                      <a:pPr algn="ctr"/>
                      <a:r>
                        <a:rPr lang="en-US" altLang="zh-TW" sz="1800" dirty="0" smtClean="0">
                          <a:solidFill>
                            <a:schemeClr val="tx1">
                              <a:lumMod val="75000"/>
                              <a:lumOff val="25000"/>
                            </a:schemeClr>
                          </a:solidFill>
                          <a:latin typeface="Calibri" panose="020F0502020204030204" pitchFamily="34" charset="0"/>
                          <a:cs typeface="Calibri" panose="020F0502020204030204" pitchFamily="34" charset="0"/>
                        </a:rPr>
                        <a:t>Win 10</a:t>
                      </a:r>
                    </a:p>
                    <a:p>
                      <a:pPr algn="ctr"/>
                      <a:r>
                        <a:rPr lang="en-US" altLang="zh-TW" sz="1800" dirty="0" smtClean="0">
                          <a:solidFill>
                            <a:schemeClr val="tx1">
                              <a:lumMod val="75000"/>
                              <a:lumOff val="25000"/>
                            </a:schemeClr>
                          </a:solidFill>
                          <a:latin typeface="Calibri" panose="020F0502020204030204" pitchFamily="34" charset="0"/>
                          <a:cs typeface="Calibri" panose="020F0502020204030204" pitchFamily="34" charset="0"/>
                        </a:rPr>
                        <a:t>Ubuntu</a:t>
                      </a:r>
                      <a:r>
                        <a:rPr lang="en-US" altLang="zh-TW" sz="1800" baseline="0" dirty="0" smtClean="0">
                          <a:solidFill>
                            <a:schemeClr val="tx1">
                              <a:lumMod val="75000"/>
                              <a:lumOff val="25000"/>
                            </a:schemeClr>
                          </a:solidFill>
                          <a:latin typeface="Calibri" panose="020F0502020204030204" pitchFamily="34" charset="0"/>
                          <a:cs typeface="Calibri" panose="020F0502020204030204" pitchFamily="34" charset="0"/>
                        </a:rPr>
                        <a:t> 16.04</a:t>
                      </a:r>
                      <a:endParaRPr lang="zh-TW" altLang="en-US" sz="1800" dirty="0">
                        <a:solidFill>
                          <a:schemeClr val="tx1">
                            <a:lumMod val="75000"/>
                            <a:lumOff val="25000"/>
                          </a:schemeClr>
                        </a:solidFill>
                        <a:latin typeface="Calibri" panose="020F0502020204030204" pitchFamily="34" charset="0"/>
                        <a:cs typeface="Calibri" panose="020F0502020204030204" pitchFamily="34" charset="0"/>
                      </a:endParaRPr>
                    </a:p>
                  </a:txBody>
                  <a:tcPr anchor="ctr"/>
                </a:tc>
                <a:tc>
                  <a:txBody>
                    <a:bodyPr/>
                    <a:lstStyle/>
                    <a:p>
                      <a:pPr algn="ctr"/>
                      <a:r>
                        <a:rPr lang="en-US" altLang="zh-TW" sz="1800" dirty="0" smtClean="0">
                          <a:solidFill>
                            <a:schemeClr val="tx1">
                              <a:lumMod val="75000"/>
                              <a:lumOff val="25000"/>
                            </a:schemeClr>
                          </a:solidFill>
                          <a:latin typeface="Calibri" panose="020F0502020204030204" pitchFamily="34" charset="0"/>
                          <a:cs typeface="Calibri" panose="020F0502020204030204" pitchFamily="34" charset="0"/>
                        </a:rPr>
                        <a:t>Win 10</a:t>
                      </a:r>
                    </a:p>
                    <a:p>
                      <a:pPr algn="ctr"/>
                      <a:r>
                        <a:rPr lang="en-US" altLang="zh-TW" sz="1800" dirty="0" smtClean="0">
                          <a:solidFill>
                            <a:schemeClr val="tx1">
                              <a:lumMod val="75000"/>
                              <a:lumOff val="25000"/>
                            </a:schemeClr>
                          </a:solidFill>
                          <a:latin typeface="Calibri" panose="020F0502020204030204" pitchFamily="34" charset="0"/>
                          <a:cs typeface="Calibri" panose="020F0502020204030204" pitchFamily="34" charset="0"/>
                        </a:rPr>
                        <a:t>Ubuntu 20.4</a:t>
                      </a:r>
                    </a:p>
                    <a:p>
                      <a:pPr algn="ctr"/>
                      <a:r>
                        <a:rPr lang="en-US" altLang="zh-TW" sz="1800" dirty="0" smtClean="0">
                          <a:solidFill>
                            <a:schemeClr val="tx1">
                              <a:lumMod val="75000"/>
                              <a:lumOff val="25000"/>
                            </a:schemeClr>
                          </a:solidFill>
                          <a:latin typeface="Calibri" panose="020F0502020204030204" pitchFamily="34" charset="0"/>
                          <a:cs typeface="Calibri" panose="020F0502020204030204" pitchFamily="34" charset="0"/>
                        </a:rPr>
                        <a:t>Win</a:t>
                      </a:r>
                      <a:r>
                        <a:rPr lang="en-US" altLang="zh-TW" sz="1800" baseline="0" dirty="0" smtClean="0">
                          <a:solidFill>
                            <a:schemeClr val="tx1">
                              <a:lumMod val="75000"/>
                              <a:lumOff val="25000"/>
                            </a:schemeClr>
                          </a:solidFill>
                          <a:latin typeface="Calibri" panose="020F0502020204030204" pitchFamily="34" charset="0"/>
                          <a:cs typeface="Calibri" panose="020F0502020204030204" pitchFamily="34" charset="0"/>
                        </a:rPr>
                        <a:t> Server 2019</a:t>
                      </a:r>
                      <a:endParaRPr lang="zh-TW" altLang="en-US" sz="1800" dirty="0">
                        <a:solidFill>
                          <a:schemeClr val="tx1">
                            <a:lumMod val="75000"/>
                            <a:lumOff val="25000"/>
                          </a:schemeClr>
                        </a:solidFill>
                        <a:latin typeface="Calibri" panose="020F0502020204030204" pitchFamily="34" charset="0"/>
                        <a:cs typeface="Calibri" panose="020F0502020204030204" pitchFamily="34" charset="0"/>
                      </a:endParaRPr>
                    </a:p>
                  </a:txBody>
                  <a:tcPr anchor="ctr"/>
                </a:tc>
              </a:tr>
              <a:tr h="861716">
                <a:tc>
                  <a:txBody>
                    <a:bodyPr/>
                    <a:lstStyle/>
                    <a:p>
                      <a:pPr algn="ctr"/>
                      <a:r>
                        <a:rPr lang="en-US" altLang="zh-TW" sz="1800" dirty="0" smtClean="0">
                          <a:solidFill>
                            <a:schemeClr val="tx1">
                              <a:lumMod val="75000"/>
                              <a:lumOff val="25000"/>
                            </a:schemeClr>
                          </a:solidFill>
                          <a:latin typeface="Calibri" panose="020F0502020204030204" pitchFamily="34" charset="0"/>
                          <a:cs typeface="Calibri" panose="020F0502020204030204" pitchFamily="34" charset="0"/>
                        </a:rPr>
                        <a:t>Warm</a:t>
                      </a:r>
                      <a:r>
                        <a:rPr lang="en-US" altLang="zh-TW" sz="1800" baseline="0" dirty="0" smtClean="0">
                          <a:solidFill>
                            <a:schemeClr val="tx1">
                              <a:lumMod val="75000"/>
                              <a:lumOff val="25000"/>
                            </a:schemeClr>
                          </a:solidFill>
                          <a:latin typeface="Calibri" panose="020F0502020204030204" pitchFamily="34" charset="0"/>
                          <a:cs typeface="Calibri" panose="020F0502020204030204" pitchFamily="34" charset="0"/>
                        </a:rPr>
                        <a:t> / Cold boot</a:t>
                      </a:r>
                      <a:endParaRPr lang="zh-TW" altLang="en-US" sz="1800" dirty="0">
                        <a:solidFill>
                          <a:schemeClr val="tx1">
                            <a:lumMod val="75000"/>
                            <a:lumOff val="25000"/>
                          </a:schemeClr>
                        </a:solidFill>
                        <a:latin typeface="Calibri" panose="020F0502020204030204" pitchFamily="34" charset="0"/>
                        <a:cs typeface="Calibri" panose="020F0502020204030204" pitchFamily="34" charset="0"/>
                      </a:endParaRPr>
                    </a:p>
                  </a:txBody>
                  <a:tcPr anchor="ctr"/>
                </a:tc>
                <a:tc>
                  <a:txBody>
                    <a:bodyPr/>
                    <a:lstStyle/>
                    <a:p>
                      <a:pPr algn="ctr"/>
                      <a:r>
                        <a:rPr lang="en-US" altLang="zh-TW" sz="1800" dirty="0" smtClean="0">
                          <a:solidFill>
                            <a:schemeClr val="tx1">
                              <a:lumMod val="75000"/>
                              <a:lumOff val="25000"/>
                            </a:schemeClr>
                          </a:solidFill>
                          <a:latin typeface="Calibri" panose="020F0502020204030204" pitchFamily="34" charset="0"/>
                          <a:cs typeface="Calibri" panose="020F0502020204030204" pitchFamily="34" charset="0"/>
                        </a:rPr>
                        <a:t>3K cycles</a:t>
                      </a:r>
                      <a:endParaRPr lang="zh-TW" altLang="en-US" sz="1800" dirty="0">
                        <a:solidFill>
                          <a:schemeClr val="tx1">
                            <a:lumMod val="75000"/>
                            <a:lumOff val="25000"/>
                          </a:schemeClr>
                        </a:solidFill>
                        <a:latin typeface="Calibri" panose="020F0502020204030204" pitchFamily="34" charset="0"/>
                        <a:cs typeface="Calibri" panose="020F0502020204030204" pitchFamily="34" charset="0"/>
                      </a:endParaRPr>
                    </a:p>
                  </a:txBody>
                  <a:tcPr anchor="ctr"/>
                </a:tc>
                <a:tc>
                  <a:txBody>
                    <a:bodyPr/>
                    <a:lstStyle/>
                    <a:p>
                      <a:pPr algn="ctr"/>
                      <a:r>
                        <a:rPr lang="en-US" altLang="zh-TW" sz="1800" dirty="0" smtClean="0">
                          <a:solidFill>
                            <a:schemeClr val="tx1">
                              <a:lumMod val="75000"/>
                              <a:lumOff val="25000"/>
                            </a:schemeClr>
                          </a:solidFill>
                          <a:latin typeface="Calibri" panose="020F0502020204030204" pitchFamily="34" charset="0"/>
                          <a:cs typeface="Calibri" panose="020F0502020204030204" pitchFamily="34" charset="0"/>
                        </a:rPr>
                        <a:t>5K cycles</a:t>
                      </a:r>
                      <a:endParaRPr lang="zh-TW" altLang="en-US" sz="1800" dirty="0">
                        <a:solidFill>
                          <a:schemeClr val="tx1">
                            <a:lumMod val="75000"/>
                            <a:lumOff val="25000"/>
                          </a:schemeClr>
                        </a:solidFill>
                        <a:latin typeface="Calibri" panose="020F0502020204030204" pitchFamily="34" charset="0"/>
                        <a:cs typeface="Calibri" panose="020F0502020204030204" pitchFamily="34" charset="0"/>
                      </a:endParaRPr>
                    </a:p>
                  </a:txBody>
                  <a:tcPr anchor="ctr"/>
                </a:tc>
              </a:tr>
              <a:tr h="864096">
                <a:tc>
                  <a:txBody>
                    <a:bodyPr/>
                    <a:lstStyle/>
                    <a:p>
                      <a:pPr algn="ctr"/>
                      <a:r>
                        <a:rPr lang="en-US" altLang="zh-TW" sz="1800" dirty="0" smtClean="0">
                          <a:solidFill>
                            <a:schemeClr val="tx1">
                              <a:lumMod val="75000"/>
                              <a:lumOff val="25000"/>
                            </a:schemeClr>
                          </a:solidFill>
                          <a:latin typeface="Calibri" panose="020F0502020204030204" pitchFamily="34" charset="0"/>
                          <a:cs typeface="Calibri" panose="020F0502020204030204" pitchFamily="34" charset="0"/>
                        </a:rPr>
                        <a:t>RAID</a:t>
                      </a:r>
                      <a:endParaRPr lang="zh-TW" altLang="en-US" sz="1800" dirty="0">
                        <a:solidFill>
                          <a:schemeClr val="tx1">
                            <a:lumMod val="75000"/>
                            <a:lumOff val="25000"/>
                          </a:schemeClr>
                        </a:solidFill>
                        <a:latin typeface="Calibri" panose="020F0502020204030204" pitchFamily="34" charset="0"/>
                        <a:cs typeface="Calibri" panose="020F0502020204030204" pitchFamily="34" charset="0"/>
                      </a:endParaRPr>
                    </a:p>
                  </a:txBody>
                  <a:tcPr anchor="ctr"/>
                </a:tc>
                <a:tc>
                  <a:txBody>
                    <a:bodyPr/>
                    <a:lstStyle/>
                    <a:p>
                      <a:pPr algn="ctr"/>
                      <a:r>
                        <a:rPr lang="en-US" altLang="zh-TW" sz="1800" dirty="0" smtClean="0">
                          <a:solidFill>
                            <a:schemeClr val="tx1">
                              <a:lumMod val="75000"/>
                              <a:lumOff val="25000"/>
                            </a:schemeClr>
                          </a:solidFill>
                          <a:latin typeface="Calibri" panose="020F0502020204030204" pitchFamily="34" charset="0"/>
                          <a:cs typeface="Calibri" panose="020F0502020204030204" pitchFamily="34" charset="0"/>
                        </a:rPr>
                        <a:t>0 &amp; 1</a:t>
                      </a:r>
                      <a:endParaRPr lang="zh-TW" altLang="en-US" sz="1800" dirty="0">
                        <a:solidFill>
                          <a:schemeClr val="tx1">
                            <a:lumMod val="75000"/>
                            <a:lumOff val="25000"/>
                          </a:schemeClr>
                        </a:solidFill>
                        <a:latin typeface="Calibri" panose="020F0502020204030204" pitchFamily="34" charset="0"/>
                        <a:cs typeface="Calibri" panose="020F0502020204030204" pitchFamily="34" charset="0"/>
                      </a:endParaRPr>
                    </a:p>
                  </a:txBody>
                  <a:tcPr anchor="ctr"/>
                </a:tc>
                <a:tc>
                  <a:txBody>
                    <a:bodyPr/>
                    <a:lstStyle/>
                    <a:p>
                      <a:pPr algn="ctr"/>
                      <a:r>
                        <a:rPr lang="en-US" altLang="zh-TW" sz="1800" dirty="0" smtClean="0">
                          <a:solidFill>
                            <a:schemeClr val="tx1">
                              <a:lumMod val="75000"/>
                              <a:lumOff val="25000"/>
                            </a:schemeClr>
                          </a:solidFill>
                          <a:latin typeface="Calibri" panose="020F0502020204030204" pitchFamily="34" charset="0"/>
                          <a:cs typeface="Calibri" panose="020F0502020204030204" pitchFamily="34" charset="0"/>
                        </a:rPr>
                        <a:t>0 &amp; 1 + FIO</a:t>
                      </a:r>
                      <a:endParaRPr lang="zh-TW" altLang="en-US" sz="1800" dirty="0">
                        <a:solidFill>
                          <a:schemeClr val="tx1">
                            <a:lumMod val="75000"/>
                            <a:lumOff val="25000"/>
                          </a:schemeClr>
                        </a:solidFill>
                        <a:latin typeface="Calibri" panose="020F0502020204030204" pitchFamily="34" charset="0"/>
                        <a:cs typeface="Calibri" panose="020F0502020204030204" pitchFamily="34" charset="0"/>
                      </a:endParaRPr>
                    </a:p>
                  </a:txBody>
                  <a:tcPr anchor="ctr"/>
                </a:tc>
              </a:tr>
            </a:tbl>
          </a:graphicData>
        </a:graphic>
      </p:graphicFrame>
      <p:graphicFrame>
        <p:nvGraphicFramePr>
          <p:cNvPr id="168" name="表格 167"/>
          <p:cNvGraphicFramePr>
            <a:graphicFrameLocks noGrp="1"/>
          </p:cNvGraphicFramePr>
          <p:nvPr>
            <p:extLst>
              <p:ext uri="{D42A27DB-BD31-4B8C-83A1-F6EECF244321}">
                <p14:modId xmlns:p14="http://schemas.microsoft.com/office/powerpoint/2010/main" val="3452912833"/>
              </p:ext>
            </p:extLst>
          </p:nvPr>
        </p:nvGraphicFramePr>
        <p:xfrm>
          <a:off x="738194" y="5143348"/>
          <a:ext cx="4057313" cy="3361639"/>
        </p:xfrm>
        <a:graphic>
          <a:graphicData uri="http://schemas.openxmlformats.org/drawingml/2006/table">
            <a:tbl>
              <a:tblPr firstRow="1" bandRow="1">
                <a:tableStyleId>{5C22544A-7EE6-4342-B048-85BDC9FD1C3A}</a:tableStyleId>
              </a:tblPr>
              <a:tblGrid>
                <a:gridCol w="4057313"/>
              </a:tblGrid>
              <a:tr h="597548">
                <a:tc>
                  <a:txBody>
                    <a:bodyPr/>
                    <a:lstStyle/>
                    <a:p>
                      <a:pPr algn="ctr"/>
                      <a:r>
                        <a:rPr lang="en-US" altLang="zh-TW" sz="2000" dirty="0" smtClean="0">
                          <a:latin typeface="Calibri" panose="020F0502020204030204" pitchFamily="34" charset="0"/>
                          <a:cs typeface="Calibri" panose="020F0502020204030204" pitchFamily="34" charset="0"/>
                        </a:rPr>
                        <a:t>Stress patterns </a:t>
                      </a:r>
                      <a:endParaRPr lang="zh-TW" altLang="en-US" sz="2000" dirty="0">
                        <a:latin typeface="Calibri" panose="020F0502020204030204" pitchFamily="34" charset="0"/>
                        <a:cs typeface="Calibri" panose="020F0502020204030204" pitchFamily="34" charset="0"/>
                      </a:endParaRPr>
                    </a:p>
                  </a:txBody>
                  <a:tcPr anchor="ctr">
                    <a:solidFill>
                      <a:srgbClr val="004846"/>
                    </a:solidFill>
                  </a:tcPr>
                </a:tc>
              </a:tr>
              <a:tr h="461405">
                <a:tc>
                  <a:txBody>
                    <a:bodyPr/>
                    <a:lstStyle/>
                    <a:p>
                      <a:pPr algn="ctr"/>
                      <a:r>
                        <a:rPr lang="en-US" altLang="zh-TW" sz="1800" dirty="0" smtClean="0">
                          <a:solidFill>
                            <a:schemeClr val="tx1">
                              <a:lumMod val="75000"/>
                              <a:lumOff val="25000"/>
                            </a:schemeClr>
                          </a:solidFill>
                          <a:latin typeface="Calibri" panose="020F0502020204030204" pitchFamily="34" charset="0"/>
                          <a:cs typeface="Calibri" panose="020F0502020204030204" pitchFamily="34" charset="0"/>
                        </a:rPr>
                        <a:t>Burn-in Test</a:t>
                      </a:r>
                    </a:p>
                  </a:txBody>
                  <a:tcPr anchor="ctr"/>
                </a:tc>
              </a:tr>
              <a:tr h="383781">
                <a:tc>
                  <a:txBody>
                    <a:bodyPr/>
                    <a:lstStyle/>
                    <a:p>
                      <a:pPr marL="0" algn="ctr" defTabSz="914446" rtl="0" eaLnBrk="1" latinLnBrk="0" hangingPunct="1"/>
                      <a:r>
                        <a:rPr lang="en-US" altLang="zh-TW" sz="180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Media stream</a:t>
                      </a:r>
                    </a:p>
                  </a:txBody>
                  <a:tcPr anchor="ctr"/>
                </a:tc>
              </a:tr>
              <a:tr h="383781">
                <a:tc>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180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OLTP - Online Transactional Processing</a:t>
                      </a:r>
                    </a:p>
                  </a:txBody>
                  <a:tcPr anchor="ctr"/>
                </a:tc>
              </a:tr>
              <a:tr h="383781">
                <a:tc>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180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VDI - Virtual Desktop Infrastructure</a:t>
                      </a:r>
                    </a:p>
                  </a:txBody>
                  <a:tcPr anchor="ctr"/>
                </a:tc>
              </a:tr>
              <a:tr h="383781">
                <a:tc>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180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DSS - Decision Support Systems</a:t>
                      </a:r>
                    </a:p>
                  </a:txBody>
                  <a:tcPr anchor="ctr"/>
                </a:tc>
              </a:tr>
              <a:tr h="383781">
                <a:tc>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180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Web Server</a:t>
                      </a:r>
                    </a:p>
                  </a:txBody>
                  <a:tcPr anchor="ctr"/>
                </a:tc>
              </a:tr>
              <a:tr h="383781">
                <a:tc>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180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Mail server</a:t>
                      </a:r>
                    </a:p>
                  </a:txBody>
                  <a:tcPr anchor="ctr"/>
                </a:tc>
              </a:tr>
            </a:tbl>
          </a:graphicData>
        </a:graphic>
      </p:graphicFrame>
      <p:sp>
        <p:nvSpPr>
          <p:cNvPr id="103" name="文字方塊 102"/>
          <p:cNvSpPr txBox="1"/>
          <p:nvPr/>
        </p:nvSpPr>
        <p:spPr>
          <a:xfrm>
            <a:off x="12463735" y="8475312"/>
            <a:ext cx="1890839" cy="830997"/>
          </a:xfrm>
          <a:prstGeom prst="rect">
            <a:avLst/>
          </a:prstGeom>
          <a:noFill/>
        </p:spPr>
        <p:txBody>
          <a:bodyPr wrap="none" rtlCol="0">
            <a:spAutoFit/>
          </a:bodyPr>
          <a:lstStyle/>
          <a:p>
            <a:r>
              <a:rPr lang="en-US" altLang="zh-TW" sz="16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Coming soon:</a:t>
            </a:r>
          </a:p>
          <a:p>
            <a:pPr marL="342900" indent="-342900">
              <a:buFontTx/>
              <a:buChar char="-"/>
            </a:pPr>
            <a:r>
              <a:rPr lang="en-US" altLang="zh-TW" sz="16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VMWare Ready</a:t>
            </a:r>
          </a:p>
          <a:p>
            <a:pPr marL="342900" indent="-342900">
              <a:buFontTx/>
              <a:buChar char="-"/>
            </a:pPr>
            <a:r>
              <a:rPr lang="en-US" altLang="zh-TW" sz="16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Windows WHQL</a:t>
            </a:r>
            <a:endParaRPr lang="zh-TW" altLang="en-US" sz="16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cxnSp>
        <p:nvCxnSpPr>
          <p:cNvPr id="4" name="直線接點 3"/>
          <p:cNvCxnSpPr/>
          <p:nvPr/>
        </p:nvCxnSpPr>
        <p:spPr bwMode="auto">
          <a:xfrm>
            <a:off x="5717803" y="1996480"/>
            <a:ext cx="0" cy="6984776"/>
          </a:xfrm>
          <a:prstGeom prst="line">
            <a:avLst/>
          </a:prstGeom>
          <a:ln>
            <a:solidFill>
              <a:schemeClr val="bg1">
                <a:lumMod val="50000"/>
              </a:schemeClr>
            </a:solidFill>
            <a:prstDash val="lgDash"/>
            <a:headEnd type="none" w="med" len="med"/>
            <a:tailEnd type="none" w="med" len="med"/>
          </a:ln>
        </p:spPr>
        <p:style>
          <a:lnRef idx="2">
            <a:schemeClr val="dk1"/>
          </a:lnRef>
          <a:fillRef idx="0">
            <a:schemeClr val="dk1"/>
          </a:fillRef>
          <a:effectRef idx="1">
            <a:schemeClr val="dk1"/>
          </a:effectRef>
          <a:fontRef idx="minor">
            <a:schemeClr val="tx1"/>
          </a:fontRef>
        </p:style>
      </p:cxnSp>
      <p:cxnSp>
        <p:nvCxnSpPr>
          <p:cNvPr id="73" name="直線接點 72"/>
          <p:cNvCxnSpPr/>
          <p:nvPr/>
        </p:nvCxnSpPr>
        <p:spPr bwMode="auto">
          <a:xfrm>
            <a:off x="11838483" y="1934697"/>
            <a:ext cx="0" cy="6984776"/>
          </a:xfrm>
          <a:prstGeom prst="line">
            <a:avLst/>
          </a:prstGeom>
          <a:ln>
            <a:solidFill>
              <a:schemeClr val="bg1">
                <a:lumMod val="50000"/>
              </a:schemeClr>
            </a:solidFill>
            <a:prstDash val="lgDash"/>
            <a:headEnd type="none" w="med" len="med"/>
            <a:tailEnd type="none" w="med" len="med"/>
          </a:ln>
        </p:spPr>
        <p:style>
          <a:lnRef idx="2">
            <a:schemeClr val="dk1"/>
          </a:lnRef>
          <a:fillRef idx="0">
            <a:schemeClr val="dk1"/>
          </a:fillRef>
          <a:effectRef idx="1">
            <a:schemeClr val="dk1"/>
          </a:effectRef>
          <a:fontRef idx="minor">
            <a:schemeClr val="tx1"/>
          </a:fontRef>
        </p:style>
      </p:cxnSp>
    </p:spTree>
    <p:extLst>
      <p:ext uri="{BB962C8B-B14F-4D97-AF65-F5344CB8AC3E}">
        <p14:creationId xmlns:p14="http://schemas.microsoft.com/office/powerpoint/2010/main" val="1232517686"/>
      </p:ext>
    </p:extLst>
  </p:cSld>
  <p:clrMapOvr>
    <a:masterClrMapping/>
  </p:clrMapOvr>
  <p:transition/>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461219" y="124272"/>
            <a:ext cx="5976664" cy="1091871"/>
          </a:xfrm>
        </p:spPr>
        <p:txBody>
          <a:bodyPr/>
          <a:lstStyle/>
          <a:p>
            <a:pPr>
              <a:tabLst>
                <a:tab pos="3859213" algn="l"/>
              </a:tabLst>
            </a:pPr>
            <a:r>
              <a:rPr lang="en-US" altLang="zh-TW" dirty="0" smtClean="0"/>
              <a:t>Enterprise</a:t>
            </a:r>
            <a:r>
              <a:rPr lang="zh-TW" altLang="en-US" dirty="0" smtClean="0"/>
              <a:t> </a:t>
            </a:r>
            <a:r>
              <a:rPr lang="en-US" altLang="zh-TW" dirty="0" smtClean="0"/>
              <a:t>Series </a:t>
            </a:r>
            <a:r>
              <a:rPr lang="en-US" altLang="zh-TW" dirty="0"/>
              <a:t>roadmap</a:t>
            </a:r>
            <a:endParaRPr lang="zh-TW" altLang="en-US" sz="4000" dirty="0">
              <a:solidFill>
                <a:srgbClr val="F49C00"/>
              </a:solidFill>
            </a:endParaRPr>
          </a:p>
        </p:txBody>
      </p:sp>
      <p:graphicFrame>
        <p:nvGraphicFramePr>
          <p:cNvPr id="32" name="表格 31"/>
          <p:cNvGraphicFramePr>
            <a:graphicFrameLocks noGrp="1"/>
          </p:cNvGraphicFramePr>
          <p:nvPr>
            <p:extLst>
              <p:ext uri="{D42A27DB-BD31-4B8C-83A1-F6EECF244321}">
                <p14:modId xmlns:p14="http://schemas.microsoft.com/office/powerpoint/2010/main" val="868319741"/>
              </p:ext>
            </p:extLst>
          </p:nvPr>
        </p:nvGraphicFramePr>
        <p:xfrm>
          <a:off x="173189" y="1213299"/>
          <a:ext cx="16705861" cy="4577217"/>
        </p:xfrm>
        <a:graphic>
          <a:graphicData uri="http://schemas.openxmlformats.org/drawingml/2006/table">
            <a:tbl>
              <a:tblPr firstRow="1" bandRow="1">
                <a:tableStyleId>{5940675A-B579-460E-94D1-54222C63F5DA}</a:tableStyleId>
              </a:tblPr>
              <a:tblGrid>
                <a:gridCol w="1386077"/>
                <a:gridCol w="1854281"/>
                <a:gridCol w="864096"/>
                <a:gridCol w="996528"/>
                <a:gridCol w="1054989"/>
                <a:gridCol w="1054989"/>
                <a:gridCol w="1054989"/>
                <a:gridCol w="1054989"/>
                <a:gridCol w="1054989"/>
                <a:gridCol w="1054989"/>
                <a:gridCol w="1054989"/>
                <a:gridCol w="1054989"/>
                <a:gridCol w="1054989"/>
                <a:gridCol w="1054989"/>
                <a:gridCol w="1054989"/>
              </a:tblGrid>
              <a:tr h="418351">
                <a:tc>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Flash</a:t>
                      </a:r>
                      <a:endParaRPr lang="zh-TW" altLang="en-US" sz="2000" b="1" dirty="0">
                        <a:solidFill>
                          <a:schemeClr val="bg1"/>
                        </a:solidFill>
                        <a:latin typeface="Calibri" panose="020F0502020204030204" pitchFamily="34"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grid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Available</a:t>
                      </a:r>
                      <a:r>
                        <a:rPr lang="en-US" altLang="zh-TW" sz="2000" b="1" baseline="0" dirty="0" smtClean="0">
                          <a:solidFill>
                            <a:schemeClr val="bg1"/>
                          </a:solidFill>
                          <a:latin typeface="Calibri" panose="020F0502020204030204" pitchFamily="34" charset="0"/>
                          <a:cs typeface="Calibri" panose="020F0502020204030204" pitchFamily="34" charset="0"/>
                        </a:rPr>
                        <a:t> Now</a:t>
                      </a:r>
                      <a:endParaRPr lang="zh-TW" altLang="en-US" sz="2000" b="1" dirty="0">
                        <a:solidFill>
                          <a:schemeClr val="bg1"/>
                        </a:solidFill>
                        <a:latin typeface="Calibri" panose="020F0502020204030204" pitchFamily="34"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hMerge="1">
                  <a:txBody>
                    <a:bodyPr/>
                    <a:lstStyle/>
                    <a:p>
                      <a:endParaRPr lang="zh-TW" altLang="en-US"/>
                    </a:p>
                  </a:txBody>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Q4’23</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59410" marR="59410" marT="29701" marB="29701"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tc>
                <a:tc hMerge="1">
                  <a:txBody>
                    <a:bodyPr/>
                    <a:lstStyle/>
                    <a:p>
                      <a:endParaRPr lang="zh-TW" altLang="en-US"/>
                    </a:p>
                  </a:txBody>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Q1’24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59410" marR="59410" marT="29701" marB="29701"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Q2’24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59410" marR="59410" marT="29701" marB="29701"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Q3’24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59410" marR="59410" marT="29701" marB="29701"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1300934">
                <a:tc rowSpan="3">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SATA</a:t>
                      </a:r>
                      <a:endParaRPr lang="zh-TW" altLang="en-US" sz="2000" b="1" dirty="0">
                        <a:solidFill>
                          <a:schemeClr val="bg1"/>
                        </a:solidFill>
                        <a:latin typeface="Calibri" panose="020F0502020204030204" pitchFamily="34"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marL="0" algn="l" defTabSz="914446" rtl="0" eaLnBrk="1" fontAlgn="auto" latinLnBrk="0" hangingPunct="1">
                        <a:spcBef>
                          <a:spcPts val="0"/>
                        </a:spcBef>
                        <a:spcAft>
                          <a:spcPts val="0"/>
                        </a:spcAft>
                        <a:defRPr/>
                      </a:pPr>
                      <a:r>
                        <a:rPr lang="en-US" altLang="zh-TW" sz="1800" b="1" kern="1200" dirty="0" smtClean="0">
                          <a:solidFill>
                            <a:srgbClr val="F49C00"/>
                          </a:solidFill>
                          <a:latin typeface="Calibri" panose="020F0502020204030204" pitchFamily="34" charset="0"/>
                          <a:ea typeface="+mn-ea"/>
                          <a:cs typeface="Calibri" panose="020F0502020204030204" pitchFamily="34" charset="0"/>
                        </a:rPr>
                        <a:t>SV24E-25</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240GB~1.92TB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1800" b="1"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AES, </a:t>
                      </a:r>
                      <a:r>
                        <a:rPr lang="en-US" altLang="zh-TW" sz="1800" b="1" kern="1200" baseline="0" dirty="0" err="1" smtClean="0">
                          <a:solidFill>
                            <a:schemeClr val="tx1">
                              <a:lumMod val="75000"/>
                              <a:lumOff val="25000"/>
                            </a:schemeClr>
                          </a:solidFill>
                          <a:latin typeface="Calibri" panose="020F0502020204030204" pitchFamily="34" charset="0"/>
                          <a:ea typeface="+mn-ea"/>
                          <a:cs typeface="Calibri" panose="020F0502020204030204" pitchFamily="34" charset="0"/>
                        </a:rPr>
                        <a:t>CorePower</a:t>
                      </a:r>
                      <a:endParaRPr lang="en-US" altLang="zh-TW" sz="1800" b="1"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1800" b="1"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DWPD &gt;1</a:t>
                      </a:r>
                      <a:endPar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en-US" altLang="zh-TW" sz="1800" b="1" dirty="0" smtClean="0">
                        <a:solidFill>
                          <a:srgbClr val="C00000"/>
                        </a:solidFill>
                        <a:latin typeface="Calibri" panose="020F0502020204030204" pitchFamily="34" charset="0"/>
                        <a:cs typeface="Calibri" panose="020F0502020204030204" pitchFamily="34" charset="0"/>
                      </a:endParaRPr>
                    </a:p>
                    <a:p>
                      <a:pPr marL="0" algn="l" defTabSz="914446" rtl="0" eaLnBrk="1" fontAlgn="auto" latinLnBrk="0" hangingPunct="1">
                        <a:spcBef>
                          <a:spcPts val="0"/>
                        </a:spcBef>
                        <a:spcAft>
                          <a:spcPts val="0"/>
                        </a:spcAft>
                        <a:defRPr/>
                      </a:pPr>
                      <a:endPar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2000" b="1" kern="1200" dirty="0" smtClean="0">
                        <a:solidFill>
                          <a:schemeClr val="bg1"/>
                        </a:solidFill>
                        <a:latin typeface="Calibri" panose="020F0502020204030204" pitchFamily="34" charset="0"/>
                        <a:ea typeface="+mn-ea"/>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2000" b="1" kern="1200" dirty="0" smtClean="0">
                        <a:solidFill>
                          <a:schemeClr val="bg1"/>
                        </a:solidFill>
                        <a:latin typeface="Calibri" panose="020F0502020204030204" pitchFamily="34" charset="0"/>
                        <a:ea typeface="+mn-ea"/>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endParaRPr lang="zh-TW" altLang="en-US" sz="2000" dirty="0">
                        <a:latin typeface="Calibri" panose="020F0502020204030204" pitchFamily="34"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endParaRPr lang="zh-TW" altLang="en-US" sz="2000" dirty="0">
                        <a:latin typeface="Calibri" panose="020F0502020204030204" pitchFamily="34"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000" dirty="0">
                        <a:latin typeface="Calibri" panose="020F0502020204030204" pitchFamily="34"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000" dirty="0">
                        <a:latin typeface="Calibri" panose="020F0502020204030204" pitchFamily="34"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2000" b="0" kern="1200" dirty="0" smtClean="0">
                        <a:solidFill>
                          <a:schemeClr val="tx1"/>
                        </a:solidFill>
                        <a:latin typeface="Calibri" panose="020F0502020204030204" pitchFamily="34" charset="0"/>
                        <a:ea typeface="+mn-ea"/>
                        <a:cs typeface="+mn-cs"/>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2000" b="0" kern="1200" dirty="0" smtClean="0">
                        <a:solidFill>
                          <a:schemeClr val="tx1"/>
                        </a:solidFill>
                        <a:latin typeface="Calibri" panose="020F0502020204030204" pitchFamily="34" charset="0"/>
                        <a:ea typeface="+mn-ea"/>
                        <a:cs typeface="+mn-cs"/>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000" dirty="0">
                        <a:latin typeface="Calibri" panose="020F0502020204030204" pitchFamily="34"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417754">
                <a:tc vMerge="1">
                  <a:txBody>
                    <a:bodyPr/>
                    <a:lstStyle/>
                    <a:p>
                      <a:pPr algn="ctr"/>
                      <a:endParaRPr lang="zh-TW" altLang="en-US" sz="2000" b="1" dirty="0">
                        <a:solidFill>
                          <a:schemeClr val="bg1"/>
                        </a:solidFill>
                        <a:latin typeface="Calibri" panose="020F0502020204030204" pitchFamily="34"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marL="0" algn="l" defTabSz="914446" rtl="0" eaLnBrk="1" fontAlgn="auto" latinLnBrk="0" hangingPunct="1">
                        <a:spcBef>
                          <a:spcPts val="0"/>
                        </a:spcBef>
                        <a:spcAft>
                          <a:spcPts val="0"/>
                        </a:spcAft>
                        <a:defRPr/>
                      </a:pPr>
                      <a:r>
                        <a:rPr lang="en-US" altLang="zh-TW" sz="1800" b="1" kern="1200" dirty="0" smtClean="0">
                          <a:solidFill>
                            <a:srgbClr val="F49C00"/>
                          </a:solidFill>
                          <a:latin typeface="Calibri" panose="020F0502020204030204" pitchFamily="34" charset="0"/>
                          <a:ea typeface="+mn-ea"/>
                          <a:cs typeface="Calibri" panose="020F0502020204030204" pitchFamily="34" charset="0"/>
                        </a:rPr>
                        <a:t>SV24E-M280</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240GB~1.92TB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1800" b="1"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AES, </a:t>
                      </a:r>
                      <a:r>
                        <a:rPr lang="en-US" altLang="zh-TW" sz="1800" b="1" kern="1200" baseline="0" dirty="0" err="1" smtClean="0">
                          <a:solidFill>
                            <a:schemeClr val="tx1">
                              <a:lumMod val="75000"/>
                              <a:lumOff val="25000"/>
                            </a:schemeClr>
                          </a:solidFill>
                          <a:latin typeface="Calibri" panose="020F0502020204030204" pitchFamily="34" charset="0"/>
                          <a:ea typeface="+mn-ea"/>
                          <a:cs typeface="Calibri" panose="020F0502020204030204" pitchFamily="34" charset="0"/>
                        </a:rPr>
                        <a:t>CorePower</a:t>
                      </a:r>
                      <a:endParaRPr lang="en-US" altLang="zh-TW" sz="1800" b="1"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1800" b="1"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DWPD &gt;1</a:t>
                      </a:r>
                      <a:endPar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2000" b="1" kern="1200" dirty="0" smtClean="0">
                        <a:solidFill>
                          <a:schemeClr val="bg1"/>
                        </a:solidFill>
                        <a:latin typeface="Calibri" panose="020F0502020204030204" pitchFamily="34" charset="0"/>
                        <a:ea typeface="+mn-ea"/>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2000" b="1" kern="1200" dirty="0" smtClean="0">
                        <a:solidFill>
                          <a:schemeClr val="bg1"/>
                        </a:solidFill>
                        <a:latin typeface="Calibri" panose="020F0502020204030204" pitchFamily="34" charset="0"/>
                        <a:ea typeface="+mn-ea"/>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000" dirty="0">
                        <a:latin typeface="Calibri" panose="020F0502020204030204" pitchFamily="34"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000" dirty="0">
                        <a:latin typeface="Calibri" panose="020F0502020204030204" pitchFamily="34"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000" dirty="0">
                        <a:latin typeface="Calibri" panose="020F0502020204030204" pitchFamily="34"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000" dirty="0">
                        <a:latin typeface="Calibri" panose="020F0502020204030204" pitchFamily="34"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000" dirty="0">
                        <a:latin typeface="Calibri" panose="020F0502020204030204" pitchFamily="34"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000" dirty="0">
                        <a:latin typeface="Calibri" panose="020F0502020204030204" pitchFamily="34"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417754">
                <a:tc vMerge="1">
                  <a:txBody>
                    <a:bodyPr/>
                    <a:lstStyle/>
                    <a:p>
                      <a:pPr algn="ctr"/>
                      <a:endParaRPr lang="zh-TW" altLang="en-US" sz="2000" b="1" dirty="0">
                        <a:solidFill>
                          <a:schemeClr val="bg1"/>
                        </a:solidFill>
                        <a:latin typeface="Calibri" panose="020F0502020204030204" pitchFamily="34"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1800" b="1" kern="1200" dirty="0" smtClean="0">
                          <a:solidFill>
                            <a:srgbClr val="F49C00"/>
                          </a:solidFill>
                          <a:latin typeface="Calibri" panose="020F0502020204030204" pitchFamily="34" charset="0"/>
                          <a:ea typeface="+mn-ea"/>
                          <a:cs typeface="Calibri" panose="020F0502020204030204" pitchFamily="34" charset="0"/>
                        </a:rPr>
                        <a:t>ST18E-25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1800" b="1" kern="1200" dirty="0" smtClean="0">
                          <a:solidFill>
                            <a:srgbClr val="FFFFFF"/>
                          </a:solidFill>
                          <a:latin typeface="Calibri" panose="020F0502020204030204" pitchFamily="34" charset="0"/>
                          <a:ea typeface="+mn-ea"/>
                          <a:cs typeface="Calibri" panose="020F0502020204030204" pitchFamily="34" charset="0"/>
                        </a:rPr>
                        <a:t>480GB~7.68TB</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1800" b="1" kern="1200" dirty="0" smtClean="0">
                          <a:solidFill>
                            <a:srgbClr val="FFFFFF"/>
                          </a:solidFill>
                          <a:latin typeface="Calibri" panose="020F0502020204030204" pitchFamily="34" charset="0"/>
                          <a:ea typeface="+mn-ea"/>
                          <a:cs typeface="Calibri" panose="020F0502020204030204" pitchFamily="34" charset="0"/>
                        </a:rPr>
                        <a:t>AES, </a:t>
                      </a:r>
                      <a:r>
                        <a:rPr lang="en-US" altLang="zh-TW" sz="1800" b="1" kern="1200" dirty="0" err="1" smtClean="0">
                          <a:solidFill>
                            <a:srgbClr val="FFFFFF"/>
                          </a:solidFill>
                          <a:latin typeface="Calibri" panose="020F0502020204030204" pitchFamily="34" charset="0"/>
                          <a:ea typeface="+mn-ea"/>
                          <a:cs typeface="Calibri" panose="020F0502020204030204" pitchFamily="34" charset="0"/>
                        </a:rPr>
                        <a:t>CorePower</a:t>
                      </a:r>
                      <a:endParaRPr lang="en-US" altLang="zh-TW" sz="1800" b="1" kern="1200" dirty="0" smtClean="0">
                        <a:solidFill>
                          <a:srgbClr val="FFFFFF"/>
                        </a:solidFill>
                        <a:latin typeface="Calibri" panose="020F0502020204030204" pitchFamily="34" charset="0"/>
                        <a:ea typeface="+mn-ea"/>
                        <a:cs typeface="Calibri" panose="020F050202020403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1800" b="1" kern="1200" dirty="0" smtClean="0">
                          <a:solidFill>
                            <a:srgbClr val="FFFFFF"/>
                          </a:solidFill>
                          <a:latin typeface="Calibri" panose="020F0502020204030204" pitchFamily="34" charset="0"/>
                          <a:ea typeface="+mn-ea"/>
                          <a:cs typeface="Calibri" panose="020F0502020204030204" pitchFamily="34" charset="0"/>
                        </a:rPr>
                        <a:t>DWPD &gt;1</a:t>
                      </a:r>
                    </a:p>
                    <a:p>
                      <a:pPr marL="0" algn="l"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zh-TW" sz="2000" b="1" kern="1200" dirty="0" smtClean="0">
                        <a:solidFill>
                          <a:schemeClr val="bg1"/>
                        </a:solidFill>
                        <a:latin typeface="Calibri" panose="020F0502020204030204" pitchFamily="34" charset="0"/>
                        <a:ea typeface="+mn-ea"/>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zh-TW" sz="2000" b="1" kern="1200" dirty="0" smtClean="0">
                        <a:solidFill>
                          <a:schemeClr val="bg1"/>
                        </a:solidFill>
                        <a:latin typeface="Calibri" panose="020F0502020204030204" pitchFamily="34" charset="0"/>
                        <a:ea typeface="+mn-ea"/>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000" dirty="0">
                        <a:latin typeface="Calibri" panose="020F0502020204030204" pitchFamily="34"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000" dirty="0">
                        <a:latin typeface="Calibri" panose="020F0502020204030204" pitchFamily="34"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000" dirty="0">
                        <a:latin typeface="Calibri" panose="020F0502020204030204" pitchFamily="34"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000" dirty="0">
                        <a:latin typeface="Calibri" panose="020F0502020204030204" pitchFamily="34"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000" dirty="0">
                        <a:latin typeface="Calibri" panose="020F0502020204030204" pitchFamily="34"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sp>
        <p:nvSpPr>
          <p:cNvPr id="42" name="文字方塊 41"/>
          <p:cNvSpPr txBox="1"/>
          <p:nvPr/>
        </p:nvSpPr>
        <p:spPr>
          <a:xfrm>
            <a:off x="14212125" y="5380856"/>
            <a:ext cx="3030728" cy="295423"/>
          </a:xfrm>
          <a:prstGeom prst="rect">
            <a:avLst/>
          </a:prstGeom>
          <a:noFill/>
        </p:spPr>
        <p:txBody>
          <a:bodyPr wrap="square" lIns="79205" tIns="39603" rIns="79205" bIns="39603">
            <a:spAutoFit/>
          </a:bodyPr>
          <a:lstStyle>
            <a:defPPr>
              <a:defRPr lang="en-US"/>
            </a:defPPr>
            <a:lvl1pPr fontAlgn="auto">
              <a:spcBef>
                <a:spcPts val="0"/>
              </a:spcBef>
              <a:spcAft>
                <a:spcPts val="0"/>
              </a:spcAft>
              <a:defRPr kumimoji="0" sz="1400" b="1">
                <a:solidFill>
                  <a:srgbClr val="C00000"/>
                </a:solidFill>
                <a:latin typeface="Calibri" panose="020F0502020204030204" pitchFamily="34" charset="0"/>
                <a:ea typeface="+mn-ea"/>
                <a:cs typeface="Calibri" panose="020F0502020204030204" pitchFamily="34" charset="0"/>
              </a:defRPr>
            </a:lvl1pPr>
          </a:lstStyle>
          <a:p>
            <a:pPr algn="ctr"/>
            <a:r>
              <a:rPr lang="en-US" altLang="zh-TW" dirty="0" smtClean="0"/>
              <a:t>Warranty</a:t>
            </a:r>
            <a:r>
              <a:rPr lang="en-US" altLang="zh-TW" dirty="0"/>
              <a:t>: 5 years or </a:t>
            </a:r>
            <a:r>
              <a:rPr lang="en-US" altLang="zh-TW" dirty="0" smtClean="0"/>
              <a:t>TBW</a:t>
            </a:r>
            <a:endParaRPr lang="zh-TW" altLang="en-US" dirty="0"/>
          </a:p>
        </p:txBody>
      </p:sp>
      <p:grpSp>
        <p:nvGrpSpPr>
          <p:cNvPr id="3" name="群組 2"/>
          <p:cNvGrpSpPr/>
          <p:nvPr/>
        </p:nvGrpSpPr>
        <p:grpSpPr>
          <a:xfrm>
            <a:off x="11535254" y="6305520"/>
            <a:ext cx="2664296" cy="2572939"/>
            <a:chOff x="9954600" y="5638499"/>
            <a:chExt cx="3751371" cy="3600000"/>
          </a:xfrm>
        </p:grpSpPr>
        <p:pic>
          <p:nvPicPr>
            <p:cNvPr id="9" name="圖片 8"/>
            <p:cNvPicPr>
              <a:picLocks noChangeAspect="1"/>
            </p:cNvPicPr>
            <p:nvPr/>
          </p:nvPicPr>
          <p:blipFill>
            <a:blip r:embed="rId3"/>
            <a:stretch>
              <a:fillRect/>
            </a:stretch>
          </p:blipFill>
          <p:spPr>
            <a:xfrm>
              <a:off x="9954600" y="5638499"/>
              <a:ext cx="2497533" cy="3600000"/>
            </a:xfrm>
            <a:prstGeom prst="rect">
              <a:avLst/>
            </a:prstGeom>
          </p:spPr>
        </p:pic>
        <p:pic>
          <p:nvPicPr>
            <p:cNvPr id="11" name="圖片 10"/>
            <p:cNvPicPr>
              <a:picLocks noChangeAspect="1"/>
            </p:cNvPicPr>
            <p:nvPr/>
          </p:nvPicPr>
          <p:blipFill>
            <a:blip r:embed="rId4"/>
            <a:stretch>
              <a:fillRect/>
            </a:stretch>
          </p:blipFill>
          <p:spPr>
            <a:xfrm rot="10800000">
              <a:off x="12918603" y="6350032"/>
              <a:ext cx="787368" cy="2880000"/>
            </a:xfrm>
            <a:prstGeom prst="rect">
              <a:avLst/>
            </a:prstGeom>
          </p:spPr>
        </p:pic>
      </p:grpSp>
      <p:sp>
        <p:nvSpPr>
          <p:cNvPr id="4" name="文字方塊 3"/>
          <p:cNvSpPr txBox="1"/>
          <p:nvPr/>
        </p:nvSpPr>
        <p:spPr>
          <a:xfrm>
            <a:off x="12215451" y="9053264"/>
            <a:ext cx="487128" cy="307777"/>
          </a:xfrm>
          <a:prstGeom prst="rect">
            <a:avLst/>
          </a:prstGeom>
          <a:noFill/>
        </p:spPr>
        <p:txBody>
          <a:bodyPr wrap="square" rtlCol="0">
            <a:spAutoFit/>
          </a:bodyPr>
          <a:lstStyle/>
          <a:p>
            <a:r>
              <a:rPr lang="en-US" altLang="zh-TW" sz="14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2.5”</a:t>
            </a:r>
            <a:endParaRPr lang="zh-TW" altLang="en-US" sz="14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sp>
        <p:nvSpPr>
          <p:cNvPr id="17" name="文字方塊 16"/>
          <p:cNvSpPr txBox="1"/>
          <p:nvPr/>
        </p:nvSpPr>
        <p:spPr>
          <a:xfrm>
            <a:off x="13563939" y="9053264"/>
            <a:ext cx="1082856" cy="307777"/>
          </a:xfrm>
          <a:prstGeom prst="rect">
            <a:avLst/>
          </a:prstGeom>
          <a:noFill/>
        </p:spPr>
        <p:txBody>
          <a:bodyPr wrap="square" rtlCol="0">
            <a:spAutoFit/>
          </a:bodyPr>
          <a:lstStyle/>
          <a:p>
            <a:r>
              <a:rPr lang="en-US" altLang="zh-TW" sz="14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M.22 280</a:t>
            </a:r>
            <a:endParaRPr lang="zh-TW" altLang="en-US" sz="14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sp>
        <p:nvSpPr>
          <p:cNvPr id="18" name="文字方塊 17"/>
          <p:cNvSpPr txBox="1"/>
          <p:nvPr/>
        </p:nvSpPr>
        <p:spPr>
          <a:xfrm>
            <a:off x="3485555" y="1729934"/>
            <a:ext cx="807065"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BiCS5</a:t>
            </a:r>
            <a:endParaRPr lang="en-US" altLang="zh-TW" sz="1600" b="1" dirty="0">
              <a:solidFill>
                <a:srgbClr val="C00000"/>
              </a:solidFill>
              <a:latin typeface="Calibri" panose="020F0502020204030204" pitchFamily="34" charset="0"/>
              <a:cs typeface="Calibri" panose="020F0502020204030204" pitchFamily="34" charset="0"/>
            </a:endParaRPr>
          </a:p>
        </p:txBody>
      </p:sp>
      <p:sp>
        <p:nvSpPr>
          <p:cNvPr id="19" name="文字方塊 18"/>
          <p:cNvSpPr txBox="1"/>
          <p:nvPr/>
        </p:nvSpPr>
        <p:spPr>
          <a:xfrm>
            <a:off x="3485555" y="3076600"/>
            <a:ext cx="807065"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BiCS5</a:t>
            </a:r>
            <a:endParaRPr lang="en-US" altLang="zh-TW" sz="1600" b="1" dirty="0">
              <a:solidFill>
                <a:srgbClr val="C00000"/>
              </a:solidFill>
              <a:latin typeface="Calibri" panose="020F0502020204030204" pitchFamily="34" charset="0"/>
              <a:cs typeface="Calibri" panose="020F0502020204030204" pitchFamily="34" charset="0"/>
            </a:endParaRPr>
          </a:p>
        </p:txBody>
      </p:sp>
      <p:sp>
        <p:nvSpPr>
          <p:cNvPr id="15" name="文字方塊 14"/>
          <p:cNvSpPr txBox="1"/>
          <p:nvPr/>
        </p:nvSpPr>
        <p:spPr>
          <a:xfrm>
            <a:off x="7373987" y="4444023"/>
            <a:ext cx="820888" cy="338554"/>
          </a:xfrm>
          <a:prstGeom prst="rect">
            <a:avLst/>
          </a:prstGeom>
          <a:noFill/>
        </p:spPr>
        <p:txBody>
          <a:bodyPr wrap="square" rtlCol="0">
            <a:spAutoFit/>
          </a:bodyPr>
          <a:lstStyle/>
          <a:p>
            <a:pPr algn="ctr"/>
            <a:r>
              <a:rPr lang="en-US" altLang="zh-TW" sz="1600" b="1" dirty="0" smtClean="0">
                <a:solidFill>
                  <a:srgbClr val="FFFF00"/>
                </a:solidFill>
                <a:latin typeface="Calibri" panose="020F0502020204030204" pitchFamily="34" charset="0"/>
                <a:cs typeface="Calibri" panose="020F0502020204030204" pitchFamily="34" charset="0"/>
              </a:rPr>
              <a:t>BiCS5</a:t>
            </a:r>
            <a:endParaRPr lang="en-US" altLang="zh-TW" sz="1600" b="1" dirty="0">
              <a:solidFill>
                <a:srgbClr val="FFFF00"/>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4079559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461219" y="124272"/>
            <a:ext cx="5976664" cy="1091871"/>
          </a:xfrm>
        </p:spPr>
        <p:txBody>
          <a:bodyPr/>
          <a:lstStyle/>
          <a:p>
            <a:pPr>
              <a:tabLst>
                <a:tab pos="3859213" algn="l"/>
              </a:tabLst>
            </a:pPr>
            <a:r>
              <a:rPr lang="en-US" altLang="zh-TW" dirty="0" smtClean="0"/>
              <a:t>Enterprise</a:t>
            </a:r>
            <a:r>
              <a:rPr lang="zh-TW" altLang="en-US" dirty="0" smtClean="0"/>
              <a:t> </a:t>
            </a:r>
            <a:r>
              <a:rPr lang="en-US" altLang="zh-TW" dirty="0" smtClean="0"/>
              <a:t>Series </a:t>
            </a:r>
            <a:r>
              <a:rPr lang="en-US" altLang="zh-TW" dirty="0"/>
              <a:t>roadmap</a:t>
            </a:r>
            <a:endParaRPr lang="zh-TW" altLang="en-US" sz="4000" dirty="0">
              <a:solidFill>
                <a:srgbClr val="F49C00"/>
              </a:solidFill>
            </a:endParaRPr>
          </a:p>
        </p:txBody>
      </p:sp>
      <p:graphicFrame>
        <p:nvGraphicFramePr>
          <p:cNvPr id="32" name="表格 31"/>
          <p:cNvGraphicFramePr>
            <a:graphicFrameLocks noGrp="1"/>
          </p:cNvGraphicFramePr>
          <p:nvPr>
            <p:extLst>
              <p:ext uri="{D42A27DB-BD31-4B8C-83A1-F6EECF244321}">
                <p14:modId xmlns:p14="http://schemas.microsoft.com/office/powerpoint/2010/main" val="2616882183"/>
              </p:ext>
            </p:extLst>
          </p:nvPr>
        </p:nvGraphicFramePr>
        <p:xfrm>
          <a:off x="389211" y="988368"/>
          <a:ext cx="16489844" cy="6611096"/>
        </p:xfrm>
        <a:graphic>
          <a:graphicData uri="http://schemas.openxmlformats.org/drawingml/2006/table">
            <a:tbl>
              <a:tblPr firstRow="1" bandRow="1">
                <a:tableStyleId>{5940675A-B579-460E-94D1-54222C63F5DA}</a:tableStyleId>
              </a:tblPr>
              <a:tblGrid>
                <a:gridCol w="1223857"/>
                <a:gridCol w="1656463"/>
                <a:gridCol w="864096"/>
                <a:gridCol w="1062119"/>
                <a:gridCol w="1062119"/>
                <a:gridCol w="1062119"/>
                <a:gridCol w="1062119"/>
                <a:gridCol w="1062119"/>
                <a:gridCol w="1062119"/>
                <a:gridCol w="1062119"/>
                <a:gridCol w="1062119"/>
                <a:gridCol w="1062119"/>
                <a:gridCol w="1062119"/>
                <a:gridCol w="1062119"/>
                <a:gridCol w="1062119"/>
              </a:tblGrid>
              <a:tr h="576064">
                <a:tc>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Flash</a:t>
                      </a:r>
                      <a:endParaRPr lang="zh-TW" altLang="en-US" sz="2000" b="1" dirty="0">
                        <a:solidFill>
                          <a:schemeClr val="bg1"/>
                        </a:solidFill>
                        <a:latin typeface="Calibri" panose="020F0502020204030204" pitchFamily="34"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grid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Available</a:t>
                      </a:r>
                      <a:r>
                        <a:rPr lang="en-US" altLang="zh-TW" sz="2000" b="1" baseline="0" dirty="0" smtClean="0">
                          <a:solidFill>
                            <a:schemeClr val="bg1"/>
                          </a:solidFill>
                          <a:latin typeface="Calibri" panose="020F0502020204030204" pitchFamily="34" charset="0"/>
                          <a:cs typeface="Calibri" panose="020F0502020204030204" pitchFamily="34" charset="0"/>
                        </a:rPr>
                        <a:t> Now</a:t>
                      </a:r>
                      <a:endParaRPr lang="zh-TW" altLang="en-US" sz="2000" b="1" dirty="0">
                        <a:solidFill>
                          <a:schemeClr val="bg1"/>
                        </a:solidFill>
                        <a:latin typeface="Calibri" panose="020F0502020204030204" pitchFamily="34"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hMerge="1">
                  <a:txBody>
                    <a:bodyPr/>
                    <a:lstStyle/>
                    <a:p>
                      <a:pPr algn="ctr"/>
                      <a:endParaRPr lang="zh-TW" altLang="en-US" sz="2000" b="1" dirty="0">
                        <a:solidFill>
                          <a:schemeClr val="bg1"/>
                        </a:solidFill>
                        <a:latin typeface="Calibri" panose="020F0502020204030204" pitchFamily="34"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Q4’23</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59410" marR="59410" marT="29701" marB="29701"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tc>
                <a:tc hMerge="1">
                  <a:txBody>
                    <a:bodyPr/>
                    <a:lstStyle/>
                    <a:p>
                      <a:endParaRPr lang="zh-TW" altLang="en-US"/>
                    </a:p>
                  </a:txBody>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Q1’24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59410" marR="59410" marT="29701" marB="29701"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Q2’24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59410" marR="59410" marT="29701" marB="29701"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Q3’24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59410" marR="59410" marT="29701" marB="29701"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959075">
                <a:tc rowSpan="4">
                  <a:txBody>
                    <a:bodyPr/>
                    <a:lstStyle/>
                    <a:p>
                      <a:pPr algn="ctr"/>
                      <a:r>
                        <a:rPr lang="en-US" altLang="zh-TW" sz="2000" b="1" dirty="0" err="1" smtClean="0">
                          <a:solidFill>
                            <a:schemeClr val="bg1"/>
                          </a:solidFill>
                          <a:latin typeface="Calibri" panose="020F0502020204030204" pitchFamily="34" charset="0"/>
                          <a:cs typeface="Calibri" panose="020F0502020204030204" pitchFamily="34" charset="0"/>
                        </a:rPr>
                        <a:t>PCIe</a:t>
                      </a:r>
                      <a:endParaRPr lang="zh-TW" altLang="en-US" sz="2000" b="1" dirty="0">
                        <a:solidFill>
                          <a:schemeClr val="bg1"/>
                        </a:solidFill>
                        <a:latin typeface="Calibri" panose="020F0502020204030204" pitchFamily="34"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marL="0" algn="l" defTabSz="914446" rtl="0" eaLnBrk="1" fontAlgn="auto" latinLnBrk="0" hangingPunct="1">
                        <a:spcBef>
                          <a:spcPts val="0"/>
                        </a:spcBef>
                        <a:spcAft>
                          <a:spcPts val="0"/>
                        </a:spcAft>
                        <a:defRPr/>
                      </a:pPr>
                      <a:r>
                        <a:rPr lang="en-US" altLang="zh-TW" sz="1800" b="1" kern="1200" dirty="0" smtClean="0">
                          <a:solidFill>
                            <a:srgbClr val="F49C00"/>
                          </a:solidFill>
                          <a:latin typeface="Calibri" panose="020F0502020204030204" pitchFamily="34" charset="0"/>
                          <a:ea typeface="Cambria" panose="02040503050406030204" pitchFamily="18" charset="0"/>
                          <a:cs typeface="Calibri" panose="020F0502020204030204" pitchFamily="34" charset="0"/>
                        </a:rPr>
                        <a:t>PV25E-M280</a:t>
                      </a:r>
                    </a:p>
                    <a:p>
                      <a:pPr marL="0" algn="l" defTabSz="914446" rtl="0" eaLnBrk="1" fontAlgn="auto" latinLnBrk="0" hangingPunct="1">
                        <a:spcBef>
                          <a:spcPts val="0"/>
                        </a:spcBef>
                        <a:spcAft>
                          <a:spcPts val="0"/>
                        </a:spcAft>
                        <a:defRPr/>
                      </a:pPr>
                      <a:r>
                        <a:rPr lang="en-US" altLang="zh-TW" sz="1800" b="1" kern="1200" dirty="0" smtClean="0">
                          <a:solidFill>
                            <a:schemeClr val="tx1"/>
                          </a:solidFill>
                          <a:latin typeface="Calibri" panose="020F0502020204030204" pitchFamily="34" charset="0"/>
                          <a:ea typeface="+mn-ea"/>
                          <a:cs typeface="Calibri" panose="020F0502020204030204" pitchFamily="34" charset="0"/>
                        </a:rPr>
                        <a:t>240GB~1.92TB</a:t>
                      </a:r>
                    </a:p>
                    <a:p>
                      <a:pPr marL="0" algn="l" defTabSz="914446" rtl="0" eaLnBrk="1" fontAlgn="auto" latinLnBrk="0" hangingPunct="1">
                        <a:spcBef>
                          <a:spcPts val="0"/>
                        </a:spcBef>
                        <a:spcAft>
                          <a:spcPts val="0"/>
                        </a:spcAft>
                        <a:defRPr/>
                      </a:pPr>
                      <a:r>
                        <a:rPr lang="en-US" altLang="zh-TW" sz="1800" b="1" kern="1200" dirty="0" smtClean="0">
                          <a:solidFill>
                            <a:schemeClr val="tx1"/>
                          </a:solidFill>
                          <a:latin typeface="Calibri" panose="020F0502020204030204" pitchFamily="34" charset="0"/>
                          <a:ea typeface="+mn-ea"/>
                          <a:cs typeface="Calibri" panose="020F0502020204030204" pitchFamily="34" charset="0"/>
                        </a:rPr>
                        <a:t>Gen4 x4 </a:t>
                      </a:r>
                    </a:p>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1800" b="1" kern="1200" dirty="0" smtClean="0">
                          <a:solidFill>
                            <a:schemeClr val="tx1"/>
                          </a:solidFill>
                          <a:latin typeface="Calibri" panose="020F0502020204030204" pitchFamily="34" charset="0"/>
                          <a:ea typeface="+mn-ea"/>
                          <a:cs typeface="Calibri" panose="020F0502020204030204" pitchFamily="34" charset="0"/>
                        </a:rPr>
                        <a:t>AES, </a:t>
                      </a:r>
                      <a:r>
                        <a:rPr lang="en-US" altLang="zh-TW" sz="1800" b="1" kern="1200" dirty="0" err="1" smtClean="0">
                          <a:solidFill>
                            <a:schemeClr val="tx1"/>
                          </a:solidFill>
                          <a:latin typeface="Calibri" panose="020F0502020204030204" pitchFamily="34" charset="0"/>
                          <a:ea typeface="+mn-ea"/>
                          <a:cs typeface="Calibri" panose="020F0502020204030204" pitchFamily="34" charset="0"/>
                        </a:rPr>
                        <a:t>CorePower</a:t>
                      </a:r>
                      <a:endParaRPr lang="en-US" altLang="zh-TW" sz="1800" b="1" kern="1200" dirty="0" smtClean="0">
                        <a:solidFill>
                          <a:schemeClr val="tx1"/>
                        </a:solidFill>
                        <a:latin typeface="Calibri" panose="020F0502020204030204" pitchFamily="34" charset="0"/>
                        <a:ea typeface="+mn-ea"/>
                        <a:cs typeface="Calibri" panose="020F0502020204030204" pitchFamily="34" charset="0"/>
                      </a:endParaRPr>
                    </a:p>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1800" b="1" kern="1200" dirty="0" smtClean="0">
                          <a:solidFill>
                            <a:schemeClr val="tx1"/>
                          </a:solidFill>
                          <a:latin typeface="Calibri" panose="020F0502020204030204" pitchFamily="34" charset="0"/>
                          <a:ea typeface="+mn-ea"/>
                          <a:cs typeface="Calibri" panose="020F0502020204030204" pitchFamily="34" charset="0"/>
                        </a:rPr>
                        <a:t>DWPD &gt;1</a:t>
                      </a:r>
                    </a:p>
                    <a:p>
                      <a:pPr marL="0" algn="l" defTabSz="914446" rtl="0" eaLnBrk="1" fontAlgn="auto" latinLnBrk="0" hangingPunct="1">
                        <a:spcBef>
                          <a:spcPts val="0"/>
                        </a:spcBef>
                        <a:spcAft>
                          <a:spcPts val="0"/>
                        </a:spcAft>
                        <a:defRPr/>
                      </a:pPr>
                      <a:endParaRPr lang="en-US" altLang="zh-TW" sz="1800" b="1" kern="1200" dirty="0" smtClean="0">
                        <a:solidFill>
                          <a:schemeClr val="tx1"/>
                        </a:solidFill>
                        <a:latin typeface="Calibri" panose="020F0502020204030204" pitchFamily="34" charset="0"/>
                        <a:ea typeface="+mn-ea"/>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tx1"/>
                        </a:solidFill>
                        <a:latin typeface="Calibri" panose="020F0502020204030204" pitchFamily="34" charset="0"/>
                        <a:ea typeface="+mn-ea"/>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just"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en-US" dirty="0"/>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en-US" dirty="0"/>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just"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just"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just"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just"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959075">
                <a:tc vMerge="1">
                  <a:txBody>
                    <a:bodyPr/>
                    <a:lstStyle/>
                    <a:p>
                      <a:pPr algn="ctr"/>
                      <a:endParaRPr lang="zh-TW" altLang="en-US" sz="2000" b="1" dirty="0">
                        <a:solidFill>
                          <a:schemeClr val="bg1"/>
                        </a:solidFill>
                        <a:latin typeface="Calibri" panose="020F0502020204030204" pitchFamily="34"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marL="0" algn="just" defTabSz="914446" rtl="0" eaLnBrk="1" fontAlgn="auto" latinLnBrk="0" hangingPunct="1">
                        <a:spcBef>
                          <a:spcPts val="0"/>
                        </a:spcBef>
                        <a:spcAft>
                          <a:spcPts val="0"/>
                        </a:spcAft>
                        <a:defRPr/>
                      </a:pPr>
                      <a:endParaRPr lang="en-US" altLang="zh-TW" sz="1800" b="1" kern="1200" dirty="0" smtClean="0">
                        <a:solidFill>
                          <a:schemeClr val="tx1"/>
                        </a:solidFill>
                        <a:latin typeface="Calibri" panose="020F0502020204030204" pitchFamily="34" charset="0"/>
                        <a:ea typeface="Cambria" panose="02040503050406030204" pitchFamily="18"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en-US" altLang="zh-TW" sz="1800" b="1" kern="1200" dirty="0" smtClean="0">
                        <a:solidFill>
                          <a:schemeClr val="tx1"/>
                        </a:solidFill>
                        <a:latin typeface="Calibri" panose="020F0502020204030204" pitchFamily="34" charset="0"/>
                        <a:ea typeface="Cambria" panose="02040503050406030204" pitchFamily="18"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gridSpan="2">
                  <a:txBody>
                    <a:bodyPr/>
                    <a:lstStyle/>
                    <a:p>
                      <a:pPr marL="0" algn="just" defTabSz="914446" rtl="0" eaLnBrk="1" fontAlgn="auto" latinLnBrk="0" hangingPunct="1">
                        <a:spcBef>
                          <a:spcPts val="0"/>
                        </a:spcBef>
                        <a:spcAft>
                          <a:spcPts val="0"/>
                        </a:spcAft>
                        <a:defRPr/>
                      </a:pPr>
                      <a:r>
                        <a:rPr lang="en-US" altLang="zh-TW" sz="1800" b="1" kern="1200" dirty="0" smtClean="0">
                          <a:solidFill>
                            <a:srgbClr val="F49C00"/>
                          </a:solidFill>
                          <a:latin typeface="Calibri" panose="020F0502020204030204" pitchFamily="34" charset="0"/>
                          <a:ea typeface="+mn-ea"/>
                          <a:cs typeface="Calibri" panose="020F0502020204030204" pitchFamily="34" charset="0"/>
                        </a:rPr>
                        <a:t>PV16E-M280</a:t>
                      </a:r>
                    </a:p>
                    <a:p>
                      <a:pPr marL="0" algn="l" defTabSz="914446" rtl="0" eaLnBrk="1" fontAlgn="auto" latinLnBrk="0" hangingPunct="1">
                        <a:spcBef>
                          <a:spcPts val="0"/>
                        </a:spcBef>
                        <a:spcAft>
                          <a:spcPts val="0"/>
                        </a:spcAft>
                        <a:defRPr/>
                      </a:pPr>
                      <a:r>
                        <a:rPr lang="en-US" altLang="zh-TW" sz="1800" b="1" kern="1200" dirty="0" smtClean="0">
                          <a:solidFill>
                            <a:srgbClr val="FFFFFF"/>
                          </a:solidFill>
                          <a:latin typeface="Calibri" panose="020F0502020204030204" pitchFamily="34" charset="0"/>
                          <a:ea typeface="+mn-ea"/>
                          <a:cs typeface="Calibri" panose="020F0502020204030204" pitchFamily="34" charset="0"/>
                        </a:rPr>
                        <a:t>480GB~1.92TB</a:t>
                      </a:r>
                    </a:p>
                    <a:p>
                      <a:pPr marL="0" algn="l" defTabSz="914446" rtl="0" eaLnBrk="1" fontAlgn="auto" latinLnBrk="0" hangingPunct="1">
                        <a:spcBef>
                          <a:spcPts val="0"/>
                        </a:spcBef>
                        <a:spcAft>
                          <a:spcPts val="0"/>
                        </a:spcAft>
                        <a:defRPr/>
                      </a:pPr>
                      <a:r>
                        <a:rPr lang="en-US" altLang="zh-TW" sz="1800" b="1" kern="1200" dirty="0" smtClean="0">
                          <a:solidFill>
                            <a:srgbClr val="FFFFFF"/>
                          </a:solidFill>
                          <a:latin typeface="Calibri" panose="020F0502020204030204" pitchFamily="34" charset="0"/>
                          <a:ea typeface="+mn-ea"/>
                          <a:cs typeface="Calibri" panose="020F0502020204030204" pitchFamily="34" charset="0"/>
                        </a:rPr>
                        <a:t>Gen4 x4 </a:t>
                      </a:r>
                    </a:p>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1800" b="1" kern="1200" dirty="0" smtClean="0">
                          <a:solidFill>
                            <a:srgbClr val="FFFFFF"/>
                          </a:solidFill>
                          <a:latin typeface="Calibri" panose="020F0502020204030204" pitchFamily="34" charset="0"/>
                          <a:ea typeface="Cambria" panose="02040503050406030204" pitchFamily="18" charset="0"/>
                          <a:cs typeface="Calibri" panose="020F0502020204030204" pitchFamily="34" charset="0"/>
                        </a:rPr>
                        <a:t>AES, </a:t>
                      </a:r>
                      <a:r>
                        <a:rPr lang="en-US" altLang="zh-TW" sz="1800" b="1" kern="1200" dirty="0" err="1" smtClean="0">
                          <a:solidFill>
                            <a:srgbClr val="FFFFFF"/>
                          </a:solidFill>
                          <a:latin typeface="Calibri" panose="020F0502020204030204" pitchFamily="34" charset="0"/>
                          <a:ea typeface="Cambria" panose="02040503050406030204" pitchFamily="18" charset="0"/>
                          <a:cs typeface="Calibri" panose="020F0502020204030204" pitchFamily="34" charset="0"/>
                        </a:rPr>
                        <a:t>CorePower</a:t>
                      </a:r>
                      <a:endParaRPr lang="en-US" altLang="zh-TW" sz="1800" b="1" kern="1200" dirty="0" smtClean="0">
                        <a:solidFill>
                          <a:srgbClr val="FFFFFF"/>
                        </a:solidFill>
                        <a:latin typeface="Calibri" panose="020F0502020204030204" pitchFamily="34" charset="0"/>
                        <a:ea typeface="Cambria" panose="02040503050406030204" pitchFamily="18" charset="0"/>
                        <a:cs typeface="Calibri" panose="020F0502020204030204" pitchFamily="34" charset="0"/>
                      </a:endParaRPr>
                    </a:p>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1800" b="1" kern="1200" dirty="0" smtClean="0">
                          <a:solidFill>
                            <a:srgbClr val="FFFFFF"/>
                          </a:solidFill>
                          <a:latin typeface="Calibri" panose="020F0502020204030204" pitchFamily="34" charset="0"/>
                          <a:ea typeface="Cambria" panose="02040503050406030204" pitchFamily="18" charset="0"/>
                          <a:cs typeface="Calibri" panose="020F0502020204030204" pitchFamily="34" charset="0"/>
                        </a:rPr>
                        <a:t>DWPD &gt;1</a:t>
                      </a: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hMerge="1">
                  <a:txBody>
                    <a:bodyPr/>
                    <a:lstStyle/>
                    <a:p>
                      <a:pPr marL="0" algn="just"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Cambria" panose="02040503050406030204" pitchFamily="18"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pPr marL="0" algn="just"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Cambria" panose="02040503050406030204" pitchFamily="18"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pPr marL="0" algn="just" defTabSz="914446" rtl="0" eaLnBrk="1" fontAlgn="auto" latinLnBrk="0" hangingPunct="1">
                        <a:spcBef>
                          <a:spcPts val="0"/>
                        </a:spcBef>
                        <a:spcAft>
                          <a:spcPts val="0"/>
                        </a:spcAft>
                        <a:defRPr/>
                      </a:pPr>
                      <a:endParaRPr lang="en-US" altLang="zh-TW" sz="1800" b="1" i="1" kern="1200" dirty="0" smtClean="0">
                        <a:solidFill>
                          <a:schemeClr val="bg1"/>
                        </a:solidFill>
                        <a:latin typeface="Calibri" panose="020F0502020204030204" pitchFamily="34" charset="0"/>
                        <a:ea typeface="Cambria" panose="02040503050406030204" pitchFamily="18"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just"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Cambria" panose="02040503050406030204" pitchFamily="18"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pPr marL="0" algn="just"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just"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just"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959075">
                <a:tc vMerge="1">
                  <a:txBody>
                    <a:bodyPr/>
                    <a:lstStyle/>
                    <a:p>
                      <a:pPr algn="ctr"/>
                      <a:endParaRPr lang="zh-TW" altLang="en-US" sz="2000" b="1" dirty="0">
                        <a:solidFill>
                          <a:schemeClr val="bg1"/>
                        </a:solidFill>
                        <a:latin typeface="Calibri" panose="020F0502020204030204" pitchFamily="34"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rgbClr val="F49C00"/>
                        </a:solidFill>
                        <a:latin typeface="Calibri" panose="020F0502020204030204" pitchFamily="34" charset="0"/>
                        <a:ea typeface="+mn-ea"/>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gridSpan="2">
                  <a:txBody>
                    <a:bodyPr/>
                    <a:lstStyle/>
                    <a:p>
                      <a:pPr marL="0" algn="just" defTabSz="914446" rtl="0" eaLnBrk="1" fontAlgn="auto" latinLnBrk="0" hangingPunct="1">
                        <a:spcBef>
                          <a:spcPts val="0"/>
                        </a:spcBef>
                        <a:spcAft>
                          <a:spcPts val="0"/>
                        </a:spcAft>
                        <a:defRPr/>
                      </a:pPr>
                      <a:r>
                        <a:rPr lang="en-US" altLang="zh-TW" sz="1800" b="1" kern="1200" dirty="0" smtClean="0">
                          <a:solidFill>
                            <a:srgbClr val="F49C00"/>
                          </a:solidFill>
                          <a:latin typeface="Calibri" panose="020F0502020204030204" pitchFamily="34" charset="0"/>
                          <a:ea typeface="+mn-ea"/>
                          <a:cs typeface="Calibri" panose="020F0502020204030204" pitchFamily="34" charset="0"/>
                        </a:rPr>
                        <a:t>PV16E-M2110</a:t>
                      </a:r>
                    </a:p>
                    <a:p>
                      <a:pPr marL="0" algn="l" defTabSz="914446" rtl="0" eaLnBrk="1" fontAlgn="auto" latinLnBrk="0" hangingPunct="1">
                        <a:spcBef>
                          <a:spcPts val="0"/>
                        </a:spcBef>
                        <a:spcAft>
                          <a:spcPts val="0"/>
                        </a:spcAft>
                        <a:defRPr/>
                      </a:pPr>
                      <a:r>
                        <a:rPr lang="en-US" altLang="zh-TW" sz="1800" b="1" kern="1200" dirty="0" smtClean="0">
                          <a:solidFill>
                            <a:schemeClr val="bg1"/>
                          </a:solidFill>
                          <a:latin typeface="Calibri" panose="020F0502020204030204" pitchFamily="34" charset="0"/>
                          <a:ea typeface="+mn-ea"/>
                          <a:cs typeface="Calibri" panose="020F0502020204030204" pitchFamily="34" charset="0"/>
                        </a:rPr>
                        <a:t>480GB~3.84TB </a:t>
                      </a:r>
                    </a:p>
                    <a:p>
                      <a:pPr marL="0" algn="l" defTabSz="914446" rtl="0" eaLnBrk="1" fontAlgn="auto" latinLnBrk="0" hangingPunct="1">
                        <a:spcBef>
                          <a:spcPts val="0"/>
                        </a:spcBef>
                        <a:spcAft>
                          <a:spcPts val="0"/>
                        </a:spcAft>
                        <a:defRPr/>
                      </a:pPr>
                      <a:r>
                        <a:rPr lang="en-US" altLang="zh-TW" sz="1800" b="1" kern="1200" dirty="0" smtClean="0">
                          <a:solidFill>
                            <a:schemeClr val="bg1"/>
                          </a:solidFill>
                          <a:latin typeface="Calibri" panose="020F0502020204030204" pitchFamily="34" charset="0"/>
                          <a:ea typeface="+mn-ea"/>
                          <a:cs typeface="Calibri" panose="020F0502020204030204" pitchFamily="34" charset="0"/>
                        </a:rPr>
                        <a:t>Gen4 x4</a:t>
                      </a:r>
                    </a:p>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1800" b="1" kern="1200" dirty="0" smtClean="0">
                          <a:solidFill>
                            <a:schemeClr val="bg1"/>
                          </a:solidFill>
                          <a:latin typeface="Calibri" panose="020F0502020204030204" pitchFamily="34" charset="0"/>
                          <a:ea typeface="Cambria" panose="02040503050406030204" pitchFamily="18" charset="0"/>
                          <a:cs typeface="Calibri" panose="020F0502020204030204" pitchFamily="34" charset="0"/>
                        </a:rPr>
                        <a:t>AES, </a:t>
                      </a:r>
                      <a:r>
                        <a:rPr lang="en-US" altLang="zh-TW" sz="1800" b="1" kern="1200" dirty="0" err="1" smtClean="0">
                          <a:solidFill>
                            <a:schemeClr val="bg1"/>
                          </a:solidFill>
                          <a:latin typeface="Calibri" panose="020F0502020204030204" pitchFamily="34" charset="0"/>
                          <a:ea typeface="Cambria" panose="02040503050406030204" pitchFamily="18" charset="0"/>
                          <a:cs typeface="Calibri" panose="020F0502020204030204" pitchFamily="34" charset="0"/>
                        </a:rPr>
                        <a:t>CorePower</a:t>
                      </a:r>
                      <a:endParaRPr lang="en-US" altLang="zh-TW" sz="1800" b="1" kern="1200" dirty="0" smtClean="0">
                        <a:solidFill>
                          <a:schemeClr val="bg1"/>
                        </a:solidFill>
                        <a:latin typeface="Calibri" panose="020F0502020204030204" pitchFamily="34" charset="0"/>
                        <a:ea typeface="Cambria" panose="02040503050406030204" pitchFamily="18" charset="0"/>
                        <a:cs typeface="Calibri" panose="020F0502020204030204" pitchFamily="34" charset="0"/>
                      </a:endParaRPr>
                    </a:p>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1800" b="1" kern="1200" dirty="0" smtClean="0">
                          <a:solidFill>
                            <a:schemeClr val="bg1"/>
                          </a:solidFill>
                          <a:latin typeface="Calibri" panose="020F0502020204030204" pitchFamily="34" charset="0"/>
                          <a:ea typeface="Cambria" panose="02040503050406030204" pitchFamily="18" charset="0"/>
                          <a:cs typeface="Calibri" panose="020F0502020204030204" pitchFamily="34" charset="0"/>
                        </a:rPr>
                        <a:t>DWPD &gt;1</a:t>
                      </a: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hMerge="1">
                  <a:txBody>
                    <a:bodyPr/>
                    <a:lstStyle/>
                    <a:p>
                      <a:pPr marL="0" algn="just"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Cambria" panose="02040503050406030204" pitchFamily="18"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just"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Cambria" panose="02040503050406030204" pitchFamily="18"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just"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Cambria" panose="02040503050406030204" pitchFamily="18"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959075">
                <a:tc vMerge="1">
                  <a:txBody>
                    <a:bodyPr/>
                    <a:lstStyle/>
                    <a:p>
                      <a:pPr algn="ctr"/>
                      <a:endParaRPr lang="zh-TW" altLang="en-US" sz="2000" b="1" dirty="0">
                        <a:solidFill>
                          <a:schemeClr val="bg1"/>
                        </a:solidFill>
                        <a:latin typeface="Calibri" panose="020F0502020204030204" pitchFamily="34"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just"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gridSpan="2">
                  <a:txBody>
                    <a:bodyPr/>
                    <a:lstStyle/>
                    <a:p>
                      <a:pPr marL="0" algn="just" defTabSz="914446" rtl="0" eaLnBrk="1" fontAlgn="auto" latinLnBrk="0" hangingPunct="1">
                        <a:spcBef>
                          <a:spcPts val="0"/>
                        </a:spcBef>
                        <a:spcAft>
                          <a:spcPts val="0"/>
                        </a:spcAft>
                        <a:defRPr/>
                      </a:pPr>
                      <a:r>
                        <a:rPr lang="en-US" altLang="zh-TW" sz="1800" b="1" kern="1200" dirty="0" smtClean="0">
                          <a:solidFill>
                            <a:srgbClr val="F49C00"/>
                          </a:solidFill>
                          <a:latin typeface="Calibri" panose="020F0502020204030204" pitchFamily="34" charset="0"/>
                          <a:ea typeface="+mn-ea"/>
                          <a:cs typeface="Calibri" panose="020F0502020204030204" pitchFamily="34" charset="0"/>
                        </a:rPr>
                        <a:t>PV16E-E1S</a:t>
                      </a:r>
                    </a:p>
                    <a:p>
                      <a:pPr marL="0" algn="l" defTabSz="914446" rtl="0" eaLnBrk="1" fontAlgn="auto" latinLnBrk="0" hangingPunct="1">
                        <a:spcBef>
                          <a:spcPts val="0"/>
                        </a:spcBef>
                        <a:spcAft>
                          <a:spcPts val="0"/>
                        </a:spcAft>
                        <a:defRPr/>
                      </a:pPr>
                      <a:r>
                        <a:rPr lang="en-US" altLang="zh-TW" sz="1800" b="1" kern="1200" dirty="0" smtClean="0">
                          <a:solidFill>
                            <a:schemeClr val="bg1"/>
                          </a:solidFill>
                          <a:latin typeface="Calibri" panose="020F0502020204030204" pitchFamily="34" charset="0"/>
                          <a:ea typeface="+mn-ea"/>
                          <a:cs typeface="Calibri" panose="020F0502020204030204" pitchFamily="34" charset="0"/>
                        </a:rPr>
                        <a:t>480GB~3.84TB </a:t>
                      </a:r>
                    </a:p>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1800" b="1" kern="1200" dirty="0" smtClean="0">
                          <a:solidFill>
                            <a:schemeClr val="bg1"/>
                          </a:solidFill>
                          <a:latin typeface="Calibri" panose="020F0502020204030204" pitchFamily="34" charset="0"/>
                          <a:ea typeface="+mn-ea"/>
                          <a:cs typeface="Calibri" panose="020F0502020204030204" pitchFamily="34" charset="0"/>
                        </a:rPr>
                        <a:t>Gen4 x4</a:t>
                      </a:r>
                    </a:p>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1800" b="1" kern="1200" dirty="0" smtClean="0">
                          <a:solidFill>
                            <a:schemeClr val="bg1"/>
                          </a:solidFill>
                          <a:latin typeface="Calibri" panose="020F0502020204030204" pitchFamily="34" charset="0"/>
                          <a:ea typeface="Cambria" panose="02040503050406030204" pitchFamily="18" charset="0"/>
                          <a:cs typeface="Calibri" panose="020F0502020204030204" pitchFamily="34" charset="0"/>
                        </a:rPr>
                        <a:t>AES, </a:t>
                      </a:r>
                      <a:r>
                        <a:rPr lang="en-US" altLang="zh-TW" sz="1800" b="1" kern="1200" dirty="0" err="1" smtClean="0">
                          <a:solidFill>
                            <a:schemeClr val="bg1"/>
                          </a:solidFill>
                          <a:latin typeface="Calibri" panose="020F0502020204030204" pitchFamily="34" charset="0"/>
                          <a:ea typeface="Cambria" panose="02040503050406030204" pitchFamily="18" charset="0"/>
                          <a:cs typeface="Calibri" panose="020F0502020204030204" pitchFamily="34" charset="0"/>
                        </a:rPr>
                        <a:t>CorePower</a:t>
                      </a:r>
                      <a:endParaRPr lang="en-US" altLang="zh-TW" sz="1800" b="1" kern="1200" dirty="0" smtClean="0">
                        <a:solidFill>
                          <a:schemeClr val="bg1"/>
                        </a:solidFill>
                        <a:latin typeface="Calibri" panose="020F0502020204030204" pitchFamily="34" charset="0"/>
                        <a:ea typeface="Cambria" panose="02040503050406030204" pitchFamily="18" charset="0"/>
                        <a:cs typeface="Calibri" panose="020F0502020204030204" pitchFamily="34" charset="0"/>
                      </a:endParaRPr>
                    </a:p>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1800" b="1" kern="1200" baseline="0" dirty="0" smtClean="0">
                          <a:solidFill>
                            <a:schemeClr val="bg1"/>
                          </a:solidFill>
                          <a:latin typeface="Calibri" panose="020F0502020204030204" pitchFamily="34" charset="0"/>
                          <a:ea typeface="+mn-ea"/>
                          <a:cs typeface="Calibri" panose="020F0502020204030204" pitchFamily="34" charset="0"/>
                        </a:rPr>
                        <a:t>DWPD &gt;1</a:t>
                      </a: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hMerge="1">
                  <a:txBody>
                    <a:bodyPr/>
                    <a:lstStyle/>
                    <a:p>
                      <a:pPr marL="0" algn="just"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sp>
        <p:nvSpPr>
          <p:cNvPr id="42" name="文字方塊 41"/>
          <p:cNvSpPr txBox="1"/>
          <p:nvPr/>
        </p:nvSpPr>
        <p:spPr>
          <a:xfrm>
            <a:off x="13853966" y="7166851"/>
            <a:ext cx="3799520" cy="302237"/>
          </a:xfrm>
          <a:prstGeom prst="rect">
            <a:avLst/>
          </a:prstGeom>
          <a:noFill/>
        </p:spPr>
        <p:txBody>
          <a:bodyPr wrap="square" lIns="79205" tIns="39603" rIns="79205" bIns="39603">
            <a:spAutoFit/>
          </a:bodyPr>
          <a:lstStyle>
            <a:defPPr>
              <a:defRPr lang="en-US"/>
            </a:defPPr>
            <a:lvl1pPr fontAlgn="auto">
              <a:spcBef>
                <a:spcPts val="0"/>
              </a:spcBef>
              <a:spcAft>
                <a:spcPts val="0"/>
              </a:spcAft>
              <a:defRPr kumimoji="0" sz="1400" b="1">
                <a:solidFill>
                  <a:srgbClr val="C00000"/>
                </a:solidFill>
                <a:latin typeface="Calibri" panose="020F0502020204030204" pitchFamily="34" charset="0"/>
                <a:ea typeface="+mn-ea"/>
                <a:cs typeface="Calibri" panose="020F0502020204030204" pitchFamily="34" charset="0"/>
              </a:defRPr>
            </a:lvl1pPr>
          </a:lstStyle>
          <a:p>
            <a:pPr algn="ctr"/>
            <a:r>
              <a:rPr lang="en-US" altLang="zh-TW" dirty="0" smtClean="0"/>
              <a:t>Warranty</a:t>
            </a:r>
            <a:r>
              <a:rPr lang="en-US" altLang="zh-TW" dirty="0"/>
              <a:t>: 5 years or </a:t>
            </a:r>
            <a:r>
              <a:rPr lang="en-US" altLang="zh-TW" dirty="0" smtClean="0"/>
              <a:t>TBW</a:t>
            </a:r>
            <a:endParaRPr lang="en-US" altLang="zh-TW" dirty="0"/>
          </a:p>
        </p:txBody>
      </p:sp>
      <p:sp>
        <p:nvSpPr>
          <p:cNvPr id="10" name="文字方塊 9"/>
          <p:cNvSpPr txBox="1"/>
          <p:nvPr/>
        </p:nvSpPr>
        <p:spPr>
          <a:xfrm>
            <a:off x="3413547" y="1732779"/>
            <a:ext cx="657201" cy="338554"/>
          </a:xfrm>
          <a:prstGeom prst="rect">
            <a:avLst/>
          </a:prstGeom>
          <a:noFill/>
        </p:spPr>
        <p:txBody>
          <a:bodyPr wrap="square" rtlCol="0">
            <a:spAutoFit/>
          </a:bodyPr>
          <a:lstStyle/>
          <a:p>
            <a:pPr algn="ctr"/>
            <a:r>
              <a:rPr lang="en-US" altLang="zh-TW" sz="1600" b="1" dirty="0" smtClean="0">
                <a:solidFill>
                  <a:srgbClr val="C00000"/>
                </a:solidFill>
                <a:latin typeface="Calibri" panose="020F0502020204030204" pitchFamily="34" charset="0"/>
                <a:cs typeface="Calibri" panose="020F0502020204030204" pitchFamily="34" charset="0"/>
              </a:rPr>
              <a:t>BiCS5</a:t>
            </a:r>
            <a:endParaRPr lang="en-US" altLang="zh-TW" sz="1600" b="1" dirty="0">
              <a:solidFill>
                <a:srgbClr val="C00000"/>
              </a:solidFill>
              <a:latin typeface="Calibri" panose="020F0502020204030204" pitchFamily="34" charset="0"/>
              <a:cs typeface="Calibri" panose="020F0502020204030204" pitchFamily="34" charset="0"/>
            </a:endParaRPr>
          </a:p>
        </p:txBody>
      </p:sp>
      <p:sp>
        <p:nvSpPr>
          <p:cNvPr id="19" name="文字方塊 18"/>
          <p:cNvSpPr txBox="1"/>
          <p:nvPr/>
        </p:nvSpPr>
        <p:spPr>
          <a:xfrm>
            <a:off x="11754810" y="6331635"/>
            <a:ext cx="657201" cy="338554"/>
          </a:xfrm>
          <a:prstGeom prst="rect">
            <a:avLst/>
          </a:prstGeom>
          <a:noFill/>
        </p:spPr>
        <p:txBody>
          <a:bodyPr wrap="square" rtlCol="0">
            <a:spAutoFit/>
          </a:bodyPr>
          <a:lstStyle/>
          <a:p>
            <a:pPr algn="ctr"/>
            <a:r>
              <a:rPr lang="en-US" altLang="zh-TW" sz="1600" b="1" dirty="0" smtClean="0">
                <a:solidFill>
                  <a:srgbClr val="FFFF00"/>
                </a:solidFill>
                <a:latin typeface="Calibri" panose="020F0502020204030204" pitchFamily="34" charset="0"/>
                <a:cs typeface="Calibri" panose="020F0502020204030204" pitchFamily="34" charset="0"/>
              </a:rPr>
              <a:t>BiCS5</a:t>
            </a:r>
            <a:endParaRPr lang="en-US" altLang="zh-TW" sz="1600" b="1" dirty="0">
              <a:solidFill>
                <a:srgbClr val="FFFF00"/>
              </a:solidFill>
              <a:latin typeface="Calibri" panose="020F0502020204030204" pitchFamily="34" charset="0"/>
              <a:cs typeface="Calibri" panose="020F0502020204030204" pitchFamily="34" charset="0"/>
            </a:endParaRPr>
          </a:p>
        </p:txBody>
      </p:sp>
      <p:sp>
        <p:nvSpPr>
          <p:cNvPr id="20" name="文字方塊 19"/>
          <p:cNvSpPr txBox="1"/>
          <p:nvPr/>
        </p:nvSpPr>
        <p:spPr>
          <a:xfrm>
            <a:off x="8353299" y="4826278"/>
            <a:ext cx="820888" cy="338554"/>
          </a:xfrm>
          <a:prstGeom prst="rect">
            <a:avLst/>
          </a:prstGeom>
          <a:noFill/>
        </p:spPr>
        <p:txBody>
          <a:bodyPr wrap="square" rtlCol="0">
            <a:spAutoFit/>
          </a:bodyPr>
          <a:lstStyle/>
          <a:p>
            <a:pPr algn="ctr"/>
            <a:r>
              <a:rPr lang="en-US" altLang="zh-TW" sz="1600" b="1" dirty="0" smtClean="0">
                <a:solidFill>
                  <a:srgbClr val="FFFF00"/>
                </a:solidFill>
                <a:latin typeface="Calibri" panose="020F0502020204030204" pitchFamily="34" charset="0"/>
                <a:cs typeface="Calibri" panose="020F0502020204030204" pitchFamily="34" charset="0"/>
              </a:rPr>
              <a:t>BiCS5</a:t>
            </a:r>
            <a:endParaRPr lang="en-US" altLang="zh-TW" sz="1600" b="1" dirty="0">
              <a:solidFill>
                <a:srgbClr val="FFFF00"/>
              </a:solidFill>
              <a:latin typeface="Calibri" panose="020F0502020204030204" pitchFamily="34" charset="0"/>
              <a:cs typeface="Calibri" panose="020F0502020204030204" pitchFamily="34" charset="0"/>
            </a:endParaRPr>
          </a:p>
        </p:txBody>
      </p:sp>
      <p:pic>
        <p:nvPicPr>
          <p:cNvPr id="21" name="圖片 20"/>
          <p:cNvPicPr>
            <a:picLocks noChangeAspect="1"/>
          </p:cNvPicPr>
          <p:nvPr/>
        </p:nvPicPr>
        <p:blipFill>
          <a:blip r:embed="rId3"/>
          <a:stretch>
            <a:fillRect/>
          </a:stretch>
        </p:blipFill>
        <p:spPr>
          <a:xfrm>
            <a:off x="12980401" y="7759768"/>
            <a:ext cx="490242" cy="1797552"/>
          </a:xfrm>
          <a:prstGeom prst="rect">
            <a:avLst/>
          </a:prstGeom>
        </p:spPr>
      </p:pic>
      <p:sp>
        <p:nvSpPr>
          <p:cNvPr id="3" name="文字方塊 2"/>
          <p:cNvSpPr txBox="1"/>
          <p:nvPr/>
        </p:nvSpPr>
        <p:spPr>
          <a:xfrm>
            <a:off x="12548692" y="9537575"/>
            <a:ext cx="1305274" cy="307777"/>
          </a:xfrm>
          <a:prstGeom prst="rect">
            <a:avLst/>
          </a:prstGeom>
          <a:noFill/>
        </p:spPr>
        <p:txBody>
          <a:bodyPr wrap="square" rtlCol="0">
            <a:spAutoFit/>
          </a:bodyPr>
          <a:lstStyle/>
          <a:p>
            <a:pPr algn="ctr"/>
            <a:r>
              <a:rPr lang="en-US" altLang="zh-TW" sz="14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M.2280</a:t>
            </a:r>
            <a:endParaRPr lang="zh-TW" altLang="en-US" sz="14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sp>
        <p:nvSpPr>
          <p:cNvPr id="4" name="文字方塊 3"/>
          <p:cNvSpPr txBox="1"/>
          <p:nvPr/>
        </p:nvSpPr>
        <p:spPr>
          <a:xfrm>
            <a:off x="16182180" y="9352075"/>
            <a:ext cx="666166" cy="307777"/>
          </a:xfrm>
          <a:prstGeom prst="rect">
            <a:avLst/>
          </a:prstGeom>
          <a:noFill/>
        </p:spPr>
        <p:txBody>
          <a:bodyPr wrap="square" rtlCol="0">
            <a:spAutoFit/>
          </a:bodyPr>
          <a:lstStyle/>
          <a:p>
            <a:r>
              <a:rPr lang="en-US" altLang="zh-TW" sz="14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E1.S</a:t>
            </a:r>
            <a:endParaRPr lang="zh-TW" altLang="en-US" sz="14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pic>
        <p:nvPicPr>
          <p:cNvPr id="6" name="圖片 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4765759" y="7012973"/>
            <a:ext cx="2525671" cy="2525671"/>
          </a:xfrm>
          <a:prstGeom prst="rect">
            <a:avLst/>
          </a:prstGeom>
        </p:spPr>
      </p:pic>
      <p:sp>
        <p:nvSpPr>
          <p:cNvPr id="5" name="TextBox 4"/>
          <p:cNvSpPr txBox="1"/>
          <p:nvPr/>
        </p:nvSpPr>
        <p:spPr>
          <a:xfrm>
            <a:off x="6851909" y="2887098"/>
            <a:ext cx="1826141" cy="400110"/>
          </a:xfrm>
          <a:prstGeom prst="rect">
            <a:avLst/>
          </a:prstGeom>
          <a:noFill/>
        </p:spPr>
        <p:txBody>
          <a:bodyPr wrap="none" rtlCol="0">
            <a:spAutoFit/>
          </a:bodyPr>
          <a:lstStyle/>
          <a:p>
            <a:r>
              <a:rPr lang="en-US" sz="1800" b="1" dirty="0" smtClean="0">
                <a:solidFill>
                  <a:srgbClr val="C00000"/>
                </a:solidFill>
                <a:latin typeface="Calibri" panose="020F0502020204030204" pitchFamily="34" charset="0"/>
                <a:ea typeface="微軟正黑體" panose="020B0604030504040204" pitchFamily="34" charset="-120"/>
                <a:cs typeface="Calibri" panose="020F0502020204030204" pitchFamily="34" charset="0"/>
              </a:rPr>
              <a:t>3.84TB CS:E/Dec</a:t>
            </a:r>
            <a:r>
              <a:rPr lang="en-US" sz="2000" b="1" dirty="0" smtClean="0">
                <a:solidFill>
                  <a:srgbClr val="C00000"/>
                </a:solidFill>
                <a:latin typeface="Calibri" panose="020F0502020204030204" pitchFamily="34" charset="0"/>
                <a:ea typeface="微軟正黑體" panose="020B0604030504040204" pitchFamily="34" charset="-120"/>
                <a:cs typeface="Calibri" panose="020F0502020204030204" pitchFamily="34" charset="0"/>
              </a:rPr>
              <a:t>.</a:t>
            </a:r>
            <a:endParaRPr lang="en-US" sz="2000" b="1" dirty="0">
              <a:solidFill>
                <a:srgbClr val="C00000"/>
              </a:solidFill>
              <a:latin typeface="Calibri" panose="020F0502020204030204" pitchFamily="34" charset="0"/>
              <a:ea typeface="微軟正黑體" panose="020B0604030504040204" pitchFamily="34" charset="-120"/>
              <a:cs typeface="Calibri" panose="020F0502020204030204" pitchFamily="34" charset="0"/>
            </a:endParaRPr>
          </a:p>
        </p:txBody>
      </p:sp>
      <p:pic>
        <p:nvPicPr>
          <p:cNvPr id="7" name="圖片 6"/>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4066950" y="7542104"/>
            <a:ext cx="507838" cy="2015216"/>
          </a:xfrm>
          <a:prstGeom prst="rect">
            <a:avLst/>
          </a:prstGeom>
        </p:spPr>
      </p:pic>
      <p:sp>
        <p:nvSpPr>
          <p:cNvPr id="17" name="文字方塊 16"/>
          <p:cNvSpPr txBox="1"/>
          <p:nvPr/>
        </p:nvSpPr>
        <p:spPr>
          <a:xfrm>
            <a:off x="13947645" y="9485237"/>
            <a:ext cx="1305274" cy="307777"/>
          </a:xfrm>
          <a:prstGeom prst="rect">
            <a:avLst/>
          </a:prstGeom>
          <a:noFill/>
        </p:spPr>
        <p:txBody>
          <a:bodyPr wrap="square" rtlCol="0">
            <a:spAutoFit/>
          </a:bodyPr>
          <a:lstStyle/>
          <a:p>
            <a:r>
              <a:rPr lang="en-US" altLang="zh-TW" sz="14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M.22110</a:t>
            </a:r>
            <a:endParaRPr lang="zh-TW" altLang="en-US" sz="14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sp>
        <p:nvSpPr>
          <p:cNvPr id="18" name="文字方塊 17"/>
          <p:cNvSpPr txBox="1"/>
          <p:nvPr/>
        </p:nvSpPr>
        <p:spPr>
          <a:xfrm>
            <a:off x="7340108" y="3533909"/>
            <a:ext cx="820888" cy="338554"/>
          </a:xfrm>
          <a:prstGeom prst="rect">
            <a:avLst/>
          </a:prstGeom>
          <a:noFill/>
        </p:spPr>
        <p:txBody>
          <a:bodyPr wrap="square" rtlCol="0">
            <a:spAutoFit/>
          </a:bodyPr>
          <a:lstStyle/>
          <a:p>
            <a:pPr algn="ctr"/>
            <a:r>
              <a:rPr lang="en-US" altLang="zh-TW" sz="1600" b="1" dirty="0" smtClean="0">
                <a:solidFill>
                  <a:srgbClr val="FFFF00"/>
                </a:solidFill>
                <a:latin typeface="Calibri" panose="020F0502020204030204" pitchFamily="34" charset="0"/>
                <a:cs typeface="Calibri" panose="020F0502020204030204" pitchFamily="34" charset="0"/>
              </a:rPr>
              <a:t>BiCS5</a:t>
            </a:r>
            <a:endParaRPr lang="en-US" altLang="zh-TW" sz="1600" b="1" dirty="0">
              <a:solidFill>
                <a:srgbClr val="FFFF00"/>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25510686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4" name="內容版面配置區 53"/>
          <p:cNvGraphicFramePr>
            <a:graphicFrameLocks noGrp="1"/>
          </p:cNvGraphicFramePr>
          <p:nvPr>
            <p:ph idx="1"/>
            <p:extLst>
              <p:ext uri="{D42A27DB-BD31-4B8C-83A1-F6EECF244321}">
                <p14:modId xmlns:p14="http://schemas.microsoft.com/office/powerpoint/2010/main" val="3583075325"/>
              </p:ext>
            </p:extLst>
          </p:nvPr>
        </p:nvGraphicFramePr>
        <p:xfrm>
          <a:off x="821259" y="3292625"/>
          <a:ext cx="14833649" cy="5001048"/>
        </p:xfrm>
        <a:graphic>
          <a:graphicData uri="http://schemas.openxmlformats.org/drawingml/2006/table">
            <a:tbl>
              <a:tblPr firstRow="1" bandRow="1">
                <a:tableStyleId>{5940675A-B579-460E-94D1-54222C63F5DA}</a:tableStyleId>
              </a:tblPr>
              <a:tblGrid>
                <a:gridCol w="1986498"/>
                <a:gridCol w="1591827"/>
                <a:gridCol w="1591827"/>
                <a:gridCol w="1591827"/>
                <a:gridCol w="1591827"/>
                <a:gridCol w="1591827"/>
                <a:gridCol w="1591827"/>
                <a:gridCol w="3296189"/>
              </a:tblGrid>
              <a:tr h="833508">
                <a:tc>
                  <a:txBody>
                    <a:bodyPr/>
                    <a:lstStyle/>
                    <a:p>
                      <a:pPr algn="ctr"/>
                      <a:endParaRPr lang="zh-TW" altLang="en-US" sz="2100" dirty="0">
                        <a:latin typeface="Calibri" panose="020F0502020204030204" pitchFamily="34" charset="0"/>
                        <a:cs typeface="Calibri" panose="020F0502020204030204" pitchFamily="34" charset="0"/>
                      </a:endParaRPr>
                    </a:p>
                  </a:txBody>
                  <a:tcPr marL="68578" marR="68578" marT="34288" marB="34288"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3K</a:t>
                      </a:r>
                      <a:endParaRPr lang="zh-TW" altLang="en-US" sz="2000" dirty="0">
                        <a:solidFill>
                          <a:schemeClr val="tx1">
                            <a:lumMod val="75000"/>
                            <a:lumOff val="25000"/>
                          </a:schemeClr>
                        </a:solidFill>
                        <a:latin typeface="Calibri" panose="020F0502020204030204" pitchFamily="34" charset="0"/>
                        <a:cs typeface="Calibri" panose="020F0502020204030204" pitchFamily="34" charset="0"/>
                      </a:endParaRPr>
                    </a:p>
                  </a:txBody>
                  <a:tcPr marL="68578" marR="68578" marT="34288" marB="34288"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20K</a:t>
                      </a:r>
                      <a:endParaRPr lang="zh-TW" altLang="en-US" sz="2000" dirty="0">
                        <a:solidFill>
                          <a:schemeClr val="tx1">
                            <a:lumMod val="75000"/>
                            <a:lumOff val="25000"/>
                          </a:schemeClr>
                        </a:solidFill>
                        <a:latin typeface="Calibri" panose="020F0502020204030204" pitchFamily="34" charset="0"/>
                        <a:cs typeface="Calibri" panose="020F0502020204030204" pitchFamily="34" charset="0"/>
                      </a:endParaRPr>
                    </a:p>
                  </a:txBody>
                  <a:tcPr marL="68578" marR="68578" marT="34288" marB="34288"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40K</a:t>
                      </a:r>
                      <a:endParaRPr lang="zh-TW" altLang="en-US" sz="2000" dirty="0">
                        <a:solidFill>
                          <a:schemeClr val="tx1">
                            <a:lumMod val="75000"/>
                            <a:lumOff val="25000"/>
                          </a:schemeClr>
                        </a:solidFill>
                        <a:latin typeface="Calibri" panose="020F0502020204030204" pitchFamily="34" charset="0"/>
                        <a:cs typeface="Calibri" panose="020F0502020204030204" pitchFamily="34" charset="0"/>
                      </a:endParaRPr>
                    </a:p>
                  </a:txBody>
                  <a:tcPr marL="68578" marR="68578" marT="34288" marB="34288"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60K</a:t>
                      </a:r>
                      <a:endParaRPr lang="zh-TW" altLang="en-US" sz="2000" dirty="0">
                        <a:solidFill>
                          <a:schemeClr val="tx1">
                            <a:lumMod val="75000"/>
                            <a:lumOff val="25000"/>
                          </a:schemeClr>
                        </a:solidFill>
                        <a:latin typeface="Calibri" panose="020F0502020204030204" pitchFamily="34" charset="0"/>
                        <a:cs typeface="Calibri" panose="020F0502020204030204" pitchFamily="34" charset="0"/>
                      </a:endParaRPr>
                    </a:p>
                  </a:txBody>
                  <a:tcPr marL="68578" marR="68578" marT="34288" marB="34288"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80K</a:t>
                      </a:r>
                      <a:endParaRPr lang="zh-TW" altLang="en-US" sz="2000" dirty="0">
                        <a:solidFill>
                          <a:schemeClr val="tx1">
                            <a:lumMod val="75000"/>
                            <a:lumOff val="25000"/>
                          </a:schemeClr>
                        </a:solidFill>
                        <a:latin typeface="Calibri" panose="020F0502020204030204" pitchFamily="34" charset="0"/>
                        <a:cs typeface="Calibri" panose="020F0502020204030204" pitchFamily="34" charset="0"/>
                      </a:endParaRPr>
                    </a:p>
                  </a:txBody>
                  <a:tcPr marL="68578" marR="68578" marT="34288" marB="34288"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100K</a:t>
                      </a:r>
                      <a:endParaRPr lang="zh-TW" altLang="en-US" sz="2000" dirty="0">
                        <a:solidFill>
                          <a:schemeClr val="tx1">
                            <a:lumMod val="75000"/>
                            <a:lumOff val="25000"/>
                          </a:schemeClr>
                        </a:solidFill>
                        <a:latin typeface="Calibri" panose="020F0502020204030204" pitchFamily="34" charset="0"/>
                        <a:cs typeface="Calibri" panose="020F0502020204030204" pitchFamily="34" charset="0"/>
                      </a:endParaRPr>
                    </a:p>
                  </a:txBody>
                  <a:tcPr marL="68578" marR="68578" marT="34288" marB="34288"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Endurance</a:t>
                      </a:r>
                      <a:endParaRPr lang="zh-TW" altLang="en-US" sz="2000" dirty="0">
                        <a:solidFill>
                          <a:schemeClr val="tx1">
                            <a:lumMod val="75000"/>
                            <a:lumOff val="25000"/>
                          </a:schemeClr>
                        </a:solidFill>
                        <a:latin typeface="Calibri" panose="020F0502020204030204" pitchFamily="34" charset="0"/>
                        <a:cs typeface="Calibri" panose="020F0502020204030204" pitchFamily="34" charset="0"/>
                      </a:endParaRPr>
                    </a:p>
                  </a:txBody>
                  <a:tcPr marL="68578" marR="68578" marT="34288" marB="34288"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r>
              <a:tr h="833508">
                <a:tc>
                  <a:txBody>
                    <a:bodyPr/>
                    <a:lstStyle/>
                    <a:p>
                      <a:pPr algn="ctr"/>
                      <a:r>
                        <a:rPr lang="en-US" altLang="zh-TW" sz="2000" b="1" dirty="0" smtClean="0">
                          <a:solidFill>
                            <a:schemeClr val="tx1">
                              <a:lumMod val="75000"/>
                              <a:lumOff val="25000"/>
                            </a:schemeClr>
                          </a:solidFill>
                          <a:latin typeface="Calibri" panose="020F0502020204030204" pitchFamily="34" charset="0"/>
                          <a:cs typeface="Calibri" panose="020F0502020204030204" pitchFamily="34" charset="0"/>
                        </a:rPr>
                        <a:t>SLC</a:t>
                      </a:r>
                      <a:endParaRPr lang="zh-TW" altLang="en-US" sz="2000" b="1" dirty="0">
                        <a:solidFill>
                          <a:schemeClr val="tx1">
                            <a:lumMod val="75000"/>
                            <a:lumOff val="25000"/>
                          </a:schemeClr>
                        </a:solidFill>
                        <a:latin typeface="Calibri" panose="020F0502020204030204" pitchFamily="34" charset="0"/>
                        <a:cs typeface="Calibri" panose="020F0502020204030204" pitchFamily="34" charset="0"/>
                      </a:endParaRPr>
                    </a:p>
                  </a:txBody>
                  <a:tcPr marL="68578" marR="68578" marT="34288" marB="34288"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zh-TW" altLang="en-US" sz="2100" dirty="0">
                        <a:latin typeface="Calibri" panose="020F0502020204030204" pitchFamily="34" charset="0"/>
                        <a:cs typeface="Calibri" panose="020F0502020204030204" pitchFamily="34" charset="0"/>
                      </a:endParaRPr>
                    </a:p>
                  </a:txBody>
                  <a:tcPr marL="68578" marR="68578" marT="34288" marB="34288"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3C8C93"/>
                    </a:solidFill>
                  </a:tcPr>
                </a:tc>
                <a:tc>
                  <a:txBody>
                    <a:bodyPr/>
                    <a:lstStyle/>
                    <a:p>
                      <a:pPr algn="ctr"/>
                      <a:endParaRPr lang="zh-TW" altLang="en-US" sz="2100" dirty="0">
                        <a:latin typeface="Calibri" panose="020F0502020204030204" pitchFamily="34" charset="0"/>
                        <a:cs typeface="Calibri" panose="020F0502020204030204" pitchFamily="34" charset="0"/>
                      </a:endParaRPr>
                    </a:p>
                  </a:txBody>
                  <a:tcPr marL="68578" marR="68578" marT="34288" marB="34288"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3C8C93"/>
                    </a:solidFill>
                  </a:tcPr>
                </a:tc>
                <a:tc>
                  <a:txBody>
                    <a:bodyPr/>
                    <a:lstStyle/>
                    <a:p>
                      <a:pPr algn="ctr"/>
                      <a:endParaRPr lang="zh-TW" altLang="en-US" sz="2100" dirty="0">
                        <a:latin typeface="Calibri" panose="020F0502020204030204" pitchFamily="34" charset="0"/>
                        <a:cs typeface="Calibri" panose="020F0502020204030204" pitchFamily="34" charset="0"/>
                      </a:endParaRPr>
                    </a:p>
                  </a:txBody>
                  <a:tcPr marL="68578" marR="68578" marT="34288" marB="34288"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3C8C93"/>
                    </a:solidFill>
                  </a:tcPr>
                </a:tc>
                <a:tc>
                  <a:txBody>
                    <a:bodyPr/>
                    <a:lstStyle/>
                    <a:p>
                      <a:pPr algn="ctr"/>
                      <a:endParaRPr lang="zh-TW" altLang="en-US" sz="2100" dirty="0">
                        <a:latin typeface="Calibri" panose="020F0502020204030204" pitchFamily="34" charset="0"/>
                        <a:cs typeface="Calibri" panose="020F0502020204030204" pitchFamily="34" charset="0"/>
                      </a:endParaRPr>
                    </a:p>
                  </a:txBody>
                  <a:tcPr marL="68578" marR="68578" marT="34288" marB="34288"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3C8C93"/>
                    </a:solidFill>
                  </a:tcPr>
                </a:tc>
                <a:tc>
                  <a:txBody>
                    <a:bodyPr/>
                    <a:lstStyle/>
                    <a:p>
                      <a:pPr algn="ctr"/>
                      <a:endParaRPr lang="zh-TW" altLang="en-US" sz="2100" dirty="0">
                        <a:latin typeface="Calibri" panose="020F0502020204030204" pitchFamily="34" charset="0"/>
                        <a:cs typeface="Calibri" panose="020F0502020204030204" pitchFamily="34" charset="0"/>
                      </a:endParaRPr>
                    </a:p>
                  </a:txBody>
                  <a:tcPr marL="68578" marR="68578" marT="34288" marB="34288"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zh-TW" altLang="en-US" sz="2100" dirty="0">
                        <a:latin typeface="Calibri" panose="020F0502020204030204" pitchFamily="34" charset="0"/>
                        <a:cs typeface="Calibri" panose="020F0502020204030204" pitchFamily="34" charset="0"/>
                      </a:endParaRPr>
                    </a:p>
                  </a:txBody>
                  <a:tcPr marL="68578" marR="68578" marT="34288" marB="34288"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TW" sz="2000" b="1" dirty="0" smtClean="0">
                          <a:latin typeface="Calibri" panose="020F0502020204030204" pitchFamily="34" charset="0"/>
                          <a:cs typeface="Calibri" panose="020F0502020204030204" pitchFamily="34" charset="0"/>
                        </a:rPr>
                        <a:t>5 Years Warranty</a:t>
                      </a:r>
                      <a:endParaRPr lang="zh-TW" altLang="en-US" sz="2000" b="1" dirty="0">
                        <a:latin typeface="Calibri" panose="020F0502020204030204" pitchFamily="34" charset="0"/>
                        <a:cs typeface="Calibri" panose="020F0502020204030204" pitchFamily="34" charset="0"/>
                      </a:endParaRPr>
                    </a:p>
                  </a:txBody>
                  <a:tcPr marL="68578" marR="68578" marT="34288" marB="34288"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r>
              <a:tr h="833508">
                <a:tc>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dirty="0" smtClean="0">
                          <a:solidFill>
                            <a:schemeClr val="tx1">
                              <a:lumMod val="75000"/>
                              <a:lumOff val="25000"/>
                            </a:schemeClr>
                          </a:solidFill>
                          <a:latin typeface="Calibri" panose="020F0502020204030204" pitchFamily="34" charset="0"/>
                          <a:cs typeface="Calibri" panose="020F0502020204030204" pitchFamily="34" charset="0"/>
                        </a:rPr>
                        <a:t>SLC-</a:t>
                      </a:r>
                      <a:r>
                        <a:rPr lang="en-US" altLang="zh-TW" sz="2000" b="1" dirty="0" err="1" smtClean="0">
                          <a:solidFill>
                            <a:schemeClr val="tx1">
                              <a:lumMod val="75000"/>
                              <a:lumOff val="25000"/>
                            </a:schemeClr>
                          </a:solidFill>
                          <a:latin typeface="Calibri" panose="020F0502020204030204" pitchFamily="34" charset="0"/>
                          <a:cs typeface="Calibri" panose="020F0502020204030204" pitchFamily="34" charset="0"/>
                        </a:rPr>
                        <a:t>liteX</a:t>
                      </a:r>
                      <a:r>
                        <a:rPr kumimoji="0" lang="zh-TW" altLang="en-US" sz="2000" b="0" i="0" u="none" strike="noStrike" kern="0" cap="none" spc="0" normalizeH="0" baseline="0" noProof="0" dirty="0" smtClean="0">
                          <a:ln>
                            <a:noFill/>
                          </a:ln>
                          <a:solidFill>
                            <a:schemeClr val="tx1">
                              <a:lumMod val="75000"/>
                              <a:lumOff val="25000"/>
                            </a:schemeClr>
                          </a:solidFill>
                          <a:effectLst/>
                          <a:uLnTx/>
                          <a:uFillTx/>
                          <a:latin typeface="Calibri" panose="020F0502020204030204" pitchFamily="34" charset="0"/>
                          <a:ea typeface="新細明體" panose="02020500000000000000" pitchFamily="18" charset="-120"/>
                          <a:cs typeface="Calibri" panose="020F0502020204030204" pitchFamily="34" charset="0"/>
                        </a:rPr>
                        <a:t>*</a:t>
                      </a:r>
                    </a:p>
                  </a:txBody>
                  <a:tcPr marL="68578" marR="68578" marT="34288" marB="34288"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zh-TW" altLang="en-US" sz="2100" dirty="0">
                        <a:latin typeface="Calibri" panose="020F0502020204030204" pitchFamily="34" charset="0"/>
                        <a:cs typeface="Calibri" panose="020F0502020204030204" pitchFamily="34" charset="0"/>
                      </a:endParaRPr>
                    </a:p>
                  </a:txBody>
                  <a:tcPr marL="68578" marR="68578" marT="34288" marB="34288"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FC864"/>
                    </a:solidFill>
                  </a:tcPr>
                </a:tc>
                <a:tc>
                  <a:txBody>
                    <a:bodyPr/>
                    <a:lstStyle/>
                    <a:p>
                      <a:pPr algn="ctr"/>
                      <a:endParaRPr lang="zh-TW" altLang="en-US" sz="2100" dirty="0">
                        <a:latin typeface="Calibri" panose="020F0502020204030204" pitchFamily="34" charset="0"/>
                        <a:cs typeface="Calibri" panose="020F0502020204030204" pitchFamily="34" charset="0"/>
                      </a:endParaRPr>
                    </a:p>
                  </a:txBody>
                  <a:tcPr marL="68578" marR="68578" marT="34288" marB="34288"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FC864"/>
                    </a:solidFill>
                  </a:tcPr>
                </a:tc>
                <a:tc>
                  <a:txBody>
                    <a:bodyPr/>
                    <a:lstStyle/>
                    <a:p>
                      <a:pPr algn="ctr"/>
                      <a:endParaRPr lang="zh-TW" altLang="en-US" sz="2100" dirty="0">
                        <a:latin typeface="Calibri" panose="020F0502020204030204" pitchFamily="34" charset="0"/>
                        <a:cs typeface="Calibri" panose="020F0502020204030204" pitchFamily="34" charset="0"/>
                      </a:endParaRPr>
                    </a:p>
                  </a:txBody>
                  <a:tcPr marL="68578" marR="68578" marT="34288" marB="34288"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FC864"/>
                    </a:solidFill>
                  </a:tcPr>
                </a:tc>
                <a:tc>
                  <a:txBody>
                    <a:bodyPr/>
                    <a:lstStyle/>
                    <a:p>
                      <a:pPr algn="ctr"/>
                      <a:endParaRPr lang="zh-TW" altLang="en-US" sz="2100" dirty="0">
                        <a:latin typeface="Calibri" panose="020F0502020204030204" pitchFamily="34" charset="0"/>
                        <a:cs typeface="Calibri" panose="020F0502020204030204" pitchFamily="34" charset="0"/>
                      </a:endParaRPr>
                    </a:p>
                  </a:txBody>
                  <a:tcPr marL="68578" marR="68578" marT="34288" marB="34288"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FC864"/>
                    </a:solidFill>
                  </a:tcPr>
                </a:tc>
                <a:tc>
                  <a:txBody>
                    <a:bodyPr/>
                    <a:lstStyle/>
                    <a:p>
                      <a:pPr algn="ctr"/>
                      <a:endParaRPr lang="zh-TW" altLang="en-US" sz="2100" dirty="0">
                        <a:latin typeface="Calibri" panose="020F0502020204030204" pitchFamily="34" charset="0"/>
                        <a:cs typeface="Calibri" panose="020F0502020204030204" pitchFamily="34" charset="0"/>
                      </a:endParaRPr>
                    </a:p>
                  </a:txBody>
                  <a:tcPr marL="68578" marR="68578" marT="34288" marB="34288"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FC864"/>
                    </a:solidFill>
                  </a:tcPr>
                </a:tc>
                <a:tc>
                  <a:txBody>
                    <a:bodyPr/>
                    <a:lstStyle/>
                    <a:p>
                      <a:pPr algn="ctr"/>
                      <a:endParaRPr lang="zh-TW" altLang="en-US" sz="2100" dirty="0">
                        <a:latin typeface="Calibri" panose="020F0502020204030204" pitchFamily="34" charset="0"/>
                        <a:cs typeface="Calibri" panose="020F0502020204030204" pitchFamily="34" charset="0"/>
                      </a:endParaRPr>
                    </a:p>
                  </a:txBody>
                  <a:tcPr marL="68578" marR="68578" marT="34288" marB="34288"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FC864"/>
                    </a:solidFill>
                  </a:tcPr>
                </a:tc>
                <a:tc>
                  <a:txBody>
                    <a:bodyPr/>
                    <a:lstStyle/>
                    <a:p>
                      <a:pPr algn="ctr"/>
                      <a:r>
                        <a:rPr lang="en-US" altLang="zh-TW" sz="2000" b="1" dirty="0" smtClean="0">
                          <a:latin typeface="Calibri" panose="020F0502020204030204" pitchFamily="34" charset="0"/>
                          <a:cs typeface="Calibri" panose="020F0502020204030204" pitchFamily="34" charset="0"/>
                        </a:rPr>
                        <a:t>5 Years Warranty</a:t>
                      </a:r>
                      <a:endParaRPr lang="zh-TW" altLang="en-US" sz="2000" b="1" dirty="0">
                        <a:latin typeface="Calibri" panose="020F0502020204030204" pitchFamily="34" charset="0"/>
                        <a:cs typeface="Calibri" panose="020F0502020204030204" pitchFamily="34" charset="0"/>
                      </a:endParaRPr>
                    </a:p>
                  </a:txBody>
                  <a:tcPr marL="68578" marR="68578" marT="34288" marB="34288"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r>
              <a:tr h="833508">
                <a:tc>
                  <a:txBody>
                    <a:bodyPr/>
                    <a:lstStyle/>
                    <a:p>
                      <a:pPr algn="ctr"/>
                      <a:r>
                        <a:rPr lang="en-US" altLang="zh-TW" sz="2000" b="1" dirty="0" smtClean="0">
                          <a:solidFill>
                            <a:schemeClr val="tx1">
                              <a:lumMod val="75000"/>
                              <a:lumOff val="25000"/>
                            </a:schemeClr>
                          </a:solidFill>
                          <a:latin typeface="Calibri" panose="020F0502020204030204" pitchFamily="34" charset="0"/>
                          <a:cs typeface="Calibri" panose="020F0502020204030204" pitchFamily="34" charset="0"/>
                        </a:rPr>
                        <a:t>SLC-lite</a:t>
                      </a:r>
                      <a:endParaRPr lang="zh-TW" altLang="en-US" sz="2000" b="1" dirty="0">
                        <a:solidFill>
                          <a:schemeClr val="tx1">
                            <a:lumMod val="75000"/>
                            <a:lumOff val="25000"/>
                          </a:schemeClr>
                        </a:solidFill>
                        <a:latin typeface="Calibri" panose="020F0502020204030204" pitchFamily="34" charset="0"/>
                        <a:cs typeface="Calibri" panose="020F0502020204030204" pitchFamily="34" charset="0"/>
                      </a:endParaRPr>
                    </a:p>
                  </a:txBody>
                  <a:tcPr marL="68578" marR="68578" marT="34288" marB="34288"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zh-TW" altLang="en-US" sz="2100" dirty="0">
                        <a:latin typeface="Calibri" panose="020F0502020204030204" pitchFamily="34" charset="0"/>
                        <a:cs typeface="Calibri" panose="020F0502020204030204" pitchFamily="34" charset="0"/>
                      </a:endParaRPr>
                    </a:p>
                  </a:txBody>
                  <a:tcPr marL="68578" marR="68578" marT="34288" marB="34288"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3C8C93"/>
                    </a:solidFill>
                  </a:tcPr>
                </a:tc>
                <a:tc>
                  <a:txBody>
                    <a:bodyPr/>
                    <a:lstStyle/>
                    <a:p>
                      <a:pPr algn="ctr"/>
                      <a:endParaRPr lang="zh-TW" altLang="en-US" sz="2100" dirty="0">
                        <a:latin typeface="Calibri" panose="020F0502020204030204" pitchFamily="34" charset="0"/>
                        <a:cs typeface="Calibri" panose="020F0502020204030204" pitchFamily="34" charset="0"/>
                      </a:endParaRPr>
                    </a:p>
                  </a:txBody>
                  <a:tcPr marL="68578" marR="68578" marT="34288" marB="34288"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3C8C93"/>
                    </a:solidFill>
                  </a:tcPr>
                </a:tc>
                <a:tc>
                  <a:txBody>
                    <a:bodyPr/>
                    <a:lstStyle/>
                    <a:p>
                      <a:pPr algn="ctr"/>
                      <a:endParaRPr lang="zh-TW" altLang="en-US" sz="2100">
                        <a:latin typeface="Calibri" panose="020F0502020204030204" pitchFamily="34" charset="0"/>
                        <a:cs typeface="Calibri" panose="020F0502020204030204" pitchFamily="34" charset="0"/>
                      </a:endParaRPr>
                    </a:p>
                  </a:txBody>
                  <a:tcPr marL="68578" marR="68578" marT="34288" marB="34288"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zh-TW" altLang="en-US" sz="2100">
                        <a:latin typeface="Calibri" panose="020F0502020204030204" pitchFamily="34" charset="0"/>
                        <a:cs typeface="Calibri" panose="020F0502020204030204" pitchFamily="34" charset="0"/>
                      </a:endParaRPr>
                    </a:p>
                  </a:txBody>
                  <a:tcPr marL="68578" marR="68578" marT="34288" marB="34288"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zh-TW" altLang="en-US" sz="2100">
                        <a:latin typeface="Calibri" panose="020F0502020204030204" pitchFamily="34" charset="0"/>
                        <a:cs typeface="Calibri" panose="020F0502020204030204" pitchFamily="34" charset="0"/>
                      </a:endParaRPr>
                    </a:p>
                  </a:txBody>
                  <a:tcPr marL="68578" marR="68578" marT="34288" marB="34288"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zh-TW" altLang="en-US" sz="2100" dirty="0">
                        <a:latin typeface="Calibri" panose="020F0502020204030204" pitchFamily="34" charset="0"/>
                        <a:cs typeface="Calibri" panose="020F0502020204030204" pitchFamily="34" charset="0"/>
                      </a:endParaRPr>
                    </a:p>
                  </a:txBody>
                  <a:tcPr marL="68578" marR="68578" marT="34288" marB="34288"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3 Years Warranty</a:t>
                      </a:r>
                      <a:endParaRPr lang="zh-TW" altLang="en-US" sz="2000" dirty="0">
                        <a:solidFill>
                          <a:schemeClr val="tx1">
                            <a:lumMod val="75000"/>
                            <a:lumOff val="25000"/>
                          </a:schemeClr>
                        </a:solidFill>
                        <a:latin typeface="Calibri" panose="020F0502020204030204" pitchFamily="34" charset="0"/>
                        <a:cs typeface="Calibri" panose="020F0502020204030204" pitchFamily="34" charset="0"/>
                      </a:endParaRPr>
                    </a:p>
                  </a:txBody>
                  <a:tcPr marL="68578" marR="68578" marT="34288" marB="34288"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r>
              <a:tr h="833508">
                <a:tc>
                  <a:txBody>
                    <a:bodyPr/>
                    <a:lstStyle/>
                    <a:p>
                      <a:pPr algn="ctr"/>
                      <a:r>
                        <a:rPr lang="en-US" altLang="zh-TW" sz="2000" b="1" dirty="0" smtClean="0">
                          <a:solidFill>
                            <a:schemeClr val="tx1">
                              <a:lumMod val="75000"/>
                              <a:lumOff val="25000"/>
                            </a:schemeClr>
                          </a:solidFill>
                          <a:latin typeface="Calibri" panose="020F0502020204030204" pitchFamily="34" charset="0"/>
                          <a:cs typeface="Calibri" panose="020F0502020204030204" pitchFamily="34" charset="0"/>
                        </a:rPr>
                        <a:t>TLC</a:t>
                      </a:r>
                      <a:endParaRPr lang="zh-TW" altLang="en-US" sz="2000" b="1" dirty="0">
                        <a:solidFill>
                          <a:schemeClr val="tx1">
                            <a:lumMod val="75000"/>
                            <a:lumOff val="25000"/>
                          </a:schemeClr>
                        </a:solidFill>
                        <a:latin typeface="Calibri" panose="020F0502020204030204" pitchFamily="34" charset="0"/>
                        <a:cs typeface="Calibri" panose="020F0502020204030204" pitchFamily="34" charset="0"/>
                      </a:endParaRPr>
                    </a:p>
                  </a:txBody>
                  <a:tcPr marL="68578" marR="68578" marT="34288" marB="34288"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zh-TW" altLang="en-US" sz="2100" dirty="0">
                        <a:latin typeface="Calibri" panose="020F0502020204030204" pitchFamily="34" charset="0"/>
                        <a:cs typeface="Calibri" panose="020F0502020204030204" pitchFamily="34" charset="0"/>
                      </a:endParaRPr>
                    </a:p>
                  </a:txBody>
                  <a:tcPr marL="68578" marR="68578" marT="34288" marB="34288"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FC864"/>
                    </a:solidFill>
                  </a:tcPr>
                </a:tc>
                <a:tc>
                  <a:txBody>
                    <a:bodyPr/>
                    <a:lstStyle/>
                    <a:p>
                      <a:pPr algn="ctr"/>
                      <a:endParaRPr lang="zh-TW" altLang="en-US" sz="2100">
                        <a:latin typeface="Calibri" panose="020F0502020204030204" pitchFamily="34" charset="0"/>
                        <a:cs typeface="Calibri" panose="020F0502020204030204" pitchFamily="34" charset="0"/>
                      </a:endParaRPr>
                    </a:p>
                  </a:txBody>
                  <a:tcPr marL="68578" marR="68578" marT="34288" marB="34288"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zh-TW" altLang="en-US" sz="2100">
                        <a:latin typeface="Calibri" panose="020F0502020204030204" pitchFamily="34" charset="0"/>
                        <a:cs typeface="Calibri" panose="020F0502020204030204" pitchFamily="34" charset="0"/>
                      </a:endParaRPr>
                    </a:p>
                  </a:txBody>
                  <a:tcPr marL="68578" marR="68578" marT="34288" marB="34288"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zh-TW" altLang="en-US" sz="2100" dirty="0">
                        <a:latin typeface="Calibri" panose="020F0502020204030204" pitchFamily="34" charset="0"/>
                        <a:cs typeface="Calibri" panose="020F0502020204030204" pitchFamily="34" charset="0"/>
                      </a:endParaRPr>
                    </a:p>
                  </a:txBody>
                  <a:tcPr marL="68578" marR="68578" marT="34288" marB="34288"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zh-TW" altLang="en-US" sz="2100" dirty="0">
                        <a:latin typeface="Calibri" panose="020F0502020204030204" pitchFamily="34" charset="0"/>
                        <a:cs typeface="Calibri" panose="020F0502020204030204" pitchFamily="34" charset="0"/>
                      </a:endParaRPr>
                    </a:p>
                  </a:txBody>
                  <a:tcPr marL="68578" marR="68578" marT="34288" marB="34288"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zh-TW" altLang="en-US" sz="2100" dirty="0">
                        <a:latin typeface="Calibri" panose="020F0502020204030204" pitchFamily="34" charset="0"/>
                        <a:cs typeface="Calibri" panose="020F0502020204030204" pitchFamily="34" charset="0"/>
                      </a:endParaRPr>
                    </a:p>
                  </a:txBody>
                  <a:tcPr marL="68578" marR="68578" marT="34288" marB="34288"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3 Years Warranty</a:t>
                      </a:r>
                      <a:endParaRPr lang="zh-TW" altLang="en-US" sz="2000" dirty="0">
                        <a:solidFill>
                          <a:schemeClr val="tx1">
                            <a:lumMod val="75000"/>
                            <a:lumOff val="25000"/>
                          </a:schemeClr>
                        </a:solidFill>
                        <a:latin typeface="Calibri" panose="020F0502020204030204" pitchFamily="34" charset="0"/>
                        <a:cs typeface="Calibri" panose="020F0502020204030204" pitchFamily="34" charset="0"/>
                      </a:endParaRPr>
                    </a:p>
                  </a:txBody>
                  <a:tcPr marL="68578" marR="68578" marT="34288" marB="34288"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r>
              <a:tr h="833508">
                <a:tc>
                  <a:txBody>
                    <a:bodyPr/>
                    <a:lstStyle/>
                    <a:p>
                      <a:pPr algn="ctr"/>
                      <a:r>
                        <a:rPr lang="en-US" altLang="zh-TW" sz="2000" b="1" dirty="0" smtClean="0">
                          <a:solidFill>
                            <a:schemeClr val="tx1">
                              <a:lumMod val="75000"/>
                              <a:lumOff val="25000"/>
                            </a:schemeClr>
                          </a:solidFill>
                          <a:latin typeface="Calibri" panose="020F0502020204030204" pitchFamily="34" charset="0"/>
                          <a:cs typeface="Calibri" panose="020F0502020204030204" pitchFamily="34" charset="0"/>
                        </a:rPr>
                        <a:t>MLC</a:t>
                      </a:r>
                      <a:endParaRPr lang="zh-TW" altLang="en-US" sz="2000" b="1" dirty="0">
                        <a:solidFill>
                          <a:schemeClr val="tx1">
                            <a:lumMod val="75000"/>
                            <a:lumOff val="25000"/>
                          </a:schemeClr>
                        </a:solidFill>
                        <a:latin typeface="Calibri" panose="020F0502020204030204" pitchFamily="34" charset="0"/>
                        <a:cs typeface="Calibri" panose="020F0502020204030204" pitchFamily="34" charset="0"/>
                      </a:endParaRPr>
                    </a:p>
                  </a:txBody>
                  <a:tcPr marL="68578" marR="68578" marT="34288" marB="34288"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zh-TW" altLang="en-US" sz="2100" dirty="0">
                        <a:latin typeface="Calibri" panose="020F0502020204030204" pitchFamily="34" charset="0"/>
                        <a:cs typeface="Calibri" panose="020F0502020204030204" pitchFamily="34" charset="0"/>
                      </a:endParaRPr>
                    </a:p>
                  </a:txBody>
                  <a:tcPr marL="68578" marR="68578" marT="34288" marB="34288"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3C8C93"/>
                    </a:solidFill>
                  </a:tcPr>
                </a:tc>
                <a:tc>
                  <a:txBody>
                    <a:bodyPr/>
                    <a:lstStyle/>
                    <a:p>
                      <a:pPr algn="ctr"/>
                      <a:endParaRPr lang="zh-TW" altLang="en-US" sz="2100" dirty="0">
                        <a:latin typeface="Calibri" panose="020F0502020204030204" pitchFamily="34" charset="0"/>
                        <a:cs typeface="Calibri" panose="020F0502020204030204" pitchFamily="34" charset="0"/>
                      </a:endParaRPr>
                    </a:p>
                  </a:txBody>
                  <a:tcPr marL="68578" marR="68578" marT="34288" marB="34288"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zh-TW" altLang="en-US" sz="2100" dirty="0">
                        <a:latin typeface="Calibri" panose="020F0502020204030204" pitchFamily="34" charset="0"/>
                        <a:cs typeface="Calibri" panose="020F0502020204030204" pitchFamily="34" charset="0"/>
                      </a:endParaRPr>
                    </a:p>
                  </a:txBody>
                  <a:tcPr marL="68578" marR="68578" marT="34288" marB="34288"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zh-TW" altLang="en-US" sz="2100" dirty="0">
                        <a:latin typeface="Calibri" panose="020F0502020204030204" pitchFamily="34" charset="0"/>
                        <a:cs typeface="Calibri" panose="020F0502020204030204" pitchFamily="34" charset="0"/>
                      </a:endParaRPr>
                    </a:p>
                  </a:txBody>
                  <a:tcPr marL="68578" marR="68578" marT="34288" marB="34288"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zh-TW" altLang="en-US" sz="2100" dirty="0">
                        <a:latin typeface="Calibri" panose="020F0502020204030204" pitchFamily="34" charset="0"/>
                        <a:cs typeface="Calibri" panose="020F0502020204030204" pitchFamily="34" charset="0"/>
                      </a:endParaRPr>
                    </a:p>
                  </a:txBody>
                  <a:tcPr marL="68578" marR="68578" marT="34288" marB="34288"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zh-TW" altLang="en-US" sz="2100" dirty="0">
                        <a:latin typeface="Calibri" panose="020F0502020204030204" pitchFamily="34" charset="0"/>
                        <a:cs typeface="Calibri" panose="020F0502020204030204" pitchFamily="34" charset="0"/>
                      </a:endParaRPr>
                    </a:p>
                  </a:txBody>
                  <a:tcPr marL="68578" marR="68578" marT="34288" marB="34288"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2 Years Warranty</a:t>
                      </a:r>
                      <a:endParaRPr lang="zh-TW" altLang="en-US" sz="2000" dirty="0" smtClean="0">
                        <a:solidFill>
                          <a:schemeClr val="tx1">
                            <a:lumMod val="75000"/>
                            <a:lumOff val="25000"/>
                          </a:schemeClr>
                        </a:solidFill>
                        <a:latin typeface="Calibri" panose="020F0502020204030204" pitchFamily="34" charset="0"/>
                        <a:cs typeface="Calibri" panose="020F0502020204030204" pitchFamily="34" charset="0"/>
                      </a:endParaRPr>
                    </a:p>
                  </a:txBody>
                  <a:tcPr marL="68578" marR="68578" marT="34288" marB="34288"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r>
            </a:tbl>
          </a:graphicData>
        </a:graphic>
      </p:graphicFrame>
      <p:sp>
        <p:nvSpPr>
          <p:cNvPr id="3" name="標題 2"/>
          <p:cNvSpPr>
            <a:spLocks noGrp="1"/>
          </p:cNvSpPr>
          <p:nvPr>
            <p:ph type="title"/>
          </p:nvPr>
        </p:nvSpPr>
        <p:spPr>
          <a:xfrm>
            <a:off x="605235" y="412131"/>
            <a:ext cx="10718738" cy="1080119"/>
          </a:xfrm>
        </p:spPr>
        <p:txBody>
          <a:bodyPr/>
          <a:lstStyle/>
          <a:p>
            <a:r>
              <a:rPr lang="en-US" altLang="zh-TW" sz="3840" dirty="0">
                <a:solidFill>
                  <a:srgbClr val="008080"/>
                </a:solidFill>
                <a:latin typeface="+mj-lt"/>
              </a:rPr>
              <a:t>Determine</a:t>
            </a:r>
            <a:r>
              <a:rPr lang="en-US" altLang="zh-TW" sz="3840" dirty="0">
                <a:solidFill>
                  <a:srgbClr val="008080"/>
                </a:solidFill>
              </a:rPr>
              <a:t> the Right Flash Chip</a:t>
            </a:r>
            <a:endParaRPr lang="zh-TW" altLang="en-US" sz="3840" dirty="0">
              <a:solidFill>
                <a:srgbClr val="008080"/>
              </a:solidFill>
            </a:endParaRPr>
          </a:p>
        </p:txBody>
      </p:sp>
      <p:grpSp>
        <p:nvGrpSpPr>
          <p:cNvPr id="4" name="群組 3"/>
          <p:cNvGrpSpPr/>
          <p:nvPr/>
        </p:nvGrpSpPr>
        <p:grpSpPr>
          <a:xfrm>
            <a:off x="14853760" y="8477200"/>
            <a:ext cx="1510128" cy="646587"/>
            <a:chOff x="13274438" y="7878203"/>
            <a:chExt cx="1510128" cy="646587"/>
          </a:xfrm>
        </p:grpSpPr>
        <p:sp>
          <p:nvSpPr>
            <p:cNvPr id="55" name="文字方塊 54"/>
            <p:cNvSpPr txBox="1"/>
            <p:nvPr/>
          </p:nvSpPr>
          <p:spPr>
            <a:xfrm>
              <a:off x="13434607" y="7878203"/>
              <a:ext cx="1349959" cy="646587"/>
            </a:xfrm>
            <a:prstGeom prst="rect">
              <a:avLst/>
            </a:prstGeom>
            <a:noFill/>
          </p:spPr>
          <p:txBody>
            <a:bodyPr wrap="square" rtlCol="0">
              <a:spAutoFit/>
            </a:bodyPr>
            <a:lstStyle/>
            <a:p>
              <a:r>
                <a:rPr lang="en-US" altLang="zh-TW" sz="1801" b="1" dirty="0">
                  <a:latin typeface="Calibri" panose="020F0502020204030204" pitchFamily="34" charset="0"/>
                  <a:cs typeface="Calibri" panose="020F0502020204030204" pitchFamily="34" charset="0"/>
                </a:rPr>
                <a:t>2D NAND</a:t>
              </a:r>
            </a:p>
            <a:p>
              <a:r>
                <a:rPr lang="en-US" altLang="zh-TW" sz="1801" b="1" dirty="0">
                  <a:latin typeface="Calibri" panose="020F0502020204030204" pitchFamily="34" charset="0"/>
                  <a:cs typeface="Calibri" panose="020F0502020204030204" pitchFamily="34" charset="0"/>
                </a:rPr>
                <a:t>3D NAND</a:t>
              </a:r>
              <a:endParaRPr lang="zh-TW" altLang="en-US" sz="1801" b="1" dirty="0">
                <a:latin typeface="Calibri" panose="020F0502020204030204" pitchFamily="34" charset="0"/>
                <a:cs typeface="Calibri" panose="020F0502020204030204" pitchFamily="34" charset="0"/>
              </a:endParaRPr>
            </a:p>
          </p:txBody>
        </p:sp>
        <p:sp>
          <p:nvSpPr>
            <p:cNvPr id="56" name="矩形 55"/>
            <p:cNvSpPr/>
            <p:nvPr/>
          </p:nvSpPr>
          <p:spPr>
            <a:xfrm>
              <a:off x="13274438" y="8029648"/>
              <a:ext cx="160170" cy="160170"/>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sz="1350" dirty="0">
                <a:latin typeface="Calibri" panose="020F0502020204030204" pitchFamily="34" charset="0"/>
              </a:endParaRPr>
            </a:p>
          </p:txBody>
        </p:sp>
        <p:sp>
          <p:nvSpPr>
            <p:cNvPr id="57" name="矩形 56"/>
            <p:cNvSpPr/>
            <p:nvPr/>
          </p:nvSpPr>
          <p:spPr>
            <a:xfrm>
              <a:off x="13274438" y="8274567"/>
              <a:ext cx="160169" cy="160169"/>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sz="1350" dirty="0">
                <a:latin typeface="Calibri" panose="020F0502020204030204" pitchFamily="34" charset="0"/>
              </a:endParaRPr>
            </a:p>
          </p:txBody>
        </p:sp>
      </p:grpSp>
      <p:sp>
        <p:nvSpPr>
          <p:cNvPr id="8" name="Rectangle 1"/>
          <p:cNvSpPr>
            <a:spLocks noChangeArrowheads="1"/>
          </p:cNvSpPr>
          <p:nvPr/>
        </p:nvSpPr>
        <p:spPr bwMode="auto">
          <a:xfrm>
            <a:off x="609855" y="1894493"/>
            <a:ext cx="14404073" cy="875496"/>
          </a:xfrm>
          <a:prstGeom prst="rect">
            <a:avLst/>
          </a:prstGeom>
          <a:noFill/>
          <a:ln w="9525">
            <a:noFill/>
            <a:miter lim="800000"/>
            <a:headEnd/>
            <a:tailEnd/>
          </a:ln>
          <a:effectLst/>
        </p:spPr>
        <p:txBody>
          <a:bodyPr vert="horz" wrap="square" lIns="130048" tIns="65024" rIns="130048" bIns="65024" numCol="1" anchor="ctr" anchorCtr="0" compatLnSpc="1">
            <a:prstTxWarp prst="textNoShape">
              <a:avLst/>
            </a:prstTxWarp>
            <a:spAutoFit/>
          </a:bodyPr>
          <a:lstStyle/>
          <a:p>
            <a:pPr lvl="0" fontAlgn="base">
              <a:spcBef>
                <a:spcPct val="0"/>
              </a:spcBef>
              <a:spcAft>
                <a:spcPct val="0"/>
              </a:spcAft>
            </a:pPr>
            <a:r>
              <a:rPr kumimoji="1" lang="en-US" altLang="zh-TW" sz="2418" dirty="0">
                <a:solidFill>
                  <a:schemeClr val="tx1">
                    <a:lumMod val="75000"/>
                    <a:lumOff val="25000"/>
                  </a:schemeClr>
                </a:solidFill>
                <a:latin typeface="Calibri" panose="020F0502020204030204" pitchFamily="34" charset="0"/>
                <a:ea typeface="Helvetica"/>
                <a:cs typeface="Calibri" panose="020F0502020204030204" pitchFamily="34" charset="0"/>
              </a:rPr>
              <a:t>According to the usage </a:t>
            </a:r>
            <a:r>
              <a:rPr kumimoji="1" lang="en-US" altLang="zh-TW" sz="2418">
                <a:solidFill>
                  <a:schemeClr val="tx1">
                    <a:lumMod val="75000"/>
                    <a:lumOff val="25000"/>
                  </a:schemeClr>
                </a:solidFill>
                <a:latin typeface="Calibri" panose="020F0502020204030204" pitchFamily="34" charset="0"/>
                <a:ea typeface="Helvetica"/>
                <a:cs typeface="Calibri" panose="020F0502020204030204" pitchFamily="34" charset="0"/>
              </a:rPr>
              <a:t>of </a:t>
            </a:r>
            <a:r>
              <a:rPr kumimoji="1" lang="en-US" altLang="zh-TW" sz="2418" smtClean="0">
                <a:solidFill>
                  <a:schemeClr val="tx1">
                    <a:lumMod val="75000"/>
                    <a:lumOff val="25000"/>
                  </a:schemeClr>
                </a:solidFill>
                <a:latin typeface="Calibri" panose="020F0502020204030204" pitchFamily="34" charset="0"/>
                <a:ea typeface="Helvetica"/>
                <a:cs typeface="Calibri" panose="020F0502020204030204" pitchFamily="34" charset="0"/>
              </a:rPr>
              <a:t>customer’s </a:t>
            </a:r>
            <a:r>
              <a:rPr kumimoji="1" lang="en-US" altLang="zh-TW" sz="2418" dirty="0">
                <a:solidFill>
                  <a:schemeClr val="tx1">
                    <a:lumMod val="75000"/>
                    <a:lumOff val="25000"/>
                  </a:schemeClr>
                </a:solidFill>
                <a:latin typeface="Calibri" panose="020F0502020204030204" pitchFamily="34" charset="0"/>
                <a:ea typeface="Helvetica"/>
                <a:cs typeface="Calibri" panose="020F0502020204030204" pitchFamily="34" charset="0"/>
              </a:rPr>
              <a:t>applications, Apacer provides diversified SSD solutions to meet either high performance, sustained performance, or high endurance to achieve the best cost-effectiveness.</a:t>
            </a:r>
          </a:p>
        </p:txBody>
      </p:sp>
      <p:sp>
        <p:nvSpPr>
          <p:cNvPr id="2" name="文字方塊 1"/>
          <p:cNvSpPr txBox="1"/>
          <p:nvPr/>
        </p:nvSpPr>
        <p:spPr>
          <a:xfrm>
            <a:off x="965275" y="8553271"/>
            <a:ext cx="4498604" cy="923330"/>
          </a:xfrm>
          <a:prstGeom prst="rect">
            <a:avLst/>
          </a:prstGeom>
          <a:noFill/>
        </p:spPr>
        <p:txBody>
          <a:bodyPr wrap="none" rtlCol="0">
            <a:spAutoFit/>
          </a:bodyPr>
          <a:lstStyle/>
          <a:p>
            <a:pPr eaLnBrk="1" fontAlgn="auto" hangingPunct="1">
              <a:spcBef>
                <a:spcPts val="0"/>
              </a:spcBef>
              <a:spcAft>
                <a:spcPts val="0"/>
              </a:spcAft>
            </a:pPr>
            <a:r>
              <a:rPr lang="zh-TW" altLang="en-US" sz="1800" dirty="0" smtClean="0">
                <a:solidFill>
                  <a:schemeClr val="tx1">
                    <a:lumMod val="75000"/>
                    <a:lumOff val="25000"/>
                  </a:schemeClr>
                </a:solidFill>
                <a:latin typeface="Calibri"/>
                <a:ea typeface="新細明體" panose="02020500000000000000" pitchFamily="18" charset="-120"/>
              </a:rPr>
              <a:t>* </a:t>
            </a:r>
            <a:r>
              <a:rPr lang="en-US" altLang="zh-TW" sz="1800" dirty="0">
                <a:solidFill>
                  <a:schemeClr val="tx1">
                    <a:lumMod val="75000"/>
                    <a:lumOff val="25000"/>
                  </a:schemeClr>
                </a:solidFill>
                <a:latin typeface="Calibri"/>
                <a:ea typeface="新細明體" panose="02020500000000000000" pitchFamily="18" charset="-120"/>
              </a:rPr>
              <a:t>PH/SH series: support </a:t>
            </a:r>
            <a:r>
              <a:rPr lang="en-US" altLang="zh-TW" sz="1800" dirty="0" smtClean="0">
                <a:solidFill>
                  <a:schemeClr val="tx1">
                    <a:lumMod val="75000"/>
                    <a:lumOff val="25000"/>
                  </a:schemeClr>
                </a:solidFill>
                <a:latin typeface="Calibri"/>
                <a:ea typeface="新細明體" panose="02020500000000000000" pitchFamily="18" charset="-120"/>
              </a:rPr>
              <a:t>up to 100K </a:t>
            </a:r>
            <a:r>
              <a:rPr lang="en-US" altLang="zh-TW" sz="1800" dirty="0">
                <a:solidFill>
                  <a:schemeClr val="tx1">
                    <a:lumMod val="75000"/>
                    <a:lumOff val="25000"/>
                  </a:schemeClr>
                </a:solidFill>
                <a:latin typeface="Calibri"/>
                <a:ea typeface="新細明體" panose="02020500000000000000" pitchFamily="18" charset="-120"/>
              </a:rPr>
              <a:t>P/E cycles.</a:t>
            </a:r>
            <a:endParaRPr lang="zh-TW" altLang="en-US" sz="1800" dirty="0">
              <a:solidFill>
                <a:schemeClr val="tx1">
                  <a:lumMod val="75000"/>
                  <a:lumOff val="25000"/>
                </a:schemeClr>
              </a:solidFill>
              <a:latin typeface="Calibri"/>
              <a:ea typeface="新細明體" panose="02020500000000000000" pitchFamily="18" charset="-120"/>
            </a:endParaRPr>
          </a:p>
          <a:p>
            <a:pPr eaLnBrk="1" fontAlgn="auto" hangingPunct="1">
              <a:spcBef>
                <a:spcPts val="0"/>
              </a:spcBef>
              <a:spcAft>
                <a:spcPts val="0"/>
              </a:spcAft>
            </a:pPr>
            <a:r>
              <a:rPr lang="en-US" altLang="zh-TW" sz="1800" dirty="0">
                <a:solidFill>
                  <a:schemeClr val="tx1">
                    <a:lumMod val="75000"/>
                    <a:lumOff val="25000"/>
                  </a:schemeClr>
                </a:solidFill>
                <a:latin typeface="Calibri"/>
                <a:ea typeface="新細明體" panose="02020500000000000000" pitchFamily="18" charset="-120"/>
              </a:rPr>
              <a:t>  </a:t>
            </a:r>
            <a:r>
              <a:rPr lang="en-US" altLang="zh-TW" sz="1800" dirty="0" smtClean="0">
                <a:solidFill>
                  <a:schemeClr val="tx1">
                    <a:lumMod val="75000"/>
                    <a:lumOff val="25000"/>
                  </a:schemeClr>
                </a:solidFill>
                <a:latin typeface="Calibri"/>
                <a:ea typeface="新細明體" panose="02020500000000000000" pitchFamily="18" charset="-120"/>
              </a:rPr>
              <a:t> </a:t>
            </a:r>
            <a:r>
              <a:rPr lang="en-US" altLang="zh-TW" sz="1800" dirty="0">
                <a:solidFill>
                  <a:schemeClr val="tx1">
                    <a:lumMod val="75000"/>
                    <a:lumOff val="25000"/>
                  </a:schemeClr>
                </a:solidFill>
                <a:latin typeface="Calibri"/>
                <a:ea typeface="新細明體" panose="02020500000000000000" pitchFamily="18" charset="-120"/>
              </a:rPr>
              <a:t>CH/UH series : 30K</a:t>
            </a:r>
          </a:p>
          <a:p>
            <a:endParaRPr lang="zh-TW" altLang="en-US" sz="18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spTree>
    <p:extLst>
      <p:ext uri="{BB962C8B-B14F-4D97-AF65-F5344CB8AC3E}">
        <p14:creationId xmlns:p14="http://schemas.microsoft.com/office/powerpoint/2010/main" val="2191108079"/>
      </p:ext>
    </p:extLst>
  </p:cSld>
  <p:clrMapOvr>
    <a:masterClrMapping/>
  </p:clrMapOvr>
  <p:transition/>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461219" y="124272"/>
            <a:ext cx="5976664" cy="1091871"/>
          </a:xfrm>
        </p:spPr>
        <p:txBody>
          <a:bodyPr/>
          <a:lstStyle/>
          <a:p>
            <a:pPr>
              <a:tabLst>
                <a:tab pos="3859213" algn="l"/>
              </a:tabLst>
            </a:pPr>
            <a:r>
              <a:rPr lang="en-US" altLang="zh-TW" dirty="0" smtClean="0"/>
              <a:t>Enterprise</a:t>
            </a:r>
            <a:r>
              <a:rPr lang="zh-TW" altLang="en-US" dirty="0" smtClean="0"/>
              <a:t> </a:t>
            </a:r>
            <a:r>
              <a:rPr lang="en-US" altLang="zh-TW" dirty="0" smtClean="0"/>
              <a:t>Series </a:t>
            </a:r>
            <a:r>
              <a:rPr lang="en-US" altLang="zh-TW" dirty="0"/>
              <a:t>roadmap</a:t>
            </a:r>
            <a:endParaRPr lang="zh-TW" altLang="en-US" sz="4000" dirty="0">
              <a:solidFill>
                <a:srgbClr val="F49C00"/>
              </a:solidFill>
            </a:endParaRPr>
          </a:p>
        </p:txBody>
      </p:sp>
      <p:graphicFrame>
        <p:nvGraphicFramePr>
          <p:cNvPr id="32" name="表格 31"/>
          <p:cNvGraphicFramePr>
            <a:graphicFrameLocks noGrp="1"/>
          </p:cNvGraphicFramePr>
          <p:nvPr>
            <p:extLst>
              <p:ext uri="{D42A27DB-BD31-4B8C-83A1-F6EECF244321}">
                <p14:modId xmlns:p14="http://schemas.microsoft.com/office/powerpoint/2010/main" val="1871311633"/>
              </p:ext>
            </p:extLst>
          </p:nvPr>
        </p:nvGraphicFramePr>
        <p:xfrm>
          <a:off x="389211" y="1132383"/>
          <a:ext cx="16546789" cy="3384395"/>
        </p:xfrm>
        <a:graphic>
          <a:graphicData uri="http://schemas.openxmlformats.org/drawingml/2006/table">
            <a:tbl>
              <a:tblPr firstRow="1" bandRow="1">
                <a:tableStyleId>{5940675A-B579-460E-94D1-54222C63F5DA}</a:tableStyleId>
              </a:tblPr>
              <a:tblGrid>
                <a:gridCol w="1368154"/>
                <a:gridCol w="1728190"/>
                <a:gridCol w="720080"/>
                <a:gridCol w="930103"/>
                <a:gridCol w="930103"/>
                <a:gridCol w="977092"/>
                <a:gridCol w="1108091"/>
                <a:gridCol w="1098122"/>
                <a:gridCol w="1098122"/>
                <a:gridCol w="1098122"/>
                <a:gridCol w="1098122"/>
                <a:gridCol w="1098122"/>
                <a:gridCol w="1098122"/>
                <a:gridCol w="1098122"/>
                <a:gridCol w="1098122"/>
              </a:tblGrid>
              <a:tr h="432049">
                <a:tc>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Flash</a:t>
                      </a:r>
                      <a:endParaRPr lang="zh-TW" altLang="en-US" sz="2000" b="1" dirty="0">
                        <a:solidFill>
                          <a:schemeClr val="bg1"/>
                        </a:solidFill>
                        <a:latin typeface="Calibri" panose="020F0502020204030204" pitchFamily="34"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grid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Available</a:t>
                      </a:r>
                      <a:r>
                        <a:rPr lang="en-US" altLang="zh-TW" sz="2000" b="1" baseline="0" dirty="0" smtClean="0">
                          <a:solidFill>
                            <a:schemeClr val="bg1"/>
                          </a:solidFill>
                          <a:latin typeface="Calibri" panose="020F0502020204030204" pitchFamily="34" charset="0"/>
                          <a:cs typeface="Calibri" panose="020F0502020204030204" pitchFamily="34" charset="0"/>
                        </a:rPr>
                        <a:t> Now</a:t>
                      </a:r>
                      <a:endParaRPr lang="zh-TW" altLang="en-US" sz="2000" b="1" dirty="0">
                        <a:solidFill>
                          <a:schemeClr val="bg1"/>
                        </a:solidFill>
                        <a:latin typeface="Calibri" panose="020F0502020204030204" pitchFamily="34"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hMerge="1">
                  <a:txBody>
                    <a:bodyPr/>
                    <a:lstStyle/>
                    <a:p>
                      <a:endParaRPr lang="zh-TW" altLang="en-US"/>
                    </a:p>
                  </a:txBody>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Q4’23</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59410" marR="59410" marT="29701" marB="29701"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tc>
                <a:tc hMerge="1">
                  <a:txBody>
                    <a:bodyPr/>
                    <a:lstStyle/>
                    <a:p>
                      <a:endParaRPr lang="zh-TW" altLang="en-US"/>
                    </a:p>
                  </a:txBody>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Q1’24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59410" marR="59410" marT="29701" marB="29701"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a:p>
                  </a:txBody>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Q2’24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59410" marR="59410" marT="29701" marB="29701"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Q3’24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59410" marR="59410" marT="29701" marB="29701"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1512168">
                <a:tc rowSpan="2">
                  <a:txBody>
                    <a:bodyPr/>
                    <a:lstStyle/>
                    <a:p>
                      <a:pPr algn="ctr"/>
                      <a:r>
                        <a:rPr lang="en-US" altLang="zh-TW" sz="2000" b="1" dirty="0" err="1" smtClean="0">
                          <a:solidFill>
                            <a:schemeClr val="bg1"/>
                          </a:solidFill>
                          <a:latin typeface="Calibri" panose="020F0502020204030204" pitchFamily="34" charset="0"/>
                          <a:cs typeface="Calibri" panose="020F0502020204030204" pitchFamily="34" charset="0"/>
                        </a:rPr>
                        <a:t>PCIe</a:t>
                      </a:r>
                      <a:endParaRPr lang="zh-TW" altLang="en-US" sz="2000" b="1" dirty="0">
                        <a:solidFill>
                          <a:schemeClr val="bg1"/>
                        </a:solidFill>
                        <a:latin typeface="Calibri" panose="020F0502020204030204" pitchFamily="34"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marL="0" algn="just" defTabSz="914446" rtl="0" eaLnBrk="1" fontAlgn="auto" latinLnBrk="0" hangingPunct="1">
                        <a:spcBef>
                          <a:spcPts val="0"/>
                        </a:spcBef>
                        <a:spcAft>
                          <a:spcPts val="0"/>
                        </a:spcAft>
                        <a:defRPr/>
                      </a:pPr>
                      <a:r>
                        <a:rPr lang="en-US" altLang="zh-TW" sz="1800" b="1" kern="1200" dirty="0" smtClean="0">
                          <a:solidFill>
                            <a:srgbClr val="F49C00"/>
                          </a:solidFill>
                          <a:latin typeface="Calibri" panose="020F0502020204030204" pitchFamily="34" charset="0"/>
                          <a:ea typeface="+mn-ea"/>
                          <a:cs typeface="Calibri" panose="020F0502020204030204" pitchFamily="34" charset="0"/>
                        </a:rPr>
                        <a:t>PV19E-25W</a:t>
                      </a:r>
                    </a:p>
                    <a:p>
                      <a:pPr marL="0" algn="l" defTabSz="914446" rtl="0" eaLnBrk="1" fontAlgn="auto" latinLnBrk="0" hangingPunct="1">
                        <a:spcBef>
                          <a:spcPts val="0"/>
                        </a:spcBef>
                        <a:spcAft>
                          <a:spcPts val="0"/>
                        </a:spcAft>
                        <a:defRPr/>
                      </a:pPr>
                      <a:r>
                        <a:rPr lang="en-US" altLang="zh-TW" sz="1800" b="1" kern="1200" dirty="0" smtClean="0">
                          <a:solidFill>
                            <a:schemeClr val="tx1"/>
                          </a:solidFill>
                          <a:latin typeface="Calibri" panose="020F0502020204030204" pitchFamily="34" charset="0"/>
                          <a:ea typeface="+mn-ea"/>
                          <a:cs typeface="Calibri" panose="020F0502020204030204" pitchFamily="34" charset="0"/>
                        </a:rPr>
                        <a:t>1.6TB~12.8TB </a:t>
                      </a:r>
                    </a:p>
                    <a:p>
                      <a:pPr marL="0" algn="l" defTabSz="914446" rtl="0" eaLnBrk="1" fontAlgn="auto" latinLnBrk="0" hangingPunct="1">
                        <a:spcBef>
                          <a:spcPts val="0"/>
                        </a:spcBef>
                        <a:spcAft>
                          <a:spcPts val="0"/>
                        </a:spcAft>
                        <a:defRPr/>
                      </a:pPr>
                      <a:r>
                        <a:rPr lang="en-US" altLang="zh-TW" sz="1800" b="1" kern="1200" dirty="0" smtClean="0">
                          <a:solidFill>
                            <a:schemeClr val="tx1"/>
                          </a:solidFill>
                          <a:latin typeface="Calibri" panose="020F0502020204030204" pitchFamily="34" charset="0"/>
                          <a:ea typeface="+mn-ea"/>
                          <a:cs typeface="Calibri" panose="020F0502020204030204" pitchFamily="34" charset="0"/>
                        </a:rPr>
                        <a:t>Gen4 </a:t>
                      </a:r>
                      <a:r>
                        <a:rPr lang="en-US" altLang="zh-TW" sz="1800" b="1" kern="1200" baseline="0" dirty="0" smtClean="0">
                          <a:solidFill>
                            <a:schemeClr val="tx1"/>
                          </a:solidFill>
                          <a:latin typeface="Calibri" panose="020F0502020204030204" pitchFamily="34" charset="0"/>
                          <a:ea typeface="+mn-ea"/>
                          <a:cs typeface="Calibri" panose="020F0502020204030204" pitchFamily="34" charset="0"/>
                        </a:rPr>
                        <a:t>x4</a:t>
                      </a:r>
                      <a:endParaRPr lang="en-US" altLang="zh-TW" sz="1800" b="1" kern="1200" dirty="0" smtClean="0">
                        <a:solidFill>
                          <a:schemeClr val="tx1"/>
                        </a:solidFill>
                        <a:latin typeface="Calibri" panose="020F0502020204030204" pitchFamily="34" charset="0"/>
                        <a:ea typeface="+mn-ea"/>
                        <a:cs typeface="Calibri" panose="020F0502020204030204" pitchFamily="34" charset="0"/>
                      </a:endParaRPr>
                    </a:p>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1800" b="1" kern="1200" dirty="0" smtClean="0">
                          <a:solidFill>
                            <a:schemeClr val="tx1"/>
                          </a:solidFill>
                          <a:latin typeface="Calibri" panose="020F0502020204030204" pitchFamily="34" charset="0"/>
                          <a:ea typeface="Cambria" panose="02040503050406030204" pitchFamily="18" charset="0"/>
                          <a:cs typeface="Calibri" panose="020F0502020204030204" pitchFamily="34" charset="0"/>
                        </a:rPr>
                        <a:t>AES, </a:t>
                      </a:r>
                      <a:r>
                        <a:rPr lang="en-US" altLang="zh-TW" sz="1800" b="1" kern="1200" dirty="0" err="1" smtClean="0">
                          <a:solidFill>
                            <a:schemeClr val="tx1"/>
                          </a:solidFill>
                          <a:latin typeface="Calibri" panose="020F0502020204030204" pitchFamily="34" charset="0"/>
                          <a:ea typeface="Cambria" panose="02040503050406030204" pitchFamily="18" charset="0"/>
                          <a:cs typeface="Calibri" panose="020F0502020204030204" pitchFamily="34" charset="0"/>
                        </a:rPr>
                        <a:t>CorePower</a:t>
                      </a:r>
                      <a:endParaRPr lang="en-US" altLang="zh-TW" sz="1800" b="1" kern="1200" dirty="0" smtClean="0">
                        <a:solidFill>
                          <a:schemeClr val="tx1"/>
                        </a:solidFill>
                        <a:latin typeface="Calibri" panose="020F0502020204030204" pitchFamily="34" charset="0"/>
                        <a:ea typeface="Cambria" panose="02040503050406030204" pitchFamily="18" charset="0"/>
                        <a:cs typeface="Calibri" panose="020F0502020204030204" pitchFamily="34" charset="0"/>
                      </a:endParaRPr>
                    </a:p>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1800" b="1" kern="1200" dirty="0" smtClean="0">
                          <a:solidFill>
                            <a:schemeClr val="tx1"/>
                          </a:solidFill>
                          <a:latin typeface="Calibri" panose="020F0502020204030204" pitchFamily="34" charset="0"/>
                          <a:ea typeface="Cambria" panose="02040503050406030204" pitchFamily="18" charset="0"/>
                          <a:cs typeface="Calibri" panose="020F0502020204030204" pitchFamily="34" charset="0"/>
                        </a:rPr>
                        <a:t>DWPD &gt;3</a:t>
                      </a: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tx1"/>
                        </a:solidFill>
                        <a:latin typeface="Calibri" panose="020F0502020204030204" pitchFamily="34" charset="0"/>
                        <a:ea typeface="+mn-ea"/>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zh-TW" altLang="en-US" sz="1800" dirty="0"/>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0" algn="just"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Cambria" panose="02040503050406030204" pitchFamily="18"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just"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Cambria" panose="02040503050406030204" pitchFamily="18"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just"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Cambria" panose="02040503050406030204" pitchFamily="18"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just"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Cambria" panose="02040503050406030204" pitchFamily="18"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just"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Cambria" panose="02040503050406030204" pitchFamily="18"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en-US" altLang="zh-TW" sz="1800" b="1" kern="1200" dirty="0" smtClean="0">
                        <a:solidFill>
                          <a:schemeClr val="bg1"/>
                        </a:solidFill>
                        <a:latin typeface="Calibri" panose="020F0502020204030204" pitchFamily="34" charset="0"/>
                        <a:ea typeface="Cambria" panose="02040503050406030204" pitchFamily="18"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959075">
                <a:tc vMerge="1">
                  <a:txBody>
                    <a:bodyPr/>
                    <a:lstStyle/>
                    <a:p>
                      <a:pPr algn="ctr"/>
                      <a:endParaRPr lang="zh-TW" altLang="en-US" sz="2000" b="1" dirty="0">
                        <a:solidFill>
                          <a:schemeClr val="bg1"/>
                        </a:solidFill>
                        <a:latin typeface="Calibri" panose="020F0502020204030204" pitchFamily="34"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gridSpan="2">
                  <a:txBody>
                    <a:bodyPr/>
                    <a:lstStyle/>
                    <a:p>
                      <a:pPr marL="0" algn="just" defTabSz="914446" rtl="0" eaLnBrk="1" fontAlgn="auto" latinLnBrk="0" hangingPunct="1">
                        <a:spcBef>
                          <a:spcPts val="0"/>
                        </a:spcBef>
                        <a:spcAft>
                          <a:spcPts val="0"/>
                        </a:spcAft>
                        <a:defRPr/>
                      </a:pPr>
                      <a:r>
                        <a:rPr lang="en-US" altLang="zh-TW" sz="1800" b="1" kern="1200" dirty="0" smtClean="0">
                          <a:solidFill>
                            <a:srgbClr val="F49C00"/>
                          </a:solidFill>
                          <a:latin typeface="Calibri" panose="020F0502020204030204" pitchFamily="34" charset="0"/>
                          <a:ea typeface="+mn-ea"/>
                          <a:cs typeface="Calibri" panose="020F0502020204030204" pitchFamily="34" charset="0"/>
                        </a:rPr>
                        <a:t>PV19E-25M</a:t>
                      </a:r>
                    </a:p>
                    <a:p>
                      <a:pPr marL="0" algn="l" defTabSz="914446" rtl="0" eaLnBrk="1" fontAlgn="auto" latinLnBrk="0" hangingPunct="1">
                        <a:spcBef>
                          <a:spcPts val="0"/>
                        </a:spcBef>
                        <a:spcAft>
                          <a:spcPts val="0"/>
                        </a:spcAft>
                        <a:defRPr/>
                      </a:pPr>
                      <a:r>
                        <a:rPr lang="en-US" altLang="zh-TW" sz="1800" b="1" kern="1200" dirty="0" smtClean="0">
                          <a:solidFill>
                            <a:schemeClr val="bg1"/>
                          </a:solidFill>
                          <a:latin typeface="Calibri" panose="020F0502020204030204" pitchFamily="34" charset="0"/>
                          <a:ea typeface="+mn-ea"/>
                          <a:cs typeface="Calibri" panose="020F0502020204030204" pitchFamily="34" charset="0"/>
                        </a:rPr>
                        <a:t>1.92TB~15.36TB </a:t>
                      </a:r>
                    </a:p>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1800" b="1" kern="1200" dirty="0" smtClean="0">
                          <a:solidFill>
                            <a:schemeClr val="bg1"/>
                          </a:solidFill>
                          <a:latin typeface="Calibri" panose="020F0502020204030204" pitchFamily="34" charset="0"/>
                          <a:ea typeface="+mn-ea"/>
                          <a:cs typeface="Calibri" panose="020F0502020204030204" pitchFamily="34" charset="0"/>
                        </a:rPr>
                        <a:t>Gen4 </a:t>
                      </a:r>
                      <a:r>
                        <a:rPr lang="en-US" altLang="zh-TW" sz="1800" b="1" kern="1200" baseline="0" dirty="0" smtClean="0">
                          <a:solidFill>
                            <a:schemeClr val="bg1"/>
                          </a:solidFill>
                          <a:latin typeface="Calibri" panose="020F0502020204030204" pitchFamily="34" charset="0"/>
                          <a:ea typeface="+mn-ea"/>
                          <a:cs typeface="Calibri" panose="020F0502020204030204" pitchFamily="34" charset="0"/>
                        </a:rPr>
                        <a:t>x4</a:t>
                      </a: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1800" b="1" kern="1200" dirty="0" smtClean="0">
                          <a:solidFill>
                            <a:schemeClr val="bg1"/>
                          </a:solidFill>
                          <a:latin typeface="Calibri" panose="020F0502020204030204" pitchFamily="34" charset="0"/>
                          <a:ea typeface="Cambria" panose="02040503050406030204" pitchFamily="18" charset="0"/>
                          <a:cs typeface="Calibri" panose="020F0502020204030204" pitchFamily="34" charset="0"/>
                        </a:rPr>
                        <a:t>AES, </a:t>
                      </a:r>
                      <a:r>
                        <a:rPr lang="en-US" altLang="zh-TW" sz="1800" b="1" kern="1200" dirty="0" err="1" smtClean="0">
                          <a:solidFill>
                            <a:schemeClr val="bg1"/>
                          </a:solidFill>
                          <a:latin typeface="Calibri" panose="020F0502020204030204" pitchFamily="34" charset="0"/>
                          <a:ea typeface="Cambria" panose="02040503050406030204" pitchFamily="18" charset="0"/>
                          <a:cs typeface="Calibri" panose="020F0502020204030204" pitchFamily="34" charset="0"/>
                        </a:rPr>
                        <a:t>CorePower</a:t>
                      </a:r>
                      <a:endParaRPr lang="en-US" altLang="zh-TW" sz="1800" b="1" kern="1200" dirty="0" smtClean="0">
                        <a:solidFill>
                          <a:schemeClr val="bg1"/>
                        </a:solidFill>
                        <a:latin typeface="Calibri" panose="020F0502020204030204" pitchFamily="34" charset="0"/>
                        <a:ea typeface="Cambria" panose="02040503050406030204" pitchFamily="18" charset="0"/>
                        <a:cs typeface="Calibri" panose="020F0502020204030204" pitchFamily="34" charset="0"/>
                      </a:endParaRPr>
                    </a:p>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1800" b="1" kern="1200" smtClean="0">
                          <a:solidFill>
                            <a:schemeClr val="bg1"/>
                          </a:solidFill>
                          <a:latin typeface="Calibri" panose="020F0502020204030204" pitchFamily="34" charset="0"/>
                          <a:ea typeface="Cambria" panose="02040503050406030204" pitchFamily="18" charset="0"/>
                          <a:cs typeface="Calibri" panose="020F0502020204030204" pitchFamily="34" charset="0"/>
                        </a:rPr>
                        <a:t>DWPD &gt;1</a:t>
                      </a:r>
                      <a:endParaRPr lang="en-US" altLang="zh-TW" sz="1800" b="1" kern="1200" dirty="0" smtClean="0">
                        <a:solidFill>
                          <a:schemeClr val="bg1"/>
                        </a:solidFill>
                        <a:latin typeface="Calibri" panose="020F0502020204030204" pitchFamily="34" charset="0"/>
                        <a:ea typeface="Cambria" panose="02040503050406030204" pitchFamily="18"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hMerge="1">
                  <a:txBody>
                    <a:bodyPr/>
                    <a:lstStyle/>
                    <a:p>
                      <a:pPr marL="0" algn="just"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Cambria" panose="02040503050406030204" pitchFamily="18"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pPr marL="0" algn="just"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Cambria" panose="02040503050406030204" pitchFamily="18"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pPr marL="0" algn="just"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Cambria" panose="02040503050406030204" pitchFamily="18"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endParaRPr lang="zh-TW" altLang="en-US" sz="1800" dirty="0"/>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endParaRPr lang="zh-TW" altLang="en-US" sz="1800" dirty="0"/>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en-US" altLang="zh-TW" sz="1800" b="1" kern="1200" dirty="0" smtClean="0">
                        <a:solidFill>
                          <a:schemeClr val="bg1"/>
                        </a:solidFill>
                        <a:latin typeface="Calibri" panose="020F0502020204030204" pitchFamily="34" charset="0"/>
                        <a:ea typeface="Cambria" panose="02040503050406030204" pitchFamily="18"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marL="68578" marR="68578" marT="34289" marB="34289"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sp>
        <p:nvSpPr>
          <p:cNvPr id="42" name="文字方塊 41"/>
          <p:cNvSpPr txBox="1"/>
          <p:nvPr/>
        </p:nvSpPr>
        <p:spPr>
          <a:xfrm>
            <a:off x="14718803" y="4221355"/>
            <a:ext cx="3312368" cy="295423"/>
          </a:xfrm>
          <a:prstGeom prst="rect">
            <a:avLst/>
          </a:prstGeom>
          <a:noFill/>
        </p:spPr>
        <p:txBody>
          <a:bodyPr wrap="square" lIns="79205" tIns="39603" rIns="79205" bIns="39603">
            <a:spAutoFit/>
          </a:bodyPr>
          <a:lstStyle>
            <a:defPPr>
              <a:defRPr lang="en-US"/>
            </a:defPPr>
            <a:lvl1pPr fontAlgn="auto">
              <a:spcBef>
                <a:spcPts val="0"/>
              </a:spcBef>
              <a:spcAft>
                <a:spcPts val="0"/>
              </a:spcAft>
              <a:defRPr kumimoji="0" sz="1400" b="1">
                <a:solidFill>
                  <a:srgbClr val="C00000"/>
                </a:solidFill>
                <a:latin typeface="Calibri" panose="020F0502020204030204" pitchFamily="34" charset="0"/>
                <a:ea typeface="+mn-ea"/>
                <a:cs typeface="Calibri" panose="020F0502020204030204" pitchFamily="34" charset="0"/>
              </a:defRPr>
            </a:lvl1pPr>
          </a:lstStyle>
          <a:p>
            <a:r>
              <a:rPr lang="en-US" altLang="zh-TW" dirty="0"/>
              <a:t>Warranty: </a:t>
            </a:r>
            <a:r>
              <a:rPr lang="en-US" altLang="zh-TW" dirty="0" smtClean="0"/>
              <a:t>5 years or TBW</a:t>
            </a:r>
            <a:endParaRPr lang="zh-TW" altLang="en-US" dirty="0"/>
          </a:p>
        </p:txBody>
      </p:sp>
      <p:sp>
        <p:nvSpPr>
          <p:cNvPr id="12" name="文字方塊 11"/>
          <p:cNvSpPr txBox="1"/>
          <p:nvPr/>
        </p:nvSpPr>
        <p:spPr>
          <a:xfrm>
            <a:off x="8358441" y="3436640"/>
            <a:ext cx="504056" cy="338554"/>
          </a:xfrm>
          <a:prstGeom prst="rect">
            <a:avLst/>
          </a:prstGeom>
          <a:noFill/>
        </p:spPr>
        <p:txBody>
          <a:bodyPr wrap="square" rtlCol="0">
            <a:spAutoFit/>
          </a:bodyPr>
          <a:lstStyle/>
          <a:p>
            <a:pPr algn="ctr"/>
            <a:r>
              <a:rPr lang="en-US" altLang="zh-TW" sz="1600" b="1" dirty="0" smtClean="0">
                <a:solidFill>
                  <a:srgbClr val="FFFF00"/>
                </a:solidFill>
                <a:latin typeface="Calibri" panose="020F0502020204030204" pitchFamily="34" charset="0"/>
                <a:cs typeface="Calibri" panose="020F0502020204030204" pitchFamily="34" charset="0"/>
              </a:rPr>
              <a:t>V6</a:t>
            </a:r>
            <a:endParaRPr lang="en-US" altLang="zh-TW" sz="1600" b="1" dirty="0">
              <a:solidFill>
                <a:srgbClr val="FFFF00"/>
              </a:solidFill>
              <a:latin typeface="Calibri" panose="020F0502020204030204" pitchFamily="34" charset="0"/>
              <a:cs typeface="Calibri" panose="020F0502020204030204" pitchFamily="34" charset="0"/>
            </a:endParaRPr>
          </a:p>
        </p:txBody>
      </p:sp>
      <p:pic>
        <p:nvPicPr>
          <p:cNvPr id="3" name="圖片 2"/>
          <p:cNvPicPr>
            <a:picLocks noChangeAspect="1"/>
          </p:cNvPicPr>
          <p:nvPr/>
        </p:nvPicPr>
        <p:blipFill>
          <a:blip r:embed="rId3"/>
          <a:stretch>
            <a:fillRect/>
          </a:stretch>
        </p:blipFill>
        <p:spPr>
          <a:xfrm>
            <a:off x="7416858" y="5380856"/>
            <a:ext cx="2387221" cy="3228174"/>
          </a:xfrm>
          <a:prstGeom prst="rect">
            <a:avLst/>
          </a:prstGeom>
        </p:spPr>
      </p:pic>
      <p:pic>
        <p:nvPicPr>
          <p:cNvPr id="4" name="圖片 3"/>
          <p:cNvPicPr>
            <a:picLocks noChangeAspect="1"/>
          </p:cNvPicPr>
          <p:nvPr/>
        </p:nvPicPr>
        <p:blipFill>
          <a:blip r:embed="rId4"/>
          <a:stretch>
            <a:fillRect/>
          </a:stretch>
        </p:blipFill>
        <p:spPr>
          <a:xfrm>
            <a:off x="10038283" y="5380856"/>
            <a:ext cx="2253298" cy="3070333"/>
          </a:xfrm>
          <a:prstGeom prst="rect">
            <a:avLst/>
          </a:prstGeom>
        </p:spPr>
      </p:pic>
      <p:sp>
        <p:nvSpPr>
          <p:cNvPr id="14" name="文字方塊 13"/>
          <p:cNvSpPr txBox="1"/>
          <p:nvPr/>
        </p:nvSpPr>
        <p:spPr>
          <a:xfrm>
            <a:off x="3444987" y="1732779"/>
            <a:ext cx="657201" cy="338554"/>
          </a:xfrm>
          <a:prstGeom prst="rect">
            <a:avLst/>
          </a:prstGeom>
          <a:noFill/>
        </p:spPr>
        <p:txBody>
          <a:bodyPr wrap="square" rtlCol="0">
            <a:spAutoFit/>
          </a:bodyPr>
          <a:lstStyle/>
          <a:p>
            <a:pPr algn="ctr"/>
            <a:r>
              <a:rPr lang="en-US" altLang="zh-TW" sz="1600" b="1" dirty="0" smtClean="0">
                <a:solidFill>
                  <a:srgbClr val="C00000"/>
                </a:solidFill>
                <a:latin typeface="Calibri" panose="020F0502020204030204" pitchFamily="34" charset="0"/>
                <a:cs typeface="Calibri" panose="020F0502020204030204" pitchFamily="34" charset="0"/>
              </a:rPr>
              <a:t>V6</a:t>
            </a:r>
            <a:endParaRPr lang="en-US" altLang="zh-TW" sz="1600" b="1" dirty="0">
              <a:solidFill>
                <a:srgbClr val="C00000"/>
              </a:solidFill>
              <a:latin typeface="Calibri" panose="020F0502020204030204" pitchFamily="34" charset="0"/>
              <a:cs typeface="Calibri" panose="020F0502020204030204" pitchFamily="34" charset="0"/>
            </a:endParaRPr>
          </a:p>
        </p:txBody>
      </p:sp>
      <p:sp>
        <p:nvSpPr>
          <p:cNvPr id="11" name="文字方塊 10"/>
          <p:cNvSpPr txBox="1"/>
          <p:nvPr/>
        </p:nvSpPr>
        <p:spPr>
          <a:xfrm>
            <a:off x="7591831" y="8570116"/>
            <a:ext cx="2212248" cy="523220"/>
          </a:xfrm>
          <a:prstGeom prst="rect">
            <a:avLst/>
          </a:prstGeom>
          <a:noFill/>
        </p:spPr>
        <p:txBody>
          <a:bodyPr wrap="square" rtlCol="0">
            <a:spAutoFit/>
          </a:bodyPr>
          <a:lstStyle/>
          <a:p>
            <a:r>
              <a:rPr lang="en-US" altLang="zh-TW" sz="14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PV19E-25W:1.6TB~6.4TB</a:t>
            </a:r>
          </a:p>
          <a:p>
            <a:r>
              <a:rPr lang="en-US" altLang="zh-TW" sz="14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PV19E-25M:1.92TB~7.68TB</a:t>
            </a:r>
            <a:endParaRPr lang="zh-TW" altLang="en-US" sz="14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sp>
        <p:nvSpPr>
          <p:cNvPr id="13" name="文字方塊 12"/>
          <p:cNvSpPr txBox="1"/>
          <p:nvPr/>
        </p:nvSpPr>
        <p:spPr>
          <a:xfrm>
            <a:off x="10458785" y="8570116"/>
            <a:ext cx="2212248" cy="523220"/>
          </a:xfrm>
          <a:prstGeom prst="rect">
            <a:avLst/>
          </a:prstGeom>
          <a:noFill/>
        </p:spPr>
        <p:txBody>
          <a:bodyPr wrap="square" rtlCol="0">
            <a:spAutoFit/>
          </a:bodyPr>
          <a:lstStyle/>
          <a:p>
            <a:r>
              <a:rPr lang="en-US" altLang="zh-TW" sz="14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PV19E-25W:12.8TB</a:t>
            </a:r>
          </a:p>
          <a:p>
            <a:r>
              <a:rPr lang="en-US" altLang="zh-TW" sz="14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PV19E-25M:15.36TB</a:t>
            </a:r>
            <a:endParaRPr lang="zh-TW" altLang="en-US" sz="14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spTree>
    <p:extLst>
      <p:ext uri="{BB962C8B-B14F-4D97-AF65-F5344CB8AC3E}">
        <p14:creationId xmlns:p14="http://schemas.microsoft.com/office/powerpoint/2010/main" val="199592563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705488" y="944282"/>
            <a:ext cx="13365243" cy="620150"/>
          </a:xfrm>
        </p:spPr>
        <p:txBody>
          <a:bodyPr/>
          <a:lstStyle/>
          <a:p>
            <a:r>
              <a:rPr lang="en-US" altLang="zh-TW" dirty="0" smtClean="0"/>
              <a:t>Enterprise Series </a:t>
            </a:r>
            <a:r>
              <a:rPr lang="en-US" altLang="zh-TW" dirty="0"/>
              <a:t>roadmap</a:t>
            </a:r>
            <a:endParaRPr lang="zh-TW" altLang="en-US" dirty="0"/>
          </a:p>
        </p:txBody>
      </p:sp>
      <p:graphicFrame>
        <p:nvGraphicFramePr>
          <p:cNvPr id="4" name="表格 3"/>
          <p:cNvGraphicFramePr>
            <a:graphicFrameLocks noGrp="1"/>
          </p:cNvGraphicFramePr>
          <p:nvPr>
            <p:extLst>
              <p:ext uri="{D42A27DB-BD31-4B8C-83A1-F6EECF244321}">
                <p14:modId xmlns:p14="http://schemas.microsoft.com/office/powerpoint/2010/main" val="4161471014"/>
              </p:ext>
            </p:extLst>
          </p:nvPr>
        </p:nvGraphicFramePr>
        <p:xfrm>
          <a:off x="705487" y="1841573"/>
          <a:ext cx="16317572" cy="2966256"/>
        </p:xfrm>
        <a:graphic>
          <a:graphicData uri="http://schemas.openxmlformats.org/drawingml/2006/table">
            <a:tbl>
              <a:tblPr firstRow="1" bandRow="1">
                <a:tableStyleId>{5C22544A-7EE6-4342-B048-85BDC9FD1C3A}</a:tableStyleId>
              </a:tblPr>
              <a:tblGrid>
                <a:gridCol w="1900780"/>
                <a:gridCol w="2503555"/>
                <a:gridCol w="1642713"/>
                <a:gridCol w="1773580"/>
                <a:gridCol w="1649928"/>
                <a:gridCol w="1711754"/>
                <a:gridCol w="1711754"/>
                <a:gridCol w="1711754"/>
                <a:gridCol w="1711754"/>
              </a:tblGrid>
              <a:tr h="432000">
                <a:tc rowSpan="2">
                  <a:txBody>
                    <a:bodyPr/>
                    <a:lstStyle/>
                    <a:p>
                      <a:pPr marL="0" marR="0" indent="0" algn="ctr" defTabSz="914446"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Flash</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rowSpan="2">
                  <a:txBody>
                    <a:bodyPr/>
                    <a:lstStyle/>
                    <a:p>
                      <a:pPr marL="0" marR="0" indent="0" algn="ctr" defTabSz="914446"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Model</a:t>
                      </a: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rowSpan="2">
                  <a:txBody>
                    <a:bodyPr/>
                    <a:lstStyle/>
                    <a:p>
                      <a:pPr marL="0" marR="0" indent="0" algn="ctr" defTabSz="914446"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SR/SW</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gridSpan="2">
                  <a:txBody>
                    <a:bodyPr/>
                    <a:lstStyle/>
                    <a:p>
                      <a:pPr marL="0" marR="0" indent="0" algn="ctr" defTabSz="914446"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2023</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gridSpan="2">
                  <a:txBody>
                    <a:bodyPr/>
                    <a:lstStyle/>
                    <a:p>
                      <a:pPr marL="0" marR="0" indent="0" algn="ctr" defTabSz="914446"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2024</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gridSpan="2">
                  <a:txBody>
                    <a:bodyPr/>
                    <a:lstStyle/>
                    <a:p>
                      <a:pPr marL="0" marR="0" indent="0" algn="ctr" defTabSz="914446"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2025</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r>
              <a:tr h="432000">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altLang="zh-TW"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a:txBody>
                    <a:bodyPr/>
                    <a:lstStyle/>
                    <a:p>
                      <a:pPr marL="0" algn="ctr" defTabSz="914446" rtl="0" eaLnBrk="1" latinLnBrk="0" hangingPunct="1"/>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b="1" i="0" kern="1200" dirty="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marL="0" algn="ctr" defTabSz="914446" rtl="0" eaLnBrk="1" latinLnBrk="0" hangingPunct="1"/>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b="1" i="0" kern="1200" dirty="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marL="0" algn="ctr" defTabSz="914446" rtl="0" eaLnBrk="1" latinLnBrk="0" hangingPunct="1"/>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b="1" i="0" kern="1200" dirty="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marL="0" algn="ctr" defTabSz="914446" rtl="0" eaLnBrk="1" latinLnBrk="0" hangingPunct="1"/>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b="1" i="0" kern="1200" dirty="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marL="0" algn="ctr" defTabSz="914446" rtl="0" eaLnBrk="1" latinLnBrk="0" hangingPunct="1"/>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b="1" i="0" kern="1200" dirty="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marL="0" algn="ctr" defTabSz="914446" rtl="0" eaLnBrk="1" latinLnBrk="0" hangingPunct="1"/>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b="1" i="0" kern="1200" dirty="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r>
              <a:tr h="684000">
                <a:tc rowSpan="3">
                  <a:txBody>
                    <a:bodyPr/>
                    <a:lstStyle/>
                    <a:p>
                      <a:pPr algn="ctr"/>
                      <a:r>
                        <a:rPr lang="en-US" altLang="zh-TW" sz="2400" b="1" dirty="0" smtClean="0">
                          <a:solidFill>
                            <a:schemeClr val="bg1"/>
                          </a:solidFill>
                          <a:latin typeface="Calibri" panose="020F0502020204030204" pitchFamily="34" charset="0"/>
                          <a:cs typeface="Calibri" panose="020F0502020204030204" pitchFamily="34" charset="0"/>
                        </a:rPr>
                        <a:t>SATA</a:t>
                      </a: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S</a:t>
                      </a:r>
                      <a:r>
                        <a:rPr lang="en-US" altLang="zh-TW" sz="1800" b="0" i="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V24E-2</a:t>
                      </a: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153" marR="79153" marT="39572" marB="3957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555/ 510</a:t>
                      </a: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684000">
                <a:tc vMerge="1">
                  <a:txBody>
                    <a:bodyPr/>
                    <a:lstStyle/>
                    <a:p>
                      <a:pPr algn="ct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smtClean="0">
                          <a:solidFill>
                            <a:schemeClr val="tx1">
                              <a:lumMod val="75000"/>
                              <a:lumOff val="25000"/>
                            </a:schemeClr>
                          </a:solidFill>
                          <a:latin typeface="Calibri" panose="020F0502020204030204" pitchFamily="34" charset="0"/>
                          <a:ea typeface="+mn-ea"/>
                          <a:cs typeface="Calibri" panose="020F0502020204030204" pitchFamily="34" charset="0"/>
                        </a:rPr>
                        <a:t>SV24E-M280</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153" marR="79153" marT="39572" marB="3957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555/ 510</a:t>
                      </a: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684000">
                <a:tc vMerge="1">
                  <a:txBody>
                    <a:bodyPr/>
                    <a:lstStyle/>
                    <a:p>
                      <a:pPr algn="ct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ST18E-25</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153" marR="79153" marT="39572" marB="3957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ct val="0"/>
                        </a:spcBef>
                        <a:spcAft>
                          <a:spcPct val="0"/>
                        </a:spcAft>
                        <a:buClrTx/>
                        <a:buSzPct val="171000"/>
                        <a:buFont typeface="Arial" pitchFamily="34" charset="0"/>
                        <a:buNone/>
                        <a:tabLst/>
                        <a:defRPr/>
                      </a:pPr>
                      <a:r>
                        <a:rPr lang="en-US" altLang="zh-TW" sz="1800" b="0" kern="1200" dirty="0" smtClean="0">
                          <a:solidFill>
                            <a:srgbClr val="C00000"/>
                          </a:solidFill>
                          <a:latin typeface="Calibri" panose="020F0502020204030204" pitchFamily="34" charset="0"/>
                          <a:ea typeface="+mn-ea"/>
                          <a:cs typeface="+mn-cs"/>
                        </a:rPr>
                        <a:t>560/535</a:t>
                      </a: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grpSp>
        <p:nvGrpSpPr>
          <p:cNvPr id="44" name="群組 43"/>
          <p:cNvGrpSpPr/>
          <p:nvPr/>
        </p:nvGrpSpPr>
        <p:grpSpPr>
          <a:xfrm>
            <a:off x="13111282" y="7613104"/>
            <a:ext cx="3839769" cy="1411663"/>
            <a:chOff x="12518482" y="6103347"/>
            <a:chExt cx="3839769" cy="1411663"/>
          </a:xfrm>
        </p:grpSpPr>
        <p:sp>
          <p:nvSpPr>
            <p:cNvPr id="45" name="文字方塊 44"/>
            <p:cNvSpPr txBox="1"/>
            <p:nvPr/>
          </p:nvSpPr>
          <p:spPr>
            <a:xfrm>
              <a:off x="12518482" y="6103347"/>
              <a:ext cx="3839769" cy="1015663"/>
            </a:xfrm>
            <a:prstGeom prst="rect">
              <a:avLst/>
            </a:prstGeom>
            <a:noFill/>
          </p:spPr>
          <p:txBody>
            <a:bodyPr wrap="none" rtlCol="0">
              <a:spAutoFit/>
            </a:bodyPr>
            <a:lstStyle/>
            <a:p>
              <a:r>
                <a:rPr lang="en-US" altLang="zh-TW" sz="20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Remarks:</a:t>
              </a:r>
            </a:p>
            <a:p>
              <a:pPr marL="457200" indent="-457200">
                <a:buAutoNum type="arabicPeriod"/>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SR/SW</a:t>
              </a:r>
              <a:r>
                <a:rPr lang="en-US" altLang="zh-TW" sz="2000" dirty="0">
                  <a:solidFill>
                    <a:schemeClr val="tx1">
                      <a:lumMod val="75000"/>
                      <a:lumOff val="25000"/>
                    </a:schemeClr>
                  </a:solidFill>
                  <a:latin typeface="Calibri" panose="020F0502020204030204" pitchFamily="34" charset="0"/>
                  <a:cs typeface="Calibri" panose="020F0502020204030204" pitchFamily="34" charset="0"/>
                </a:rPr>
                <a:t>: Sequential </a:t>
              </a: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Read/Write</a:t>
              </a:r>
            </a:p>
            <a:p>
              <a:pPr marL="457200" indent="-457200">
                <a:buAutoNum type="arabicPeriod"/>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ES   CS MP               EOL LTS</a:t>
              </a:r>
              <a:endParaRPr lang="zh-TW" altLang="en-US" sz="20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grpSp>
          <p:nvGrpSpPr>
            <p:cNvPr id="46" name="群組 45"/>
            <p:cNvGrpSpPr/>
            <p:nvPr/>
          </p:nvGrpSpPr>
          <p:grpSpPr>
            <a:xfrm>
              <a:off x="13131980" y="7119010"/>
              <a:ext cx="2866231" cy="396000"/>
              <a:chOff x="4618611" y="6393830"/>
              <a:chExt cx="2866231" cy="396000"/>
            </a:xfrm>
          </p:grpSpPr>
          <p:sp>
            <p:nvSpPr>
              <p:cNvPr id="47" name="五邊形 46"/>
              <p:cNvSpPr/>
              <p:nvPr/>
            </p:nvSpPr>
            <p:spPr bwMode="auto">
              <a:xfrm>
                <a:off x="6360892" y="6393830"/>
                <a:ext cx="1123950" cy="396000"/>
              </a:xfrm>
              <a:prstGeom prst="homePlate">
                <a:avLst/>
              </a:prstGeom>
              <a:solidFill>
                <a:srgbClr val="B3B3B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48" name="五邊形 47"/>
              <p:cNvSpPr/>
              <p:nvPr/>
            </p:nvSpPr>
            <p:spPr bwMode="auto">
              <a:xfrm>
                <a:off x="4690532" y="6393830"/>
                <a:ext cx="1860584"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49" name="五邊形 48"/>
              <p:cNvSpPr/>
              <p:nvPr/>
            </p:nvSpPr>
            <p:spPr bwMode="auto">
              <a:xfrm>
                <a:off x="4618611" y="6393830"/>
                <a:ext cx="345951" cy="396000"/>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grpSp>
      </p:grpSp>
      <p:grpSp>
        <p:nvGrpSpPr>
          <p:cNvPr id="102" name="群組 101"/>
          <p:cNvGrpSpPr/>
          <p:nvPr/>
        </p:nvGrpSpPr>
        <p:grpSpPr>
          <a:xfrm>
            <a:off x="-4662109" y="2512992"/>
            <a:ext cx="4403248" cy="4271897"/>
            <a:chOff x="-4662109" y="2512992"/>
            <a:chExt cx="4403248" cy="4271897"/>
          </a:xfrm>
        </p:grpSpPr>
        <p:grpSp>
          <p:nvGrpSpPr>
            <p:cNvPr id="103" name="群組 102"/>
            <p:cNvGrpSpPr/>
            <p:nvPr/>
          </p:nvGrpSpPr>
          <p:grpSpPr>
            <a:xfrm>
              <a:off x="-4662109" y="2512992"/>
              <a:ext cx="4403248" cy="4271897"/>
              <a:chOff x="12883876" y="1908742"/>
              <a:chExt cx="4403248" cy="4271897"/>
            </a:xfrm>
          </p:grpSpPr>
          <p:sp>
            <p:nvSpPr>
              <p:cNvPr id="106" name="矩形 105"/>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7" name="矩形 106"/>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8" name="矩形 107"/>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9" name="矩形 108"/>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0" name="文字方塊 109"/>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111" name="文字方塊 110"/>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112" name="矩形 111"/>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3" name="文字方塊 112"/>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114" name="文字方塊 113"/>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115" name="矩形 114"/>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6" name="文字方塊 115"/>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117" name="矩形 116"/>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8" name="矩形 117"/>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9" name="矩形 118"/>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0" name="文字方塊 119"/>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121" name="矩形 120"/>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22" name="矩形 121"/>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3" name="矩形 122"/>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124" name="矩形 123"/>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125" name="矩形 124"/>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26" name="文字方塊 125"/>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127" name="矩形 126"/>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8" name="矩形 127"/>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104" name="文字方塊 103"/>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105" name="矩形 104"/>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54" name="五邊形 53"/>
          <p:cNvSpPr/>
          <p:nvPr/>
        </p:nvSpPr>
        <p:spPr bwMode="auto">
          <a:xfrm>
            <a:off x="8055954" y="3546520"/>
            <a:ext cx="8961577" cy="4788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defRPr/>
            </a:pPr>
            <a:r>
              <a:rPr lang="en-US" altLang="zh-TW" sz="1800" dirty="0" smtClean="0">
                <a:solidFill>
                  <a:schemeClr val="bg1"/>
                </a:solidFill>
                <a:latin typeface="Calibri" panose="020F0502020204030204" pitchFamily="34" charset="0"/>
                <a:cs typeface="Calibri" panose="020F0502020204030204" pitchFamily="34" charset="0"/>
              </a:rPr>
              <a:t>                 </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55" name="五邊形 54"/>
          <p:cNvSpPr/>
          <p:nvPr/>
        </p:nvSpPr>
        <p:spPr bwMode="auto">
          <a:xfrm>
            <a:off x="9246195" y="4236710"/>
            <a:ext cx="7771336" cy="484406"/>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defRPr/>
            </a:pPr>
            <a:r>
              <a:rPr lang="en-US" altLang="zh-TW" sz="1800" dirty="0" smtClean="0">
                <a:solidFill>
                  <a:schemeClr val="bg1"/>
                </a:solidFill>
                <a:latin typeface="Calibri" panose="020F0502020204030204" pitchFamily="34" charset="0"/>
                <a:cs typeface="Calibri" panose="020F0502020204030204" pitchFamily="34" charset="0"/>
              </a:rPr>
              <a:t>                </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66" name="文字方塊 65"/>
          <p:cNvSpPr txBox="1"/>
          <p:nvPr/>
        </p:nvSpPr>
        <p:spPr>
          <a:xfrm>
            <a:off x="9099837" y="3618689"/>
            <a:ext cx="2594630" cy="369332"/>
          </a:xfrm>
          <a:prstGeom prst="rect">
            <a:avLst/>
          </a:prstGeom>
          <a:noFill/>
        </p:spPr>
        <p:txBody>
          <a:bodyPr wrap="square" rtlCol="0">
            <a:spAutoFit/>
          </a:bodyPr>
          <a:lstStyle/>
          <a:p>
            <a:r>
              <a:rPr lang="en-US" altLang="zh-TW" sz="1800" dirty="0" smtClean="0">
                <a:solidFill>
                  <a:srgbClr val="FFC864"/>
                </a:solidFill>
                <a:latin typeface="Calibri" panose="020F0502020204030204" pitchFamily="34" charset="0"/>
                <a:ea typeface="微軟正黑體" panose="020B0604030504040204" pitchFamily="34" charset="-120"/>
                <a:cs typeface="Calibri" panose="020F0502020204030204" pitchFamily="34" charset="0"/>
              </a:rPr>
              <a:t> </a:t>
            </a:r>
            <a:r>
              <a:rPr lang="en-US" altLang="zh-TW" sz="1800" dirty="0" smtClean="0">
                <a:solidFill>
                  <a:schemeClr val="bg1"/>
                </a:solidFill>
                <a:latin typeface="Calibri" panose="020F0502020204030204" pitchFamily="34" charset="0"/>
                <a:ea typeface="微軟正黑體" panose="020B0604030504040204" pitchFamily="34" charset="-120"/>
                <a:cs typeface="Calibri" panose="020F0502020204030204" pitchFamily="34" charset="0"/>
              </a:rPr>
              <a:t>BiCS5 240GB~1.92TB</a:t>
            </a:r>
            <a:endParaRPr lang="zh-TW" altLang="en-US" sz="1800" dirty="0">
              <a:solidFill>
                <a:schemeClr val="bg1"/>
              </a:solidFill>
              <a:latin typeface="Calibri" panose="020F0502020204030204" pitchFamily="34" charset="0"/>
              <a:ea typeface="微軟正黑體" panose="020B0604030504040204" pitchFamily="34" charset="-120"/>
              <a:cs typeface="Calibri" panose="020F0502020204030204" pitchFamily="34" charset="0"/>
            </a:endParaRPr>
          </a:p>
        </p:txBody>
      </p:sp>
      <p:sp>
        <p:nvSpPr>
          <p:cNvPr id="67" name="文字方塊 66"/>
          <p:cNvSpPr txBox="1"/>
          <p:nvPr/>
        </p:nvSpPr>
        <p:spPr>
          <a:xfrm>
            <a:off x="10261228" y="4300736"/>
            <a:ext cx="2729383" cy="369332"/>
          </a:xfrm>
          <a:prstGeom prst="rect">
            <a:avLst/>
          </a:prstGeom>
          <a:noFill/>
        </p:spPr>
        <p:txBody>
          <a:bodyPr wrap="square" rtlCol="0">
            <a:spAutoFit/>
          </a:bodyPr>
          <a:lstStyle/>
          <a:p>
            <a:r>
              <a:rPr lang="en-US" altLang="zh-TW" sz="1800" dirty="0" smtClean="0">
                <a:solidFill>
                  <a:schemeClr val="bg1"/>
                </a:solidFill>
                <a:latin typeface="Calibri" panose="020F0502020204030204" pitchFamily="34" charset="0"/>
                <a:ea typeface="微軟正黑體" panose="020B0604030504040204" pitchFamily="34" charset="-120"/>
                <a:cs typeface="Calibri" panose="020F0502020204030204" pitchFamily="34" charset="0"/>
              </a:rPr>
              <a:t> BiCS5 480GB~7.68TB</a:t>
            </a:r>
            <a:endParaRPr lang="zh-TW" altLang="en-US" sz="1800" dirty="0">
              <a:solidFill>
                <a:schemeClr val="bg1"/>
              </a:solidFill>
              <a:latin typeface="Calibri" panose="020F0502020204030204" pitchFamily="34" charset="0"/>
              <a:ea typeface="微軟正黑體" panose="020B0604030504040204" pitchFamily="34" charset="-120"/>
              <a:cs typeface="Calibri" panose="020F0502020204030204" pitchFamily="34" charset="0"/>
            </a:endParaRPr>
          </a:p>
        </p:txBody>
      </p:sp>
      <p:sp>
        <p:nvSpPr>
          <p:cNvPr id="69" name="五邊形 68"/>
          <p:cNvSpPr/>
          <p:nvPr/>
        </p:nvSpPr>
        <p:spPr bwMode="auto">
          <a:xfrm>
            <a:off x="9246195" y="4242316"/>
            <a:ext cx="316782" cy="478800"/>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5" name="五邊形 4"/>
          <p:cNvSpPr/>
          <p:nvPr/>
        </p:nvSpPr>
        <p:spPr bwMode="auto">
          <a:xfrm>
            <a:off x="7885408" y="2873285"/>
            <a:ext cx="9156873" cy="478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r>
              <a:rPr lang="en-US" altLang="zh-TW" sz="1800" dirty="0">
                <a:solidFill>
                  <a:srgbClr val="FFC864"/>
                </a:solidFill>
                <a:latin typeface="Calibri" panose="020F0502020204030204" pitchFamily="34" charset="0"/>
                <a:ea typeface="微軟正黑體" panose="020B0604030504040204" pitchFamily="34" charset="-120"/>
                <a:cs typeface="Calibri" panose="020F0502020204030204" pitchFamily="34" charset="0"/>
              </a:rPr>
              <a:t> </a:t>
            </a:r>
            <a:r>
              <a:rPr lang="en-US" altLang="zh-TW" sz="1800" dirty="0" smtClean="0">
                <a:solidFill>
                  <a:srgbClr val="FFC864"/>
                </a:solidFill>
                <a:latin typeface="Calibri" panose="020F0502020204030204" pitchFamily="34" charset="0"/>
                <a:ea typeface="微軟正黑體" panose="020B0604030504040204" pitchFamily="34" charset="-120"/>
                <a:cs typeface="Calibri" panose="020F0502020204030204" pitchFamily="34" charset="0"/>
              </a:rPr>
              <a:t>                       </a:t>
            </a:r>
            <a:r>
              <a:rPr lang="en-US" altLang="zh-TW" sz="1800" dirty="0" smtClean="0">
                <a:solidFill>
                  <a:schemeClr val="bg1"/>
                </a:solidFill>
                <a:latin typeface="Calibri" panose="020F0502020204030204" pitchFamily="34" charset="0"/>
                <a:ea typeface="微軟正黑體" panose="020B0604030504040204" pitchFamily="34" charset="-120"/>
                <a:cs typeface="Calibri" panose="020F0502020204030204" pitchFamily="34" charset="0"/>
              </a:rPr>
              <a:t>BiCS5 </a:t>
            </a:r>
            <a:r>
              <a:rPr lang="en-US" altLang="zh-TW" sz="1800" dirty="0">
                <a:solidFill>
                  <a:schemeClr val="bg1"/>
                </a:solidFill>
                <a:latin typeface="Calibri" panose="020F0502020204030204" pitchFamily="34" charset="0"/>
                <a:ea typeface="微軟正黑體" panose="020B0604030504040204" pitchFamily="34" charset="-120"/>
                <a:cs typeface="Calibri" panose="020F0502020204030204" pitchFamily="34" charset="0"/>
              </a:rPr>
              <a:t>240GB~1.92TB</a:t>
            </a:r>
            <a:endParaRPr lang="zh-TW" altLang="en-US" sz="1800" dirty="0">
              <a:solidFill>
                <a:schemeClr val="bg1"/>
              </a:solidFill>
              <a:latin typeface="Calibri" panose="020F0502020204030204" pitchFamily="34" charset="0"/>
              <a:ea typeface="微軟正黑體" panose="020B0604030504040204" pitchFamily="34" charset="-120"/>
              <a:cs typeface="Calibri" panose="020F0502020204030204" pitchFamily="34" charset="0"/>
            </a:endParaRPr>
          </a:p>
        </p:txBody>
      </p:sp>
    </p:spTree>
    <p:extLst>
      <p:ext uri="{BB962C8B-B14F-4D97-AF65-F5344CB8AC3E}">
        <p14:creationId xmlns:p14="http://schemas.microsoft.com/office/powerpoint/2010/main" val="260543603"/>
      </p:ext>
    </p:extLst>
  </p:cSld>
  <p:clrMapOvr>
    <a:masterClrMapping/>
  </p:clrMapOvr>
  <p:transition/>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705488" y="944282"/>
            <a:ext cx="13365243" cy="620150"/>
          </a:xfrm>
        </p:spPr>
        <p:txBody>
          <a:bodyPr/>
          <a:lstStyle/>
          <a:p>
            <a:r>
              <a:rPr lang="en-US" altLang="zh-TW" dirty="0" smtClean="0"/>
              <a:t>Enterprise Series </a:t>
            </a:r>
            <a:r>
              <a:rPr lang="en-US" altLang="zh-TW" dirty="0"/>
              <a:t>roadmap</a:t>
            </a:r>
            <a:endParaRPr lang="zh-TW" altLang="en-US" dirty="0"/>
          </a:p>
        </p:txBody>
      </p:sp>
      <p:graphicFrame>
        <p:nvGraphicFramePr>
          <p:cNvPr id="4" name="表格 3"/>
          <p:cNvGraphicFramePr>
            <a:graphicFrameLocks noGrp="1"/>
          </p:cNvGraphicFramePr>
          <p:nvPr>
            <p:extLst>
              <p:ext uri="{D42A27DB-BD31-4B8C-83A1-F6EECF244321}">
                <p14:modId xmlns:p14="http://schemas.microsoft.com/office/powerpoint/2010/main" val="517849320"/>
              </p:ext>
            </p:extLst>
          </p:nvPr>
        </p:nvGraphicFramePr>
        <p:xfrm>
          <a:off x="705487" y="1841573"/>
          <a:ext cx="16317572" cy="3650256"/>
        </p:xfrm>
        <a:graphic>
          <a:graphicData uri="http://schemas.openxmlformats.org/drawingml/2006/table">
            <a:tbl>
              <a:tblPr firstRow="1" bandRow="1">
                <a:tableStyleId>{5C22544A-7EE6-4342-B048-85BDC9FD1C3A}</a:tableStyleId>
              </a:tblPr>
              <a:tblGrid>
                <a:gridCol w="1900780"/>
                <a:gridCol w="2503555"/>
                <a:gridCol w="1642713"/>
                <a:gridCol w="1773580"/>
                <a:gridCol w="1649928"/>
                <a:gridCol w="1711754"/>
                <a:gridCol w="1711754"/>
                <a:gridCol w="1711754"/>
                <a:gridCol w="1711754"/>
              </a:tblGrid>
              <a:tr h="432000">
                <a:tc rowSpan="2">
                  <a:txBody>
                    <a:bodyPr/>
                    <a:lstStyle/>
                    <a:p>
                      <a:pPr marL="0" marR="0" indent="0" algn="ctr" defTabSz="914446"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Flash</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rowSpan="2">
                  <a:txBody>
                    <a:bodyPr/>
                    <a:lstStyle/>
                    <a:p>
                      <a:pPr marL="0" marR="0" indent="0" algn="ctr" defTabSz="914446"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Model</a:t>
                      </a: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rowSpan="2">
                  <a:txBody>
                    <a:bodyPr/>
                    <a:lstStyle/>
                    <a:p>
                      <a:pPr marL="0" marR="0" indent="0" algn="ctr" defTabSz="914446"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SR/SW</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gridSpan="2">
                  <a:txBody>
                    <a:bodyPr/>
                    <a:lstStyle/>
                    <a:p>
                      <a:pPr marL="0" marR="0" indent="0" algn="ctr" defTabSz="914446"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2023</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gridSpan="2">
                  <a:txBody>
                    <a:bodyPr/>
                    <a:lstStyle/>
                    <a:p>
                      <a:pPr marL="0" marR="0" indent="0" algn="ctr" defTabSz="914446"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2024</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gridSpan="2">
                  <a:txBody>
                    <a:bodyPr/>
                    <a:lstStyle/>
                    <a:p>
                      <a:pPr marL="0" marR="0" indent="0" algn="ctr" defTabSz="914446"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2025</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r>
              <a:tr h="432000">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altLang="zh-TW"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a:txBody>
                    <a:bodyPr/>
                    <a:lstStyle/>
                    <a:p>
                      <a:pPr marL="0" algn="ctr" defTabSz="914446" rtl="0" eaLnBrk="1" latinLnBrk="0" hangingPunct="1"/>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b="1" i="0" kern="1200" dirty="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marL="0" algn="ctr" defTabSz="914446" rtl="0" eaLnBrk="1" latinLnBrk="0" hangingPunct="1"/>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b="1" i="0" kern="1200" dirty="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marL="0" algn="ctr" defTabSz="914446" rtl="0" eaLnBrk="1" latinLnBrk="0" hangingPunct="1"/>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b="1" i="0" kern="1200" dirty="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marL="0" algn="ctr" defTabSz="914446" rtl="0" eaLnBrk="1" latinLnBrk="0" hangingPunct="1"/>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b="1" i="0" kern="1200" dirty="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marL="0" algn="ctr" defTabSz="914446" rtl="0" eaLnBrk="1" latinLnBrk="0" hangingPunct="1"/>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b="1" i="0" kern="1200" dirty="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marL="0" algn="ctr" defTabSz="914446" rtl="0" eaLnBrk="1" latinLnBrk="0" hangingPunct="1"/>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b="1" i="0" kern="1200" dirty="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r>
              <a:tr h="684000">
                <a:tc rowSpan="4">
                  <a:txBody>
                    <a:bodyPr/>
                    <a:lstStyle/>
                    <a:p>
                      <a:pPr algn="ctr"/>
                      <a:r>
                        <a:rPr lang="en-US" altLang="zh-TW" sz="2400" b="1" dirty="0" err="1" smtClean="0">
                          <a:solidFill>
                            <a:schemeClr val="bg1"/>
                          </a:solidFill>
                          <a:latin typeface="Calibri" panose="020F0502020204030204" pitchFamily="34" charset="0"/>
                          <a:cs typeface="Calibri" panose="020F0502020204030204" pitchFamily="34" charset="0"/>
                        </a:rPr>
                        <a:t>PCIe</a:t>
                      </a: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PV25E-M280</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153" marR="79153" marT="39572" marB="3957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r>
                        <a:rPr lang="zh-TW" altLang="en-US" sz="1800" b="0" kern="1200" dirty="0" smtClean="0">
                          <a:solidFill>
                            <a:schemeClr val="tx1">
                              <a:lumMod val="75000"/>
                              <a:lumOff val="25000"/>
                            </a:schemeClr>
                          </a:solidFill>
                          <a:latin typeface="Calibri" panose="020F0502020204030204" pitchFamily="34" charset="0"/>
                          <a:ea typeface="+mn-ea"/>
                          <a:cs typeface="+mn-cs"/>
                          <a:sym typeface="Arial" pitchFamily="34" charset="0"/>
                        </a:rPr>
                        <a:t> </a:t>
                      </a:r>
                      <a:r>
                        <a:rPr lang="en-US" altLang="zh-TW" sz="1800" b="0" kern="1200" dirty="0" smtClean="0">
                          <a:solidFill>
                            <a:schemeClr val="tx1">
                              <a:lumMod val="75000"/>
                              <a:lumOff val="25000"/>
                            </a:schemeClr>
                          </a:solidFill>
                          <a:latin typeface="Calibri" panose="020F0502020204030204" pitchFamily="34" charset="0"/>
                          <a:ea typeface="+mn-ea"/>
                          <a:cs typeface="+mn-cs"/>
                          <a:sym typeface="Arial" pitchFamily="34" charset="0"/>
                        </a:rPr>
                        <a:t>3715/3315</a:t>
                      </a: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684000">
                <a:tc vMerge="1">
                  <a:txBody>
                    <a:bodyPr/>
                    <a:lstStyle/>
                    <a:p>
                      <a:pPr algn="ct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PV16E-M280</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153" marR="79153" marT="39572" marB="3957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kern="1200" dirty="0" smtClean="0">
                          <a:solidFill>
                            <a:schemeClr val="tx1">
                              <a:lumMod val="75000"/>
                              <a:lumOff val="25000"/>
                            </a:schemeClr>
                          </a:solidFill>
                          <a:latin typeface="Calibri" panose="020F0502020204030204" pitchFamily="34" charset="0"/>
                          <a:ea typeface="+mn-ea"/>
                          <a:cs typeface="+mn-cs"/>
                          <a:sym typeface="Arial" pitchFamily="34" charset="0"/>
                        </a:rPr>
                        <a:t>5795/2265</a:t>
                      </a: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684000">
                <a:tc vMerge="1">
                  <a:txBody>
                    <a:bodyPr/>
                    <a:lstStyle/>
                    <a:p>
                      <a:pPr algn="ct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PV16E-M2210</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153" marR="79153" marT="39572" marB="3957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kern="1200" dirty="0" smtClean="0">
                          <a:solidFill>
                            <a:schemeClr val="tx1">
                              <a:lumMod val="75000"/>
                              <a:lumOff val="25000"/>
                            </a:schemeClr>
                          </a:solidFill>
                          <a:latin typeface="Calibri" panose="020F0502020204030204" pitchFamily="34" charset="0"/>
                          <a:ea typeface="+mn-ea"/>
                          <a:cs typeface="+mn-cs"/>
                          <a:sym typeface="Arial" pitchFamily="34" charset="0"/>
                        </a:rPr>
                        <a:t>5795/2265</a:t>
                      </a: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684000">
                <a:tc vMerge="1">
                  <a:txBody>
                    <a:bodyPr/>
                    <a:lstStyle/>
                    <a:p>
                      <a:pPr algn="ct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PV16E-E1S</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153" marR="79153" marT="39572" marB="3957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kern="1200" dirty="0" smtClean="0">
                          <a:solidFill>
                            <a:schemeClr val="tx1">
                              <a:lumMod val="75000"/>
                              <a:lumOff val="25000"/>
                            </a:schemeClr>
                          </a:solidFill>
                          <a:latin typeface="Calibri" panose="020F0502020204030204" pitchFamily="34" charset="0"/>
                          <a:ea typeface="+mn-ea"/>
                          <a:cs typeface="+mn-cs"/>
                          <a:sym typeface="Arial" pitchFamily="34" charset="0"/>
                        </a:rPr>
                        <a:t>Est. 5795/2265</a:t>
                      </a: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grpSp>
        <p:nvGrpSpPr>
          <p:cNvPr id="44" name="群組 43"/>
          <p:cNvGrpSpPr/>
          <p:nvPr/>
        </p:nvGrpSpPr>
        <p:grpSpPr>
          <a:xfrm>
            <a:off x="13111282" y="7613104"/>
            <a:ext cx="3839769" cy="1411663"/>
            <a:chOff x="12518482" y="6103347"/>
            <a:chExt cx="3839769" cy="1411663"/>
          </a:xfrm>
        </p:grpSpPr>
        <p:sp>
          <p:nvSpPr>
            <p:cNvPr id="45" name="文字方塊 44"/>
            <p:cNvSpPr txBox="1"/>
            <p:nvPr/>
          </p:nvSpPr>
          <p:spPr>
            <a:xfrm>
              <a:off x="12518482" y="6103347"/>
              <a:ext cx="3839769" cy="1015663"/>
            </a:xfrm>
            <a:prstGeom prst="rect">
              <a:avLst/>
            </a:prstGeom>
            <a:noFill/>
          </p:spPr>
          <p:txBody>
            <a:bodyPr wrap="none" rtlCol="0">
              <a:spAutoFit/>
            </a:bodyPr>
            <a:lstStyle/>
            <a:p>
              <a:r>
                <a:rPr lang="en-US" altLang="zh-TW" sz="20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Remarks:</a:t>
              </a:r>
            </a:p>
            <a:p>
              <a:pPr marL="457200" indent="-457200">
                <a:buAutoNum type="arabicPeriod"/>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SR/SW</a:t>
              </a:r>
              <a:r>
                <a:rPr lang="en-US" altLang="zh-TW" sz="2000" dirty="0">
                  <a:solidFill>
                    <a:schemeClr val="tx1">
                      <a:lumMod val="75000"/>
                      <a:lumOff val="25000"/>
                    </a:schemeClr>
                  </a:solidFill>
                  <a:latin typeface="Calibri" panose="020F0502020204030204" pitchFamily="34" charset="0"/>
                  <a:cs typeface="Calibri" panose="020F0502020204030204" pitchFamily="34" charset="0"/>
                </a:rPr>
                <a:t>: Sequential </a:t>
              </a: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Read/Write</a:t>
              </a:r>
            </a:p>
            <a:p>
              <a:pPr marL="457200" indent="-457200">
                <a:buAutoNum type="arabicPeriod"/>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ES   CS MP               EOL LTS</a:t>
              </a:r>
              <a:endParaRPr lang="zh-TW" altLang="en-US" sz="20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grpSp>
          <p:nvGrpSpPr>
            <p:cNvPr id="46" name="群組 45"/>
            <p:cNvGrpSpPr/>
            <p:nvPr/>
          </p:nvGrpSpPr>
          <p:grpSpPr>
            <a:xfrm>
              <a:off x="13131980" y="7119010"/>
              <a:ext cx="2866231" cy="396000"/>
              <a:chOff x="4618611" y="6393830"/>
              <a:chExt cx="2866231" cy="396000"/>
            </a:xfrm>
          </p:grpSpPr>
          <p:sp>
            <p:nvSpPr>
              <p:cNvPr id="47" name="五邊形 46"/>
              <p:cNvSpPr/>
              <p:nvPr/>
            </p:nvSpPr>
            <p:spPr bwMode="auto">
              <a:xfrm>
                <a:off x="6360892" y="6393830"/>
                <a:ext cx="1123950" cy="396000"/>
              </a:xfrm>
              <a:prstGeom prst="homePlate">
                <a:avLst/>
              </a:prstGeom>
              <a:solidFill>
                <a:srgbClr val="B3B3B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48" name="五邊形 47"/>
              <p:cNvSpPr/>
              <p:nvPr/>
            </p:nvSpPr>
            <p:spPr bwMode="auto">
              <a:xfrm>
                <a:off x="4690532" y="6393830"/>
                <a:ext cx="1860584"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49" name="五邊形 48"/>
              <p:cNvSpPr/>
              <p:nvPr/>
            </p:nvSpPr>
            <p:spPr bwMode="auto">
              <a:xfrm>
                <a:off x="4618611" y="6393830"/>
                <a:ext cx="345951" cy="396000"/>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grpSp>
      </p:grpSp>
      <p:grpSp>
        <p:nvGrpSpPr>
          <p:cNvPr id="102" name="群組 101"/>
          <p:cNvGrpSpPr/>
          <p:nvPr/>
        </p:nvGrpSpPr>
        <p:grpSpPr>
          <a:xfrm>
            <a:off x="-4662109" y="2512992"/>
            <a:ext cx="4403248" cy="4271897"/>
            <a:chOff x="-4662109" y="2512992"/>
            <a:chExt cx="4403248" cy="4271897"/>
          </a:xfrm>
        </p:grpSpPr>
        <p:grpSp>
          <p:nvGrpSpPr>
            <p:cNvPr id="103" name="群組 102"/>
            <p:cNvGrpSpPr/>
            <p:nvPr/>
          </p:nvGrpSpPr>
          <p:grpSpPr>
            <a:xfrm>
              <a:off x="-4662109" y="2512992"/>
              <a:ext cx="4403248" cy="4271897"/>
              <a:chOff x="12883876" y="1908742"/>
              <a:chExt cx="4403248" cy="4271897"/>
            </a:xfrm>
          </p:grpSpPr>
          <p:sp>
            <p:nvSpPr>
              <p:cNvPr id="106" name="矩形 105"/>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7" name="矩形 106"/>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8" name="矩形 107"/>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9" name="矩形 108"/>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0" name="文字方塊 109"/>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111" name="文字方塊 110"/>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112" name="矩形 111"/>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3" name="文字方塊 112"/>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114" name="文字方塊 113"/>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115" name="矩形 114"/>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6" name="文字方塊 115"/>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117" name="矩形 116"/>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8" name="矩形 117"/>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9" name="矩形 118"/>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0" name="文字方塊 119"/>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121" name="矩形 120"/>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22" name="矩形 121"/>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3" name="矩形 122"/>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124" name="矩形 123"/>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125" name="矩形 124"/>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26" name="文字方塊 125"/>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127" name="矩形 126"/>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8" name="矩形 127"/>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104" name="文字方塊 103"/>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105" name="矩形 104"/>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54" name="五邊形 53"/>
          <p:cNvSpPr/>
          <p:nvPr/>
        </p:nvSpPr>
        <p:spPr bwMode="auto">
          <a:xfrm>
            <a:off x="9094925" y="3551793"/>
            <a:ext cx="7937745" cy="455172"/>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defRPr/>
            </a:pPr>
            <a:r>
              <a:rPr lang="en-US" altLang="zh-TW" sz="1800" dirty="0" smtClean="0">
                <a:solidFill>
                  <a:schemeClr val="bg1"/>
                </a:solidFill>
                <a:latin typeface="Calibri" panose="020F0502020204030204" pitchFamily="34" charset="0"/>
                <a:cs typeface="Calibri" panose="020F0502020204030204" pitchFamily="34" charset="0"/>
              </a:rPr>
              <a:t>                 </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55" name="五邊形 54"/>
          <p:cNvSpPr/>
          <p:nvPr/>
        </p:nvSpPr>
        <p:spPr bwMode="auto">
          <a:xfrm>
            <a:off x="9822259" y="4236710"/>
            <a:ext cx="7195272" cy="441651"/>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defRPr/>
            </a:pPr>
            <a:r>
              <a:rPr lang="en-US" altLang="zh-TW" sz="1800" dirty="0" smtClean="0">
                <a:solidFill>
                  <a:schemeClr val="bg1"/>
                </a:solidFill>
                <a:latin typeface="Calibri" panose="020F0502020204030204" pitchFamily="34" charset="0"/>
                <a:cs typeface="Calibri" panose="020F0502020204030204" pitchFamily="34" charset="0"/>
              </a:rPr>
              <a:t>                </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56" name="五邊形 55"/>
          <p:cNvSpPr/>
          <p:nvPr/>
        </p:nvSpPr>
        <p:spPr bwMode="auto">
          <a:xfrm>
            <a:off x="10542339" y="4923655"/>
            <a:ext cx="6450696" cy="4572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defRPr/>
            </a:pPr>
            <a:r>
              <a:rPr lang="en-US" altLang="zh-TW" sz="1800" dirty="0" smtClean="0">
                <a:solidFill>
                  <a:schemeClr val="bg1"/>
                </a:solidFill>
                <a:latin typeface="Calibri" panose="020F0502020204030204" pitchFamily="34" charset="0"/>
                <a:cs typeface="Calibri" panose="020F0502020204030204" pitchFamily="34" charset="0"/>
              </a:rPr>
              <a:t>                </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66" name="文字方塊 65"/>
          <p:cNvSpPr txBox="1"/>
          <p:nvPr/>
        </p:nvSpPr>
        <p:spPr>
          <a:xfrm>
            <a:off x="9628382" y="3616036"/>
            <a:ext cx="2570141" cy="369332"/>
          </a:xfrm>
          <a:prstGeom prst="rect">
            <a:avLst/>
          </a:prstGeom>
          <a:noFill/>
        </p:spPr>
        <p:txBody>
          <a:bodyPr wrap="square" rtlCol="0">
            <a:spAutoFit/>
          </a:bodyPr>
          <a:lstStyle/>
          <a:p>
            <a:r>
              <a:rPr lang="en-US" altLang="zh-TW" sz="1800" dirty="0">
                <a:solidFill>
                  <a:schemeClr val="bg1"/>
                </a:solidFill>
                <a:latin typeface="Calibri" panose="020F0502020204030204" pitchFamily="34" charset="0"/>
                <a:ea typeface="微軟正黑體" panose="020B0604030504040204" pitchFamily="34" charset="-120"/>
                <a:cs typeface="Calibri" panose="020F0502020204030204" pitchFamily="34" charset="0"/>
              </a:rPr>
              <a:t>BiCS5 480GB~1.92TB</a:t>
            </a:r>
            <a:endParaRPr lang="zh-TW" altLang="en-US" sz="1800" dirty="0">
              <a:solidFill>
                <a:schemeClr val="bg1"/>
              </a:solidFill>
              <a:latin typeface="Calibri" panose="020F0502020204030204" pitchFamily="34" charset="0"/>
              <a:ea typeface="微軟正黑體" panose="020B0604030504040204" pitchFamily="34" charset="-120"/>
              <a:cs typeface="Calibri" panose="020F0502020204030204" pitchFamily="34" charset="0"/>
            </a:endParaRPr>
          </a:p>
        </p:txBody>
      </p:sp>
      <p:sp>
        <p:nvSpPr>
          <p:cNvPr id="67" name="文字方塊 66"/>
          <p:cNvSpPr txBox="1"/>
          <p:nvPr/>
        </p:nvSpPr>
        <p:spPr>
          <a:xfrm>
            <a:off x="11067318" y="4291444"/>
            <a:ext cx="2729383" cy="369332"/>
          </a:xfrm>
          <a:prstGeom prst="rect">
            <a:avLst/>
          </a:prstGeom>
          <a:noFill/>
        </p:spPr>
        <p:txBody>
          <a:bodyPr wrap="square" rtlCol="0">
            <a:spAutoFit/>
          </a:bodyPr>
          <a:lstStyle/>
          <a:p>
            <a:r>
              <a:rPr lang="en-US" altLang="zh-TW" sz="1800" dirty="0" smtClean="0">
                <a:solidFill>
                  <a:srgbClr val="FFC864"/>
                </a:solidFill>
                <a:latin typeface="Calibri" panose="020F0502020204030204" pitchFamily="34" charset="0"/>
                <a:ea typeface="微軟正黑體" panose="020B0604030504040204" pitchFamily="34" charset="-120"/>
                <a:cs typeface="Calibri" panose="020F0502020204030204" pitchFamily="34" charset="0"/>
              </a:rPr>
              <a:t> </a:t>
            </a:r>
            <a:r>
              <a:rPr lang="en-US" altLang="zh-TW" sz="1800" dirty="0">
                <a:solidFill>
                  <a:schemeClr val="bg1"/>
                </a:solidFill>
                <a:latin typeface="Calibri" panose="020F0502020204030204" pitchFamily="34" charset="0"/>
                <a:ea typeface="微軟正黑體" panose="020B0604030504040204" pitchFamily="34" charset="-120"/>
                <a:cs typeface="Calibri" panose="020F0502020204030204" pitchFamily="34" charset="0"/>
              </a:rPr>
              <a:t>BiCS5 480GB~3.84TB</a:t>
            </a:r>
            <a:endParaRPr lang="zh-TW" altLang="en-US" sz="1800" dirty="0">
              <a:solidFill>
                <a:schemeClr val="bg1"/>
              </a:solidFill>
              <a:latin typeface="Calibri" panose="020F0502020204030204" pitchFamily="34" charset="0"/>
              <a:ea typeface="微軟正黑體" panose="020B0604030504040204" pitchFamily="34" charset="-120"/>
              <a:cs typeface="Calibri" panose="020F0502020204030204" pitchFamily="34" charset="0"/>
            </a:endParaRPr>
          </a:p>
        </p:txBody>
      </p:sp>
      <p:sp>
        <p:nvSpPr>
          <p:cNvPr id="50" name="文字方塊 49"/>
          <p:cNvSpPr txBox="1"/>
          <p:nvPr/>
        </p:nvSpPr>
        <p:spPr>
          <a:xfrm>
            <a:off x="11008188" y="4978389"/>
            <a:ext cx="2692190" cy="369332"/>
          </a:xfrm>
          <a:prstGeom prst="rect">
            <a:avLst/>
          </a:prstGeom>
          <a:noFill/>
        </p:spPr>
        <p:txBody>
          <a:bodyPr wrap="square" rtlCol="0">
            <a:spAutoFit/>
          </a:bodyPr>
          <a:lstStyle/>
          <a:p>
            <a:r>
              <a:rPr lang="en-US" altLang="zh-TW" sz="1800" dirty="0" smtClean="0">
                <a:solidFill>
                  <a:srgbClr val="FFC864"/>
                </a:solidFill>
                <a:latin typeface="Calibri" panose="020F0502020204030204" pitchFamily="34" charset="0"/>
                <a:ea typeface="微軟正黑體" panose="020B0604030504040204" pitchFamily="34" charset="-120"/>
                <a:cs typeface="Calibri" panose="020F0502020204030204" pitchFamily="34" charset="0"/>
              </a:rPr>
              <a:t>     </a:t>
            </a:r>
            <a:r>
              <a:rPr lang="en-US" altLang="zh-TW" sz="1800" dirty="0">
                <a:solidFill>
                  <a:schemeClr val="bg1"/>
                </a:solidFill>
                <a:latin typeface="Calibri" panose="020F0502020204030204" pitchFamily="34" charset="0"/>
                <a:ea typeface="微軟正黑體" panose="020B0604030504040204" pitchFamily="34" charset="-120"/>
                <a:cs typeface="Calibri" panose="020F0502020204030204" pitchFamily="34" charset="0"/>
              </a:rPr>
              <a:t>BiCS5 480GB~3.84TB</a:t>
            </a:r>
            <a:endParaRPr lang="zh-TW" altLang="en-US" sz="1800" dirty="0">
              <a:solidFill>
                <a:schemeClr val="bg1"/>
              </a:solidFill>
              <a:latin typeface="Calibri" panose="020F0502020204030204" pitchFamily="34" charset="0"/>
              <a:ea typeface="微軟正黑體" panose="020B0604030504040204" pitchFamily="34" charset="-120"/>
              <a:cs typeface="Calibri" panose="020F0502020204030204" pitchFamily="34" charset="0"/>
            </a:endParaRPr>
          </a:p>
        </p:txBody>
      </p:sp>
      <p:sp>
        <p:nvSpPr>
          <p:cNvPr id="64" name="五邊形 63"/>
          <p:cNvSpPr/>
          <p:nvPr/>
        </p:nvSpPr>
        <p:spPr bwMode="auto">
          <a:xfrm>
            <a:off x="10398323" y="4923655"/>
            <a:ext cx="360040" cy="457200"/>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69" name="五邊形 68"/>
          <p:cNvSpPr/>
          <p:nvPr/>
        </p:nvSpPr>
        <p:spPr bwMode="auto">
          <a:xfrm>
            <a:off x="9713837" y="4228935"/>
            <a:ext cx="369019" cy="457200"/>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5" name="五邊形 4"/>
          <p:cNvSpPr/>
          <p:nvPr/>
        </p:nvSpPr>
        <p:spPr bwMode="auto">
          <a:xfrm>
            <a:off x="8528751" y="2849146"/>
            <a:ext cx="8503920" cy="4572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r>
              <a:rPr lang="en-US" altLang="zh-TW" sz="1800" dirty="0">
                <a:solidFill>
                  <a:srgbClr val="FFC864"/>
                </a:solidFill>
                <a:latin typeface="Calibri" panose="020F0502020204030204" pitchFamily="34" charset="0"/>
                <a:ea typeface="微軟正黑體" panose="020B0604030504040204" pitchFamily="34" charset="-120"/>
                <a:cs typeface="Calibri" panose="020F0502020204030204" pitchFamily="34" charset="0"/>
              </a:rPr>
              <a:t> </a:t>
            </a:r>
            <a:r>
              <a:rPr lang="en-US" altLang="zh-TW" sz="1800" dirty="0" smtClean="0">
                <a:solidFill>
                  <a:srgbClr val="FFC864"/>
                </a:solidFill>
                <a:latin typeface="Calibri" panose="020F0502020204030204" pitchFamily="34" charset="0"/>
                <a:ea typeface="微軟正黑體" panose="020B0604030504040204" pitchFamily="34" charset="-120"/>
                <a:cs typeface="Calibri" panose="020F0502020204030204" pitchFamily="34" charset="0"/>
              </a:rPr>
              <a:t>              </a:t>
            </a:r>
            <a:r>
              <a:rPr lang="en-US" altLang="zh-TW" sz="1800" dirty="0" smtClean="0">
                <a:solidFill>
                  <a:schemeClr val="bg1"/>
                </a:solidFill>
                <a:latin typeface="Calibri" panose="020F0502020204030204" pitchFamily="34" charset="0"/>
                <a:ea typeface="微軟正黑體" panose="020B0604030504040204" pitchFamily="34" charset="-120"/>
                <a:cs typeface="Calibri" panose="020F0502020204030204" pitchFamily="34" charset="0"/>
              </a:rPr>
              <a:t>BiCS5 240GB~1.92TB      </a:t>
            </a:r>
            <a:r>
              <a:rPr lang="en-US" altLang="zh-TW" sz="1800" dirty="0" smtClean="0">
                <a:solidFill>
                  <a:srgbClr val="FFC864"/>
                </a:solidFill>
                <a:latin typeface="Calibri" panose="020F0502020204030204" pitchFamily="34" charset="0"/>
                <a:ea typeface="微軟正黑體" panose="020B0604030504040204" pitchFamily="34" charset="-120"/>
                <a:cs typeface="Calibri" panose="020F0502020204030204" pitchFamily="34" charset="0"/>
              </a:rPr>
              <a:t>3.84TB   CS E/Dec.</a:t>
            </a:r>
            <a:endParaRPr lang="zh-TW" altLang="en-US" sz="1800" dirty="0">
              <a:solidFill>
                <a:srgbClr val="FFC864"/>
              </a:solidFill>
              <a:latin typeface="Calibri" panose="020F0502020204030204" pitchFamily="34" charset="0"/>
              <a:ea typeface="微軟正黑體" panose="020B0604030504040204" pitchFamily="34" charset="-120"/>
              <a:cs typeface="Calibri" panose="020F0502020204030204" pitchFamily="34" charset="0"/>
            </a:endParaRPr>
          </a:p>
        </p:txBody>
      </p:sp>
      <p:sp>
        <p:nvSpPr>
          <p:cNvPr id="52" name="五邊形 50"/>
          <p:cNvSpPr/>
          <p:nvPr/>
        </p:nvSpPr>
        <p:spPr bwMode="auto">
          <a:xfrm>
            <a:off x="9094925" y="3551793"/>
            <a:ext cx="375725" cy="457200"/>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Tree>
    <p:extLst>
      <p:ext uri="{BB962C8B-B14F-4D97-AF65-F5344CB8AC3E}">
        <p14:creationId xmlns:p14="http://schemas.microsoft.com/office/powerpoint/2010/main" val="1899024614"/>
      </p:ext>
    </p:extLst>
  </p:cSld>
  <p:clrMapOvr>
    <a:masterClrMapping/>
  </p:clrMapOvr>
  <p:transition/>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705488" y="944282"/>
            <a:ext cx="13365243" cy="620150"/>
          </a:xfrm>
        </p:spPr>
        <p:txBody>
          <a:bodyPr/>
          <a:lstStyle/>
          <a:p>
            <a:r>
              <a:rPr lang="en-US" altLang="zh-TW" dirty="0" smtClean="0"/>
              <a:t>Enterprise Series </a:t>
            </a:r>
            <a:r>
              <a:rPr lang="en-US" altLang="zh-TW" dirty="0"/>
              <a:t>roadmap</a:t>
            </a:r>
            <a:endParaRPr lang="zh-TW" altLang="en-US" dirty="0"/>
          </a:p>
        </p:txBody>
      </p:sp>
      <p:graphicFrame>
        <p:nvGraphicFramePr>
          <p:cNvPr id="4" name="表格 3"/>
          <p:cNvGraphicFramePr>
            <a:graphicFrameLocks noGrp="1"/>
          </p:cNvGraphicFramePr>
          <p:nvPr>
            <p:extLst>
              <p:ext uri="{D42A27DB-BD31-4B8C-83A1-F6EECF244321}">
                <p14:modId xmlns:p14="http://schemas.microsoft.com/office/powerpoint/2010/main" val="1598967981"/>
              </p:ext>
            </p:extLst>
          </p:nvPr>
        </p:nvGraphicFramePr>
        <p:xfrm>
          <a:off x="705487" y="1841573"/>
          <a:ext cx="16317572" cy="2282256"/>
        </p:xfrm>
        <a:graphic>
          <a:graphicData uri="http://schemas.openxmlformats.org/drawingml/2006/table">
            <a:tbl>
              <a:tblPr firstRow="1" bandRow="1">
                <a:tableStyleId>{5C22544A-7EE6-4342-B048-85BDC9FD1C3A}</a:tableStyleId>
              </a:tblPr>
              <a:tblGrid>
                <a:gridCol w="1900780"/>
                <a:gridCol w="2503555"/>
                <a:gridCol w="1642713"/>
                <a:gridCol w="1773580"/>
                <a:gridCol w="1649928"/>
                <a:gridCol w="1711754"/>
                <a:gridCol w="1711754"/>
                <a:gridCol w="1711754"/>
                <a:gridCol w="1711754"/>
              </a:tblGrid>
              <a:tr h="432000">
                <a:tc rowSpan="2">
                  <a:txBody>
                    <a:bodyPr/>
                    <a:lstStyle/>
                    <a:p>
                      <a:pPr marL="0" marR="0" indent="0" algn="ctr" defTabSz="914446"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Flash</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rowSpan="2">
                  <a:txBody>
                    <a:bodyPr/>
                    <a:lstStyle/>
                    <a:p>
                      <a:pPr marL="0" marR="0" indent="0" algn="ctr" defTabSz="914446"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Model</a:t>
                      </a: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rowSpan="2">
                  <a:txBody>
                    <a:bodyPr/>
                    <a:lstStyle/>
                    <a:p>
                      <a:pPr marL="0" marR="0" indent="0" algn="ctr" defTabSz="914446"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SR/SW</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gridSpan="2">
                  <a:txBody>
                    <a:bodyPr/>
                    <a:lstStyle/>
                    <a:p>
                      <a:pPr marL="0" marR="0" indent="0" algn="ctr" defTabSz="914446"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2023</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gridSpan="2">
                  <a:txBody>
                    <a:bodyPr/>
                    <a:lstStyle/>
                    <a:p>
                      <a:pPr marL="0" marR="0" indent="0" algn="ctr" defTabSz="914446"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2024</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gridSpan="2">
                  <a:txBody>
                    <a:bodyPr/>
                    <a:lstStyle/>
                    <a:p>
                      <a:pPr marL="0" marR="0" indent="0" algn="ctr" defTabSz="914446"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2025</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r>
              <a:tr h="432000">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altLang="zh-TW"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a:txBody>
                    <a:bodyPr/>
                    <a:lstStyle/>
                    <a:p>
                      <a:pPr marL="0" algn="ctr" defTabSz="914446" rtl="0" eaLnBrk="1" latinLnBrk="0" hangingPunct="1"/>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b="1" i="0" kern="1200" dirty="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marL="0" algn="ctr" defTabSz="914446" rtl="0" eaLnBrk="1" latinLnBrk="0" hangingPunct="1"/>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b="1" i="0" kern="1200" dirty="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marL="0" algn="ctr" defTabSz="914446" rtl="0" eaLnBrk="1" latinLnBrk="0" hangingPunct="1"/>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b="1" i="0" kern="1200" dirty="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marL="0" algn="ctr" defTabSz="914446" rtl="0" eaLnBrk="1" latinLnBrk="0" hangingPunct="1"/>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b="1" i="0" kern="1200" dirty="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marL="0" algn="ctr" defTabSz="914446" rtl="0" eaLnBrk="1" latinLnBrk="0" hangingPunct="1"/>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b="1" i="0" kern="1200" dirty="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marL="0" algn="ctr" defTabSz="914446" rtl="0" eaLnBrk="1" latinLnBrk="0" hangingPunct="1"/>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b="1" i="0" kern="1200" dirty="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r>
              <a:tr h="684000">
                <a:tc rowSpan="2">
                  <a:txBody>
                    <a:bodyPr/>
                    <a:lstStyle/>
                    <a:p>
                      <a:pPr algn="ctr"/>
                      <a:r>
                        <a:rPr lang="en-US" altLang="zh-TW" sz="2400" b="1" dirty="0" err="1" smtClean="0">
                          <a:solidFill>
                            <a:schemeClr val="bg1"/>
                          </a:solidFill>
                          <a:latin typeface="Calibri" panose="020F0502020204030204" pitchFamily="34" charset="0"/>
                          <a:cs typeface="Calibri" panose="020F0502020204030204" pitchFamily="34" charset="0"/>
                        </a:rPr>
                        <a:t>PCIe</a:t>
                      </a: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PV19E-25W</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153" marR="79153" marT="39572" marB="3957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rgbClr val="C00000"/>
                          </a:solidFill>
                          <a:latin typeface="Calibri" panose="020F0502020204030204" pitchFamily="34" charset="0"/>
                          <a:ea typeface="+mn-ea"/>
                          <a:cs typeface="Calibri" panose="020F0502020204030204" pitchFamily="34" charset="0"/>
                        </a:rPr>
                        <a:t>7450/6940</a:t>
                      </a: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684000">
                <a:tc vMerge="1">
                  <a:txBody>
                    <a:bodyPr/>
                    <a:lstStyle/>
                    <a:p>
                      <a:pPr algn="ct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PV19E-25M</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153" marR="79153" marT="39572" marB="3957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Est.7000/6800 </a:t>
                      </a: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grpSp>
        <p:nvGrpSpPr>
          <p:cNvPr id="44" name="群組 43"/>
          <p:cNvGrpSpPr/>
          <p:nvPr/>
        </p:nvGrpSpPr>
        <p:grpSpPr>
          <a:xfrm>
            <a:off x="13111282" y="7613104"/>
            <a:ext cx="3839769" cy="1411663"/>
            <a:chOff x="12518482" y="6103347"/>
            <a:chExt cx="3839769" cy="1411663"/>
          </a:xfrm>
        </p:grpSpPr>
        <p:sp>
          <p:nvSpPr>
            <p:cNvPr id="45" name="文字方塊 44"/>
            <p:cNvSpPr txBox="1"/>
            <p:nvPr/>
          </p:nvSpPr>
          <p:spPr>
            <a:xfrm>
              <a:off x="12518482" y="6103347"/>
              <a:ext cx="3839769" cy="1015663"/>
            </a:xfrm>
            <a:prstGeom prst="rect">
              <a:avLst/>
            </a:prstGeom>
            <a:noFill/>
          </p:spPr>
          <p:txBody>
            <a:bodyPr wrap="none" rtlCol="0">
              <a:spAutoFit/>
            </a:bodyPr>
            <a:lstStyle/>
            <a:p>
              <a:r>
                <a:rPr lang="en-US" altLang="zh-TW" sz="20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Remarks:</a:t>
              </a:r>
            </a:p>
            <a:p>
              <a:pPr marL="457200" indent="-457200">
                <a:buAutoNum type="arabicPeriod"/>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SR/SW</a:t>
              </a:r>
              <a:r>
                <a:rPr lang="en-US" altLang="zh-TW" sz="2000" dirty="0">
                  <a:solidFill>
                    <a:schemeClr val="tx1">
                      <a:lumMod val="75000"/>
                      <a:lumOff val="25000"/>
                    </a:schemeClr>
                  </a:solidFill>
                  <a:latin typeface="Calibri" panose="020F0502020204030204" pitchFamily="34" charset="0"/>
                  <a:cs typeface="Calibri" panose="020F0502020204030204" pitchFamily="34" charset="0"/>
                </a:rPr>
                <a:t>: Sequential </a:t>
              </a: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Read/Write</a:t>
              </a:r>
            </a:p>
            <a:p>
              <a:pPr marL="457200" indent="-457200">
                <a:buAutoNum type="arabicPeriod"/>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ES   CS MP               EOL LTS</a:t>
              </a:r>
              <a:endParaRPr lang="zh-TW" altLang="en-US" sz="20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grpSp>
          <p:nvGrpSpPr>
            <p:cNvPr id="46" name="群組 45"/>
            <p:cNvGrpSpPr/>
            <p:nvPr/>
          </p:nvGrpSpPr>
          <p:grpSpPr>
            <a:xfrm>
              <a:off x="13131980" y="7119010"/>
              <a:ext cx="2866231" cy="396000"/>
              <a:chOff x="4618611" y="6393830"/>
              <a:chExt cx="2866231" cy="396000"/>
            </a:xfrm>
          </p:grpSpPr>
          <p:sp>
            <p:nvSpPr>
              <p:cNvPr id="47" name="五邊形 46"/>
              <p:cNvSpPr/>
              <p:nvPr/>
            </p:nvSpPr>
            <p:spPr bwMode="auto">
              <a:xfrm>
                <a:off x="6360892" y="6393830"/>
                <a:ext cx="1123950" cy="396000"/>
              </a:xfrm>
              <a:prstGeom prst="homePlate">
                <a:avLst/>
              </a:prstGeom>
              <a:solidFill>
                <a:srgbClr val="B3B3B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48" name="五邊形 47"/>
              <p:cNvSpPr/>
              <p:nvPr/>
            </p:nvSpPr>
            <p:spPr bwMode="auto">
              <a:xfrm>
                <a:off x="4690532" y="6393830"/>
                <a:ext cx="1860584"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49" name="五邊形 48"/>
              <p:cNvSpPr/>
              <p:nvPr/>
            </p:nvSpPr>
            <p:spPr bwMode="auto">
              <a:xfrm>
                <a:off x="4618611" y="6393830"/>
                <a:ext cx="345951" cy="396000"/>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grpSp>
      </p:grpSp>
      <p:grpSp>
        <p:nvGrpSpPr>
          <p:cNvPr id="102" name="群組 101"/>
          <p:cNvGrpSpPr/>
          <p:nvPr/>
        </p:nvGrpSpPr>
        <p:grpSpPr>
          <a:xfrm>
            <a:off x="-4662109" y="2512992"/>
            <a:ext cx="4403248" cy="4271897"/>
            <a:chOff x="-4662109" y="2512992"/>
            <a:chExt cx="4403248" cy="4271897"/>
          </a:xfrm>
        </p:grpSpPr>
        <p:grpSp>
          <p:nvGrpSpPr>
            <p:cNvPr id="103" name="群組 102"/>
            <p:cNvGrpSpPr/>
            <p:nvPr/>
          </p:nvGrpSpPr>
          <p:grpSpPr>
            <a:xfrm>
              <a:off x="-4662109" y="2512992"/>
              <a:ext cx="4403248" cy="4271897"/>
              <a:chOff x="12883876" y="1908742"/>
              <a:chExt cx="4403248" cy="4271897"/>
            </a:xfrm>
          </p:grpSpPr>
          <p:sp>
            <p:nvSpPr>
              <p:cNvPr id="106" name="矩形 105"/>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7" name="矩形 106"/>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8" name="矩形 107"/>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9" name="矩形 108"/>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0" name="文字方塊 109"/>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111" name="文字方塊 110"/>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112" name="矩形 111"/>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3" name="文字方塊 112"/>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114" name="文字方塊 113"/>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115" name="矩形 114"/>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6" name="文字方塊 115"/>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117" name="矩形 116"/>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8" name="矩形 117"/>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9" name="矩形 118"/>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0" name="文字方塊 119"/>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121" name="矩形 120"/>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22" name="矩形 121"/>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3" name="矩形 122"/>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124" name="矩形 123"/>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125" name="矩形 124"/>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26" name="文字方塊 125"/>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127" name="矩形 126"/>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8" name="矩形 127"/>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104" name="文字方塊 103"/>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105" name="矩形 104"/>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55" name="五邊形 54"/>
          <p:cNvSpPr/>
          <p:nvPr/>
        </p:nvSpPr>
        <p:spPr bwMode="auto">
          <a:xfrm>
            <a:off x="9246195" y="2896874"/>
            <a:ext cx="7814585" cy="48761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defRPr/>
            </a:pPr>
            <a:r>
              <a:rPr lang="en-US" altLang="zh-TW" sz="1800" dirty="0" smtClean="0">
                <a:solidFill>
                  <a:schemeClr val="bg1"/>
                </a:solidFill>
                <a:latin typeface="Calibri" panose="020F0502020204030204" pitchFamily="34" charset="0"/>
                <a:cs typeface="Calibri" panose="020F0502020204030204" pitchFamily="34" charset="0"/>
              </a:rPr>
              <a:t>                </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66" name="文字方塊 65"/>
          <p:cNvSpPr txBox="1"/>
          <p:nvPr/>
        </p:nvSpPr>
        <p:spPr>
          <a:xfrm>
            <a:off x="8922919" y="3587587"/>
            <a:ext cx="2555524" cy="369332"/>
          </a:xfrm>
          <a:prstGeom prst="rect">
            <a:avLst/>
          </a:prstGeom>
          <a:noFill/>
        </p:spPr>
        <p:txBody>
          <a:bodyPr wrap="square" rtlCol="0">
            <a:spAutoFit/>
          </a:bodyPr>
          <a:lstStyle/>
          <a:p>
            <a:r>
              <a:rPr lang="en-US" altLang="zh-TW" sz="1800" dirty="0" smtClean="0">
                <a:solidFill>
                  <a:srgbClr val="FFC864"/>
                </a:solidFill>
                <a:latin typeface="Calibri" panose="020F0502020204030204" pitchFamily="34" charset="0"/>
                <a:ea typeface="微軟正黑體" panose="020B0604030504040204" pitchFamily="34" charset="-120"/>
                <a:cs typeface="Calibri" panose="020F0502020204030204" pitchFamily="34" charset="0"/>
              </a:rPr>
              <a:t> </a:t>
            </a:r>
            <a:endParaRPr lang="zh-TW" altLang="en-US" sz="1800" dirty="0">
              <a:solidFill>
                <a:srgbClr val="FFC864"/>
              </a:solidFill>
              <a:latin typeface="Calibri" panose="020F0502020204030204" pitchFamily="34" charset="0"/>
              <a:ea typeface="微軟正黑體" panose="020B0604030504040204" pitchFamily="34" charset="-120"/>
              <a:cs typeface="Calibri" panose="020F0502020204030204" pitchFamily="34" charset="0"/>
            </a:endParaRPr>
          </a:p>
        </p:txBody>
      </p:sp>
      <p:sp>
        <p:nvSpPr>
          <p:cNvPr id="67" name="文字方塊 66"/>
          <p:cNvSpPr txBox="1"/>
          <p:nvPr/>
        </p:nvSpPr>
        <p:spPr>
          <a:xfrm>
            <a:off x="9748983" y="2923292"/>
            <a:ext cx="2737572" cy="369332"/>
          </a:xfrm>
          <a:prstGeom prst="rect">
            <a:avLst/>
          </a:prstGeom>
          <a:noFill/>
        </p:spPr>
        <p:txBody>
          <a:bodyPr wrap="square" rtlCol="0">
            <a:spAutoFit/>
          </a:bodyPr>
          <a:lstStyle/>
          <a:p>
            <a:r>
              <a:rPr lang="en-US" altLang="zh-TW" sz="1800" dirty="0" smtClean="0">
                <a:solidFill>
                  <a:srgbClr val="FFC864"/>
                </a:solidFill>
                <a:latin typeface="Calibri" panose="020F0502020204030204" pitchFamily="34" charset="0"/>
                <a:ea typeface="微軟正黑體" panose="020B0604030504040204" pitchFamily="34" charset="-120"/>
                <a:cs typeface="Calibri" panose="020F0502020204030204" pitchFamily="34" charset="0"/>
              </a:rPr>
              <a:t> V6 1.92TB~12.8TB</a:t>
            </a:r>
            <a:endParaRPr lang="zh-TW" altLang="en-US" sz="1800" dirty="0">
              <a:solidFill>
                <a:srgbClr val="FFC864"/>
              </a:solidFill>
              <a:latin typeface="Calibri" panose="020F0502020204030204" pitchFamily="34" charset="0"/>
              <a:ea typeface="微軟正黑體" panose="020B0604030504040204" pitchFamily="34" charset="-120"/>
              <a:cs typeface="Calibri" panose="020F0502020204030204" pitchFamily="34" charset="0"/>
            </a:endParaRPr>
          </a:p>
        </p:txBody>
      </p:sp>
      <p:grpSp>
        <p:nvGrpSpPr>
          <p:cNvPr id="6" name="群組 5"/>
          <p:cNvGrpSpPr/>
          <p:nvPr/>
        </p:nvGrpSpPr>
        <p:grpSpPr>
          <a:xfrm>
            <a:off x="9606235" y="3551394"/>
            <a:ext cx="7416823" cy="457200"/>
            <a:chOff x="8182722" y="4900936"/>
            <a:chExt cx="8810313" cy="482011"/>
          </a:xfrm>
        </p:grpSpPr>
        <p:sp>
          <p:nvSpPr>
            <p:cNvPr id="56" name="五邊形 55"/>
            <p:cNvSpPr/>
            <p:nvPr/>
          </p:nvSpPr>
          <p:spPr bwMode="auto">
            <a:xfrm>
              <a:off x="8334235" y="4900936"/>
              <a:ext cx="8658800" cy="482011"/>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defRPr/>
              </a:pPr>
              <a:r>
                <a:rPr lang="en-US" altLang="zh-TW" sz="1800" dirty="0" smtClean="0">
                  <a:solidFill>
                    <a:schemeClr val="bg1"/>
                  </a:solidFill>
                  <a:latin typeface="Calibri" panose="020F0502020204030204" pitchFamily="34" charset="0"/>
                  <a:cs typeface="Calibri" panose="020F0502020204030204" pitchFamily="34" charset="0"/>
                </a:rPr>
                <a:t>                </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50" name="文字方塊 49"/>
            <p:cNvSpPr txBox="1"/>
            <p:nvPr/>
          </p:nvSpPr>
          <p:spPr>
            <a:xfrm>
              <a:off x="8510444" y="4931786"/>
              <a:ext cx="2740378" cy="389375"/>
            </a:xfrm>
            <a:prstGeom prst="rect">
              <a:avLst/>
            </a:prstGeom>
            <a:noFill/>
          </p:spPr>
          <p:txBody>
            <a:bodyPr wrap="square" rtlCol="0">
              <a:spAutoFit/>
            </a:bodyPr>
            <a:lstStyle/>
            <a:p>
              <a:r>
                <a:rPr lang="en-US" altLang="zh-TW" sz="1800" dirty="0" smtClean="0">
                  <a:solidFill>
                    <a:srgbClr val="FFC864"/>
                  </a:solidFill>
                  <a:latin typeface="Calibri" panose="020F0502020204030204" pitchFamily="34" charset="0"/>
                  <a:ea typeface="微軟正黑體" panose="020B0604030504040204" pitchFamily="34" charset="-120"/>
                  <a:cs typeface="Calibri" panose="020F0502020204030204" pitchFamily="34" charset="0"/>
                </a:rPr>
                <a:t>    V6 1.6TB~15.36TB</a:t>
              </a:r>
              <a:endParaRPr lang="zh-TW" altLang="en-US" sz="1800" dirty="0">
                <a:solidFill>
                  <a:srgbClr val="FFC864"/>
                </a:solidFill>
                <a:latin typeface="Calibri" panose="020F0502020204030204" pitchFamily="34" charset="0"/>
                <a:ea typeface="微軟正黑體" panose="020B0604030504040204" pitchFamily="34" charset="-120"/>
                <a:cs typeface="Calibri" panose="020F0502020204030204" pitchFamily="34" charset="0"/>
              </a:endParaRPr>
            </a:p>
          </p:txBody>
        </p:sp>
        <p:sp>
          <p:nvSpPr>
            <p:cNvPr id="64" name="五邊形 63"/>
            <p:cNvSpPr/>
            <p:nvPr/>
          </p:nvSpPr>
          <p:spPr bwMode="auto">
            <a:xfrm>
              <a:off x="8182722" y="4900936"/>
              <a:ext cx="457200" cy="482011"/>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grpSp>
    </p:spTree>
    <p:extLst>
      <p:ext uri="{BB962C8B-B14F-4D97-AF65-F5344CB8AC3E}">
        <p14:creationId xmlns:p14="http://schemas.microsoft.com/office/powerpoint/2010/main" val="2941658545"/>
      </p:ext>
    </p:extLst>
  </p:cSld>
  <p:clrMapOvr>
    <a:masterClrMapping/>
  </p:clrMapOvr>
  <p:transition/>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en-US" altLang="zh-TW" dirty="0" smtClean="0"/>
              <a:t>3D TLC 2.5”</a:t>
            </a:r>
            <a:endParaRPr lang="zh-TW" altLang="en-US" dirty="0"/>
          </a:p>
        </p:txBody>
      </p:sp>
      <p:graphicFrame>
        <p:nvGraphicFramePr>
          <p:cNvPr id="17" name="表格 16"/>
          <p:cNvGraphicFramePr>
            <a:graphicFrameLocks noGrp="1"/>
          </p:cNvGraphicFramePr>
          <p:nvPr>
            <p:extLst>
              <p:ext uri="{D42A27DB-BD31-4B8C-83A1-F6EECF244321}">
                <p14:modId xmlns:p14="http://schemas.microsoft.com/office/powerpoint/2010/main" val="3384664581"/>
              </p:ext>
            </p:extLst>
          </p:nvPr>
        </p:nvGraphicFramePr>
        <p:xfrm>
          <a:off x="5069731" y="1564432"/>
          <a:ext cx="11017223" cy="7353472"/>
        </p:xfrm>
        <a:graphic>
          <a:graphicData uri="http://schemas.openxmlformats.org/drawingml/2006/table">
            <a:tbl>
              <a:tblPr firstRow="1" bandRow="1">
                <a:tableStyleId>{5940675A-B579-460E-94D1-54222C63F5DA}</a:tableStyleId>
              </a:tblPr>
              <a:tblGrid>
                <a:gridCol w="5509824"/>
                <a:gridCol w="5507399"/>
              </a:tblGrid>
              <a:tr h="396898">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SV24E-25</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427193">
                <a:tc>
                  <a:txBody>
                    <a:bodyPr/>
                    <a:lstStyle/>
                    <a:p>
                      <a:pPr marL="0" marR="0" lvl="0" indent="0" algn="l" defTabSz="914446" rtl="0" eaLnBrk="1" fontAlgn="ctr" latinLnBrk="0" hangingPunct="1">
                        <a:lnSpc>
                          <a:spcPct val="100000"/>
                        </a:lnSpc>
                        <a:spcBef>
                          <a:spcPct val="0"/>
                        </a:spcBef>
                        <a:spcAft>
                          <a:spcPct val="0"/>
                        </a:spcAft>
                        <a:buClrTx/>
                        <a:buSzPct val="171000"/>
                        <a:buFont typeface="Arial" pitchFamily="34" charset="0"/>
                        <a:buNone/>
                        <a:tabLst/>
                        <a:defRPr/>
                      </a:pPr>
                      <a:r>
                        <a:rPr lang="en-US" altLang="zh-TW" sz="2000" b="0" i="0" u="none" strike="noStrike"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SATA 3.2 (6Gb/s)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7420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240GB~1.92TB</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27193">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err="1"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Kioxia</a:t>
                      </a: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 </a:t>
                      </a:r>
                      <a:r>
                        <a:rPr lang="en-US" altLang="zh-TW" sz="2000" b="0" kern="1200" dirty="0" smtClean="0">
                          <a:solidFill>
                            <a:srgbClr val="C00000"/>
                          </a:solidFill>
                          <a:latin typeface="Calibri" panose="020F0502020204030204" pitchFamily="34" charset="0"/>
                          <a:ea typeface="新細明體" charset="-120"/>
                          <a:cs typeface="Calibri" panose="020F0502020204030204" pitchFamily="34" charset="0"/>
                          <a:sym typeface="Arial" pitchFamily="34" charset="0"/>
                        </a:rPr>
                        <a:t>BiCS5</a:t>
                      </a:r>
                      <a:endParaRPr lang="zh-TW" altLang="en-US" sz="2000" b="0" kern="1200" dirty="0" smtClean="0">
                        <a:solidFill>
                          <a:srgbClr val="C00000"/>
                        </a:solidFill>
                        <a:latin typeface="Calibri" panose="020F0502020204030204" pitchFamily="34" charset="0"/>
                        <a:ea typeface="新細明體" charset="-120"/>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27193">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External DRAM</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Yes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27193">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Sequential R/W</a:t>
                      </a:r>
                      <a:r>
                        <a:rPr lang="en-US" altLang="zh-TW" sz="2000" b="0" i="0" u="none" strike="noStrike"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 </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555/510</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27193">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Sustained</a:t>
                      </a:r>
                      <a:r>
                        <a:rPr lang="en-US"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R/W </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535/470</a:t>
                      </a:r>
                      <a:endPar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27193">
                <a:tc>
                  <a:txBody>
                    <a:bodyPr/>
                    <a:lstStyle/>
                    <a:p>
                      <a:pPr marL="0" marR="0" lvl="0" indent="0" algn="l" defTabSz="914446" rtl="0" eaLnBrk="1" fontAlgn="ctr" latinLnBrk="0" hangingPunct="1">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Sustained </a:t>
                      </a:r>
                      <a:r>
                        <a:rPr lang="en-US" altLang="zh-TW" sz="2000" b="0" i="0" u="none" strike="noStrike"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Random R/W (IOPS)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960K/102K</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27193">
                <a:tc>
                  <a:txBody>
                    <a:bodyPr/>
                    <a:lstStyle/>
                    <a:p>
                      <a:r>
                        <a:rPr lang="en-US" altLang="zh-TW" sz="2000" b="0" i="0" u="none" strike="noStrike"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Random R/W latency </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r>
                        <a:rPr lang="el-GR" altLang="zh-TW" sz="2000" b="0" i="0" u="none" strike="noStrike"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66/</a:t>
                      </a:r>
                      <a:r>
                        <a:rPr lang="en-US" altLang="zh-TW" sz="2000" b="0" i="0" u="none" strike="noStrike"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43</a:t>
                      </a:r>
                      <a:r>
                        <a:rPr lang="el-GR" altLang="zh-TW" sz="2000" b="0" i="0" u="none" strike="noStrike"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 μ</a:t>
                      </a:r>
                      <a:r>
                        <a:rPr lang="en-US" altLang="zh-TW" sz="2000" b="0" i="0" u="none" strike="noStrike"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s </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27193">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DWPD(5years)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&gt;1DWPD</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02887">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2661938">
                <a:tc>
                  <a:txBody>
                    <a:bodyPr/>
                    <a:lstStyle/>
                    <a:p>
                      <a:pPr marL="179388" indent="-179388" eaLnBrk="0" fontAlgn="base" hangingPunct="0">
                        <a:buSzPct val="100000"/>
                        <a:buFont typeface="Arial" panose="020B0604020202020204" pitchFamily="34" charset="0"/>
                        <a:buChar char="•"/>
                      </a:pPr>
                      <a:r>
                        <a:rPr lang="en-US" altLang="zh-TW" sz="2000" b="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baseline="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CorePower</a:t>
                      </a:r>
                      <a:endParaRPr lang="en-US" altLang="zh-TW" sz="2000" b="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p>
                      <a:pPr marL="179388" indent="-179388" eaLnBrk="0" fontAlgn="base" hangingPunct="0">
                        <a:buSzPct val="100000"/>
                        <a:buFont typeface="Arial" panose="020B0604020202020204" pitchFamily="34" charset="0"/>
                        <a:buChar char="•"/>
                      </a:pPr>
                      <a:r>
                        <a:rPr lang="en-US" altLang="zh-TW" sz="2000" b="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QoS99.9%</a:t>
                      </a:r>
                    </a:p>
                    <a:p>
                      <a:pPr marL="179388" marR="0" lvl="0" indent="-179388" algn="l" defTabSz="914446" rtl="0" eaLnBrk="0" fontAlgn="base" latinLnBrk="0" hangingPunct="0">
                        <a:lnSpc>
                          <a:spcPct val="100000"/>
                        </a:lnSpc>
                        <a:spcBef>
                          <a:spcPts val="0"/>
                        </a:spcBef>
                        <a:spcAft>
                          <a:spcPts val="0"/>
                        </a:spcAft>
                        <a:buClrTx/>
                        <a:buSzPct val="100000"/>
                        <a:buFont typeface="Arial" panose="020B0604020202020204" pitchFamily="34" charset="0"/>
                        <a:buChar char="•"/>
                        <a:tabLst/>
                        <a:defRP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Support LDPC ECC</a:t>
                      </a:r>
                    </a:p>
                    <a:p>
                      <a:pPr marL="179388" indent="-179388"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Global Wear-Leveling Technology</a:t>
                      </a:r>
                    </a:p>
                    <a:p>
                      <a:pPr marL="179388" indent="-179388" eaLnBrk="0" fontAlgn="base" hangingPunct="0">
                        <a:buSzPct val="100000"/>
                        <a:buFont typeface="Arial" panose="020B0604020202020204" pitchFamily="34" charset="0"/>
                        <a:buChar char="•"/>
                      </a:pPr>
                      <a:r>
                        <a:rPr lang="zh-TW" altLang="en-US"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End-to-End Data Protection </a:t>
                      </a:r>
                    </a:p>
                    <a:p>
                      <a:pPr marL="179388" indent="-179388"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DEVSLP/</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Thermal Sensor</a:t>
                      </a:r>
                    </a:p>
                    <a:p>
                      <a:pPr marL="179388" indent="-179388"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 </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AES256 Support</a:t>
                      </a:r>
                      <a:endPar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endParaRPr>
                    </a:p>
                    <a:p>
                      <a:pPr marL="179388" marR="0" lvl="0" indent="-179388" algn="l" defTabSz="914446" rtl="0" eaLnBrk="0" fontAlgn="base" latinLnBrk="0" hangingPunct="0">
                        <a:lnSpc>
                          <a:spcPct val="100000"/>
                        </a:lnSpc>
                        <a:spcBef>
                          <a:spcPts val="0"/>
                        </a:spcBef>
                        <a:spcAft>
                          <a:spcPts val="0"/>
                        </a:spcAft>
                        <a:buClrTx/>
                        <a:buSzPct val="100000"/>
                        <a:buFont typeface="Arial" panose="020B0604020202020204" pitchFamily="34" charset="0"/>
                        <a:buChar char="•"/>
                        <a:tabLst/>
                        <a:defRP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 </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S.M.A.R.T. and SSD Widget</a:t>
                      </a:r>
                      <a:endPar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spcBef>
                          <a:spcPts val="3413"/>
                        </a:spcBef>
                        <a:buSzPct val="171000"/>
                      </a:pPr>
                      <a:r>
                        <a:rPr lang="fr-FR"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Enterprise Server, NAS</a:t>
                      </a:r>
                      <a:endParaRPr lang="en-US" altLang="zh-TW" sz="2000" b="0" kern="1200" dirty="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19" name="矩形 18"/>
          <p:cNvSpPr/>
          <p:nvPr/>
        </p:nvSpPr>
        <p:spPr>
          <a:xfrm>
            <a:off x="7353870" y="844352"/>
            <a:ext cx="5931239" cy="707886"/>
          </a:xfrm>
          <a:prstGeom prst="rect">
            <a:avLst/>
          </a:prstGeom>
        </p:spPr>
        <p:txBody>
          <a:bodyPr wrap="none">
            <a:spAutoFit/>
          </a:bodyPr>
          <a:lstStyle/>
          <a:p>
            <a:pPr lvl="0" algn="ctr" eaLnBrk="1" hangingPunct="1">
              <a:defRPr/>
            </a:pPr>
            <a:r>
              <a:rPr lang="en-US" altLang="zh-TW" sz="4000" b="1" dirty="0" smtClean="0">
                <a:solidFill>
                  <a:srgbClr val="008080"/>
                </a:solidFill>
                <a:latin typeface="Calibri" panose="020F0502020204030204" pitchFamily="34" charset="0"/>
                <a:cs typeface="Calibri" panose="020F0502020204030204" pitchFamily="34" charset="0"/>
              </a:rPr>
              <a:t>SV24E-25 </a:t>
            </a:r>
            <a:r>
              <a:rPr lang="en-US" altLang="zh-TW" sz="4000" b="1" dirty="0">
                <a:solidFill>
                  <a:srgbClr val="008080"/>
                </a:solidFill>
                <a:latin typeface="Calibri" panose="020F0502020204030204" pitchFamily="34" charset="0"/>
                <a:cs typeface="Calibri" panose="020F0502020204030204" pitchFamily="34" charset="0"/>
              </a:rPr>
              <a:t>SSD Specification</a:t>
            </a:r>
          </a:p>
        </p:txBody>
      </p:sp>
      <p:pic>
        <p:nvPicPr>
          <p:cNvPr id="7" name="圖片 6"/>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20000" y="2068488"/>
            <a:ext cx="3190985" cy="3190985"/>
          </a:xfrm>
          <a:prstGeom prst="rect">
            <a:avLst/>
          </a:prstGeom>
        </p:spPr>
      </p:pic>
      <p:sp>
        <p:nvSpPr>
          <p:cNvPr id="8" name="圓角矩形 7"/>
          <p:cNvSpPr/>
          <p:nvPr/>
        </p:nvSpPr>
        <p:spPr>
          <a:xfrm>
            <a:off x="1235372" y="5738862"/>
            <a:ext cx="2160240" cy="1059207"/>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300192" fontAlgn="auto">
              <a:spcBef>
                <a:spcPts val="0"/>
              </a:spcBef>
              <a:spcAft>
                <a:spcPts val="0"/>
              </a:spcAft>
              <a:defRPr/>
            </a:pPr>
            <a:r>
              <a:rPr lang="en-US" altLang="zh-TW" sz="2400" b="1" dirty="0" smtClean="0">
                <a:solidFill>
                  <a:schemeClr val="bg1"/>
                </a:solidFill>
                <a:latin typeface="Calibri" panose="020F0502020204030204" pitchFamily="34" charset="0"/>
                <a:cs typeface="Calibri" panose="020F0502020204030204" pitchFamily="34" charset="0"/>
              </a:rPr>
              <a:t>CS: Ready</a:t>
            </a:r>
            <a:endParaRPr lang="en-US" altLang="zh-TW" sz="2400" b="1" dirty="0">
              <a:solidFill>
                <a:schemeClr val="bg1"/>
              </a:solidFill>
              <a:latin typeface="Calibri" panose="020F0502020204030204" pitchFamily="34" charset="0"/>
              <a:cs typeface="Calibri" panose="020F0502020204030204" pitchFamily="34" charset="0"/>
            </a:endParaRPr>
          </a:p>
        </p:txBody>
      </p:sp>
      <p:grpSp>
        <p:nvGrpSpPr>
          <p:cNvPr id="9" name="群組 8"/>
          <p:cNvGrpSpPr/>
          <p:nvPr/>
        </p:nvGrpSpPr>
        <p:grpSpPr>
          <a:xfrm>
            <a:off x="12254105" y="7554931"/>
            <a:ext cx="3616826" cy="1385783"/>
            <a:chOff x="10440927" y="8099529"/>
            <a:chExt cx="3616826" cy="1385783"/>
          </a:xfrm>
        </p:grpSpPr>
        <p:pic>
          <p:nvPicPr>
            <p:cNvPr id="10" name="圖片 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2908444" y="8128463"/>
              <a:ext cx="1149309" cy="1284841"/>
            </a:xfrm>
            <a:prstGeom prst="rect">
              <a:avLst/>
            </a:prstGeom>
          </p:spPr>
        </p:pic>
        <p:pic>
          <p:nvPicPr>
            <p:cNvPr id="11" name="圖片 1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1623683" y="8099529"/>
              <a:ext cx="1214697" cy="1385783"/>
            </a:xfrm>
            <a:prstGeom prst="rect">
              <a:avLst/>
            </a:prstGeom>
          </p:spPr>
        </p:pic>
        <p:pic>
          <p:nvPicPr>
            <p:cNvPr id="12" name="圖片 11"/>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440927" y="8128463"/>
              <a:ext cx="1045004" cy="1284841"/>
            </a:xfrm>
            <a:prstGeom prst="rect">
              <a:avLst/>
            </a:prstGeom>
          </p:spPr>
        </p:pic>
      </p:grpSp>
    </p:spTree>
    <p:extLst>
      <p:ext uri="{BB962C8B-B14F-4D97-AF65-F5344CB8AC3E}">
        <p14:creationId xmlns:p14="http://schemas.microsoft.com/office/powerpoint/2010/main" val="2618638970"/>
      </p:ext>
    </p:extLst>
  </p:cSld>
  <p:clrMapOvr>
    <a:masterClrMapping/>
  </p:clrMapOvr>
  <p:transition/>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en-US" altLang="zh-TW" dirty="0" smtClean="0"/>
              <a:t>3D TLC 2.5”</a:t>
            </a:r>
            <a:endParaRPr lang="zh-TW" altLang="en-US" dirty="0"/>
          </a:p>
        </p:txBody>
      </p:sp>
      <p:graphicFrame>
        <p:nvGraphicFramePr>
          <p:cNvPr id="17" name="表格 16"/>
          <p:cNvGraphicFramePr>
            <a:graphicFrameLocks noGrp="1"/>
          </p:cNvGraphicFramePr>
          <p:nvPr>
            <p:extLst>
              <p:ext uri="{D42A27DB-BD31-4B8C-83A1-F6EECF244321}">
                <p14:modId xmlns:p14="http://schemas.microsoft.com/office/powerpoint/2010/main" val="2289675646"/>
              </p:ext>
            </p:extLst>
          </p:nvPr>
        </p:nvGraphicFramePr>
        <p:xfrm>
          <a:off x="4997723" y="1564432"/>
          <a:ext cx="10945215" cy="7488834"/>
        </p:xfrm>
        <a:graphic>
          <a:graphicData uri="http://schemas.openxmlformats.org/drawingml/2006/table">
            <a:tbl>
              <a:tblPr firstRow="1" bandRow="1">
                <a:tableStyleId>{5940675A-B579-460E-94D1-54222C63F5DA}</a:tableStyleId>
              </a:tblPr>
              <a:tblGrid>
                <a:gridCol w="5509340"/>
                <a:gridCol w="5435875"/>
              </a:tblGrid>
              <a:tr h="404204">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ST18E-25</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435057">
                <a:tc>
                  <a:txBody>
                    <a:bodyPr/>
                    <a:lstStyle/>
                    <a:p>
                      <a:pPr marL="0" marR="0" lvl="0" indent="0" algn="l" defTabSz="914446" rtl="0" eaLnBrk="1" fontAlgn="ctr" latinLnBrk="0" hangingPunct="1">
                        <a:lnSpc>
                          <a:spcPct val="100000"/>
                        </a:lnSpc>
                        <a:spcBef>
                          <a:spcPct val="0"/>
                        </a:spcBef>
                        <a:spcAft>
                          <a:spcPct val="0"/>
                        </a:spcAft>
                        <a:buClrTx/>
                        <a:buSzPct val="171000"/>
                        <a:buFont typeface="Arial" pitchFamily="34" charset="0"/>
                        <a:buNone/>
                        <a:tabLst/>
                        <a:defRPr/>
                      </a:pPr>
                      <a:r>
                        <a:rPr lang="en-US" altLang="zh-TW" sz="2000" b="0" i="0" u="none" strike="noStrike"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SATA 3.2 (6Gb/s)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8293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480GB~7.68TB</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35057">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err="1"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Kioxia</a:t>
                      </a: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 </a:t>
                      </a:r>
                      <a:r>
                        <a:rPr lang="en-US" altLang="zh-TW" sz="2000" b="0" kern="1200" dirty="0" smtClean="0">
                          <a:solidFill>
                            <a:srgbClr val="C00000"/>
                          </a:solidFill>
                          <a:latin typeface="Calibri" panose="020F0502020204030204" pitchFamily="34" charset="0"/>
                          <a:ea typeface="新細明體" charset="-120"/>
                          <a:cs typeface="Calibri" panose="020F0502020204030204" pitchFamily="34" charset="0"/>
                          <a:sym typeface="Arial" pitchFamily="34" charset="0"/>
                        </a:rPr>
                        <a:t>BiCS5 </a:t>
                      </a:r>
                      <a:endParaRPr lang="zh-TW" altLang="en-US" sz="2000" b="0" kern="1200" dirty="0" smtClean="0">
                        <a:solidFill>
                          <a:srgbClr val="C00000"/>
                        </a:solidFill>
                        <a:latin typeface="Calibri" panose="020F0502020204030204" pitchFamily="34" charset="0"/>
                        <a:ea typeface="新細明體" charset="-120"/>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35057">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External DRAM</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Yes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35057">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Sequential R/W</a:t>
                      </a:r>
                      <a:r>
                        <a:rPr lang="en-US" altLang="zh-TW" sz="2000" b="0" i="0" u="none" strike="noStrike"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 </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560/535</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35057">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Sustained</a:t>
                      </a:r>
                      <a:r>
                        <a:rPr lang="en-US"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R/W </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530/500</a:t>
                      </a:r>
                      <a:endPar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35057">
                <a:tc>
                  <a:txBody>
                    <a:bodyPr/>
                    <a:lstStyle/>
                    <a:p>
                      <a:pPr marL="0" marR="0" lvl="0" indent="0" algn="l" defTabSz="914446" rtl="0" eaLnBrk="1" fontAlgn="ctr" latinLnBrk="0" hangingPunct="1">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Sustained </a:t>
                      </a:r>
                      <a:r>
                        <a:rPr lang="en-US" altLang="zh-TW" sz="2000" b="0" i="0" u="none" strike="noStrike"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Random R/W (IOPS)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96K/83K</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35057">
                <a:tc>
                  <a:txBody>
                    <a:bodyPr/>
                    <a:lstStyle/>
                    <a:p>
                      <a:r>
                        <a:rPr lang="en-US" altLang="zh-TW" sz="2000" b="0" i="0" u="none" strike="noStrike"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Random R/W latency </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r>
                        <a:rPr lang="en-US" altLang="zh-TW" sz="2000" b="0" i="0" u="none" strike="noStrike"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137</a:t>
                      </a:r>
                      <a:r>
                        <a:rPr lang="el-GR" altLang="zh-TW" sz="2000" b="0" i="0" u="none" strike="noStrike"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i="0" u="none" strike="noStrike"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31</a:t>
                      </a:r>
                      <a:r>
                        <a:rPr lang="el-GR" altLang="zh-TW" sz="2000" b="0" i="0" u="none" strike="noStrike"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 μ</a:t>
                      </a:r>
                      <a:r>
                        <a:rPr lang="en-US" altLang="zh-TW" sz="2000" b="0" i="0" u="none" strike="noStrike"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s </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35057">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DWPD(5years)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&gt;1DWPD</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10303">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2710937">
                <a:tc>
                  <a:txBody>
                    <a:bodyPr/>
                    <a:lstStyle/>
                    <a:p>
                      <a:pPr marL="179388" indent="-179388" eaLnBrk="0" fontAlgn="base" hangingPunct="0">
                        <a:buSzPct val="100000"/>
                        <a:buFont typeface="Arial" panose="020B0604020202020204" pitchFamily="34" charset="0"/>
                        <a:buChar char="•"/>
                      </a:pPr>
                      <a:r>
                        <a:rPr lang="en-US" altLang="zh-TW" sz="2000" b="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baseline="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CorePower</a:t>
                      </a:r>
                      <a:endParaRPr lang="en-US" altLang="zh-TW" sz="2000" b="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p>
                      <a:pPr marL="179388" indent="-179388" eaLnBrk="0" fontAlgn="base" hangingPunct="0">
                        <a:buSzPct val="100000"/>
                        <a:buFont typeface="Arial" panose="020B0604020202020204" pitchFamily="34" charset="0"/>
                        <a:buChar char="•"/>
                      </a:pPr>
                      <a:r>
                        <a:rPr lang="en-US" altLang="zh-TW" sz="2000" b="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QoS99.9%</a:t>
                      </a:r>
                    </a:p>
                    <a:p>
                      <a:pPr marL="179388" marR="0" lvl="0" indent="-179388" algn="l" defTabSz="914446" rtl="0" eaLnBrk="0" fontAlgn="base" latinLnBrk="0" hangingPunct="0">
                        <a:lnSpc>
                          <a:spcPct val="100000"/>
                        </a:lnSpc>
                        <a:spcBef>
                          <a:spcPts val="0"/>
                        </a:spcBef>
                        <a:spcAft>
                          <a:spcPts val="0"/>
                        </a:spcAft>
                        <a:buClrTx/>
                        <a:buSzPct val="100000"/>
                        <a:buFont typeface="Arial" panose="020B0604020202020204" pitchFamily="34" charset="0"/>
                        <a:buChar char="•"/>
                        <a:tabLst/>
                        <a:defRP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Support LDPC ECC</a:t>
                      </a:r>
                    </a:p>
                    <a:p>
                      <a:pPr marL="179388" indent="-179388"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Global Wear-Leveling Technology</a:t>
                      </a:r>
                    </a:p>
                    <a:p>
                      <a:pPr marL="179388" indent="-179388" eaLnBrk="0" fontAlgn="base" hangingPunct="0">
                        <a:buSzPct val="100000"/>
                        <a:buFont typeface="Arial" panose="020B0604020202020204" pitchFamily="34" charset="0"/>
                        <a:buChar char="•"/>
                      </a:pPr>
                      <a:r>
                        <a:rPr lang="zh-TW" altLang="en-US"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End-to-End Data Protection </a:t>
                      </a:r>
                    </a:p>
                    <a:p>
                      <a:pPr marL="179388" indent="-179388"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DEVSLP/</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Thermal Sensor</a:t>
                      </a:r>
                    </a:p>
                    <a:p>
                      <a:pPr marL="179388" indent="-179388"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 </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AES256 Support</a:t>
                      </a:r>
                      <a:endPar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endParaRPr>
                    </a:p>
                    <a:p>
                      <a:pPr marL="179388" marR="0" lvl="0" indent="-179388" algn="l" defTabSz="914446" rtl="0" eaLnBrk="0" fontAlgn="base" latinLnBrk="0" hangingPunct="0">
                        <a:lnSpc>
                          <a:spcPct val="100000"/>
                        </a:lnSpc>
                        <a:spcBef>
                          <a:spcPts val="0"/>
                        </a:spcBef>
                        <a:spcAft>
                          <a:spcPts val="0"/>
                        </a:spcAft>
                        <a:buClrTx/>
                        <a:buSzPct val="100000"/>
                        <a:buFont typeface="Arial" panose="020B0604020202020204" pitchFamily="34" charset="0"/>
                        <a:buChar char="•"/>
                        <a:tabLst/>
                        <a:defRP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 </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S.M.A.R.T. and SSD Widget</a:t>
                      </a:r>
                      <a:endPar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spcBef>
                          <a:spcPts val="3413"/>
                        </a:spcBef>
                        <a:buSzPct val="171000"/>
                      </a:pPr>
                      <a:r>
                        <a:rPr lang="fr-FR"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Enterprise Server, NAS</a:t>
                      </a:r>
                      <a:endParaRPr lang="en-US" altLang="zh-TW" sz="2000" b="0" kern="1200" dirty="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19" name="矩形 18"/>
          <p:cNvSpPr/>
          <p:nvPr/>
        </p:nvSpPr>
        <p:spPr>
          <a:xfrm>
            <a:off x="7378588" y="844352"/>
            <a:ext cx="5881803" cy="707886"/>
          </a:xfrm>
          <a:prstGeom prst="rect">
            <a:avLst/>
          </a:prstGeom>
        </p:spPr>
        <p:txBody>
          <a:bodyPr wrap="none">
            <a:spAutoFit/>
          </a:bodyPr>
          <a:lstStyle/>
          <a:p>
            <a:pPr lvl="0" algn="ctr" eaLnBrk="1" hangingPunct="1">
              <a:defRPr/>
            </a:pPr>
            <a:r>
              <a:rPr lang="en-US" altLang="zh-TW" sz="4000" b="1" dirty="0" smtClean="0">
                <a:solidFill>
                  <a:srgbClr val="008080"/>
                </a:solidFill>
                <a:latin typeface="Calibri" panose="020F0502020204030204" pitchFamily="34" charset="0"/>
                <a:cs typeface="Calibri" panose="020F0502020204030204" pitchFamily="34" charset="0"/>
              </a:rPr>
              <a:t>ST18E-25 </a:t>
            </a:r>
            <a:r>
              <a:rPr lang="en-US" altLang="zh-TW" sz="4000" b="1" dirty="0">
                <a:solidFill>
                  <a:srgbClr val="008080"/>
                </a:solidFill>
                <a:latin typeface="Calibri" panose="020F0502020204030204" pitchFamily="34" charset="0"/>
                <a:cs typeface="Calibri" panose="020F0502020204030204" pitchFamily="34" charset="0"/>
              </a:rPr>
              <a:t>SSD Specification</a:t>
            </a:r>
          </a:p>
        </p:txBody>
      </p:sp>
      <p:pic>
        <p:nvPicPr>
          <p:cNvPr id="7" name="圖片 6"/>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20000" y="2140496"/>
            <a:ext cx="3190985" cy="3190985"/>
          </a:xfrm>
          <a:prstGeom prst="rect">
            <a:avLst/>
          </a:prstGeom>
        </p:spPr>
      </p:pic>
      <p:sp>
        <p:nvSpPr>
          <p:cNvPr id="8" name="圓角矩形 7"/>
          <p:cNvSpPr/>
          <p:nvPr/>
        </p:nvSpPr>
        <p:spPr>
          <a:xfrm>
            <a:off x="1235372" y="5738862"/>
            <a:ext cx="2160240" cy="1059207"/>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300192" fontAlgn="auto">
              <a:spcBef>
                <a:spcPts val="0"/>
              </a:spcBef>
              <a:spcAft>
                <a:spcPts val="0"/>
              </a:spcAft>
              <a:defRPr/>
            </a:pPr>
            <a:r>
              <a:rPr lang="en-US" altLang="zh-TW" sz="2400" b="1" dirty="0" smtClean="0">
                <a:solidFill>
                  <a:schemeClr val="bg1"/>
                </a:solidFill>
                <a:latin typeface="Calibri" panose="020F0502020204030204" pitchFamily="34" charset="0"/>
                <a:cs typeface="Calibri" panose="020F0502020204030204" pitchFamily="34" charset="0"/>
              </a:rPr>
              <a:t>CS: E/Oct.</a:t>
            </a:r>
            <a:endParaRPr lang="en-US" altLang="zh-TW" sz="2400" b="1" dirty="0">
              <a:solidFill>
                <a:schemeClr val="bg1"/>
              </a:solidFill>
              <a:latin typeface="Calibri" panose="020F0502020204030204" pitchFamily="34" charset="0"/>
              <a:cs typeface="Calibri" panose="020F0502020204030204" pitchFamily="34" charset="0"/>
            </a:endParaRPr>
          </a:p>
        </p:txBody>
      </p:sp>
      <p:grpSp>
        <p:nvGrpSpPr>
          <p:cNvPr id="14" name="群組 13"/>
          <p:cNvGrpSpPr/>
          <p:nvPr/>
        </p:nvGrpSpPr>
        <p:grpSpPr>
          <a:xfrm>
            <a:off x="12254105" y="7554931"/>
            <a:ext cx="3616826" cy="1385783"/>
            <a:chOff x="10440927" y="8099529"/>
            <a:chExt cx="3616826" cy="1385783"/>
          </a:xfrm>
        </p:grpSpPr>
        <p:pic>
          <p:nvPicPr>
            <p:cNvPr id="15" name="圖片 1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2908444" y="8128463"/>
              <a:ext cx="1149309" cy="1284841"/>
            </a:xfrm>
            <a:prstGeom prst="rect">
              <a:avLst/>
            </a:prstGeom>
          </p:spPr>
        </p:pic>
        <p:pic>
          <p:nvPicPr>
            <p:cNvPr id="16" name="圖片 1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1623683" y="8099529"/>
              <a:ext cx="1214697" cy="1385783"/>
            </a:xfrm>
            <a:prstGeom prst="rect">
              <a:avLst/>
            </a:prstGeom>
          </p:spPr>
        </p:pic>
        <p:pic>
          <p:nvPicPr>
            <p:cNvPr id="18" name="圖片 1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440927" y="8128463"/>
              <a:ext cx="1045004" cy="1284841"/>
            </a:xfrm>
            <a:prstGeom prst="rect">
              <a:avLst/>
            </a:prstGeom>
          </p:spPr>
        </p:pic>
      </p:grpSp>
    </p:spTree>
    <p:extLst>
      <p:ext uri="{BB962C8B-B14F-4D97-AF65-F5344CB8AC3E}">
        <p14:creationId xmlns:p14="http://schemas.microsoft.com/office/powerpoint/2010/main" val="4275020072"/>
      </p:ext>
    </p:extLst>
  </p:cSld>
  <p:clrMapOvr>
    <a:masterClrMapping/>
  </p:clrMapOvr>
  <p:transition/>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圓角矩形 2"/>
          <p:cNvSpPr/>
          <p:nvPr/>
        </p:nvSpPr>
        <p:spPr>
          <a:xfrm>
            <a:off x="1253307" y="5723808"/>
            <a:ext cx="2304256" cy="1042287"/>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300192" fontAlgn="auto">
              <a:spcBef>
                <a:spcPts val="0"/>
              </a:spcBef>
              <a:spcAft>
                <a:spcPts val="0"/>
              </a:spcAft>
              <a:defRPr/>
            </a:pPr>
            <a:r>
              <a:rPr lang="en-US" altLang="zh-TW" sz="2400" b="1" dirty="0" smtClean="0">
                <a:solidFill>
                  <a:schemeClr val="bg1"/>
                </a:solidFill>
                <a:latin typeface="Calibri" panose="020F0502020204030204" pitchFamily="34" charset="0"/>
                <a:cs typeface="Calibri" panose="020F0502020204030204" pitchFamily="34" charset="0"/>
              </a:rPr>
              <a:t>CS: Ready</a:t>
            </a:r>
            <a:endParaRPr lang="en-US" altLang="zh-TW" sz="2400" b="1" dirty="0">
              <a:solidFill>
                <a:schemeClr val="bg1"/>
              </a:solidFill>
              <a:latin typeface="Calibri" panose="020F0502020204030204" pitchFamily="34" charset="0"/>
              <a:cs typeface="Calibri" panose="020F0502020204030204" pitchFamily="34" charset="0"/>
            </a:endParaRPr>
          </a:p>
        </p:txBody>
      </p:sp>
      <p:graphicFrame>
        <p:nvGraphicFramePr>
          <p:cNvPr id="4" name="表格 3"/>
          <p:cNvGraphicFramePr>
            <a:graphicFrameLocks noGrp="1"/>
          </p:cNvGraphicFramePr>
          <p:nvPr>
            <p:extLst>
              <p:ext uri="{D42A27DB-BD31-4B8C-83A1-F6EECF244321}">
                <p14:modId xmlns:p14="http://schemas.microsoft.com/office/powerpoint/2010/main" val="4028834497"/>
              </p:ext>
            </p:extLst>
          </p:nvPr>
        </p:nvGraphicFramePr>
        <p:xfrm>
          <a:off x="4781699" y="1780456"/>
          <a:ext cx="10944033" cy="7160816"/>
        </p:xfrm>
        <a:graphic>
          <a:graphicData uri="http://schemas.openxmlformats.org/drawingml/2006/table">
            <a:tbl>
              <a:tblPr firstRow="1" bandRow="1">
                <a:tableStyleId>{5940675A-B579-460E-94D1-54222C63F5DA}</a:tableStyleId>
              </a:tblPr>
              <a:tblGrid>
                <a:gridCol w="5544508"/>
                <a:gridCol w="5399525"/>
              </a:tblGrid>
              <a:tr h="398450">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SV24E-M280</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Interface</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SATA 3.2 (6Gb/s)</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Capacity</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240GB~1.92TB</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NAND Support</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Kioxia</a:t>
                      </a:r>
                      <a:r>
                        <a:rPr lang="en-US" altLang="zh-TW"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kern="1200" dirty="0" smtClean="0">
                          <a:solidFill>
                            <a:srgbClr val="C00000"/>
                          </a:solidFill>
                          <a:latin typeface="Calibri" panose="020F0502020204030204" pitchFamily="34" charset="0"/>
                          <a:ea typeface="新細明體" charset="-120"/>
                          <a:cs typeface="Calibri" panose="020F0502020204030204" pitchFamily="34" charset="0"/>
                          <a:sym typeface="Arial" pitchFamily="34" charset="0"/>
                        </a:rPr>
                        <a:t>BiCS5</a:t>
                      </a:r>
                      <a:endParaRPr lang="zh-TW" altLang="en-US" sz="2000" b="0" kern="1200" dirty="0" smtClean="0">
                        <a:solidFill>
                          <a:srgbClr val="C00000"/>
                        </a:solidFill>
                        <a:latin typeface="Calibri" panose="020F0502020204030204" pitchFamily="34" charset="0"/>
                        <a:ea typeface="新細明體" charset="-120"/>
                        <a:cs typeface="Calibri" panose="020F0502020204030204" pitchFamily="34" charset="0"/>
                        <a:sym typeface="Arial" pitchFamily="34" charset="0"/>
                      </a:endParaRP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External DRAM</a:t>
                      </a:r>
                      <a:endParaRPr lang="zh-TW" altLang="en-US"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Yes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Sequential R/W</a:t>
                      </a:r>
                      <a:r>
                        <a:rPr lang="en-US" altLang="zh-TW" sz="2000" b="0" i="0" u="none" strike="noStrike"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 </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555/510</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Sustained</a:t>
                      </a:r>
                      <a:r>
                        <a:rPr lang="en-US"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R/W </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535/470</a:t>
                      </a:r>
                      <a:endPar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46" rtl="0" eaLnBrk="1" fontAlgn="ctr" latinLnBrk="0" hangingPunct="1">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Sustained </a:t>
                      </a:r>
                      <a:r>
                        <a:rPr lang="en-US" altLang="zh-TW" sz="2000" b="0" i="0" u="none" strike="noStrike"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Random R/W (IOPS)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96K/99K</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r>
                        <a:rPr lang="en-US" altLang="zh-TW" sz="2000" b="0" i="0" u="none" strike="noStrike"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Random R/W latency </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r>
                        <a:rPr lang="en-US" altLang="zh-TW" sz="2000" b="0" i="0" u="none" strike="noStrike"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65</a:t>
                      </a:r>
                      <a:r>
                        <a:rPr lang="el-GR" altLang="zh-TW" sz="2000" b="0" i="0" u="none" strike="noStrike"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i="0" u="none" strike="noStrike"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42</a:t>
                      </a:r>
                      <a:r>
                        <a:rPr lang="el-GR" altLang="zh-TW" sz="2000" b="0" i="0" u="none" strike="noStrike"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 μ</a:t>
                      </a:r>
                      <a:r>
                        <a:rPr lang="en-US" altLang="zh-TW" sz="2000" b="0" i="0" u="none" strike="noStrike"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s </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204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DWPD(5years)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&gt;1DWPD</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19300">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2784600">
                <a:tc>
                  <a:txBody>
                    <a:bodyPr/>
                    <a:lstStyle/>
                    <a:p>
                      <a:pPr marL="179388" indent="-179388" eaLnBrk="0" fontAlgn="base" hangingPunct="0">
                        <a:buSzPct val="100000"/>
                        <a:buFont typeface="Arial" panose="020B0604020202020204" pitchFamily="34" charset="0"/>
                        <a:buChar char="•"/>
                      </a:pPr>
                      <a:r>
                        <a:rPr lang="en-US" altLang="zh-TW" sz="2000" b="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baseline="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CorePower</a:t>
                      </a:r>
                      <a:endParaRPr lang="en-US" altLang="zh-TW" sz="2000" b="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p>
                      <a:pPr marL="179388" indent="-179388" eaLnBrk="0" fontAlgn="base" hangingPunct="0">
                        <a:buSzPct val="100000"/>
                        <a:buFont typeface="Arial" panose="020B0604020202020204" pitchFamily="34" charset="0"/>
                        <a:buChar char="•"/>
                      </a:pPr>
                      <a:r>
                        <a:rPr lang="en-US" altLang="zh-TW" sz="2000" b="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QoS99.9%</a:t>
                      </a:r>
                    </a:p>
                    <a:p>
                      <a:pPr marL="179388" marR="0" lvl="0" indent="-179388" algn="l" defTabSz="914446" rtl="0" eaLnBrk="0" fontAlgn="base" latinLnBrk="0" hangingPunct="0">
                        <a:lnSpc>
                          <a:spcPct val="100000"/>
                        </a:lnSpc>
                        <a:spcBef>
                          <a:spcPts val="0"/>
                        </a:spcBef>
                        <a:spcAft>
                          <a:spcPts val="0"/>
                        </a:spcAft>
                        <a:buClrTx/>
                        <a:buSzPct val="100000"/>
                        <a:buFont typeface="Arial" panose="020B0604020202020204" pitchFamily="34" charset="0"/>
                        <a:buChar char="•"/>
                        <a:tabLst/>
                        <a:defRP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Support LDPC ECC</a:t>
                      </a:r>
                    </a:p>
                    <a:p>
                      <a:pPr marL="179388" indent="-179388"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Global Wear-Leveling Technology</a:t>
                      </a:r>
                    </a:p>
                    <a:p>
                      <a:pPr marL="179388" indent="-179388" eaLnBrk="0" fontAlgn="base" hangingPunct="0">
                        <a:buSzPct val="100000"/>
                        <a:buFont typeface="Arial" panose="020B0604020202020204" pitchFamily="34" charset="0"/>
                        <a:buChar char="•"/>
                      </a:pPr>
                      <a:r>
                        <a:rPr lang="zh-TW" altLang="en-US"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End-to-End Data Protection </a:t>
                      </a:r>
                    </a:p>
                    <a:p>
                      <a:pPr marL="179388" indent="-179388"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DEVSLP/</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Thermal Sensor</a:t>
                      </a:r>
                    </a:p>
                    <a:p>
                      <a:pPr marL="179388" indent="-179388"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 </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AES256 Support</a:t>
                      </a:r>
                      <a:endPar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endParaRPr>
                    </a:p>
                    <a:p>
                      <a:pPr marL="179388" marR="0" lvl="0" indent="-179388" algn="l" defTabSz="914446" rtl="0" eaLnBrk="0" fontAlgn="base" latinLnBrk="0" hangingPunct="0">
                        <a:lnSpc>
                          <a:spcPct val="100000"/>
                        </a:lnSpc>
                        <a:spcBef>
                          <a:spcPts val="0"/>
                        </a:spcBef>
                        <a:spcAft>
                          <a:spcPts val="0"/>
                        </a:spcAft>
                        <a:buClrTx/>
                        <a:buSzPct val="100000"/>
                        <a:buFont typeface="Arial" panose="020B0604020202020204" pitchFamily="34" charset="0"/>
                        <a:buChar char="•"/>
                        <a:tabLst/>
                        <a:defRP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 </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S.M.A.R.T. and SSD Widget</a:t>
                      </a:r>
                      <a:endPar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spcBef>
                          <a:spcPts val="3413"/>
                        </a:spcBef>
                        <a:buSzPct val="171000"/>
                      </a:pPr>
                      <a:r>
                        <a:rPr lang="fr-FR"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Enterprise Server, NAS</a:t>
                      </a:r>
                      <a:endParaRPr lang="en-US" altLang="zh-TW" sz="2000" b="0" kern="1200" dirty="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5" name="矩形 4"/>
          <p:cNvSpPr/>
          <p:nvPr/>
        </p:nvSpPr>
        <p:spPr>
          <a:xfrm>
            <a:off x="7373987" y="1025242"/>
            <a:ext cx="5690917" cy="707886"/>
          </a:xfrm>
          <a:prstGeom prst="rect">
            <a:avLst/>
          </a:prstGeom>
        </p:spPr>
        <p:txBody>
          <a:bodyPr wrap="none">
            <a:spAutoFit/>
          </a:bodyPr>
          <a:lstStyle/>
          <a:p>
            <a:pPr lvl="0" algn="ctr" eaLnBrk="1" hangingPunct="1">
              <a:defRPr/>
            </a:pPr>
            <a:r>
              <a:rPr lang="en-US" altLang="zh-TW" sz="4000" b="1" dirty="0" smtClean="0">
                <a:solidFill>
                  <a:srgbClr val="008080"/>
                </a:solidFill>
                <a:latin typeface="Calibri" panose="020F0502020204030204" pitchFamily="34" charset="0"/>
                <a:cs typeface="Calibri" panose="020F0502020204030204" pitchFamily="34" charset="0"/>
              </a:rPr>
              <a:t>SV24E-M280 Specification</a:t>
            </a:r>
            <a:endParaRPr lang="en-US" altLang="zh-TW" sz="4000" b="1" dirty="0">
              <a:solidFill>
                <a:srgbClr val="008080"/>
              </a:solidFill>
              <a:latin typeface="Calibri" panose="020F0502020204030204" pitchFamily="34" charset="0"/>
              <a:cs typeface="Calibri" panose="020F0502020204030204" pitchFamily="34" charset="0"/>
            </a:endParaRPr>
          </a:p>
        </p:txBody>
      </p:sp>
      <p:pic>
        <p:nvPicPr>
          <p:cNvPr id="2" name="圖片 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flipH="1">
            <a:off x="1854959" y="2068488"/>
            <a:ext cx="1096806" cy="3456384"/>
          </a:xfrm>
          <a:prstGeom prst="rect">
            <a:avLst/>
          </a:prstGeom>
        </p:spPr>
      </p:pic>
      <p:sp>
        <p:nvSpPr>
          <p:cNvPr id="6" name="標題 3"/>
          <p:cNvSpPr txBox="1">
            <a:spLocks/>
          </p:cNvSpPr>
          <p:nvPr/>
        </p:nvSpPr>
        <p:spPr>
          <a:xfrm>
            <a:off x="705488" y="268287"/>
            <a:ext cx="14292088" cy="1080121"/>
          </a:xfrm>
          <a:prstGeom prst="rect">
            <a:avLst/>
          </a:prstGeom>
        </p:spPr>
        <p:txBody>
          <a:bodyPr anchor="ctr"/>
          <a:lstStyle>
            <a:lvl1pPr>
              <a:defRPr sz="4000" b="1">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sym typeface="Arial" panose="020B0604020202020204" pitchFamily="34" charset="0"/>
              </a:defRPr>
            </a:lvl1pPr>
            <a:lvl2pPr>
              <a:defRPr>
                <a:solidFill>
                  <a:schemeClr val="tx1"/>
                </a:solidFill>
                <a:latin typeface="Arial" charset="0"/>
                <a:sym typeface="Arial" panose="020B0604020202020204" pitchFamily="34" charset="0"/>
              </a:defRPr>
            </a:lvl2pPr>
            <a:lvl3pPr>
              <a:defRPr>
                <a:solidFill>
                  <a:schemeClr val="tx1"/>
                </a:solidFill>
                <a:latin typeface="Arial" charset="0"/>
                <a:sym typeface="Arial" panose="020B0604020202020204" pitchFamily="34" charset="0"/>
              </a:defRPr>
            </a:lvl3pPr>
            <a:lvl4pPr>
              <a:defRPr>
                <a:solidFill>
                  <a:schemeClr val="tx1"/>
                </a:solidFill>
                <a:latin typeface="Arial" charset="0"/>
                <a:sym typeface="Arial" panose="020B0604020202020204" pitchFamily="34" charset="0"/>
              </a:defRPr>
            </a:lvl4pPr>
            <a:lvl5pPr>
              <a:defRPr>
                <a:solidFill>
                  <a:schemeClr val="tx1"/>
                </a:solidFill>
                <a:latin typeface="Arial" charset="0"/>
                <a:sym typeface="Arial" panose="020B0604020202020204" pitchFamily="34" charset="0"/>
              </a:defRPr>
            </a:lvl5pPr>
            <a:lvl6pPr marL="457223" fontAlgn="base">
              <a:spcBef>
                <a:spcPct val="0"/>
              </a:spcBef>
              <a:spcAft>
                <a:spcPct val="0"/>
              </a:spcAft>
              <a:defRPr>
                <a:solidFill>
                  <a:schemeClr val="tx1"/>
                </a:solidFill>
                <a:latin typeface="Arial" charset="0"/>
                <a:sym typeface="Arial" charset="0"/>
              </a:defRPr>
            </a:lvl6pPr>
            <a:lvl7pPr marL="914446" fontAlgn="base">
              <a:spcBef>
                <a:spcPct val="0"/>
              </a:spcBef>
              <a:spcAft>
                <a:spcPct val="0"/>
              </a:spcAft>
              <a:defRPr>
                <a:solidFill>
                  <a:schemeClr val="tx1"/>
                </a:solidFill>
                <a:latin typeface="Arial" charset="0"/>
                <a:sym typeface="Arial" charset="0"/>
              </a:defRPr>
            </a:lvl7pPr>
            <a:lvl8pPr marL="1371668" fontAlgn="base">
              <a:spcBef>
                <a:spcPct val="0"/>
              </a:spcBef>
              <a:spcAft>
                <a:spcPct val="0"/>
              </a:spcAft>
              <a:defRPr>
                <a:solidFill>
                  <a:schemeClr val="tx1"/>
                </a:solidFill>
                <a:latin typeface="Arial" charset="0"/>
                <a:sym typeface="Arial" charset="0"/>
              </a:defRPr>
            </a:lvl8pPr>
            <a:lvl9pPr marL="1828892" fontAlgn="base">
              <a:spcBef>
                <a:spcPct val="0"/>
              </a:spcBef>
              <a:spcAft>
                <a:spcPct val="0"/>
              </a:spcAft>
              <a:defRPr>
                <a:solidFill>
                  <a:schemeClr val="tx1"/>
                </a:solidFill>
                <a:latin typeface="Arial" charset="0"/>
                <a:sym typeface="Arial" charset="0"/>
              </a:defRPr>
            </a:lvl9pPr>
          </a:lstStyle>
          <a:p>
            <a:r>
              <a:rPr lang="en-US" altLang="zh-TW" dirty="0"/>
              <a:t>3D TLC M.2</a:t>
            </a:r>
            <a:endParaRPr lang="zh-TW" altLang="en-US" dirty="0"/>
          </a:p>
        </p:txBody>
      </p:sp>
      <p:grpSp>
        <p:nvGrpSpPr>
          <p:cNvPr id="14" name="群組 13"/>
          <p:cNvGrpSpPr/>
          <p:nvPr/>
        </p:nvGrpSpPr>
        <p:grpSpPr>
          <a:xfrm>
            <a:off x="12254105" y="7554931"/>
            <a:ext cx="3616826" cy="1385783"/>
            <a:chOff x="10440927" y="8099529"/>
            <a:chExt cx="3616826" cy="1385783"/>
          </a:xfrm>
        </p:grpSpPr>
        <p:pic>
          <p:nvPicPr>
            <p:cNvPr id="15" name="圖片 1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2908444" y="8128463"/>
              <a:ext cx="1149309" cy="1284841"/>
            </a:xfrm>
            <a:prstGeom prst="rect">
              <a:avLst/>
            </a:prstGeom>
          </p:spPr>
        </p:pic>
        <p:pic>
          <p:nvPicPr>
            <p:cNvPr id="16" name="圖片 1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1623683" y="8099529"/>
              <a:ext cx="1214697" cy="1385783"/>
            </a:xfrm>
            <a:prstGeom prst="rect">
              <a:avLst/>
            </a:prstGeom>
          </p:spPr>
        </p:pic>
        <p:pic>
          <p:nvPicPr>
            <p:cNvPr id="17" name="圖片 1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440927" y="8128463"/>
              <a:ext cx="1045004" cy="1284841"/>
            </a:xfrm>
            <a:prstGeom prst="rect">
              <a:avLst/>
            </a:prstGeom>
          </p:spPr>
        </p:pic>
      </p:grpSp>
    </p:spTree>
    <p:extLst>
      <p:ext uri="{BB962C8B-B14F-4D97-AF65-F5344CB8AC3E}">
        <p14:creationId xmlns:p14="http://schemas.microsoft.com/office/powerpoint/2010/main" val="2689156188"/>
      </p:ext>
    </p:extLst>
  </p:cSld>
  <p:clrMapOvr>
    <a:masterClrMapping/>
  </p:clrMapOvr>
  <p:transition/>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圖片 22"/>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157252" y="7356204"/>
            <a:ext cx="1265764" cy="547159"/>
          </a:xfrm>
          <a:prstGeom prst="rect">
            <a:avLst/>
          </a:prstGeom>
        </p:spPr>
      </p:pic>
      <p:cxnSp>
        <p:nvCxnSpPr>
          <p:cNvPr id="26" name="直線接點 25"/>
          <p:cNvCxnSpPr/>
          <p:nvPr/>
        </p:nvCxnSpPr>
        <p:spPr>
          <a:xfrm>
            <a:off x="1253307" y="6925028"/>
            <a:ext cx="2699130" cy="0"/>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pic>
        <p:nvPicPr>
          <p:cNvPr id="16" name="圖片 15"/>
          <p:cNvPicPr>
            <a:picLocks noChangeAspect="1"/>
          </p:cNvPicPr>
          <p:nvPr/>
        </p:nvPicPr>
        <p:blipFill rotWithShape="1">
          <a:blip r:embed="rId3" cstate="email">
            <a:extLst>
              <a:ext uri="{28A0092B-C50C-407E-A947-70E740481C1C}">
                <a14:useLocalDpi xmlns:a14="http://schemas.microsoft.com/office/drawing/2010/main"/>
              </a:ext>
            </a:extLst>
          </a:blip>
          <a:srcRect t="17705"/>
          <a:stretch/>
        </p:blipFill>
        <p:spPr>
          <a:xfrm>
            <a:off x="2718820" y="7181056"/>
            <a:ext cx="1389453" cy="1143453"/>
          </a:xfrm>
          <a:prstGeom prst="rect">
            <a:avLst/>
          </a:prstGeom>
        </p:spPr>
      </p:pic>
      <p:sp>
        <p:nvSpPr>
          <p:cNvPr id="22" name="圓角矩形 21"/>
          <p:cNvSpPr/>
          <p:nvPr/>
        </p:nvSpPr>
        <p:spPr>
          <a:xfrm>
            <a:off x="1292614" y="5714412"/>
            <a:ext cx="2696997" cy="1034596"/>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300192">
              <a:defRPr/>
            </a:pPr>
            <a:r>
              <a:rPr lang="en-US" altLang="zh-TW" sz="2400" b="1" dirty="0" smtClean="0">
                <a:solidFill>
                  <a:schemeClr val="bg1"/>
                </a:solidFill>
                <a:latin typeface="Calibri" panose="020F0502020204030204" pitchFamily="34" charset="0"/>
                <a:cs typeface="Calibri" panose="020F0502020204030204" pitchFamily="34" charset="0"/>
              </a:rPr>
              <a:t>CS: E/Oct.</a:t>
            </a:r>
          </a:p>
        </p:txBody>
      </p:sp>
      <p:sp>
        <p:nvSpPr>
          <p:cNvPr id="5" name="標題 4"/>
          <p:cNvSpPr>
            <a:spLocks noGrp="1"/>
          </p:cNvSpPr>
          <p:nvPr>
            <p:ph type="title"/>
          </p:nvPr>
        </p:nvSpPr>
        <p:spPr>
          <a:xfrm>
            <a:off x="705488" y="340295"/>
            <a:ext cx="14292088" cy="1080121"/>
          </a:xfrm>
        </p:spPr>
        <p:txBody>
          <a:bodyPr/>
          <a:lstStyle/>
          <a:p>
            <a:r>
              <a:rPr lang="en-US" altLang="zh-TW" dirty="0" err="1" smtClean="0"/>
              <a:t>PCIe</a:t>
            </a:r>
            <a:endParaRPr lang="zh-TW" altLang="en-US" dirty="0"/>
          </a:p>
        </p:txBody>
      </p:sp>
      <p:graphicFrame>
        <p:nvGraphicFramePr>
          <p:cNvPr id="33" name="表格 32"/>
          <p:cNvGraphicFramePr>
            <a:graphicFrameLocks noGrp="1"/>
          </p:cNvGraphicFramePr>
          <p:nvPr>
            <p:extLst>
              <p:ext uri="{D42A27DB-BD31-4B8C-83A1-F6EECF244321}">
                <p14:modId xmlns:p14="http://schemas.microsoft.com/office/powerpoint/2010/main" val="2113244097"/>
              </p:ext>
            </p:extLst>
          </p:nvPr>
        </p:nvGraphicFramePr>
        <p:xfrm>
          <a:off x="5213747" y="1564433"/>
          <a:ext cx="10729192" cy="7721534"/>
        </p:xfrm>
        <a:graphic>
          <a:graphicData uri="http://schemas.openxmlformats.org/drawingml/2006/table">
            <a:tbl>
              <a:tblPr firstRow="1" bandRow="1">
                <a:tableStyleId>{5940675A-B579-460E-94D1-54222C63F5DA}</a:tableStyleId>
              </a:tblPr>
              <a:tblGrid>
                <a:gridCol w="5184576"/>
                <a:gridCol w="5544616"/>
              </a:tblGrid>
              <a:tr h="46256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PV16E-M280</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42232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err="1" smtClean="0">
                          <a:solidFill>
                            <a:schemeClr val="tx1">
                              <a:lumMod val="75000"/>
                              <a:lumOff val="25000"/>
                            </a:schemeClr>
                          </a:solidFill>
                          <a:latin typeface="Calibri" panose="020F0502020204030204" pitchFamily="34" charset="0"/>
                          <a:ea typeface="+mn-ea"/>
                          <a:cs typeface="+mn-cs"/>
                          <a:sym typeface="Arial" pitchFamily="34" charset="0"/>
                        </a:rPr>
                        <a:t>PCIe</a:t>
                      </a: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 Gen4 x4</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22325">
                <a:tc>
                  <a:txBody>
                    <a:bodyPr/>
                    <a:lstStyle/>
                    <a:p>
                      <a:pPr>
                        <a:lnSpc>
                          <a:spcPts val="2400"/>
                        </a:lnSpc>
                        <a:spcBef>
                          <a:spcPts val="0"/>
                        </a:spcBef>
                        <a:spcAft>
                          <a:spcPts val="0"/>
                        </a:spcAf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Form Factor</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M.2 2280 M Key</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2232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480GB~1.92TB</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53581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i="0" kern="1200" dirty="0" err="1" smtClean="0">
                          <a:solidFill>
                            <a:schemeClr val="tx1">
                              <a:lumMod val="75000"/>
                              <a:lumOff val="25000"/>
                            </a:schemeClr>
                          </a:solidFill>
                          <a:latin typeface="Calibri" panose="020F0502020204030204" pitchFamily="34" charset="0"/>
                          <a:ea typeface="+mn-ea"/>
                          <a:cs typeface="+mn-cs"/>
                          <a:sym typeface="Arial" pitchFamily="34" charset="0"/>
                        </a:rPr>
                        <a:t>Kioxia</a:t>
                      </a:r>
                      <a:r>
                        <a:rPr lang="en-US" altLang="zh-TW" sz="2000" b="0" i="0" kern="1200" dirty="0" smtClean="0">
                          <a:solidFill>
                            <a:schemeClr val="tx1">
                              <a:lumMod val="75000"/>
                              <a:lumOff val="25000"/>
                            </a:schemeClr>
                          </a:solidFill>
                          <a:latin typeface="Calibri" panose="020F0502020204030204" pitchFamily="34" charset="0"/>
                          <a:ea typeface="+mn-ea"/>
                          <a:cs typeface="+mn-cs"/>
                          <a:sym typeface="Arial" pitchFamily="34" charset="0"/>
                        </a:rPr>
                        <a:t> </a:t>
                      </a:r>
                      <a:r>
                        <a:rPr lang="en-US" altLang="zh-TW" sz="2000" b="0" i="0" kern="1200" dirty="0" smtClean="0">
                          <a:solidFill>
                            <a:srgbClr val="C00000"/>
                          </a:solidFill>
                          <a:latin typeface="Calibri" panose="020F0502020204030204" pitchFamily="34" charset="0"/>
                          <a:ea typeface="+mn-ea"/>
                          <a:cs typeface="+mn-cs"/>
                          <a:sym typeface="Arial" pitchFamily="34" charset="0"/>
                        </a:rPr>
                        <a:t>BiCS5 </a:t>
                      </a:r>
                      <a:r>
                        <a:rPr lang="en-US" altLang="zh-TW" sz="2000" b="0" i="0" kern="1200" dirty="0" err="1" smtClean="0">
                          <a:solidFill>
                            <a:schemeClr val="tx1">
                              <a:lumMod val="75000"/>
                              <a:lumOff val="25000"/>
                            </a:schemeClr>
                          </a:solidFill>
                          <a:latin typeface="Calibri" panose="020F0502020204030204" pitchFamily="34" charset="0"/>
                          <a:ea typeface="+mn-ea"/>
                          <a:cs typeface="+mn-cs"/>
                          <a:sym typeface="Arial" pitchFamily="34" charset="0"/>
                        </a:rPr>
                        <a:t>eTLC</a:t>
                      </a:r>
                      <a:endParaRPr lang="en-US" altLang="zh-TW" sz="2000" b="0" i="0" kern="1200" dirty="0" smtClean="0">
                        <a:solidFill>
                          <a:schemeClr val="tx1">
                            <a:lumMod val="75000"/>
                            <a:lumOff val="25000"/>
                          </a:schemeClr>
                        </a:solidFill>
                        <a:latin typeface="Calibri" panose="020F0502020204030204" pitchFamily="34" charset="0"/>
                        <a:ea typeface="+mn-ea"/>
                        <a:cs typeface="+mn-cs"/>
                        <a:sym typeface="Arial" pitchFamily="34" charset="0"/>
                      </a:endParaRP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2492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External DRAM</a:t>
                      </a: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Yes</a:t>
                      </a:r>
                    </a:p>
                  </a:txBody>
                  <a:tcPr marL="111600" marR="111600" marT="57600" marB="5760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22325">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Sequential R/W</a:t>
                      </a:r>
                      <a:r>
                        <a:rPr lang="en-US" altLang="zh-TW" sz="2000" b="0" i="0" u="none" strike="noStrike"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 </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5795/2265</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2232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Sustained</a:t>
                      </a:r>
                      <a:r>
                        <a:rPr lang="en-US"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R/W </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5940/2140</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22325">
                <a:tc>
                  <a:txBody>
                    <a:bodyPr/>
                    <a:lstStyle/>
                    <a:p>
                      <a:pPr marL="0" marR="0" lvl="0" indent="0" algn="l" defTabSz="914446" rtl="0" eaLnBrk="1" fontAlgn="ctr" latinLnBrk="0" hangingPunct="1">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Sustained </a:t>
                      </a:r>
                      <a:r>
                        <a:rPr lang="en-US" altLang="zh-TW" sz="2000" b="0" i="0" u="none" strike="noStrike"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Random R/W (IOPS)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774K/59K</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22325">
                <a:tc>
                  <a:txBody>
                    <a:bodyPr/>
                    <a:lstStyle/>
                    <a:p>
                      <a:r>
                        <a:rPr lang="en-US" altLang="zh-TW" sz="2000" b="0" i="0" u="none" strike="noStrike"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Random R/W latency </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72/30</a:t>
                      </a:r>
                      <a:r>
                        <a:rPr lang="el-GR" altLang="zh-TW" sz="2000" b="0" i="0" u="none" strike="noStrike"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μ</a:t>
                      </a:r>
                      <a:r>
                        <a:rPr lang="en-US" altLang="zh-TW" sz="2000" b="0" i="0" u="none" strike="noStrike"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s</a:t>
                      </a:r>
                      <a:endPar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endParaRP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2232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DWPD(5years)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&gt;1DWPD</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26398">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2493227">
                <a:tc>
                  <a:txBody>
                    <a:bodyPr/>
                    <a:lstStyle/>
                    <a:p>
                      <a:pPr marL="0" marR="0" lvl="0" indent="0" algn="l" defTabSz="914446" rtl="0" eaLnBrk="1" fontAlgn="ctr" latinLnBrk="0" hangingPunct="1">
                        <a:lnSpc>
                          <a:spcPct val="100000"/>
                        </a:lnSpc>
                        <a:spcBef>
                          <a:spcPts val="0"/>
                        </a:spcBef>
                        <a:spcAft>
                          <a:spcPts val="0"/>
                        </a:spcAft>
                        <a:buClrTx/>
                        <a:buSzPct val="100000"/>
                        <a:buFont typeface="Arial" pitchFamily="34" charset="0"/>
                        <a:buChar char="•"/>
                        <a:tabLst/>
                        <a:defRPr/>
                      </a:pPr>
                      <a:r>
                        <a:rPr lang="en-US" altLang="zh-TW" sz="2000" b="0" baseline="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Corepower</a:t>
                      </a:r>
                      <a:endParaRPr lang="en-US" altLang="zh-TW" sz="2000" b="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p>
                      <a:pPr marL="0" marR="0" lvl="0" indent="0" algn="l" defTabSz="914446" rtl="0" eaLnBrk="1" fontAlgn="ctr" latinLnBrk="0" hangingPunct="1">
                        <a:lnSpc>
                          <a:spcPct val="100000"/>
                        </a:lnSpc>
                        <a:spcBef>
                          <a:spcPts val="0"/>
                        </a:spcBef>
                        <a:spcAft>
                          <a:spcPts val="0"/>
                        </a:spcAft>
                        <a:buClrTx/>
                        <a:buSzPct val="100000"/>
                        <a:buFont typeface="Arial" pitchFamily="34" charset="0"/>
                        <a:buChar char="•"/>
                        <a:tabLst/>
                        <a:defRPr/>
                      </a:pPr>
                      <a:r>
                        <a:rPr lang="en-US" altLang="zh-TW" sz="2000" b="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QoS99.9%</a:t>
                      </a:r>
                    </a:p>
                    <a:p>
                      <a:pPr marL="0" marR="0" lvl="0" indent="0" algn="l" defTabSz="914446" rtl="0" eaLnBrk="1" fontAlgn="ctr" latinLnBrk="0" hangingPunct="1">
                        <a:lnSpc>
                          <a:spcPct val="100000"/>
                        </a:lnSpc>
                        <a:spcBef>
                          <a:spcPts val="0"/>
                        </a:spcBef>
                        <a:spcAft>
                          <a:spcPts val="0"/>
                        </a:spcAft>
                        <a:buClrTx/>
                        <a:buSzPct val="100000"/>
                        <a:buFont typeface="Arial" pitchFamily="34" charset="0"/>
                        <a:buChar char="•"/>
                        <a:tabLst/>
                        <a:defRP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End-to-End Data Protection </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Support LDPC ECC</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Thermal throttling Technology</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AES 256 support </a:t>
                      </a:r>
                    </a:p>
                    <a:p>
                      <a:pPr fontAlgn="ctr">
                        <a:spcBef>
                          <a:spcPts val="0"/>
                        </a:spcBef>
                        <a:buSzPct val="100000"/>
                        <a:buFont typeface="Arial" pitchFamily="34" charset="0"/>
                        <a:buChar char="•"/>
                      </a:pPr>
                      <a:r>
                        <a:rPr lang="en-US" altLang="zh-TW" sz="2000" b="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baseline="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Sidefill</a:t>
                      </a:r>
                      <a:endParaRPr lang="en-US" altLang="zh-TW" sz="2000" b="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spcBef>
                          <a:spcPts val="3413"/>
                        </a:spcBef>
                        <a:buSzPct val="171000"/>
                      </a:pPr>
                      <a:r>
                        <a:rPr lang="fr-FR"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Enterprise Server, NAS</a:t>
                      </a:r>
                      <a:endParaRPr lang="en-US" altLang="zh-TW" sz="2000" b="0" kern="1200" dirty="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34" name="矩形 33"/>
          <p:cNvSpPr/>
          <p:nvPr/>
        </p:nvSpPr>
        <p:spPr>
          <a:xfrm>
            <a:off x="7538720" y="484312"/>
            <a:ext cx="5215028" cy="646331"/>
          </a:xfrm>
          <a:prstGeom prst="rect">
            <a:avLst/>
          </a:prstGeom>
        </p:spPr>
        <p:txBody>
          <a:bodyPr wrap="square">
            <a:spAutoFit/>
          </a:bodyPr>
          <a:lstStyle/>
          <a:p>
            <a:pPr lvl="0" eaLnBrk="1" hangingPunct="1">
              <a:defRPr/>
            </a:pPr>
            <a:r>
              <a:rPr lang="en-US" altLang="zh-TW" sz="3600" b="1" dirty="0" smtClean="0">
                <a:solidFill>
                  <a:srgbClr val="008080"/>
                </a:solidFill>
                <a:latin typeface="Calibri" panose="020F0502020204030204" pitchFamily="34" charset="0"/>
                <a:cs typeface="Calibri" panose="020F0502020204030204" pitchFamily="34" charset="0"/>
              </a:rPr>
              <a:t>PV16E-M280 </a:t>
            </a:r>
            <a:r>
              <a:rPr lang="en-US" altLang="zh-TW" sz="3600" b="1" dirty="0">
                <a:solidFill>
                  <a:srgbClr val="008080"/>
                </a:solidFill>
                <a:latin typeface="Calibri" panose="020F0502020204030204" pitchFamily="34" charset="0"/>
                <a:cs typeface="Calibri" panose="020F0502020204030204" pitchFamily="34" charset="0"/>
              </a:rPr>
              <a:t>Specification</a:t>
            </a:r>
          </a:p>
        </p:txBody>
      </p:sp>
      <p:pic>
        <p:nvPicPr>
          <p:cNvPr id="3" name="圖片 2"/>
          <p:cNvPicPr>
            <a:picLocks noChangeAspect="1"/>
          </p:cNvPicPr>
          <p:nvPr/>
        </p:nvPicPr>
        <p:blipFill>
          <a:blip r:embed="rId4"/>
          <a:stretch>
            <a:fillRect/>
          </a:stretch>
        </p:blipFill>
        <p:spPr>
          <a:xfrm>
            <a:off x="2084222" y="1907750"/>
            <a:ext cx="1269196" cy="3689130"/>
          </a:xfrm>
          <a:prstGeom prst="rect">
            <a:avLst/>
          </a:prstGeom>
        </p:spPr>
      </p:pic>
      <p:grpSp>
        <p:nvGrpSpPr>
          <p:cNvPr id="17" name="群組 16"/>
          <p:cNvGrpSpPr/>
          <p:nvPr/>
        </p:nvGrpSpPr>
        <p:grpSpPr>
          <a:xfrm>
            <a:off x="12254105" y="7554931"/>
            <a:ext cx="3616826" cy="1385783"/>
            <a:chOff x="10440927" y="8099529"/>
            <a:chExt cx="3616826" cy="1385783"/>
          </a:xfrm>
        </p:grpSpPr>
        <p:pic>
          <p:nvPicPr>
            <p:cNvPr id="18" name="圖片 1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2908444" y="8128463"/>
              <a:ext cx="1149309" cy="1284841"/>
            </a:xfrm>
            <a:prstGeom prst="rect">
              <a:avLst/>
            </a:prstGeom>
          </p:spPr>
        </p:pic>
        <p:pic>
          <p:nvPicPr>
            <p:cNvPr id="19" name="圖片 1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1623683" y="8099529"/>
              <a:ext cx="1214697" cy="1385783"/>
            </a:xfrm>
            <a:prstGeom prst="rect">
              <a:avLst/>
            </a:prstGeom>
          </p:spPr>
        </p:pic>
        <p:pic>
          <p:nvPicPr>
            <p:cNvPr id="20" name="圖片 19"/>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0440927" y="8128463"/>
              <a:ext cx="1045004" cy="1284841"/>
            </a:xfrm>
            <a:prstGeom prst="rect">
              <a:avLst/>
            </a:prstGeom>
          </p:spPr>
        </p:pic>
      </p:grpSp>
    </p:spTree>
    <p:extLst>
      <p:ext uri="{BB962C8B-B14F-4D97-AF65-F5344CB8AC3E}">
        <p14:creationId xmlns:p14="http://schemas.microsoft.com/office/powerpoint/2010/main" val="3595569462"/>
      </p:ext>
    </p:extLst>
  </p:cSld>
  <p:clrMapOvr>
    <a:masterClrMapping/>
  </p:clrMapOvr>
  <p:transition/>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圖片 22"/>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157252" y="7356204"/>
            <a:ext cx="1265764" cy="547159"/>
          </a:xfrm>
          <a:prstGeom prst="rect">
            <a:avLst/>
          </a:prstGeom>
        </p:spPr>
      </p:pic>
      <p:cxnSp>
        <p:nvCxnSpPr>
          <p:cNvPr id="26" name="直線接點 25"/>
          <p:cNvCxnSpPr/>
          <p:nvPr/>
        </p:nvCxnSpPr>
        <p:spPr>
          <a:xfrm>
            <a:off x="1253307" y="6925028"/>
            <a:ext cx="2699130" cy="0"/>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pic>
        <p:nvPicPr>
          <p:cNvPr id="16" name="圖片 15"/>
          <p:cNvPicPr>
            <a:picLocks noChangeAspect="1"/>
          </p:cNvPicPr>
          <p:nvPr/>
        </p:nvPicPr>
        <p:blipFill rotWithShape="1">
          <a:blip r:embed="rId3" cstate="email">
            <a:extLst>
              <a:ext uri="{28A0092B-C50C-407E-A947-70E740481C1C}">
                <a14:useLocalDpi xmlns:a14="http://schemas.microsoft.com/office/drawing/2010/main"/>
              </a:ext>
            </a:extLst>
          </a:blip>
          <a:srcRect t="17705"/>
          <a:stretch/>
        </p:blipFill>
        <p:spPr>
          <a:xfrm>
            <a:off x="2718820" y="7181056"/>
            <a:ext cx="1389453" cy="1143453"/>
          </a:xfrm>
          <a:prstGeom prst="rect">
            <a:avLst/>
          </a:prstGeom>
        </p:spPr>
      </p:pic>
      <p:sp>
        <p:nvSpPr>
          <p:cNvPr id="22" name="圓角矩形 21"/>
          <p:cNvSpPr/>
          <p:nvPr/>
        </p:nvSpPr>
        <p:spPr>
          <a:xfrm>
            <a:off x="1292614" y="5714412"/>
            <a:ext cx="3201053" cy="1034596"/>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300192">
              <a:defRPr/>
            </a:pPr>
            <a:r>
              <a:rPr lang="en-US" altLang="zh-TW" sz="2400" b="1" dirty="0" smtClean="0">
                <a:solidFill>
                  <a:schemeClr val="bg1"/>
                </a:solidFill>
                <a:latin typeface="Calibri" panose="020F0502020204030204" pitchFamily="34" charset="0"/>
                <a:cs typeface="Calibri" panose="020F0502020204030204" pitchFamily="34" charset="0"/>
              </a:rPr>
              <a:t>240GB~1.92TB Ready</a:t>
            </a:r>
          </a:p>
          <a:p>
            <a:pPr algn="ctr" defTabSz="1300192">
              <a:defRPr/>
            </a:pPr>
            <a:r>
              <a:rPr lang="en-US" altLang="zh-TW" sz="2400" b="1" dirty="0" smtClean="0">
                <a:solidFill>
                  <a:schemeClr val="bg1"/>
                </a:solidFill>
                <a:latin typeface="Calibri" panose="020F0502020204030204" pitchFamily="34" charset="0"/>
                <a:cs typeface="Calibri" panose="020F0502020204030204" pitchFamily="34" charset="0"/>
              </a:rPr>
              <a:t>3.84TB CS</a:t>
            </a:r>
            <a:r>
              <a:rPr lang="en-US" altLang="zh-TW" sz="2400" b="1" dirty="0">
                <a:solidFill>
                  <a:schemeClr val="bg1"/>
                </a:solidFill>
                <a:latin typeface="Calibri" panose="020F0502020204030204" pitchFamily="34" charset="0"/>
                <a:cs typeface="Calibri" panose="020F0502020204030204" pitchFamily="34" charset="0"/>
              </a:rPr>
              <a:t>: </a:t>
            </a:r>
            <a:r>
              <a:rPr lang="en-US" altLang="zh-TW" sz="2400" b="1" dirty="0" smtClean="0">
                <a:solidFill>
                  <a:schemeClr val="bg1"/>
                </a:solidFill>
                <a:latin typeface="Calibri" panose="020F0502020204030204" pitchFamily="34" charset="0"/>
                <a:cs typeface="Calibri" panose="020F0502020204030204" pitchFamily="34" charset="0"/>
              </a:rPr>
              <a:t>E/Dec.</a:t>
            </a:r>
          </a:p>
        </p:txBody>
      </p:sp>
      <p:sp>
        <p:nvSpPr>
          <p:cNvPr id="5" name="標題 4"/>
          <p:cNvSpPr>
            <a:spLocks noGrp="1"/>
          </p:cNvSpPr>
          <p:nvPr>
            <p:ph type="title"/>
          </p:nvPr>
        </p:nvSpPr>
        <p:spPr/>
        <p:txBody>
          <a:bodyPr/>
          <a:lstStyle/>
          <a:p>
            <a:r>
              <a:rPr lang="en-US" altLang="zh-TW" dirty="0" err="1" smtClean="0"/>
              <a:t>PCIe</a:t>
            </a:r>
            <a:endParaRPr lang="zh-TW" altLang="en-US" dirty="0"/>
          </a:p>
        </p:txBody>
      </p:sp>
      <p:graphicFrame>
        <p:nvGraphicFramePr>
          <p:cNvPr id="33" name="表格 32"/>
          <p:cNvGraphicFramePr>
            <a:graphicFrameLocks noGrp="1"/>
          </p:cNvGraphicFramePr>
          <p:nvPr>
            <p:extLst>
              <p:ext uri="{D42A27DB-BD31-4B8C-83A1-F6EECF244321}">
                <p14:modId xmlns:p14="http://schemas.microsoft.com/office/powerpoint/2010/main" val="1411021072"/>
              </p:ext>
            </p:extLst>
          </p:nvPr>
        </p:nvGraphicFramePr>
        <p:xfrm>
          <a:off x="5213747" y="1243293"/>
          <a:ext cx="10513168" cy="7841257"/>
        </p:xfrm>
        <a:graphic>
          <a:graphicData uri="http://schemas.openxmlformats.org/drawingml/2006/table">
            <a:tbl>
              <a:tblPr firstRow="1" bandRow="1">
                <a:tableStyleId>{5940675A-B579-460E-94D1-54222C63F5DA}</a:tableStyleId>
              </a:tblPr>
              <a:tblGrid>
                <a:gridCol w="5256584"/>
                <a:gridCol w="5256584"/>
              </a:tblGrid>
              <a:tr h="45817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smtClean="0">
                          <a:solidFill>
                            <a:schemeClr val="bg1"/>
                          </a:solidFill>
                          <a:latin typeface="Calibri" panose="020F0502020204030204" pitchFamily="34" charset="0"/>
                          <a:cs typeface="Calibri" panose="020F0502020204030204" pitchFamily="34" charset="0"/>
                        </a:rPr>
                        <a:t>PV25E-M280</a:t>
                      </a:r>
                      <a:endParaRPr lang="en-US" altLang="zh-TW" sz="24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41831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err="1" smtClean="0">
                          <a:solidFill>
                            <a:schemeClr val="tx1">
                              <a:lumMod val="75000"/>
                              <a:lumOff val="25000"/>
                            </a:schemeClr>
                          </a:solidFill>
                          <a:latin typeface="Calibri" panose="020F0502020204030204" pitchFamily="34" charset="0"/>
                          <a:ea typeface="+mn-ea"/>
                          <a:cs typeface="+mn-cs"/>
                          <a:sym typeface="Arial" pitchFamily="34" charset="0"/>
                        </a:rPr>
                        <a:t>PCIe</a:t>
                      </a: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 Gen4 x4</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18315">
                <a:tc>
                  <a:txBody>
                    <a:bodyPr/>
                    <a:lstStyle/>
                    <a:p>
                      <a:pPr>
                        <a:lnSpc>
                          <a:spcPts val="2400"/>
                        </a:lnSpc>
                        <a:spcBef>
                          <a:spcPts val="0"/>
                        </a:spcBef>
                        <a:spcAft>
                          <a:spcPts val="0"/>
                        </a:spcAf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Form Factor</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M.2 2280 M Key</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1831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240GB~3.84TB</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72376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i="0" kern="1200" dirty="0" smtClean="0">
                          <a:solidFill>
                            <a:schemeClr val="tx1">
                              <a:lumMod val="75000"/>
                              <a:lumOff val="25000"/>
                            </a:schemeClr>
                          </a:solidFill>
                          <a:latin typeface="Calibri" panose="020F0502020204030204" pitchFamily="34" charset="0"/>
                          <a:ea typeface="+mn-ea"/>
                          <a:cs typeface="+mn-cs"/>
                          <a:sym typeface="Arial" pitchFamily="34" charset="0"/>
                        </a:rPr>
                        <a:t>240GB~1.92TB </a:t>
                      </a:r>
                      <a:r>
                        <a:rPr lang="en-US" altLang="zh-TW" sz="2000" b="0" i="0" kern="1200" dirty="0" err="1" smtClean="0">
                          <a:solidFill>
                            <a:schemeClr val="tx1">
                              <a:lumMod val="75000"/>
                              <a:lumOff val="25000"/>
                            </a:schemeClr>
                          </a:solidFill>
                          <a:latin typeface="Calibri" panose="020F0502020204030204" pitchFamily="34" charset="0"/>
                          <a:ea typeface="+mn-ea"/>
                          <a:cs typeface="+mn-cs"/>
                          <a:sym typeface="Arial" pitchFamily="34" charset="0"/>
                        </a:rPr>
                        <a:t>Kioxia</a:t>
                      </a:r>
                      <a:r>
                        <a:rPr lang="en-US" altLang="zh-TW" sz="2000" b="0" i="0" kern="1200" dirty="0" smtClean="0">
                          <a:solidFill>
                            <a:schemeClr val="tx1">
                              <a:lumMod val="75000"/>
                              <a:lumOff val="25000"/>
                            </a:schemeClr>
                          </a:solidFill>
                          <a:latin typeface="Calibri" panose="020F0502020204030204" pitchFamily="34" charset="0"/>
                          <a:ea typeface="+mn-ea"/>
                          <a:cs typeface="+mn-cs"/>
                          <a:sym typeface="Arial" pitchFamily="34" charset="0"/>
                        </a:rPr>
                        <a:t> </a:t>
                      </a:r>
                      <a:r>
                        <a:rPr lang="en-US" altLang="zh-TW" sz="2000" b="0" i="0" kern="1200" dirty="0" smtClean="0">
                          <a:solidFill>
                            <a:srgbClr val="C00000"/>
                          </a:solidFill>
                          <a:latin typeface="Calibri" panose="020F0502020204030204" pitchFamily="34" charset="0"/>
                          <a:ea typeface="+mn-ea"/>
                          <a:cs typeface="+mn-cs"/>
                          <a:sym typeface="Arial" pitchFamily="34" charset="0"/>
                        </a:rPr>
                        <a:t>BiCS5</a:t>
                      </a:r>
                    </a:p>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defRPr/>
                      </a:pPr>
                      <a:r>
                        <a:rPr lang="en-US" altLang="zh-TW" sz="2000" b="0" i="0" kern="1200" dirty="0" smtClean="0">
                          <a:solidFill>
                            <a:schemeClr val="tx1">
                              <a:lumMod val="75000"/>
                              <a:lumOff val="25000"/>
                            </a:schemeClr>
                          </a:solidFill>
                          <a:latin typeface="Calibri" panose="020F0502020204030204" pitchFamily="34" charset="0"/>
                          <a:ea typeface="+mn-ea"/>
                          <a:cs typeface="+mn-cs"/>
                          <a:sym typeface="Arial" pitchFamily="34" charset="0"/>
                        </a:rPr>
                        <a:t>3.84TB WD </a:t>
                      </a:r>
                      <a:r>
                        <a:rPr lang="en-US" altLang="zh-TW" sz="2000" b="0" i="0" kern="1200" dirty="0" smtClean="0">
                          <a:solidFill>
                            <a:srgbClr val="C00000"/>
                          </a:solidFill>
                          <a:latin typeface="Calibri" panose="020F0502020204030204" pitchFamily="34" charset="0"/>
                          <a:ea typeface="+mn-ea"/>
                          <a:cs typeface="+mn-cs"/>
                          <a:sym typeface="Arial" pitchFamily="34" charset="0"/>
                        </a:rPr>
                        <a:t>BiCS5</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2089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External DRAM</a:t>
                      </a: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NO</a:t>
                      </a:r>
                    </a:p>
                  </a:txBody>
                  <a:tcPr marL="111600" marR="111600" marT="57600" marB="5760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18315">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Sequential R/W</a:t>
                      </a:r>
                      <a:r>
                        <a:rPr lang="en-US" altLang="zh-TW" sz="2000" b="0" i="0" u="none" strike="noStrike"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 </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3715/3315</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1831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Sustained</a:t>
                      </a:r>
                      <a:r>
                        <a:rPr lang="en-US"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R/W </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3320/715</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18315">
                <a:tc>
                  <a:txBody>
                    <a:bodyPr/>
                    <a:lstStyle/>
                    <a:p>
                      <a:pPr marL="0" marR="0" lvl="0" indent="0" algn="l" defTabSz="914446" rtl="0" eaLnBrk="1" fontAlgn="ctr" latinLnBrk="0" hangingPunct="1">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Sustained </a:t>
                      </a:r>
                      <a:r>
                        <a:rPr lang="en-US" altLang="zh-TW" sz="2000" b="0" i="0" u="none" strike="noStrike"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Random R/W (IOPS)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116K /22K</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18315">
                <a:tc>
                  <a:txBody>
                    <a:bodyPr/>
                    <a:lstStyle/>
                    <a:p>
                      <a:r>
                        <a:rPr lang="en-US" altLang="zh-TW" sz="2000" b="0" i="0" u="none" strike="noStrike"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Random R/W latency </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137/61</a:t>
                      </a:r>
                      <a:r>
                        <a:rPr lang="el-GR" altLang="zh-TW" sz="2000" b="0" kern="1200" dirty="0" smtClean="0">
                          <a:solidFill>
                            <a:schemeClr val="tx1">
                              <a:lumMod val="75000"/>
                              <a:lumOff val="25000"/>
                            </a:schemeClr>
                          </a:solidFill>
                          <a:latin typeface="Calibri" panose="020F0502020204030204" pitchFamily="34" charset="0"/>
                          <a:ea typeface="+mn-ea"/>
                          <a:cs typeface="+mn-cs"/>
                        </a:rPr>
                        <a:t>μ</a:t>
                      </a:r>
                      <a:r>
                        <a:rPr lang="en-US" altLang="zh-TW" sz="2000" b="0" kern="1200" dirty="0" smtClean="0">
                          <a:solidFill>
                            <a:schemeClr val="tx1">
                              <a:lumMod val="75000"/>
                              <a:lumOff val="25000"/>
                            </a:schemeClr>
                          </a:solidFill>
                          <a:latin typeface="Calibri" panose="020F0502020204030204" pitchFamily="34" charset="0"/>
                          <a:ea typeface="+mn-ea"/>
                          <a:cs typeface="+mn-cs"/>
                        </a:rPr>
                        <a:t>s</a:t>
                      </a:r>
                      <a:endPar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endParaRP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1831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DWPD(5years)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&gt;1DWPD</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22350">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2469555">
                <a:tc>
                  <a:txBody>
                    <a:bodyPr/>
                    <a:lstStyle/>
                    <a:p>
                      <a:pPr marL="0" marR="0" lvl="0" indent="0" algn="l" defTabSz="914446" rtl="0" eaLnBrk="1" fontAlgn="ctr" latinLnBrk="0" hangingPunct="1">
                        <a:lnSpc>
                          <a:spcPct val="100000"/>
                        </a:lnSpc>
                        <a:spcBef>
                          <a:spcPts val="0"/>
                        </a:spcBef>
                        <a:spcAft>
                          <a:spcPts val="0"/>
                        </a:spcAft>
                        <a:buClrTx/>
                        <a:buSzPct val="100000"/>
                        <a:buFont typeface="Arial" pitchFamily="34" charset="0"/>
                        <a:buChar char="•"/>
                        <a:tabLst/>
                        <a:defRPr/>
                      </a:pPr>
                      <a:r>
                        <a:rPr lang="en-US" altLang="zh-TW" sz="2000" b="0" baseline="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Corepower</a:t>
                      </a:r>
                      <a:endParaRPr lang="en-US" altLang="zh-TW" sz="2000" b="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p>
                      <a:pPr marL="0" marR="0" lvl="0" indent="0" algn="l" defTabSz="914446" rtl="0" eaLnBrk="1" fontAlgn="ctr" latinLnBrk="0" hangingPunct="1">
                        <a:lnSpc>
                          <a:spcPct val="100000"/>
                        </a:lnSpc>
                        <a:spcBef>
                          <a:spcPts val="0"/>
                        </a:spcBef>
                        <a:spcAft>
                          <a:spcPts val="0"/>
                        </a:spcAft>
                        <a:buClrTx/>
                        <a:buSzPct val="100000"/>
                        <a:buFont typeface="Arial" pitchFamily="34" charset="0"/>
                        <a:buChar char="•"/>
                        <a:tabLst/>
                        <a:defRPr/>
                      </a:pPr>
                      <a:r>
                        <a:rPr lang="en-US" altLang="zh-TW" sz="2000" b="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QoS99.9%</a:t>
                      </a:r>
                    </a:p>
                    <a:p>
                      <a:pPr marL="0" marR="0" lvl="0" indent="0" algn="l" defTabSz="914446" rtl="0" eaLnBrk="1" fontAlgn="ctr" latinLnBrk="0" hangingPunct="1">
                        <a:lnSpc>
                          <a:spcPct val="100000"/>
                        </a:lnSpc>
                        <a:spcBef>
                          <a:spcPts val="0"/>
                        </a:spcBef>
                        <a:spcAft>
                          <a:spcPts val="0"/>
                        </a:spcAft>
                        <a:buClrTx/>
                        <a:buSzPct val="100000"/>
                        <a:buFont typeface="Arial" pitchFamily="34" charset="0"/>
                        <a:buChar char="•"/>
                        <a:tabLst/>
                        <a:defRP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End-to-End Data Protection </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Support LDPC ECC</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Thermal throttling Technology</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AES 256 support </a:t>
                      </a:r>
                    </a:p>
                    <a:p>
                      <a:pPr fontAlgn="ctr">
                        <a:spcBef>
                          <a:spcPts val="0"/>
                        </a:spcBef>
                        <a:buSzPct val="100000"/>
                        <a:buFont typeface="Arial" pitchFamily="34" charset="0"/>
                        <a:buChar char="•"/>
                      </a:pPr>
                      <a:r>
                        <a:rPr lang="en-US" altLang="zh-TW" sz="2000" b="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baseline="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Sidefill</a:t>
                      </a:r>
                      <a:endParaRPr lang="en-US" altLang="zh-TW" sz="2000" b="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spcBef>
                          <a:spcPts val="3413"/>
                        </a:spcBef>
                        <a:buSzPct val="171000"/>
                      </a:pPr>
                      <a:r>
                        <a:rPr lang="fr-FR"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Enterprise Server, NAS</a:t>
                      </a:r>
                      <a:endParaRPr lang="en-US" altLang="zh-TW" sz="2000" b="0" kern="1200" dirty="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34" name="矩形 33"/>
          <p:cNvSpPr/>
          <p:nvPr/>
        </p:nvSpPr>
        <p:spPr>
          <a:xfrm>
            <a:off x="7538720" y="484312"/>
            <a:ext cx="5215028" cy="646331"/>
          </a:xfrm>
          <a:prstGeom prst="rect">
            <a:avLst/>
          </a:prstGeom>
        </p:spPr>
        <p:txBody>
          <a:bodyPr wrap="square">
            <a:spAutoFit/>
          </a:bodyPr>
          <a:lstStyle/>
          <a:p>
            <a:pPr lvl="0" eaLnBrk="1" hangingPunct="1">
              <a:defRPr/>
            </a:pPr>
            <a:r>
              <a:rPr lang="en-US" altLang="zh-TW" sz="3600" b="1" dirty="0" smtClean="0">
                <a:solidFill>
                  <a:srgbClr val="008080"/>
                </a:solidFill>
                <a:latin typeface="Calibri" panose="020F0502020204030204" pitchFamily="34" charset="0"/>
                <a:cs typeface="Calibri" panose="020F0502020204030204" pitchFamily="34" charset="0"/>
              </a:rPr>
              <a:t>PV25E-M280 </a:t>
            </a:r>
            <a:r>
              <a:rPr lang="en-US" altLang="zh-TW" sz="3600" b="1" dirty="0">
                <a:solidFill>
                  <a:srgbClr val="008080"/>
                </a:solidFill>
                <a:latin typeface="Calibri" panose="020F0502020204030204" pitchFamily="34" charset="0"/>
                <a:cs typeface="Calibri" panose="020F0502020204030204" pitchFamily="34" charset="0"/>
              </a:rPr>
              <a:t>Specification</a:t>
            </a:r>
          </a:p>
        </p:txBody>
      </p:sp>
      <p:pic>
        <p:nvPicPr>
          <p:cNvPr id="3" name="圖片 2"/>
          <p:cNvPicPr>
            <a:picLocks noChangeAspect="1"/>
          </p:cNvPicPr>
          <p:nvPr/>
        </p:nvPicPr>
        <p:blipFill>
          <a:blip r:embed="rId4"/>
          <a:stretch>
            <a:fillRect/>
          </a:stretch>
        </p:blipFill>
        <p:spPr>
          <a:xfrm>
            <a:off x="2084222" y="1907750"/>
            <a:ext cx="1269196" cy="3689130"/>
          </a:xfrm>
          <a:prstGeom prst="rect">
            <a:avLst/>
          </a:prstGeom>
        </p:spPr>
      </p:pic>
      <p:grpSp>
        <p:nvGrpSpPr>
          <p:cNvPr id="17" name="群組 16"/>
          <p:cNvGrpSpPr/>
          <p:nvPr/>
        </p:nvGrpSpPr>
        <p:grpSpPr>
          <a:xfrm>
            <a:off x="12254105" y="7554931"/>
            <a:ext cx="3616826" cy="1385783"/>
            <a:chOff x="10440927" y="8099529"/>
            <a:chExt cx="3616826" cy="1385783"/>
          </a:xfrm>
        </p:grpSpPr>
        <p:pic>
          <p:nvPicPr>
            <p:cNvPr id="18" name="圖片 1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2908444" y="8128463"/>
              <a:ext cx="1149309" cy="1284841"/>
            </a:xfrm>
            <a:prstGeom prst="rect">
              <a:avLst/>
            </a:prstGeom>
          </p:spPr>
        </p:pic>
        <p:pic>
          <p:nvPicPr>
            <p:cNvPr id="19" name="圖片 1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1623683" y="8099529"/>
              <a:ext cx="1214697" cy="1385783"/>
            </a:xfrm>
            <a:prstGeom prst="rect">
              <a:avLst/>
            </a:prstGeom>
          </p:spPr>
        </p:pic>
        <p:pic>
          <p:nvPicPr>
            <p:cNvPr id="20" name="圖片 19"/>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0440927" y="8128463"/>
              <a:ext cx="1045004" cy="1284841"/>
            </a:xfrm>
            <a:prstGeom prst="rect">
              <a:avLst/>
            </a:prstGeom>
          </p:spPr>
        </p:pic>
      </p:grpSp>
    </p:spTree>
    <p:extLst>
      <p:ext uri="{BB962C8B-B14F-4D97-AF65-F5344CB8AC3E}">
        <p14:creationId xmlns:p14="http://schemas.microsoft.com/office/powerpoint/2010/main" val="1883601135"/>
      </p:ext>
    </p:extLst>
  </p:cSld>
  <p:clrMapOvr>
    <a:masterClrMapping/>
  </p:clrMapOvr>
  <p:transition/>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圖片 22"/>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157252" y="7356204"/>
            <a:ext cx="1265764" cy="547159"/>
          </a:xfrm>
          <a:prstGeom prst="rect">
            <a:avLst/>
          </a:prstGeom>
        </p:spPr>
      </p:pic>
      <p:cxnSp>
        <p:nvCxnSpPr>
          <p:cNvPr id="26" name="直線接點 25"/>
          <p:cNvCxnSpPr/>
          <p:nvPr/>
        </p:nvCxnSpPr>
        <p:spPr>
          <a:xfrm>
            <a:off x="1253307" y="6925028"/>
            <a:ext cx="2699130" cy="0"/>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pic>
        <p:nvPicPr>
          <p:cNvPr id="16" name="圖片 15"/>
          <p:cNvPicPr>
            <a:picLocks noChangeAspect="1"/>
          </p:cNvPicPr>
          <p:nvPr/>
        </p:nvPicPr>
        <p:blipFill rotWithShape="1">
          <a:blip r:embed="rId3" cstate="email">
            <a:extLst>
              <a:ext uri="{28A0092B-C50C-407E-A947-70E740481C1C}">
                <a14:useLocalDpi xmlns:a14="http://schemas.microsoft.com/office/drawing/2010/main"/>
              </a:ext>
            </a:extLst>
          </a:blip>
          <a:srcRect t="17705"/>
          <a:stretch/>
        </p:blipFill>
        <p:spPr>
          <a:xfrm>
            <a:off x="2718820" y="7181056"/>
            <a:ext cx="1389453" cy="1143453"/>
          </a:xfrm>
          <a:prstGeom prst="rect">
            <a:avLst/>
          </a:prstGeom>
        </p:spPr>
      </p:pic>
      <p:sp>
        <p:nvSpPr>
          <p:cNvPr id="22" name="圓角矩形 21"/>
          <p:cNvSpPr/>
          <p:nvPr/>
        </p:nvSpPr>
        <p:spPr>
          <a:xfrm>
            <a:off x="1292614" y="5714412"/>
            <a:ext cx="2696997" cy="1034596"/>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300192">
              <a:defRPr/>
            </a:pPr>
            <a:r>
              <a:rPr lang="en-US" altLang="zh-TW" sz="2400" b="1" dirty="0" smtClean="0">
                <a:solidFill>
                  <a:schemeClr val="bg1"/>
                </a:solidFill>
                <a:latin typeface="Calibri" panose="020F0502020204030204" pitchFamily="34" charset="0"/>
                <a:cs typeface="Calibri" panose="020F0502020204030204" pitchFamily="34" charset="0"/>
              </a:rPr>
              <a:t>CS: E/Nov.</a:t>
            </a:r>
          </a:p>
        </p:txBody>
      </p:sp>
      <p:sp>
        <p:nvSpPr>
          <p:cNvPr id="5" name="標題 4"/>
          <p:cNvSpPr>
            <a:spLocks noGrp="1"/>
          </p:cNvSpPr>
          <p:nvPr>
            <p:ph type="title"/>
          </p:nvPr>
        </p:nvSpPr>
        <p:spPr/>
        <p:txBody>
          <a:bodyPr/>
          <a:lstStyle/>
          <a:p>
            <a:r>
              <a:rPr lang="en-US" altLang="zh-TW" dirty="0" err="1" smtClean="0"/>
              <a:t>PCIe</a:t>
            </a:r>
            <a:endParaRPr lang="zh-TW" altLang="en-US" dirty="0"/>
          </a:p>
        </p:txBody>
      </p:sp>
      <p:graphicFrame>
        <p:nvGraphicFramePr>
          <p:cNvPr id="33" name="表格 32"/>
          <p:cNvGraphicFramePr>
            <a:graphicFrameLocks noGrp="1"/>
          </p:cNvGraphicFramePr>
          <p:nvPr>
            <p:extLst>
              <p:ext uri="{D42A27DB-BD31-4B8C-83A1-F6EECF244321}">
                <p14:modId xmlns:p14="http://schemas.microsoft.com/office/powerpoint/2010/main" val="2110899226"/>
              </p:ext>
            </p:extLst>
          </p:nvPr>
        </p:nvGraphicFramePr>
        <p:xfrm>
          <a:off x="5213747" y="1243293"/>
          <a:ext cx="10585176" cy="7863793"/>
        </p:xfrm>
        <a:graphic>
          <a:graphicData uri="http://schemas.openxmlformats.org/drawingml/2006/table">
            <a:tbl>
              <a:tblPr firstRow="1" bandRow="1">
                <a:tableStyleId>{5940675A-B579-460E-94D1-54222C63F5DA}</a:tableStyleId>
              </a:tblPr>
              <a:tblGrid>
                <a:gridCol w="5292588"/>
                <a:gridCol w="5292588"/>
              </a:tblGrid>
              <a:tr h="46144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PV16E-M2110</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421302">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err="1" smtClean="0">
                          <a:solidFill>
                            <a:schemeClr val="tx1">
                              <a:lumMod val="75000"/>
                              <a:lumOff val="25000"/>
                            </a:schemeClr>
                          </a:solidFill>
                          <a:latin typeface="Calibri" panose="020F0502020204030204" pitchFamily="34" charset="0"/>
                          <a:ea typeface="+mn-ea"/>
                          <a:cs typeface="+mn-cs"/>
                          <a:sym typeface="Arial" pitchFamily="34" charset="0"/>
                        </a:rPr>
                        <a:t>PCIe</a:t>
                      </a: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 Gen4 x4</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21302">
                <a:tc>
                  <a:txBody>
                    <a:bodyPr/>
                    <a:lstStyle/>
                    <a:p>
                      <a:pPr>
                        <a:lnSpc>
                          <a:spcPts val="2400"/>
                        </a:lnSpc>
                        <a:spcBef>
                          <a:spcPts val="0"/>
                        </a:spcBef>
                        <a:spcAft>
                          <a:spcPts val="0"/>
                        </a:spcAf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Form Factor</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M.2 22110 M Key</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21302">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480GB~1.92TB</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695480">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i="0" kern="1200" dirty="0" err="1" smtClean="0">
                          <a:solidFill>
                            <a:schemeClr val="tx1">
                              <a:lumMod val="75000"/>
                              <a:lumOff val="25000"/>
                            </a:schemeClr>
                          </a:solidFill>
                          <a:latin typeface="Calibri" panose="020F0502020204030204" pitchFamily="34" charset="0"/>
                          <a:ea typeface="+mn-ea"/>
                          <a:cs typeface="+mn-cs"/>
                          <a:sym typeface="Arial" pitchFamily="34" charset="0"/>
                        </a:rPr>
                        <a:t>Kioxia</a:t>
                      </a:r>
                      <a:r>
                        <a:rPr lang="en-US" altLang="zh-TW" sz="2000" b="0" i="0" kern="1200" dirty="0" smtClean="0">
                          <a:solidFill>
                            <a:schemeClr val="tx1">
                              <a:lumMod val="75000"/>
                              <a:lumOff val="25000"/>
                            </a:schemeClr>
                          </a:solidFill>
                          <a:latin typeface="Calibri" panose="020F0502020204030204" pitchFamily="34" charset="0"/>
                          <a:ea typeface="+mn-ea"/>
                          <a:cs typeface="+mn-cs"/>
                          <a:sym typeface="Arial" pitchFamily="34" charset="0"/>
                        </a:rPr>
                        <a:t> </a:t>
                      </a:r>
                      <a:r>
                        <a:rPr lang="en-US" altLang="zh-TW" sz="2000" b="0" i="0" kern="1200" dirty="0" smtClean="0">
                          <a:solidFill>
                            <a:srgbClr val="C00000"/>
                          </a:solidFill>
                          <a:latin typeface="Calibri" panose="020F0502020204030204" pitchFamily="34" charset="0"/>
                          <a:ea typeface="+mn-ea"/>
                          <a:cs typeface="+mn-cs"/>
                          <a:sym typeface="Arial" pitchFamily="34" charset="0"/>
                        </a:rPr>
                        <a:t>BiCS5 </a:t>
                      </a:r>
                      <a:r>
                        <a:rPr lang="en-US" altLang="zh-TW" sz="2000" b="0" i="0" kern="1200" dirty="0" err="1" smtClean="0">
                          <a:solidFill>
                            <a:schemeClr val="tx1">
                              <a:lumMod val="75000"/>
                              <a:lumOff val="25000"/>
                            </a:schemeClr>
                          </a:solidFill>
                          <a:latin typeface="Calibri" panose="020F0502020204030204" pitchFamily="34" charset="0"/>
                          <a:ea typeface="+mn-ea"/>
                          <a:cs typeface="+mn-cs"/>
                          <a:sym typeface="Arial" pitchFamily="34" charset="0"/>
                        </a:rPr>
                        <a:t>eTLC</a:t>
                      </a:r>
                      <a:endParaRPr lang="en-US" altLang="zh-TW" sz="2000" b="0" i="0" kern="1200" dirty="0" smtClean="0">
                        <a:solidFill>
                          <a:schemeClr val="tx1">
                            <a:lumMod val="75000"/>
                            <a:lumOff val="25000"/>
                          </a:schemeClr>
                        </a:solidFill>
                        <a:latin typeface="Calibri" panose="020F0502020204030204" pitchFamily="34" charset="0"/>
                        <a:ea typeface="+mn-ea"/>
                        <a:cs typeface="+mn-cs"/>
                        <a:sym typeface="Arial" pitchFamily="34" charset="0"/>
                      </a:endParaRP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23900">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External DRAM</a:t>
                      </a: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Yes</a:t>
                      </a:r>
                    </a:p>
                  </a:txBody>
                  <a:tcPr marL="111600" marR="111600" marT="57600" marB="5760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21302">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Sequential R/W</a:t>
                      </a:r>
                      <a:r>
                        <a:rPr lang="en-US" altLang="zh-TW" sz="2000" b="0" i="0" u="none" strike="noStrike"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 </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5795/2265</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21302">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Sustained</a:t>
                      </a:r>
                      <a:r>
                        <a:rPr lang="en-US"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R/W </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5940/2140</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21302">
                <a:tc>
                  <a:txBody>
                    <a:bodyPr/>
                    <a:lstStyle/>
                    <a:p>
                      <a:pPr marL="0" marR="0" lvl="0" indent="0" algn="l" defTabSz="914446" rtl="0" eaLnBrk="1" fontAlgn="ctr" latinLnBrk="0" hangingPunct="1">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Sustained </a:t>
                      </a:r>
                      <a:r>
                        <a:rPr lang="en-US" altLang="zh-TW" sz="2000" b="0" i="0" u="none" strike="noStrike"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Random R/W (IOPS)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774K/59K</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21302">
                <a:tc>
                  <a:txBody>
                    <a:bodyPr/>
                    <a:lstStyle/>
                    <a:p>
                      <a:r>
                        <a:rPr lang="en-US" altLang="zh-TW" sz="2000" b="0" i="0" u="none" strike="noStrike"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Random R/W latency </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72/30</a:t>
                      </a:r>
                      <a:r>
                        <a:rPr lang="el-GR" altLang="zh-TW" sz="2000" b="0" i="0" u="none" strike="noStrike"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μ</a:t>
                      </a:r>
                      <a:r>
                        <a:rPr lang="en-US" altLang="zh-TW" sz="2000" b="0" i="0" u="none" strike="noStrike"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s</a:t>
                      </a:r>
                      <a:endPar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endParaRP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21302">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DWPD(5years)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&gt;1DWPD</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25365">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2487187">
                <a:tc>
                  <a:txBody>
                    <a:bodyPr/>
                    <a:lstStyle/>
                    <a:p>
                      <a:pPr marL="0" marR="0" lvl="0" indent="0" algn="l" defTabSz="914446" rtl="0" eaLnBrk="1" fontAlgn="ctr" latinLnBrk="0" hangingPunct="1">
                        <a:lnSpc>
                          <a:spcPct val="100000"/>
                        </a:lnSpc>
                        <a:spcBef>
                          <a:spcPts val="0"/>
                        </a:spcBef>
                        <a:spcAft>
                          <a:spcPts val="0"/>
                        </a:spcAft>
                        <a:buClrTx/>
                        <a:buSzPct val="100000"/>
                        <a:buFont typeface="Arial" pitchFamily="34" charset="0"/>
                        <a:buChar char="•"/>
                        <a:tabLst/>
                        <a:defRPr/>
                      </a:pPr>
                      <a:r>
                        <a:rPr lang="en-US" altLang="zh-TW" sz="2000" b="0" baseline="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Corepower</a:t>
                      </a:r>
                      <a:endParaRPr lang="en-US" altLang="zh-TW" sz="2000" b="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p>
                      <a:pPr marL="0" marR="0" lvl="0" indent="0" algn="l" defTabSz="914446" rtl="0" eaLnBrk="1" fontAlgn="ctr" latinLnBrk="0" hangingPunct="1">
                        <a:lnSpc>
                          <a:spcPct val="100000"/>
                        </a:lnSpc>
                        <a:spcBef>
                          <a:spcPts val="0"/>
                        </a:spcBef>
                        <a:spcAft>
                          <a:spcPts val="0"/>
                        </a:spcAft>
                        <a:buClrTx/>
                        <a:buSzPct val="100000"/>
                        <a:buFont typeface="Arial" pitchFamily="34" charset="0"/>
                        <a:buChar char="•"/>
                        <a:tabLst/>
                        <a:defRPr/>
                      </a:pPr>
                      <a:r>
                        <a:rPr lang="en-US" altLang="zh-TW" sz="2000" b="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QoS99.9%</a:t>
                      </a:r>
                    </a:p>
                    <a:p>
                      <a:pPr marL="0" marR="0" lvl="0" indent="0" algn="l" defTabSz="914446" rtl="0" eaLnBrk="1" fontAlgn="ctr" latinLnBrk="0" hangingPunct="1">
                        <a:lnSpc>
                          <a:spcPct val="100000"/>
                        </a:lnSpc>
                        <a:spcBef>
                          <a:spcPts val="0"/>
                        </a:spcBef>
                        <a:spcAft>
                          <a:spcPts val="0"/>
                        </a:spcAft>
                        <a:buClrTx/>
                        <a:buSzPct val="100000"/>
                        <a:buFont typeface="Arial" pitchFamily="34" charset="0"/>
                        <a:buChar char="•"/>
                        <a:tabLst/>
                        <a:defRP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End-to-End Data Protection </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Support LDPC ECC</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Thermal throttling Technology</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AES 256 support </a:t>
                      </a:r>
                    </a:p>
                    <a:p>
                      <a:pPr fontAlgn="ctr">
                        <a:spcBef>
                          <a:spcPts val="0"/>
                        </a:spcBef>
                        <a:buSzPct val="100000"/>
                        <a:buFont typeface="Arial" pitchFamily="34" charset="0"/>
                        <a:buChar char="•"/>
                      </a:pPr>
                      <a:r>
                        <a:rPr lang="en-US" altLang="zh-TW" sz="2000" b="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baseline="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Sidefill</a:t>
                      </a:r>
                      <a:endParaRPr lang="en-US" altLang="zh-TW" sz="2000" b="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spcBef>
                          <a:spcPts val="3413"/>
                        </a:spcBef>
                        <a:buSzPct val="171000"/>
                      </a:pPr>
                      <a:r>
                        <a:rPr lang="fr-FR"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Enterprise Server, NAS</a:t>
                      </a:r>
                      <a:endParaRPr lang="en-US" altLang="zh-TW" sz="2000" b="0" kern="1200" dirty="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34" name="矩形 33"/>
          <p:cNvSpPr/>
          <p:nvPr/>
        </p:nvSpPr>
        <p:spPr>
          <a:xfrm>
            <a:off x="7538719" y="484312"/>
            <a:ext cx="6431093" cy="646331"/>
          </a:xfrm>
          <a:prstGeom prst="rect">
            <a:avLst/>
          </a:prstGeom>
        </p:spPr>
        <p:txBody>
          <a:bodyPr wrap="square">
            <a:spAutoFit/>
          </a:bodyPr>
          <a:lstStyle/>
          <a:p>
            <a:pPr lvl="0" eaLnBrk="1" hangingPunct="1">
              <a:defRPr/>
            </a:pPr>
            <a:r>
              <a:rPr lang="en-US" altLang="zh-TW" sz="3600" b="1" dirty="0" smtClean="0">
                <a:solidFill>
                  <a:srgbClr val="008080"/>
                </a:solidFill>
                <a:latin typeface="Calibri" panose="020F0502020204030204" pitchFamily="34" charset="0"/>
                <a:cs typeface="Calibri" panose="020F0502020204030204" pitchFamily="34" charset="0"/>
              </a:rPr>
              <a:t>PV16E-M2110 </a:t>
            </a:r>
            <a:r>
              <a:rPr lang="en-US" altLang="zh-TW" sz="3600" b="1" dirty="0">
                <a:solidFill>
                  <a:srgbClr val="008080"/>
                </a:solidFill>
                <a:latin typeface="Calibri" panose="020F0502020204030204" pitchFamily="34" charset="0"/>
                <a:cs typeface="Calibri" panose="020F0502020204030204" pitchFamily="34" charset="0"/>
              </a:rPr>
              <a:t>Specification</a:t>
            </a:r>
          </a:p>
        </p:txBody>
      </p:sp>
      <p:pic>
        <p:nvPicPr>
          <p:cNvPr id="11" name="圖片 1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170824" y="1530414"/>
            <a:ext cx="864095" cy="3564405"/>
          </a:xfrm>
          <a:prstGeom prst="rect">
            <a:avLst/>
          </a:prstGeom>
        </p:spPr>
      </p:pic>
      <p:grpSp>
        <p:nvGrpSpPr>
          <p:cNvPr id="15" name="群組 14"/>
          <p:cNvGrpSpPr/>
          <p:nvPr/>
        </p:nvGrpSpPr>
        <p:grpSpPr>
          <a:xfrm>
            <a:off x="12161399" y="7629783"/>
            <a:ext cx="3616826" cy="1385783"/>
            <a:chOff x="10440927" y="8099529"/>
            <a:chExt cx="3616826" cy="1385783"/>
          </a:xfrm>
        </p:grpSpPr>
        <p:pic>
          <p:nvPicPr>
            <p:cNvPr id="17" name="圖片 1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2908444" y="8128463"/>
              <a:ext cx="1149309" cy="1284841"/>
            </a:xfrm>
            <a:prstGeom prst="rect">
              <a:avLst/>
            </a:prstGeom>
          </p:spPr>
        </p:pic>
        <p:pic>
          <p:nvPicPr>
            <p:cNvPr id="25" name="圖片 24"/>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1623683" y="8099529"/>
              <a:ext cx="1214697" cy="1385783"/>
            </a:xfrm>
            <a:prstGeom prst="rect">
              <a:avLst/>
            </a:prstGeom>
          </p:spPr>
        </p:pic>
        <p:pic>
          <p:nvPicPr>
            <p:cNvPr id="27" name="圖片 26"/>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0440927" y="8128463"/>
              <a:ext cx="1045004" cy="1284841"/>
            </a:xfrm>
            <a:prstGeom prst="rect">
              <a:avLst/>
            </a:prstGeom>
          </p:spPr>
        </p:pic>
      </p:grpSp>
    </p:spTree>
    <p:extLst>
      <p:ext uri="{BB962C8B-B14F-4D97-AF65-F5344CB8AC3E}">
        <p14:creationId xmlns:p14="http://schemas.microsoft.com/office/powerpoint/2010/main" val="252856111"/>
      </p:ext>
    </p:extLst>
  </p:cSld>
  <p:clrMapOvr>
    <a:masterClrMapping/>
  </p:clrMapOvr>
  <p:transition/>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標題 2"/>
          <p:cNvSpPr>
            <a:spLocks noGrp="1"/>
          </p:cNvSpPr>
          <p:nvPr>
            <p:ph type="title"/>
          </p:nvPr>
        </p:nvSpPr>
        <p:spPr/>
        <p:txBody>
          <a:bodyPr/>
          <a:lstStyle/>
          <a:p>
            <a:r>
              <a:rPr lang="en-US" altLang="zh-TW" sz="3840" smtClean="0">
                <a:solidFill>
                  <a:srgbClr val="008080"/>
                </a:solidFill>
                <a:latin typeface="+mj-lt"/>
              </a:rPr>
              <a:t>Apacer’s </a:t>
            </a:r>
            <a:r>
              <a:rPr lang="en-US" altLang="zh-TW" sz="3840" dirty="0">
                <a:solidFill>
                  <a:srgbClr val="008080"/>
                </a:solidFill>
                <a:latin typeface="+mj-lt"/>
              </a:rPr>
              <a:t>Industrial 3D</a:t>
            </a:r>
            <a:r>
              <a:rPr lang="zh-TW" altLang="en-US" sz="3840" dirty="0">
                <a:solidFill>
                  <a:srgbClr val="008080"/>
                </a:solidFill>
                <a:latin typeface="+mj-lt"/>
              </a:rPr>
              <a:t> </a:t>
            </a:r>
            <a:r>
              <a:rPr lang="en-US" altLang="zh-TW" sz="3840" dirty="0">
                <a:solidFill>
                  <a:srgbClr val="008080"/>
                </a:solidFill>
                <a:latin typeface="+mj-lt"/>
              </a:rPr>
              <a:t>NAND</a:t>
            </a:r>
            <a:r>
              <a:rPr lang="zh-TW" altLang="en-US" sz="3840" dirty="0">
                <a:solidFill>
                  <a:srgbClr val="008080"/>
                </a:solidFill>
                <a:latin typeface="+mj-lt"/>
              </a:rPr>
              <a:t> </a:t>
            </a:r>
            <a:r>
              <a:rPr lang="en-US" altLang="zh-TW" sz="3840" dirty="0">
                <a:solidFill>
                  <a:srgbClr val="008080"/>
                </a:solidFill>
                <a:latin typeface="+mj-lt"/>
              </a:rPr>
              <a:t>SSD Segmentation by IC</a:t>
            </a:r>
            <a:r>
              <a:rPr lang="zh-TW" altLang="en-US" sz="3840" dirty="0">
                <a:solidFill>
                  <a:srgbClr val="008080"/>
                </a:solidFill>
                <a:latin typeface="+mj-lt"/>
              </a:rPr>
              <a:t> </a:t>
            </a:r>
            <a:r>
              <a:rPr lang="en-US" altLang="zh-TW" sz="3840" dirty="0">
                <a:solidFill>
                  <a:srgbClr val="008080"/>
                </a:solidFill>
                <a:latin typeface="+mj-lt"/>
              </a:rPr>
              <a:t>Type</a:t>
            </a:r>
            <a:endParaRPr lang="zh-TW" altLang="en-US" sz="3840" dirty="0">
              <a:solidFill>
                <a:srgbClr val="008080"/>
              </a:solidFill>
              <a:latin typeface="+mj-lt"/>
            </a:endParaRPr>
          </a:p>
        </p:txBody>
      </p:sp>
      <p:graphicFrame>
        <p:nvGraphicFramePr>
          <p:cNvPr id="15" name="表格 14"/>
          <p:cNvGraphicFramePr>
            <a:graphicFrameLocks noGrp="1"/>
          </p:cNvGraphicFramePr>
          <p:nvPr>
            <p:extLst>
              <p:ext uri="{D42A27DB-BD31-4B8C-83A1-F6EECF244321}">
                <p14:modId xmlns:p14="http://schemas.microsoft.com/office/powerpoint/2010/main" val="884120060"/>
              </p:ext>
            </p:extLst>
          </p:nvPr>
        </p:nvGraphicFramePr>
        <p:xfrm>
          <a:off x="705487" y="1564432"/>
          <a:ext cx="15237452" cy="6835837"/>
        </p:xfrm>
        <a:graphic>
          <a:graphicData uri="http://schemas.openxmlformats.org/drawingml/2006/table">
            <a:tbl>
              <a:tblPr firstRow="1" bandRow="1">
                <a:tableStyleId>{5C22544A-7EE6-4342-B048-85BDC9FD1C3A}</a:tableStyleId>
              </a:tblPr>
              <a:tblGrid>
                <a:gridCol w="2204004"/>
                <a:gridCol w="3258362"/>
                <a:gridCol w="3258362"/>
                <a:gridCol w="3258362"/>
                <a:gridCol w="3258362"/>
              </a:tblGrid>
              <a:tr h="1150577">
                <a:tc>
                  <a:txBody>
                    <a:bodyPr/>
                    <a:lstStyle/>
                    <a:p>
                      <a:pPr marL="0" marR="0" indent="0" algn="ctr" defTabSz="914446"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IC</a:t>
                      </a:r>
                      <a:r>
                        <a:rPr lang="en-US" altLang="zh-TW" sz="2400" b="1" i="0" kern="1200" baseline="0" dirty="0" smtClean="0">
                          <a:solidFill>
                            <a:schemeClr val="bg1"/>
                          </a:solidFill>
                          <a:latin typeface="Calibri" panose="020F0502020204030204" pitchFamily="34" charset="0"/>
                          <a:ea typeface="微軟正黑體" pitchFamily="34" charset="-120"/>
                          <a:cs typeface="Calibri" panose="020F0502020204030204" pitchFamily="34" charset="0"/>
                        </a:rPr>
                        <a:t> Type</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ap="flat" cmpd="sng" algn="ctr">
                      <a:noFill/>
                      <a:prstDash val="solid"/>
                      <a:round/>
                      <a:headEnd type="none" w="med" len="med"/>
                      <a:tailEnd type="none" w="med" len="med"/>
                    </a:lnTlToBr>
                    <a:solidFill>
                      <a:srgbClr val="404040"/>
                    </a:solidFill>
                  </a:tcPr>
                </a:tc>
                <a:tc gridSpan="2">
                  <a:txBody>
                    <a:bodyPr/>
                    <a:lstStyle/>
                    <a:p>
                      <a:pPr marL="0" marR="0" indent="0" algn="ctr" defTabSz="914446"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Original IC</a:t>
                      </a: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gridSpan="2">
                  <a:txBody>
                    <a:bodyPr/>
                    <a:lstStyle/>
                    <a:p>
                      <a:pPr marL="0" marR="0" indent="0" algn="ctr" defTabSz="914446"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Packaged IC*</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r>
              <a:tr h="910873">
                <a:tc>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a:t>
                      </a:r>
                      <a:r>
                        <a:rPr lang="en-US" altLang="zh-TW" sz="2400" b="1" baseline="0" dirty="0" smtClean="0">
                          <a:solidFill>
                            <a:schemeClr val="bg1"/>
                          </a:solidFill>
                          <a:latin typeface="Calibri" panose="020F0502020204030204" pitchFamily="34" charset="0"/>
                          <a:cs typeface="Calibri" panose="020F0502020204030204" pitchFamily="34" charset="0"/>
                        </a:rPr>
                        <a:t> Type</a:t>
                      </a:r>
                      <a:endParaRPr lang="zh-TW" altLang="en-US" sz="2400" b="1" dirty="0" smtClean="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gridSpan="2">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22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Industrial VA</a:t>
                      </a:r>
                      <a:r>
                        <a:rPr lang="en-US" altLang="zh-TW" sz="2200" b="0" i="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 </a:t>
                      </a:r>
                      <a:r>
                        <a:rPr lang="en-US" altLang="zh-TW" sz="22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SSD</a:t>
                      </a:r>
                    </a:p>
                  </a:txBody>
                  <a:tcPr marL="79153" marR="79153" marT="39572" marB="3957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hMerge="1">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153" marR="79153" marT="39572" marB="3957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gridSpan="2">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22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Industrial STD SSD</a:t>
                      </a:r>
                      <a:endParaRPr lang="zh-TW" altLang="en-US" sz="22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hMerge="1">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130895">
                <a:tc>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a:t>
                      </a:r>
                      <a:r>
                        <a:rPr lang="en-US" altLang="zh-TW" sz="2400" b="1" baseline="0" dirty="0" smtClean="0">
                          <a:solidFill>
                            <a:schemeClr val="bg1"/>
                          </a:solidFill>
                          <a:latin typeface="Calibri" panose="020F0502020204030204" pitchFamily="34" charset="0"/>
                          <a:cs typeface="Calibri" panose="020F0502020204030204" pitchFamily="34" charset="0"/>
                        </a:rPr>
                        <a:t> Series</a:t>
                      </a:r>
                      <a:endParaRPr lang="zh-TW" altLang="en-US" sz="2400" b="1" dirty="0" smtClean="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22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PH/SH </a:t>
                      </a:r>
                      <a:r>
                        <a:rPr lang="en-US" altLang="zh-TW" sz="2200" b="0" i="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Series</a:t>
                      </a:r>
                      <a:endParaRPr lang="zh-TW" altLang="en-US" sz="22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153" marR="79153" marT="39572" marB="3957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22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PV/SV</a:t>
                      </a:r>
                      <a:r>
                        <a:rPr lang="en-US" altLang="zh-TW" sz="2200" b="0" i="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 Series</a:t>
                      </a:r>
                      <a:endParaRPr lang="zh-TW" altLang="en-US" sz="22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153" marR="79153" marT="39572" marB="3957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22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PT/ST</a:t>
                      </a:r>
                      <a:r>
                        <a:rPr lang="en-US" altLang="zh-TW" sz="2200" b="0" i="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 Series</a:t>
                      </a:r>
                      <a:endParaRPr lang="zh-TW" altLang="en-US" sz="22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22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ST180-25</a:t>
                      </a:r>
                    </a:p>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22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PT160-M280</a:t>
                      </a:r>
                    </a:p>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22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PT160-25</a:t>
                      </a:r>
                      <a:endParaRPr lang="zh-TW" altLang="en-US" sz="22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910873">
                <a:tc>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Temp Support</a:t>
                      </a:r>
                      <a:endParaRPr lang="zh-TW" altLang="en-US" sz="2400" b="1" dirty="0" smtClean="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endParaRPr lang="zh-TW" altLang="en-US" sz="22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153" marR="79153" marT="39572" marB="3957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endParaRPr lang="zh-TW" altLang="en-US" sz="22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153" marR="79153" marT="39572" marB="3957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endParaRPr lang="zh-TW" altLang="en-US" sz="22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endParaRPr lang="zh-TW" altLang="en-US" sz="22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910873">
                <a:tc>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NAND Flash</a:t>
                      </a:r>
                      <a:endParaRPr lang="zh-TW" altLang="en-US" sz="2400" b="1" dirty="0" smtClean="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22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SLC-</a:t>
                      </a:r>
                      <a:r>
                        <a:rPr lang="en-US" altLang="zh-TW" sz="2200" b="0" i="0" kern="1200" dirty="0" err="1" smtClean="0">
                          <a:solidFill>
                            <a:schemeClr val="tx1">
                              <a:lumMod val="75000"/>
                              <a:lumOff val="25000"/>
                            </a:schemeClr>
                          </a:solidFill>
                          <a:latin typeface="Calibri" panose="020F0502020204030204" pitchFamily="34" charset="0"/>
                          <a:ea typeface="+mn-ea"/>
                          <a:cs typeface="Calibri" panose="020F0502020204030204" pitchFamily="34" charset="0"/>
                        </a:rPr>
                        <a:t>liteX</a:t>
                      </a:r>
                      <a:endParaRPr lang="zh-TW" altLang="en-US" sz="22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153" marR="79153" marT="39572" marB="3957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22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3D TLC</a:t>
                      </a:r>
                      <a:endParaRPr lang="zh-TW" altLang="en-US" sz="22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153" marR="79153" marT="39572" marB="3957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22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3D TLC</a:t>
                      </a:r>
                      <a:endParaRPr lang="zh-TW" altLang="en-US" sz="22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22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3D TLC</a:t>
                      </a:r>
                      <a:endParaRPr lang="zh-TW" altLang="en-US" sz="22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910873">
                <a:tc>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P/E Cycle</a:t>
                      </a:r>
                      <a:endParaRPr lang="zh-TW" altLang="en-US" sz="2400" b="1" dirty="0" smtClean="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22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100K</a:t>
                      </a:r>
                      <a:endParaRPr lang="zh-TW" altLang="en-US" sz="22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153" marR="79153" marT="39572" marB="3957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22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3K</a:t>
                      </a:r>
                      <a:endParaRPr lang="zh-TW" altLang="en-US" sz="22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153" marR="79153" marT="39572" marB="3957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22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3K</a:t>
                      </a:r>
                      <a:endParaRPr lang="zh-TW" altLang="en-US" sz="22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22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3K</a:t>
                      </a:r>
                      <a:endParaRPr lang="zh-TW" altLang="en-US" sz="22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910873">
                <a:tc>
                  <a:txBody>
                    <a:bodyPr/>
                    <a:lstStyle/>
                    <a:p>
                      <a:pPr algn="ctr"/>
                      <a:r>
                        <a:rPr lang="en-US" altLang="zh-TW" sz="2400" b="1" dirty="0" smtClean="0">
                          <a:solidFill>
                            <a:schemeClr val="bg1"/>
                          </a:solidFill>
                          <a:latin typeface="Calibri" panose="020F0502020204030204" pitchFamily="34" charset="0"/>
                          <a:cs typeface="Calibri" panose="020F0502020204030204" pitchFamily="34" charset="0"/>
                        </a:rPr>
                        <a:t>Application</a:t>
                      </a: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gridSpan="2">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22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Defense, Gaming, Healthcare, </a:t>
                      </a:r>
                      <a:r>
                        <a:rPr lang="en-US" altLang="zh-TW" sz="2200" b="0" i="0" kern="1200" dirty="0" err="1" smtClean="0">
                          <a:solidFill>
                            <a:schemeClr val="tx1">
                              <a:lumMod val="75000"/>
                              <a:lumOff val="25000"/>
                            </a:schemeClr>
                          </a:solidFill>
                          <a:latin typeface="Calibri" panose="020F0502020204030204" pitchFamily="34" charset="0"/>
                          <a:ea typeface="+mn-ea"/>
                          <a:cs typeface="Calibri" panose="020F0502020204030204" pitchFamily="34" charset="0"/>
                        </a:rPr>
                        <a:t>IoT</a:t>
                      </a:r>
                      <a:r>
                        <a:rPr lang="en-US" altLang="zh-TW" sz="22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 Networking, Transportation</a:t>
                      </a:r>
                      <a:endParaRPr lang="zh-TW" altLang="en-US" sz="22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153" marR="79153" marT="39572" marB="3957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hMerge="1">
                  <a:txBody>
                    <a:bodyPr/>
                    <a:lstStyle/>
                    <a:p>
                      <a:endParaRPr lang="zh-TW" altLang="en-US"/>
                    </a:p>
                  </a:txBody>
                  <a:tcPr/>
                </a:tc>
                <a:tc gridSpan="2">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2200" dirty="0" smtClean="0">
                          <a:solidFill>
                            <a:schemeClr val="tx1">
                              <a:lumMod val="75000"/>
                              <a:lumOff val="25000"/>
                            </a:schemeClr>
                          </a:solidFill>
                          <a:latin typeface="Calibri" panose="020F0502020204030204" pitchFamily="34" charset="0"/>
                          <a:cs typeface="Calibri" panose="020F0502020204030204" pitchFamily="34" charset="0"/>
                        </a:rPr>
                        <a:t>IPC, POS, Kiosk</a:t>
                      </a:r>
                      <a:endParaRPr lang="en-US" altLang="zh-TW" sz="22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hMerge="1">
                  <a:txBody>
                    <a:bodyPr/>
                    <a:lstStyle/>
                    <a:p>
                      <a:endParaRPr lang="zh-TW" altLang="en-US"/>
                    </a:p>
                  </a:txBody>
                  <a:tcPr/>
                </a:tc>
              </a:tr>
            </a:tbl>
          </a:graphicData>
        </a:graphic>
      </p:graphicFrame>
      <p:sp>
        <p:nvSpPr>
          <p:cNvPr id="2" name="文字方塊 1"/>
          <p:cNvSpPr txBox="1"/>
          <p:nvPr/>
        </p:nvSpPr>
        <p:spPr>
          <a:xfrm>
            <a:off x="732459" y="8343778"/>
            <a:ext cx="2820644" cy="338554"/>
          </a:xfrm>
          <a:prstGeom prst="rect">
            <a:avLst/>
          </a:prstGeom>
          <a:noFill/>
        </p:spPr>
        <p:txBody>
          <a:bodyPr wrap="none" rtlCol="0">
            <a:spAutoFit/>
          </a:bodyPr>
          <a:lstStyle/>
          <a:p>
            <a:r>
              <a:rPr lang="en-US" altLang="zh-TW" sz="1600" dirty="0" smtClean="0">
                <a:solidFill>
                  <a:schemeClr val="tx1">
                    <a:lumMod val="75000"/>
                    <a:lumOff val="25000"/>
                  </a:schemeClr>
                </a:solidFill>
                <a:latin typeface="Calibri" panose="020F0502020204030204" pitchFamily="34" charset="0"/>
                <a:cs typeface="Calibri" panose="020F0502020204030204" pitchFamily="34" charset="0"/>
              </a:rPr>
              <a:t>*Packaged </a:t>
            </a:r>
            <a:r>
              <a:rPr lang="en-US" altLang="zh-TW" sz="1600" dirty="0">
                <a:solidFill>
                  <a:schemeClr val="tx1">
                    <a:lumMod val="75000"/>
                    <a:lumOff val="25000"/>
                  </a:schemeClr>
                </a:solidFill>
                <a:latin typeface="Calibri" panose="020F0502020204030204" pitchFamily="34" charset="0"/>
                <a:cs typeface="Calibri" panose="020F0502020204030204" pitchFamily="34" charset="0"/>
              </a:rPr>
              <a:t>IC w/o marking fixed</a:t>
            </a:r>
            <a:endParaRPr lang="zh-TW" altLang="en-US" sz="16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grpSp>
        <p:nvGrpSpPr>
          <p:cNvPr id="35" name="群組 34"/>
          <p:cNvGrpSpPr/>
          <p:nvPr/>
        </p:nvGrpSpPr>
        <p:grpSpPr>
          <a:xfrm>
            <a:off x="10467428" y="4932000"/>
            <a:ext cx="1199988" cy="542718"/>
            <a:chOff x="6173999" y="4901866"/>
            <a:chExt cx="1199988" cy="542718"/>
          </a:xfrm>
        </p:grpSpPr>
        <p:sp>
          <p:nvSpPr>
            <p:cNvPr id="36" name="圓角矩形 35"/>
            <p:cNvSpPr/>
            <p:nvPr/>
          </p:nvSpPr>
          <p:spPr>
            <a:xfrm>
              <a:off x="6176556" y="4901866"/>
              <a:ext cx="1197431" cy="542718"/>
            </a:xfrm>
            <a:prstGeom prst="roundRect">
              <a:avLst/>
            </a:prstGeom>
            <a:solidFill>
              <a:srgbClr val="96AA6E"/>
            </a:solidFill>
            <a:ln w="25400" cap="flat" cmpd="sng" algn="ctr">
              <a:noFill/>
              <a:prstDash val="solid"/>
            </a:ln>
            <a:effectLst/>
          </p:spPr>
          <p:txBody>
            <a:bodyPr rtlCol="0" anchor="ct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zh-TW" sz="1800" b="0" i="0" u="none" strike="noStrike" kern="0" cap="none" spc="0" normalizeH="0" baseline="0" noProof="0" dirty="0" smtClean="0">
                  <a:ln>
                    <a:noFill/>
                  </a:ln>
                  <a:solidFill>
                    <a:prstClr val="white"/>
                  </a:solidFill>
                  <a:effectLst/>
                  <a:uLnTx/>
                  <a:uFillTx/>
                  <a:latin typeface="Calibri" panose="020F0502020204030204" pitchFamily="34" charset="0"/>
                  <a:ea typeface="新細明體" panose="02020500000000000000" pitchFamily="18" charset="-120"/>
                  <a:cs typeface="Calibri" panose="020F0502020204030204" pitchFamily="34" charset="0"/>
                </a:rPr>
                <a:t>0 ~ 70°</a:t>
              </a:r>
              <a:r>
                <a:rPr kumimoji="0" lang="en-US" altLang="zh-TW" sz="1800" b="1" i="0" u="none" strike="noStrike" kern="0" cap="none" spc="0" normalizeH="0" baseline="0" noProof="0" dirty="0" smtClean="0">
                  <a:ln>
                    <a:noFill/>
                  </a:ln>
                  <a:solidFill>
                    <a:prstClr val="white"/>
                  </a:solidFill>
                  <a:effectLst/>
                  <a:uLnTx/>
                  <a:uFillTx/>
                  <a:latin typeface="Calibri" panose="020F0502020204030204" pitchFamily="34" charset="0"/>
                  <a:ea typeface="新細明體" panose="02020500000000000000" pitchFamily="18" charset="-120"/>
                  <a:cs typeface="Calibri" panose="020F0502020204030204" pitchFamily="34" charset="0"/>
                </a:rPr>
                <a:t>C     </a:t>
              </a:r>
              <a:endParaRPr kumimoji="0" lang="en-US" altLang="zh-TW" sz="1800" b="0" i="0" u="none" strike="noStrike" kern="0" cap="none" spc="0" normalizeH="0" baseline="0" noProof="0" dirty="0" smtClean="0">
                <a:ln>
                  <a:noFill/>
                </a:ln>
                <a:solidFill>
                  <a:prstClr val="white"/>
                </a:solidFill>
                <a:effectLst/>
                <a:uLnTx/>
                <a:uFillTx/>
                <a:latin typeface="Calibri" panose="020F0502020204030204" pitchFamily="34" charset="0"/>
                <a:ea typeface="新細明體" panose="02020500000000000000" pitchFamily="18" charset="-120"/>
                <a:cs typeface="Calibri" panose="020F0502020204030204" pitchFamily="34" charset="0"/>
              </a:endParaRPr>
            </a:p>
          </p:txBody>
        </p:sp>
        <p:pic>
          <p:nvPicPr>
            <p:cNvPr id="37" name="圖片 36"/>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173999" y="5006689"/>
              <a:ext cx="341131" cy="333059"/>
            </a:xfrm>
            <a:prstGeom prst="rect">
              <a:avLst/>
            </a:prstGeom>
          </p:spPr>
        </p:pic>
      </p:grpSp>
      <p:grpSp>
        <p:nvGrpSpPr>
          <p:cNvPr id="38" name="群組 37"/>
          <p:cNvGrpSpPr/>
          <p:nvPr/>
        </p:nvGrpSpPr>
        <p:grpSpPr>
          <a:xfrm>
            <a:off x="12930070" y="4932294"/>
            <a:ext cx="1199988" cy="542718"/>
            <a:chOff x="6173999" y="4901866"/>
            <a:chExt cx="1199988" cy="542718"/>
          </a:xfrm>
        </p:grpSpPr>
        <p:sp>
          <p:nvSpPr>
            <p:cNvPr id="39" name="圓角矩形 38"/>
            <p:cNvSpPr/>
            <p:nvPr/>
          </p:nvSpPr>
          <p:spPr>
            <a:xfrm>
              <a:off x="6176556" y="4901866"/>
              <a:ext cx="1197431" cy="542718"/>
            </a:xfrm>
            <a:prstGeom prst="roundRect">
              <a:avLst/>
            </a:prstGeom>
            <a:solidFill>
              <a:srgbClr val="96AA6E"/>
            </a:solidFill>
            <a:ln w="25400" cap="flat" cmpd="sng" algn="ctr">
              <a:noFill/>
              <a:prstDash val="solid"/>
            </a:ln>
            <a:effectLst/>
          </p:spPr>
          <p:txBody>
            <a:bodyPr rtlCol="0" anchor="ct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zh-TW" sz="1800" b="0" i="0" u="none" strike="noStrike" kern="0" cap="none" spc="0" normalizeH="0" baseline="0" noProof="0" dirty="0" smtClean="0">
                  <a:ln>
                    <a:noFill/>
                  </a:ln>
                  <a:solidFill>
                    <a:prstClr val="white"/>
                  </a:solidFill>
                  <a:effectLst/>
                  <a:uLnTx/>
                  <a:uFillTx/>
                  <a:latin typeface="Calibri" panose="020F0502020204030204" pitchFamily="34" charset="0"/>
                  <a:ea typeface="新細明體" panose="02020500000000000000" pitchFamily="18" charset="-120"/>
                  <a:cs typeface="Calibri" panose="020F0502020204030204" pitchFamily="34" charset="0"/>
                </a:rPr>
                <a:t>0 ~ 70°</a:t>
              </a:r>
              <a:r>
                <a:rPr kumimoji="0" lang="en-US" altLang="zh-TW" sz="1800" b="1" i="0" u="none" strike="noStrike" kern="0" cap="none" spc="0" normalizeH="0" baseline="0" noProof="0" dirty="0" smtClean="0">
                  <a:ln>
                    <a:noFill/>
                  </a:ln>
                  <a:solidFill>
                    <a:prstClr val="white"/>
                  </a:solidFill>
                  <a:effectLst/>
                  <a:uLnTx/>
                  <a:uFillTx/>
                  <a:latin typeface="Calibri" panose="020F0502020204030204" pitchFamily="34" charset="0"/>
                  <a:ea typeface="新細明體" panose="02020500000000000000" pitchFamily="18" charset="-120"/>
                  <a:cs typeface="Calibri" panose="020F0502020204030204" pitchFamily="34" charset="0"/>
                </a:rPr>
                <a:t>C     </a:t>
              </a:r>
              <a:endParaRPr kumimoji="0" lang="en-US" altLang="zh-TW" sz="1800" b="0" i="0" u="none" strike="noStrike" kern="0" cap="none" spc="0" normalizeH="0" baseline="0" noProof="0" dirty="0" smtClean="0">
                <a:ln>
                  <a:noFill/>
                </a:ln>
                <a:solidFill>
                  <a:prstClr val="white"/>
                </a:solidFill>
                <a:effectLst/>
                <a:uLnTx/>
                <a:uFillTx/>
                <a:latin typeface="Calibri" panose="020F0502020204030204" pitchFamily="34" charset="0"/>
                <a:ea typeface="新細明體" panose="02020500000000000000" pitchFamily="18" charset="-120"/>
                <a:cs typeface="Calibri" panose="020F0502020204030204" pitchFamily="34" charset="0"/>
              </a:endParaRPr>
            </a:p>
          </p:txBody>
        </p:sp>
        <p:pic>
          <p:nvPicPr>
            <p:cNvPr id="40" name="圖片 39"/>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173999" y="5006689"/>
              <a:ext cx="341131" cy="333059"/>
            </a:xfrm>
            <a:prstGeom prst="rect">
              <a:avLst/>
            </a:prstGeom>
          </p:spPr>
        </p:pic>
      </p:grpSp>
      <p:grpSp>
        <p:nvGrpSpPr>
          <p:cNvPr id="41" name="群組 40"/>
          <p:cNvGrpSpPr/>
          <p:nvPr/>
        </p:nvGrpSpPr>
        <p:grpSpPr>
          <a:xfrm>
            <a:off x="14346082" y="4932294"/>
            <a:ext cx="1380833" cy="542718"/>
            <a:chOff x="7518003" y="4910146"/>
            <a:chExt cx="1380833" cy="542718"/>
          </a:xfrm>
        </p:grpSpPr>
        <p:sp>
          <p:nvSpPr>
            <p:cNvPr id="42" name="圓角矩形 41"/>
            <p:cNvSpPr/>
            <p:nvPr/>
          </p:nvSpPr>
          <p:spPr>
            <a:xfrm>
              <a:off x="7518003" y="4910146"/>
              <a:ext cx="1380833" cy="542718"/>
            </a:xfrm>
            <a:prstGeom prst="roundRect">
              <a:avLst/>
            </a:prstGeom>
            <a:solidFill>
              <a:srgbClr val="C00000"/>
            </a:solidFill>
            <a:ln w="25400" cap="flat" cmpd="sng" algn="ctr">
              <a:noFill/>
              <a:prstDash val="solid"/>
            </a:ln>
            <a:effectLst/>
          </p:spPr>
          <p:txBody>
            <a:bodyPr rtlCol="0" anchor="ct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zh-TW" sz="1800" b="0" i="0" u="none" strike="noStrike" kern="0" cap="none" spc="0" normalizeH="0" baseline="0" noProof="0" dirty="0" smtClean="0">
                  <a:ln>
                    <a:noFill/>
                  </a:ln>
                  <a:solidFill>
                    <a:prstClr val="white"/>
                  </a:solidFill>
                  <a:effectLst/>
                  <a:uLnTx/>
                  <a:uFillTx/>
                  <a:latin typeface="Calibri" panose="020F0502020204030204" pitchFamily="34" charset="0"/>
                  <a:ea typeface="新細明體" panose="02020500000000000000" pitchFamily="18" charset="-120"/>
                  <a:cs typeface="Calibri" panose="020F0502020204030204" pitchFamily="34" charset="0"/>
                </a:rPr>
                <a:t>-40 ~ 85°</a:t>
              </a:r>
              <a:r>
                <a:rPr kumimoji="0" lang="en-US" altLang="zh-TW" sz="1800" b="1" i="0" u="none" strike="noStrike" kern="0" cap="none" spc="0" normalizeH="0" baseline="0" noProof="0" dirty="0" smtClean="0">
                  <a:ln>
                    <a:noFill/>
                  </a:ln>
                  <a:solidFill>
                    <a:prstClr val="white"/>
                  </a:solidFill>
                  <a:effectLst/>
                  <a:uLnTx/>
                  <a:uFillTx/>
                  <a:latin typeface="Calibri" panose="020F0502020204030204" pitchFamily="34" charset="0"/>
                  <a:ea typeface="新細明體" panose="02020500000000000000" pitchFamily="18" charset="-120"/>
                  <a:cs typeface="Calibri" panose="020F0502020204030204" pitchFamily="34" charset="0"/>
                </a:rPr>
                <a:t>C</a:t>
              </a:r>
              <a:endParaRPr kumimoji="0" lang="en-US" altLang="zh-TW" sz="1800" b="0" i="0" u="none" strike="noStrike" kern="0" cap="none" spc="0" normalizeH="0" baseline="0" noProof="0" dirty="0" smtClean="0">
                <a:ln>
                  <a:noFill/>
                </a:ln>
                <a:solidFill>
                  <a:prstClr val="white"/>
                </a:solidFill>
                <a:effectLst/>
                <a:uLnTx/>
                <a:uFillTx/>
                <a:latin typeface="Calibri" panose="020F0502020204030204" pitchFamily="34" charset="0"/>
                <a:ea typeface="新細明體" panose="02020500000000000000" pitchFamily="18" charset="-120"/>
                <a:cs typeface="Calibri" panose="020F0502020204030204" pitchFamily="34" charset="0"/>
              </a:endParaRPr>
            </a:p>
          </p:txBody>
        </p:sp>
        <p:pic>
          <p:nvPicPr>
            <p:cNvPr id="43" name="圖片 42"/>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518003" y="5006689"/>
              <a:ext cx="341131" cy="333059"/>
            </a:xfrm>
            <a:prstGeom prst="rect">
              <a:avLst/>
            </a:prstGeom>
          </p:spPr>
        </p:pic>
      </p:grpSp>
      <p:grpSp>
        <p:nvGrpSpPr>
          <p:cNvPr id="56" name="群組 55"/>
          <p:cNvGrpSpPr/>
          <p:nvPr/>
        </p:nvGrpSpPr>
        <p:grpSpPr>
          <a:xfrm>
            <a:off x="6377342" y="4932294"/>
            <a:ext cx="1199988" cy="542718"/>
            <a:chOff x="6173999" y="4901866"/>
            <a:chExt cx="1199988" cy="542718"/>
          </a:xfrm>
        </p:grpSpPr>
        <p:sp>
          <p:nvSpPr>
            <p:cNvPr id="57" name="圓角矩形 56"/>
            <p:cNvSpPr/>
            <p:nvPr/>
          </p:nvSpPr>
          <p:spPr>
            <a:xfrm>
              <a:off x="6176556" y="4901866"/>
              <a:ext cx="1197431" cy="542718"/>
            </a:xfrm>
            <a:prstGeom prst="roundRect">
              <a:avLst/>
            </a:prstGeom>
            <a:solidFill>
              <a:srgbClr val="96AA6E"/>
            </a:solidFill>
            <a:ln w="25400" cap="flat" cmpd="sng" algn="ctr">
              <a:noFill/>
              <a:prstDash val="solid"/>
            </a:ln>
            <a:effectLst/>
          </p:spPr>
          <p:txBody>
            <a:bodyPr rtlCol="0" anchor="ct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zh-TW" sz="1800" b="0" i="0" u="none" strike="noStrike" kern="0" cap="none" spc="0" normalizeH="0" baseline="0" noProof="0" dirty="0" smtClean="0">
                  <a:ln>
                    <a:noFill/>
                  </a:ln>
                  <a:solidFill>
                    <a:prstClr val="white"/>
                  </a:solidFill>
                  <a:effectLst/>
                  <a:uLnTx/>
                  <a:uFillTx/>
                  <a:latin typeface="Calibri" panose="020F0502020204030204" pitchFamily="34" charset="0"/>
                  <a:ea typeface="新細明體" panose="02020500000000000000" pitchFamily="18" charset="-120"/>
                  <a:cs typeface="Calibri" panose="020F0502020204030204" pitchFamily="34" charset="0"/>
                </a:rPr>
                <a:t>0 ~ 70°</a:t>
              </a:r>
              <a:r>
                <a:rPr kumimoji="0" lang="en-US" altLang="zh-TW" sz="1800" b="1" i="0" u="none" strike="noStrike" kern="0" cap="none" spc="0" normalizeH="0" baseline="0" noProof="0" dirty="0" smtClean="0">
                  <a:ln>
                    <a:noFill/>
                  </a:ln>
                  <a:solidFill>
                    <a:prstClr val="white"/>
                  </a:solidFill>
                  <a:effectLst/>
                  <a:uLnTx/>
                  <a:uFillTx/>
                  <a:latin typeface="Calibri" panose="020F0502020204030204" pitchFamily="34" charset="0"/>
                  <a:ea typeface="新細明體" panose="02020500000000000000" pitchFamily="18" charset="-120"/>
                  <a:cs typeface="Calibri" panose="020F0502020204030204" pitchFamily="34" charset="0"/>
                </a:rPr>
                <a:t>C     </a:t>
              </a:r>
              <a:endParaRPr kumimoji="0" lang="en-US" altLang="zh-TW" sz="1800" b="0" i="0" u="none" strike="noStrike" kern="0" cap="none" spc="0" normalizeH="0" baseline="0" noProof="0" dirty="0" smtClean="0">
                <a:ln>
                  <a:noFill/>
                </a:ln>
                <a:solidFill>
                  <a:prstClr val="white"/>
                </a:solidFill>
                <a:effectLst/>
                <a:uLnTx/>
                <a:uFillTx/>
                <a:latin typeface="Calibri" panose="020F0502020204030204" pitchFamily="34" charset="0"/>
                <a:ea typeface="新細明體" panose="02020500000000000000" pitchFamily="18" charset="-120"/>
                <a:cs typeface="Calibri" panose="020F0502020204030204" pitchFamily="34" charset="0"/>
              </a:endParaRPr>
            </a:p>
          </p:txBody>
        </p:sp>
        <p:pic>
          <p:nvPicPr>
            <p:cNvPr id="58" name="圖片 57"/>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173999" y="5006689"/>
              <a:ext cx="341131" cy="333059"/>
            </a:xfrm>
            <a:prstGeom prst="rect">
              <a:avLst/>
            </a:prstGeom>
          </p:spPr>
        </p:pic>
      </p:grpSp>
      <p:grpSp>
        <p:nvGrpSpPr>
          <p:cNvPr id="59" name="群組 58"/>
          <p:cNvGrpSpPr/>
          <p:nvPr/>
        </p:nvGrpSpPr>
        <p:grpSpPr>
          <a:xfrm>
            <a:off x="7793354" y="4932294"/>
            <a:ext cx="1380833" cy="542718"/>
            <a:chOff x="7518003" y="4910146"/>
            <a:chExt cx="1380833" cy="542718"/>
          </a:xfrm>
        </p:grpSpPr>
        <p:sp>
          <p:nvSpPr>
            <p:cNvPr id="60" name="圓角矩形 59"/>
            <p:cNvSpPr/>
            <p:nvPr/>
          </p:nvSpPr>
          <p:spPr>
            <a:xfrm>
              <a:off x="7518003" y="4910146"/>
              <a:ext cx="1380833" cy="542718"/>
            </a:xfrm>
            <a:prstGeom prst="roundRect">
              <a:avLst/>
            </a:prstGeom>
            <a:solidFill>
              <a:srgbClr val="C00000"/>
            </a:solidFill>
            <a:ln w="25400" cap="flat" cmpd="sng" algn="ctr">
              <a:noFill/>
              <a:prstDash val="solid"/>
            </a:ln>
            <a:effectLst/>
          </p:spPr>
          <p:txBody>
            <a:bodyPr rtlCol="0" anchor="ct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zh-TW" sz="1800" b="0" i="0" u="none" strike="noStrike" kern="0" cap="none" spc="0" normalizeH="0" baseline="0" noProof="0" dirty="0" smtClean="0">
                  <a:ln>
                    <a:noFill/>
                  </a:ln>
                  <a:solidFill>
                    <a:prstClr val="white"/>
                  </a:solidFill>
                  <a:effectLst/>
                  <a:uLnTx/>
                  <a:uFillTx/>
                  <a:latin typeface="Calibri" panose="020F0502020204030204" pitchFamily="34" charset="0"/>
                  <a:ea typeface="新細明體" panose="02020500000000000000" pitchFamily="18" charset="-120"/>
                  <a:cs typeface="Calibri" panose="020F0502020204030204" pitchFamily="34" charset="0"/>
                </a:rPr>
                <a:t>-40 ~ 85°</a:t>
              </a:r>
              <a:r>
                <a:rPr kumimoji="0" lang="en-US" altLang="zh-TW" sz="1800" b="1" i="0" u="none" strike="noStrike" kern="0" cap="none" spc="0" normalizeH="0" baseline="0" noProof="0" dirty="0" smtClean="0">
                  <a:ln>
                    <a:noFill/>
                  </a:ln>
                  <a:solidFill>
                    <a:prstClr val="white"/>
                  </a:solidFill>
                  <a:effectLst/>
                  <a:uLnTx/>
                  <a:uFillTx/>
                  <a:latin typeface="Calibri" panose="020F0502020204030204" pitchFamily="34" charset="0"/>
                  <a:ea typeface="新細明體" panose="02020500000000000000" pitchFamily="18" charset="-120"/>
                  <a:cs typeface="Calibri" panose="020F0502020204030204" pitchFamily="34" charset="0"/>
                </a:rPr>
                <a:t>C</a:t>
              </a:r>
              <a:endParaRPr kumimoji="0" lang="en-US" altLang="zh-TW" sz="1800" b="0" i="0" u="none" strike="noStrike" kern="0" cap="none" spc="0" normalizeH="0" baseline="0" noProof="0" dirty="0" smtClean="0">
                <a:ln>
                  <a:noFill/>
                </a:ln>
                <a:solidFill>
                  <a:prstClr val="white"/>
                </a:solidFill>
                <a:effectLst/>
                <a:uLnTx/>
                <a:uFillTx/>
                <a:latin typeface="Calibri" panose="020F0502020204030204" pitchFamily="34" charset="0"/>
                <a:ea typeface="新細明體" panose="02020500000000000000" pitchFamily="18" charset="-120"/>
                <a:cs typeface="Calibri" panose="020F0502020204030204" pitchFamily="34" charset="0"/>
              </a:endParaRPr>
            </a:p>
          </p:txBody>
        </p:sp>
        <p:pic>
          <p:nvPicPr>
            <p:cNvPr id="61" name="圖片 60"/>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518003" y="5006689"/>
              <a:ext cx="341131" cy="333059"/>
            </a:xfrm>
            <a:prstGeom prst="rect">
              <a:avLst/>
            </a:prstGeom>
          </p:spPr>
        </p:pic>
      </p:grpSp>
      <p:grpSp>
        <p:nvGrpSpPr>
          <p:cNvPr id="62" name="群組 61"/>
          <p:cNvGrpSpPr/>
          <p:nvPr/>
        </p:nvGrpSpPr>
        <p:grpSpPr>
          <a:xfrm>
            <a:off x="3136982" y="4910146"/>
            <a:ext cx="1199988" cy="542718"/>
            <a:chOff x="6173999" y="4901866"/>
            <a:chExt cx="1199988" cy="542718"/>
          </a:xfrm>
        </p:grpSpPr>
        <p:sp>
          <p:nvSpPr>
            <p:cNvPr id="63" name="圓角矩形 62"/>
            <p:cNvSpPr/>
            <p:nvPr/>
          </p:nvSpPr>
          <p:spPr>
            <a:xfrm>
              <a:off x="6176556" y="4901866"/>
              <a:ext cx="1197431" cy="542718"/>
            </a:xfrm>
            <a:prstGeom prst="roundRect">
              <a:avLst/>
            </a:prstGeom>
            <a:solidFill>
              <a:srgbClr val="96AA6E"/>
            </a:solidFill>
            <a:ln w="25400" cap="flat" cmpd="sng" algn="ctr">
              <a:noFill/>
              <a:prstDash val="solid"/>
            </a:ln>
            <a:effectLst/>
          </p:spPr>
          <p:txBody>
            <a:bodyPr rtlCol="0" anchor="ct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zh-TW" sz="1800" b="0" i="0" u="none" strike="noStrike" kern="0" cap="none" spc="0" normalizeH="0" baseline="0" noProof="0" dirty="0" smtClean="0">
                  <a:ln>
                    <a:noFill/>
                  </a:ln>
                  <a:solidFill>
                    <a:prstClr val="white"/>
                  </a:solidFill>
                  <a:effectLst/>
                  <a:uLnTx/>
                  <a:uFillTx/>
                  <a:latin typeface="Calibri" panose="020F0502020204030204" pitchFamily="34" charset="0"/>
                  <a:ea typeface="新細明體" panose="02020500000000000000" pitchFamily="18" charset="-120"/>
                  <a:cs typeface="Calibri" panose="020F0502020204030204" pitchFamily="34" charset="0"/>
                </a:rPr>
                <a:t>0 ~ 70°</a:t>
              </a:r>
              <a:r>
                <a:rPr kumimoji="0" lang="en-US" altLang="zh-TW" sz="1800" b="1" i="0" u="none" strike="noStrike" kern="0" cap="none" spc="0" normalizeH="0" baseline="0" noProof="0" dirty="0" smtClean="0">
                  <a:ln>
                    <a:noFill/>
                  </a:ln>
                  <a:solidFill>
                    <a:prstClr val="white"/>
                  </a:solidFill>
                  <a:effectLst/>
                  <a:uLnTx/>
                  <a:uFillTx/>
                  <a:latin typeface="Calibri" panose="020F0502020204030204" pitchFamily="34" charset="0"/>
                  <a:ea typeface="新細明體" panose="02020500000000000000" pitchFamily="18" charset="-120"/>
                  <a:cs typeface="Calibri" panose="020F0502020204030204" pitchFamily="34" charset="0"/>
                </a:rPr>
                <a:t>C     </a:t>
              </a:r>
              <a:endParaRPr kumimoji="0" lang="en-US" altLang="zh-TW" sz="1800" b="0" i="0" u="none" strike="noStrike" kern="0" cap="none" spc="0" normalizeH="0" baseline="0" noProof="0" dirty="0" smtClean="0">
                <a:ln>
                  <a:noFill/>
                </a:ln>
                <a:solidFill>
                  <a:prstClr val="white"/>
                </a:solidFill>
                <a:effectLst/>
                <a:uLnTx/>
                <a:uFillTx/>
                <a:latin typeface="Calibri" panose="020F0502020204030204" pitchFamily="34" charset="0"/>
                <a:ea typeface="新細明體" panose="02020500000000000000" pitchFamily="18" charset="-120"/>
                <a:cs typeface="Calibri" panose="020F0502020204030204" pitchFamily="34" charset="0"/>
              </a:endParaRPr>
            </a:p>
          </p:txBody>
        </p:sp>
        <p:pic>
          <p:nvPicPr>
            <p:cNvPr id="64" name="圖片 63"/>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173999" y="5006689"/>
              <a:ext cx="341131" cy="333059"/>
            </a:xfrm>
            <a:prstGeom prst="rect">
              <a:avLst/>
            </a:prstGeom>
          </p:spPr>
        </p:pic>
      </p:grpSp>
      <p:grpSp>
        <p:nvGrpSpPr>
          <p:cNvPr id="65" name="群組 64"/>
          <p:cNvGrpSpPr/>
          <p:nvPr/>
        </p:nvGrpSpPr>
        <p:grpSpPr>
          <a:xfrm>
            <a:off x="4552994" y="4910146"/>
            <a:ext cx="1380833" cy="542718"/>
            <a:chOff x="7518003" y="4910146"/>
            <a:chExt cx="1380833" cy="542718"/>
          </a:xfrm>
        </p:grpSpPr>
        <p:sp>
          <p:nvSpPr>
            <p:cNvPr id="66" name="圓角矩形 65"/>
            <p:cNvSpPr/>
            <p:nvPr/>
          </p:nvSpPr>
          <p:spPr>
            <a:xfrm>
              <a:off x="7518003" y="4910146"/>
              <a:ext cx="1380833" cy="542718"/>
            </a:xfrm>
            <a:prstGeom prst="roundRect">
              <a:avLst/>
            </a:prstGeom>
            <a:solidFill>
              <a:srgbClr val="C00000"/>
            </a:solidFill>
            <a:ln w="25400" cap="flat" cmpd="sng" algn="ctr">
              <a:noFill/>
              <a:prstDash val="solid"/>
            </a:ln>
            <a:effectLst/>
          </p:spPr>
          <p:txBody>
            <a:bodyPr rtlCol="0" anchor="ct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zh-TW" sz="1800" b="0" i="0" u="none" strike="noStrike" kern="0" cap="none" spc="0" normalizeH="0" baseline="0" noProof="0" dirty="0" smtClean="0">
                  <a:ln>
                    <a:noFill/>
                  </a:ln>
                  <a:solidFill>
                    <a:prstClr val="white"/>
                  </a:solidFill>
                  <a:effectLst/>
                  <a:uLnTx/>
                  <a:uFillTx/>
                  <a:latin typeface="Calibri" panose="020F0502020204030204" pitchFamily="34" charset="0"/>
                  <a:ea typeface="新細明體" panose="02020500000000000000" pitchFamily="18" charset="-120"/>
                  <a:cs typeface="Calibri" panose="020F0502020204030204" pitchFamily="34" charset="0"/>
                </a:rPr>
                <a:t>-40 ~ 85°</a:t>
              </a:r>
              <a:r>
                <a:rPr kumimoji="0" lang="en-US" altLang="zh-TW" sz="1800" b="1" i="0" u="none" strike="noStrike" kern="0" cap="none" spc="0" normalizeH="0" baseline="0" noProof="0" dirty="0" smtClean="0">
                  <a:ln>
                    <a:noFill/>
                  </a:ln>
                  <a:solidFill>
                    <a:prstClr val="white"/>
                  </a:solidFill>
                  <a:effectLst/>
                  <a:uLnTx/>
                  <a:uFillTx/>
                  <a:latin typeface="Calibri" panose="020F0502020204030204" pitchFamily="34" charset="0"/>
                  <a:ea typeface="新細明體" panose="02020500000000000000" pitchFamily="18" charset="-120"/>
                  <a:cs typeface="Calibri" panose="020F0502020204030204" pitchFamily="34" charset="0"/>
                </a:rPr>
                <a:t>C</a:t>
              </a:r>
              <a:endParaRPr kumimoji="0" lang="en-US" altLang="zh-TW" sz="1800" b="0" i="0" u="none" strike="noStrike" kern="0" cap="none" spc="0" normalizeH="0" baseline="0" noProof="0" dirty="0" smtClean="0">
                <a:ln>
                  <a:noFill/>
                </a:ln>
                <a:solidFill>
                  <a:prstClr val="white"/>
                </a:solidFill>
                <a:effectLst/>
                <a:uLnTx/>
                <a:uFillTx/>
                <a:latin typeface="Calibri" panose="020F0502020204030204" pitchFamily="34" charset="0"/>
                <a:ea typeface="新細明體" panose="02020500000000000000" pitchFamily="18" charset="-120"/>
                <a:cs typeface="Calibri" panose="020F0502020204030204" pitchFamily="34" charset="0"/>
              </a:endParaRPr>
            </a:p>
          </p:txBody>
        </p:sp>
        <p:pic>
          <p:nvPicPr>
            <p:cNvPr id="67" name="圖片 66"/>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518003" y="5006689"/>
              <a:ext cx="341131" cy="333059"/>
            </a:xfrm>
            <a:prstGeom prst="rect">
              <a:avLst/>
            </a:prstGeom>
          </p:spPr>
        </p:pic>
      </p:grpSp>
    </p:spTree>
    <p:extLst>
      <p:ext uri="{BB962C8B-B14F-4D97-AF65-F5344CB8AC3E}">
        <p14:creationId xmlns:p14="http://schemas.microsoft.com/office/powerpoint/2010/main" val="1614898675"/>
      </p:ext>
    </p:extLst>
  </p:cSld>
  <p:clrMapOvr>
    <a:masterClrMapping/>
  </p:clrMapOvr>
  <p:transition/>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en-US" altLang="zh-TW" dirty="0" err="1"/>
              <a:t>PCIe</a:t>
            </a:r>
            <a:endParaRPr lang="zh-TW" altLang="en-US" dirty="0"/>
          </a:p>
        </p:txBody>
      </p:sp>
      <p:graphicFrame>
        <p:nvGraphicFramePr>
          <p:cNvPr id="17" name="表格 16"/>
          <p:cNvGraphicFramePr>
            <a:graphicFrameLocks noGrp="1"/>
          </p:cNvGraphicFramePr>
          <p:nvPr>
            <p:extLst>
              <p:ext uri="{D42A27DB-BD31-4B8C-83A1-F6EECF244321}">
                <p14:modId xmlns:p14="http://schemas.microsoft.com/office/powerpoint/2010/main" val="2100877254"/>
              </p:ext>
            </p:extLst>
          </p:nvPr>
        </p:nvGraphicFramePr>
        <p:xfrm>
          <a:off x="5429771" y="1564432"/>
          <a:ext cx="10369152" cy="7848872"/>
        </p:xfrm>
        <a:graphic>
          <a:graphicData uri="http://schemas.openxmlformats.org/drawingml/2006/table">
            <a:tbl>
              <a:tblPr firstRow="1" bandRow="1">
                <a:tableStyleId>{5940675A-B579-460E-94D1-54222C63F5DA}</a:tableStyleId>
              </a:tblPr>
              <a:tblGrid>
                <a:gridCol w="5003277"/>
                <a:gridCol w="5365875"/>
              </a:tblGrid>
              <a:tr h="418257">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PV19E-25W</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450182">
                <a:tc>
                  <a:txBody>
                    <a:bodyPr/>
                    <a:lstStyle/>
                    <a:p>
                      <a:pPr marL="0" marR="0" lvl="0" indent="0" algn="l" defTabSz="914446" rtl="0" eaLnBrk="1" fontAlgn="ctr" latinLnBrk="0" hangingPunct="1">
                        <a:lnSpc>
                          <a:spcPct val="100000"/>
                        </a:lnSpc>
                        <a:spcBef>
                          <a:spcPct val="0"/>
                        </a:spcBef>
                        <a:spcAft>
                          <a:spcPct val="0"/>
                        </a:spcAft>
                        <a:buClrTx/>
                        <a:buSzPct val="171000"/>
                        <a:buFont typeface="Arial" pitchFamily="34" charset="0"/>
                        <a:buNone/>
                        <a:tabLst/>
                        <a:defRPr/>
                      </a:pPr>
                      <a:r>
                        <a:rPr lang="en-US" altLang="zh-TW" sz="2000" b="0" i="0" u="none" strike="noStrike"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err="1" smtClean="0">
                          <a:solidFill>
                            <a:schemeClr val="tx2">
                              <a:lumMod val="75000"/>
                              <a:lumOff val="25000"/>
                            </a:schemeClr>
                          </a:solidFill>
                          <a:latin typeface="Calibri" panose="020F0502020204030204" pitchFamily="34" charset="0"/>
                          <a:ea typeface="+mn-ea"/>
                          <a:cs typeface="+mn-cs"/>
                          <a:sym typeface="Arial" pitchFamily="34" charset="0"/>
                        </a:rPr>
                        <a:t>PCIe</a:t>
                      </a:r>
                      <a:r>
                        <a:rPr lang="en-US" altLang="zh-TW" sz="2000" b="0" kern="1200" dirty="0" smtClean="0">
                          <a:solidFill>
                            <a:schemeClr val="tx2">
                              <a:lumMod val="75000"/>
                              <a:lumOff val="25000"/>
                            </a:schemeClr>
                          </a:solidFill>
                          <a:latin typeface="Calibri" panose="020F0502020204030204" pitchFamily="34" charset="0"/>
                          <a:ea typeface="+mn-ea"/>
                          <a:cs typeface="+mn-cs"/>
                          <a:sym typeface="Arial" pitchFamily="34" charset="0"/>
                        </a:rPr>
                        <a:t> Gen4 x4 U.3  </a:t>
                      </a: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15mm </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50182">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2">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1.6TB~12.8TB</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50182">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2">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HYN V6 </a:t>
                      </a:r>
                      <a:r>
                        <a:rPr kumimoji="0" lang="en-US" altLang="zh-TW" sz="2000" b="0" i="0" u="none" strike="noStrike" kern="1200" cap="none" normalizeH="0" baseline="0" dirty="0" err="1" smtClean="0">
                          <a:ln>
                            <a:noFill/>
                          </a:ln>
                          <a:solidFill>
                            <a:schemeClr val="tx2">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eTLC</a:t>
                      </a:r>
                      <a:endParaRPr kumimoji="0" lang="zh-TW" altLang="en-US" sz="2000" b="0" i="0" u="none" strike="noStrike" kern="1200" cap="none" normalizeH="0" baseline="0" dirty="0" smtClean="0">
                        <a:ln>
                          <a:noFill/>
                        </a:ln>
                        <a:solidFill>
                          <a:schemeClr val="tx2">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50182">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External DRAM</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2">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Yes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50182">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Sequential R/W</a:t>
                      </a:r>
                      <a:r>
                        <a:rPr lang="en-US" altLang="zh-TW" sz="2000" b="0" i="0" u="none" strike="noStrike"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 </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2">
                              <a:lumMod val="75000"/>
                              <a:lumOff val="25000"/>
                            </a:schemeClr>
                          </a:solidFill>
                          <a:latin typeface="Calibri" panose="020F0502020204030204" pitchFamily="34" charset="0"/>
                          <a:ea typeface="+mn-ea"/>
                          <a:cs typeface="Calibri" panose="020F0502020204030204" pitchFamily="34" charset="0"/>
                        </a:rPr>
                        <a:t>7450/6940</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50182">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Sustained</a:t>
                      </a:r>
                      <a:r>
                        <a:rPr lang="en-US"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R/W </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baseline="0" dirty="0" smtClean="0">
                          <a:solidFill>
                            <a:schemeClr val="tx2">
                              <a:lumMod val="75000"/>
                              <a:lumOff val="25000"/>
                            </a:schemeClr>
                          </a:solidFill>
                          <a:latin typeface="Calibri" panose="020F0502020204030204" pitchFamily="34" charset="0"/>
                          <a:ea typeface="+mn-ea"/>
                          <a:cs typeface="Calibri" panose="020F0502020204030204" pitchFamily="34" charset="0"/>
                        </a:rPr>
                        <a:t>6650/3910</a:t>
                      </a:r>
                      <a:endParaRPr lang="en-US" altLang="zh-TW" sz="2000" b="0" kern="1200" dirty="0" smtClean="0">
                        <a:solidFill>
                          <a:schemeClr val="tx2">
                            <a:lumMod val="75000"/>
                            <a:lumOff val="25000"/>
                          </a:schemeClr>
                        </a:solidFill>
                        <a:latin typeface="Calibri" panose="020F0502020204030204" pitchFamily="34" charset="0"/>
                        <a:ea typeface="+mn-ea"/>
                        <a:cs typeface="Calibri" panose="020F0502020204030204"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50182">
                <a:tc>
                  <a:txBody>
                    <a:bodyPr/>
                    <a:lstStyle/>
                    <a:p>
                      <a:pPr marL="0" marR="0" lvl="0" indent="0" algn="l" defTabSz="914446" rtl="0" eaLnBrk="1" fontAlgn="ctr" latinLnBrk="0" hangingPunct="1">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Sustained </a:t>
                      </a:r>
                      <a:r>
                        <a:rPr lang="en-US" altLang="zh-TW" sz="2000" b="0" i="0" u="none" strike="noStrike"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Random R/W (IOPS)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2">
                              <a:lumMod val="75000"/>
                              <a:lumOff val="25000"/>
                            </a:schemeClr>
                          </a:solidFill>
                          <a:latin typeface="Calibri" panose="020F0502020204030204" pitchFamily="34" charset="0"/>
                          <a:ea typeface="+mn-ea"/>
                          <a:cs typeface="Calibri" panose="020F0502020204030204" pitchFamily="34" charset="0"/>
                        </a:rPr>
                        <a:t>1700K/389K</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50182">
                <a:tc>
                  <a:txBody>
                    <a:bodyPr/>
                    <a:lstStyle/>
                    <a:p>
                      <a:r>
                        <a:rPr lang="en-US" altLang="zh-TW" sz="2000" b="0" i="0" u="none" strike="noStrike"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Random R/W latency </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r>
                        <a:rPr lang="en-US" altLang="zh-TW" sz="2000" b="0" i="0" u="none" strike="noStrike" kern="1200" baseline="0" dirty="0" smtClean="0">
                          <a:solidFill>
                            <a:schemeClr val="tx1">
                              <a:lumMod val="75000"/>
                              <a:lumOff val="25000"/>
                            </a:schemeClr>
                          </a:solidFill>
                          <a:latin typeface="Calibri" panose="020F0502020204030204" pitchFamily="34" charset="0"/>
                          <a:ea typeface="+mn-ea"/>
                          <a:cs typeface="+mn-cs"/>
                          <a:sym typeface="Arial" pitchFamily="34" charset="0"/>
                        </a:rPr>
                        <a:t>72</a:t>
                      </a:r>
                      <a:r>
                        <a:rPr lang="el-GR" altLang="zh-TW" sz="2000" b="0" i="0" u="none" strike="noStrike" kern="1200" baseline="0" dirty="0" smtClean="0">
                          <a:solidFill>
                            <a:schemeClr val="tx2">
                              <a:lumMod val="75000"/>
                              <a:lumOff val="25000"/>
                            </a:schemeClr>
                          </a:solidFill>
                          <a:latin typeface="Calibri" panose="020F0502020204030204" pitchFamily="34" charset="0"/>
                          <a:ea typeface="+mn-ea"/>
                          <a:cs typeface="Calibri" panose="020F0502020204030204" pitchFamily="34" charset="0"/>
                        </a:rPr>
                        <a:t>/</a:t>
                      </a:r>
                      <a:r>
                        <a:rPr lang="en-US" altLang="zh-TW" sz="2000" b="0" i="0" u="none" strike="noStrike" kern="1200" baseline="0" dirty="0" smtClean="0">
                          <a:solidFill>
                            <a:schemeClr val="tx2">
                              <a:lumMod val="75000"/>
                              <a:lumOff val="25000"/>
                            </a:schemeClr>
                          </a:solidFill>
                          <a:latin typeface="Calibri" panose="020F0502020204030204" pitchFamily="34" charset="0"/>
                          <a:ea typeface="+mn-ea"/>
                          <a:cs typeface="Calibri" panose="020F0502020204030204" pitchFamily="34" charset="0"/>
                        </a:rPr>
                        <a:t>9</a:t>
                      </a:r>
                      <a:r>
                        <a:rPr lang="el-GR" altLang="zh-TW" sz="2000" b="0" i="0" u="none" strike="noStrike" kern="1200" baseline="0" dirty="0" smtClean="0">
                          <a:solidFill>
                            <a:schemeClr val="tx2">
                              <a:lumMod val="75000"/>
                              <a:lumOff val="25000"/>
                            </a:schemeClr>
                          </a:solidFill>
                          <a:latin typeface="Calibri" panose="020F0502020204030204" pitchFamily="34" charset="0"/>
                          <a:ea typeface="+mn-ea"/>
                          <a:cs typeface="Calibri" panose="020F0502020204030204" pitchFamily="34" charset="0"/>
                        </a:rPr>
                        <a:t> μ</a:t>
                      </a:r>
                      <a:r>
                        <a:rPr lang="en-US" altLang="zh-TW" sz="2000" b="0" i="0" u="none" strike="noStrike" kern="1200" baseline="0" dirty="0" smtClean="0">
                          <a:solidFill>
                            <a:schemeClr val="tx2">
                              <a:lumMod val="75000"/>
                              <a:lumOff val="25000"/>
                            </a:schemeClr>
                          </a:solidFill>
                          <a:latin typeface="Calibri" panose="020F0502020204030204" pitchFamily="34" charset="0"/>
                          <a:ea typeface="+mn-ea"/>
                          <a:cs typeface="Calibri" panose="020F0502020204030204" pitchFamily="34" charset="0"/>
                        </a:rPr>
                        <a:t>s </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50182">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DWPD(5years)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&gt;3DWPD</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24568">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2954409">
                <a:tc>
                  <a:txBody>
                    <a:bodyPr/>
                    <a:lstStyle/>
                    <a:p>
                      <a:pPr marL="179388" indent="-179388" eaLnBrk="0" fontAlgn="base" hangingPunct="0">
                        <a:buSzPct val="100000"/>
                        <a:buFont typeface="Arial" panose="020B0604020202020204" pitchFamily="34" charset="0"/>
                        <a:buChar char="•"/>
                      </a:pPr>
                      <a:r>
                        <a:rPr lang="en-US" altLang="zh-TW" sz="2000" b="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baseline="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CorePower</a:t>
                      </a:r>
                      <a:endParaRPr lang="en-US" altLang="zh-TW" sz="2000" b="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p>
                      <a:pPr marL="179388" indent="-179388" eaLnBrk="0" fontAlgn="base" hangingPunct="0">
                        <a:buSzPct val="100000"/>
                        <a:buFont typeface="Arial" panose="020B0604020202020204" pitchFamily="34" charset="0"/>
                        <a:buChar char="•"/>
                      </a:pPr>
                      <a:r>
                        <a:rPr lang="en-US" altLang="zh-TW" sz="2000" b="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QoS99.9%</a:t>
                      </a:r>
                    </a:p>
                    <a:p>
                      <a:pPr marL="179388" marR="0" lvl="0" indent="-179388" algn="l" defTabSz="914446" rtl="0" eaLnBrk="0" fontAlgn="base" latinLnBrk="0" hangingPunct="0">
                        <a:lnSpc>
                          <a:spcPct val="100000"/>
                        </a:lnSpc>
                        <a:spcBef>
                          <a:spcPts val="0"/>
                        </a:spcBef>
                        <a:spcAft>
                          <a:spcPts val="0"/>
                        </a:spcAft>
                        <a:buClrTx/>
                        <a:buSzPct val="100000"/>
                        <a:buFont typeface="Arial" panose="020B0604020202020204" pitchFamily="34" charset="0"/>
                        <a:buChar char="•"/>
                        <a:tabLst/>
                        <a:defRP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Support LDPC ECC</a:t>
                      </a:r>
                    </a:p>
                    <a:p>
                      <a:pPr marL="179388" indent="-179388"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Global Wear-Leveling Technology</a:t>
                      </a:r>
                    </a:p>
                    <a:p>
                      <a:pPr marL="179388" indent="-179388" eaLnBrk="0" fontAlgn="base" hangingPunct="0">
                        <a:buSzPct val="100000"/>
                        <a:buFont typeface="Arial" panose="020B0604020202020204" pitchFamily="34" charset="0"/>
                        <a:buChar char="•"/>
                      </a:pPr>
                      <a:r>
                        <a:rPr lang="zh-TW" altLang="en-US"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End-to-End Data Protection </a:t>
                      </a:r>
                    </a:p>
                    <a:p>
                      <a:pPr marL="179388" indent="-179388"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Thermal Sensor</a:t>
                      </a:r>
                    </a:p>
                    <a:p>
                      <a:pPr marL="179388" indent="-179388"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 Namespace</a:t>
                      </a:r>
                    </a:p>
                    <a:p>
                      <a:pPr marL="179388" indent="-179388"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 </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AES256 Support</a:t>
                      </a:r>
                      <a:endPar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endParaRPr>
                    </a:p>
                    <a:p>
                      <a:pPr marL="179388" marR="0" lvl="0" indent="-179388" algn="l" defTabSz="914446" rtl="0" eaLnBrk="0" fontAlgn="base" latinLnBrk="0" hangingPunct="0">
                        <a:lnSpc>
                          <a:spcPct val="100000"/>
                        </a:lnSpc>
                        <a:spcBef>
                          <a:spcPts val="0"/>
                        </a:spcBef>
                        <a:spcAft>
                          <a:spcPts val="0"/>
                        </a:spcAft>
                        <a:buClrTx/>
                        <a:buSzPct val="100000"/>
                        <a:buFont typeface="Arial" panose="020B0604020202020204" pitchFamily="34" charset="0"/>
                        <a:buChar char="•"/>
                        <a:tabLst/>
                        <a:defRP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 </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S.M.A.R.T. </a:t>
                      </a:r>
                      <a:endPar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spcBef>
                          <a:spcPts val="3413"/>
                        </a:spcBef>
                        <a:buSzPct val="171000"/>
                      </a:pPr>
                      <a:r>
                        <a:rPr lang="fr-FR"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Enterprise Server, NAS</a:t>
                      </a:r>
                      <a:endParaRPr lang="en-US" altLang="zh-TW" sz="2000" b="0" kern="1200" dirty="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19" name="矩形 18"/>
          <p:cNvSpPr/>
          <p:nvPr/>
        </p:nvSpPr>
        <p:spPr>
          <a:xfrm>
            <a:off x="7104828" y="844352"/>
            <a:ext cx="6429324" cy="707886"/>
          </a:xfrm>
          <a:prstGeom prst="rect">
            <a:avLst/>
          </a:prstGeom>
        </p:spPr>
        <p:txBody>
          <a:bodyPr wrap="none">
            <a:spAutoFit/>
          </a:bodyPr>
          <a:lstStyle/>
          <a:p>
            <a:pPr lvl="0" algn="ctr" eaLnBrk="1" hangingPunct="1">
              <a:defRPr/>
            </a:pPr>
            <a:r>
              <a:rPr lang="en-US" altLang="zh-TW" sz="4000" b="1" dirty="0" smtClean="0">
                <a:solidFill>
                  <a:srgbClr val="008080"/>
                </a:solidFill>
                <a:latin typeface="Calibri" panose="020F0502020204030204" pitchFamily="34" charset="0"/>
                <a:cs typeface="Calibri" panose="020F0502020204030204" pitchFamily="34" charset="0"/>
              </a:rPr>
              <a:t>PV19E-25W </a:t>
            </a:r>
            <a:r>
              <a:rPr lang="en-US" altLang="zh-TW" sz="4000" b="1" dirty="0">
                <a:solidFill>
                  <a:srgbClr val="008080"/>
                </a:solidFill>
                <a:latin typeface="Calibri" panose="020F0502020204030204" pitchFamily="34" charset="0"/>
                <a:cs typeface="Calibri" panose="020F0502020204030204" pitchFamily="34" charset="0"/>
              </a:rPr>
              <a:t>SSD Specification</a:t>
            </a:r>
          </a:p>
        </p:txBody>
      </p:sp>
      <p:sp>
        <p:nvSpPr>
          <p:cNvPr id="8" name="圓角矩形 7"/>
          <p:cNvSpPr/>
          <p:nvPr/>
        </p:nvSpPr>
        <p:spPr>
          <a:xfrm>
            <a:off x="1397323" y="6460976"/>
            <a:ext cx="1872208" cy="771175"/>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300192" fontAlgn="auto">
              <a:spcBef>
                <a:spcPts val="0"/>
              </a:spcBef>
              <a:spcAft>
                <a:spcPts val="0"/>
              </a:spcAft>
              <a:defRPr/>
            </a:pPr>
            <a:r>
              <a:rPr lang="en-US" altLang="zh-TW" sz="2400" b="1" dirty="0" smtClean="0">
                <a:solidFill>
                  <a:schemeClr val="bg1"/>
                </a:solidFill>
                <a:latin typeface="Calibri" panose="020F0502020204030204" pitchFamily="34" charset="0"/>
                <a:cs typeface="Calibri" panose="020F0502020204030204" pitchFamily="34" charset="0"/>
              </a:rPr>
              <a:t>CS: Ready</a:t>
            </a:r>
            <a:endParaRPr lang="en-US" altLang="zh-TW" sz="2400" b="1" dirty="0">
              <a:solidFill>
                <a:schemeClr val="bg1"/>
              </a:solidFill>
              <a:latin typeface="Calibri" panose="020F0502020204030204" pitchFamily="34" charset="0"/>
              <a:cs typeface="Calibri" panose="020F0502020204030204" pitchFamily="34" charset="0"/>
            </a:endParaRPr>
          </a:p>
        </p:txBody>
      </p:sp>
      <p:pic>
        <p:nvPicPr>
          <p:cNvPr id="10" name="圖片 9"/>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157252" y="8137390"/>
            <a:ext cx="1265764" cy="547159"/>
          </a:xfrm>
          <a:prstGeom prst="rect">
            <a:avLst/>
          </a:prstGeom>
        </p:spPr>
      </p:pic>
      <p:pic>
        <p:nvPicPr>
          <p:cNvPr id="11" name="圖片 10"/>
          <p:cNvPicPr>
            <a:picLocks noChangeAspect="1"/>
          </p:cNvPicPr>
          <p:nvPr/>
        </p:nvPicPr>
        <p:blipFill rotWithShape="1">
          <a:blip r:embed="rId4" cstate="email">
            <a:extLst>
              <a:ext uri="{28A0092B-C50C-407E-A947-70E740481C1C}">
                <a14:useLocalDpi xmlns:a14="http://schemas.microsoft.com/office/drawing/2010/main"/>
              </a:ext>
            </a:extLst>
          </a:blip>
          <a:srcRect t="17705"/>
          <a:stretch/>
        </p:blipFill>
        <p:spPr>
          <a:xfrm>
            <a:off x="2718820" y="7973144"/>
            <a:ext cx="1389453" cy="1143453"/>
          </a:xfrm>
          <a:prstGeom prst="rect">
            <a:avLst/>
          </a:prstGeom>
        </p:spPr>
      </p:pic>
      <p:pic>
        <p:nvPicPr>
          <p:cNvPr id="4" name="圖片 3"/>
          <p:cNvPicPr>
            <a:picLocks noChangeAspect="1"/>
          </p:cNvPicPr>
          <p:nvPr/>
        </p:nvPicPr>
        <p:blipFill>
          <a:blip r:embed="rId5"/>
          <a:stretch>
            <a:fillRect/>
          </a:stretch>
        </p:blipFill>
        <p:spPr>
          <a:xfrm>
            <a:off x="55398" y="1159004"/>
            <a:ext cx="2718820" cy="3676587"/>
          </a:xfrm>
          <a:prstGeom prst="rect">
            <a:avLst/>
          </a:prstGeom>
        </p:spPr>
      </p:pic>
      <p:pic>
        <p:nvPicPr>
          <p:cNvPr id="5" name="圖片 4"/>
          <p:cNvPicPr>
            <a:picLocks noChangeAspect="1"/>
          </p:cNvPicPr>
          <p:nvPr/>
        </p:nvPicPr>
        <p:blipFill>
          <a:blip r:embed="rId6"/>
          <a:stretch>
            <a:fillRect/>
          </a:stretch>
        </p:blipFill>
        <p:spPr>
          <a:xfrm>
            <a:off x="2222648" y="2625582"/>
            <a:ext cx="2403319" cy="3164465"/>
          </a:xfrm>
          <a:prstGeom prst="rect">
            <a:avLst/>
          </a:prstGeom>
        </p:spPr>
      </p:pic>
      <p:grpSp>
        <p:nvGrpSpPr>
          <p:cNvPr id="20" name="群組 19"/>
          <p:cNvGrpSpPr/>
          <p:nvPr/>
        </p:nvGrpSpPr>
        <p:grpSpPr>
          <a:xfrm>
            <a:off x="12179425" y="7730814"/>
            <a:ext cx="3616826" cy="1385783"/>
            <a:chOff x="10440927" y="8099529"/>
            <a:chExt cx="3616826" cy="1385783"/>
          </a:xfrm>
        </p:grpSpPr>
        <p:pic>
          <p:nvPicPr>
            <p:cNvPr id="21" name="圖片 20"/>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908444" y="8128463"/>
              <a:ext cx="1149309" cy="1284841"/>
            </a:xfrm>
            <a:prstGeom prst="rect">
              <a:avLst/>
            </a:prstGeom>
          </p:spPr>
        </p:pic>
        <p:pic>
          <p:nvPicPr>
            <p:cNvPr id="22" name="圖片 21"/>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1623683" y="8099529"/>
              <a:ext cx="1214697" cy="1385783"/>
            </a:xfrm>
            <a:prstGeom prst="rect">
              <a:avLst/>
            </a:prstGeom>
          </p:spPr>
        </p:pic>
        <p:pic>
          <p:nvPicPr>
            <p:cNvPr id="23" name="圖片 22"/>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440927" y="8128463"/>
              <a:ext cx="1045004" cy="1284841"/>
            </a:xfrm>
            <a:prstGeom prst="rect">
              <a:avLst/>
            </a:prstGeom>
          </p:spPr>
        </p:pic>
      </p:grpSp>
      <p:sp>
        <p:nvSpPr>
          <p:cNvPr id="15" name="文字方塊 14"/>
          <p:cNvSpPr txBox="1"/>
          <p:nvPr/>
        </p:nvSpPr>
        <p:spPr>
          <a:xfrm>
            <a:off x="705488" y="4581307"/>
            <a:ext cx="2212248" cy="307777"/>
          </a:xfrm>
          <a:prstGeom prst="rect">
            <a:avLst/>
          </a:prstGeom>
          <a:noFill/>
        </p:spPr>
        <p:txBody>
          <a:bodyPr wrap="square" rtlCol="0">
            <a:spAutoFit/>
          </a:bodyPr>
          <a:lstStyle/>
          <a:p>
            <a:r>
              <a:rPr lang="en-US" altLang="zh-TW" sz="14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1.6TB~6.4TB</a:t>
            </a:r>
          </a:p>
        </p:txBody>
      </p:sp>
      <p:sp>
        <p:nvSpPr>
          <p:cNvPr id="16" name="文字方塊 15"/>
          <p:cNvSpPr txBox="1"/>
          <p:nvPr/>
        </p:nvSpPr>
        <p:spPr>
          <a:xfrm>
            <a:off x="3002149" y="5852766"/>
            <a:ext cx="2212248" cy="307777"/>
          </a:xfrm>
          <a:prstGeom prst="rect">
            <a:avLst/>
          </a:prstGeom>
          <a:noFill/>
        </p:spPr>
        <p:txBody>
          <a:bodyPr wrap="square" rtlCol="0">
            <a:spAutoFit/>
          </a:bodyPr>
          <a:lstStyle/>
          <a:p>
            <a:r>
              <a:rPr lang="en-US" altLang="zh-TW" sz="14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12.8TB</a:t>
            </a:r>
          </a:p>
        </p:txBody>
      </p:sp>
    </p:spTree>
    <p:extLst>
      <p:ext uri="{BB962C8B-B14F-4D97-AF65-F5344CB8AC3E}">
        <p14:creationId xmlns:p14="http://schemas.microsoft.com/office/powerpoint/2010/main" val="2940792949"/>
      </p:ext>
    </p:extLst>
  </p:cSld>
  <p:clrMapOvr>
    <a:masterClrMapping/>
  </p:clrMapOvr>
  <p:transition/>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en-US" altLang="zh-TW" dirty="0" err="1"/>
              <a:t>PCIe</a:t>
            </a:r>
            <a:endParaRPr lang="zh-TW" altLang="en-US" dirty="0"/>
          </a:p>
        </p:txBody>
      </p:sp>
      <p:graphicFrame>
        <p:nvGraphicFramePr>
          <p:cNvPr id="17" name="表格 16"/>
          <p:cNvGraphicFramePr>
            <a:graphicFrameLocks noGrp="1"/>
          </p:cNvGraphicFramePr>
          <p:nvPr>
            <p:extLst>
              <p:ext uri="{D42A27DB-BD31-4B8C-83A1-F6EECF244321}">
                <p14:modId xmlns:p14="http://schemas.microsoft.com/office/powerpoint/2010/main" val="709664911"/>
              </p:ext>
            </p:extLst>
          </p:nvPr>
        </p:nvGraphicFramePr>
        <p:xfrm>
          <a:off x="4997724" y="1564432"/>
          <a:ext cx="10728008" cy="7862201"/>
        </p:xfrm>
        <a:graphic>
          <a:graphicData uri="http://schemas.openxmlformats.org/drawingml/2006/table">
            <a:tbl>
              <a:tblPr firstRow="1" bandRow="1">
                <a:tableStyleId>{5940675A-B579-460E-94D1-54222C63F5DA}</a:tableStyleId>
              </a:tblPr>
              <a:tblGrid>
                <a:gridCol w="5400008"/>
                <a:gridCol w="5328000"/>
              </a:tblGrid>
              <a:tr h="380267">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PV19E-25M</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426485">
                <a:tc>
                  <a:txBody>
                    <a:bodyPr/>
                    <a:lstStyle/>
                    <a:p>
                      <a:pPr marL="0" marR="0" lvl="0" indent="0" algn="l" defTabSz="914446" rtl="0" eaLnBrk="1" fontAlgn="ctr" latinLnBrk="0" hangingPunct="1">
                        <a:lnSpc>
                          <a:spcPct val="100000"/>
                        </a:lnSpc>
                        <a:spcBef>
                          <a:spcPct val="0"/>
                        </a:spcBef>
                        <a:spcAft>
                          <a:spcPct val="0"/>
                        </a:spcAft>
                        <a:buClrTx/>
                        <a:buSzPct val="171000"/>
                        <a:buFont typeface="Arial" pitchFamily="34" charset="0"/>
                        <a:buNone/>
                        <a:tabLst/>
                        <a:defRPr/>
                      </a:pPr>
                      <a:r>
                        <a:rPr lang="en-US" altLang="zh-TW" sz="2000" b="0" i="0" u="none" strike="noStrike"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err="1" smtClean="0">
                          <a:solidFill>
                            <a:schemeClr val="tx1">
                              <a:lumMod val="75000"/>
                              <a:lumOff val="25000"/>
                            </a:schemeClr>
                          </a:solidFill>
                          <a:latin typeface="Calibri" panose="020F0502020204030204" pitchFamily="34" charset="0"/>
                          <a:ea typeface="+mn-ea"/>
                          <a:cs typeface="+mn-cs"/>
                          <a:sym typeface="Arial" pitchFamily="34" charset="0"/>
                        </a:rPr>
                        <a:t>PCIe</a:t>
                      </a: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 Gen4 x4 U.3 15mm </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2648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1.92TB~15.36TB</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2648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HYN V6 </a:t>
                      </a:r>
                      <a:r>
                        <a:rPr kumimoji="0" lang="en-US" altLang="zh-TW" sz="2000" b="0" i="0" u="none" strike="noStrike" kern="1200" cap="none" normalizeH="0" baseline="0" dirty="0" err="1"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eTLC</a:t>
                      </a: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 </a:t>
                      </a:r>
                      <a:endParaRPr kumimoji="0" lang="zh-TW" altLang="en-US"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2648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External DRAM</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Yes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26485">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Sequential R/W</a:t>
                      </a:r>
                      <a:r>
                        <a:rPr lang="en-US" altLang="zh-TW" sz="2000" b="0" i="0" u="none" strike="noStrike"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 </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Est.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7000/6800</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2648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Sustained</a:t>
                      </a:r>
                      <a:r>
                        <a:rPr lang="en-US"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R/W </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Est.</a:t>
                      </a:r>
                      <a:r>
                        <a:rPr lang="en-US"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535/470</a:t>
                      </a:r>
                      <a:endPar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26485">
                <a:tc>
                  <a:txBody>
                    <a:bodyPr/>
                    <a:lstStyle/>
                    <a:p>
                      <a:pPr marL="0" marR="0" lvl="0" indent="0" algn="l" defTabSz="914446" rtl="0" eaLnBrk="1" fontAlgn="ctr" latinLnBrk="0" hangingPunct="1">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Sustained </a:t>
                      </a:r>
                      <a:r>
                        <a:rPr lang="en-US" altLang="zh-TW" sz="2000" b="0" i="0" u="none" strike="noStrike"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Random R/W (IOPS)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Est.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1600K/480K</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26485">
                <a:tc>
                  <a:txBody>
                    <a:bodyPr/>
                    <a:lstStyle/>
                    <a:p>
                      <a:r>
                        <a:rPr lang="en-US" altLang="zh-TW" sz="2000" b="0" i="0" u="none" strike="noStrike"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Sequential R/W latency </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Est.</a:t>
                      </a:r>
                      <a:r>
                        <a:rPr lang="en-US" altLang="zh-TW" sz="2000" b="0" i="0" u="none" strike="noStrike"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90</a:t>
                      </a:r>
                      <a:r>
                        <a:rPr lang="el-GR" altLang="zh-TW" sz="2000" b="0" i="0" u="none" strike="noStrike"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i="0" u="none" strike="noStrike"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15</a:t>
                      </a:r>
                      <a:r>
                        <a:rPr lang="el-GR" altLang="zh-TW" sz="2000" b="0" i="0" u="none" strike="noStrike"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 μ</a:t>
                      </a:r>
                      <a:r>
                        <a:rPr lang="en-US" altLang="zh-TW" sz="2000" b="0" i="0" u="none" strike="noStrike"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s </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26485">
                <a:tc>
                  <a:txBody>
                    <a:bodyPr/>
                    <a:lstStyle/>
                    <a:p>
                      <a:r>
                        <a:rPr lang="en-US" altLang="zh-TW" sz="2000" b="0" i="0" u="none" strike="noStrike"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Random R/W latency </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Est.</a:t>
                      </a:r>
                      <a:r>
                        <a:rPr lang="en-US" altLang="zh-TW" sz="2000" b="0" i="0" u="none" strike="noStrike"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95</a:t>
                      </a:r>
                      <a:r>
                        <a:rPr lang="el-GR" altLang="zh-TW" sz="2000" b="0" i="0" u="none" strike="noStrike"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i="0" u="none" strike="noStrike" kern="1200" baseline="0" smtClean="0">
                          <a:solidFill>
                            <a:schemeClr val="tx1">
                              <a:lumMod val="75000"/>
                              <a:lumOff val="25000"/>
                            </a:schemeClr>
                          </a:solidFill>
                          <a:latin typeface="Calibri" panose="020F0502020204030204" pitchFamily="34" charset="0"/>
                          <a:ea typeface="+mn-ea"/>
                          <a:cs typeface="Calibri" panose="020F0502020204030204" pitchFamily="34" charset="0"/>
                        </a:rPr>
                        <a:t>15</a:t>
                      </a:r>
                      <a:r>
                        <a:rPr lang="el-GR" altLang="zh-TW" sz="2000" b="0" i="0" u="none" strike="noStrike" kern="1200" baseline="0" smtClean="0">
                          <a:solidFill>
                            <a:schemeClr val="tx1">
                              <a:lumMod val="75000"/>
                              <a:lumOff val="25000"/>
                            </a:schemeClr>
                          </a:solidFill>
                          <a:latin typeface="Calibri" panose="020F0502020204030204" pitchFamily="34" charset="0"/>
                          <a:ea typeface="+mn-ea"/>
                          <a:cs typeface="Calibri" panose="020F0502020204030204" pitchFamily="34" charset="0"/>
                        </a:rPr>
                        <a:t> </a:t>
                      </a:r>
                      <a:r>
                        <a:rPr lang="el-GR" altLang="zh-TW" sz="2000" b="0" i="0" u="none" strike="noStrike"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μ</a:t>
                      </a:r>
                      <a:r>
                        <a:rPr lang="en-US" altLang="zh-TW" sz="2000" b="0" i="0" u="none" strike="noStrike"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s </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26485">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DWPD(5years)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&gt;1DWPD</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02219">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2657524">
                <a:tc>
                  <a:txBody>
                    <a:bodyPr/>
                    <a:lstStyle/>
                    <a:p>
                      <a:pPr marL="179388" indent="-179388" eaLnBrk="0" fontAlgn="base" hangingPunct="0">
                        <a:buSzPct val="100000"/>
                        <a:buFont typeface="Arial" panose="020B0604020202020204" pitchFamily="34" charset="0"/>
                        <a:buChar char="•"/>
                      </a:pPr>
                      <a:r>
                        <a:rPr lang="en-US" altLang="zh-TW" sz="2000" b="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baseline="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CorePower</a:t>
                      </a:r>
                      <a:endParaRPr lang="en-US" altLang="zh-TW" sz="2000" b="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p>
                      <a:pPr marL="179388" indent="-179388" eaLnBrk="0" fontAlgn="base" hangingPunct="0">
                        <a:buSzPct val="100000"/>
                        <a:buFont typeface="Arial" panose="020B0604020202020204" pitchFamily="34" charset="0"/>
                        <a:buChar char="•"/>
                      </a:pPr>
                      <a:r>
                        <a:rPr lang="en-US" altLang="zh-TW" sz="2000" b="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QoS99.9%</a:t>
                      </a:r>
                    </a:p>
                    <a:p>
                      <a:pPr marL="179388" marR="0" lvl="0" indent="-179388" algn="l" defTabSz="914446" rtl="0" eaLnBrk="0" fontAlgn="base" latinLnBrk="0" hangingPunct="0">
                        <a:lnSpc>
                          <a:spcPct val="100000"/>
                        </a:lnSpc>
                        <a:spcBef>
                          <a:spcPts val="0"/>
                        </a:spcBef>
                        <a:spcAft>
                          <a:spcPts val="0"/>
                        </a:spcAft>
                        <a:buClrTx/>
                        <a:buSzPct val="100000"/>
                        <a:buFont typeface="Arial" panose="020B0604020202020204" pitchFamily="34" charset="0"/>
                        <a:buChar char="•"/>
                        <a:tabLst/>
                        <a:defRP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Support LDPC ECC</a:t>
                      </a:r>
                    </a:p>
                    <a:p>
                      <a:pPr marL="179388" indent="-179388"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Global Wear-Leveling Technology</a:t>
                      </a:r>
                    </a:p>
                    <a:p>
                      <a:pPr marL="179388" indent="-179388" eaLnBrk="0" fontAlgn="base" hangingPunct="0">
                        <a:buSzPct val="100000"/>
                        <a:buFont typeface="Arial" panose="020B0604020202020204" pitchFamily="34" charset="0"/>
                        <a:buChar char="•"/>
                      </a:pPr>
                      <a:r>
                        <a:rPr lang="zh-TW" altLang="en-US"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End-to-End Data Protection </a:t>
                      </a:r>
                    </a:p>
                    <a:p>
                      <a:pPr marL="179388" indent="-179388"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Thermal Sensor</a:t>
                      </a:r>
                    </a:p>
                    <a:p>
                      <a:pPr marL="179388" indent="-179388"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 Namespace</a:t>
                      </a:r>
                    </a:p>
                    <a:p>
                      <a:pPr marL="179388" indent="-179388"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 </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AES256 Support</a:t>
                      </a:r>
                      <a:endPar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endParaRPr>
                    </a:p>
                    <a:p>
                      <a:pPr marL="179388" marR="0" lvl="0" indent="-179388" algn="l" defTabSz="914446" rtl="0" eaLnBrk="0" fontAlgn="base" latinLnBrk="0" hangingPunct="0">
                        <a:lnSpc>
                          <a:spcPct val="100000"/>
                        </a:lnSpc>
                        <a:spcBef>
                          <a:spcPts val="0"/>
                        </a:spcBef>
                        <a:spcAft>
                          <a:spcPts val="0"/>
                        </a:spcAft>
                        <a:buClrTx/>
                        <a:buSzPct val="100000"/>
                        <a:buFont typeface="Arial" panose="020B0604020202020204" pitchFamily="34" charset="0"/>
                        <a:buChar char="•"/>
                        <a:tabLst/>
                        <a:defRP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 </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S.M.A.R.T. </a:t>
                      </a:r>
                      <a:endPar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spcBef>
                          <a:spcPts val="3413"/>
                        </a:spcBef>
                        <a:buSzPct val="171000"/>
                      </a:pPr>
                      <a:r>
                        <a:rPr lang="fr-FR"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Enterprise Server, NAS</a:t>
                      </a:r>
                      <a:endParaRPr lang="en-US" altLang="zh-TW" sz="2000" b="0" kern="1200" dirty="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19" name="矩形 18"/>
          <p:cNvSpPr/>
          <p:nvPr/>
        </p:nvSpPr>
        <p:spPr>
          <a:xfrm>
            <a:off x="7112842" y="844352"/>
            <a:ext cx="6413295" cy="707886"/>
          </a:xfrm>
          <a:prstGeom prst="rect">
            <a:avLst/>
          </a:prstGeom>
        </p:spPr>
        <p:txBody>
          <a:bodyPr wrap="none">
            <a:spAutoFit/>
          </a:bodyPr>
          <a:lstStyle/>
          <a:p>
            <a:pPr lvl="0" algn="ctr" eaLnBrk="1" hangingPunct="1">
              <a:defRPr/>
            </a:pPr>
            <a:r>
              <a:rPr lang="en-US" altLang="zh-TW" sz="4000" b="1" dirty="0" smtClean="0">
                <a:solidFill>
                  <a:srgbClr val="008080"/>
                </a:solidFill>
                <a:latin typeface="Calibri" panose="020F0502020204030204" pitchFamily="34" charset="0"/>
                <a:cs typeface="Calibri" panose="020F0502020204030204" pitchFamily="34" charset="0"/>
              </a:rPr>
              <a:t>PV19E-25M </a:t>
            </a:r>
            <a:r>
              <a:rPr lang="en-US" altLang="zh-TW" sz="4000" b="1" dirty="0">
                <a:solidFill>
                  <a:srgbClr val="008080"/>
                </a:solidFill>
                <a:latin typeface="Calibri" panose="020F0502020204030204" pitchFamily="34" charset="0"/>
                <a:cs typeface="Calibri" panose="020F0502020204030204" pitchFamily="34" charset="0"/>
              </a:rPr>
              <a:t>SSD Specification</a:t>
            </a:r>
          </a:p>
        </p:txBody>
      </p:sp>
      <p:sp>
        <p:nvSpPr>
          <p:cNvPr id="8" name="圓角矩形 7"/>
          <p:cNvSpPr/>
          <p:nvPr/>
        </p:nvSpPr>
        <p:spPr>
          <a:xfrm>
            <a:off x="1397323" y="6193857"/>
            <a:ext cx="1872208" cy="771175"/>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300192" fontAlgn="auto">
              <a:spcBef>
                <a:spcPts val="0"/>
              </a:spcBef>
              <a:spcAft>
                <a:spcPts val="0"/>
              </a:spcAft>
              <a:defRPr/>
            </a:pPr>
            <a:r>
              <a:rPr lang="en-US" altLang="zh-TW" sz="2400" b="1" dirty="0" smtClean="0">
                <a:solidFill>
                  <a:schemeClr val="bg1"/>
                </a:solidFill>
                <a:latin typeface="Calibri" panose="020F0502020204030204" pitchFamily="34" charset="0"/>
                <a:cs typeface="Calibri" panose="020F0502020204030204" pitchFamily="34" charset="0"/>
              </a:rPr>
              <a:t>CS: E/Nov.</a:t>
            </a:r>
            <a:endParaRPr lang="en-US" altLang="zh-TW" sz="2400" b="1" dirty="0">
              <a:solidFill>
                <a:schemeClr val="bg1"/>
              </a:solidFill>
              <a:latin typeface="Calibri" panose="020F0502020204030204" pitchFamily="34" charset="0"/>
              <a:cs typeface="Calibri" panose="020F0502020204030204" pitchFamily="34" charset="0"/>
            </a:endParaRPr>
          </a:p>
        </p:txBody>
      </p:sp>
      <p:pic>
        <p:nvPicPr>
          <p:cNvPr id="9" name="圖片 8"/>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157252" y="7796927"/>
            <a:ext cx="1265764" cy="547159"/>
          </a:xfrm>
          <a:prstGeom prst="rect">
            <a:avLst/>
          </a:prstGeom>
        </p:spPr>
      </p:pic>
      <p:pic>
        <p:nvPicPr>
          <p:cNvPr id="10" name="圖片 9"/>
          <p:cNvPicPr>
            <a:picLocks noChangeAspect="1"/>
          </p:cNvPicPr>
          <p:nvPr/>
        </p:nvPicPr>
        <p:blipFill rotWithShape="1">
          <a:blip r:embed="rId4" cstate="email">
            <a:extLst>
              <a:ext uri="{28A0092B-C50C-407E-A947-70E740481C1C}">
                <a14:useLocalDpi xmlns:a14="http://schemas.microsoft.com/office/drawing/2010/main"/>
              </a:ext>
            </a:extLst>
          </a:blip>
          <a:srcRect t="17705"/>
          <a:stretch/>
        </p:blipFill>
        <p:spPr>
          <a:xfrm>
            <a:off x="2718820" y="7621779"/>
            <a:ext cx="1389453" cy="1143453"/>
          </a:xfrm>
          <a:prstGeom prst="rect">
            <a:avLst/>
          </a:prstGeom>
        </p:spPr>
      </p:pic>
      <p:pic>
        <p:nvPicPr>
          <p:cNvPr id="11" name="圖片 10"/>
          <p:cNvPicPr>
            <a:picLocks noChangeAspect="1"/>
          </p:cNvPicPr>
          <p:nvPr/>
        </p:nvPicPr>
        <p:blipFill>
          <a:blip r:embed="rId5"/>
          <a:stretch>
            <a:fillRect/>
          </a:stretch>
        </p:blipFill>
        <p:spPr>
          <a:xfrm>
            <a:off x="0" y="1348408"/>
            <a:ext cx="2836992" cy="3836387"/>
          </a:xfrm>
          <a:prstGeom prst="rect">
            <a:avLst/>
          </a:prstGeom>
        </p:spPr>
      </p:pic>
      <p:pic>
        <p:nvPicPr>
          <p:cNvPr id="12" name="圖片 11"/>
          <p:cNvPicPr>
            <a:picLocks noChangeAspect="1"/>
          </p:cNvPicPr>
          <p:nvPr/>
        </p:nvPicPr>
        <p:blipFill>
          <a:blip r:embed="rId6"/>
          <a:stretch>
            <a:fillRect/>
          </a:stretch>
        </p:blipFill>
        <p:spPr>
          <a:xfrm>
            <a:off x="2329432" y="2619862"/>
            <a:ext cx="2403319" cy="3164465"/>
          </a:xfrm>
          <a:prstGeom prst="rect">
            <a:avLst/>
          </a:prstGeom>
        </p:spPr>
      </p:pic>
      <p:sp>
        <p:nvSpPr>
          <p:cNvPr id="13" name="文字方塊 12"/>
          <p:cNvSpPr txBox="1"/>
          <p:nvPr/>
        </p:nvSpPr>
        <p:spPr>
          <a:xfrm>
            <a:off x="3141313" y="5810243"/>
            <a:ext cx="2037274" cy="307777"/>
          </a:xfrm>
          <a:prstGeom prst="rect">
            <a:avLst/>
          </a:prstGeom>
          <a:noFill/>
        </p:spPr>
        <p:txBody>
          <a:bodyPr wrap="square" rtlCol="0">
            <a:spAutoFit/>
          </a:bodyPr>
          <a:lstStyle/>
          <a:p>
            <a:r>
              <a:rPr lang="en-US" altLang="zh-TW" sz="14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15.36TB</a:t>
            </a:r>
            <a:endParaRPr lang="zh-TW" altLang="en-US" sz="14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grpSp>
        <p:nvGrpSpPr>
          <p:cNvPr id="20" name="群組 19"/>
          <p:cNvGrpSpPr/>
          <p:nvPr/>
        </p:nvGrpSpPr>
        <p:grpSpPr>
          <a:xfrm>
            <a:off x="11982499" y="7554931"/>
            <a:ext cx="3616826" cy="1385783"/>
            <a:chOff x="10440927" y="8099529"/>
            <a:chExt cx="3616826" cy="1385783"/>
          </a:xfrm>
        </p:grpSpPr>
        <p:pic>
          <p:nvPicPr>
            <p:cNvPr id="21" name="圖片 20"/>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908444" y="8128463"/>
              <a:ext cx="1149309" cy="1284841"/>
            </a:xfrm>
            <a:prstGeom prst="rect">
              <a:avLst/>
            </a:prstGeom>
          </p:spPr>
        </p:pic>
        <p:pic>
          <p:nvPicPr>
            <p:cNvPr id="22" name="圖片 21"/>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1623683" y="8099529"/>
              <a:ext cx="1214697" cy="1385783"/>
            </a:xfrm>
            <a:prstGeom prst="rect">
              <a:avLst/>
            </a:prstGeom>
          </p:spPr>
        </p:pic>
        <p:pic>
          <p:nvPicPr>
            <p:cNvPr id="23" name="圖片 22"/>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440927" y="8128463"/>
              <a:ext cx="1045004" cy="1284841"/>
            </a:xfrm>
            <a:prstGeom prst="rect">
              <a:avLst/>
            </a:prstGeom>
          </p:spPr>
        </p:pic>
      </p:grpSp>
      <p:sp>
        <p:nvSpPr>
          <p:cNvPr id="15" name="文字方塊 14"/>
          <p:cNvSpPr txBox="1"/>
          <p:nvPr/>
        </p:nvSpPr>
        <p:spPr>
          <a:xfrm>
            <a:off x="745152" y="4877018"/>
            <a:ext cx="2212248" cy="307777"/>
          </a:xfrm>
          <a:prstGeom prst="rect">
            <a:avLst/>
          </a:prstGeom>
          <a:noFill/>
        </p:spPr>
        <p:txBody>
          <a:bodyPr wrap="square" rtlCol="0">
            <a:spAutoFit/>
          </a:bodyPr>
          <a:lstStyle/>
          <a:p>
            <a:r>
              <a:rPr lang="en-US" altLang="zh-TW" sz="14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1.92TB~7.68TB</a:t>
            </a:r>
          </a:p>
        </p:txBody>
      </p:sp>
    </p:spTree>
    <p:extLst>
      <p:ext uri="{BB962C8B-B14F-4D97-AF65-F5344CB8AC3E}">
        <p14:creationId xmlns:p14="http://schemas.microsoft.com/office/powerpoint/2010/main" val="1228094582"/>
      </p:ext>
    </p:extLst>
  </p:cSld>
  <p:clrMapOvr>
    <a:masterClrMapping/>
  </p:clrMapOvr>
  <p:transition/>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內容版面配置區 1"/>
          <p:cNvSpPr>
            <a:spLocks noGrp="1"/>
          </p:cNvSpPr>
          <p:nvPr>
            <p:ph idx="1"/>
          </p:nvPr>
        </p:nvSpPr>
        <p:spPr/>
        <p:txBody>
          <a:bodyPr/>
          <a:lstStyle/>
          <a:p>
            <a:r>
              <a:rPr lang="en-US" altLang="zh-TW" dirty="0" smtClean="0"/>
              <a:t>Product Highlight</a:t>
            </a:r>
          </a:p>
          <a:p>
            <a:pPr lvl="1"/>
            <a:r>
              <a:rPr lang="en-US" altLang="zh-TW" dirty="0">
                <a:solidFill>
                  <a:schemeClr val="bg1">
                    <a:lumMod val="75000"/>
                  </a:schemeClr>
                </a:solidFill>
              </a:rPr>
              <a:t>Defense Series</a:t>
            </a:r>
          </a:p>
          <a:p>
            <a:pPr lvl="1"/>
            <a:r>
              <a:rPr lang="en-US" altLang="zh-TW" dirty="0" err="1">
                <a:solidFill>
                  <a:schemeClr val="bg1">
                    <a:lumMod val="75000"/>
                  </a:schemeClr>
                </a:solidFill>
              </a:rPr>
              <a:t>Apacer</a:t>
            </a:r>
            <a:r>
              <a:rPr lang="en-US" altLang="zh-TW" dirty="0">
                <a:solidFill>
                  <a:schemeClr val="bg1">
                    <a:lumMod val="75000"/>
                  </a:schemeClr>
                </a:solidFill>
              </a:rPr>
              <a:t> TCG SSD SV240 Series</a:t>
            </a:r>
          </a:p>
          <a:p>
            <a:pPr lvl="1"/>
            <a:r>
              <a:rPr lang="en-US" altLang="zh-TW" dirty="0">
                <a:solidFill>
                  <a:schemeClr val="bg1">
                    <a:lumMod val="75000"/>
                  </a:schemeClr>
                </a:solidFill>
              </a:rPr>
              <a:t>Enterprise Series</a:t>
            </a:r>
          </a:p>
          <a:p>
            <a:pPr lvl="1"/>
            <a:r>
              <a:rPr lang="en-US" altLang="zh-TW" dirty="0" err="1" smtClean="0">
                <a:solidFill>
                  <a:schemeClr val="tx1"/>
                </a:solidFill>
              </a:rPr>
              <a:t>CoreRescue</a:t>
            </a:r>
            <a:r>
              <a:rPr lang="en-US" altLang="zh-TW" dirty="0" smtClean="0">
                <a:solidFill>
                  <a:schemeClr val="tx1"/>
                </a:solidFill>
              </a:rPr>
              <a:t> ASR</a:t>
            </a:r>
          </a:p>
          <a:p>
            <a:pPr lvl="1"/>
            <a:r>
              <a:rPr lang="en-US" altLang="zh-TW" dirty="0" err="1">
                <a:solidFill>
                  <a:schemeClr val="bg1">
                    <a:lumMod val="75000"/>
                  </a:schemeClr>
                </a:solidFill>
              </a:rPr>
              <a:t>CoreSnapshot</a:t>
            </a:r>
            <a:r>
              <a:rPr lang="en-US" altLang="zh-TW" dirty="0">
                <a:solidFill>
                  <a:schemeClr val="bg1">
                    <a:lumMod val="75000"/>
                  </a:schemeClr>
                </a:solidFill>
              </a:rPr>
              <a:t> 2 technology</a:t>
            </a:r>
          </a:p>
          <a:p>
            <a:pPr lvl="1"/>
            <a:r>
              <a:rPr lang="en-US" altLang="zh-TW" dirty="0" err="1" smtClean="0">
                <a:solidFill>
                  <a:schemeClr val="bg1">
                    <a:lumMod val="75000"/>
                  </a:schemeClr>
                </a:solidFill>
              </a:rPr>
              <a:t>Datadefender</a:t>
            </a:r>
            <a:r>
              <a:rPr lang="en-US" altLang="zh-TW" dirty="0" smtClean="0">
                <a:solidFill>
                  <a:schemeClr val="bg1">
                    <a:lumMod val="75000"/>
                  </a:schemeClr>
                </a:solidFill>
              </a:rPr>
              <a:t> Plus</a:t>
            </a:r>
          </a:p>
          <a:p>
            <a:r>
              <a:rPr lang="en-US" altLang="zh-TW" dirty="0" smtClean="0">
                <a:solidFill>
                  <a:schemeClr val="bg1">
                    <a:lumMod val="75000"/>
                  </a:schemeClr>
                </a:solidFill>
              </a:rPr>
              <a:t>Product </a:t>
            </a:r>
            <a:r>
              <a:rPr lang="en-US" altLang="zh-TW" dirty="0">
                <a:solidFill>
                  <a:schemeClr val="bg1">
                    <a:lumMod val="75000"/>
                  </a:schemeClr>
                </a:solidFill>
              </a:rPr>
              <a:t>Roadmap</a:t>
            </a:r>
          </a:p>
          <a:p>
            <a:pPr lvl="1"/>
            <a:r>
              <a:rPr lang="en-US" altLang="zh-TW" dirty="0">
                <a:solidFill>
                  <a:schemeClr val="bg1">
                    <a:lumMod val="75000"/>
                  </a:schemeClr>
                </a:solidFill>
              </a:rPr>
              <a:t>Industrial SSD VA Series</a:t>
            </a:r>
          </a:p>
          <a:p>
            <a:pPr lvl="2"/>
            <a:r>
              <a:rPr lang="en-US" altLang="zh-TW" dirty="0" err="1">
                <a:solidFill>
                  <a:schemeClr val="bg1">
                    <a:lumMod val="75000"/>
                  </a:schemeClr>
                </a:solidFill>
              </a:rPr>
              <a:t>PCIe</a:t>
            </a:r>
            <a:endParaRPr lang="en-US" altLang="zh-TW" dirty="0">
              <a:solidFill>
                <a:schemeClr val="bg1">
                  <a:lumMod val="75000"/>
                </a:schemeClr>
              </a:solidFill>
            </a:endParaRPr>
          </a:p>
          <a:p>
            <a:pPr lvl="2"/>
            <a:r>
              <a:rPr lang="en-US" altLang="zh-TW" dirty="0">
                <a:solidFill>
                  <a:schemeClr val="bg1">
                    <a:lumMod val="75000"/>
                  </a:schemeClr>
                </a:solidFill>
              </a:rPr>
              <a:t>SATA</a:t>
            </a:r>
          </a:p>
          <a:p>
            <a:pPr lvl="1"/>
            <a:r>
              <a:rPr lang="en-US" altLang="zh-TW" dirty="0">
                <a:solidFill>
                  <a:schemeClr val="bg1">
                    <a:lumMod val="75000"/>
                  </a:schemeClr>
                </a:solidFill>
              </a:rPr>
              <a:t>Industrial SSD STD Series</a:t>
            </a:r>
          </a:p>
          <a:p>
            <a:pPr marL="266713" indent="0">
              <a:buNone/>
            </a:pPr>
            <a:endParaRPr lang="en-US" altLang="zh-TW" dirty="0"/>
          </a:p>
          <a:p>
            <a:endParaRPr lang="zh-TW" altLang="en-US" dirty="0"/>
          </a:p>
        </p:txBody>
      </p:sp>
      <p:sp>
        <p:nvSpPr>
          <p:cNvPr id="3" name="標題 2"/>
          <p:cNvSpPr>
            <a:spLocks noGrp="1"/>
          </p:cNvSpPr>
          <p:nvPr>
            <p:ph type="title"/>
          </p:nvPr>
        </p:nvSpPr>
        <p:spPr/>
        <p:txBody>
          <a:bodyPr/>
          <a:lstStyle/>
          <a:p>
            <a:r>
              <a:rPr lang="en-US" altLang="zh-TW" dirty="0" smtClean="0"/>
              <a:t>Roadmap Agenda</a:t>
            </a:r>
            <a:endParaRPr lang="zh-TW" altLang="en-US" dirty="0"/>
          </a:p>
        </p:txBody>
      </p:sp>
    </p:spTree>
    <p:extLst>
      <p:ext uri="{BB962C8B-B14F-4D97-AF65-F5344CB8AC3E}">
        <p14:creationId xmlns:p14="http://schemas.microsoft.com/office/powerpoint/2010/main" val="731101051"/>
      </p:ext>
    </p:extLst>
  </p:cSld>
  <p:clrMapOvr>
    <a:masterClrMapping/>
  </p:clrMapOvr>
  <p:transition/>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矩形 26"/>
          <p:cNvSpPr/>
          <p:nvPr/>
        </p:nvSpPr>
        <p:spPr bwMode="auto">
          <a:xfrm>
            <a:off x="13532610" y="5980812"/>
            <a:ext cx="2705100" cy="1685925"/>
          </a:xfrm>
          <a:prstGeom prst="rect">
            <a:avLst/>
          </a:prstGeom>
          <a:solidFill>
            <a:srgbClr val="48D8B2"/>
          </a:solidFill>
          <a:ln w="2540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zh-TW" altLang="en-US" sz="4200" b="0" i="0" u="none" strike="noStrike" cap="none" normalizeH="0" baseline="0" smtClean="0">
              <a:ln>
                <a:noFill/>
              </a:ln>
              <a:solidFill>
                <a:srgbClr val="000000"/>
              </a:solidFill>
              <a:effectLst/>
              <a:latin typeface="Gill Sans" charset="0"/>
              <a:sym typeface="Gill Sans" charset="0"/>
            </a:endParaRPr>
          </a:p>
        </p:txBody>
      </p:sp>
      <p:pic>
        <p:nvPicPr>
          <p:cNvPr id="28" name="圖片 27"/>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4049978" y="5773227"/>
            <a:ext cx="1625065" cy="2101094"/>
          </a:xfrm>
          <a:prstGeom prst="rect">
            <a:avLst/>
          </a:prstGeom>
        </p:spPr>
      </p:pic>
      <p:sp>
        <p:nvSpPr>
          <p:cNvPr id="24" name="迴轉箭號 23"/>
          <p:cNvSpPr/>
          <p:nvPr/>
        </p:nvSpPr>
        <p:spPr bwMode="auto">
          <a:xfrm rot="10800000">
            <a:off x="9049243" y="6929028"/>
            <a:ext cx="6057744" cy="2412268"/>
          </a:xfrm>
          <a:prstGeom prst="uturnArrow">
            <a:avLst>
              <a:gd name="adj1" fmla="val 20078"/>
              <a:gd name="adj2" fmla="val 25000"/>
              <a:gd name="adj3" fmla="val 25000"/>
              <a:gd name="adj4" fmla="val 43750"/>
              <a:gd name="adj5" fmla="val 75000"/>
            </a:avLst>
          </a:prstGeom>
          <a:gradFill flip="none" rotWithShape="1">
            <a:gsLst>
              <a:gs pos="0">
                <a:srgbClr val="0033CC"/>
              </a:gs>
              <a:gs pos="73000">
                <a:srgbClr val="0033CC">
                  <a:tint val="44500"/>
                  <a:satMod val="160000"/>
                </a:srgbClr>
              </a:gs>
              <a:gs pos="100000">
                <a:srgbClr val="0033CC">
                  <a:tint val="23500"/>
                  <a:satMod val="160000"/>
                </a:srgbClr>
              </a:gs>
            </a:gsLst>
            <a:lin ang="10800000" scaled="1"/>
            <a:tileRect/>
          </a:gradFill>
          <a:ln w="2540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zh-TW" altLang="en-US" sz="4200" b="0" i="0" u="none" strike="noStrike" cap="none" normalizeH="0" baseline="0" smtClean="0">
              <a:ln>
                <a:noFill/>
              </a:ln>
              <a:solidFill>
                <a:srgbClr val="000000"/>
              </a:solidFill>
              <a:effectLst/>
              <a:latin typeface="Gill Sans" charset="0"/>
              <a:sym typeface="Gill Sans" charset="0"/>
            </a:endParaRPr>
          </a:p>
        </p:txBody>
      </p:sp>
      <p:sp>
        <p:nvSpPr>
          <p:cNvPr id="23" name="迴轉箭號 22"/>
          <p:cNvSpPr/>
          <p:nvPr/>
        </p:nvSpPr>
        <p:spPr bwMode="auto">
          <a:xfrm>
            <a:off x="9398727" y="4258253"/>
            <a:ext cx="6057744" cy="2449609"/>
          </a:xfrm>
          <a:prstGeom prst="uturnArrow">
            <a:avLst>
              <a:gd name="adj1" fmla="val 20078"/>
              <a:gd name="adj2" fmla="val 25000"/>
              <a:gd name="adj3" fmla="val 25000"/>
              <a:gd name="adj4" fmla="val 43750"/>
              <a:gd name="adj5" fmla="val 75000"/>
            </a:avLst>
          </a:prstGeom>
          <a:gradFill flip="none" rotWithShape="1">
            <a:gsLst>
              <a:gs pos="0">
                <a:srgbClr val="48D8B2"/>
              </a:gs>
              <a:gs pos="73000">
                <a:srgbClr val="92D050">
                  <a:tint val="44500"/>
                  <a:satMod val="160000"/>
                </a:srgbClr>
              </a:gs>
              <a:gs pos="100000">
                <a:srgbClr val="92D050">
                  <a:tint val="23500"/>
                  <a:satMod val="160000"/>
                </a:srgbClr>
              </a:gs>
            </a:gsLst>
            <a:path path="circle">
              <a:fillToRect l="100000" b="100000"/>
            </a:path>
            <a:tileRect t="-100000" r="-100000"/>
          </a:gradFill>
          <a:ln w="2540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zh-TW" altLang="en-US" sz="4200" b="0" i="0" u="none" strike="noStrike" cap="none" normalizeH="0" baseline="0" smtClean="0">
              <a:ln>
                <a:noFill/>
              </a:ln>
              <a:solidFill>
                <a:srgbClr val="000000"/>
              </a:solidFill>
              <a:effectLst/>
              <a:latin typeface="Gill Sans" charset="0"/>
              <a:sym typeface="Gill Sans" charset="0"/>
            </a:endParaRPr>
          </a:p>
        </p:txBody>
      </p:sp>
      <p:sp>
        <p:nvSpPr>
          <p:cNvPr id="2" name="標題 1"/>
          <p:cNvSpPr>
            <a:spLocks noGrp="1"/>
          </p:cNvSpPr>
          <p:nvPr>
            <p:ph type="title"/>
          </p:nvPr>
        </p:nvSpPr>
        <p:spPr>
          <a:xfrm>
            <a:off x="1423095" y="444009"/>
            <a:ext cx="15846942" cy="1080121"/>
          </a:xfrm>
        </p:spPr>
        <p:txBody>
          <a:bodyPr/>
          <a:lstStyle/>
          <a:p>
            <a:r>
              <a:rPr lang="en-US" altLang="zh-TW" sz="5400" dirty="0" err="1" smtClean="0">
                <a:solidFill>
                  <a:srgbClr val="008C7D"/>
                </a:solidFill>
              </a:rPr>
              <a:t>CoreRescue</a:t>
            </a:r>
            <a:r>
              <a:rPr lang="en-US" altLang="zh-TW" sz="5400" dirty="0" smtClean="0">
                <a:solidFill>
                  <a:srgbClr val="008C7D"/>
                </a:solidFill>
              </a:rPr>
              <a:t> ASR</a:t>
            </a:r>
            <a:r>
              <a:rPr lang="zh-TW" altLang="en-US" sz="5400" dirty="0" smtClean="0">
                <a:solidFill>
                  <a:srgbClr val="008C7D"/>
                </a:solidFill>
              </a:rPr>
              <a:t> </a:t>
            </a:r>
            <a:r>
              <a:rPr lang="en-US" altLang="zh-TW" sz="5400" dirty="0" smtClean="0">
                <a:solidFill>
                  <a:srgbClr val="008C7D"/>
                </a:solidFill>
              </a:rPr>
              <a:t>Technology </a:t>
            </a:r>
            <a:r>
              <a:rPr lang="en-US" altLang="zh-TW" sz="5400" b="0" dirty="0" smtClean="0">
                <a:solidFill>
                  <a:srgbClr val="008C7D"/>
                </a:solidFill>
              </a:rPr>
              <a:t>– an Invincible Helper </a:t>
            </a:r>
            <a:endParaRPr lang="zh-TW" altLang="en-US" sz="5400" b="0" dirty="0">
              <a:solidFill>
                <a:srgbClr val="008C7D"/>
              </a:solidFill>
            </a:endParaRPr>
          </a:p>
        </p:txBody>
      </p:sp>
      <p:sp>
        <p:nvSpPr>
          <p:cNvPr id="3" name="標題 1"/>
          <p:cNvSpPr txBox="1">
            <a:spLocks/>
          </p:cNvSpPr>
          <p:nvPr/>
        </p:nvSpPr>
        <p:spPr>
          <a:xfrm>
            <a:off x="1397323" y="1315423"/>
            <a:ext cx="9646481" cy="1133178"/>
          </a:xfrm>
          <a:prstGeom prst="rect">
            <a:avLst/>
          </a:prstGeom>
        </p:spPr>
        <p:txBody>
          <a:bodyPr anchor="ctr"/>
          <a:lstStyle>
            <a:lvl1pPr algn="l" rtl="0" eaLnBrk="0" fontAlgn="base" hangingPunct="0">
              <a:spcBef>
                <a:spcPct val="0"/>
              </a:spcBef>
              <a:spcAft>
                <a:spcPct val="0"/>
              </a:spcAft>
              <a:defRPr sz="4000" b="1">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sym typeface="Arial" panose="020B0604020202020204" pitchFamily="34" charset="0"/>
              </a:defRPr>
            </a:lvl1pPr>
            <a:lvl2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2pPr>
            <a:lvl3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3pPr>
            <a:lvl4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4pPr>
            <a:lvl5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5pPr>
            <a:lvl6pPr marL="457223"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6pPr>
            <a:lvl7pPr marL="914446"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7pPr>
            <a:lvl8pPr marL="1371668"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8pPr>
            <a:lvl9pPr marL="1828892"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9pPr>
          </a:lstStyle>
          <a:p>
            <a:r>
              <a:rPr lang="en-US" altLang="zh-TW" sz="4400" kern="0" dirty="0" err="1" smtClean="0">
                <a:solidFill>
                  <a:schemeClr val="bg1">
                    <a:lumMod val="65000"/>
                  </a:schemeClr>
                </a:solidFill>
              </a:rPr>
              <a:t>AutoSR</a:t>
            </a:r>
            <a:r>
              <a:rPr lang="en-US" altLang="zh-TW" sz="4400" kern="0" dirty="0" smtClean="0">
                <a:solidFill>
                  <a:schemeClr val="bg1">
                    <a:lumMod val="65000"/>
                  </a:schemeClr>
                </a:solidFill>
              </a:rPr>
              <a:t> Firmware </a:t>
            </a:r>
            <a:r>
              <a:rPr lang="en-US" altLang="zh-TW" sz="4400" kern="0" dirty="0">
                <a:solidFill>
                  <a:schemeClr val="bg1">
                    <a:lumMod val="65000"/>
                  </a:schemeClr>
                </a:solidFill>
              </a:rPr>
              <a:t>+ </a:t>
            </a:r>
            <a:r>
              <a:rPr lang="en-US" altLang="zh-TW" sz="4400" kern="0" dirty="0" err="1">
                <a:solidFill>
                  <a:schemeClr val="bg1">
                    <a:lumMod val="65000"/>
                  </a:schemeClr>
                </a:solidFill>
              </a:rPr>
              <a:t>AutoSR</a:t>
            </a:r>
            <a:r>
              <a:rPr lang="en-US" altLang="zh-TW" sz="4400" kern="0" dirty="0">
                <a:solidFill>
                  <a:schemeClr val="bg1">
                    <a:lumMod val="65000"/>
                  </a:schemeClr>
                </a:solidFill>
              </a:rPr>
              <a:t> </a:t>
            </a:r>
            <a:r>
              <a:rPr lang="en-US" altLang="zh-TW" sz="4400" kern="0" dirty="0" smtClean="0">
                <a:solidFill>
                  <a:schemeClr val="bg1">
                    <a:lumMod val="65000"/>
                  </a:schemeClr>
                </a:solidFill>
              </a:rPr>
              <a:t>Software</a:t>
            </a:r>
            <a:endParaRPr lang="zh-TW" altLang="en-US" sz="4400" kern="0" dirty="0">
              <a:solidFill>
                <a:schemeClr val="bg1">
                  <a:lumMod val="65000"/>
                </a:schemeClr>
              </a:solidFill>
            </a:endParaRPr>
          </a:p>
        </p:txBody>
      </p:sp>
      <p:pic>
        <p:nvPicPr>
          <p:cNvPr id="5" name="圖片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16675" y="4444752"/>
            <a:ext cx="6297272" cy="4722954"/>
          </a:xfrm>
          <a:prstGeom prst="rect">
            <a:avLst/>
          </a:prstGeom>
        </p:spPr>
      </p:pic>
      <p:sp>
        <p:nvSpPr>
          <p:cNvPr id="6" name="標題 1"/>
          <p:cNvSpPr txBox="1">
            <a:spLocks/>
          </p:cNvSpPr>
          <p:nvPr/>
        </p:nvSpPr>
        <p:spPr>
          <a:xfrm>
            <a:off x="1397323" y="1997170"/>
            <a:ext cx="15049672" cy="2159550"/>
          </a:xfrm>
          <a:prstGeom prst="rect">
            <a:avLst/>
          </a:prstGeom>
        </p:spPr>
        <p:txBody>
          <a:bodyPr anchor="ctr"/>
          <a:lstStyle>
            <a:lvl1pPr algn="l" rtl="0" eaLnBrk="0" fontAlgn="base" hangingPunct="0">
              <a:spcBef>
                <a:spcPct val="0"/>
              </a:spcBef>
              <a:spcAft>
                <a:spcPct val="0"/>
              </a:spcAft>
              <a:defRPr sz="4000" b="1">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sym typeface="Arial" panose="020B0604020202020204" pitchFamily="34" charset="0"/>
              </a:defRPr>
            </a:lvl1pPr>
            <a:lvl2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2pPr>
            <a:lvl3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3pPr>
            <a:lvl4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4pPr>
            <a:lvl5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5pPr>
            <a:lvl6pPr marL="457223"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6pPr>
            <a:lvl7pPr marL="914446"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7pPr>
            <a:lvl8pPr marL="1371668"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8pPr>
            <a:lvl9pPr marL="1828892"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9pPr>
          </a:lstStyle>
          <a:p>
            <a:r>
              <a:rPr lang="en-US" altLang="zh-TW" sz="2800" b="0" kern="0" dirty="0" err="1">
                <a:solidFill>
                  <a:schemeClr val="tx1"/>
                </a:solidFill>
              </a:rPr>
              <a:t>Apacer</a:t>
            </a:r>
            <a:r>
              <a:rPr lang="en-US" altLang="zh-TW" sz="2800" b="0" kern="0" dirty="0">
                <a:solidFill>
                  <a:schemeClr val="tx1"/>
                </a:solidFill>
              </a:rPr>
              <a:t> </a:t>
            </a:r>
            <a:r>
              <a:rPr lang="en-US" altLang="zh-TW" sz="2800" b="0" kern="0" dirty="0" err="1">
                <a:solidFill>
                  <a:schemeClr val="tx1"/>
                </a:solidFill>
              </a:rPr>
              <a:t>CoreRescue</a:t>
            </a:r>
            <a:r>
              <a:rPr lang="en-US" altLang="zh-TW" sz="2800" b="0" kern="0" dirty="0">
                <a:solidFill>
                  <a:schemeClr val="tx1"/>
                </a:solidFill>
              </a:rPr>
              <a:t> is a self-learning AI solution that combines firmware and software in </a:t>
            </a:r>
            <a:r>
              <a:rPr lang="en-US" altLang="zh-TW" sz="2800" b="0" kern="0" dirty="0" err="1">
                <a:solidFill>
                  <a:schemeClr val="tx1"/>
                </a:solidFill>
              </a:rPr>
              <a:t>Apacer</a:t>
            </a:r>
            <a:r>
              <a:rPr lang="en-US" altLang="zh-TW" sz="2800" b="0" kern="0" dirty="0">
                <a:solidFill>
                  <a:schemeClr val="tx1"/>
                </a:solidFill>
              </a:rPr>
              <a:t> SSDs, dedicated to solving the needs of highly automated and self-repairing applications. With one-click activation, AI detection can be performed.</a:t>
            </a:r>
            <a:endParaRPr lang="zh-TW" altLang="en-US" sz="2800" b="0" kern="0" dirty="0">
              <a:solidFill>
                <a:schemeClr val="tx1"/>
              </a:solidFill>
            </a:endParaRPr>
          </a:p>
        </p:txBody>
      </p:sp>
      <p:pic>
        <p:nvPicPr>
          <p:cNvPr id="7" name="圖片 6"/>
          <p:cNvPicPr>
            <a:picLocks noChangeAspect="1"/>
          </p:cNvPicPr>
          <p:nvPr/>
        </p:nvPicPr>
        <p:blipFill rotWithShape="1">
          <a:blip r:embed="rId4" cstate="email">
            <a:extLst>
              <a:ext uri="{28A0092B-C50C-407E-A947-70E740481C1C}">
                <a14:useLocalDpi xmlns:a14="http://schemas.microsoft.com/office/drawing/2010/main"/>
              </a:ext>
            </a:extLst>
          </a:blip>
          <a:srcRect l="17467" t="9" r="13891"/>
          <a:stretch/>
        </p:blipFill>
        <p:spPr>
          <a:xfrm>
            <a:off x="8215147" y="5026155"/>
            <a:ext cx="2012949" cy="2932289"/>
          </a:xfrm>
          <a:prstGeom prst="rect">
            <a:avLst/>
          </a:prstGeom>
        </p:spPr>
      </p:pic>
      <p:pic>
        <p:nvPicPr>
          <p:cNvPr id="8" name="圖片 7"/>
          <p:cNvPicPr>
            <a:picLocks noChangeAspect="1"/>
          </p:cNvPicPr>
          <p:nvPr/>
        </p:nvPicPr>
        <p:blipFill rotWithShape="1">
          <a:blip r:embed="rId5" cstate="email">
            <a:extLst>
              <a:ext uri="{28A0092B-C50C-407E-A947-70E740481C1C}">
                <a14:useLocalDpi xmlns:a14="http://schemas.microsoft.com/office/drawing/2010/main"/>
              </a:ext>
            </a:extLst>
          </a:blip>
          <a:srcRect l="31027" r="34069"/>
          <a:stretch/>
        </p:blipFill>
        <p:spPr>
          <a:xfrm>
            <a:off x="9947953" y="5568713"/>
            <a:ext cx="823479" cy="2359221"/>
          </a:xfrm>
          <a:prstGeom prst="rect">
            <a:avLst/>
          </a:prstGeom>
        </p:spPr>
      </p:pic>
      <p:pic>
        <p:nvPicPr>
          <p:cNvPr id="9" name="圖片 8"/>
          <p:cNvPicPr>
            <a:picLocks noChangeAspect="1"/>
          </p:cNvPicPr>
          <p:nvPr/>
        </p:nvPicPr>
        <p:blipFill>
          <a:blip r:embed="rId6"/>
          <a:stretch>
            <a:fillRect/>
          </a:stretch>
        </p:blipFill>
        <p:spPr>
          <a:xfrm>
            <a:off x="10822120" y="6738372"/>
            <a:ext cx="525376" cy="998091"/>
          </a:xfrm>
          <a:prstGeom prst="rect">
            <a:avLst/>
          </a:prstGeom>
        </p:spPr>
      </p:pic>
      <p:pic>
        <p:nvPicPr>
          <p:cNvPr id="10" name="圖片 9"/>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01179" y="196280"/>
            <a:ext cx="1327850" cy="1327850"/>
          </a:xfrm>
          <a:prstGeom prst="rect">
            <a:avLst/>
          </a:prstGeom>
          <a:effectLst>
            <a:innerShdw blurRad="63500" dist="50800" dir="5400000">
              <a:prstClr val="black">
                <a:alpha val="50000"/>
              </a:prstClr>
            </a:innerShdw>
          </a:effectLst>
        </p:spPr>
      </p:pic>
      <p:pic>
        <p:nvPicPr>
          <p:cNvPr id="11" name="圖片 10"/>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6613165" y="5633973"/>
            <a:ext cx="1841998" cy="1841998"/>
          </a:xfrm>
          <a:prstGeom prst="rect">
            <a:avLst/>
          </a:prstGeom>
          <a:effectLst>
            <a:outerShdw blurRad="50800" dist="50800" dir="5400000" algn="ctr" rotWithShape="0">
              <a:srgbClr val="000000"/>
            </a:outerShdw>
          </a:effectLst>
        </p:spPr>
      </p:pic>
      <p:pic>
        <p:nvPicPr>
          <p:cNvPr id="25" name="圖片 24"/>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3532610" y="5958036"/>
            <a:ext cx="2761088" cy="1720819"/>
          </a:xfrm>
          <a:prstGeom prst="rect">
            <a:avLst/>
          </a:prstGeom>
          <a:effectLst>
            <a:outerShdw blurRad="76200" dir="18900000" sy="23000" kx="-1200000" algn="bl" rotWithShape="0">
              <a:prstClr val="black">
                <a:alpha val="20000"/>
              </a:prstClr>
            </a:outerShdw>
            <a:softEdge rad="31750"/>
          </a:effectLst>
        </p:spPr>
      </p:pic>
      <p:sp>
        <p:nvSpPr>
          <p:cNvPr id="4" name="矩形 3"/>
          <p:cNvSpPr/>
          <p:nvPr/>
        </p:nvSpPr>
        <p:spPr bwMode="auto">
          <a:xfrm>
            <a:off x="3125515" y="5236840"/>
            <a:ext cx="1440160" cy="144016"/>
          </a:xfrm>
          <a:prstGeom prst="rect">
            <a:avLst/>
          </a:prstGeom>
          <a:solidFill>
            <a:schemeClr val="bg1"/>
          </a:solidFill>
          <a:ln w="2540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zh-TW" altLang="en-US" sz="4200" b="0" i="0" u="none" strike="noStrike" cap="none" normalizeH="0" baseline="0" smtClean="0">
              <a:ln>
                <a:noFill/>
              </a:ln>
              <a:solidFill>
                <a:srgbClr val="000000"/>
              </a:solidFill>
              <a:effectLst/>
              <a:latin typeface="Gill Sans" charset="0"/>
              <a:sym typeface="Gill Sans" charset="0"/>
            </a:endParaRPr>
          </a:p>
        </p:txBody>
      </p:sp>
    </p:spTree>
    <p:extLst>
      <p:ext uri="{BB962C8B-B14F-4D97-AF65-F5344CB8AC3E}">
        <p14:creationId xmlns:p14="http://schemas.microsoft.com/office/powerpoint/2010/main" val="77804924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left)">
                                      <p:cBhvr>
                                        <p:cTn id="7" dur="2000"/>
                                        <p:tgtEl>
                                          <p:spTgt spid="23"/>
                                        </p:tgtEl>
                                      </p:cBhvr>
                                    </p:animEffect>
                                  </p:childTnLst>
                                  <p:subTnLst>
                                    <p:set>
                                      <p:cBhvr override="childStyle">
                                        <p:cTn dur="1" fill="hold" display="0" masterRel="sameClick" afterEffect="1">
                                          <p:stCondLst>
                                            <p:cond evt="end" delay="0">
                                              <p:tn val="5"/>
                                            </p:cond>
                                          </p:stCondLst>
                                        </p:cTn>
                                        <p:tgtEl>
                                          <p:spTgt spid="23"/>
                                        </p:tgtEl>
                                        <p:attrNameLst>
                                          <p:attrName>style.visibility</p:attrName>
                                        </p:attrNameLst>
                                      </p:cBhvr>
                                      <p:to>
                                        <p:strVal val="hidden"/>
                                      </p:to>
                                    </p:set>
                                  </p:subTnLst>
                                </p:cTn>
                              </p:par>
                              <p:par>
                                <p:cTn id="8" presetID="22" presetClass="entr" presetSubtype="8" fill="hold" grpId="0" nodeType="withEffect">
                                  <p:stCondLst>
                                    <p:cond delay="0"/>
                                  </p:stCondLst>
                                  <p:childTnLst>
                                    <p:set>
                                      <p:cBhvr>
                                        <p:cTn id="9" dur="1" fill="hold">
                                          <p:stCondLst>
                                            <p:cond delay="0"/>
                                          </p:stCondLst>
                                        </p:cTn>
                                        <p:tgtEl>
                                          <p:spTgt spid="27"/>
                                        </p:tgtEl>
                                        <p:attrNameLst>
                                          <p:attrName>style.visibility</p:attrName>
                                        </p:attrNameLst>
                                      </p:cBhvr>
                                      <p:to>
                                        <p:strVal val="visible"/>
                                      </p:to>
                                    </p:set>
                                    <p:animEffect transition="in" filter="wipe(left)">
                                      <p:cBhvr>
                                        <p:cTn id="10" dur="2000"/>
                                        <p:tgtEl>
                                          <p:spTgt spid="27"/>
                                        </p:tgtEl>
                                      </p:cBhvr>
                                    </p:animEffect>
                                  </p:childTnLst>
                                  <p:subTnLst>
                                    <p:set>
                                      <p:cBhvr override="childStyle">
                                        <p:cTn dur="1" fill="hold" display="0" masterRel="sameClick" afterEffect="1">
                                          <p:stCondLst>
                                            <p:cond evt="end" delay="0">
                                              <p:tn val="8"/>
                                            </p:cond>
                                          </p:stCondLst>
                                        </p:cTn>
                                        <p:tgtEl>
                                          <p:spTgt spid="27"/>
                                        </p:tgtEl>
                                        <p:attrNameLst>
                                          <p:attrName>style.visibility</p:attrName>
                                        </p:attrNameLst>
                                      </p:cBhvr>
                                      <p:to>
                                        <p:strVal val="hidden"/>
                                      </p:to>
                                    </p:set>
                                  </p:subTnLst>
                                </p:cTn>
                              </p:par>
                              <p:par>
                                <p:cTn id="11" presetID="22" presetClass="entr" presetSubtype="8" fill="hold" nodeType="withEffect">
                                  <p:stCondLst>
                                    <p:cond delay="0"/>
                                  </p:stCondLst>
                                  <p:childTnLst>
                                    <p:set>
                                      <p:cBhvr>
                                        <p:cTn id="12" dur="1" fill="hold">
                                          <p:stCondLst>
                                            <p:cond delay="0"/>
                                          </p:stCondLst>
                                        </p:cTn>
                                        <p:tgtEl>
                                          <p:spTgt spid="28"/>
                                        </p:tgtEl>
                                        <p:attrNameLst>
                                          <p:attrName>style.visibility</p:attrName>
                                        </p:attrNameLst>
                                      </p:cBhvr>
                                      <p:to>
                                        <p:strVal val="visible"/>
                                      </p:to>
                                    </p:set>
                                    <p:animEffect transition="in" filter="wipe(left)">
                                      <p:cBhvr>
                                        <p:cTn id="13" dur="2000"/>
                                        <p:tgtEl>
                                          <p:spTgt spid="28"/>
                                        </p:tgtEl>
                                      </p:cBhvr>
                                    </p:animEffect>
                                  </p:childTnLst>
                                  <p:subTnLst>
                                    <p:set>
                                      <p:cBhvr override="childStyle">
                                        <p:cTn dur="1" fill="hold" display="0" masterRel="sameClick" afterEffect="1">
                                          <p:stCondLst>
                                            <p:cond evt="end" delay="0">
                                              <p:tn val="11"/>
                                            </p:cond>
                                          </p:stCondLst>
                                        </p:cTn>
                                        <p:tgtEl>
                                          <p:spTgt spid="28"/>
                                        </p:tgtEl>
                                        <p:attrNameLst>
                                          <p:attrName>style.visibility</p:attrName>
                                        </p:attrNameLst>
                                      </p:cBhvr>
                                      <p:to>
                                        <p:strVal val="hidden"/>
                                      </p:to>
                                    </p:set>
                                  </p:subTnLst>
                                </p:cTn>
                              </p:par>
                            </p:childTnLst>
                          </p:cTn>
                        </p:par>
                        <p:par>
                          <p:cTn id="14" fill="hold">
                            <p:stCondLst>
                              <p:cond delay="2000"/>
                            </p:stCondLst>
                            <p:childTnLst>
                              <p:par>
                                <p:cTn id="15" presetID="22" presetClass="entr" presetSubtype="2" fill="hold" nodeType="afterEffect">
                                  <p:stCondLst>
                                    <p:cond delay="0"/>
                                  </p:stCondLst>
                                  <p:childTnLst>
                                    <p:set>
                                      <p:cBhvr>
                                        <p:cTn id="16" dur="1" fill="hold">
                                          <p:stCondLst>
                                            <p:cond delay="0"/>
                                          </p:stCondLst>
                                        </p:cTn>
                                        <p:tgtEl>
                                          <p:spTgt spid="25"/>
                                        </p:tgtEl>
                                        <p:attrNameLst>
                                          <p:attrName>style.visibility</p:attrName>
                                        </p:attrNameLst>
                                      </p:cBhvr>
                                      <p:to>
                                        <p:strVal val="visible"/>
                                      </p:to>
                                    </p:set>
                                    <p:animEffect transition="in" filter="wipe(right)">
                                      <p:cBhvr>
                                        <p:cTn id="17" dur="2000"/>
                                        <p:tgtEl>
                                          <p:spTgt spid="25"/>
                                        </p:tgtEl>
                                      </p:cBhvr>
                                    </p:animEffect>
                                  </p:childTnLst>
                                  <p:subTnLst>
                                    <p:set>
                                      <p:cBhvr override="childStyle">
                                        <p:cTn dur="1" fill="hold" display="0" masterRel="sameClick" afterEffect="1">
                                          <p:stCondLst>
                                            <p:cond evt="end" delay="0">
                                              <p:tn val="15"/>
                                            </p:cond>
                                          </p:stCondLst>
                                        </p:cTn>
                                        <p:tgtEl>
                                          <p:spTgt spid="25"/>
                                        </p:tgtEl>
                                        <p:attrNameLst>
                                          <p:attrName>style.visibility</p:attrName>
                                        </p:attrNameLst>
                                      </p:cBhvr>
                                      <p:to>
                                        <p:strVal val="hidden"/>
                                      </p:to>
                                    </p:set>
                                  </p:subTnLst>
                                </p:cTn>
                              </p:par>
                              <p:par>
                                <p:cTn id="18" presetID="22" presetClass="entr" presetSubtype="2" fill="hold" grpId="0" nodeType="withEffect">
                                  <p:stCondLst>
                                    <p:cond delay="0"/>
                                  </p:stCondLst>
                                  <p:childTnLst>
                                    <p:set>
                                      <p:cBhvr>
                                        <p:cTn id="19" dur="1" fill="hold">
                                          <p:stCondLst>
                                            <p:cond delay="0"/>
                                          </p:stCondLst>
                                        </p:cTn>
                                        <p:tgtEl>
                                          <p:spTgt spid="24"/>
                                        </p:tgtEl>
                                        <p:attrNameLst>
                                          <p:attrName>style.visibility</p:attrName>
                                        </p:attrNameLst>
                                      </p:cBhvr>
                                      <p:to>
                                        <p:strVal val="visible"/>
                                      </p:to>
                                    </p:set>
                                    <p:animEffect transition="in" filter="wipe(right)">
                                      <p:cBhvr>
                                        <p:cTn id="20" dur="2000"/>
                                        <p:tgtEl>
                                          <p:spTgt spid="24"/>
                                        </p:tgtEl>
                                      </p:cBhvr>
                                    </p:animEffect>
                                  </p:childTnLst>
                                  <p:subTnLst>
                                    <p:set>
                                      <p:cBhvr override="childStyle">
                                        <p:cTn dur="1" fill="hold" display="0" masterRel="sameClick" afterEffect="1">
                                          <p:stCondLst>
                                            <p:cond evt="end" delay="0">
                                              <p:tn val="18"/>
                                            </p:cond>
                                          </p:stCondLst>
                                        </p:cTn>
                                        <p:tgtEl>
                                          <p:spTgt spid="24"/>
                                        </p:tgtEl>
                                        <p:attrNameLst>
                                          <p:attrName>style.visibility</p:attrName>
                                        </p:attrNameLst>
                                      </p:cBhvr>
                                      <p:to>
                                        <p:strVal val="hidden"/>
                                      </p:to>
                                    </p:set>
                                  </p:subTnLst>
                                </p:cTn>
                              </p:par>
                            </p:childTnLst>
                          </p:cTn>
                        </p:par>
                        <p:par>
                          <p:cTn id="21" fill="hold">
                            <p:stCondLst>
                              <p:cond delay="4000"/>
                            </p:stCondLst>
                            <p:childTnLst>
                              <p:par>
                                <p:cTn id="22" presetID="22" presetClass="entr" presetSubtype="8" fill="hold" grpId="1" nodeType="afterEffect">
                                  <p:stCondLst>
                                    <p:cond delay="0"/>
                                  </p:stCondLst>
                                  <p:childTnLst>
                                    <p:set>
                                      <p:cBhvr>
                                        <p:cTn id="23" dur="1" fill="hold">
                                          <p:stCondLst>
                                            <p:cond delay="0"/>
                                          </p:stCondLst>
                                        </p:cTn>
                                        <p:tgtEl>
                                          <p:spTgt spid="23"/>
                                        </p:tgtEl>
                                        <p:attrNameLst>
                                          <p:attrName>style.visibility</p:attrName>
                                        </p:attrNameLst>
                                      </p:cBhvr>
                                      <p:to>
                                        <p:strVal val="visible"/>
                                      </p:to>
                                    </p:set>
                                    <p:animEffect transition="in" filter="wipe(left)">
                                      <p:cBhvr>
                                        <p:cTn id="24" dur="2000"/>
                                        <p:tgtEl>
                                          <p:spTgt spid="23"/>
                                        </p:tgtEl>
                                      </p:cBhvr>
                                    </p:animEffect>
                                  </p:childTnLst>
                                  <p:subTnLst>
                                    <p:set>
                                      <p:cBhvr override="childStyle">
                                        <p:cTn dur="1" fill="hold" display="0" masterRel="sameClick" afterEffect="1">
                                          <p:stCondLst>
                                            <p:cond evt="end" delay="0">
                                              <p:tn val="22"/>
                                            </p:cond>
                                          </p:stCondLst>
                                        </p:cTn>
                                        <p:tgtEl>
                                          <p:spTgt spid="23"/>
                                        </p:tgtEl>
                                        <p:attrNameLst>
                                          <p:attrName>style.visibility</p:attrName>
                                        </p:attrNameLst>
                                      </p:cBhvr>
                                      <p:to>
                                        <p:strVal val="hidden"/>
                                      </p:to>
                                    </p:set>
                                  </p:subTnLst>
                                </p:cTn>
                              </p:par>
                              <p:par>
                                <p:cTn id="25" presetID="22" presetClass="entr" presetSubtype="8" fill="hold" grpId="1" nodeType="withEffect">
                                  <p:stCondLst>
                                    <p:cond delay="0"/>
                                  </p:stCondLst>
                                  <p:childTnLst>
                                    <p:set>
                                      <p:cBhvr>
                                        <p:cTn id="26" dur="1" fill="hold">
                                          <p:stCondLst>
                                            <p:cond delay="0"/>
                                          </p:stCondLst>
                                        </p:cTn>
                                        <p:tgtEl>
                                          <p:spTgt spid="27"/>
                                        </p:tgtEl>
                                        <p:attrNameLst>
                                          <p:attrName>style.visibility</p:attrName>
                                        </p:attrNameLst>
                                      </p:cBhvr>
                                      <p:to>
                                        <p:strVal val="visible"/>
                                      </p:to>
                                    </p:set>
                                    <p:animEffect transition="in" filter="wipe(left)">
                                      <p:cBhvr>
                                        <p:cTn id="27" dur="2000"/>
                                        <p:tgtEl>
                                          <p:spTgt spid="27"/>
                                        </p:tgtEl>
                                      </p:cBhvr>
                                    </p:animEffect>
                                  </p:childTnLst>
                                  <p:subTnLst>
                                    <p:set>
                                      <p:cBhvr override="childStyle">
                                        <p:cTn dur="1" fill="hold" display="0" masterRel="sameClick" afterEffect="1">
                                          <p:stCondLst>
                                            <p:cond evt="end" delay="0">
                                              <p:tn val="25"/>
                                            </p:cond>
                                          </p:stCondLst>
                                        </p:cTn>
                                        <p:tgtEl>
                                          <p:spTgt spid="27"/>
                                        </p:tgtEl>
                                        <p:attrNameLst>
                                          <p:attrName>style.visibility</p:attrName>
                                        </p:attrNameLst>
                                      </p:cBhvr>
                                      <p:to>
                                        <p:strVal val="hidden"/>
                                      </p:to>
                                    </p:set>
                                  </p:subTnLst>
                                </p:cTn>
                              </p:par>
                              <p:par>
                                <p:cTn id="28" presetID="22" presetClass="entr" presetSubtype="8" fill="hold" nodeType="withEffect">
                                  <p:stCondLst>
                                    <p:cond delay="0"/>
                                  </p:stCondLst>
                                  <p:childTnLst>
                                    <p:set>
                                      <p:cBhvr>
                                        <p:cTn id="29" dur="1" fill="hold">
                                          <p:stCondLst>
                                            <p:cond delay="0"/>
                                          </p:stCondLst>
                                        </p:cTn>
                                        <p:tgtEl>
                                          <p:spTgt spid="28"/>
                                        </p:tgtEl>
                                        <p:attrNameLst>
                                          <p:attrName>style.visibility</p:attrName>
                                        </p:attrNameLst>
                                      </p:cBhvr>
                                      <p:to>
                                        <p:strVal val="visible"/>
                                      </p:to>
                                    </p:set>
                                    <p:animEffect transition="in" filter="wipe(left)">
                                      <p:cBhvr>
                                        <p:cTn id="30" dur="2000"/>
                                        <p:tgtEl>
                                          <p:spTgt spid="28"/>
                                        </p:tgtEl>
                                      </p:cBhvr>
                                    </p:animEffect>
                                  </p:childTnLst>
                                  <p:subTnLst>
                                    <p:set>
                                      <p:cBhvr override="childStyle">
                                        <p:cTn dur="1" fill="hold" display="0" masterRel="sameClick" afterEffect="1">
                                          <p:stCondLst>
                                            <p:cond evt="end" delay="0">
                                              <p:tn val="28"/>
                                            </p:cond>
                                          </p:stCondLst>
                                        </p:cTn>
                                        <p:tgtEl>
                                          <p:spTgt spid="28"/>
                                        </p:tgtEl>
                                        <p:attrNameLst>
                                          <p:attrName>style.visibility</p:attrName>
                                        </p:attrNameLst>
                                      </p:cBhvr>
                                      <p:to>
                                        <p:strVal val="hidden"/>
                                      </p:to>
                                    </p:set>
                                  </p:subTnLst>
                                </p:cTn>
                              </p:par>
                            </p:childTnLst>
                          </p:cTn>
                        </p:par>
                        <p:par>
                          <p:cTn id="31" fill="hold">
                            <p:stCondLst>
                              <p:cond delay="6000"/>
                            </p:stCondLst>
                            <p:childTnLst>
                              <p:par>
                                <p:cTn id="32" presetID="22" presetClass="entr" presetSubtype="2" fill="hold" nodeType="afterEffect">
                                  <p:stCondLst>
                                    <p:cond delay="0"/>
                                  </p:stCondLst>
                                  <p:childTnLst>
                                    <p:set>
                                      <p:cBhvr>
                                        <p:cTn id="33" dur="1" fill="hold">
                                          <p:stCondLst>
                                            <p:cond delay="0"/>
                                          </p:stCondLst>
                                        </p:cTn>
                                        <p:tgtEl>
                                          <p:spTgt spid="25"/>
                                        </p:tgtEl>
                                        <p:attrNameLst>
                                          <p:attrName>style.visibility</p:attrName>
                                        </p:attrNameLst>
                                      </p:cBhvr>
                                      <p:to>
                                        <p:strVal val="visible"/>
                                      </p:to>
                                    </p:set>
                                    <p:animEffect transition="in" filter="wipe(right)">
                                      <p:cBhvr>
                                        <p:cTn id="34" dur="2000"/>
                                        <p:tgtEl>
                                          <p:spTgt spid="25"/>
                                        </p:tgtEl>
                                      </p:cBhvr>
                                    </p:animEffect>
                                  </p:childTnLst>
                                  <p:subTnLst>
                                    <p:set>
                                      <p:cBhvr override="childStyle">
                                        <p:cTn dur="1" fill="hold" display="0" masterRel="sameClick" afterEffect="1">
                                          <p:stCondLst>
                                            <p:cond evt="end" delay="0">
                                              <p:tn val="32"/>
                                            </p:cond>
                                          </p:stCondLst>
                                        </p:cTn>
                                        <p:tgtEl>
                                          <p:spTgt spid="25"/>
                                        </p:tgtEl>
                                        <p:attrNameLst>
                                          <p:attrName>style.visibility</p:attrName>
                                        </p:attrNameLst>
                                      </p:cBhvr>
                                      <p:to>
                                        <p:strVal val="hidden"/>
                                      </p:to>
                                    </p:set>
                                  </p:subTnLst>
                                </p:cTn>
                              </p:par>
                              <p:par>
                                <p:cTn id="35" presetID="22" presetClass="entr" presetSubtype="2" fill="hold" grpId="1" nodeType="with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wipe(right)">
                                      <p:cBhvr>
                                        <p:cTn id="37" dur="2000"/>
                                        <p:tgtEl>
                                          <p:spTgt spid="24"/>
                                        </p:tgtEl>
                                      </p:cBhvr>
                                    </p:animEffect>
                                  </p:childTnLst>
                                  <p:subTnLst>
                                    <p:set>
                                      <p:cBhvr override="childStyle">
                                        <p:cTn dur="1" fill="hold" display="0" masterRel="sameClick" afterEffect="1">
                                          <p:stCondLst>
                                            <p:cond evt="end" delay="0">
                                              <p:tn val="35"/>
                                            </p:cond>
                                          </p:stCondLst>
                                        </p:cTn>
                                        <p:tgtEl>
                                          <p:spTgt spid="24"/>
                                        </p:tgtEl>
                                        <p:attrNameLst>
                                          <p:attrName>style.visibility</p:attrName>
                                        </p:attrNameLst>
                                      </p:cBhvr>
                                      <p:to>
                                        <p:strVal val="hidden"/>
                                      </p:to>
                                    </p:set>
                                  </p:subTnLst>
                                </p:cTn>
                              </p:par>
                            </p:childTnLst>
                          </p:cTn>
                        </p:par>
                        <p:par>
                          <p:cTn id="38" fill="hold">
                            <p:stCondLst>
                              <p:cond delay="8000"/>
                            </p:stCondLst>
                            <p:childTnLst>
                              <p:par>
                                <p:cTn id="39" presetID="1" presetClass="entr" presetSubtype="0" fill="hold" grpId="2" nodeType="afterEffect">
                                  <p:stCondLst>
                                    <p:cond delay="0"/>
                                  </p:stCondLst>
                                  <p:childTnLst>
                                    <p:set>
                                      <p:cBhvr>
                                        <p:cTn id="40" dur="1" fill="hold">
                                          <p:stCondLst>
                                            <p:cond delay="0"/>
                                          </p:stCondLst>
                                        </p:cTn>
                                        <p:tgtEl>
                                          <p:spTgt spid="23"/>
                                        </p:tgtEl>
                                        <p:attrNameLst>
                                          <p:attrName>style.visibility</p:attrName>
                                        </p:attrNameLst>
                                      </p:cBhvr>
                                      <p:to>
                                        <p:strVal val="visible"/>
                                      </p:to>
                                    </p:set>
                                  </p:childTnLst>
                                </p:cTn>
                              </p:par>
                            </p:childTnLst>
                          </p:cTn>
                        </p:par>
                        <p:par>
                          <p:cTn id="41" fill="hold">
                            <p:stCondLst>
                              <p:cond delay="8000"/>
                            </p:stCondLst>
                            <p:childTnLst>
                              <p:par>
                                <p:cTn id="42" presetID="1" presetClass="entr" presetSubtype="0" fill="hold" grpId="2" nodeType="afterEffect">
                                  <p:stCondLst>
                                    <p:cond delay="0"/>
                                  </p:stCondLst>
                                  <p:childTnLst>
                                    <p:set>
                                      <p:cBhvr>
                                        <p:cTn id="43" dur="1" fill="hold">
                                          <p:stCondLst>
                                            <p:cond delay="0"/>
                                          </p:stCondLst>
                                        </p:cTn>
                                        <p:tgtEl>
                                          <p:spTgt spid="27"/>
                                        </p:tgtEl>
                                        <p:attrNameLst>
                                          <p:attrName>style.visibility</p:attrName>
                                        </p:attrNameLst>
                                      </p:cBhvr>
                                      <p:to>
                                        <p:strVal val="visible"/>
                                      </p:to>
                                    </p:set>
                                  </p:childTnLst>
                                </p:cTn>
                              </p:par>
                            </p:childTnLst>
                          </p:cTn>
                        </p:par>
                        <p:par>
                          <p:cTn id="44" fill="hold">
                            <p:stCondLst>
                              <p:cond delay="8000"/>
                            </p:stCondLst>
                            <p:childTnLst>
                              <p:par>
                                <p:cTn id="45" presetID="1" presetClass="entr" presetSubtype="0" fill="hold" nodeType="afterEffect">
                                  <p:stCondLst>
                                    <p:cond delay="0"/>
                                  </p:stCondLst>
                                  <p:childTnLst>
                                    <p:set>
                                      <p:cBhvr>
                                        <p:cTn id="46" dur="1" fill="hold">
                                          <p:stCondLst>
                                            <p:cond delay="0"/>
                                          </p:stCondLst>
                                        </p:cTn>
                                        <p:tgtEl>
                                          <p:spTgt spid="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7" grpId="1" animBg="1"/>
      <p:bldP spid="27" grpId="2" animBg="1"/>
      <p:bldP spid="24" grpId="0" animBg="1"/>
      <p:bldP spid="24" grpId="1" animBg="1"/>
      <p:bldP spid="23" grpId="0" animBg="1"/>
      <p:bldP spid="23" grpId="1" animBg="1"/>
      <p:bldP spid="23" grpId="2"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en-US" altLang="zh-TW" dirty="0" smtClean="0"/>
              <a:t>SV250 </a:t>
            </a:r>
            <a:r>
              <a:rPr lang="en-US" altLang="zh-TW" dirty="0" err="1" smtClean="0"/>
              <a:t>CoreRescue</a:t>
            </a:r>
            <a:r>
              <a:rPr lang="en-US" altLang="zh-TW" dirty="0" smtClean="0"/>
              <a:t> ASR SSD </a:t>
            </a:r>
            <a:r>
              <a:rPr lang="en-US" altLang="zh-TW" dirty="0"/>
              <a:t>Series Roadmap </a:t>
            </a:r>
            <a:endParaRPr lang="zh-TW" altLang="en-US" dirty="0"/>
          </a:p>
        </p:txBody>
      </p:sp>
      <p:graphicFrame>
        <p:nvGraphicFramePr>
          <p:cNvPr id="23" name="表格 22"/>
          <p:cNvGraphicFramePr>
            <a:graphicFrameLocks noGrp="1"/>
          </p:cNvGraphicFramePr>
          <p:nvPr>
            <p:extLst/>
          </p:nvPr>
        </p:nvGraphicFramePr>
        <p:xfrm>
          <a:off x="366824" y="1838507"/>
          <a:ext cx="16296198" cy="4280926"/>
        </p:xfrm>
        <a:graphic>
          <a:graphicData uri="http://schemas.openxmlformats.org/drawingml/2006/table">
            <a:tbl>
              <a:tblPr firstRow="1" bandRow="1">
                <a:tableStyleId>{5940675A-B579-460E-94D1-54222C63F5DA}</a:tableStyleId>
              </a:tblPr>
              <a:tblGrid>
                <a:gridCol w="874361"/>
                <a:gridCol w="2046834"/>
                <a:gridCol w="842881"/>
                <a:gridCol w="1044343"/>
                <a:gridCol w="1044343"/>
                <a:gridCol w="1044343"/>
                <a:gridCol w="1044343"/>
                <a:gridCol w="1044343"/>
                <a:gridCol w="1044343"/>
                <a:gridCol w="1044344"/>
                <a:gridCol w="1044344"/>
                <a:gridCol w="1044344"/>
                <a:gridCol w="1044344"/>
                <a:gridCol w="1044344"/>
                <a:gridCol w="1044344"/>
              </a:tblGrid>
              <a:tr h="445390">
                <a:tc>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Flash</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grid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Available</a:t>
                      </a:r>
                      <a:r>
                        <a:rPr lang="en-US" altLang="zh-TW" sz="2000" b="1" baseline="0" dirty="0" smtClean="0">
                          <a:solidFill>
                            <a:schemeClr val="bg1"/>
                          </a:solidFill>
                          <a:latin typeface="Calibri" panose="020F0502020204030204" pitchFamily="34" charset="0"/>
                          <a:cs typeface="Calibri" panose="020F0502020204030204" pitchFamily="34" charset="0"/>
                        </a:rPr>
                        <a:t> Now</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hMerge="1">
                  <a:txBody>
                    <a:bodyPr/>
                    <a:lstStyle/>
                    <a:p>
                      <a:endParaRPr lang="zh-TW" altLang="en-US"/>
                    </a:p>
                  </a:txBody>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Q4’23</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a:p>
                  </a:txBody>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Q1’24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Q2’24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Q3’24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r>
              <a:tr h="1278512">
                <a:tc rowSpan="3">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TLC</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fontAlgn="auto">
                        <a:spcBef>
                          <a:spcPts val="0"/>
                        </a:spcBef>
                        <a:spcAft>
                          <a:spcPts val="0"/>
                        </a:spcAft>
                        <a:defRPr/>
                      </a:pP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gridSpan="2">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SV250-25</a:t>
                      </a:r>
                    </a:p>
                    <a:p>
                      <a:pPr>
                        <a:defRPr/>
                      </a:pPr>
                      <a:r>
                        <a:rPr lang="en-US" altLang="zh-TW" sz="1800" b="1" dirty="0" smtClean="0">
                          <a:solidFill>
                            <a:schemeClr val="bg1"/>
                          </a:solidFill>
                          <a:latin typeface="Calibri" panose="020F0502020204030204" pitchFamily="34" charset="0"/>
                          <a:cs typeface="Calibri" panose="020F0502020204030204" pitchFamily="34" charset="0"/>
                        </a:rPr>
                        <a:t>60GB~480GB</a:t>
                      </a:r>
                    </a:p>
                    <a:p>
                      <a:pPr>
                        <a:defRPr/>
                      </a:pPr>
                      <a:r>
                        <a:rPr lang="en-US" altLang="zh-TW" sz="1800" b="1" dirty="0" err="1" smtClean="0">
                          <a:solidFill>
                            <a:schemeClr val="bg1"/>
                          </a:solidFill>
                          <a:latin typeface="Calibri" panose="020F0502020204030204" pitchFamily="34" charset="0"/>
                          <a:cs typeface="Calibri" panose="020F0502020204030204" pitchFamily="34" charset="0"/>
                        </a:rPr>
                        <a:t>CoreRescue</a:t>
                      </a:r>
                      <a:r>
                        <a:rPr lang="en-US" altLang="zh-TW" sz="1800" b="1" dirty="0" smtClean="0">
                          <a:solidFill>
                            <a:schemeClr val="bg1"/>
                          </a:solidFill>
                          <a:latin typeface="Calibri" panose="020F0502020204030204" pitchFamily="34" charset="0"/>
                          <a:cs typeface="Calibri" panose="020F0502020204030204" pitchFamily="34" charset="0"/>
                        </a:rPr>
                        <a:t> ASR</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hMerge="1">
                  <a:txBody>
                    <a:bodyPr/>
                    <a:lstStyle/>
                    <a:p>
                      <a:endParaRPr lang="zh-TW" altLang="en-US" sz="1800" dirty="0">
                        <a:solidFill>
                          <a:srgbClr val="C00000"/>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endParaRPr lang="zh-TW" altLang="en-US" sz="1800" dirty="0">
                        <a:solidFill>
                          <a:srgbClr val="C00000"/>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endParaRPr lang="zh-TW" altLang="en-US" sz="1800" dirty="0">
                        <a:solidFill>
                          <a:srgbClr val="C00000"/>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solidFill>
                          <a:srgbClr val="C00000"/>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solidFill>
                          <a:srgbClr val="C00000"/>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solidFill>
                          <a:srgbClr val="C00000"/>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solidFill>
                          <a:srgbClr val="C00000"/>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solidFill>
                          <a:srgbClr val="C00000"/>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solidFill>
                          <a:srgbClr val="C00000"/>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278512">
                <a:tc vMerge="1">
                  <a:txBody>
                    <a:bodyPr/>
                    <a:lstStyle/>
                    <a:p>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fontAlgn="auto">
                        <a:spcBef>
                          <a:spcPts val="0"/>
                        </a:spcBef>
                        <a:spcAft>
                          <a:spcPts val="0"/>
                        </a:spcAft>
                        <a:defRPr/>
                      </a:pP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spcBef>
                          <a:spcPts val="0"/>
                        </a:spcBef>
                        <a:spcAft>
                          <a:spcPts val="0"/>
                        </a:spcAft>
                        <a:defRPr/>
                      </a:pP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gridSpan="2">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SV250-M242</a:t>
                      </a:r>
                    </a:p>
                    <a:p>
                      <a:pPr>
                        <a:defRPr/>
                      </a:pPr>
                      <a:r>
                        <a:rPr lang="en-US" altLang="zh-TW" sz="1800" b="1" dirty="0" smtClean="0">
                          <a:solidFill>
                            <a:schemeClr val="bg1"/>
                          </a:solidFill>
                          <a:latin typeface="Calibri" panose="020F0502020204030204" pitchFamily="34" charset="0"/>
                          <a:cs typeface="Calibri" panose="020F0502020204030204" pitchFamily="34" charset="0"/>
                        </a:rPr>
                        <a:t>60GB~480GB</a:t>
                      </a:r>
                    </a:p>
                    <a:p>
                      <a:pPr>
                        <a:defRPr/>
                      </a:pPr>
                      <a:r>
                        <a:rPr lang="en-US" altLang="zh-TW" sz="1800" b="1" dirty="0" err="1" smtClean="0">
                          <a:solidFill>
                            <a:schemeClr val="bg1"/>
                          </a:solidFill>
                          <a:latin typeface="Calibri" panose="020F0502020204030204" pitchFamily="34" charset="0"/>
                          <a:cs typeface="Calibri" panose="020F0502020204030204" pitchFamily="34" charset="0"/>
                        </a:rPr>
                        <a:t>CoreRescue</a:t>
                      </a:r>
                      <a:r>
                        <a:rPr lang="en-US" altLang="zh-TW" sz="1800" b="1" dirty="0" smtClean="0">
                          <a:solidFill>
                            <a:schemeClr val="bg1"/>
                          </a:solidFill>
                          <a:latin typeface="Calibri" panose="020F0502020204030204" pitchFamily="34" charset="0"/>
                          <a:cs typeface="Calibri" panose="020F0502020204030204" pitchFamily="34" charset="0"/>
                        </a:rPr>
                        <a:t> ASR</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hMerge="1">
                  <a:txBody>
                    <a:bodyPr/>
                    <a:lstStyle/>
                    <a:p>
                      <a:endParaRPr lang="zh-TW" altLang="en-US" sz="1800" dirty="0">
                        <a:solidFill>
                          <a:srgbClr val="C00000"/>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endParaRPr lang="zh-TW" altLang="en-US" sz="1800" dirty="0">
                        <a:solidFill>
                          <a:srgbClr val="C00000"/>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278512">
                <a:tc vMerge="1">
                  <a:txBody>
                    <a:bodyPr/>
                    <a:lstStyle/>
                    <a:p>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fontAlgn="auto">
                        <a:spcBef>
                          <a:spcPts val="0"/>
                        </a:spcBef>
                        <a:spcAft>
                          <a:spcPts val="0"/>
                        </a:spcAft>
                        <a:defRPr/>
                      </a:pP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gridSpan="2">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SV250-M280</a:t>
                      </a:r>
                    </a:p>
                    <a:p>
                      <a:pPr>
                        <a:defRPr/>
                      </a:pPr>
                      <a:r>
                        <a:rPr lang="en-US" altLang="zh-TW" sz="1800" b="1" dirty="0" smtClean="0">
                          <a:solidFill>
                            <a:schemeClr val="bg1"/>
                          </a:solidFill>
                          <a:latin typeface="Calibri" panose="020F0502020204030204" pitchFamily="34" charset="0"/>
                          <a:cs typeface="Calibri" panose="020F0502020204030204" pitchFamily="34" charset="0"/>
                        </a:rPr>
                        <a:t>60GB~480GB</a:t>
                      </a:r>
                    </a:p>
                    <a:p>
                      <a:pPr>
                        <a:defRPr/>
                      </a:pPr>
                      <a:r>
                        <a:rPr lang="en-US" altLang="zh-TW" sz="1800" b="1" dirty="0" err="1" smtClean="0">
                          <a:solidFill>
                            <a:schemeClr val="bg1"/>
                          </a:solidFill>
                          <a:latin typeface="Calibri" panose="020F0502020204030204" pitchFamily="34" charset="0"/>
                          <a:cs typeface="Calibri" panose="020F0502020204030204" pitchFamily="34" charset="0"/>
                        </a:rPr>
                        <a:t>CoreRescue</a:t>
                      </a:r>
                      <a:r>
                        <a:rPr lang="en-US" altLang="zh-TW" sz="1800" b="1" dirty="0" smtClean="0">
                          <a:solidFill>
                            <a:schemeClr val="bg1"/>
                          </a:solidFill>
                          <a:latin typeface="Calibri" panose="020F0502020204030204" pitchFamily="34" charset="0"/>
                          <a:cs typeface="Calibri" panose="020F0502020204030204" pitchFamily="34" charset="0"/>
                        </a:rPr>
                        <a:t> ASR</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hMerge="1">
                  <a:txBody>
                    <a:bodyPr/>
                    <a:lstStyle/>
                    <a:p>
                      <a:endParaRPr lang="zh-TW" altLang="en-US" sz="1800" dirty="0">
                        <a:solidFill>
                          <a:srgbClr val="C00000"/>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endParaRPr lang="zh-TW" altLang="en-US" sz="1800" dirty="0">
                        <a:solidFill>
                          <a:srgbClr val="C00000"/>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grpSp>
        <p:nvGrpSpPr>
          <p:cNvPr id="92" name="群組 91"/>
          <p:cNvGrpSpPr/>
          <p:nvPr/>
        </p:nvGrpSpPr>
        <p:grpSpPr>
          <a:xfrm>
            <a:off x="-4662109" y="2512992"/>
            <a:ext cx="4403248" cy="4271897"/>
            <a:chOff x="-4662109" y="2512992"/>
            <a:chExt cx="4403248" cy="4271897"/>
          </a:xfrm>
        </p:grpSpPr>
        <p:grpSp>
          <p:nvGrpSpPr>
            <p:cNvPr id="93" name="群組 92"/>
            <p:cNvGrpSpPr/>
            <p:nvPr/>
          </p:nvGrpSpPr>
          <p:grpSpPr>
            <a:xfrm>
              <a:off x="-4662109" y="2512992"/>
              <a:ext cx="4403248" cy="4271897"/>
              <a:chOff x="12883876" y="1908742"/>
              <a:chExt cx="4403248" cy="4271897"/>
            </a:xfrm>
          </p:grpSpPr>
          <p:sp>
            <p:nvSpPr>
              <p:cNvPr id="96" name="矩形 95"/>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7" name="矩形 96"/>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8" name="矩形 97"/>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9" name="矩形 98"/>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0" name="文字方塊 99"/>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101" name="文字方塊 100"/>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102" name="矩形 101"/>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3" name="文字方塊 102"/>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104" name="文字方塊 103"/>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105" name="矩形 104"/>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6" name="文字方塊 105"/>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107" name="矩形 106"/>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8" name="矩形 107"/>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9" name="矩形 108"/>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0" name="文字方塊 109"/>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111" name="矩形 110"/>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12" name="矩形 111"/>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3" name="矩形 112"/>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114" name="矩形 113"/>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115" name="矩形 114"/>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16" name="文字方塊 115"/>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117" name="矩形 116"/>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8" name="矩形 117"/>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94" name="文字方塊 93"/>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95" name="矩形 94"/>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64" name="文字方塊 63"/>
          <p:cNvSpPr txBox="1"/>
          <p:nvPr/>
        </p:nvSpPr>
        <p:spPr>
          <a:xfrm>
            <a:off x="13497255" y="5805513"/>
            <a:ext cx="2679493" cy="295423"/>
          </a:xfrm>
          <a:prstGeom prst="rect">
            <a:avLst/>
          </a:prstGeom>
          <a:noFill/>
        </p:spPr>
        <p:txBody>
          <a:bodyPr wrap="none" lIns="79205" tIns="39603" rIns="79205" bIns="39603">
            <a:spAutoFit/>
          </a:bodyPr>
          <a:lstStyle>
            <a:defPPr>
              <a:defRPr lang="en-US"/>
            </a:defPPr>
            <a:lvl1pPr fontAlgn="auto">
              <a:spcBef>
                <a:spcPts val="0"/>
              </a:spcBef>
              <a:spcAft>
                <a:spcPts val="0"/>
              </a:spcAft>
              <a:defRPr kumimoji="0" sz="1400" b="1">
                <a:solidFill>
                  <a:srgbClr val="C00000"/>
                </a:solidFill>
                <a:latin typeface="Calibri" panose="020F0502020204030204" pitchFamily="34" charset="0"/>
                <a:ea typeface="+mn-ea"/>
                <a:cs typeface="Calibri" panose="020F0502020204030204" pitchFamily="34" charset="0"/>
              </a:defRPr>
            </a:lvl1pPr>
          </a:lstStyle>
          <a:p>
            <a:r>
              <a:rPr lang="en-US" altLang="zh-TW" dirty="0"/>
              <a:t>Warranty: </a:t>
            </a:r>
            <a:r>
              <a:rPr lang="en-US" altLang="zh-TW" dirty="0" smtClean="0"/>
              <a:t>3 </a:t>
            </a:r>
            <a:r>
              <a:rPr lang="en-US" altLang="zh-TW" dirty="0"/>
              <a:t>years or 3K P/E cycles</a:t>
            </a:r>
            <a:endParaRPr lang="zh-TW" altLang="en-US" dirty="0"/>
          </a:p>
        </p:txBody>
      </p:sp>
      <p:grpSp>
        <p:nvGrpSpPr>
          <p:cNvPr id="7" name="群組 6"/>
          <p:cNvGrpSpPr/>
          <p:nvPr/>
        </p:nvGrpSpPr>
        <p:grpSpPr>
          <a:xfrm>
            <a:off x="14526854" y="8045152"/>
            <a:ext cx="1920141" cy="866153"/>
            <a:chOff x="14526854" y="8045152"/>
            <a:chExt cx="1920141" cy="866153"/>
          </a:xfrm>
        </p:grpSpPr>
        <p:sp>
          <p:nvSpPr>
            <p:cNvPr id="80" name="文字方塊 79"/>
            <p:cNvSpPr txBox="1"/>
            <p:nvPr/>
          </p:nvSpPr>
          <p:spPr>
            <a:xfrm>
              <a:off x="14526854" y="8045152"/>
              <a:ext cx="1920141" cy="830997"/>
            </a:xfrm>
            <a:prstGeom prst="rect">
              <a:avLst/>
            </a:prstGeom>
            <a:noFill/>
          </p:spPr>
          <p:txBody>
            <a:bodyPr wrap="none" rtlCol="0">
              <a:spAutoFit/>
            </a:bodyPr>
            <a:lstStyle/>
            <a:p>
              <a:r>
                <a:rPr lang="en-US" altLang="zh-TW" sz="1600" dirty="0">
                  <a:solidFill>
                    <a:schemeClr val="tx1">
                      <a:lumMod val="65000"/>
                      <a:lumOff val="35000"/>
                    </a:schemeClr>
                  </a:solidFill>
                  <a:latin typeface="Calibri" panose="020F0502020204030204" pitchFamily="34" charset="0"/>
                  <a:cs typeface="Calibri" panose="020F0502020204030204" pitchFamily="34" charset="0"/>
                </a:rPr>
                <a:t>Remarks</a:t>
              </a: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a:t>
              </a:r>
            </a:p>
            <a:p>
              <a:pPr>
                <a:lnSpc>
                  <a:spcPct val="200000"/>
                </a:lnSpc>
              </a:pP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                Wide Temp.</a:t>
              </a:r>
            </a:p>
          </p:txBody>
        </p:sp>
        <p:pic>
          <p:nvPicPr>
            <p:cNvPr id="81" name="圖片 80"/>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14821347" y="8460650"/>
              <a:ext cx="475278" cy="450655"/>
            </a:xfrm>
            <a:prstGeom prst="rect">
              <a:avLst/>
            </a:prstGeom>
          </p:spPr>
        </p:pic>
      </p:grpSp>
      <p:grpSp>
        <p:nvGrpSpPr>
          <p:cNvPr id="50" name="群組 49"/>
          <p:cNvGrpSpPr/>
          <p:nvPr/>
        </p:nvGrpSpPr>
        <p:grpSpPr>
          <a:xfrm>
            <a:off x="8336940" y="2368531"/>
            <a:ext cx="837247" cy="852085"/>
            <a:chOff x="12801436" y="4276276"/>
            <a:chExt cx="837247" cy="852085"/>
          </a:xfrm>
        </p:grpSpPr>
        <p:sp>
          <p:nvSpPr>
            <p:cNvPr id="51" name="文字方塊 50"/>
            <p:cNvSpPr txBox="1"/>
            <p:nvPr/>
          </p:nvSpPr>
          <p:spPr>
            <a:xfrm>
              <a:off x="12801436" y="4276276"/>
              <a:ext cx="837247" cy="338554"/>
            </a:xfrm>
            <a:prstGeom prst="rect">
              <a:avLst/>
            </a:prstGeom>
            <a:noFill/>
          </p:spPr>
          <p:txBody>
            <a:bodyPr wrap="square" rtlCol="0">
              <a:spAutoFit/>
            </a:bodyPr>
            <a:lstStyle/>
            <a:p>
              <a:pPr algn="ctr"/>
              <a:r>
                <a:rPr lang="en-US" altLang="zh-TW" sz="1600" b="1" dirty="0" smtClean="0">
                  <a:solidFill>
                    <a:srgbClr val="FFFF00"/>
                  </a:solidFill>
                  <a:latin typeface="Calibri" panose="020F0502020204030204" pitchFamily="34" charset="0"/>
                  <a:cs typeface="Calibri" panose="020F0502020204030204" pitchFamily="34" charset="0"/>
                </a:rPr>
                <a:t>BiCS5</a:t>
              </a:r>
              <a:endParaRPr lang="en-US" altLang="zh-TW" sz="1600" b="1" dirty="0">
                <a:solidFill>
                  <a:srgbClr val="FFFF00"/>
                </a:solidFill>
                <a:latin typeface="Calibri" panose="020F0502020204030204" pitchFamily="34" charset="0"/>
                <a:cs typeface="Calibri" panose="020F0502020204030204" pitchFamily="34" charset="0"/>
              </a:endParaRPr>
            </a:p>
          </p:txBody>
        </p:sp>
        <p:pic>
          <p:nvPicPr>
            <p:cNvPr id="52" name="圖片 51"/>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2995059" y="4678361"/>
              <a:ext cx="450000" cy="450000"/>
            </a:xfrm>
            <a:prstGeom prst="rect">
              <a:avLst/>
            </a:prstGeom>
          </p:spPr>
        </p:pic>
      </p:grpSp>
      <p:grpSp>
        <p:nvGrpSpPr>
          <p:cNvPr id="54" name="群組 53"/>
          <p:cNvGrpSpPr/>
          <p:nvPr/>
        </p:nvGrpSpPr>
        <p:grpSpPr>
          <a:xfrm>
            <a:off x="8334265" y="4953428"/>
            <a:ext cx="837247" cy="852085"/>
            <a:chOff x="12801436" y="4276276"/>
            <a:chExt cx="837247" cy="852085"/>
          </a:xfrm>
        </p:grpSpPr>
        <p:sp>
          <p:nvSpPr>
            <p:cNvPr id="55" name="文字方塊 54"/>
            <p:cNvSpPr txBox="1"/>
            <p:nvPr/>
          </p:nvSpPr>
          <p:spPr>
            <a:xfrm>
              <a:off x="12801436" y="4276276"/>
              <a:ext cx="837247" cy="338554"/>
            </a:xfrm>
            <a:prstGeom prst="rect">
              <a:avLst/>
            </a:prstGeom>
            <a:noFill/>
          </p:spPr>
          <p:txBody>
            <a:bodyPr wrap="square" rtlCol="0">
              <a:spAutoFit/>
            </a:bodyPr>
            <a:lstStyle/>
            <a:p>
              <a:pPr algn="ctr"/>
              <a:r>
                <a:rPr lang="en-US" altLang="zh-TW" sz="1600" b="1" dirty="0" smtClean="0">
                  <a:solidFill>
                    <a:srgbClr val="FFFF00"/>
                  </a:solidFill>
                  <a:latin typeface="Calibri" panose="020F0502020204030204" pitchFamily="34" charset="0"/>
                  <a:cs typeface="Calibri" panose="020F0502020204030204" pitchFamily="34" charset="0"/>
                </a:rPr>
                <a:t>BiCS5</a:t>
              </a:r>
              <a:endParaRPr lang="en-US" altLang="zh-TW" sz="1600" b="1" dirty="0">
                <a:solidFill>
                  <a:srgbClr val="FFFF00"/>
                </a:solidFill>
                <a:latin typeface="Calibri" panose="020F0502020204030204" pitchFamily="34" charset="0"/>
                <a:cs typeface="Calibri" panose="020F0502020204030204" pitchFamily="34" charset="0"/>
              </a:endParaRPr>
            </a:p>
          </p:txBody>
        </p:sp>
        <p:pic>
          <p:nvPicPr>
            <p:cNvPr id="56" name="圖片 55"/>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2995059" y="4678361"/>
              <a:ext cx="450000" cy="450000"/>
            </a:xfrm>
            <a:prstGeom prst="rect">
              <a:avLst/>
            </a:prstGeom>
          </p:spPr>
        </p:pic>
      </p:grpSp>
      <p:grpSp>
        <p:nvGrpSpPr>
          <p:cNvPr id="57" name="群組 56"/>
          <p:cNvGrpSpPr/>
          <p:nvPr/>
        </p:nvGrpSpPr>
        <p:grpSpPr>
          <a:xfrm>
            <a:off x="8336940" y="3778065"/>
            <a:ext cx="837247" cy="852085"/>
            <a:chOff x="12801436" y="4276276"/>
            <a:chExt cx="837247" cy="852085"/>
          </a:xfrm>
        </p:grpSpPr>
        <p:sp>
          <p:nvSpPr>
            <p:cNvPr id="58" name="文字方塊 57"/>
            <p:cNvSpPr txBox="1"/>
            <p:nvPr/>
          </p:nvSpPr>
          <p:spPr>
            <a:xfrm>
              <a:off x="12801436" y="4276276"/>
              <a:ext cx="837247" cy="338554"/>
            </a:xfrm>
            <a:prstGeom prst="rect">
              <a:avLst/>
            </a:prstGeom>
            <a:noFill/>
          </p:spPr>
          <p:txBody>
            <a:bodyPr wrap="square" rtlCol="0">
              <a:spAutoFit/>
            </a:bodyPr>
            <a:lstStyle/>
            <a:p>
              <a:pPr algn="ctr"/>
              <a:r>
                <a:rPr lang="en-US" altLang="zh-TW" sz="1600" b="1" dirty="0" smtClean="0">
                  <a:solidFill>
                    <a:srgbClr val="FFFF00"/>
                  </a:solidFill>
                  <a:latin typeface="Calibri" panose="020F0502020204030204" pitchFamily="34" charset="0"/>
                  <a:cs typeface="Calibri" panose="020F0502020204030204" pitchFamily="34" charset="0"/>
                </a:rPr>
                <a:t>BiCS5</a:t>
              </a:r>
              <a:endParaRPr lang="en-US" altLang="zh-TW" sz="1600" b="1" dirty="0">
                <a:solidFill>
                  <a:srgbClr val="FFFF00"/>
                </a:solidFill>
                <a:latin typeface="Calibri" panose="020F0502020204030204" pitchFamily="34" charset="0"/>
                <a:cs typeface="Calibri" panose="020F0502020204030204" pitchFamily="34" charset="0"/>
              </a:endParaRPr>
            </a:p>
          </p:txBody>
        </p:sp>
        <p:pic>
          <p:nvPicPr>
            <p:cNvPr id="59" name="圖片 58"/>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2995059" y="4678361"/>
              <a:ext cx="450000" cy="450000"/>
            </a:xfrm>
            <a:prstGeom prst="rect">
              <a:avLst/>
            </a:prstGeom>
          </p:spPr>
        </p:pic>
      </p:grpSp>
    </p:spTree>
    <p:extLst>
      <p:ext uri="{BB962C8B-B14F-4D97-AF65-F5344CB8AC3E}">
        <p14:creationId xmlns:p14="http://schemas.microsoft.com/office/powerpoint/2010/main" val="116191304"/>
      </p:ext>
    </p:extLst>
  </p:cSld>
  <p:clrMapOvr>
    <a:masterClrMapping/>
  </p:clrMapOvr>
  <p:transition/>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en-US" altLang="zh-TW" dirty="0"/>
              <a:t>P</a:t>
            </a:r>
            <a:r>
              <a:rPr lang="en-US" altLang="zh-TW" dirty="0" smtClean="0"/>
              <a:t>V250 </a:t>
            </a:r>
            <a:r>
              <a:rPr lang="en-US" altLang="zh-TW" dirty="0" err="1" smtClean="0"/>
              <a:t>CoreRescue</a:t>
            </a:r>
            <a:r>
              <a:rPr lang="en-US" altLang="zh-TW" dirty="0" smtClean="0"/>
              <a:t> ASR SSD </a:t>
            </a:r>
            <a:r>
              <a:rPr lang="en-US" altLang="zh-TW" dirty="0"/>
              <a:t>Series Roadmap </a:t>
            </a:r>
            <a:endParaRPr lang="zh-TW" altLang="en-US" dirty="0"/>
          </a:p>
        </p:txBody>
      </p:sp>
      <p:graphicFrame>
        <p:nvGraphicFramePr>
          <p:cNvPr id="23" name="表格 22"/>
          <p:cNvGraphicFramePr>
            <a:graphicFrameLocks noGrp="1"/>
          </p:cNvGraphicFramePr>
          <p:nvPr>
            <p:extLst>
              <p:ext uri="{D42A27DB-BD31-4B8C-83A1-F6EECF244321}">
                <p14:modId xmlns:p14="http://schemas.microsoft.com/office/powerpoint/2010/main" val="2370763459"/>
              </p:ext>
            </p:extLst>
          </p:nvPr>
        </p:nvGraphicFramePr>
        <p:xfrm>
          <a:off x="366824" y="1838507"/>
          <a:ext cx="16296198" cy="3002414"/>
        </p:xfrm>
        <a:graphic>
          <a:graphicData uri="http://schemas.openxmlformats.org/drawingml/2006/table">
            <a:tbl>
              <a:tblPr firstRow="1" bandRow="1">
                <a:tableStyleId>{5940675A-B579-460E-94D1-54222C63F5DA}</a:tableStyleId>
              </a:tblPr>
              <a:tblGrid>
                <a:gridCol w="874361"/>
                <a:gridCol w="2046834"/>
                <a:gridCol w="842881"/>
                <a:gridCol w="1044343"/>
                <a:gridCol w="1044343"/>
                <a:gridCol w="1044343"/>
                <a:gridCol w="1044343"/>
                <a:gridCol w="1044343"/>
                <a:gridCol w="1044343"/>
                <a:gridCol w="1044344"/>
                <a:gridCol w="1044344"/>
                <a:gridCol w="1044344"/>
                <a:gridCol w="1044344"/>
                <a:gridCol w="1044344"/>
                <a:gridCol w="1044344"/>
              </a:tblGrid>
              <a:tr h="445390">
                <a:tc>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Flash</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grid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Available</a:t>
                      </a:r>
                      <a:r>
                        <a:rPr lang="en-US" altLang="zh-TW" sz="2000" b="1" baseline="0" dirty="0" smtClean="0">
                          <a:solidFill>
                            <a:schemeClr val="bg1"/>
                          </a:solidFill>
                          <a:latin typeface="Calibri" panose="020F0502020204030204" pitchFamily="34" charset="0"/>
                          <a:cs typeface="Calibri" panose="020F0502020204030204" pitchFamily="34" charset="0"/>
                        </a:rPr>
                        <a:t> Now</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hMerge="1">
                  <a:txBody>
                    <a:bodyPr/>
                    <a:lstStyle/>
                    <a:p>
                      <a:endParaRPr lang="zh-TW" altLang="en-US"/>
                    </a:p>
                  </a:txBody>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Q4’23</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a:p>
                  </a:txBody>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Q1’24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tc>
                <a:tc hMerge="1">
                  <a:txBody>
                    <a:bodyPr/>
                    <a:lstStyle/>
                    <a:p>
                      <a:endParaRPr lang="zh-TW" altLang="en-US"/>
                    </a:p>
                  </a:txBody>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Q2’24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Q3’24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r>
              <a:tr h="1278512">
                <a:tc row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TLC</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fontAlgn="auto">
                        <a:spcBef>
                          <a:spcPts val="0"/>
                        </a:spcBef>
                        <a:spcAft>
                          <a:spcPts val="0"/>
                        </a:spcAft>
                        <a:defRPr/>
                      </a:pP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solidFill>
                          <a:srgbClr val="C00000"/>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gridSpan="2">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PV250-M242</a:t>
                      </a:r>
                    </a:p>
                    <a:p>
                      <a:pPr>
                        <a:defRPr/>
                      </a:pPr>
                      <a:r>
                        <a:rPr lang="en-US" altLang="zh-TW" sz="1800" b="1" dirty="0" smtClean="0">
                          <a:solidFill>
                            <a:schemeClr val="bg1"/>
                          </a:solidFill>
                          <a:latin typeface="Calibri" panose="020F0502020204030204" pitchFamily="34" charset="0"/>
                          <a:cs typeface="Calibri" panose="020F0502020204030204" pitchFamily="34" charset="0"/>
                        </a:rPr>
                        <a:t>60GB~480GB</a:t>
                      </a:r>
                    </a:p>
                    <a:p>
                      <a:pPr>
                        <a:defRPr/>
                      </a:pPr>
                      <a:r>
                        <a:rPr lang="en-US" altLang="zh-TW" sz="1800" b="1" dirty="0" err="1" smtClean="0">
                          <a:solidFill>
                            <a:schemeClr val="bg1"/>
                          </a:solidFill>
                          <a:latin typeface="Calibri" panose="020F0502020204030204" pitchFamily="34" charset="0"/>
                          <a:cs typeface="Calibri" panose="020F0502020204030204" pitchFamily="34" charset="0"/>
                        </a:rPr>
                        <a:t>CoreRescue</a:t>
                      </a:r>
                      <a:r>
                        <a:rPr lang="en-US" altLang="zh-TW" sz="1800" b="1" dirty="0" smtClean="0">
                          <a:solidFill>
                            <a:schemeClr val="bg1"/>
                          </a:solidFill>
                          <a:latin typeface="Calibri" panose="020F0502020204030204" pitchFamily="34" charset="0"/>
                          <a:cs typeface="Calibri" panose="020F0502020204030204" pitchFamily="34" charset="0"/>
                        </a:rPr>
                        <a:t> ASR</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hMerge="1">
                  <a:txBody>
                    <a:bodyPr/>
                    <a:lstStyle/>
                    <a:p>
                      <a:endParaRPr lang="zh-TW" altLang="en-US" sz="1800" dirty="0">
                        <a:solidFill>
                          <a:srgbClr val="C00000"/>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solidFill>
                          <a:srgbClr val="C00000"/>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endParaRPr lang="zh-TW" altLang="en-US" sz="1800" dirty="0">
                        <a:solidFill>
                          <a:srgbClr val="C00000"/>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278512">
                <a:tc vMerge="1">
                  <a:txBody>
                    <a:bodyPr/>
                    <a:lstStyle/>
                    <a:p>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fontAlgn="auto">
                        <a:spcBef>
                          <a:spcPts val="0"/>
                        </a:spcBef>
                        <a:spcAft>
                          <a:spcPts val="0"/>
                        </a:spcAft>
                        <a:defRPr/>
                      </a:pP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spcBef>
                          <a:spcPts val="0"/>
                        </a:spcBef>
                        <a:spcAft>
                          <a:spcPts val="0"/>
                        </a:spcAft>
                        <a:defRPr/>
                      </a:pP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solidFill>
                          <a:srgbClr val="C00000"/>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gridSpan="2">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PV250-M280</a:t>
                      </a:r>
                    </a:p>
                    <a:p>
                      <a:pPr>
                        <a:defRPr/>
                      </a:pPr>
                      <a:r>
                        <a:rPr lang="en-US" altLang="zh-TW" sz="1800" b="1" dirty="0" smtClean="0">
                          <a:solidFill>
                            <a:schemeClr val="bg1"/>
                          </a:solidFill>
                          <a:latin typeface="Calibri" panose="020F0502020204030204" pitchFamily="34" charset="0"/>
                          <a:cs typeface="Calibri" panose="020F0502020204030204" pitchFamily="34" charset="0"/>
                        </a:rPr>
                        <a:t>60GB~480GB</a:t>
                      </a:r>
                    </a:p>
                    <a:p>
                      <a:pPr>
                        <a:defRPr/>
                      </a:pPr>
                      <a:r>
                        <a:rPr lang="en-US" altLang="zh-TW" sz="1800" b="1" dirty="0" err="1" smtClean="0">
                          <a:solidFill>
                            <a:schemeClr val="bg1"/>
                          </a:solidFill>
                          <a:latin typeface="Calibri" panose="020F0502020204030204" pitchFamily="34" charset="0"/>
                          <a:cs typeface="Calibri" panose="020F0502020204030204" pitchFamily="34" charset="0"/>
                        </a:rPr>
                        <a:t>CoreRescue</a:t>
                      </a:r>
                      <a:r>
                        <a:rPr lang="en-US" altLang="zh-TW" sz="1800" b="1" dirty="0" smtClean="0">
                          <a:solidFill>
                            <a:schemeClr val="bg1"/>
                          </a:solidFill>
                          <a:latin typeface="Calibri" panose="020F0502020204030204" pitchFamily="34" charset="0"/>
                          <a:cs typeface="Calibri" panose="020F0502020204030204" pitchFamily="34" charset="0"/>
                        </a:rPr>
                        <a:t> ASR</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hMerge="1">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grpSp>
        <p:nvGrpSpPr>
          <p:cNvPr id="92" name="群組 91"/>
          <p:cNvGrpSpPr/>
          <p:nvPr/>
        </p:nvGrpSpPr>
        <p:grpSpPr>
          <a:xfrm>
            <a:off x="-4662109" y="2512992"/>
            <a:ext cx="4403248" cy="4271897"/>
            <a:chOff x="-4662109" y="2512992"/>
            <a:chExt cx="4403248" cy="4271897"/>
          </a:xfrm>
        </p:grpSpPr>
        <p:grpSp>
          <p:nvGrpSpPr>
            <p:cNvPr id="93" name="群組 92"/>
            <p:cNvGrpSpPr/>
            <p:nvPr/>
          </p:nvGrpSpPr>
          <p:grpSpPr>
            <a:xfrm>
              <a:off x="-4662109" y="2512992"/>
              <a:ext cx="4403248" cy="4271897"/>
              <a:chOff x="12883876" y="1908742"/>
              <a:chExt cx="4403248" cy="4271897"/>
            </a:xfrm>
          </p:grpSpPr>
          <p:sp>
            <p:nvSpPr>
              <p:cNvPr id="96" name="矩形 95"/>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7" name="矩形 96"/>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8" name="矩形 97"/>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9" name="矩形 98"/>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0" name="文字方塊 99"/>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101" name="文字方塊 100"/>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102" name="矩形 101"/>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3" name="文字方塊 102"/>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104" name="文字方塊 103"/>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105" name="矩形 104"/>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6" name="文字方塊 105"/>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107" name="矩形 106"/>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8" name="矩形 107"/>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9" name="矩形 108"/>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0" name="文字方塊 109"/>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111" name="矩形 110"/>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12" name="矩形 111"/>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3" name="矩形 112"/>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114" name="矩形 113"/>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115" name="矩形 114"/>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16" name="文字方塊 115"/>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117" name="矩形 116"/>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8" name="矩形 117"/>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94" name="文字方塊 93"/>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95" name="矩形 94"/>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64" name="文字方塊 63"/>
          <p:cNvSpPr txBox="1"/>
          <p:nvPr/>
        </p:nvSpPr>
        <p:spPr>
          <a:xfrm>
            <a:off x="13996564" y="4960996"/>
            <a:ext cx="2679493" cy="295423"/>
          </a:xfrm>
          <a:prstGeom prst="rect">
            <a:avLst/>
          </a:prstGeom>
          <a:noFill/>
        </p:spPr>
        <p:txBody>
          <a:bodyPr wrap="none" lIns="79205" tIns="39603" rIns="79205" bIns="39603">
            <a:spAutoFit/>
          </a:bodyPr>
          <a:lstStyle>
            <a:defPPr>
              <a:defRPr lang="en-US"/>
            </a:defPPr>
            <a:lvl1pPr fontAlgn="auto">
              <a:spcBef>
                <a:spcPts val="0"/>
              </a:spcBef>
              <a:spcAft>
                <a:spcPts val="0"/>
              </a:spcAft>
              <a:defRPr kumimoji="0" sz="1400" b="1">
                <a:solidFill>
                  <a:srgbClr val="C00000"/>
                </a:solidFill>
                <a:latin typeface="Calibri" panose="020F0502020204030204" pitchFamily="34" charset="0"/>
                <a:ea typeface="+mn-ea"/>
                <a:cs typeface="Calibri" panose="020F0502020204030204" pitchFamily="34" charset="0"/>
              </a:defRPr>
            </a:lvl1pPr>
          </a:lstStyle>
          <a:p>
            <a:r>
              <a:rPr lang="en-US" altLang="zh-TW" dirty="0"/>
              <a:t>Warranty: </a:t>
            </a:r>
            <a:r>
              <a:rPr lang="en-US" altLang="zh-TW" dirty="0" smtClean="0"/>
              <a:t>3 </a:t>
            </a:r>
            <a:r>
              <a:rPr lang="en-US" altLang="zh-TW" dirty="0"/>
              <a:t>years or 3K P/E cycles</a:t>
            </a:r>
            <a:endParaRPr lang="zh-TW" altLang="en-US" dirty="0"/>
          </a:p>
        </p:txBody>
      </p:sp>
      <p:grpSp>
        <p:nvGrpSpPr>
          <p:cNvPr id="7" name="群組 6"/>
          <p:cNvGrpSpPr/>
          <p:nvPr/>
        </p:nvGrpSpPr>
        <p:grpSpPr>
          <a:xfrm>
            <a:off x="14526854" y="8045152"/>
            <a:ext cx="1920141" cy="866153"/>
            <a:chOff x="14526854" y="8045152"/>
            <a:chExt cx="1920141" cy="866153"/>
          </a:xfrm>
        </p:grpSpPr>
        <p:sp>
          <p:nvSpPr>
            <p:cNvPr id="80" name="文字方塊 79"/>
            <p:cNvSpPr txBox="1"/>
            <p:nvPr/>
          </p:nvSpPr>
          <p:spPr>
            <a:xfrm>
              <a:off x="14526854" y="8045152"/>
              <a:ext cx="1920141" cy="830997"/>
            </a:xfrm>
            <a:prstGeom prst="rect">
              <a:avLst/>
            </a:prstGeom>
            <a:noFill/>
          </p:spPr>
          <p:txBody>
            <a:bodyPr wrap="none" rtlCol="0">
              <a:spAutoFit/>
            </a:bodyPr>
            <a:lstStyle/>
            <a:p>
              <a:r>
                <a:rPr lang="en-US" altLang="zh-TW" sz="1600" dirty="0">
                  <a:solidFill>
                    <a:schemeClr val="tx1">
                      <a:lumMod val="65000"/>
                      <a:lumOff val="35000"/>
                    </a:schemeClr>
                  </a:solidFill>
                  <a:latin typeface="Calibri" panose="020F0502020204030204" pitchFamily="34" charset="0"/>
                  <a:cs typeface="Calibri" panose="020F0502020204030204" pitchFamily="34" charset="0"/>
                </a:rPr>
                <a:t>Remarks</a:t>
              </a: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a:t>
              </a:r>
            </a:p>
            <a:p>
              <a:pPr>
                <a:lnSpc>
                  <a:spcPct val="200000"/>
                </a:lnSpc>
              </a:pP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                Wide Temp.</a:t>
              </a:r>
            </a:p>
          </p:txBody>
        </p:sp>
        <p:pic>
          <p:nvPicPr>
            <p:cNvPr id="81" name="圖片 80"/>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14821347" y="8460650"/>
              <a:ext cx="475278" cy="450655"/>
            </a:xfrm>
            <a:prstGeom prst="rect">
              <a:avLst/>
            </a:prstGeom>
          </p:spPr>
        </p:pic>
      </p:grpSp>
      <p:grpSp>
        <p:nvGrpSpPr>
          <p:cNvPr id="50" name="群組 49"/>
          <p:cNvGrpSpPr/>
          <p:nvPr/>
        </p:nvGrpSpPr>
        <p:grpSpPr>
          <a:xfrm>
            <a:off x="14673644" y="2500536"/>
            <a:ext cx="837247" cy="852085"/>
            <a:chOff x="12801436" y="4276276"/>
            <a:chExt cx="837247" cy="852085"/>
          </a:xfrm>
        </p:grpSpPr>
        <p:sp>
          <p:nvSpPr>
            <p:cNvPr id="51" name="文字方塊 50"/>
            <p:cNvSpPr txBox="1"/>
            <p:nvPr/>
          </p:nvSpPr>
          <p:spPr>
            <a:xfrm>
              <a:off x="12801436" y="4276276"/>
              <a:ext cx="837247" cy="338554"/>
            </a:xfrm>
            <a:prstGeom prst="rect">
              <a:avLst/>
            </a:prstGeom>
            <a:noFill/>
          </p:spPr>
          <p:txBody>
            <a:bodyPr wrap="square" rtlCol="0">
              <a:spAutoFit/>
            </a:bodyPr>
            <a:lstStyle/>
            <a:p>
              <a:pPr algn="ctr"/>
              <a:r>
                <a:rPr lang="en-US" altLang="zh-TW" sz="1600" b="1" dirty="0" smtClean="0">
                  <a:solidFill>
                    <a:srgbClr val="FFFF00"/>
                  </a:solidFill>
                  <a:latin typeface="Calibri" panose="020F0502020204030204" pitchFamily="34" charset="0"/>
                  <a:cs typeface="Calibri" panose="020F0502020204030204" pitchFamily="34" charset="0"/>
                </a:rPr>
                <a:t>BiCS5</a:t>
              </a:r>
              <a:endParaRPr lang="en-US" altLang="zh-TW" sz="1600" b="1" dirty="0">
                <a:solidFill>
                  <a:srgbClr val="FFFF00"/>
                </a:solidFill>
                <a:latin typeface="Calibri" panose="020F0502020204030204" pitchFamily="34" charset="0"/>
                <a:cs typeface="Calibri" panose="020F0502020204030204" pitchFamily="34" charset="0"/>
              </a:endParaRPr>
            </a:p>
          </p:txBody>
        </p:sp>
        <p:pic>
          <p:nvPicPr>
            <p:cNvPr id="52" name="圖片 51"/>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2995059" y="4678361"/>
              <a:ext cx="450000" cy="450000"/>
            </a:xfrm>
            <a:prstGeom prst="rect">
              <a:avLst/>
            </a:prstGeom>
          </p:spPr>
        </p:pic>
      </p:grpSp>
      <p:grpSp>
        <p:nvGrpSpPr>
          <p:cNvPr id="54" name="群組 53"/>
          <p:cNvGrpSpPr/>
          <p:nvPr/>
        </p:nvGrpSpPr>
        <p:grpSpPr>
          <a:xfrm>
            <a:off x="14673644" y="3724672"/>
            <a:ext cx="837247" cy="852085"/>
            <a:chOff x="12801436" y="4276276"/>
            <a:chExt cx="837247" cy="852085"/>
          </a:xfrm>
        </p:grpSpPr>
        <p:sp>
          <p:nvSpPr>
            <p:cNvPr id="55" name="文字方塊 54"/>
            <p:cNvSpPr txBox="1"/>
            <p:nvPr/>
          </p:nvSpPr>
          <p:spPr>
            <a:xfrm>
              <a:off x="12801436" y="4276276"/>
              <a:ext cx="837247" cy="338554"/>
            </a:xfrm>
            <a:prstGeom prst="rect">
              <a:avLst/>
            </a:prstGeom>
            <a:noFill/>
          </p:spPr>
          <p:txBody>
            <a:bodyPr wrap="square" rtlCol="0">
              <a:spAutoFit/>
            </a:bodyPr>
            <a:lstStyle/>
            <a:p>
              <a:pPr algn="ctr"/>
              <a:r>
                <a:rPr lang="en-US" altLang="zh-TW" sz="1600" b="1" dirty="0" smtClean="0">
                  <a:solidFill>
                    <a:srgbClr val="FFFF00"/>
                  </a:solidFill>
                  <a:latin typeface="Calibri" panose="020F0502020204030204" pitchFamily="34" charset="0"/>
                  <a:cs typeface="Calibri" panose="020F0502020204030204" pitchFamily="34" charset="0"/>
                </a:rPr>
                <a:t>BiCS5</a:t>
              </a:r>
              <a:endParaRPr lang="en-US" altLang="zh-TW" sz="1600" b="1" dirty="0">
                <a:solidFill>
                  <a:srgbClr val="FFFF00"/>
                </a:solidFill>
                <a:latin typeface="Calibri" panose="020F0502020204030204" pitchFamily="34" charset="0"/>
                <a:cs typeface="Calibri" panose="020F0502020204030204" pitchFamily="34" charset="0"/>
              </a:endParaRPr>
            </a:p>
          </p:txBody>
        </p:sp>
        <p:pic>
          <p:nvPicPr>
            <p:cNvPr id="56" name="圖片 55"/>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2995059" y="4678361"/>
              <a:ext cx="450000" cy="450000"/>
            </a:xfrm>
            <a:prstGeom prst="rect">
              <a:avLst/>
            </a:prstGeom>
          </p:spPr>
        </p:pic>
      </p:grpSp>
    </p:spTree>
    <p:extLst>
      <p:ext uri="{BB962C8B-B14F-4D97-AF65-F5344CB8AC3E}">
        <p14:creationId xmlns:p14="http://schemas.microsoft.com/office/powerpoint/2010/main" val="4294504658"/>
      </p:ext>
    </p:extLst>
  </p:cSld>
  <p:clrMapOvr>
    <a:masterClrMapping/>
  </p:clrMapOvr>
  <p:transition/>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 name="表格 20"/>
          <p:cNvGraphicFramePr>
            <a:graphicFrameLocks noGrp="1"/>
          </p:cNvGraphicFramePr>
          <p:nvPr>
            <p:extLst>
              <p:ext uri="{D42A27DB-BD31-4B8C-83A1-F6EECF244321}">
                <p14:modId xmlns:p14="http://schemas.microsoft.com/office/powerpoint/2010/main" val="3551015811"/>
              </p:ext>
            </p:extLst>
          </p:nvPr>
        </p:nvGraphicFramePr>
        <p:xfrm>
          <a:off x="5285754" y="1852464"/>
          <a:ext cx="10657184" cy="6873012"/>
        </p:xfrm>
        <a:graphic>
          <a:graphicData uri="http://schemas.openxmlformats.org/drawingml/2006/table">
            <a:tbl>
              <a:tblPr firstRow="1" bandRow="1">
                <a:tableStyleId>{5940675A-B579-460E-94D1-54222C63F5DA}</a:tableStyleId>
              </a:tblPr>
              <a:tblGrid>
                <a:gridCol w="5328592"/>
                <a:gridCol w="5328592"/>
              </a:tblGrid>
              <a:tr h="50405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SV250 </a:t>
                      </a:r>
                      <a:r>
                        <a:rPr lang="en-US" altLang="zh-TW" sz="2400" b="1" dirty="0" err="1" smtClean="0">
                          <a:solidFill>
                            <a:schemeClr val="bg1"/>
                          </a:solidFill>
                          <a:latin typeface="Calibri" panose="020F0502020204030204" pitchFamily="34" charset="0"/>
                          <a:cs typeface="Calibri" panose="020F0502020204030204" pitchFamily="34" charset="0"/>
                        </a:rPr>
                        <a:t>CoreRescue</a:t>
                      </a:r>
                      <a:r>
                        <a:rPr lang="en-US" altLang="zh-TW" sz="2400" b="1" dirty="0" smtClean="0">
                          <a:solidFill>
                            <a:schemeClr val="bg1"/>
                          </a:solidFill>
                          <a:latin typeface="Calibri" panose="020F0502020204030204" pitchFamily="34" charset="0"/>
                          <a:cs typeface="Calibri" panose="020F0502020204030204" pitchFamily="34" charset="0"/>
                        </a:rPr>
                        <a:t> ASR</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51172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SATA 3.2 (6Gb/s)</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51172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60GB~480GB</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51172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Kioxia</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lang="en-US" altLang="zh-TW" sz="2000" b="0" kern="1200" dirty="0" smtClean="0">
                          <a:solidFill>
                            <a:srgbClr val="C00000"/>
                          </a:solidFill>
                          <a:latin typeface="Calibri" panose="020F0502020204030204" pitchFamily="34" charset="0"/>
                          <a:ea typeface="+mn-ea"/>
                          <a:cs typeface="Calibri" panose="020F0502020204030204" pitchFamily="34" charset="0"/>
                          <a:sym typeface="Arial" pitchFamily="34" charset="0"/>
                        </a:rPr>
                        <a:t>BiCS5</a:t>
                      </a:r>
                      <a:endParaRPr lang="zh-TW" altLang="en-US" sz="2000" b="0" kern="1200" dirty="0" smtClean="0">
                        <a:solidFill>
                          <a:srgbClr val="C00000"/>
                        </a:solidFill>
                        <a:latin typeface="Calibri" panose="020F0502020204030204" pitchFamily="34" charset="0"/>
                        <a:ea typeface="+mn-ea"/>
                        <a:cs typeface="Calibri" panose="020F0502020204030204" pitchFamily="34" charset="0"/>
                        <a:sym typeface="Arial" pitchFamily="34" charset="0"/>
                      </a:endParaRP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51172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External DRAM</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No</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51172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R/W 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Est. 560/485</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51172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read) </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Est. 50K</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51172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write) </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Est. 65K</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51172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Wide Temp  (-40</a:t>
                      </a:r>
                      <a:r>
                        <a:rPr lang="en-US" altLang="zh-TW" sz="2000" b="0" kern="1200" dirty="0" smtClean="0">
                          <a:solidFill>
                            <a:schemeClr val="tx1">
                              <a:lumMod val="75000"/>
                              <a:lumOff val="25000"/>
                            </a:schemeClr>
                          </a:solidFill>
                          <a:latin typeface="Calibri" panose="020F0502020204030204" pitchFamily="34" charset="0"/>
                          <a:ea typeface="新細明體" panose="02020500000000000000" pitchFamily="18" charset="-120"/>
                          <a:cs typeface="Calibri" panose="020F0502020204030204" pitchFamily="34" charset="0"/>
                          <a:sym typeface="Arial"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C~85</a:t>
                      </a:r>
                      <a:r>
                        <a:rPr lang="en-US" altLang="zh-TW" sz="2000" b="0" kern="1200" dirty="0" smtClean="0">
                          <a:solidFill>
                            <a:schemeClr val="tx1">
                              <a:lumMod val="75000"/>
                              <a:lumOff val="25000"/>
                            </a:schemeClr>
                          </a:solidFill>
                          <a:latin typeface="Calibri" panose="020F0502020204030204" pitchFamily="34" charset="0"/>
                          <a:ea typeface="新細明體" panose="02020500000000000000" pitchFamily="18" charset="-120"/>
                          <a:cs typeface="Calibri" panose="020F0502020204030204" pitchFamily="34" charset="0"/>
                          <a:sym typeface="Arial"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YES</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511729">
                <a:tc gridSpan="2">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hMerge="1">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endParaRPr lang="en-US" altLang="zh-TW" sz="2000" b="0" kern="1200" dirty="0" smtClean="0">
                        <a:solidFill>
                          <a:schemeClr val="tx1"/>
                        </a:solidFill>
                        <a:latin typeface="Calibri" panose="020F0502020204030204" pitchFamily="34" charset="0"/>
                        <a:ea typeface="+mn-ea"/>
                        <a:cs typeface="Calibri" panose="020F0502020204030204" pitchFamily="34" charset="0"/>
                        <a:sym typeface="Arial" pitchFamily="34" charset="0"/>
                      </a:endParaRP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1763395">
                <a:tc>
                  <a:txBody>
                    <a:bodyPr/>
                    <a:lstStyle/>
                    <a:p>
                      <a:pPr marL="160906" indent="-160906" eaLnBrk="0" fontAlgn="ctr" hangingPunct="0">
                        <a:buClr>
                          <a:schemeClr val="tx1">
                            <a:lumMod val="75000"/>
                            <a:lumOff val="25000"/>
                          </a:schemeClr>
                        </a:buClr>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Support LDPC ECC</a:t>
                      </a:r>
                    </a:p>
                    <a:p>
                      <a:pPr marL="160906" indent="-160906" eaLnBrk="0" fontAlgn="ctr" hangingPunct="0">
                        <a:buClr>
                          <a:schemeClr val="tx1">
                            <a:lumMod val="75000"/>
                            <a:lumOff val="25000"/>
                          </a:schemeClr>
                        </a:buClr>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Global Wear Leveling technology</a:t>
                      </a:r>
                    </a:p>
                    <a:p>
                      <a:pPr marL="160906" indent="-160906" eaLnBrk="0" fontAlgn="ctr" hangingPunct="0">
                        <a:buClr>
                          <a:schemeClr val="tx1">
                            <a:lumMod val="75000"/>
                            <a:lumOff val="25000"/>
                          </a:schemeClr>
                        </a:buClr>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S.M.A.R.T. and </a:t>
                      </a:r>
                      <a:r>
                        <a:rPr lang="en-US" altLang="zh-TW" sz="2000" dirty="0" err="1" smtClean="0">
                          <a:solidFill>
                            <a:schemeClr val="tx1">
                              <a:lumMod val="75000"/>
                              <a:lumOff val="25000"/>
                            </a:schemeClr>
                          </a:solidFill>
                          <a:latin typeface="Calibri" panose="020F0502020204030204" pitchFamily="34" charset="0"/>
                          <a:cs typeface="Calibri" panose="020F0502020204030204" pitchFamily="34" charset="0"/>
                        </a:rPr>
                        <a:t>SSDWidget</a:t>
                      </a: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 </a:t>
                      </a:r>
                    </a:p>
                    <a:p>
                      <a:pPr marL="160906" indent="-160906" eaLnBrk="0" fontAlgn="ctr" hangingPunct="0">
                        <a:buClr>
                          <a:schemeClr val="tx1">
                            <a:lumMod val="75000"/>
                            <a:lumOff val="25000"/>
                          </a:schemeClr>
                        </a:buClr>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End-to-End Data Protection</a:t>
                      </a: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160906" indent="-160906" eaLnBrk="0" fontAlgn="ctr" hangingPunct="0">
                        <a:buClr>
                          <a:schemeClr val="tx1">
                            <a:lumMod val="75000"/>
                            <a:lumOff val="25000"/>
                          </a:schemeClr>
                        </a:buClr>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TRIM Support</a:t>
                      </a:r>
                    </a:p>
                    <a:p>
                      <a:pPr marL="160906" indent="-160906" eaLnBrk="0" fontAlgn="ctr" hangingPunct="0">
                        <a:buClr>
                          <a:schemeClr val="tx1">
                            <a:lumMod val="75000"/>
                            <a:lumOff val="25000"/>
                          </a:schemeClr>
                        </a:buClr>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AES256 support</a:t>
                      </a:r>
                    </a:p>
                    <a:p>
                      <a:pPr marL="160906" indent="-160906" eaLnBrk="0" fontAlgn="ctr" hangingPunct="0">
                        <a:buClr>
                          <a:schemeClr val="tx1">
                            <a:lumMod val="75000"/>
                            <a:lumOff val="25000"/>
                          </a:schemeClr>
                        </a:buClr>
                        <a:buSzPct val="100000"/>
                        <a:buFont typeface="Arial" panose="020B0604020202020204" pitchFamily="34" charset="0"/>
                        <a:buChar char="•"/>
                      </a:pPr>
                      <a:r>
                        <a:rPr lang="en-US" altLang="zh-TW" sz="2000" dirty="0" err="1" smtClean="0">
                          <a:solidFill>
                            <a:schemeClr val="tx1">
                              <a:lumMod val="75000"/>
                              <a:lumOff val="25000"/>
                            </a:schemeClr>
                          </a:solidFill>
                          <a:latin typeface="Calibri" panose="020F0502020204030204" pitchFamily="34" charset="0"/>
                          <a:cs typeface="Calibri" panose="020F0502020204030204" pitchFamily="34" charset="0"/>
                        </a:rPr>
                        <a:t>DataDefender</a:t>
                      </a: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a:t>
                      </a:r>
                    </a:p>
                    <a:p>
                      <a:pPr marL="160906" indent="-160906" eaLnBrk="0" fontAlgn="ctr" hangingPunct="0">
                        <a:buClr>
                          <a:schemeClr val="tx1">
                            <a:lumMod val="75000"/>
                            <a:lumOff val="25000"/>
                          </a:schemeClr>
                        </a:buClr>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Over-Provisioning</a:t>
                      </a:r>
                    </a:p>
                  </a:txBody>
                  <a:tcPr marL="31365" marR="31365" marT="15680" marB="15680"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14" name="文字方塊 13"/>
          <p:cNvSpPr txBox="1"/>
          <p:nvPr/>
        </p:nvSpPr>
        <p:spPr>
          <a:xfrm>
            <a:off x="1037283" y="2350882"/>
            <a:ext cx="3475111" cy="359743"/>
          </a:xfrm>
          <a:prstGeom prst="rect">
            <a:avLst/>
          </a:prstGeom>
          <a:noFill/>
        </p:spPr>
        <p:txBody>
          <a:bodyPr wrap="square" lIns="51467" tIns="25732" rIns="51467" bIns="25732" rtlCol="0">
            <a:spAutoFit/>
          </a:bodyPr>
          <a:lstStyle/>
          <a:p>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SV250 </a:t>
            </a:r>
            <a:r>
              <a:rPr lang="en-US" altLang="zh-TW" sz="2000" dirty="0" err="1" smtClean="0">
                <a:solidFill>
                  <a:schemeClr val="tx1">
                    <a:lumMod val="75000"/>
                    <a:lumOff val="25000"/>
                  </a:schemeClr>
                </a:solidFill>
                <a:latin typeface="Calibri" panose="020F0502020204030204" pitchFamily="34" charset="0"/>
                <a:cs typeface="Calibri" panose="020F0502020204030204" pitchFamily="34" charset="0"/>
              </a:rPr>
              <a:t>CoreRescue</a:t>
            </a: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 ASR SSD</a:t>
            </a:r>
            <a:endParaRPr lang="zh-TW" altLang="en-US" sz="2000" dirty="0">
              <a:solidFill>
                <a:schemeClr val="tx1">
                  <a:lumMod val="75000"/>
                  <a:lumOff val="25000"/>
                </a:schemeClr>
              </a:solidFill>
              <a:latin typeface="Calibri" panose="020F0502020204030204" pitchFamily="34" charset="0"/>
              <a:cs typeface="Calibri" panose="020F0502020204030204" pitchFamily="34" charset="0"/>
            </a:endParaRPr>
          </a:p>
        </p:txBody>
      </p:sp>
      <p:sp>
        <p:nvSpPr>
          <p:cNvPr id="16" name="文字方塊 15"/>
          <p:cNvSpPr txBox="1"/>
          <p:nvPr/>
        </p:nvSpPr>
        <p:spPr>
          <a:xfrm>
            <a:off x="1091951" y="4955114"/>
            <a:ext cx="1512000" cy="390254"/>
          </a:xfrm>
          <a:prstGeom prst="rect">
            <a:avLst/>
          </a:prstGeom>
        </p:spPr>
        <p:txBody>
          <a:bodyPr vert="horz" wrap="square" lIns="81679" tIns="40840" rIns="81679" bIns="40840" rtlCol="0" anchor="ctr">
            <a:spAutoFit/>
          </a:bodyPr>
          <a:lstStyle/>
          <a:p>
            <a:r>
              <a:rPr lang="en-US" altLang="zh-TW" sz="2000" dirty="0">
                <a:solidFill>
                  <a:schemeClr val="tx1">
                    <a:lumMod val="75000"/>
                    <a:lumOff val="25000"/>
                  </a:schemeClr>
                </a:solidFill>
                <a:latin typeface="Calibri" panose="020F0502020204030204" pitchFamily="34" charset="0"/>
                <a:cs typeface="Calibri" panose="020F0502020204030204" pitchFamily="34" charset="0"/>
              </a:rPr>
              <a:t>2.5”</a:t>
            </a:r>
            <a:endParaRPr lang="zh-TW" altLang="en-US" sz="2000" dirty="0">
              <a:solidFill>
                <a:schemeClr val="tx1">
                  <a:lumMod val="75000"/>
                  <a:lumOff val="25000"/>
                </a:schemeClr>
              </a:solidFill>
              <a:latin typeface="Calibri" panose="020F0502020204030204" pitchFamily="34" charset="0"/>
              <a:cs typeface="Calibri" panose="020F0502020204030204" pitchFamily="34" charset="0"/>
            </a:endParaRPr>
          </a:p>
        </p:txBody>
      </p:sp>
      <p:sp>
        <p:nvSpPr>
          <p:cNvPr id="17" name="文字方塊 16"/>
          <p:cNvSpPr txBox="1"/>
          <p:nvPr/>
        </p:nvSpPr>
        <p:spPr>
          <a:xfrm>
            <a:off x="1920127" y="4952243"/>
            <a:ext cx="1512000" cy="390254"/>
          </a:xfrm>
          <a:prstGeom prst="rect">
            <a:avLst/>
          </a:prstGeom>
        </p:spPr>
        <p:txBody>
          <a:bodyPr vert="horz" wrap="square" lIns="81679" tIns="40840" rIns="81679" bIns="40840" rtlCol="0" anchor="ctr">
            <a:spAutoFit/>
          </a:bodyPr>
          <a:lstStyle/>
          <a:p>
            <a:r>
              <a:rPr lang="en-US" altLang="zh-TW" sz="2000" dirty="0">
                <a:solidFill>
                  <a:schemeClr val="tx1">
                    <a:lumMod val="75000"/>
                    <a:lumOff val="25000"/>
                  </a:schemeClr>
                </a:solidFill>
                <a:latin typeface="Calibri" panose="020F0502020204030204" pitchFamily="34" charset="0"/>
                <a:cs typeface="Calibri" panose="020F0502020204030204" pitchFamily="34" charset="0"/>
              </a:rPr>
              <a:t>M.2 2280</a:t>
            </a:r>
            <a:endParaRPr lang="zh-TW" altLang="en-US" sz="2000" dirty="0">
              <a:solidFill>
                <a:schemeClr val="tx1">
                  <a:lumMod val="75000"/>
                  <a:lumOff val="25000"/>
                </a:schemeClr>
              </a:solidFill>
              <a:latin typeface="Calibri" panose="020F0502020204030204" pitchFamily="34" charset="0"/>
              <a:cs typeface="Calibri" panose="020F0502020204030204" pitchFamily="34" charset="0"/>
            </a:endParaRPr>
          </a:p>
        </p:txBody>
      </p:sp>
      <p:sp>
        <p:nvSpPr>
          <p:cNvPr id="18" name="文字方塊 17"/>
          <p:cNvSpPr txBox="1"/>
          <p:nvPr/>
        </p:nvSpPr>
        <p:spPr>
          <a:xfrm>
            <a:off x="3197691" y="4952243"/>
            <a:ext cx="1512000" cy="390254"/>
          </a:xfrm>
          <a:prstGeom prst="rect">
            <a:avLst/>
          </a:prstGeom>
        </p:spPr>
        <p:txBody>
          <a:bodyPr vert="horz" wrap="square" lIns="81679" tIns="40840" rIns="81679" bIns="40840" rtlCol="0" anchor="ctr">
            <a:spAutoFit/>
          </a:bodyPr>
          <a:lstStyle/>
          <a:p>
            <a:r>
              <a:rPr lang="en-US" altLang="zh-TW" sz="2000" dirty="0">
                <a:solidFill>
                  <a:schemeClr val="tx1">
                    <a:lumMod val="75000"/>
                    <a:lumOff val="25000"/>
                  </a:schemeClr>
                </a:solidFill>
                <a:latin typeface="Calibri" panose="020F0502020204030204" pitchFamily="34" charset="0"/>
                <a:cs typeface="Calibri" panose="020F0502020204030204" pitchFamily="34" charset="0"/>
              </a:rPr>
              <a:t>M.2 2242</a:t>
            </a:r>
            <a:endParaRPr lang="zh-TW" altLang="en-US" sz="2000" dirty="0">
              <a:solidFill>
                <a:schemeClr val="tx1">
                  <a:lumMod val="75000"/>
                  <a:lumOff val="25000"/>
                </a:schemeClr>
              </a:solidFill>
              <a:latin typeface="Calibri" panose="020F0502020204030204" pitchFamily="34" charset="0"/>
              <a:cs typeface="Calibri" panose="020F0502020204030204" pitchFamily="34" charset="0"/>
            </a:endParaRPr>
          </a:p>
        </p:txBody>
      </p:sp>
      <p:sp>
        <p:nvSpPr>
          <p:cNvPr id="22" name="矩形 21"/>
          <p:cNvSpPr/>
          <p:nvPr/>
        </p:nvSpPr>
        <p:spPr>
          <a:xfrm>
            <a:off x="7152967" y="1025242"/>
            <a:ext cx="5502789" cy="646331"/>
          </a:xfrm>
          <a:prstGeom prst="rect">
            <a:avLst/>
          </a:prstGeom>
        </p:spPr>
        <p:txBody>
          <a:bodyPr wrap="none">
            <a:spAutoFit/>
          </a:bodyPr>
          <a:lstStyle/>
          <a:p>
            <a:pPr algn="ctr">
              <a:defRPr/>
            </a:pPr>
            <a:r>
              <a:rPr lang="en-US" altLang="zh-TW" sz="3600" b="1" dirty="0" smtClean="0">
                <a:solidFill>
                  <a:srgbClr val="008080"/>
                </a:solidFill>
                <a:latin typeface="Calibri" panose="020F0502020204030204" pitchFamily="34" charset="0"/>
                <a:ea typeface="微軟正黑體" pitchFamily="34" charset="-120"/>
                <a:cs typeface="Calibri" panose="020F0502020204030204" pitchFamily="34" charset="0"/>
              </a:rPr>
              <a:t>SV250 </a:t>
            </a:r>
            <a:r>
              <a:rPr lang="en-US" altLang="zh-TW" sz="3600" b="1" dirty="0" err="1" smtClean="0">
                <a:solidFill>
                  <a:srgbClr val="008080"/>
                </a:solidFill>
                <a:latin typeface="Calibri" panose="020F0502020204030204" pitchFamily="34" charset="0"/>
                <a:ea typeface="微軟正黑體" pitchFamily="34" charset="-120"/>
                <a:cs typeface="Calibri" panose="020F0502020204030204" pitchFamily="34" charset="0"/>
              </a:rPr>
              <a:t>CoreRescue</a:t>
            </a:r>
            <a:r>
              <a:rPr lang="en-US" altLang="zh-TW" sz="3600" b="1" dirty="0" smtClean="0">
                <a:solidFill>
                  <a:srgbClr val="008080"/>
                </a:solidFill>
                <a:latin typeface="Calibri" panose="020F0502020204030204" pitchFamily="34" charset="0"/>
                <a:ea typeface="微軟正黑體" pitchFamily="34" charset="-120"/>
                <a:cs typeface="Calibri" panose="020F0502020204030204" pitchFamily="34" charset="0"/>
              </a:rPr>
              <a:t> ASR SSD </a:t>
            </a:r>
            <a:endParaRPr lang="zh-TW" altLang="en-US" sz="3600" b="1" dirty="0">
              <a:solidFill>
                <a:srgbClr val="008080"/>
              </a:solidFill>
              <a:latin typeface="Calibri" panose="020F0502020204030204" pitchFamily="34" charset="0"/>
              <a:ea typeface="微軟正黑體" pitchFamily="34" charset="-120"/>
              <a:cs typeface="Calibri" panose="020F0502020204030204" pitchFamily="34" charset="0"/>
            </a:endParaRPr>
          </a:p>
        </p:txBody>
      </p:sp>
      <p:sp>
        <p:nvSpPr>
          <p:cNvPr id="13" name="圓角矩形 12"/>
          <p:cNvSpPr/>
          <p:nvPr/>
        </p:nvSpPr>
        <p:spPr>
          <a:xfrm>
            <a:off x="947340" y="5710985"/>
            <a:ext cx="2736304" cy="533967"/>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2" fontAlgn="auto">
              <a:spcBef>
                <a:spcPts val="0"/>
              </a:spcBef>
              <a:spcAft>
                <a:spcPts val="0"/>
              </a:spcAft>
              <a:defRPr/>
            </a:pPr>
            <a:r>
              <a:rPr lang="en-US" altLang="zh-TW" sz="2400" b="1" dirty="0">
                <a:solidFill>
                  <a:schemeClr val="bg1"/>
                </a:solidFill>
                <a:latin typeface="Calibri" panose="020F0502020204030204" pitchFamily="34" charset="0"/>
                <a:cs typeface="Calibri" panose="020F0502020204030204" pitchFamily="34" charset="0"/>
              </a:rPr>
              <a:t>CS: </a:t>
            </a:r>
            <a:r>
              <a:rPr lang="en-US" altLang="zh-TW" sz="2400" b="1" dirty="0" smtClean="0">
                <a:solidFill>
                  <a:schemeClr val="bg1"/>
                </a:solidFill>
                <a:latin typeface="Calibri" panose="020F0502020204030204" pitchFamily="34" charset="0"/>
                <a:cs typeface="Calibri" panose="020F0502020204030204" pitchFamily="34" charset="0"/>
              </a:rPr>
              <a:t>E/Nov.</a:t>
            </a:r>
            <a:endParaRPr lang="en-US" altLang="zh-TW" sz="2400" b="1" dirty="0">
              <a:solidFill>
                <a:schemeClr val="bg1"/>
              </a:solidFill>
              <a:latin typeface="Calibri" panose="020F0502020204030204" pitchFamily="34" charset="0"/>
              <a:cs typeface="Calibri" panose="020F0502020204030204" pitchFamily="34" charset="0"/>
            </a:endParaRPr>
          </a:p>
        </p:txBody>
      </p:sp>
      <p:pic>
        <p:nvPicPr>
          <p:cNvPr id="15" name="圖片 14"/>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22966" y="2862576"/>
            <a:ext cx="2123447" cy="2123447"/>
          </a:xfrm>
          <a:prstGeom prst="rect">
            <a:avLst/>
          </a:prstGeom>
        </p:spPr>
      </p:pic>
      <p:pic>
        <p:nvPicPr>
          <p:cNvPr id="23" name="圖片 2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803362" y="3182487"/>
            <a:ext cx="1703719" cy="1703719"/>
          </a:xfrm>
          <a:prstGeom prst="rect">
            <a:avLst/>
          </a:prstGeom>
        </p:spPr>
      </p:pic>
      <p:pic>
        <p:nvPicPr>
          <p:cNvPr id="24" name="圖片 2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056439" y="3700684"/>
            <a:ext cx="1095499" cy="1095499"/>
          </a:xfrm>
          <a:prstGeom prst="rect">
            <a:avLst/>
          </a:prstGeom>
        </p:spPr>
      </p:pic>
    </p:spTree>
    <p:extLst>
      <p:ext uri="{BB962C8B-B14F-4D97-AF65-F5344CB8AC3E}">
        <p14:creationId xmlns:p14="http://schemas.microsoft.com/office/powerpoint/2010/main" val="3508979421"/>
      </p:ext>
    </p:extLst>
  </p:cSld>
  <p:clrMapOvr>
    <a:masterClrMapping/>
  </p:clrMapOvr>
  <p:transition/>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 name="表格 20"/>
          <p:cNvGraphicFramePr>
            <a:graphicFrameLocks noGrp="1"/>
          </p:cNvGraphicFramePr>
          <p:nvPr>
            <p:extLst>
              <p:ext uri="{D42A27DB-BD31-4B8C-83A1-F6EECF244321}">
                <p14:modId xmlns:p14="http://schemas.microsoft.com/office/powerpoint/2010/main" val="3779010042"/>
              </p:ext>
            </p:extLst>
          </p:nvPr>
        </p:nvGraphicFramePr>
        <p:xfrm>
          <a:off x="5285754" y="1852464"/>
          <a:ext cx="10657184" cy="6873012"/>
        </p:xfrm>
        <a:graphic>
          <a:graphicData uri="http://schemas.openxmlformats.org/drawingml/2006/table">
            <a:tbl>
              <a:tblPr firstRow="1" bandRow="1">
                <a:tableStyleId>{5940675A-B579-460E-94D1-54222C63F5DA}</a:tableStyleId>
              </a:tblPr>
              <a:tblGrid>
                <a:gridCol w="5328592"/>
                <a:gridCol w="5328592"/>
              </a:tblGrid>
              <a:tr h="50405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PV250 </a:t>
                      </a:r>
                      <a:r>
                        <a:rPr lang="en-US" altLang="zh-TW" sz="2400" b="1" dirty="0" err="1" smtClean="0">
                          <a:solidFill>
                            <a:schemeClr val="bg1"/>
                          </a:solidFill>
                          <a:latin typeface="Calibri" panose="020F0502020204030204" pitchFamily="34" charset="0"/>
                          <a:cs typeface="Calibri" panose="020F0502020204030204" pitchFamily="34" charset="0"/>
                        </a:rPr>
                        <a:t>CoreRescue</a:t>
                      </a:r>
                      <a:r>
                        <a:rPr lang="en-US" altLang="zh-TW" sz="2400" b="1" dirty="0" smtClean="0">
                          <a:solidFill>
                            <a:schemeClr val="bg1"/>
                          </a:solidFill>
                          <a:latin typeface="Calibri" panose="020F0502020204030204" pitchFamily="34" charset="0"/>
                          <a:cs typeface="Calibri" panose="020F0502020204030204" pitchFamily="34" charset="0"/>
                        </a:rPr>
                        <a:t> ASR</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51172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PCIe</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Gen4x4</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51172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120GB~960GB</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51172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Kioxia</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lang="en-US" altLang="zh-TW" sz="2000" b="0" kern="1200" dirty="0" smtClean="0">
                          <a:solidFill>
                            <a:srgbClr val="C00000"/>
                          </a:solidFill>
                          <a:latin typeface="Calibri" panose="020F0502020204030204" pitchFamily="34" charset="0"/>
                          <a:ea typeface="+mn-ea"/>
                          <a:cs typeface="Calibri" panose="020F0502020204030204" pitchFamily="34" charset="0"/>
                          <a:sym typeface="Arial" pitchFamily="34" charset="0"/>
                        </a:rPr>
                        <a:t>BiCS5</a:t>
                      </a:r>
                      <a:endParaRPr lang="zh-TW" altLang="en-US" sz="2000" b="0" kern="1200" dirty="0" smtClean="0">
                        <a:solidFill>
                          <a:srgbClr val="C00000"/>
                        </a:solidFill>
                        <a:latin typeface="Calibri" panose="020F0502020204030204" pitchFamily="34" charset="0"/>
                        <a:ea typeface="+mn-ea"/>
                        <a:cs typeface="Calibri" panose="020F0502020204030204" pitchFamily="34" charset="0"/>
                        <a:sym typeface="Arial" pitchFamily="34" charset="0"/>
                      </a:endParaRP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51172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Esternal</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DRAM</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No</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51172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R/W 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Est. 3325/3020</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51172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read) </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Est. 385K</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51172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write) </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Est. 600K</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51172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Wide Temp  (-40</a:t>
                      </a:r>
                      <a:r>
                        <a:rPr lang="en-US" altLang="zh-TW" sz="2000" b="0" kern="1200" dirty="0" smtClean="0">
                          <a:solidFill>
                            <a:schemeClr val="tx1">
                              <a:lumMod val="75000"/>
                              <a:lumOff val="25000"/>
                            </a:schemeClr>
                          </a:solidFill>
                          <a:latin typeface="Calibri" panose="020F0502020204030204" pitchFamily="34" charset="0"/>
                          <a:ea typeface="新細明體" panose="02020500000000000000" pitchFamily="18" charset="-120"/>
                          <a:cs typeface="Calibri" panose="020F0502020204030204" pitchFamily="34" charset="0"/>
                          <a:sym typeface="Arial"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C~85</a:t>
                      </a:r>
                      <a:r>
                        <a:rPr lang="en-US" altLang="zh-TW" sz="2000" b="0" kern="1200" dirty="0" smtClean="0">
                          <a:solidFill>
                            <a:schemeClr val="tx1">
                              <a:lumMod val="75000"/>
                              <a:lumOff val="25000"/>
                            </a:schemeClr>
                          </a:solidFill>
                          <a:latin typeface="Calibri" panose="020F0502020204030204" pitchFamily="34" charset="0"/>
                          <a:ea typeface="新細明體" panose="02020500000000000000" pitchFamily="18" charset="-120"/>
                          <a:cs typeface="Calibri" panose="020F0502020204030204" pitchFamily="34" charset="0"/>
                          <a:sym typeface="Arial"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YES</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511729">
                <a:tc gridSpan="2">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hMerge="1">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endParaRPr lang="en-US" altLang="zh-TW" sz="2000" b="0" kern="1200" dirty="0" smtClean="0">
                        <a:solidFill>
                          <a:schemeClr val="tx1"/>
                        </a:solidFill>
                        <a:latin typeface="Calibri" panose="020F0502020204030204" pitchFamily="34" charset="0"/>
                        <a:ea typeface="+mn-ea"/>
                        <a:cs typeface="Calibri" panose="020F0502020204030204" pitchFamily="34" charset="0"/>
                        <a:sym typeface="Arial" pitchFamily="34" charset="0"/>
                      </a:endParaRP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1763395">
                <a:tc>
                  <a:txBody>
                    <a:bodyPr/>
                    <a:lstStyle/>
                    <a:p>
                      <a:pPr marL="160906" indent="-160906" eaLnBrk="0" fontAlgn="ctr" hangingPunct="0">
                        <a:buClr>
                          <a:schemeClr val="tx1">
                            <a:lumMod val="75000"/>
                            <a:lumOff val="25000"/>
                          </a:schemeClr>
                        </a:buClr>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Support LDPC ECC</a:t>
                      </a:r>
                    </a:p>
                    <a:p>
                      <a:pPr marL="160906" indent="-160906" eaLnBrk="0" fontAlgn="ctr" hangingPunct="0">
                        <a:buClr>
                          <a:schemeClr val="tx1">
                            <a:lumMod val="75000"/>
                            <a:lumOff val="25000"/>
                          </a:schemeClr>
                        </a:buClr>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Global Wear Leveling technology</a:t>
                      </a:r>
                    </a:p>
                    <a:p>
                      <a:pPr marL="160906" indent="-160906" eaLnBrk="0" fontAlgn="ctr" hangingPunct="0">
                        <a:buClr>
                          <a:schemeClr val="tx1">
                            <a:lumMod val="75000"/>
                            <a:lumOff val="25000"/>
                          </a:schemeClr>
                        </a:buClr>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S.M.A.R.T. and </a:t>
                      </a:r>
                      <a:r>
                        <a:rPr lang="en-US" altLang="zh-TW" sz="2000" dirty="0" err="1" smtClean="0">
                          <a:solidFill>
                            <a:schemeClr val="tx1">
                              <a:lumMod val="75000"/>
                              <a:lumOff val="25000"/>
                            </a:schemeClr>
                          </a:solidFill>
                          <a:latin typeface="Calibri" panose="020F0502020204030204" pitchFamily="34" charset="0"/>
                          <a:cs typeface="Calibri" panose="020F0502020204030204" pitchFamily="34" charset="0"/>
                        </a:rPr>
                        <a:t>SSDWidget</a:t>
                      </a: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 </a:t>
                      </a:r>
                    </a:p>
                    <a:p>
                      <a:pPr marL="160906" indent="-160906" eaLnBrk="0" fontAlgn="ctr" hangingPunct="0">
                        <a:buClr>
                          <a:schemeClr val="tx1">
                            <a:lumMod val="75000"/>
                            <a:lumOff val="25000"/>
                          </a:schemeClr>
                        </a:buClr>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End-to-End Data Protection</a:t>
                      </a: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160906" indent="-160906" eaLnBrk="0" fontAlgn="ctr" hangingPunct="0">
                        <a:buClr>
                          <a:schemeClr val="tx1">
                            <a:lumMod val="75000"/>
                            <a:lumOff val="25000"/>
                          </a:schemeClr>
                        </a:buClr>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TRIM Support</a:t>
                      </a:r>
                    </a:p>
                    <a:p>
                      <a:pPr marL="160906" indent="-160906" eaLnBrk="0" fontAlgn="ctr" hangingPunct="0">
                        <a:buClr>
                          <a:schemeClr val="tx1">
                            <a:lumMod val="75000"/>
                            <a:lumOff val="25000"/>
                          </a:schemeClr>
                        </a:buClr>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AES256 support</a:t>
                      </a:r>
                    </a:p>
                    <a:p>
                      <a:pPr marL="160906" indent="-160906" eaLnBrk="0" fontAlgn="ctr" hangingPunct="0">
                        <a:buClr>
                          <a:schemeClr val="tx1">
                            <a:lumMod val="75000"/>
                            <a:lumOff val="25000"/>
                          </a:schemeClr>
                        </a:buClr>
                        <a:buSzPct val="100000"/>
                        <a:buFont typeface="Arial" panose="020B0604020202020204" pitchFamily="34" charset="0"/>
                        <a:buChar char="•"/>
                      </a:pPr>
                      <a:r>
                        <a:rPr lang="en-US" altLang="zh-TW" sz="2000" dirty="0" err="1" smtClean="0">
                          <a:solidFill>
                            <a:schemeClr val="tx1">
                              <a:lumMod val="75000"/>
                              <a:lumOff val="25000"/>
                            </a:schemeClr>
                          </a:solidFill>
                          <a:latin typeface="Calibri" panose="020F0502020204030204" pitchFamily="34" charset="0"/>
                          <a:cs typeface="Calibri" panose="020F0502020204030204" pitchFamily="34" charset="0"/>
                        </a:rPr>
                        <a:t>DataDefender</a:t>
                      </a: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a:t>
                      </a:r>
                    </a:p>
                    <a:p>
                      <a:pPr marL="160906" indent="-160906" eaLnBrk="0" fontAlgn="ctr" hangingPunct="0">
                        <a:buClr>
                          <a:schemeClr val="tx1">
                            <a:lumMod val="75000"/>
                            <a:lumOff val="25000"/>
                          </a:schemeClr>
                        </a:buClr>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Over-Provisioning</a:t>
                      </a:r>
                    </a:p>
                    <a:p>
                      <a:pPr marL="0" indent="0" eaLnBrk="0" fontAlgn="ctr" hangingPunct="0">
                        <a:buClr>
                          <a:schemeClr val="tx1">
                            <a:lumMod val="75000"/>
                            <a:lumOff val="25000"/>
                          </a:schemeClr>
                        </a:buClr>
                        <a:buSzPct val="100000"/>
                        <a:buFont typeface="Arial" panose="020B0604020202020204" pitchFamily="34" charset="0"/>
                        <a:buNone/>
                      </a:pPr>
                      <a:endParaRPr lang="en-US" altLang="zh-TW" sz="2000" dirty="0" smtClean="0">
                        <a:solidFill>
                          <a:schemeClr val="tx1">
                            <a:lumMod val="75000"/>
                            <a:lumOff val="25000"/>
                          </a:schemeClr>
                        </a:solidFill>
                        <a:latin typeface="Calibri" panose="020F0502020204030204" pitchFamily="34" charset="0"/>
                        <a:cs typeface="Calibri" panose="020F0502020204030204" pitchFamily="34" charset="0"/>
                      </a:endParaRPr>
                    </a:p>
                  </a:txBody>
                  <a:tcPr marL="31365" marR="31365" marT="15680" marB="15680"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14" name="文字方塊 13"/>
          <p:cNvSpPr txBox="1"/>
          <p:nvPr/>
        </p:nvSpPr>
        <p:spPr>
          <a:xfrm>
            <a:off x="893267" y="2350882"/>
            <a:ext cx="3475111" cy="359743"/>
          </a:xfrm>
          <a:prstGeom prst="rect">
            <a:avLst/>
          </a:prstGeom>
          <a:noFill/>
        </p:spPr>
        <p:txBody>
          <a:bodyPr wrap="square" lIns="51467" tIns="25732" rIns="51467" bIns="25732" rtlCol="0">
            <a:spAutoFit/>
          </a:bodyPr>
          <a:lstStyle/>
          <a:p>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PV250 </a:t>
            </a:r>
            <a:r>
              <a:rPr lang="en-US" altLang="zh-TW" sz="2000" dirty="0" err="1" smtClean="0">
                <a:solidFill>
                  <a:schemeClr val="tx1">
                    <a:lumMod val="75000"/>
                    <a:lumOff val="25000"/>
                  </a:schemeClr>
                </a:solidFill>
                <a:latin typeface="Calibri" panose="020F0502020204030204" pitchFamily="34" charset="0"/>
                <a:cs typeface="Calibri" panose="020F0502020204030204" pitchFamily="34" charset="0"/>
              </a:rPr>
              <a:t>CoreRescue</a:t>
            </a: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 ASR SSD</a:t>
            </a:r>
            <a:endParaRPr lang="zh-TW" altLang="en-US" sz="2000" dirty="0">
              <a:solidFill>
                <a:schemeClr val="tx1">
                  <a:lumMod val="75000"/>
                  <a:lumOff val="25000"/>
                </a:schemeClr>
              </a:solidFill>
              <a:latin typeface="Calibri" panose="020F0502020204030204" pitchFamily="34" charset="0"/>
              <a:cs typeface="Calibri" panose="020F0502020204030204" pitchFamily="34" charset="0"/>
            </a:endParaRPr>
          </a:p>
        </p:txBody>
      </p:sp>
      <p:sp>
        <p:nvSpPr>
          <p:cNvPr id="17" name="文字方塊 16"/>
          <p:cNvSpPr txBox="1"/>
          <p:nvPr/>
        </p:nvSpPr>
        <p:spPr>
          <a:xfrm>
            <a:off x="1181299" y="4952243"/>
            <a:ext cx="1512000" cy="390254"/>
          </a:xfrm>
          <a:prstGeom prst="rect">
            <a:avLst/>
          </a:prstGeom>
        </p:spPr>
        <p:txBody>
          <a:bodyPr vert="horz" wrap="square" lIns="81679" tIns="40840" rIns="81679" bIns="40840" rtlCol="0" anchor="ctr">
            <a:spAutoFit/>
          </a:bodyPr>
          <a:lstStyle/>
          <a:p>
            <a:r>
              <a:rPr lang="en-US" altLang="zh-TW" sz="2000" dirty="0">
                <a:solidFill>
                  <a:schemeClr val="tx1">
                    <a:lumMod val="75000"/>
                    <a:lumOff val="25000"/>
                  </a:schemeClr>
                </a:solidFill>
                <a:latin typeface="Calibri" panose="020F0502020204030204" pitchFamily="34" charset="0"/>
                <a:cs typeface="Calibri" panose="020F0502020204030204" pitchFamily="34" charset="0"/>
              </a:rPr>
              <a:t>M.2 2280</a:t>
            </a:r>
            <a:endParaRPr lang="zh-TW" altLang="en-US" sz="2000" dirty="0">
              <a:solidFill>
                <a:schemeClr val="tx1">
                  <a:lumMod val="75000"/>
                  <a:lumOff val="25000"/>
                </a:schemeClr>
              </a:solidFill>
              <a:latin typeface="Calibri" panose="020F0502020204030204" pitchFamily="34" charset="0"/>
              <a:cs typeface="Calibri" panose="020F0502020204030204" pitchFamily="34" charset="0"/>
            </a:endParaRPr>
          </a:p>
        </p:txBody>
      </p:sp>
      <p:sp>
        <p:nvSpPr>
          <p:cNvPr id="18" name="文字方塊 17"/>
          <p:cNvSpPr txBox="1"/>
          <p:nvPr/>
        </p:nvSpPr>
        <p:spPr>
          <a:xfrm>
            <a:off x="2458863" y="4952243"/>
            <a:ext cx="1512000" cy="390254"/>
          </a:xfrm>
          <a:prstGeom prst="rect">
            <a:avLst/>
          </a:prstGeom>
        </p:spPr>
        <p:txBody>
          <a:bodyPr vert="horz" wrap="square" lIns="81679" tIns="40840" rIns="81679" bIns="40840" rtlCol="0" anchor="ctr">
            <a:spAutoFit/>
          </a:bodyPr>
          <a:lstStyle/>
          <a:p>
            <a:r>
              <a:rPr lang="en-US" altLang="zh-TW" sz="2000" dirty="0">
                <a:solidFill>
                  <a:schemeClr val="tx1">
                    <a:lumMod val="75000"/>
                    <a:lumOff val="25000"/>
                  </a:schemeClr>
                </a:solidFill>
                <a:latin typeface="Calibri" panose="020F0502020204030204" pitchFamily="34" charset="0"/>
                <a:cs typeface="Calibri" panose="020F0502020204030204" pitchFamily="34" charset="0"/>
              </a:rPr>
              <a:t>M.2 2242</a:t>
            </a:r>
            <a:endParaRPr lang="zh-TW" altLang="en-US" sz="2000" dirty="0">
              <a:solidFill>
                <a:schemeClr val="tx1">
                  <a:lumMod val="75000"/>
                  <a:lumOff val="25000"/>
                </a:schemeClr>
              </a:solidFill>
              <a:latin typeface="Calibri" panose="020F0502020204030204" pitchFamily="34" charset="0"/>
              <a:cs typeface="Calibri" panose="020F0502020204030204" pitchFamily="34" charset="0"/>
            </a:endParaRPr>
          </a:p>
        </p:txBody>
      </p:sp>
      <p:sp>
        <p:nvSpPr>
          <p:cNvPr id="22" name="矩形 21"/>
          <p:cNvSpPr/>
          <p:nvPr/>
        </p:nvSpPr>
        <p:spPr>
          <a:xfrm>
            <a:off x="7138090" y="1025242"/>
            <a:ext cx="5532541" cy="646331"/>
          </a:xfrm>
          <a:prstGeom prst="rect">
            <a:avLst/>
          </a:prstGeom>
        </p:spPr>
        <p:txBody>
          <a:bodyPr wrap="none">
            <a:spAutoFit/>
          </a:bodyPr>
          <a:lstStyle/>
          <a:p>
            <a:pPr algn="ctr">
              <a:defRPr/>
            </a:pPr>
            <a:r>
              <a:rPr lang="en-US" altLang="zh-TW" sz="3600" b="1" dirty="0" smtClean="0">
                <a:solidFill>
                  <a:srgbClr val="008080"/>
                </a:solidFill>
                <a:latin typeface="Calibri" panose="020F0502020204030204" pitchFamily="34" charset="0"/>
                <a:ea typeface="微軟正黑體" pitchFamily="34" charset="-120"/>
                <a:cs typeface="Calibri" panose="020F0502020204030204" pitchFamily="34" charset="0"/>
              </a:rPr>
              <a:t>PV250</a:t>
            </a:r>
            <a:r>
              <a:rPr lang="zh-TW" altLang="en-US" sz="3600" b="1" dirty="0" smtClean="0">
                <a:solidFill>
                  <a:srgbClr val="008080"/>
                </a:solidFill>
                <a:latin typeface="Calibri" panose="020F0502020204030204" pitchFamily="34" charset="0"/>
                <a:ea typeface="微軟正黑體" pitchFamily="34" charset="-120"/>
                <a:cs typeface="Calibri" panose="020F0502020204030204" pitchFamily="34" charset="0"/>
              </a:rPr>
              <a:t> </a:t>
            </a:r>
            <a:r>
              <a:rPr lang="en-US" altLang="zh-TW" sz="3600" b="1" dirty="0" err="1">
                <a:solidFill>
                  <a:srgbClr val="008080"/>
                </a:solidFill>
                <a:latin typeface="Calibri" panose="020F0502020204030204" pitchFamily="34" charset="0"/>
                <a:ea typeface="微軟正黑體" pitchFamily="34" charset="-120"/>
                <a:cs typeface="Calibri" panose="020F0502020204030204" pitchFamily="34" charset="0"/>
              </a:rPr>
              <a:t>CoreRescue</a:t>
            </a:r>
            <a:r>
              <a:rPr lang="en-US" altLang="zh-TW" sz="3600" b="1" dirty="0">
                <a:solidFill>
                  <a:srgbClr val="008080"/>
                </a:solidFill>
                <a:latin typeface="Calibri" panose="020F0502020204030204" pitchFamily="34" charset="0"/>
                <a:ea typeface="微軟正黑體" pitchFamily="34" charset="-120"/>
                <a:cs typeface="Calibri" panose="020F0502020204030204" pitchFamily="34" charset="0"/>
              </a:rPr>
              <a:t> </a:t>
            </a:r>
            <a:r>
              <a:rPr lang="en-US" altLang="zh-TW" sz="3600" b="1" dirty="0" smtClean="0">
                <a:solidFill>
                  <a:srgbClr val="008080"/>
                </a:solidFill>
                <a:latin typeface="Calibri" panose="020F0502020204030204" pitchFamily="34" charset="0"/>
                <a:ea typeface="微軟正黑體" pitchFamily="34" charset="-120"/>
                <a:cs typeface="Calibri" panose="020F0502020204030204" pitchFamily="34" charset="0"/>
              </a:rPr>
              <a:t>ASR SSD </a:t>
            </a:r>
            <a:endParaRPr lang="zh-TW" altLang="en-US" sz="3600" b="1" dirty="0">
              <a:solidFill>
                <a:srgbClr val="008080"/>
              </a:solidFill>
              <a:latin typeface="Calibri" panose="020F0502020204030204" pitchFamily="34" charset="0"/>
              <a:ea typeface="微軟正黑體" pitchFamily="34" charset="-120"/>
              <a:cs typeface="Calibri" panose="020F0502020204030204" pitchFamily="34" charset="0"/>
            </a:endParaRPr>
          </a:p>
        </p:txBody>
      </p:sp>
      <p:sp>
        <p:nvSpPr>
          <p:cNvPr id="13" name="圓角矩形 12"/>
          <p:cNvSpPr/>
          <p:nvPr/>
        </p:nvSpPr>
        <p:spPr>
          <a:xfrm>
            <a:off x="947340" y="5710985"/>
            <a:ext cx="2736304" cy="533967"/>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2" fontAlgn="auto">
              <a:spcBef>
                <a:spcPts val="0"/>
              </a:spcBef>
              <a:spcAft>
                <a:spcPts val="0"/>
              </a:spcAft>
              <a:defRPr/>
            </a:pPr>
            <a:r>
              <a:rPr lang="en-US" altLang="zh-TW" sz="2400" b="1" dirty="0">
                <a:solidFill>
                  <a:schemeClr val="bg1"/>
                </a:solidFill>
                <a:latin typeface="Calibri" panose="020F0502020204030204" pitchFamily="34" charset="0"/>
                <a:cs typeface="Calibri" panose="020F0502020204030204" pitchFamily="34" charset="0"/>
              </a:rPr>
              <a:t>CS: </a:t>
            </a:r>
            <a:r>
              <a:rPr lang="en-US" altLang="zh-TW" sz="2400" b="1" dirty="0" smtClean="0">
                <a:solidFill>
                  <a:schemeClr val="bg1"/>
                </a:solidFill>
                <a:latin typeface="Calibri" panose="020F0502020204030204" pitchFamily="34" charset="0"/>
                <a:cs typeface="Calibri" panose="020F0502020204030204" pitchFamily="34" charset="0"/>
              </a:rPr>
              <a:t>E/May’24</a:t>
            </a:r>
            <a:endParaRPr lang="en-US" altLang="zh-TW" sz="2400" b="1" dirty="0">
              <a:solidFill>
                <a:schemeClr val="bg1"/>
              </a:solidFill>
              <a:latin typeface="Calibri" panose="020F0502020204030204" pitchFamily="34" charset="0"/>
              <a:cs typeface="Calibri" panose="020F0502020204030204" pitchFamily="34" charset="0"/>
            </a:endParaRPr>
          </a:p>
        </p:txBody>
      </p:sp>
      <p:pic>
        <p:nvPicPr>
          <p:cNvPr id="12" name="圖片 11"/>
          <p:cNvPicPr>
            <a:picLocks noChangeAspect="1"/>
          </p:cNvPicPr>
          <p:nvPr/>
        </p:nvPicPr>
        <p:blipFill>
          <a:blip r:embed="rId2">
            <a:duotone>
              <a:schemeClr val="accent3">
                <a:shade val="45000"/>
                <a:satMod val="135000"/>
              </a:schemeClr>
              <a:prstClr val="white"/>
            </a:duotone>
          </a:blip>
          <a:stretch>
            <a:fillRect/>
          </a:stretch>
        </p:blipFill>
        <p:spPr>
          <a:xfrm>
            <a:off x="1469331" y="2860576"/>
            <a:ext cx="743522" cy="2161172"/>
          </a:xfrm>
          <a:prstGeom prst="rect">
            <a:avLst/>
          </a:prstGeom>
        </p:spPr>
      </p:pic>
      <p:pic>
        <p:nvPicPr>
          <p:cNvPr id="15" name="圖片 14"/>
          <p:cNvPicPr>
            <a:picLocks noChangeAspect="1"/>
          </p:cNvPicPr>
          <p:nvPr/>
        </p:nvPicPr>
        <p:blipFill>
          <a:blip r:embed="rId3" cstate="print">
            <a:duotone>
              <a:schemeClr val="accent3">
                <a:shade val="45000"/>
                <a:satMod val="135000"/>
              </a:schemeClr>
              <a:prstClr val="white"/>
            </a:duotone>
            <a:extLst>
              <a:ext uri="{28A0092B-C50C-407E-A947-70E740481C1C}">
                <a14:useLocalDpi xmlns:a14="http://schemas.microsoft.com/office/drawing/2010/main" val="0"/>
              </a:ext>
            </a:extLst>
          </a:blip>
          <a:stretch>
            <a:fillRect/>
          </a:stretch>
        </p:blipFill>
        <p:spPr>
          <a:xfrm>
            <a:off x="2282154" y="3652664"/>
            <a:ext cx="1422698" cy="1422698"/>
          </a:xfrm>
          <a:prstGeom prst="rect">
            <a:avLst/>
          </a:prstGeom>
        </p:spPr>
      </p:pic>
      <p:sp>
        <p:nvSpPr>
          <p:cNvPr id="11" name="文字方塊 10"/>
          <p:cNvSpPr txBox="1"/>
          <p:nvPr/>
        </p:nvSpPr>
        <p:spPr>
          <a:xfrm>
            <a:off x="1494113" y="3565847"/>
            <a:ext cx="1859805" cy="461665"/>
          </a:xfrm>
          <a:prstGeom prst="rect">
            <a:avLst/>
          </a:prstGeom>
          <a:noFill/>
        </p:spPr>
        <p:txBody>
          <a:bodyPr wrap="none" rtlCol="0">
            <a:spAutoFit/>
          </a:bodyPr>
          <a:lstStyle/>
          <a:p>
            <a:r>
              <a:rPr lang="en-US" altLang="zh-TW" sz="2400" b="1" dirty="0" smtClean="0">
                <a:solidFill>
                  <a:srgbClr val="C00000"/>
                </a:solidFill>
                <a:latin typeface="Calibri" panose="020F0502020204030204" pitchFamily="34" charset="0"/>
                <a:ea typeface="微軟正黑體" panose="020B0604030504040204" pitchFamily="34" charset="-120"/>
                <a:cs typeface="Calibri" panose="020F0502020204030204" pitchFamily="34" charset="0"/>
              </a:rPr>
              <a:t>Coming Soon</a:t>
            </a:r>
            <a:endParaRPr lang="zh-TW" altLang="en-US" sz="2400" b="1" dirty="0">
              <a:solidFill>
                <a:srgbClr val="C00000"/>
              </a:solidFill>
              <a:latin typeface="Calibri" panose="020F0502020204030204" pitchFamily="34" charset="0"/>
              <a:ea typeface="微軟正黑體" panose="020B0604030504040204" pitchFamily="34" charset="-120"/>
              <a:cs typeface="Calibri" panose="020F0502020204030204" pitchFamily="34" charset="0"/>
            </a:endParaRPr>
          </a:p>
        </p:txBody>
      </p:sp>
    </p:spTree>
    <p:extLst>
      <p:ext uri="{BB962C8B-B14F-4D97-AF65-F5344CB8AC3E}">
        <p14:creationId xmlns:p14="http://schemas.microsoft.com/office/powerpoint/2010/main" val="210506440"/>
      </p:ext>
    </p:extLst>
  </p:cSld>
  <p:clrMapOvr>
    <a:masterClrMapping/>
  </p:clrMapOvr>
  <p:transition/>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內容版面配置區 1"/>
          <p:cNvSpPr>
            <a:spLocks noGrp="1"/>
          </p:cNvSpPr>
          <p:nvPr>
            <p:ph idx="1"/>
          </p:nvPr>
        </p:nvSpPr>
        <p:spPr/>
        <p:txBody>
          <a:bodyPr/>
          <a:lstStyle/>
          <a:p>
            <a:r>
              <a:rPr lang="en-US" altLang="zh-TW" dirty="0" smtClean="0"/>
              <a:t>Product Highlight</a:t>
            </a:r>
          </a:p>
          <a:p>
            <a:pPr lvl="1"/>
            <a:r>
              <a:rPr lang="en-US" altLang="zh-TW" dirty="0">
                <a:solidFill>
                  <a:schemeClr val="bg1">
                    <a:lumMod val="75000"/>
                  </a:schemeClr>
                </a:solidFill>
              </a:rPr>
              <a:t>Defense Series</a:t>
            </a:r>
          </a:p>
          <a:p>
            <a:pPr lvl="1"/>
            <a:r>
              <a:rPr lang="en-US" altLang="zh-TW" dirty="0" err="1">
                <a:solidFill>
                  <a:schemeClr val="bg1">
                    <a:lumMod val="75000"/>
                  </a:schemeClr>
                </a:solidFill>
              </a:rPr>
              <a:t>Apacer</a:t>
            </a:r>
            <a:r>
              <a:rPr lang="en-US" altLang="zh-TW" dirty="0">
                <a:solidFill>
                  <a:schemeClr val="bg1">
                    <a:lumMod val="75000"/>
                  </a:schemeClr>
                </a:solidFill>
              </a:rPr>
              <a:t> TCG SSD SV240 Series</a:t>
            </a:r>
          </a:p>
          <a:p>
            <a:pPr lvl="1"/>
            <a:r>
              <a:rPr lang="en-US" altLang="zh-TW" dirty="0">
                <a:solidFill>
                  <a:schemeClr val="bg1">
                    <a:lumMod val="75000"/>
                  </a:schemeClr>
                </a:solidFill>
              </a:rPr>
              <a:t>Enterprise Series</a:t>
            </a:r>
          </a:p>
          <a:p>
            <a:pPr lvl="1"/>
            <a:r>
              <a:rPr lang="en-US" altLang="zh-TW" dirty="0" err="1">
                <a:solidFill>
                  <a:schemeClr val="bg1">
                    <a:lumMod val="75000"/>
                  </a:schemeClr>
                </a:solidFill>
              </a:rPr>
              <a:t>CoreRescue</a:t>
            </a:r>
            <a:r>
              <a:rPr lang="en-US" altLang="zh-TW" dirty="0">
                <a:solidFill>
                  <a:schemeClr val="bg1">
                    <a:lumMod val="75000"/>
                  </a:schemeClr>
                </a:solidFill>
              </a:rPr>
              <a:t> ASR</a:t>
            </a:r>
          </a:p>
          <a:p>
            <a:pPr lvl="1"/>
            <a:r>
              <a:rPr lang="en-US" altLang="zh-TW" dirty="0" err="1">
                <a:solidFill>
                  <a:schemeClr val="tx1"/>
                </a:solidFill>
              </a:rPr>
              <a:t>CoreSnapshot</a:t>
            </a:r>
            <a:r>
              <a:rPr lang="en-US" altLang="zh-TW" dirty="0">
                <a:solidFill>
                  <a:schemeClr val="tx1"/>
                </a:solidFill>
              </a:rPr>
              <a:t> 2 technology</a:t>
            </a:r>
          </a:p>
          <a:p>
            <a:pPr lvl="1"/>
            <a:r>
              <a:rPr lang="en-US" altLang="zh-TW" dirty="0" err="1" smtClean="0">
                <a:solidFill>
                  <a:schemeClr val="bg1">
                    <a:lumMod val="75000"/>
                  </a:schemeClr>
                </a:solidFill>
              </a:rPr>
              <a:t>Datadefender</a:t>
            </a:r>
            <a:r>
              <a:rPr lang="en-US" altLang="zh-TW" dirty="0" smtClean="0">
                <a:solidFill>
                  <a:schemeClr val="bg1">
                    <a:lumMod val="75000"/>
                  </a:schemeClr>
                </a:solidFill>
              </a:rPr>
              <a:t> Plus</a:t>
            </a:r>
          </a:p>
          <a:p>
            <a:r>
              <a:rPr lang="en-US" altLang="zh-TW" dirty="0" smtClean="0">
                <a:solidFill>
                  <a:schemeClr val="bg1">
                    <a:lumMod val="75000"/>
                  </a:schemeClr>
                </a:solidFill>
              </a:rPr>
              <a:t>Product </a:t>
            </a:r>
            <a:r>
              <a:rPr lang="en-US" altLang="zh-TW" dirty="0">
                <a:solidFill>
                  <a:schemeClr val="bg1">
                    <a:lumMod val="75000"/>
                  </a:schemeClr>
                </a:solidFill>
              </a:rPr>
              <a:t>Roadmap</a:t>
            </a:r>
          </a:p>
          <a:p>
            <a:pPr lvl="1"/>
            <a:r>
              <a:rPr lang="en-US" altLang="zh-TW" dirty="0">
                <a:solidFill>
                  <a:schemeClr val="bg1">
                    <a:lumMod val="75000"/>
                  </a:schemeClr>
                </a:solidFill>
              </a:rPr>
              <a:t>Industrial SSD VA Series</a:t>
            </a:r>
          </a:p>
          <a:p>
            <a:pPr lvl="2"/>
            <a:r>
              <a:rPr lang="en-US" altLang="zh-TW" dirty="0" err="1">
                <a:solidFill>
                  <a:schemeClr val="bg1">
                    <a:lumMod val="75000"/>
                  </a:schemeClr>
                </a:solidFill>
              </a:rPr>
              <a:t>PCIe</a:t>
            </a:r>
            <a:endParaRPr lang="en-US" altLang="zh-TW" dirty="0">
              <a:solidFill>
                <a:schemeClr val="bg1">
                  <a:lumMod val="75000"/>
                </a:schemeClr>
              </a:solidFill>
            </a:endParaRPr>
          </a:p>
          <a:p>
            <a:pPr lvl="2"/>
            <a:r>
              <a:rPr lang="en-US" altLang="zh-TW" dirty="0">
                <a:solidFill>
                  <a:schemeClr val="bg1">
                    <a:lumMod val="75000"/>
                  </a:schemeClr>
                </a:solidFill>
              </a:rPr>
              <a:t>SATA</a:t>
            </a:r>
          </a:p>
          <a:p>
            <a:pPr lvl="1"/>
            <a:r>
              <a:rPr lang="en-US" altLang="zh-TW" dirty="0">
                <a:solidFill>
                  <a:schemeClr val="bg1">
                    <a:lumMod val="75000"/>
                  </a:schemeClr>
                </a:solidFill>
              </a:rPr>
              <a:t>Industrial SSD STD Series</a:t>
            </a:r>
          </a:p>
          <a:p>
            <a:pPr marL="266713" indent="0">
              <a:buNone/>
            </a:pPr>
            <a:endParaRPr lang="en-US" altLang="zh-TW" dirty="0"/>
          </a:p>
          <a:p>
            <a:endParaRPr lang="zh-TW" altLang="en-US" dirty="0"/>
          </a:p>
        </p:txBody>
      </p:sp>
      <p:sp>
        <p:nvSpPr>
          <p:cNvPr id="3" name="標題 2"/>
          <p:cNvSpPr>
            <a:spLocks noGrp="1"/>
          </p:cNvSpPr>
          <p:nvPr>
            <p:ph type="title"/>
          </p:nvPr>
        </p:nvSpPr>
        <p:spPr/>
        <p:txBody>
          <a:bodyPr/>
          <a:lstStyle/>
          <a:p>
            <a:r>
              <a:rPr lang="en-US" altLang="zh-TW" dirty="0" smtClean="0"/>
              <a:t>Roadmap Agenda</a:t>
            </a:r>
            <a:endParaRPr lang="zh-TW" altLang="en-US" dirty="0"/>
          </a:p>
        </p:txBody>
      </p:sp>
    </p:spTree>
    <p:extLst>
      <p:ext uri="{BB962C8B-B14F-4D97-AF65-F5344CB8AC3E}">
        <p14:creationId xmlns:p14="http://schemas.microsoft.com/office/powerpoint/2010/main" val="3450239212"/>
      </p:ext>
    </p:extLst>
  </p:cSld>
  <p:clrMapOvr>
    <a:masterClrMapping/>
  </p:clrMapOvr>
  <p:transition/>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528045" y="286883"/>
            <a:ext cx="14292088" cy="1080121"/>
          </a:xfrm>
        </p:spPr>
        <p:txBody>
          <a:bodyPr/>
          <a:lstStyle/>
          <a:p>
            <a:r>
              <a:rPr lang="en-US" altLang="zh-TW" sz="6000" dirty="0" smtClean="0">
                <a:solidFill>
                  <a:srgbClr val="008C7D"/>
                </a:solidFill>
              </a:rPr>
              <a:t>Technology- </a:t>
            </a:r>
            <a:r>
              <a:rPr lang="en-US" altLang="zh-TW" sz="6000" dirty="0" err="1" smtClean="0">
                <a:solidFill>
                  <a:srgbClr val="008C7D"/>
                </a:solidFill>
              </a:rPr>
              <a:t>CoreSnapshot</a:t>
            </a:r>
            <a:r>
              <a:rPr lang="en-US" altLang="zh-TW" sz="6000" dirty="0" smtClean="0">
                <a:solidFill>
                  <a:srgbClr val="008C7D"/>
                </a:solidFill>
              </a:rPr>
              <a:t> 2</a:t>
            </a:r>
            <a:endParaRPr lang="zh-TW" altLang="en-US" sz="6000" dirty="0">
              <a:solidFill>
                <a:srgbClr val="008C7D"/>
              </a:solidFill>
            </a:endParaRPr>
          </a:p>
        </p:txBody>
      </p:sp>
      <p:pic>
        <p:nvPicPr>
          <p:cNvPr id="23" name="圖片 22"/>
          <p:cNvPicPr>
            <a:picLocks noChangeAspect="1"/>
          </p:cNvPicPr>
          <p:nvPr/>
        </p:nvPicPr>
        <p:blipFill rotWithShape="1">
          <a:blip r:embed="rId2" cstate="email">
            <a:extLst>
              <a:ext uri="{28A0092B-C50C-407E-A947-70E740481C1C}">
                <a14:useLocalDpi xmlns:a14="http://schemas.microsoft.com/office/drawing/2010/main"/>
              </a:ext>
            </a:extLst>
          </a:blip>
          <a:srcRect l="31420" t="5567" r="20625" b="4391"/>
          <a:stretch/>
        </p:blipFill>
        <p:spPr>
          <a:xfrm>
            <a:off x="10957889" y="-136713"/>
            <a:ext cx="1862715" cy="1927312"/>
          </a:xfrm>
          <a:prstGeom prst="rect">
            <a:avLst/>
          </a:prstGeom>
        </p:spPr>
      </p:pic>
      <p:graphicFrame>
        <p:nvGraphicFramePr>
          <p:cNvPr id="71" name="表格 70"/>
          <p:cNvGraphicFramePr>
            <a:graphicFrameLocks noGrp="1"/>
          </p:cNvGraphicFramePr>
          <p:nvPr>
            <p:extLst/>
          </p:nvPr>
        </p:nvGraphicFramePr>
        <p:xfrm>
          <a:off x="1229895" y="4472086"/>
          <a:ext cx="9744492" cy="3967720"/>
        </p:xfrm>
        <a:graphic>
          <a:graphicData uri="http://schemas.openxmlformats.org/drawingml/2006/table">
            <a:tbl>
              <a:tblPr firstRow="1" bandRow="1">
                <a:tableStyleId>{7DF18680-E054-41AD-8BC1-D1AEF772440D}</a:tableStyleId>
              </a:tblPr>
              <a:tblGrid>
                <a:gridCol w="4032448"/>
                <a:gridCol w="3108226"/>
                <a:gridCol w="2603818"/>
              </a:tblGrid>
              <a:tr h="991930">
                <a:tc>
                  <a:txBody>
                    <a:bodyPr/>
                    <a:lstStyle/>
                    <a:p>
                      <a:pPr marL="0" algn="l" defTabSz="914446" rtl="0" eaLnBrk="1" latinLnBrk="0" hangingPunct="1"/>
                      <a:r>
                        <a:rPr lang="en-US" altLang="zh-TW" sz="2800" b="1" kern="1200" cap="none" spc="0" dirty="0" smtClean="0">
                          <a:ln/>
                          <a:solidFill>
                            <a:schemeClr val="lt1"/>
                          </a:solidFill>
                          <a:effectLst>
                            <a:outerShdw blurRad="38100" dist="19050" dir="2700000" algn="tl" rotWithShape="0">
                              <a:schemeClr val="dk1">
                                <a:lumMod val="50000"/>
                                <a:alpha val="40000"/>
                              </a:schemeClr>
                            </a:outerShdw>
                          </a:effectLst>
                          <a:latin typeface="Calibri" panose="020F0502020204030204" pitchFamily="34" charset="0"/>
                          <a:ea typeface="+mn-ea"/>
                          <a:cs typeface="Calibri" panose="020F0502020204030204" pitchFamily="34" charset="0"/>
                        </a:rPr>
                        <a:t>                              Version</a:t>
                      </a:r>
                    </a:p>
                    <a:p>
                      <a:pPr marL="0" algn="l" defTabSz="914446" rtl="0" eaLnBrk="1" latinLnBrk="0" hangingPunct="1"/>
                      <a:r>
                        <a:rPr lang="en-US" altLang="zh-TW" sz="2800" b="1" kern="1200" cap="none" spc="0" dirty="0" smtClean="0">
                          <a:ln/>
                          <a:solidFill>
                            <a:schemeClr val="lt1"/>
                          </a:solidFill>
                          <a:effectLst>
                            <a:outerShdw blurRad="38100" dist="19050" dir="2700000" algn="tl" rotWithShape="0">
                              <a:schemeClr val="dk1">
                                <a:lumMod val="50000"/>
                                <a:alpha val="40000"/>
                              </a:schemeClr>
                            </a:outerShdw>
                          </a:effectLst>
                          <a:latin typeface="Calibri" panose="020F0502020204030204" pitchFamily="34" charset="0"/>
                          <a:ea typeface="+mn-ea"/>
                          <a:cs typeface="Calibri" panose="020F0502020204030204" pitchFamily="34" charset="0"/>
                        </a:rPr>
                        <a:t> Function</a:t>
                      </a:r>
                      <a:endParaRPr lang="zh-TW" altLang="en-US" sz="2800" b="1" kern="1200" cap="none" spc="0" dirty="0">
                        <a:ln/>
                        <a:solidFill>
                          <a:schemeClr val="lt1"/>
                        </a:solidFill>
                        <a:effectLst>
                          <a:outerShdw blurRad="38100" dist="19050" dir="2700000" algn="tl" rotWithShape="0">
                            <a:schemeClr val="dk1">
                              <a:lumMod val="50000"/>
                              <a:alpha val="40000"/>
                            </a:schemeClr>
                          </a:outerShdw>
                        </a:effectLst>
                        <a:latin typeface="Calibri" panose="020F0502020204030204" pitchFamily="34" charset="0"/>
                        <a:ea typeface="+mn-ea"/>
                        <a:cs typeface="Calibri" panose="020F0502020204030204" pitchFamily="34" charset="0"/>
                      </a:endParaRPr>
                    </a:p>
                  </a:txBody>
                  <a:tcPr anchor="ctr">
                    <a:solidFill>
                      <a:schemeClr val="accent5">
                        <a:lumMod val="50000"/>
                      </a:schemeClr>
                    </a:solidFill>
                  </a:tcPr>
                </a:tc>
                <a:tc>
                  <a:txBody>
                    <a:bodyPr/>
                    <a:lstStyle/>
                    <a:p>
                      <a:pPr algn="ctr"/>
                      <a:r>
                        <a:rPr lang="en-US" altLang="zh-TW" sz="2800" cap="none" spc="0" dirty="0" err="1" smtClean="0">
                          <a:ln/>
                          <a:effectLst>
                            <a:outerShdw blurRad="38100" dist="19050" dir="2700000" algn="tl" rotWithShape="0">
                              <a:schemeClr val="dk1">
                                <a:lumMod val="50000"/>
                                <a:alpha val="40000"/>
                              </a:schemeClr>
                            </a:outerShdw>
                          </a:effectLst>
                          <a:latin typeface="Calibri" panose="020F0502020204030204" pitchFamily="34" charset="0"/>
                          <a:cs typeface="Calibri" panose="020F0502020204030204" pitchFamily="34" charset="0"/>
                        </a:rPr>
                        <a:t>CoreSnapshot</a:t>
                      </a:r>
                      <a:r>
                        <a:rPr lang="en-US" altLang="zh-TW" sz="2800" cap="none" spc="0" baseline="0" dirty="0" smtClean="0">
                          <a:ln/>
                          <a:effectLst>
                            <a:outerShdw blurRad="38100" dist="19050" dir="2700000" algn="tl" rotWithShape="0">
                              <a:schemeClr val="dk1">
                                <a:lumMod val="50000"/>
                                <a:alpha val="40000"/>
                              </a:schemeClr>
                            </a:outerShdw>
                          </a:effectLst>
                          <a:latin typeface="Calibri" panose="020F0502020204030204" pitchFamily="34" charset="0"/>
                          <a:cs typeface="Calibri" panose="020F0502020204030204" pitchFamily="34" charset="0"/>
                        </a:rPr>
                        <a:t> </a:t>
                      </a:r>
                      <a:r>
                        <a:rPr lang="en-US" altLang="zh-TW" sz="2800" cap="none" spc="0" dirty="0" smtClean="0">
                          <a:ln/>
                          <a:effectLst>
                            <a:outerShdw blurRad="38100" dist="19050" dir="2700000" algn="tl" rotWithShape="0">
                              <a:schemeClr val="dk1">
                                <a:lumMod val="50000"/>
                                <a:alpha val="40000"/>
                              </a:schemeClr>
                            </a:outerShdw>
                          </a:effectLst>
                          <a:latin typeface="Calibri" panose="020F0502020204030204" pitchFamily="34" charset="0"/>
                          <a:cs typeface="Calibri" panose="020F0502020204030204" pitchFamily="34" charset="0"/>
                        </a:rPr>
                        <a:t>Lite</a:t>
                      </a:r>
                      <a:endParaRPr lang="zh-TW" altLang="en-US" sz="2800" b="1" cap="none" spc="0" dirty="0">
                        <a:ln/>
                        <a:pattFill prst="dkUpDiag">
                          <a:fgClr>
                            <a:schemeClr val="bg1">
                              <a:lumMod val="50000"/>
                            </a:schemeClr>
                          </a:fgClr>
                          <a:bgClr>
                            <a:schemeClr val="tx1">
                              <a:lumMod val="75000"/>
                              <a:lumOff val="25000"/>
                            </a:schemeClr>
                          </a:bgClr>
                        </a:pattFill>
                        <a:effectLst>
                          <a:outerShdw blurRad="38100" dist="19050" dir="2700000" algn="tl" rotWithShape="0">
                            <a:schemeClr val="dk1">
                              <a:lumMod val="50000"/>
                              <a:alpha val="40000"/>
                            </a:schemeClr>
                          </a:outerShdw>
                        </a:effectLst>
                        <a:latin typeface="Calibri" panose="020F0502020204030204" pitchFamily="34" charset="0"/>
                        <a:cs typeface="Calibri" panose="020F0502020204030204" pitchFamily="34" charset="0"/>
                      </a:endParaRPr>
                    </a:p>
                  </a:txBody>
                  <a:tcPr anchor="ctr">
                    <a:solidFill>
                      <a:schemeClr val="accent5">
                        <a:lumMod val="50000"/>
                      </a:schemeClr>
                    </a:solidFill>
                  </a:tcPr>
                </a:tc>
                <a:tc>
                  <a:txBody>
                    <a:bodyPr/>
                    <a:lstStyle/>
                    <a:p>
                      <a:pPr algn="ctr"/>
                      <a:r>
                        <a:rPr lang="en-US" altLang="zh-TW" sz="2800" cap="none" spc="0" dirty="0" err="1" smtClean="0">
                          <a:ln/>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CoreSnapshot</a:t>
                      </a:r>
                      <a:r>
                        <a:rPr lang="en-US" altLang="zh-TW" sz="2800" cap="none" spc="0" dirty="0" smtClean="0">
                          <a:ln/>
                          <a:effectLst>
                            <a:outerShdw blurRad="38100" dist="19050" dir="2700000" algn="tl" rotWithShape="0">
                              <a:schemeClr val="dk1">
                                <a:lumMod val="50000"/>
                                <a:alpha val="40000"/>
                              </a:schemeClr>
                            </a:outerShdw>
                          </a:effectLst>
                          <a:latin typeface="Calibri" panose="020F0502020204030204" pitchFamily="34" charset="0"/>
                          <a:cs typeface="Calibri" panose="020F0502020204030204" pitchFamily="34" charset="0"/>
                        </a:rPr>
                        <a:t> 2</a:t>
                      </a:r>
                      <a:endParaRPr lang="zh-TW" altLang="en-US" sz="2800" b="1" cap="none" spc="0" dirty="0">
                        <a:ln/>
                        <a:pattFill prst="dkUpDiag">
                          <a:fgClr>
                            <a:schemeClr val="bg1">
                              <a:lumMod val="50000"/>
                            </a:schemeClr>
                          </a:fgClr>
                          <a:bgClr>
                            <a:schemeClr val="tx1">
                              <a:lumMod val="75000"/>
                              <a:lumOff val="25000"/>
                            </a:schemeClr>
                          </a:bgClr>
                        </a:pattFill>
                        <a:effectLst>
                          <a:outerShdw blurRad="38100" dist="19050" dir="2700000" algn="tl" rotWithShape="0">
                            <a:schemeClr val="dk1">
                              <a:lumMod val="50000"/>
                              <a:alpha val="40000"/>
                            </a:schemeClr>
                          </a:outerShdw>
                        </a:effectLst>
                        <a:latin typeface="Calibri" panose="020F0502020204030204" pitchFamily="34" charset="0"/>
                        <a:cs typeface="Calibri" panose="020F0502020204030204" pitchFamily="34" charset="0"/>
                      </a:endParaRPr>
                    </a:p>
                  </a:txBody>
                  <a:tcPr anchor="ctr">
                    <a:solidFill>
                      <a:schemeClr val="accent5">
                        <a:lumMod val="50000"/>
                      </a:schemeClr>
                    </a:solidFill>
                  </a:tcPr>
                </a:tc>
              </a:tr>
              <a:tr h="991930">
                <a:tc>
                  <a:txBody>
                    <a:bodyPr/>
                    <a:lstStyle/>
                    <a:p>
                      <a:pPr algn="l"/>
                      <a:r>
                        <a:rPr lang="en-US" altLang="zh-TW" sz="2800" cap="none" spc="0" baseline="0" dirty="0" smtClean="0">
                          <a:ln/>
                          <a:solidFill>
                            <a:schemeClr val="tx1">
                              <a:lumMod val="75000"/>
                              <a:lumOff val="25000"/>
                            </a:schemeClr>
                          </a:solidFill>
                          <a:effectLst/>
                          <a:latin typeface="Calibri" panose="020F0502020204030204" pitchFamily="34" charset="0"/>
                          <a:cs typeface="Calibri" panose="020F0502020204030204" pitchFamily="34" charset="0"/>
                        </a:rPr>
                        <a:t>1sec Backup</a:t>
                      </a:r>
                      <a:endParaRPr lang="zh-TW" altLang="en-US" sz="2800" b="1" cap="none" spc="0" dirty="0">
                        <a:ln/>
                        <a:solidFill>
                          <a:schemeClr val="tx1">
                            <a:lumMod val="75000"/>
                            <a:lumOff val="25000"/>
                          </a:schemeClr>
                        </a:solidFill>
                        <a:effectLst/>
                        <a:latin typeface="Calibri" panose="020F0502020204030204" pitchFamily="34" charset="0"/>
                        <a:cs typeface="Calibri" panose="020F0502020204030204" pitchFamily="34" charset="0"/>
                      </a:endParaRPr>
                    </a:p>
                  </a:txBody>
                  <a:tcPr anchor="ctr"/>
                </a:tc>
                <a:tc>
                  <a:txBody>
                    <a:bodyPr/>
                    <a:lstStyle/>
                    <a:p>
                      <a:pPr algn="ctr"/>
                      <a:endParaRPr lang="zh-TW" altLang="en-US" sz="2400" b="1" cap="none" spc="0" dirty="0">
                        <a:ln/>
                        <a:pattFill prst="dkUpDiag">
                          <a:fgClr>
                            <a:schemeClr val="bg1">
                              <a:lumMod val="50000"/>
                            </a:schemeClr>
                          </a:fgClr>
                          <a:bgClr>
                            <a:schemeClr val="tx1">
                              <a:lumMod val="75000"/>
                              <a:lumOff val="25000"/>
                            </a:schemeClr>
                          </a:bgClr>
                        </a:pattFill>
                        <a:effectLst>
                          <a:outerShdw blurRad="38100" dist="19050" dir="2700000" algn="tl" rotWithShape="0">
                            <a:schemeClr val="dk1">
                              <a:lumMod val="50000"/>
                              <a:alpha val="40000"/>
                            </a:schemeClr>
                          </a:outerShdw>
                        </a:effectLst>
                      </a:endParaRPr>
                    </a:p>
                  </a:txBody>
                  <a:tcPr anchor="ctr"/>
                </a:tc>
                <a:tc>
                  <a:txBody>
                    <a:bodyPr/>
                    <a:lstStyle/>
                    <a:p>
                      <a:pPr algn="ctr"/>
                      <a:endParaRPr lang="zh-TW" altLang="en-US" sz="2400" b="1" cap="none" spc="0" dirty="0">
                        <a:ln/>
                        <a:pattFill prst="dkUpDiag">
                          <a:fgClr>
                            <a:schemeClr val="bg1">
                              <a:lumMod val="50000"/>
                            </a:schemeClr>
                          </a:fgClr>
                          <a:bgClr>
                            <a:schemeClr val="tx1">
                              <a:lumMod val="75000"/>
                              <a:lumOff val="25000"/>
                            </a:schemeClr>
                          </a:bgClr>
                        </a:pattFill>
                        <a:effectLst>
                          <a:outerShdw blurRad="38100" dist="19050" dir="2700000" algn="tl" rotWithShape="0">
                            <a:schemeClr val="dk1">
                              <a:lumMod val="50000"/>
                              <a:alpha val="40000"/>
                            </a:schemeClr>
                          </a:outerShdw>
                        </a:effectLst>
                      </a:endParaRPr>
                    </a:p>
                  </a:txBody>
                  <a:tcPr anchor="ctr"/>
                </a:tc>
              </a:tr>
              <a:tr h="991930">
                <a:tc>
                  <a:txBody>
                    <a:bodyPr/>
                    <a:lstStyle/>
                    <a:p>
                      <a:pPr algn="l"/>
                      <a:r>
                        <a:rPr lang="en-US" altLang="zh-TW" sz="2800" cap="none" spc="0" dirty="0" smtClean="0">
                          <a:ln/>
                          <a:solidFill>
                            <a:schemeClr val="tx1">
                              <a:lumMod val="75000"/>
                              <a:lumOff val="25000"/>
                            </a:schemeClr>
                          </a:solidFill>
                          <a:effectLst/>
                          <a:latin typeface="Calibri" panose="020F0502020204030204" pitchFamily="34" charset="0"/>
                          <a:cs typeface="Calibri" panose="020F0502020204030204" pitchFamily="34" charset="0"/>
                        </a:rPr>
                        <a:t>1sec</a:t>
                      </a:r>
                      <a:r>
                        <a:rPr lang="en-US" altLang="zh-TW" sz="2800" cap="none" spc="0" baseline="0" dirty="0" smtClean="0">
                          <a:ln/>
                          <a:solidFill>
                            <a:schemeClr val="tx1">
                              <a:lumMod val="75000"/>
                              <a:lumOff val="25000"/>
                            </a:schemeClr>
                          </a:solidFill>
                          <a:effectLst/>
                          <a:latin typeface="Calibri" panose="020F0502020204030204" pitchFamily="34" charset="0"/>
                          <a:cs typeface="Calibri" panose="020F0502020204030204" pitchFamily="34" charset="0"/>
                        </a:rPr>
                        <a:t> Recovery</a:t>
                      </a:r>
                      <a:endParaRPr lang="zh-TW" altLang="en-US" sz="2800" b="1" cap="none" spc="0" dirty="0">
                        <a:ln/>
                        <a:solidFill>
                          <a:schemeClr val="tx1">
                            <a:lumMod val="75000"/>
                            <a:lumOff val="25000"/>
                          </a:schemeClr>
                        </a:solidFill>
                        <a:effectLst/>
                        <a:latin typeface="Calibri" panose="020F0502020204030204" pitchFamily="34" charset="0"/>
                        <a:cs typeface="Calibri" panose="020F0502020204030204" pitchFamily="34" charset="0"/>
                      </a:endParaRPr>
                    </a:p>
                  </a:txBody>
                  <a:tcPr anchor="ctr"/>
                </a:tc>
                <a:tc>
                  <a:txBody>
                    <a:bodyPr/>
                    <a:lstStyle/>
                    <a:p>
                      <a:pPr algn="ctr"/>
                      <a:endParaRPr lang="zh-TW" altLang="en-US" sz="2400" b="1" cap="none" spc="0" dirty="0">
                        <a:ln/>
                        <a:pattFill prst="dkUpDiag">
                          <a:fgClr>
                            <a:schemeClr val="bg1">
                              <a:lumMod val="50000"/>
                            </a:schemeClr>
                          </a:fgClr>
                          <a:bgClr>
                            <a:schemeClr val="tx1">
                              <a:lumMod val="75000"/>
                              <a:lumOff val="25000"/>
                            </a:schemeClr>
                          </a:bgClr>
                        </a:pattFill>
                        <a:effectLst>
                          <a:outerShdw blurRad="38100" dist="19050" dir="2700000" algn="tl" rotWithShape="0">
                            <a:schemeClr val="dk1">
                              <a:lumMod val="50000"/>
                              <a:alpha val="40000"/>
                            </a:schemeClr>
                          </a:outerShdw>
                        </a:effectLst>
                      </a:endParaRPr>
                    </a:p>
                  </a:txBody>
                  <a:tcPr anchor="ctr"/>
                </a:tc>
                <a:tc>
                  <a:txBody>
                    <a:bodyPr/>
                    <a:lstStyle/>
                    <a:p>
                      <a:pPr algn="ctr"/>
                      <a:endParaRPr lang="zh-TW" altLang="en-US" sz="2400" b="1" cap="none" spc="0" dirty="0">
                        <a:ln/>
                        <a:pattFill prst="dkUpDiag">
                          <a:fgClr>
                            <a:schemeClr val="bg1">
                              <a:lumMod val="50000"/>
                            </a:schemeClr>
                          </a:fgClr>
                          <a:bgClr>
                            <a:schemeClr val="tx1">
                              <a:lumMod val="75000"/>
                              <a:lumOff val="25000"/>
                            </a:schemeClr>
                          </a:bgClr>
                        </a:pattFill>
                        <a:effectLst>
                          <a:outerShdw blurRad="38100" dist="19050" dir="2700000" algn="tl" rotWithShape="0">
                            <a:schemeClr val="dk1">
                              <a:lumMod val="50000"/>
                              <a:alpha val="40000"/>
                            </a:schemeClr>
                          </a:outerShdw>
                        </a:effectLst>
                      </a:endParaRPr>
                    </a:p>
                  </a:txBody>
                  <a:tcPr anchor="ctr"/>
                </a:tc>
              </a:tr>
              <a:tr h="991930">
                <a:tc>
                  <a:txBody>
                    <a:bodyPr/>
                    <a:lstStyle/>
                    <a:p>
                      <a:pPr algn="l"/>
                      <a:r>
                        <a:rPr lang="en-US" altLang="zh-TW" sz="2800" cap="none" spc="0" baseline="0" dirty="0" smtClean="0">
                          <a:ln/>
                          <a:solidFill>
                            <a:schemeClr val="tx1">
                              <a:lumMod val="75000"/>
                              <a:lumOff val="25000"/>
                            </a:schemeClr>
                          </a:solidFill>
                          <a:effectLst/>
                          <a:latin typeface="Calibri" panose="020F0502020204030204" pitchFamily="34" charset="0"/>
                          <a:cs typeface="Calibri" panose="020F0502020204030204" pitchFamily="34" charset="0"/>
                        </a:rPr>
                        <a:t>Repeatable Trigger</a:t>
                      </a:r>
                    </a:p>
                    <a:p>
                      <a:pPr algn="l"/>
                      <a:r>
                        <a:rPr lang="en-US" altLang="zh-TW" sz="2800" cap="none" spc="0" baseline="0" dirty="0" smtClean="0">
                          <a:ln/>
                          <a:solidFill>
                            <a:schemeClr val="tx1">
                              <a:lumMod val="75000"/>
                              <a:lumOff val="25000"/>
                            </a:schemeClr>
                          </a:solidFill>
                          <a:effectLst/>
                          <a:latin typeface="Calibri" panose="020F0502020204030204" pitchFamily="34" charset="0"/>
                          <a:cs typeface="Calibri" panose="020F0502020204030204" pitchFamily="34" charset="0"/>
                        </a:rPr>
                        <a:t>(Backup ↔ Recovery)</a:t>
                      </a:r>
                      <a:endParaRPr lang="zh-TW" altLang="en-US" sz="2800" b="0" cap="none" spc="0" dirty="0">
                        <a:ln/>
                        <a:solidFill>
                          <a:schemeClr val="tx1">
                            <a:lumMod val="75000"/>
                            <a:lumOff val="25000"/>
                          </a:schemeClr>
                        </a:solidFill>
                        <a:effectLst/>
                        <a:latin typeface="Calibri" panose="020F0502020204030204" pitchFamily="34" charset="0"/>
                        <a:cs typeface="Calibri" panose="020F0502020204030204" pitchFamily="34" charset="0"/>
                      </a:endParaRPr>
                    </a:p>
                  </a:txBody>
                  <a:tcPr anchor="ctr"/>
                </a:tc>
                <a:tc>
                  <a:txBody>
                    <a:bodyPr/>
                    <a:lstStyle/>
                    <a:p>
                      <a:pPr algn="ctr"/>
                      <a:endParaRPr lang="zh-TW" altLang="en-US" sz="2400" b="1" cap="none" spc="0" dirty="0">
                        <a:ln/>
                        <a:pattFill prst="dkUpDiag">
                          <a:fgClr>
                            <a:schemeClr val="bg1">
                              <a:lumMod val="50000"/>
                            </a:schemeClr>
                          </a:fgClr>
                          <a:bgClr>
                            <a:schemeClr val="tx1">
                              <a:lumMod val="75000"/>
                              <a:lumOff val="25000"/>
                            </a:schemeClr>
                          </a:bgClr>
                        </a:pattFill>
                        <a:effectLst>
                          <a:outerShdw blurRad="38100" dist="19050" dir="2700000" algn="tl" rotWithShape="0">
                            <a:schemeClr val="dk1">
                              <a:lumMod val="50000"/>
                              <a:alpha val="40000"/>
                            </a:schemeClr>
                          </a:outerShdw>
                        </a:effectLst>
                      </a:endParaRPr>
                    </a:p>
                  </a:txBody>
                  <a:tcPr anchor="ctr"/>
                </a:tc>
                <a:tc>
                  <a:txBody>
                    <a:bodyPr/>
                    <a:lstStyle/>
                    <a:p>
                      <a:pPr algn="ctr"/>
                      <a:endParaRPr lang="zh-TW" altLang="en-US" sz="2400" b="1" cap="none" spc="0" dirty="0">
                        <a:ln/>
                        <a:pattFill prst="dkUpDiag">
                          <a:fgClr>
                            <a:schemeClr val="bg1">
                              <a:lumMod val="50000"/>
                            </a:schemeClr>
                          </a:fgClr>
                          <a:bgClr>
                            <a:schemeClr val="tx1">
                              <a:lumMod val="75000"/>
                              <a:lumOff val="25000"/>
                            </a:schemeClr>
                          </a:bgClr>
                        </a:pattFill>
                        <a:effectLst>
                          <a:outerShdw blurRad="38100" dist="19050" dir="2700000" algn="tl" rotWithShape="0">
                            <a:schemeClr val="dk1">
                              <a:lumMod val="50000"/>
                              <a:alpha val="40000"/>
                            </a:schemeClr>
                          </a:outerShdw>
                        </a:effectLst>
                      </a:endParaRPr>
                    </a:p>
                  </a:txBody>
                  <a:tcPr anchor="ctr"/>
                </a:tc>
              </a:tr>
            </a:tbl>
          </a:graphicData>
        </a:graphic>
      </p:graphicFrame>
      <p:pic>
        <p:nvPicPr>
          <p:cNvPr id="4" name="圖片 3"/>
          <p:cNvPicPr>
            <a:picLocks noChangeAspect="1"/>
          </p:cNvPicPr>
          <p:nvPr/>
        </p:nvPicPr>
        <p:blipFill>
          <a:blip r:embed="rId3"/>
          <a:stretch>
            <a:fillRect/>
          </a:stretch>
        </p:blipFill>
        <p:spPr>
          <a:xfrm>
            <a:off x="6624685" y="5574577"/>
            <a:ext cx="653882" cy="639169"/>
          </a:xfrm>
          <a:prstGeom prst="rect">
            <a:avLst/>
          </a:prstGeom>
        </p:spPr>
      </p:pic>
      <p:pic>
        <p:nvPicPr>
          <p:cNvPr id="18" name="圖片 17"/>
          <p:cNvPicPr>
            <a:picLocks noChangeAspect="1"/>
          </p:cNvPicPr>
          <p:nvPr/>
        </p:nvPicPr>
        <p:blipFill>
          <a:blip r:embed="rId3"/>
          <a:stretch>
            <a:fillRect/>
          </a:stretch>
        </p:blipFill>
        <p:spPr>
          <a:xfrm>
            <a:off x="9144965" y="5574577"/>
            <a:ext cx="653882" cy="639169"/>
          </a:xfrm>
          <a:prstGeom prst="rect">
            <a:avLst/>
          </a:prstGeom>
        </p:spPr>
      </p:pic>
      <p:pic>
        <p:nvPicPr>
          <p:cNvPr id="19" name="圖片 18"/>
          <p:cNvPicPr>
            <a:picLocks noChangeAspect="1"/>
          </p:cNvPicPr>
          <p:nvPr/>
        </p:nvPicPr>
        <p:blipFill>
          <a:blip r:embed="rId3"/>
          <a:stretch>
            <a:fillRect/>
          </a:stretch>
        </p:blipFill>
        <p:spPr>
          <a:xfrm>
            <a:off x="6598556" y="6704335"/>
            <a:ext cx="653882" cy="639169"/>
          </a:xfrm>
          <a:prstGeom prst="rect">
            <a:avLst/>
          </a:prstGeom>
        </p:spPr>
      </p:pic>
      <p:pic>
        <p:nvPicPr>
          <p:cNvPr id="20" name="圖片 19"/>
          <p:cNvPicPr>
            <a:picLocks noChangeAspect="1"/>
          </p:cNvPicPr>
          <p:nvPr/>
        </p:nvPicPr>
        <p:blipFill>
          <a:blip r:embed="rId3"/>
          <a:stretch>
            <a:fillRect/>
          </a:stretch>
        </p:blipFill>
        <p:spPr>
          <a:xfrm>
            <a:off x="9118836" y="6704335"/>
            <a:ext cx="653882" cy="639169"/>
          </a:xfrm>
          <a:prstGeom prst="rect">
            <a:avLst/>
          </a:prstGeom>
        </p:spPr>
      </p:pic>
      <p:pic>
        <p:nvPicPr>
          <p:cNvPr id="22" name="圖片 21"/>
          <p:cNvPicPr>
            <a:picLocks noChangeAspect="1"/>
          </p:cNvPicPr>
          <p:nvPr/>
        </p:nvPicPr>
        <p:blipFill>
          <a:blip r:embed="rId3"/>
          <a:stretch>
            <a:fillRect/>
          </a:stretch>
        </p:blipFill>
        <p:spPr>
          <a:xfrm>
            <a:off x="9118836" y="7656621"/>
            <a:ext cx="653882" cy="639169"/>
          </a:xfrm>
          <a:prstGeom prst="rect">
            <a:avLst/>
          </a:prstGeom>
        </p:spPr>
      </p:pic>
      <p:sp>
        <p:nvSpPr>
          <p:cNvPr id="24" name="矩形 23"/>
          <p:cNvSpPr/>
          <p:nvPr/>
        </p:nvSpPr>
        <p:spPr>
          <a:xfrm>
            <a:off x="1325315" y="2371036"/>
            <a:ext cx="15192181" cy="1569660"/>
          </a:xfrm>
          <a:prstGeom prst="rect">
            <a:avLst/>
          </a:prstGeom>
        </p:spPr>
        <p:txBody>
          <a:bodyPr wrap="square">
            <a:spAutoFit/>
          </a:bodyPr>
          <a:lstStyle/>
          <a:p>
            <a:r>
              <a:rPr lang="en-US" altLang="zh-TW" sz="2400" dirty="0" err="1">
                <a:solidFill>
                  <a:schemeClr val="tx1">
                    <a:lumMod val="75000"/>
                    <a:lumOff val="25000"/>
                  </a:schemeClr>
                </a:solidFill>
                <a:latin typeface="Calibri" panose="020F0502020204030204" pitchFamily="34" charset="0"/>
                <a:cs typeface="Calibri" panose="020F0502020204030204" pitchFamily="34" charset="0"/>
              </a:rPr>
              <a:t>CoreSnapshot</a:t>
            </a:r>
            <a:r>
              <a:rPr lang="en-US" altLang="zh-TW" sz="2400" dirty="0">
                <a:solidFill>
                  <a:schemeClr val="tx1">
                    <a:lumMod val="75000"/>
                    <a:lumOff val="25000"/>
                  </a:schemeClr>
                </a:solidFill>
                <a:latin typeface="Calibri" panose="020F0502020204030204" pitchFamily="34" charset="0"/>
                <a:cs typeface="Calibri" panose="020F0502020204030204" pitchFamily="34" charset="0"/>
              </a:rPr>
              <a:t> </a:t>
            </a:r>
            <a:r>
              <a:rPr lang="en-US" altLang="zh-TW" sz="2400" dirty="0" smtClean="0">
                <a:solidFill>
                  <a:schemeClr val="tx1">
                    <a:lumMod val="75000"/>
                    <a:lumOff val="25000"/>
                  </a:schemeClr>
                </a:solidFill>
                <a:latin typeface="Calibri" panose="020F0502020204030204" pitchFamily="34" charset="0"/>
                <a:cs typeface="Calibri" panose="020F0502020204030204" pitchFamily="34" charset="0"/>
              </a:rPr>
              <a:t>2 </a:t>
            </a:r>
            <a:r>
              <a:rPr lang="en-US" altLang="zh-TW" sz="2400" dirty="0">
                <a:solidFill>
                  <a:schemeClr val="tx1">
                    <a:lumMod val="75000"/>
                    <a:lumOff val="25000"/>
                  </a:schemeClr>
                </a:solidFill>
                <a:latin typeface="Calibri" panose="020F0502020204030204" pitchFamily="34" charset="0"/>
                <a:cs typeface="Calibri" panose="020F0502020204030204" pitchFamily="34" charset="0"/>
              </a:rPr>
              <a:t>is a development </a:t>
            </a:r>
            <a:r>
              <a:rPr lang="en-US" altLang="zh-TW" sz="2400">
                <a:solidFill>
                  <a:schemeClr val="tx1">
                    <a:lumMod val="75000"/>
                    <a:lumOff val="25000"/>
                  </a:schemeClr>
                </a:solidFill>
                <a:latin typeface="Calibri" panose="020F0502020204030204" pitchFamily="34" charset="0"/>
                <a:cs typeface="Calibri" panose="020F0502020204030204" pitchFamily="34" charset="0"/>
              </a:rPr>
              <a:t>of </a:t>
            </a:r>
            <a:r>
              <a:rPr lang="en-US" altLang="zh-TW" sz="2400" smtClean="0">
                <a:solidFill>
                  <a:schemeClr val="tx1">
                    <a:lumMod val="75000"/>
                    <a:lumOff val="25000"/>
                  </a:schemeClr>
                </a:solidFill>
                <a:latin typeface="Calibri" panose="020F0502020204030204" pitchFamily="34" charset="0"/>
                <a:cs typeface="Calibri" panose="020F0502020204030204" pitchFamily="34" charset="0"/>
              </a:rPr>
              <a:t>Apacer’s </a:t>
            </a:r>
            <a:r>
              <a:rPr lang="en-US" altLang="zh-TW" sz="2400" dirty="0">
                <a:solidFill>
                  <a:schemeClr val="tx1">
                    <a:lumMod val="75000"/>
                    <a:lumOff val="25000"/>
                  </a:schemeClr>
                </a:solidFill>
                <a:latin typeface="Calibri" panose="020F0502020204030204" pitchFamily="34" charset="0"/>
                <a:cs typeface="Calibri" panose="020F0502020204030204" pitchFamily="34" charset="0"/>
              </a:rPr>
              <a:t>patented technology which carries out backup and recovery in just 1 second. The </a:t>
            </a:r>
            <a:r>
              <a:rPr lang="en-US" altLang="zh-TW" sz="2400" dirty="0" err="1">
                <a:solidFill>
                  <a:schemeClr val="tx1">
                    <a:lumMod val="75000"/>
                    <a:lumOff val="25000"/>
                  </a:schemeClr>
                </a:solidFill>
                <a:latin typeface="Calibri" panose="020F0502020204030204" pitchFamily="34" charset="0"/>
                <a:cs typeface="Calibri" panose="020F0502020204030204" pitchFamily="34" charset="0"/>
              </a:rPr>
              <a:t>CoreSnapshot</a:t>
            </a:r>
            <a:r>
              <a:rPr lang="en-US" altLang="zh-TW" sz="2400" dirty="0">
                <a:solidFill>
                  <a:schemeClr val="tx1">
                    <a:lumMod val="75000"/>
                    <a:lumOff val="25000"/>
                  </a:schemeClr>
                </a:solidFill>
                <a:latin typeface="Calibri" panose="020F0502020204030204" pitchFamily="34" charset="0"/>
                <a:cs typeface="Calibri" panose="020F0502020204030204" pitchFamily="34" charset="0"/>
              </a:rPr>
              <a:t> 2 version can be used repeatedly for backup and recovery, which solves the problem of the client having to reinstall the operating system. It greatly improves the system utilization rate and reduces the frequency and maintenance costs of dispatching manpower.</a:t>
            </a:r>
            <a:endParaRPr lang="zh-TW" altLang="en-US" sz="2400" dirty="0">
              <a:solidFill>
                <a:schemeClr val="tx1">
                  <a:lumMod val="75000"/>
                  <a:lumOff val="25000"/>
                </a:schemeClr>
              </a:solidFill>
              <a:latin typeface="Calibri" panose="020F0502020204030204" pitchFamily="34" charset="0"/>
              <a:cs typeface="Calibri" panose="020F0502020204030204" pitchFamily="34" charset="0"/>
            </a:endParaRPr>
          </a:p>
        </p:txBody>
      </p:sp>
      <p:cxnSp>
        <p:nvCxnSpPr>
          <p:cNvPr id="5" name="直線接點 4"/>
          <p:cNvCxnSpPr/>
          <p:nvPr/>
        </p:nvCxnSpPr>
        <p:spPr bwMode="auto">
          <a:xfrm>
            <a:off x="1229895" y="4472086"/>
            <a:ext cx="4132014" cy="1011275"/>
          </a:xfrm>
          <a:prstGeom prst="line">
            <a:avLst/>
          </a:prstGeom>
          <a:blipFill dpi="0" rotWithShape="0">
            <a:blip r:embed="rId4"/>
            <a:srcRect/>
            <a:tile tx="0" ty="0" sx="100000" sy="100000" flip="none" algn="tl"/>
          </a:blipFill>
          <a:ln w="3175" cap="flat" cmpd="sng" algn="ctr">
            <a:solidFill>
              <a:schemeClr val="bg1"/>
            </a:solidFill>
            <a:prstDash val="solid"/>
            <a:round/>
            <a:headEnd type="none" w="med" len="med"/>
            <a:tailEnd type="none" w="med" len="med"/>
          </a:ln>
          <a:effectLst/>
        </p:spPr>
      </p:cxnSp>
      <p:grpSp>
        <p:nvGrpSpPr>
          <p:cNvPr id="14" name="群組 13"/>
          <p:cNvGrpSpPr/>
          <p:nvPr/>
        </p:nvGrpSpPr>
        <p:grpSpPr>
          <a:xfrm>
            <a:off x="11772293" y="4407090"/>
            <a:ext cx="4386670" cy="4306531"/>
            <a:chOff x="1726710" y="4372744"/>
            <a:chExt cx="4386670" cy="4306531"/>
          </a:xfrm>
        </p:grpSpPr>
        <p:sp>
          <p:nvSpPr>
            <p:cNvPr id="56" name="文字方塊 55"/>
            <p:cNvSpPr txBox="1"/>
            <p:nvPr/>
          </p:nvSpPr>
          <p:spPr>
            <a:xfrm>
              <a:off x="3659321" y="7037040"/>
              <a:ext cx="1556319" cy="584775"/>
            </a:xfrm>
            <a:prstGeom prst="rect">
              <a:avLst/>
            </a:prstGeom>
            <a:noFill/>
          </p:spPr>
          <p:txBody>
            <a:bodyPr wrap="square" rtlCol="0">
              <a:spAutoFit/>
            </a:bodyPr>
            <a:lstStyle/>
            <a:p>
              <a:r>
                <a:rPr lang="en-US" altLang="zh-TW" sz="32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Backup</a:t>
              </a:r>
              <a:endParaRPr lang="zh-TW" altLang="en-US" sz="32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sp>
          <p:nvSpPr>
            <p:cNvPr id="57" name="文字方塊 56"/>
            <p:cNvSpPr txBox="1"/>
            <p:nvPr/>
          </p:nvSpPr>
          <p:spPr>
            <a:xfrm>
              <a:off x="3243402" y="4372744"/>
              <a:ext cx="1934361" cy="584775"/>
            </a:xfrm>
            <a:prstGeom prst="rect">
              <a:avLst/>
            </a:prstGeom>
            <a:noFill/>
          </p:spPr>
          <p:txBody>
            <a:bodyPr wrap="square" rtlCol="0">
              <a:spAutoFit/>
            </a:bodyPr>
            <a:lstStyle/>
            <a:p>
              <a:r>
                <a:rPr lang="en-US" altLang="zh-TW" sz="32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Recovery</a:t>
              </a:r>
              <a:endParaRPr lang="zh-TW" altLang="en-US" sz="32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sp>
          <p:nvSpPr>
            <p:cNvPr id="62" name="矩形 61"/>
            <p:cNvSpPr/>
            <p:nvPr/>
          </p:nvSpPr>
          <p:spPr>
            <a:xfrm>
              <a:off x="2677723" y="8156055"/>
              <a:ext cx="2480103" cy="523220"/>
            </a:xfrm>
            <a:prstGeom prst="rect">
              <a:avLst/>
            </a:prstGeom>
          </p:spPr>
          <p:txBody>
            <a:bodyPr wrap="none">
              <a:spAutoFit/>
            </a:bodyPr>
            <a:lstStyle/>
            <a:p>
              <a:r>
                <a:rPr lang="en-US" altLang="zh-TW" sz="2800" dirty="0" err="1" smtClean="0">
                  <a:solidFill>
                    <a:schemeClr val="tx1">
                      <a:lumMod val="75000"/>
                      <a:lumOff val="25000"/>
                    </a:schemeClr>
                  </a:solidFill>
                  <a:latin typeface="Calibri" panose="020F0502020204030204" pitchFamily="34" charset="0"/>
                  <a:cs typeface="Calibri" panose="020F0502020204030204" pitchFamily="34" charset="0"/>
                </a:rPr>
                <a:t>CoreSnapshot</a:t>
              </a:r>
              <a:r>
                <a:rPr lang="en-US" altLang="zh-TW" sz="2800" dirty="0" smtClean="0">
                  <a:solidFill>
                    <a:schemeClr val="tx1">
                      <a:lumMod val="75000"/>
                      <a:lumOff val="25000"/>
                    </a:schemeClr>
                  </a:solidFill>
                  <a:latin typeface="Calibri" panose="020F0502020204030204" pitchFamily="34" charset="0"/>
                  <a:cs typeface="Calibri" panose="020F0502020204030204" pitchFamily="34" charset="0"/>
                </a:rPr>
                <a:t> 2</a:t>
              </a:r>
              <a:endParaRPr lang="zh-TW" altLang="en-US" sz="2800" dirty="0">
                <a:solidFill>
                  <a:schemeClr val="tx1">
                    <a:lumMod val="75000"/>
                    <a:lumOff val="25000"/>
                  </a:schemeClr>
                </a:solidFill>
                <a:latin typeface="Calibri" panose="020F0502020204030204" pitchFamily="34" charset="0"/>
                <a:cs typeface="Calibri" panose="020F0502020204030204" pitchFamily="34" charset="0"/>
              </a:endParaRPr>
            </a:p>
          </p:txBody>
        </p:sp>
        <p:pic>
          <p:nvPicPr>
            <p:cNvPr id="1028" name="Picture 4" descr="Download File - Emoji U1f501 - Svg - Repeat Icon PNG Image with No  Background - PNGkey.com"/>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726710" y="4471449"/>
              <a:ext cx="4386670" cy="3020249"/>
            </a:xfrm>
            <a:prstGeom prst="rect">
              <a:avLst/>
            </a:prstGeom>
            <a:noFill/>
            <a:extLst>
              <a:ext uri="{909E8E84-426E-40DD-AFC4-6F175D3DCCD1}">
                <a14:hiddenFill xmlns:a14="http://schemas.microsoft.com/office/drawing/2010/main">
                  <a:solidFill>
                    <a:srgbClr val="FFFFFF"/>
                  </a:solidFill>
                </a14:hiddenFill>
              </a:ext>
            </a:extLst>
          </p:spPr>
        </p:pic>
        <p:grpSp>
          <p:nvGrpSpPr>
            <p:cNvPr id="12" name="群組 11"/>
            <p:cNvGrpSpPr/>
            <p:nvPr/>
          </p:nvGrpSpPr>
          <p:grpSpPr>
            <a:xfrm>
              <a:off x="3387289" y="5496808"/>
              <a:ext cx="1147733" cy="1073838"/>
              <a:chOff x="4420718" y="3219717"/>
              <a:chExt cx="1147733" cy="1073838"/>
            </a:xfrm>
            <a:solidFill>
              <a:schemeClr val="bg1">
                <a:lumMod val="85000"/>
              </a:schemeClr>
            </a:solidFill>
          </p:grpSpPr>
          <p:sp>
            <p:nvSpPr>
              <p:cNvPr id="11" name="橢圓 10"/>
              <p:cNvSpPr/>
              <p:nvPr/>
            </p:nvSpPr>
            <p:spPr bwMode="auto">
              <a:xfrm>
                <a:off x="4420718" y="3219717"/>
                <a:ext cx="1147733" cy="1073838"/>
              </a:xfrm>
              <a:prstGeom prst="ellipse">
                <a:avLst/>
              </a:prstGeom>
              <a:grpFill/>
              <a:ln w="2540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zh-TW" altLang="en-US" sz="4000" b="0" i="0" u="none" strike="noStrike" cap="none" normalizeH="0" baseline="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Gill Sans" charset="0"/>
                </a:endParaRPr>
              </a:p>
            </p:txBody>
          </p:sp>
          <p:pic>
            <p:nvPicPr>
              <p:cNvPr id="9" name="圖片 8"/>
              <p:cNvPicPr>
                <a:picLocks noChangeAspect="1"/>
              </p:cNvPicPr>
              <p:nvPr/>
            </p:nvPicPr>
            <p:blipFill>
              <a:blip r:embed="rId6" cstate="print">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4630508" y="3390549"/>
                <a:ext cx="728154" cy="728154"/>
              </a:xfrm>
              <a:prstGeom prst="rect">
                <a:avLst/>
              </a:prstGeom>
              <a:grpFill/>
            </p:spPr>
          </p:pic>
        </p:grpSp>
        <p:sp>
          <p:nvSpPr>
            <p:cNvPr id="13" name="橢圓 12"/>
            <p:cNvSpPr/>
            <p:nvPr/>
          </p:nvSpPr>
          <p:spPr bwMode="auto">
            <a:xfrm>
              <a:off x="2693467" y="4437740"/>
              <a:ext cx="503264" cy="503431"/>
            </a:xfrm>
            <a:prstGeom prst="ellipse">
              <a:avLst/>
            </a:prstGeom>
            <a:noFill/>
            <a:ln w="25400" cap="flat" cmpd="sng" algn="ctr">
              <a:solidFill>
                <a:schemeClr val="tx1">
                  <a:lumMod val="75000"/>
                  <a:lumOff val="2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altLang="zh-TW" sz="2400" b="0" i="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Gill Sans" charset="0"/>
                </a:rPr>
                <a:t>2</a:t>
              </a:r>
              <a:endParaRPr kumimoji="0" lang="zh-TW" altLang="en-US" sz="2400" b="0" i="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Gill Sans" charset="0"/>
              </a:endParaRPr>
            </a:p>
          </p:txBody>
        </p:sp>
        <p:sp>
          <p:nvSpPr>
            <p:cNvPr id="36" name="橢圓 35"/>
            <p:cNvSpPr/>
            <p:nvPr/>
          </p:nvSpPr>
          <p:spPr bwMode="auto">
            <a:xfrm>
              <a:off x="3053507" y="7066148"/>
              <a:ext cx="530185" cy="503431"/>
            </a:xfrm>
            <a:prstGeom prst="ellipse">
              <a:avLst/>
            </a:prstGeom>
            <a:noFill/>
            <a:ln w="25400" cap="flat" cmpd="sng" algn="ctr">
              <a:solidFill>
                <a:schemeClr val="tx1">
                  <a:lumMod val="75000"/>
                  <a:lumOff val="2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lang="en-US" altLang="zh-TW" sz="2400" dirty="0">
                  <a:solidFill>
                    <a:schemeClr val="tx1">
                      <a:lumMod val="75000"/>
                      <a:lumOff val="25000"/>
                    </a:schemeClr>
                  </a:solidFill>
                  <a:latin typeface="Calibri" panose="020F0502020204030204" pitchFamily="34" charset="0"/>
                  <a:cs typeface="Calibri" panose="020F0502020204030204" pitchFamily="34" charset="0"/>
                </a:rPr>
                <a:t>1</a:t>
              </a:r>
              <a:endParaRPr kumimoji="0" lang="zh-TW" altLang="en-US" sz="2400" b="0" i="0" u="none" strike="noStrike" cap="none" normalizeH="0" baseline="0" dirty="0" smtClean="0">
                <a:ln>
                  <a:noFill/>
                </a:ln>
                <a:solidFill>
                  <a:schemeClr val="tx1">
                    <a:lumMod val="75000"/>
                    <a:lumOff val="25000"/>
                  </a:schemeClr>
                </a:solidFill>
                <a:effectLst/>
                <a:latin typeface="Calibri" panose="020F0502020204030204" pitchFamily="34" charset="0"/>
                <a:cs typeface="Calibri" panose="020F0502020204030204" pitchFamily="34" charset="0"/>
                <a:sym typeface="Gill Sans" charset="0"/>
              </a:endParaRPr>
            </a:p>
          </p:txBody>
        </p:sp>
      </p:grpSp>
      <p:sp>
        <p:nvSpPr>
          <p:cNvPr id="39" name="矩形 38"/>
          <p:cNvSpPr/>
          <p:nvPr/>
        </p:nvSpPr>
        <p:spPr>
          <a:xfrm>
            <a:off x="1470838" y="1515071"/>
            <a:ext cx="15913768" cy="769441"/>
          </a:xfrm>
          <a:prstGeom prst="rect">
            <a:avLst/>
          </a:prstGeom>
        </p:spPr>
        <p:txBody>
          <a:bodyPr wrap="square">
            <a:spAutoFit/>
          </a:bodyPr>
          <a:lstStyle/>
          <a:p>
            <a:r>
              <a:rPr lang="en-US" altLang="zh-TW" sz="4400" dirty="0">
                <a:solidFill>
                  <a:srgbClr val="008C7D"/>
                </a:solidFill>
                <a:latin typeface="Calibri" panose="020F0502020204030204" pitchFamily="34" charset="0"/>
                <a:cs typeface="Calibri" panose="020F0502020204030204" pitchFamily="34" charset="0"/>
              </a:rPr>
              <a:t>Backup and Recovery are </a:t>
            </a:r>
            <a:r>
              <a:rPr lang="en-US" altLang="zh-TW" sz="4400" b="1" i="1" dirty="0">
                <a:solidFill>
                  <a:srgbClr val="008C7D"/>
                </a:solidFill>
                <a:latin typeface="Calibri" panose="020F0502020204030204" pitchFamily="34" charset="0"/>
                <a:cs typeface="Calibri" panose="020F0502020204030204" pitchFamily="34" charset="0"/>
              </a:rPr>
              <a:t>repeatable without reinstallation</a:t>
            </a:r>
            <a:endParaRPr lang="zh-TW" altLang="en-US" sz="4400" b="1" i="1" dirty="0">
              <a:solidFill>
                <a:srgbClr val="008C7D"/>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687867178"/>
      </p:ext>
    </p:extLst>
  </p:cSld>
  <p:clrMapOvr>
    <a:masterClrMapping/>
  </p:clrMapOvr>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標題 2"/>
          <p:cNvSpPr>
            <a:spLocks noGrp="1"/>
          </p:cNvSpPr>
          <p:nvPr>
            <p:ph type="title"/>
          </p:nvPr>
        </p:nvSpPr>
        <p:spPr/>
        <p:txBody>
          <a:bodyPr/>
          <a:lstStyle/>
          <a:p>
            <a:r>
              <a:rPr lang="en-US" altLang="zh-TW" sz="3840" dirty="0">
                <a:solidFill>
                  <a:srgbClr val="008080"/>
                </a:solidFill>
                <a:latin typeface="+mj-lt"/>
              </a:rPr>
              <a:t>Reliability starts with Design; ended with Certification</a:t>
            </a:r>
            <a:endParaRPr lang="zh-TW" altLang="en-US" sz="3840" dirty="0">
              <a:solidFill>
                <a:srgbClr val="008080"/>
              </a:solidFill>
              <a:latin typeface="+mj-lt"/>
            </a:endParaRPr>
          </a:p>
        </p:txBody>
      </p:sp>
      <p:grpSp>
        <p:nvGrpSpPr>
          <p:cNvPr id="4" name="群組 3"/>
          <p:cNvGrpSpPr/>
          <p:nvPr/>
        </p:nvGrpSpPr>
        <p:grpSpPr>
          <a:xfrm>
            <a:off x="317203" y="1924472"/>
            <a:ext cx="16834845" cy="7141381"/>
            <a:chOff x="-3301303" y="1395521"/>
            <a:chExt cx="16834845" cy="7141381"/>
          </a:xfrm>
        </p:grpSpPr>
        <p:pic>
          <p:nvPicPr>
            <p:cNvPr id="5" name="圖片 4"/>
            <p:cNvPicPr>
              <a:picLocks noChangeAspect="1"/>
            </p:cNvPicPr>
            <p:nvPr/>
          </p:nvPicPr>
          <p:blipFill>
            <a:blip r:embed="rId2">
              <a:extLst>
                <a:ext uri="{28A0092B-C50C-407E-A947-70E740481C1C}">
                  <a14:useLocalDpi xmlns:a14="http://schemas.microsoft.com/office/drawing/2010/main"/>
                </a:ext>
              </a:extLst>
            </a:blip>
            <a:srcRect b="8440"/>
            <a:stretch>
              <a:fillRect/>
            </a:stretch>
          </p:blipFill>
          <p:spPr bwMode="auto">
            <a:xfrm>
              <a:off x="182742" y="1395521"/>
              <a:ext cx="9565961" cy="57539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圖片 3"/>
            <p:cNvPicPr>
              <a:picLocks noChangeAspect="1"/>
            </p:cNvPicPr>
            <p:nvPr/>
          </p:nvPicPr>
          <p:blipFill>
            <a:blip r:embed="rId3" cstate="email">
              <a:extLst>
                <a:ext uri="{28A0092B-C50C-407E-A947-70E740481C1C}">
                  <a14:useLocalDpi xmlns:a14="http://schemas.microsoft.com/office/drawing/2010/main"/>
                </a:ext>
              </a:extLst>
            </a:blip>
            <a:srcRect b="12032"/>
            <a:stretch>
              <a:fillRect/>
            </a:stretch>
          </p:blipFill>
          <p:spPr bwMode="auto">
            <a:xfrm>
              <a:off x="3080776" y="2681487"/>
              <a:ext cx="3769892" cy="44917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文字方塊 6"/>
            <p:cNvSpPr txBox="1"/>
            <p:nvPr/>
          </p:nvSpPr>
          <p:spPr>
            <a:xfrm>
              <a:off x="9695671" y="3311593"/>
              <a:ext cx="3837871" cy="1754326"/>
            </a:xfrm>
            <a:prstGeom prst="rect">
              <a:avLst/>
            </a:prstGeom>
          </p:spPr>
          <p:style>
            <a:lnRef idx="2">
              <a:schemeClr val="accent3"/>
            </a:lnRef>
            <a:fillRef idx="1">
              <a:schemeClr val="lt1"/>
            </a:fillRef>
            <a:effectRef idx="0">
              <a:schemeClr val="accent3"/>
            </a:effectRef>
            <a:fontRef idx="minor">
              <a:schemeClr val="dk1"/>
            </a:fontRef>
          </p:style>
          <p:txBody>
            <a:bodyPr wrap="square">
              <a:spAutoFit/>
            </a:bodyPr>
            <a:lstStyle/>
            <a:p>
              <a:pPr>
                <a:defRPr/>
              </a:pPr>
              <a:r>
                <a:rPr lang="en-US" altLang="zh-TW" sz="4000" dirty="0">
                  <a:solidFill>
                    <a:schemeClr val="tx1">
                      <a:lumMod val="75000"/>
                      <a:lumOff val="25000"/>
                    </a:schemeClr>
                  </a:solidFill>
                  <a:latin typeface="Calibri" panose="020F0502020204030204" pitchFamily="34" charset="0"/>
                  <a:cs typeface="Calibri" panose="020F0502020204030204" pitchFamily="34" charset="0"/>
                </a:rPr>
                <a:t>Conformal Coating </a:t>
              </a:r>
            </a:p>
            <a:p>
              <a:pPr>
                <a:defRPr/>
              </a:pPr>
              <a:r>
                <a:rPr lang="en-US" altLang="zh-TW" sz="1400" dirty="0" smtClean="0">
                  <a:solidFill>
                    <a:schemeClr val="tx1">
                      <a:lumMod val="75000"/>
                      <a:lumOff val="25000"/>
                    </a:schemeClr>
                  </a:solidFill>
                  <a:latin typeface="Calibri" panose="020F0502020204030204" pitchFamily="34" charset="0"/>
                  <a:cs typeface="Calibri" panose="020F0502020204030204" pitchFamily="34" charset="0"/>
                </a:rPr>
                <a:t>w/ </a:t>
              </a:r>
              <a:r>
                <a:rPr lang="en-US" altLang="zh-TW" sz="1400" dirty="0">
                  <a:solidFill>
                    <a:schemeClr val="tx1">
                      <a:lumMod val="75000"/>
                      <a:lumOff val="25000"/>
                    </a:schemeClr>
                  </a:solidFill>
                  <a:latin typeface="Calibri" panose="020F0502020204030204" pitchFamily="34" charset="0"/>
                  <a:cs typeface="Calibri" panose="020F0502020204030204" pitchFamily="34" charset="0"/>
                </a:rPr>
                <a:t>IP53 </a:t>
              </a:r>
              <a:r>
                <a:rPr lang="en-US" altLang="zh-TW" sz="1400" dirty="0" smtClean="0">
                  <a:solidFill>
                    <a:schemeClr val="tx1">
                      <a:lumMod val="75000"/>
                      <a:lumOff val="25000"/>
                    </a:schemeClr>
                  </a:solidFill>
                  <a:latin typeface="Calibri" panose="020F0502020204030204" pitchFamily="34" charset="0"/>
                  <a:cs typeface="Calibri" panose="020F0502020204030204" pitchFamily="34" charset="0"/>
                </a:rPr>
                <a:t>/Salt Fog</a:t>
              </a:r>
              <a:r>
                <a:rPr lang="en-US" altLang="zh-TW" sz="1400" dirty="0">
                  <a:solidFill>
                    <a:schemeClr val="tx1">
                      <a:lumMod val="75000"/>
                      <a:lumOff val="25000"/>
                    </a:schemeClr>
                  </a:solidFill>
                  <a:latin typeface="Calibri" panose="020F0502020204030204" pitchFamily="34" charset="0"/>
                  <a:cs typeface="Calibri" panose="020F0502020204030204" pitchFamily="34" charset="0"/>
                </a:rPr>
                <a:t/>
              </a:r>
              <a:br>
                <a:rPr lang="en-US" altLang="zh-TW" sz="1400" dirty="0">
                  <a:solidFill>
                    <a:schemeClr val="tx1">
                      <a:lumMod val="75000"/>
                      <a:lumOff val="25000"/>
                    </a:schemeClr>
                  </a:solidFill>
                  <a:latin typeface="Calibri" panose="020F0502020204030204" pitchFamily="34" charset="0"/>
                  <a:cs typeface="Calibri" panose="020F0502020204030204" pitchFamily="34" charset="0"/>
                </a:rPr>
              </a:br>
              <a:r>
                <a:rPr lang="en-US" altLang="zh-TW" sz="1400" dirty="0">
                  <a:solidFill>
                    <a:schemeClr val="tx1">
                      <a:lumMod val="75000"/>
                      <a:lumOff val="25000"/>
                    </a:schemeClr>
                  </a:solidFill>
                  <a:latin typeface="Calibri" panose="020F0502020204030204" pitchFamily="34" charset="0"/>
                  <a:cs typeface="Calibri" panose="020F0502020204030204" pitchFamily="34" charset="0"/>
                </a:rPr>
                <a:t>(MIL-STD-810G, Method </a:t>
              </a:r>
              <a:r>
                <a:rPr lang="en-US" altLang="zh-TW" sz="1400" dirty="0" smtClean="0">
                  <a:solidFill>
                    <a:schemeClr val="tx1">
                      <a:lumMod val="75000"/>
                      <a:lumOff val="25000"/>
                    </a:schemeClr>
                  </a:solidFill>
                  <a:latin typeface="Calibri" panose="020F0502020204030204" pitchFamily="34" charset="0"/>
                  <a:cs typeface="Calibri" panose="020F0502020204030204" pitchFamily="34" charset="0"/>
                </a:rPr>
                <a:t>509.5)</a:t>
              </a:r>
              <a:endParaRPr lang="zh-TW" altLang="en-US" sz="1400" dirty="0">
                <a:solidFill>
                  <a:schemeClr val="tx1">
                    <a:lumMod val="75000"/>
                    <a:lumOff val="25000"/>
                  </a:schemeClr>
                </a:solidFill>
                <a:latin typeface="Calibri" panose="020F0502020204030204" pitchFamily="34" charset="0"/>
                <a:cs typeface="Calibri" panose="020F0502020204030204" pitchFamily="34" charset="0"/>
              </a:endParaRPr>
            </a:p>
          </p:txBody>
        </p:sp>
        <p:sp>
          <p:nvSpPr>
            <p:cNvPr id="8" name="文字方塊 7"/>
            <p:cNvSpPr txBox="1"/>
            <p:nvPr/>
          </p:nvSpPr>
          <p:spPr>
            <a:xfrm>
              <a:off x="-3301303" y="3525698"/>
              <a:ext cx="3600400" cy="1077218"/>
            </a:xfrm>
            <a:prstGeom prst="rect">
              <a:avLst/>
            </a:prstGeom>
          </p:spPr>
          <p:style>
            <a:lnRef idx="2">
              <a:schemeClr val="accent3"/>
            </a:lnRef>
            <a:fillRef idx="1">
              <a:schemeClr val="lt1"/>
            </a:fillRef>
            <a:effectRef idx="0">
              <a:schemeClr val="accent3"/>
            </a:effectRef>
            <a:fontRef idx="minor">
              <a:schemeClr val="dk1"/>
            </a:fontRef>
          </p:style>
          <p:txBody>
            <a:bodyPr wrap="square">
              <a:spAutoFit/>
            </a:bodyPr>
            <a:lstStyle/>
            <a:p>
              <a:pPr>
                <a:defRPr/>
              </a:pPr>
              <a:r>
                <a:rPr lang="en-US" altLang="zh-TW" sz="3200" dirty="0">
                  <a:solidFill>
                    <a:schemeClr val="tx1">
                      <a:lumMod val="75000"/>
                      <a:lumOff val="25000"/>
                    </a:schemeClr>
                  </a:solidFill>
                  <a:latin typeface="Calibri" panose="020F0502020204030204" pitchFamily="34" charset="0"/>
                  <a:cs typeface="Calibri" panose="020F0502020204030204" pitchFamily="34" charset="0"/>
                </a:rPr>
                <a:t>Corrosion Free </a:t>
              </a:r>
            </a:p>
            <a:p>
              <a:pPr>
                <a:defRPr/>
              </a:pPr>
              <a:r>
                <a:rPr lang="en-US" altLang="zh-TW" sz="3200" dirty="0" smtClean="0">
                  <a:solidFill>
                    <a:schemeClr val="tx1">
                      <a:lumMod val="75000"/>
                      <a:lumOff val="25000"/>
                    </a:schemeClr>
                  </a:solidFill>
                  <a:latin typeface="Calibri" panose="020F0502020204030204" pitchFamily="34" charset="0"/>
                  <a:cs typeface="Calibri" panose="020F0502020204030204" pitchFamily="34" charset="0"/>
                </a:rPr>
                <a:t>w/ </a:t>
              </a:r>
              <a:r>
                <a:rPr lang="en-US" altLang="zh-TW" sz="3200" dirty="0">
                  <a:solidFill>
                    <a:schemeClr val="tx1">
                      <a:lumMod val="75000"/>
                      <a:lumOff val="25000"/>
                    </a:schemeClr>
                  </a:solidFill>
                  <a:latin typeface="Calibri" panose="020F0502020204030204" pitchFamily="34" charset="0"/>
                  <a:cs typeface="Calibri" panose="020F0502020204030204" pitchFamily="34" charset="0"/>
                </a:rPr>
                <a:t>ANSI/ISA 71.04</a:t>
              </a:r>
              <a:endParaRPr lang="zh-TW" altLang="en-US" sz="3200" dirty="0">
                <a:solidFill>
                  <a:schemeClr val="tx1">
                    <a:lumMod val="75000"/>
                    <a:lumOff val="25000"/>
                  </a:schemeClr>
                </a:solidFill>
                <a:latin typeface="Calibri" panose="020F0502020204030204" pitchFamily="34" charset="0"/>
                <a:cs typeface="Calibri" panose="020F0502020204030204" pitchFamily="34" charset="0"/>
              </a:endParaRPr>
            </a:p>
          </p:txBody>
        </p:sp>
        <p:sp>
          <p:nvSpPr>
            <p:cNvPr id="9" name="文字方塊 8"/>
            <p:cNvSpPr txBox="1"/>
            <p:nvPr/>
          </p:nvSpPr>
          <p:spPr>
            <a:xfrm>
              <a:off x="299097" y="7459684"/>
              <a:ext cx="9558915" cy="1077218"/>
            </a:xfrm>
            <a:prstGeom prst="rect">
              <a:avLst/>
            </a:prstGeom>
          </p:spPr>
          <p:style>
            <a:lnRef idx="2">
              <a:schemeClr val="accent3"/>
            </a:lnRef>
            <a:fillRef idx="1">
              <a:schemeClr val="lt1"/>
            </a:fillRef>
            <a:effectRef idx="0">
              <a:schemeClr val="accent3"/>
            </a:effectRef>
            <a:fontRef idx="minor">
              <a:schemeClr val="dk1"/>
            </a:fontRef>
          </p:style>
          <p:txBody>
            <a:bodyPr wrap="square">
              <a:spAutoFit/>
            </a:bodyPr>
            <a:lstStyle/>
            <a:p>
              <a:pPr>
                <a:defRPr/>
              </a:pPr>
              <a:r>
                <a:rPr lang="en-US" altLang="zh-TW" sz="3200" dirty="0">
                  <a:solidFill>
                    <a:schemeClr val="tx1">
                      <a:lumMod val="75000"/>
                      <a:lumOff val="25000"/>
                    </a:schemeClr>
                  </a:solidFill>
                  <a:latin typeface="Calibri" panose="020F0502020204030204" pitchFamily="34" charset="0"/>
                  <a:cs typeface="Calibri" panose="020F0502020204030204" pitchFamily="34" charset="0"/>
                </a:rPr>
                <a:t>Extended temp </a:t>
              </a:r>
              <a:r>
                <a:rPr lang="en-US" altLang="zh-TW" sz="3200" dirty="0" smtClean="0">
                  <a:solidFill>
                    <a:schemeClr val="tx1">
                      <a:lumMod val="75000"/>
                      <a:lumOff val="25000"/>
                    </a:schemeClr>
                  </a:solidFill>
                  <a:latin typeface="Calibri" panose="020F0502020204030204" pitchFamily="34" charset="0"/>
                  <a:cs typeface="Calibri" panose="020F0502020204030204" pitchFamily="34" charset="0"/>
                </a:rPr>
                <a:t>w/ thermal </a:t>
              </a:r>
              <a:r>
                <a:rPr lang="en-US" altLang="zh-TW" sz="3200" dirty="0">
                  <a:solidFill>
                    <a:schemeClr val="tx1">
                      <a:lumMod val="75000"/>
                      <a:lumOff val="25000"/>
                    </a:schemeClr>
                  </a:solidFill>
                  <a:latin typeface="Calibri" panose="020F0502020204030204" pitchFamily="34" charset="0"/>
                  <a:cs typeface="Calibri" panose="020F0502020204030204" pitchFamily="34" charset="0"/>
                </a:rPr>
                <a:t>shock: MIL-STD-810G, Method </a:t>
              </a:r>
              <a:r>
                <a:rPr lang="en-US" altLang="zh-TW" sz="3200" dirty="0" smtClean="0">
                  <a:solidFill>
                    <a:schemeClr val="tx1">
                      <a:lumMod val="75000"/>
                      <a:lumOff val="25000"/>
                    </a:schemeClr>
                  </a:solidFill>
                  <a:latin typeface="Calibri" panose="020F0502020204030204" pitchFamily="34" charset="0"/>
                  <a:cs typeface="Calibri" panose="020F0502020204030204" pitchFamily="34" charset="0"/>
                </a:rPr>
                <a:t>503.5</a:t>
              </a:r>
              <a:endParaRPr lang="zh-TW" altLang="en-US" sz="3200" dirty="0">
                <a:solidFill>
                  <a:schemeClr val="tx1">
                    <a:lumMod val="75000"/>
                    <a:lumOff val="25000"/>
                  </a:schemeClr>
                </a:solidFill>
                <a:latin typeface="Calibri" panose="020F0502020204030204" pitchFamily="34" charset="0"/>
                <a:cs typeface="Calibri" panose="020F0502020204030204" pitchFamily="34" charset="0"/>
              </a:endParaRPr>
            </a:p>
          </p:txBody>
        </p:sp>
      </p:grpSp>
    </p:spTree>
    <p:extLst>
      <p:ext uri="{BB962C8B-B14F-4D97-AF65-F5344CB8AC3E}">
        <p14:creationId xmlns:p14="http://schemas.microsoft.com/office/powerpoint/2010/main" val="2986018928"/>
      </p:ext>
    </p:extLst>
  </p:cSld>
  <p:clrMapOvr>
    <a:masterClrMapping/>
  </p:clrMapOvr>
  <p:transition/>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820219" y="392494"/>
            <a:ext cx="14292088" cy="1080121"/>
          </a:xfrm>
        </p:spPr>
        <p:txBody>
          <a:bodyPr/>
          <a:lstStyle/>
          <a:p>
            <a:r>
              <a:rPr lang="en-US" altLang="zh-TW" sz="6000" dirty="0">
                <a:solidFill>
                  <a:srgbClr val="008C7D"/>
                </a:solidFill>
              </a:rPr>
              <a:t>USR</a:t>
            </a:r>
            <a:r>
              <a:rPr lang="en-US" altLang="zh-TW" sz="6000" dirty="0" smtClean="0">
                <a:solidFill>
                  <a:srgbClr val="008C7D"/>
                </a:solidFill>
              </a:rPr>
              <a:t> – </a:t>
            </a:r>
            <a:r>
              <a:rPr lang="en-US" altLang="zh-TW" sz="6000" dirty="0" err="1" smtClean="0">
                <a:solidFill>
                  <a:srgbClr val="008C7D"/>
                </a:solidFill>
              </a:rPr>
              <a:t>CoreSnapshot</a:t>
            </a:r>
            <a:r>
              <a:rPr lang="en-US" altLang="zh-TW" sz="6000" dirty="0" smtClean="0">
                <a:solidFill>
                  <a:srgbClr val="008C7D"/>
                </a:solidFill>
              </a:rPr>
              <a:t> New Trigger </a:t>
            </a:r>
            <a:r>
              <a:rPr lang="en-US" altLang="zh-TW" sz="6000" dirty="0">
                <a:solidFill>
                  <a:srgbClr val="008C7D"/>
                </a:solidFill>
              </a:rPr>
              <a:t>S</a:t>
            </a:r>
            <a:r>
              <a:rPr lang="en-US" altLang="zh-TW" sz="6000" dirty="0" smtClean="0">
                <a:solidFill>
                  <a:srgbClr val="008C7D"/>
                </a:solidFill>
              </a:rPr>
              <a:t>olution</a:t>
            </a:r>
            <a:endParaRPr lang="zh-TW" altLang="en-US" sz="6000" dirty="0">
              <a:solidFill>
                <a:srgbClr val="008C7D"/>
              </a:solidFill>
            </a:endParaRPr>
          </a:p>
        </p:txBody>
      </p:sp>
      <p:sp>
        <p:nvSpPr>
          <p:cNvPr id="3" name="矩形 2"/>
          <p:cNvSpPr/>
          <p:nvPr/>
        </p:nvSpPr>
        <p:spPr>
          <a:xfrm>
            <a:off x="1109291" y="2583202"/>
            <a:ext cx="7119653" cy="1815882"/>
          </a:xfrm>
          <a:prstGeom prst="rect">
            <a:avLst/>
          </a:prstGeom>
        </p:spPr>
        <p:txBody>
          <a:bodyPr wrap="square">
            <a:spAutoFit/>
          </a:bodyPr>
          <a:lstStyle/>
          <a:p>
            <a:r>
              <a:rPr lang="zh-TW" altLang="en-US" sz="2800" dirty="0">
                <a:latin typeface="Calibri" panose="020F0502020204030204" pitchFamily="34" charset="0"/>
              </a:rPr>
              <a:t>By booting the UEFI system </a:t>
            </a:r>
            <a:r>
              <a:rPr lang="en-US" altLang="zh-TW" sz="2800" dirty="0" smtClean="0">
                <a:latin typeface="Calibri" panose="020F0502020204030204" pitchFamily="34" charset="0"/>
              </a:rPr>
              <a:t>via</a:t>
            </a:r>
            <a:r>
              <a:rPr lang="zh-TW" altLang="en-US" sz="2800" dirty="0" smtClean="0">
                <a:latin typeface="Calibri" panose="020F0502020204030204" pitchFamily="34" charset="0"/>
              </a:rPr>
              <a:t> </a:t>
            </a:r>
            <a:r>
              <a:rPr lang="zh-TW" altLang="en-US" sz="2800" dirty="0">
                <a:latin typeface="Calibri" panose="020F0502020204030204" pitchFamily="34" charset="0"/>
              </a:rPr>
              <a:t>USB, the recovery operation can be automatically executed, achieving </a:t>
            </a:r>
            <a:r>
              <a:rPr lang="en-US" altLang="zh-TW" sz="2800" dirty="0">
                <a:latin typeface="Calibri" panose="020F0502020204030204" pitchFamily="34" charset="0"/>
              </a:rPr>
              <a:t>e</a:t>
            </a:r>
            <a:r>
              <a:rPr lang="zh-TW" altLang="en-US" sz="2800" dirty="0" smtClean="0">
                <a:latin typeface="Calibri" panose="020F0502020204030204" pitchFamily="34" charset="0"/>
              </a:rPr>
              <a:t>asy </a:t>
            </a:r>
            <a:r>
              <a:rPr lang="zh-TW" altLang="en-US" sz="2800" dirty="0">
                <a:latin typeface="Calibri" panose="020F0502020204030204" pitchFamily="34" charset="0"/>
              </a:rPr>
              <a:t>and fast system normal operation.</a:t>
            </a:r>
          </a:p>
        </p:txBody>
      </p:sp>
      <p:sp>
        <p:nvSpPr>
          <p:cNvPr id="4" name="矩形 3"/>
          <p:cNvSpPr/>
          <p:nvPr/>
        </p:nvSpPr>
        <p:spPr>
          <a:xfrm>
            <a:off x="1075768" y="1741547"/>
            <a:ext cx="4353115" cy="830997"/>
          </a:xfrm>
          <a:prstGeom prst="rect">
            <a:avLst/>
          </a:prstGeom>
        </p:spPr>
        <p:txBody>
          <a:bodyPr wrap="none">
            <a:spAutoFit/>
          </a:bodyPr>
          <a:lstStyle/>
          <a:p>
            <a:r>
              <a:rPr lang="en-US" altLang="zh-TW" sz="4800" b="1" dirty="0" smtClean="0">
                <a:solidFill>
                  <a:srgbClr val="008C7D"/>
                </a:solidFill>
                <a:latin typeface="Calibri" panose="020F0502020204030204" pitchFamily="34" charset="0"/>
              </a:rPr>
              <a:t>U</a:t>
            </a:r>
            <a:r>
              <a:rPr lang="en-US" altLang="zh-TW" sz="4000" dirty="0" smtClean="0">
                <a:solidFill>
                  <a:srgbClr val="008C7D"/>
                </a:solidFill>
                <a:latin typeface="Calibri" panose="020F0502020204030204" pitchFamily="34" charset="0"/>
              </a:rPr>
              <a:t>SB</a:t>
            </a:r>
            <a:r>
              <a:rPr lang="en-US" altLang="zh-TW" sz="4800" b="1" dirty="0" smtClean="0">
                <a:solidFill>
                  <a:srgbClr val="008C7D"/>
                </a:solidFill>
                <a:latin typeface="Calibri" panose="020F0502020204030204" pitchFamily="34" charset="0"/>
              </a:rPr>
              <a:t> S</a:t>
            </a:r>
            <a:r>
              <a:rPr lang="en-US" altLang="zh-TW" sz="4800" dirty="0" smtClean="0">
                <a:solidFill>
                  <a:srgbClr val="008C7D"/>
                </a:solidFill>
                <a:latin typeface="Calibri" panose="020F0502020204030204" pitchFamily="34" charset="0"/>
              </a:rPr>
              <a:t>elf </a:t>
            </a:r>
            <a:r>
              <a:rPr lang="en-US" altLang="zh-TW" sz="4800" b="1" dirty="0" smtClean="0">
                <a:solidFill>
                  <a:srgbClr val="008C7D"/>
                </a:solidFill>
                <a:latin typeface="Calibri" panose="020F0502020204030204" pitchFamily="34" charset="0"/>
              </a:rPr>
              <a:t>R</a:t>
            </a:r>
            <a:r>
              <a:rPr lang="en-US" altLang="zh-TW" sz="4000" dirty="0" smtClean="0">
                <a:solidFill>
                  <a:srgbClr val="008C7D"/>
                </a:solidFill>
                <a:latin typeface="Calibri" panose="020F0502020204030204" pitchFamily="34" charset="0"/>
              </a:rPr>
              <a:t>ecovery</a:t>
            </a:r>
            <a:endParaRPr lang="zh-TW" altLang="en-US" sz="3600" dirty="0">
              <a:latin typeface="Calibri" panose="020F0502020204030204" pitchFamily="34" charset="0"/>
            </a:endParaRPr>
          </a:p>
        </p:txBody>
      </p:sp>
      <p:pic>
        <p:nvPicPr>
          <p:cNvPr id="5" name="圖片 4"/>
          <p:cNvPicPr>
            <a:picLocks noChangeAspect="1"/>
          </p:cNvPicPr>
          <p:nvPr/>
        </p:nvPicPr>
        <p:blipFill>
          <a:blip r:embed="rId2"/>
          <a:stretch>
            <a:fillRect/>
          </a:stretch>
        </p:blipFill>
        <p:spPr>
          <a:xfrm>
            <a:off x="821259" y="4668016"/>
            <a:ext cx="7145004" cy="3960440"/>
          </a:xfrm>
          <a:prstGeom prst="rect">
            <a:avLst/>
          </a:prstGeom>
          <a:effectLst>
            <a:softEdge rad="127000"/>
          </a:effectLst>
        </p:spPr>
      </p:pic>
      <p:pic>
        <p:nvPicPr>
          <p:cNvPr id="6" name="圖片 5"/>
          <p:cNvPicPr>
            <a:picLocks noChangeAspect="1"/>
          </p:cNvPicPr>
          <p:nvPr/>
        </p:nvPicPr>
        <p:blipFill>
          <a:blip r:embed="rId3"/>
          <a:stretch>
            <a:fillRect/>
          </a:stretch>
        </p:blipFill>
        <p:spPr>
          <a:xfrm>
            <a:off x="9102179" y="3046373"/>
            <a:ext cx="7344816" cy="5571067"/>
          </a:xfrm>
          <a:prstGeom prst="rect">
            <a:avLst/>
          </a:prstGeom>
          <a:effectLst>
            <a:softEdge rad="127000"/>
          </a:effectLst>
        </p:spPr>
      </p:pic>
      <p:sp>
        <p:nvSpPr>
          <p:cNvPr id="7" name="矩形 6"/>
          <p:cNvSpPr/>
          <p:nvPr/>
        </p:nvSpPr>
        <p:spPr>
          <a:xfrm>
            <a:off x="10370371" y="8617440"/>
            <a:ext cx="4808432" cy="646331"/>
          </a:xfrm>
          <a:prstGeom prst="rect">
            <a:avLst/>
          </a:prstGeom>
        </p:spPr>
        <p:txBody>
          <a:bodyPr wrap="none">
            <a:spAutoFit/>
          </a:bodyPr>
          <a:lstStyle/>
          <a:p>
            <a:r>
              <a:rPr lang="en-US" altLang="zh-TW" sz="3600" dirty="0" smtClean="0">
                <a:solidFill>
                  <a:schemeClr val="tx1"/>
                </a:solidFill>
                <a:latin typeface="Calibri" panose="020F0502020204030204" pitchFamily="34" charset="0"/>
              </a:rPr>
              <a:t>Multiple </a:t>
            </a:r>
            <a:r>
              <a:rPr lang="en-US" altLang="zh-TW" sz="3600" dirty="0">
                <a:solidFill>
                  <a:schemeClr val="tx1"/>
                </a:solidFill>
                <a:latin typeface="Calibri" panose="020F0502020204030204" pitchFamily="34" charset="0"/>
              </a:rPr>
              <a:t>Trigger Solution</a:t>
            </a:r>
            <a:endParaRPr lang="zh-TW" altLang="en-US" sz="3600" dirty="0">
              <a:solidFill>
                <a:schemeClr val="tx1"/>
              </a:solidFill>
              <a:latin typeface="Calibri" panose="020F0502020204030204" pitchFamily="34" charset="0"/>
            </a:endParaRPr>
          </a:p>
        </p:txBody>
      </p:sp>
    </p:spTree>
    <p:extLst>
      <p:ext uri="{BB962C8B-B14F-4D97-AF65-F5344CB8AC3E}">
        <p14:creationId xmlns:p14="http://schemas.microsoft.com/office/powerpoint/2010/main" val="269230770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en-US" altLang="zh-TW" dirty="0" smtClean="0"/>
              <a:t>SV250 </a:t>
            </a:r>
            <a:r>
              <a:rPr lang="en-US" altLang="zh-TW" dirty="0" err="1" smtClean="0"/>
              <a:t>CoreSnapshot</a:t>
            </a:r>
            <a:r>
              <a:rPr lang="en-US" altLang="zh-TW" dirty="0" smtClean="0"/>
              <a:t> Client </a:t>
            </a:r>
            <a:r>
              <a:rPr lang="en-US" altLang="zh-TW" dirty="0"/>
              <a:t>Edition SSD Series Roadmap </a:t>
            </a:r>
            <a:endParaRPr lang="zh-TW" altLang="en-US" dirty="0"/>
          </a:p>
        </p:txBody>
      </p:sp>
      <p:graphicFrame>
        <p:nvGraphicFramePr>
          <p:cNvPr id="23" name="表格 22"/>
          <p:cNvGraphicFramePr>
            <a:graphicFrameLocks noGrp="1"/>
          </p:cNvGraphicFramePr>
          <p:nvPr>
            <p:extLst/>
          </p:nvPr>
        </p:nvGraphicFramePr>
        <p:xfrm>
          <a:off x="366824" y="1276400"/>
          <a:ext cx="16296198" cy="4280926"/>
        </p:xfrm>
        <a:graphic>
          <a:graphicData uri="http://schemas.openxmlformats.org/drawingml/2006/table">
            <a:tbl>
              <a:tblPr firstRow="1" bandRow="1">
                <a:tableStyleId>{5940675A-B579-460E-94D1-54222C63F5DA}</a:tableStyleId>
              </a:tblPr>
              <a:tblGrid>
                <a:gridCol w="874361"/>
                <a:gridCol w="2046834"/>
                <a:gridCol w="842881"/>
                <a:gridCol w="1044343"/>
                <a:gridCol w="2088686"/>
                <a:gridCol w="1044343"/>
                <a:gridCol w="1044343"/>
                <a:gridCol w="1044343"/>
                <a:gridCol w="1044344"/>
                <a:gridCol w="1044344"/>
                <a:gridCol w="1044344"/>
                <a:gridCol w="1044344"/>
                <a:gridCol w="1044344"/>
                <a:gridCol w="1044344"/>
              </a:tblGrid>
              <a:tr h="445390">
                <a:tc>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Flash</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grid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Available</a:t>
                      </a:r>
                      <a:r>
                        <a:rPr lang="en-US" altLang="zh-TW" sz="2000" b="1" baseline="0" dirty="0" smtClean="0">
                          <a:solidFill>
                            <a:schemeClr val="bg1"/>
                          </a:solidFill>
                          <a:latin typeface="Calibri" panose="020F0502020204030204" pitchFamily="34" charset="0"/>
                          <a:cs typeface="Calibri" panose="020F0502020204030204" pitchFamily="34" charset="0"/>
                        </a:rPr>
                        <a:t> Now</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hMerge="1">
                  <a:txBody>
                    <a:bodyPr/>
                    <a:lstStyle/>
                    <a:p>
                      <a:endParaRPr lang="zh-TW" altLang="en-US"/>
                    </a:p>
                  </a:txBody>
                  <a:tcPr/>
                </a:tc>
                <a:tc gridSpan="2">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Q4’23</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Q1’24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Q2’24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Q3’24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r>
              <a:tr h="1278512">
                <a:tc rowSpan="3">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TLC</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SV250-25</a:t>
                      </a:r>
                    </a:p>
                    <a:p>
                      <a:pPr>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60GB~480GB</a:t>
                      </a:r>
                    </a:p>
                    <a:p>
                      <a:pPr>
                        <a:defRPr/>
                      </a:pPr>
                      <a:r>
                        <a:rPr lang="en-US" altLang="zh-TW" sz="1800" b="1" dirty="0" err="1" smtClean="0">
                          <a:solidFill>
                            <a:schemeClr val="tx1">
                              <a:lumMod val="75000"/>
                              <a:lumOff val="25000"/>
                            </a:schemeClr>
                          </a:solidFill>
                          <a:latin typeface="Calibri" panose="020F0502020204030204" pitchFamily="34" charset="0"/>
                          <a:cs typeface="Calibri" panose="020F0502020204030204" pitchFamily="34" charset="0"/>
                        </a:rPr>
                        <a:t>CoreSnapshot</a:t>
                      </a: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 2</a:t>
                      </a:r>
                    </a:p>
                    <a:p>
                      <a:pPr>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w/Button</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SV250-25</a:t>
                      </a:r>
                    </a:p>
                    <a:p>
                      <a:pPr>
                        <a:defRPr/>
                      </a:pPr>
                      <a:r>
                        <a:rPr lang="en-US" altLang="zh-TW" sz="1800" b="1" dirty="0" smtClean="0">
                          <a:solidFill>
                            <a:schemeClr val="bg1"/>
                          </a:solidFill>
                          <a:latin typeface="Calibri" panose="020F0502020204030204" pitchFamily="34" charset="0"/>
                          <a:cs typeface="Calibri" panose="020F0502020204030204" pitchFamily="34" charset="0"/>
                        </a:rPr>
                        <a:t>60GB~480GB</a:t>
                      </a:r>
                    </a:p>
                    <a:p>
                      <a:pPr>
                        <a:defRPr/>
                      </a:pPr>
                      <a:r>
                        <a:rPr lang="en-US" altLang="zh-TW" sz="1800" b="1" dirty="0" err="1" smtClean="0">
                          <a:solidFill>
                            <a:schemeClr val="bg1"/>
                          </a:solidFill>
                          <a:latin typeface="Calibri" panose="020F0502020204030204" pitchFamily="34" charset="0"/>
                          <a:cs typeface="Calibri" panose="020F0502020204030204" pitchFamily="34" charset="0"/>
                        </a:rPr>
                        <a:t>CoreSnapshot</a:t>
                      </a:r>
                      <a:r>
                        <a:rPr lang="en-US" altLang="zh-TW" sz="1800" b="1" dirty="0" smtClean="0">
                          <a:solidFill>
                            <a:schemeClr val="bg1"/>
                          </a:solidFill>
                          <a:latin typeface="Calibri" panose="020F0502020204030204" pitchFamily="34" charset="0"/>
                          <a:cs typeface="Calibri" panose="020F0502020204030204" pitchFamily="34" charset="0"/>
                        </a:rPr>
                        <a:t> 2</a:t>
                      </a:r>
                    </a:p>
                    <a:p>
                      <a:pPr>
                        <a:defRPr/>
                      </a:pPr>
                      <a:r>
                        <a:rPr lang="en-US" altLang="zh-TW" sz="1800" b="1" dirty="0" smtClean="0">
                          <a:solidFill>
                            <a:schemeClr val="bg1"/>
                          </a:solidFill>
                          <a:latin typeface="Calibri" panose="020F0502020204030204" pitchFamily="34" charset="0"/>
                          <a:cs typeface="Calibri" panose="020F0502020204030204" pitchFamily="34" charset="0"/>
                        </a:rPr>
                        <a:t>w/USR</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endParaRPr lang="zh-TW" altLang="en-US" sz="1800" dirty="0">
                        <a:solidFill>
                          <a:srgbClr val="C00000"/>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endParaRPr lang="zh-TW" altLang="en-US" sz="1800" dirty="0">
                        <a:solidFill>
                          <a:srgbClr val="C00000"/>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solidFill>
                          <a:srgbClr val="C00000"/>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solidFill>
                          <a:srgbClr val="C00000"/>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solidFill>
                          <a:srgbClr val="C00000"/>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solidFill>
                          <a:srgbClr val="C00000"/>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solidFill>
                          <a:srgbClr val="C00000"/>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solidFill>
                          <a:srgbClr val="C00000"/>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solidFill>
                          <a:srgbClr val="C00000"/>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278512">
                <a:tc vMerge="1">
                  <a:txBody>
                    <a:bodyPr/>
                    <a:lstStyle/>
                    <a:p>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SV250-M242</a:t>
                      </a:r>
                    </a:p>
                    <a:p>
                      <a:pPr>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60GB~480GB</a:t>
                      </a:r>
                    </a:p>
                    <a:p>
                      <a:pPr>
                        <a:defRPr/>
                      </a:pPr>
                      <a:r>
                        <a:rPr lang="en-US" altLang="zh-TW" sz="1800" b="1" dirty="0" err="1" smtClean="0">
                          <a:solidFill>
                            <a:schemeClr val="tx1">
                              <a:lumMod val="75000"/>
                              <a:lumOff val="25000"/>
                            </a:schemeClr>
                          </a:solidFill>
                          <a:latin typeface="Calibri" panose="020F0502020204030204" pitchFamily="34" charset="0"/>
                          <a:cs typeface="Calibri" panose="020F0502020204030204" pitchFamily="34" charset="0"/>
                        </a:rPr>
                        <a:t>CoreSnapshot</a:t>
                      </a: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 2</a:t>
                      </a:r>
                    </a:p>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w/Button</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spcBef>
                          <a:spcPts val="0"/>
                        </a:spcBef>
                        <a:spcAft>
                          <a:spcPts val="0"/>
                        </a:spcAft>
                        <a:defRPr/>
                      </a:pP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SV250-M242</a:t>
                      </a:r>
                    </a:p>
                    <a:p>
                      <a:pPr>
                        <a:defRPr/>
                      </a:pPr>
                      <a:r>
                        <a:rPr lang="en-US" altLang="zh-TW" sz="1800" b="1" dirty="0" smtClean="0">
                          <a:solidFill>
                            <a:schemeClr val="bg1"/>
                          </a:solidFill>
                          <a:latin typeface="Calibri" panose="020F0502020204030204" pitchFamily="34" charset="0"/>
                          <a:cs typeface="Calibri" panose="020F0502020204030204" pitchFamily="34" charset="0"/>
                        </a:rPr>
                        <a:t>60GB~480GB</a:t>
                      </a:r>
                    </a:p>
                    <a:p>
                      <a:pPr>
                        <a:defRPr/>
                      </a:pPr>
                      <a:r>
                        <a:rPr lang="en-US" altLang="zh-TW" sz="1800" b="1" dirty="0" err="1" smtClean="0">
                          <a:solidFill>
                            <a:schemeClr val="bg1"/>
                          </a:solidFill>
                          <a:latin typeface="Calibri" panose="020F0502020204030204" pitchFamily="34" charset="0"/>
                          <a:cs typeface="Calibri" panose="020F0502020204030204" pitchFamily="34" charset="0"/>
                        </a:rPr>
                        <a:t>CoreSnapshot</a:t>
                      </a:r>
                      <a:r>
                        <a:rPr lang="en-US" altLang="zh-TW" sz="1800" b="1" dirty="0" smtClean="0">
                          <a:solidFill>
                            <a:schemeClr val="bg1"/>
                          </a:solidFill>
                          <a:latin typeface="Calibri" panose="020F0502020204030204" pitchFamily="34" charset="0"/>
                          <a:cs typeface="Calibri" panose="020F0502020204030204" pitchFamily="34" charset="0"/>
                        </a:rPr>
                        <a:t> 2</a:t>
                      </a:r>
                    </a:p>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1800" b="1" dirty="0" smtClean="0">
                          <a:solidFill>
                            <a:schemeClr val="bg1"/>
                          </a:solidFill>
                          <a:latin typeface="Calibri" panose="020F0502020204030204" pitchFamily="34" charset="0"/>
                          <a:cs typeface="Calibri" panose="020F0502020204030204" pitchFamily="34" charset="0"/>
                        </a:rPr>
                        <a:t>w/USR</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endParaRPr lang="zh-TW" altLang="en-US" sz="1800" dirty="0">
                        <a:solidFill>
                          <a:srgbClr val="C00000"/>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endParaRPr lang="zh-TW" altLang="en-US" sz="1800" dirty="0">
                        <a:solidFill>
                          <a:srgbClr val="C00000"/>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278512">
                <a:tc vMerge="1">
                  <a:txBody>
                    <a:bodyPr/>
                    <a:lstStyle/>
                    <a:p>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SV250-M280</a:t>
                      </a:r>
                    </a:p>
                    <a:p>
                      <a:pPr>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60GB~480GB</a:t>
                      </a:r>
                    </a:p>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1800" b="1" dirty="0" err="1" smtClean="0">
                          <a:solidFill>
                            <a:schemeClr val="tx1">
                              <a:lumMod val="75000"/>
                              <a:lumOff val="25000"/>
                            </a:schemeClr>
                          </a:solidFill>
                          <a:latin typeface="Calibri" panose="020F0502020204030204" pitchFamily="34" charset="0"/>
                          <a:cs typeface="Calibri" panose="020F0502020204030204" pitchFamily="34" charset="0"/>
                        </a:rPr>
                        <a:t>CoreSnapshot</a:t>
                      </a: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 2</a:t>
                      </a:r>
                    </a:p>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w/Button</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SV250-M280</a:t>
                      </a:r>
                    </a:p>
                    <a:p>
                      <a:pPr>
                        <a:defRPr/>
                      </a:pPr>
                      <a:r>
                        <a:rPr lang="en-US" altLang="zh-TW" sz="1800" b="1" dirty="0" smtClean="0">
                          <a:solidFill>
                            <a:schemeClr val="bg1"/>
                          </a:solidFill>
                          <a:latin typeface="Calibri" panose="020F0502020204030204" pitchFamily="34" charset="0"/>
                          <a:cs typeface="Calibri" panose="020F0502020204030204" pitchFamily="34" charset="0"/>
                        </a:rPr>
                        <a:t>60GB~480GB</a:t>
                      </a:r>
                    </a:p>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1800" b="1" dirty="0" err="1" smtClean="0">
                          <a:solidFill>
                            <a:schemeClr val="bg1"/>
                          </a:solidFill>
                          <a:latin typeface="Calibri" panose="020F0502020204030204" pitchFamily="34" charset="0"/>
                          <a:cs typeface="Calibri" panose="020F0502020204030204" pitchFamily="34" charset="0"/>
                        </a:rPr>
                        <a:t>CoreSnapshot</a:t>
                      </a:r>
                      <a:r>
                        <a:rPr lang="en-US" altLang="zh-TW" sz="1800" b="1" dirty="0" smtClean="0">
                          <a:solidFill>
                            <a:schemeClr val="bg1"/>
                          </a:solidFill>
                          <a:latin typeface="Calibri" panose="020F0502020204030204" pitchFamily="34" charset="0"/>
                          <a:cs typeface="Calibri" panose="020F0502020204030204" pitchFamily="34" charset="0"/>
                        </a:rPr>
                        <a:t> </a:t>
                      </a: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2</a:t>
                      </a:r>
                    </a:p>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1800" b="1" dirty="0" smtClean="0">
                          <a:solidFill>
                            <a:schemeClr val="bg1"/>
                          </a:solidFill>
                          <a:latin typeface="Calibri" panose="020F0502020204030204" pitchFamily="34" charset="0"/>
                          <a:cs typeface="Calibri" panose="020F0502020204030204" pitchFamily="34" charset="0"/>
                        </a:rPr>
                        <a:t>w/USR</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endParaRPr lang="zh-TW" altLang="en-US" sz="1800" dirty="0">
                        <a:solidFill>
                          <a:srgbClr val="C00000"/>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endParaRPr lang="zh-TW" altLang="en-US" sz="1800" dirty="0">
                        <a:solidFill>
                          <a:srgbClr val="C00000"/>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grpSp>
        <p:nvGrpSpPr>
          <p:cNvPr id="92" name="群組 91"/>
          <p:cNvGrpSpPr/>
          <p:nvPr/>
        </p:nvGrpSpPr>
        <p:grpSpPr>
          <a:xfrm>
            <a:off x="-4662109" y="2512992"/>
            <a:ext cx="4403248" cy="4271897"/>
            <a:chOff x="-4662109" y="2512992"/>
            <a:chExt cx="4403248" cy="4271897"/>
          </a:xfrm>
        </p:grpSpPr>
        <p:grpSp>
          <p:nvGrpSpPr>
            <p:cNvPr id="93" name="群組 92"/>
            <p:cNvGrpSpPr/>
            <p:nvPr/>
          </p:nvGrpSpPr>
          <p:grpSpPr>
            <a:xfrm>
              <a:off x="-4662109" y="2512992"/>
              <a:ext cx="4403248" cy="4271897"/>
              <a:chOff x="12883876" y="1908742"/>
              <a:chExt cx="4403248" cy="4271897"/>
            </a:xfrm>
          </p:grpSpPr>
          <p:sp>
            <p:nvSpPr>
              <p:cNvPr id="96" name="矩形 95"/>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7" name="矩形 96"/>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8" name="矩形 97"/>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9" name="矩形 98"/>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0" name="文字方塊 99"/>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101" name="文字方塊 100"/>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102" name="矩形 101"/>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3" name="文字方塊 102"/>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104" name="文字方塊 103"/>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105" name="矩形 104"/>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6" name="文字方塊 105"/>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107" name="矩形 106"/>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8" name="矩形 107"/>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9" name="矩形 108"/>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0" name="文字方塊 109"/>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111" name="矩形 110"/>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12" name="矩形 111"/>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3" name="矩形 112"/>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114" name="矩形 113"/>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115" name="矩形 114"/>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16" name="文字方塊 115"/>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117" name="矩形 116"/>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8" name="矩形 117"/>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94" name="文字方塊 93"/>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95" name="矩形 94"/>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grpSp>
        <p:nvGrpSpPr>
          <p:cNvPr id="60" name="群組 59"/>
          <p:cNvGrpSpPr/>
          <p:nvPr/>
        </p:nvGrpSpPr>
        <p:grpSpPr>
          <a:xfrm>
            <a:off x="3413547" y="1907646"/>
            <a:ext cx="734536" cy="827151"/>
            <a:chOff x="3773587" y="2266324"/>
            <a:chExt cx="734536" cy="827151"/>
          </a:xfrm>
        </p:grpSpPr>
        <p:sp>
          <p:nvSpPr>
            <p:cNvPr id="61" name="文字方塊 60"/>
            <p:cNvSpPr txBox="1"/>
            <p:nvPr/>
          </p:nvSpPr>
          <p:spPr>
            <a:xfrm>
              <a:off x="3773587" y="2266324"/>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BiCS5</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62" name="圖片 61"/>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795114" y="2642820"/>
              <a:ext cx="475278" cy="450655"/>
            </a:xfrm>
            <a:prstGeom prst="rect">
              <a:avLst/>
            </a:prstGeom>
          </p:spPr>
        </p:pic>
      </p:grpSp>
      <p:grpSp>
        <p:nvGrpSpPr>
          <p:cNvPr id="69" name="群組 68"/>
          <p:cNvGrpSpPr/>
          <p:nvPr/>
        </p:nvGrpSpPr>
        <p:grpSpPr>
          <a:xfrm>
            <a:off x="3413547" y="3162565"/>
            <a:ext cx="734536" cy="827151"/>
            <a:chOff x="3773587" y="2266324"/>
            <a:chExt cx="734536" cy="827151"/>
          </a:xfrm>
        </p:grpSpPr>
        <p:sp>
          <p:nvSpPr>
            <p:cNvPr id="70" name="文字方塊 69"/>
            <p:cNvSpPr txBox="1"/>
            <p:nvPr/>
          </p:nvSpPr>
          <p:spPr>
            <a:xfrm>
              <a:off x="3773587" y="2266324"/>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BiCS5</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71" name="圖片 70"/>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795114" y="2642820"/>
              <a:ext cx="475278" cy="450655"/>
            </a:xfrm>
            <a:prstGeom prst="rect">
              <a:avLst/>
            </a:prstGeom>
          </p:spPr>
        </p:pic>
      </p:grpSp>
      <p:grpSp>
        <p:nvGrpSpPr>
          <p:cNvPr id="72" name="群組 71"/>
          <p:cNvGrpSpPr/>
          <p:nvPr/>
        </p:nvGrpSpPr>
        <p:grpSpPr>
          <a:xfrm>
            <a:off x="3413547" y="4458709"/>
            <a:ext cx="734536" cy="827151"/>
            <a:chOff x="3773587" y="2266324"/>
            <a:chExt cx="734536" cy="827151"/>
          </a:xfrm>
        </p:grpSpPr>
        <p:sp>
          <p:nvSpPr>
            <p:cNvPr id="73" name="文字方塊 72"/>
            <p:cNvSpPr txBox="1"/>
            <p:nvPr/>
          </p:nvSpPr>
          <p:spPr>
            <a:xfrm>
              <a:off x="3773587" y="2266324"/>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BiCS5</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74" name="圖片 73"/>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795114" y="2642820"/>
              <a:ext cx="475278" cy="450655"/>
            </a:xfrm>
            <a:prstGeom prst="rect">
              <a:avLst/>
            </a:prstGeom>
          </p:spPr>
        </p:pic>
      </p:grpSp>
      <p:sp>
        <p:nvSpPr>
          <p:cNvPr id="64" name="文字方塊 63"/>
          <p:cNvSpPr txBox="1"/>
          <p:nvPr/>
        </p:nvSpPr>
        <p:spPr>
          <a:xfrm>
            <a:off x="13497255" y="5243406"/>
            <a:ext cx="2679493" cy="295423"/>
          </a:xfrm>
          <a:prstGeom prst="rect">
            <a:avLst/>
          </a:prstGeom>
          <a:noFill/>
        </p:spPr>
        <p:txBody>
          <a:bodyPr wrap="none" lIns="79205" tIns="39603" rIns="79205" bIns="39603">
            <a:spAutoFit/>
          </a:bodyPr>
          <a:lstStyle>
            <a:defPPr>
              <a:defRPr lang="en-US"/>
            </a:defPPr>
            <a:lvl1pPr fontAlgn="auto">
              <a:spcBef>
                <a:spcPts val="0"/>
              </a:spcBef>
              <a:spcAft>
                <a:spcPts val="0"/>
              </a:spcAft>
              <a:defRPr kumimoji="0" sz="1400" b="1">
                <a:solidFill>
                  <a:srgbClr val="C00000"/>
                </a:solidFill>
                <a:latin typeface="Calibri" panose="020F0502020204030204" pitchFamily="34" charset="0"/>
                <a:ea typeface="+mn-ea"/>
                <a:cs typeface="Calibri" panose="020F0502020204030204" pitchFamily="34" charset="0"/>
              </a:defRPr>
            </a:lvl1pPr>
          </a:lstStyle>
          <a:p>
            <a:r>
              <a:rPr lang="en-US" altLang="zh-TW" dirty="0"/>
              <a:t>Warranty: </a:t>
            </a:r>
            <a:r>
              <a:rPr lang="en-US" altLang="zh-TW" dirty="0" smtClean="0"/>
              <a:t>3 </a:t>
            </a:r>
            <a:r>
              <a:rPr lang="en-US" altLang="zh-TW" dirty="0"/>
              <a:t>years or 3K P/E cycles</a:t>
            </a:r>
            <a:endParaRPr lang="zh-TW" altLang="en-US" dirty="0"/>
          </a:p>
        </p:txBody>
      </p:sp>
      <p:grpSp>
        <p:nvGrpSpPr>
          <p:cNvPr id="7" name="群組 6"/>
          <p:cNvGrpSpPr/>
          <p:nvPr/>
        </p:nvGrpSpPr>
        <p:grpSpPr>
          <a:xfrm>
            <a:off x="14526854" y="8045152"/>
            <a:ext cx="1920141" cy="866153"/>
            <a:chOff x="14526854" y="8045152"/>
            <a:chExt cx="1920141" cy="866153"/>
          </a:xfrm>
        </p:grpSpPr>
        <p:sp>
          <p:nvSpPr>
            <p:cNvPr id="80" name="文字方塊 79"/>
            <p:cNvSpPr txBox="1"/>
            <p:nvPr/>
          </p:nvSpPr>
          <p:spPr>
            <a:xfrm>
              <a:off x="14526854" y="8045152"/>
              <a:ext cx="1920141" cy="830997"/>
            </a:xfrm>
            <a:prstGeom prst="rect">
              <a:avLst/>
            </a:prstGeom>
            <a:noFill/>
          </p:spPr>
          <p:txBody>
            <a:bodyPr wrap="none" rtlCol="0">
              <a:spAutoFit/>
            </a:bodyPr>
            <a:lstStyle/>
            <a:p>
              <a:r>
                <a:rPr lang="en-US" altLang="zh-TW" sz="1600" dirty="0">
                  <a:solidFill>
                    <a:schemeClr val="tx1">
                      <a:lumMod val="65000"/>
                      <a:lumOff val="35000"/>
                    </a:schemeClr>
                  </a:solidFill>
                  <a:latin typeface="Calibri" panose="020F0502020204030204" pitchFamily="34" charset="0"/>
                  <a:cs typeface="Calibri" panose="020F0502020204030204" pitchFamily="34" charset="0"/>
                </a:rPr>
                <a:t>Remarks</a:t>
              </a: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a:t>
              </a:r>
            </a:p>
            <a:p>
              <a:pPr>
                <a:lnSpc>
                  <a:spcPct val="200000"/>
                </a:lnSpc>
              </a:pP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                Wide Temp.</a:t>
              </a:r>
            </a:p>
          </p:txBody>
        </p:sp>
        <p:pic>
          <p:nvPicPr>
            <p:cNvPr id="81" name="圖片 80"/>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14821347" y="8460650"/>
              <a:ext cx="475278" cy="450655"/>
            </a:xfrm>
            <a:prstGeom prst="rect">
              <a:avLst/>
            </a:prstGeom>
          </p:spPr>
        </p:pic>
      </p:grpSp>
      <p:grpSp>
        <p:nvGrpSpPr>
          <p:cNvPr id="50" name="群組 49"/>
          <p:cNvGrpSpPr/>
          <p:nvPr/>
        </p:nvGrpSpPr>
        <p:grpSpPr>
          <a:xfrm>
            <a:off x="7292803" y="1839047"/>
            <a:ext cx="837247" cy="852085"/>
            <a:chOff x="12801436" y="4276276"/>
            <a:chExt cx="837247" cy="852085"/>
          </a:xfrm>
        </p:grpSpPr>
        <p:sp>
          <p:nvSpPr>
            <p:cNvPr id="51" name="文字方塊 50"/>
            <p:cNvSpPr txBox="1"/>
            <p:nvPr/>
          </p:nvSpPr>
          <p:spPr>
            <a:xfrm>
              <a:off x="12801436" y="4276276"/>
              <a:ext cx="837247" cy="338554"/>
            </a:xfrm>
            <a:prstGeom prst="rect">
              <a:avLst/>
            </a:prstGeom>
            <a:noFill/>
          </p:spPr>
          <p:txBody>
            <a:bodyPr wrap="square" rtlCol="0">
              <a:spAutoFit/>
            </a:bodyPr>
            <a:lstStyle/>
            <a:p>
              <a:pPr algn="ctr"/>
              <a:r>
                <a:rPr lang="en-US" altLang="zh-TW" sz="1600" b="1" dirty="0" smtClean="0">
                  <a:solidFill>
                    <a:srgbClr val="FFFF00"/>
                  </a:solidFill>
                  <a:latin typeface="Calibri" panose="020F0502020204030204" pitchFamily="34" charset="0"/>
                  <a:cs typeface="Calibri" panose="020F0502020204030204" pitchFamily="34" charset="0"/>
                </a:rPr>
                <a:t>BiCS5</a:t>
              </a:r>
              <a:endParaRPr lang="en-US" altLang="zh-TW" sz="1600" b="1" dirty="0">
                <a:solidFill>
                  <a:srgbClr val="FFFF00"/>
                </a:solidFill>
                <a:latin typeface="Calibri" panose="020F0502020204030204" pitchFamily="34" charset="0"/>
                <a:cs typeface="Calibri" panose="020F0502020204030204" pitchFamily="34" charset="0"/>
              </a:endParaRPr>
            </a:p>
          </p:txBody>
        </p:sp>
        <p:pic>
          <p:nvPicPr>
            <p:cNvPr id="52" name="圖片 51"/>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2995059" y="4678361"/>
              <a:ext cx="450000" cy="450000"/>
            </a:xfrm>
            <a:prstGeom prst="rect">
              <a:avLst/>
            </a:prstGeom>
          </p:spPr>
        </p:pic>
      </p:grpSp>
      <p:grpSp>
        <p:nvGrpSpPr>
          <p:cNvPr id="54" name="群組 53"/>
          <p:cNvGrpSpPr/>
          <p:nvPr/>
        </p:nvGrpSpPr>
        <p:grpSpPr>
          <a:xfrm>
            <a:off x="7292803" y="3162565"/>
            <a:ext cx="837247" cy="852085"/>
            <a:chOff x="12801436" y="4276276"/>
            <a:chExt cx="837247" cy="852085"/>
          </a:xfrm>
        </p:grpSpPr>
        <p:sp>
          <p:nvSpPr>
            <p:cNvPr id="55" name="文字方塊 54"/>
            <p:cNvSpPr txBox="1"/>
            <p:nvPr/>
          </p:nvSpPr>
          <p:spPr>
            <a:xfrm>
              <a:off x="12801436" y="4276276"/>
              <a:ext cx="837247" cy="338554"/>
            </a:xfrm>
            <a:prstGeom prst="rect">
              <a:avLst/>
            </a:prstGeom>
            <a:noFill/>
          </p:spPr>
          <p:txBody>
            <a:bodyPr wrap="square" rtlCol="0">
              <a:spAutoFit/>
            </a:bodyPr>
            <a:lstStyle/>
            <a:p>
              <a:pPr algn="ctr"/>
              <a:r>
                <a:rPr lang="en-US" altLang="zh-TW" sz="1600" b="1" dirty="0" smtClean="0">
                  <a:solidFill>
                    <a:srgbClr val="FFFF00"/>
                  </a:solidFill>
                  <a:latin typeface="Calibri" panose="020F0502020204030204" pitchFamily="34" charset="0"/>
                  <a:cs typeface="Calibri" panose="020F0502020204030204" pitchFamily="34" charset="0"/>
                </a:rPr>
                <a:t>BiCS5</a:t>
              </a:r>
              <a:endParaRPr lang="en-US" altLang="zh-TW" sz="1600" b="1" dirty="0">
                <a:solidFill>
                  <a:srgbClr val="FFFF00"/>
                </a:solidFill>
                <a:latin typeface="Calibri" panose="020F0502020204030204" pitchFamily="34" charset="0"/>
                <a:cs typeface="Calibri" panose="020F0502020204030204" pitchFamily="34" charset="0"/>
              </a:endParaRPr>
            </a:p>
          </p:txBody>
        </p:sp>
        <p:pic>
          <p:nvPicPr>
            <p:cNvPr id="56" name="圖片 55"/>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2995059" y="4678361"/>
              <a:ext cx="450000" cy="450000"/>
            </a:xfrm>
            <a:prstGeom prst="rect">
              <a:avLst/>
            </a:prstGeom>
          </p:spPr>
        </p:pic>
      </p:grpSp>
      <p:grpSp>
        <p:nvGrpSpPr>
          <p:cNvPr id="57" name="群組 56"/>
          <p:cNvGrpSpPr/>
          <p:nvPr/>
        </p:nvGrpSpPr>
        <p:grpSpPr>
          <a:xfrm>
            <a:off x="7300127" y="4433775"/>
            <a:ext cx="837247" cy="852085"/>
            <a:chOff x="12801436" y="4276276"/>
            <a:chExt cx="837247" cy="852085"/>
          </a:xfrm>
        </p:grpSpPr>
        <p:sp>
          <p:nvSpPr>
            <p:cNvPr id="58" name="文字方塊 57"/>
            <p:cNvSpPr txBox="1"/>
            <p:nvPr/>
          </p:nvSpPr>
          <p:spPr>
            <a:xfrm>
              <a:off x="12801436" y="4276276"/>
              <a:ext cx="837247" cy="338554"/>
            </a:xfrm>
            <a:prstGeom prst="rect">
              <a:avLst/>
            </a:prstGeom>
            <a:noFill/>
          </p:spPr>
          <p:txBody>
            <a:bodyPr wrap="square" rtlCol="0">
              <a:spAutoFit/>
            </a:bodyPr>
            <a:lstStyle/>
            <a:p>
              <a:pPr algn="ctr"/>
              <a:r>
                <a:rPr lang="en-US" altLang="zh-TW" sz="1600" b="1" dirty="0" smtClean="0">
                  <a:solidFill>
                    <a:srgbClr val="FFFF00"/>
                  </a:solidFill>
                  <a:latin typeface="Calibri" panose="020F0502020204030204" pitchFamily="34" charset="0"/>
                  <a:cs typeface="Calibri" panose="020F0502020204030204" pitchFamily="34" charset="0"/>
                </a:rPr>
                <a:t>BiCS5</a:t>
              </a:r>
              <a:endParaRPr lang="en-US" altLang="zh-TW" sz="1600" b="1" dirty="0">
                <a:solidFill>
                  <a:srgbClr val="FFFF00"/>
                </a:solidFill>
                <a:latin typeface="Calibri" panose="020F0502020204030204" pitchFamily="34" charset="0"/>
                <a:cs typeface="Calibri" panose="020F0502020204030204" pitchFamily="34" charset="0"/>
              </a:endParaRPr>
            </a:p>
          </p:txBody>
        </p:sp>
        <p:pic>
          <p:nvPicPr>
            <p:cNvPr id="59" name="圖片 58"/>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2995059" y="4678361"/>
              <a:ext cx="450000" cy="450000"/>
            </a:xfrm>
            <a:prstGeom prst="rect">
              <a:avLst/>
            </a:prstGeom>
          </p:spPr>
        </p:pic>
      </p:grpSp>
      <p:pic>
        <p:nvPicPr>
          <p:cNvPr id="3" name="圖片 2"/>
          <p:cNvPicPr>
            <a:picLocks noChangeAspect="1"/>
          </p:cNvPicPr>
          <p:nvPr/>
        </p:nvPicPr>
        <p:blipFill>
          <a:blip r:embed="rId5"/>
          <a:stretch>
            <a:fillRect/>
          </a:stretch>
        </p:blipFill>
        <p:spPr>
          <a:xfrm>
            <a:off x="9246195" y="8333184"/>
            <a:ext cx="2688507" cy="907554"/>
          </a:xfrm>
          <a:prstGeom prst="rect">
            <a:avLst/>
          </a:prstGeom>
        </p:spPr>
      </p:pic>
      <p:pic>
        <p:nvPicPr>
          <p:cNvPr id="4" name="圖片 3"/>
          <p:cNvPicPr>
            <a:picLocks noChangeAspect="1"/>
          </p:cNvPicPr>
          <p:nvPr/>
        </p:nvPicPr>
        <p:blipFill>
          <a:blip r:embed="rId6"/>
          <a:stretch>
            <a:fillRect/>
          </a:stretch>
        </p:blipFill>
        <p:spPr>
          <a:xfrm>
            <a:off x="12171139" y="7795452"/>
            <a:ext cx="2119277" cy="1469420"/>
          </a:xfrm>
          <a:prstGeom prst="rect">
            <a:avLst/>
          </a:prstGeom>
        </p:spPr>
      </p:pic>
    </p:spTree>
    <p:extLst>
      <p:ext uri="{BB962C8B-B14F-4D97-AF65-F5344CB8AC3E}">
        <p14:creationId xmlns:p14="http://schemas.microsoft.com/office/powerpoint/2010/main" val="1166158304"/>
      </p:ext>
    </p:extLst>
  </p:cSld>
  <p:clrMapOvr>
    <a:masterClrMapping/>
  </p:clrMapOvr>
  <p:transition/>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en-US" altLang="zh-TW" dirty="0" smtClean="0"/>
              <a:t>PV250 </a:t>
            </a:r>
            <a:r>
              <a:rPr lang="en-US" altLang="zh-TW" dirty="0" err="1"/>
              <a:t>CoreSnapshot</a:t>
            </a:r>
            <a:r>
              <a:rPr lang="en-US" altLang="zh-TW" dirty="0"/>
              <a:t> Client Edition SSD Series Roadmap </a:t>
            </a:r>
            <a:endParaRPr lang="zh-TW" altLang="en-US" dirty="0"/>
          </a:p>
        </p:txBody>
      </p:sp>
      <p:grpSp>
        <p:nvGrpSpPr>
          <p:cNvPr id="92" name="群組 91"/>
          <p:cNvGrpSpPr/>
          <p:nvPr/>
        </p:nvGrpSpPr>
        <p:grpSpPr>
          <a:xfrm>
            <a:off x="-4662109" y="2512992"/>
            <a:ext cx="4403248" cy="4271897"/>
            <a:chOff x="-4662109" y="2512992"/>
            <a:chExt cx="4403248" cy="4271897"/>
          </a:xfrm>
        </p:grpSpPr>
        <p:grpSp>
          <p:nvGrpSpPr>
            <p:cNvPr id="93" name="群組 92"/>
            <p:cNvGrpSpPr/>
            <p:nvPr/>
          </p:nvGrpSpPr>
          <p:grpSpPr>
            <a:xfrm>
              <a:off x="-4662109" y="2512992"/>
              <a:ext cx="4403248" cy="4271897"/>
              <a:chOff x="12883876" y="1908742"/>
              <a:chExt cx="4403248" cy="4271897"/>
            </a:xfrm>
          </p:grpSpPr>
          <p:sp>
            <p:nvSpPr>
              <p:cNvPr id="96" name="矩形 95"/>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7" name="矩形 96"/>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8" name="矩形 97"/>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9" name="矩形 98"/>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0" name="文字方塊 99"/>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101" name="文字方塊 100"/>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102" name="矩形 101"/>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3" name="文字方塊 102"/>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104" name="文字方塊 103"/>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105" name="矩形 104"/>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6" name="文字方塊 105"/>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107" name="矩形 106"/>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8" name="矩形 107"/>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9" name="矩形 108"/>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0" name="文字方塊 109"/>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111" name="矩形 110"/>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12" name="矩形 111"/>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3" name="矩形 112"/>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114" name="矩形 113"/>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115" name="矩形 114"/>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16" name="文字方塊 115"/>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117" name="矩形 116"/>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8" name="矩形 117"/>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94" name="文字方塊 93"/>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95" name="矩形 94"/>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grpSp>
        <p:nvGrpSpPr>
          <p:cNvPr id="7" name="群組 6"/>
          <p:cNvGrpSpPr/>
          <p:nvPr/>
        </p:nvGrpSpPr>
        <p:grpSpPr>
          <a:xfrm>
            <a:off x="14526854" y="8045152"/>
            <a:ext cx="1920141" cy="866153"/>
            <a:chOff x="14526854" y="8045152"/>
            <a:chExt cx="1920141" cy="866153"/>
          </a:xfrm>
        </p:grpSpPr>
        <p:sp>
          <p:nvSpPr>
            <p:cNvPr id="80" name="文字方塊 79"/>
            <p:cNvSpPr txBox="1"/>
            <p:nvPr/>
          </p:nvSpPr>
          <p:spPr>
            <a:xfrm>
              <a:off x="14526854" y="8045152"/>
              <a:ext cx="1920141" cy="830997"/>
            </a:xfrm>
            <a:prstGeom prst="rect">
              <a:avLst/>
            </a:prstGeom>
            <a:noFill/>
          </p:spPr>
          <p:txBody>
            <a:bodyPr wrap="none" rtlCol="0">
              <a:spAutoFit/>
            </a:bodyPr>
            <a:lstStyle/>
            <a:p>
              <a:r>
                <a:rPr lang="en-US" altLang="zh-TW" sz="1600" dirty="0">
                  <a:solidFill>
                    <a:schemeClr val="tx1">
                      <a:lumMod val="65000"/>
                      <a:lumOff val="35000"/>
                    </a:schemeClr>
                  </a:solidFill>
                  <a:latin typeface="Calibri" panose="020F0502020204030204" pitchFamily="34" charset="0"/>
                  <a:cs typeface="Calibri" panose="020F0502020204030204" pitchFamily="34" charset="0"/>
                </a:rPr>
                <a:t>Remarks</a:t>
              </a: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a:t>
              </a:r>
            </a:p>
            <a:p>
              <a:pPr>
                <a:lnSpc>
                  <a:spcPct val="200000"/>
                </a:lnSpc>
              </a:pP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                Wide Temp.</a:t>
              </a:r>
            </a:p>
          </p:txBody>
        </p:sp>
        <p:pic>
          <p:nvPicPr>
            <p:cNvPr id="81" name="圖片 80"/>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14821347" y="8460650"/>
              <a:ext cx="475278" cy="450655"/>
            </a:xfrm>
            <a:prstGeom prst="rect">
              <a:avLst/>
            </a:prstGeom>
          </p:spPr>
        </p:pic>
      </p:grpSp>
      <p:pic>
        <p:nvPicPr>
          <p:cNvPr id="51" name="圖片 50"/>
          <p:cNvPicPr>
            <a:picLocks noChangeAspect="1"/>
          </p:cNvPicPr>
          <p:nvPr/>
        </p:nvPicPr>
        <p:blipFill>
          <a:blip r:embed="rId4"/>
          <a:stretch>
            <a:fillRect/>
          </a:stretch>
        </p:blipFill>
        <p:spPr>
          <a:xfrm>
            <a:off x="9246195" y="8333184"/>
            <a:ext cx="2688507" cy="907554"/>
          </a:xfrm>
          <a:prstGeom prst="rect">
            <a:avLst/>
          </a:prstGeom>
        </p:spPr>
      </p:pic>
      <p:grpSp>
        <p:nvGrpSpPr>
          <p:cNvPr id="60" name="群組 59"/>
          <p:cNvGrpSpPr/>
          <p:nvPr/>
        </p:nvGrpSpPr>
        <p:grpSpPr>
          <a:xfrm>
            <a:off x="14488538" y="2487059"/>
            <a:ext cx="837247" cy="852085"/>
            <a:chOff x="12801436" y="4276276"/>
            <a:chExt cx="837247" cy="852085"/>
          </a:xfrm>
        </p:grpSpPr>
        <p:sp>
          <p:nvSpPr>
            <p:cNvPr id="61" name="文字方塊 60"/>
            <p:cNvSpPr txBox="1"/>
            <p:nvPr/>
          </p:nvSpPr>
          <p:spPr>
            <a:xfrm>
              <a:off x="12801436" y="4276276"/>
              <a:ext cx="837247" cy="338554"/>
            </a:xfrm>
            <a:prstGeom prst="rect">
              <a:avLst/>
            </a:prstGeom>
            <a:noFill/>
          </p:spPr>
          <p:txBody>
            <a:bodyPr wrap="square" rtlCol="0">
              <a:spAutoFit/>
            </a:bodyPr>
            <a:lstStyle/>
            <a:p>
              <a:pPr algn="ctr"/>
              <a:r>
                <a:rPr lang="en-US" altLang="zh-TW" sz="1600" b="1" dirty="0" smtClean="0">
                  <a:solidFill>
                    <a:srgbClr val="FFFF00"/>
                  </a:solidFill>
                  <a:latin typeface="Calibri" panose="020F0502020204030204" pitchFamily="34" charset="0"/>
                  <a:cs typeface="Calibri" panose="020F0502020204030204" pitchFamily="34" charset="0"/>
                </a:rPr>
                <a:t>BiCS5</a:t>
              </a:r>
              <a:endParaRPr lang="en-US" altLang="zh-TW" sz="1600" b="1" dirty="0">
                <a:solidFill>
                  <a:srgbClr val="FFFF00"/>
                </a:solidFill>
                <a:latin typeface="Calibri" panose="020F0502020204030204" pitchFamily="34" charset="0"/>
                <a:cs typeface="Calibri" panose="020F0502020204030204" pitchFamily="34" charset="0"/>
              </a:endParaRPr>
            </a:p>
          </p:txBody>
        </p:sp>
        <p:pic>
          <p:nvPicPr>
            <p:cNvPr id="62" name="圖片 61"/>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2995059" y="4678361"/>
              <a:ext cx="450000" cy="450000"/>
            </a:xfrm>
            <a:prstGeom prst="rect">
              <a:avLst/>
            </a:prstGeom>
          </p:spPr>
        </p:pic>
      </p:grpSp>
      <p:grpSp>
        <p:nvGrpSpPr>
          <p:cNvPr id="63" name="群組 62"/>
          <p:cNvGrpSpPr/>
          <p:nvPr/>
        </p:nvGrpSpPr>
        <p:grpSpPr>
          <a:xfrm>
            <a:off x="14578952" y="3899018"/>
            <a:ext cx="837247" cy="852085"/>
            <a:chOff x="12801436" y="4276276"/>
            <a:chExt cx="837247" cy="852085"/>
          </a:xfrm>
        </p:grpSpPr>
        <p:sp>
          <p:nvSpPr>
            <p:cNvPr id="66" name="文字方塊 65"/>
            <p:cNvSpPr txBox="1"/>
            <p:nvPr/>
          </p:nvSpPr>
          <p:spPr>
            <a:xfrm>
              <a:off x="12801436" y="4276276"/>
              <a:ext cx="837247" cy="338554"/>
            </a:xfrm>
            <a:prstGeom prst="rect">
              <a:avLst/>
            </a:prstGeom>
            <a:noFill/>
          </p:spPr>
          <p:txBody>
            <a:bodyPr wrap="square" rtlCol="0">
              <a:spAutoFit/>
            </a:bodyPr>
            <a:lstStyle/>
            <a:p>
              <a:pPr algn="ctr"/>
              <a:r>
                <a:rPr lang="en-US" altLang="zh-TW" sz="1600" b="1" dirty="0" smtClean="0">
                  <a:solidFill>
                    <a:srgbClr val="FFFF00"/>
                  </a:solidFill>
                  <a:latin typeface="Calibri" panose="020F0502020204030204" pitchFamily="34" charset="0"/>
                  <a:cs typeface="Calibri" panose="020F0502020204030204" pitchFamily="34" charset="0"/>
                </a:rPr>
                <a:t>BiCS5</a:t>
              </a:r>
              <a:endParaRPr lang="en-US" altLang="zh-TW" sz="1600" b="1" dirty="0">
                <a:solidFill>
                  <a:srgbClr val="FFFF00"/>
                </a:solidFill>
                <a:latin typeface="Calibri" panose="020F0502020204030204" pitchFamily="34" charset="0"/>
                <a:cs typeface="Calibri" panose="020F0502020204030204" pitchFamily="34" charset="0"/>
              </a:endParaRPr>
            </a:p>
          </p:txBody>
        </p:sp>
        <p:pic>
          <p:nvPicPr>
            <p:cNvPr id="67" name="圖片 66"/>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2995059" y="4678361"/>
              <a:ext cx="450000" cy="450000"/>
            </a:xfrm>
            <a:prstGeom prst="rect">
              <a:avLst/>
            </a:prstGeom>
          </p:spPr>
        </p:pic>
      </p:grpSp>
      <p:graphicFrame>
        <p:nvGraphicFramePr>
          <p:cNvPr id="68" name="表格 67"/>
          <p:cNvGraphicFramePr>
            <a:graphicFrameLocks noGrp="1"/>
          </p:cNvGraphicFramePr>
          <p:nvPr>
            <p:extLst>
              <p:ext uri="{D42A27DB-BD31-4B8C-83A1-F6EECF244321}">
                <p14:modId xmlns:p14="http://schemas.microsoft.com/office/powerpoint/2010/main" val="3510361883"/>
              </p:ext>
            </p:extLst>
          </p:nvPr>
        </p:nvGraphicFramePr>
        <p:xfrm>
          <a:off x="366824" y="1838507"/>
          <a:ext cx="16296198" cy="3371470"/>
        </p:xfrm>
        <a:graphic>
          <a:graphicData uri="http://schemas.openxmlformats.org/drawingml/2006/table">
            <a:tbl>
              <a:tblPr firstRow="1" bandRow="1">
                <a:tableStyleId>{5940675A-B579-460E-94D1-54222C63F5DA}</a:tableStyleId>
              </a:tblPr>
              <a:tblGrid>
                <a:gridCol w="874361"/>
                <a:gridCol w="2046834"/>
                <a:gridCol w="842881"/>
                <a:gridCol w="1044343"/>
                <a:gridCol w="1044343"/>
                <a:gridCol w="1044343"/>
                <a:gridCol w="1044343"/>
                <a:gridCol w="1044343"/>
                <a:gridCol w="1044343"/>
                <a:gridCol w="1044344"/>
                <a:gridCol w="1044344"/>
                <a:gridCol w="1044344"/>
                <a:gridCol w="1044344"/>
                <a:gridCol w="1044344"/>
                <a:gridCol w="1044344"/>
              </a:tblGrid>
              <a:tr h="445390">
                <a:tc>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Flash</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grid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Available</a:t>
                      </a:r>
                      <a:r>
                        <a:rPr lang="en-US" altLang="zh-TW" sz="2000" b="1" baseline="0" dirty="0" smtClean="0">
                          <a:solidFill>
                            <a:schemeClr val="bg1"/>
                          </a:solidFill>
                          <a:latin typeface="Calibri" panose="020F0502020204030204" pitchFamily="34" charset="0"/>
                          <a:cs typeface="Calibri" panose="020F0502020204030204" pitchFamily="34" charset="0"/>
                        </a:rPr>
                        <a:t> Now</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hMerge="1">
                  <a:txBody>
                    <a:bodyPr/>
                    <a:lstStyle/>
                    <a:p>
                      <a:endParaRPr lang="zh-TW" altLang="en-US"/>
                    </a:p>
                  </a:txBody>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Q4’23</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a:p>
                  </a:txBody>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Q1’24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tc>
                <a:tc hMerge="1">
                  <a:txBody>
                    <a:bodyPr/>
                    <a:lstStyle/>
                    <a:p>
                      <a:endParaRPr lang="zh-TW" altLang="en-US"/>
                    </a:p>
                  </a:txBody>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Q2’24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Q3’24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r>
              <a:tr h="1278512">
                <a:tc row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TLC</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fontAlgn="auto">
                        <a:spcBef>
                          <a:spcPts val="0"/>
                        </a:spcBef>
                        <a:spcAft>
                          <a:spcPts val="0"/>
                        </a:spcAft>
                        <a:defRPr/>
                      </a:pP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solidFill>
                          <a:srgbClr val="C00000"/>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gridSpan="2">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PV250-M242</a:t>
                      </a:r>
                    </a:p>
                    <a:p>
                      <a:pPr>
                        <a:defRPr/>
                      </a:pPr>
                      <a:r>
                        <a:rPr lang="en-US" altLang="zh-TW" sz="1800" b="1" dirty="0" smtClean="0">
                          <a:solidFill>
                            <a:schemeClr val="bg1"/>
                          </a:solidFill>
                          <a:latin typeface="Calibri" panose="020F0502020204030204" pitchFamily="34" charset="0"/>
                          <a:cs typeface="Calibri" panose="020F0502020204030204" pitchFamily="34" charset="0"/>
                        </a:rPr>
                        <a:t>60GB~480GB</a:t>
                      </a:r>
                    </a:p>
                    <a:p>
                      <a:pPr>
                        <a:defRPr/>
                      </a:pPr>
                      <a:r>
                        <a:rPr lang="en-US" altLang="zh-TW" sz="1800" b="1" dirty="0" err="1" smtClean="0">
                          <a:solidFill>
                            <a:schemeClr val="bg1"/>
                          </a:solidFill>
                          <a:latin typeface="Calibri" panose="020F0502020204030204" pitchFamily="34" charset="0"/>
                          <a:cs typeface="Calibri" panose="020F0502020204030204" pitchFamily="34" charset="0"/>
                        </a:rPr>
                        <a:t>CoreSnapshot</a:t>
                      </a:r>
                      <a:r>
                        <a:rPr lang="en-US" altLang="zh-TW" sz="1800" b="1" dirty="0" smtClean="0">
                          <a:solidFill>
                            <a:schemeClr val="bg1"/>
                          </a:solidFill>
                          <a:latin typeface="Calibri" panose="020F0502020204030204" pitchFamily="34" charset="0"/>
                          <a:cs typeface="Calibri" panose="020F0502020204030204" pitchFamily="34" charset="0"/>
                        </a:rPr>
                        <a:t> 2</a:t>
                      </a:r>
                    </a:p>
                    <a:p>
                      <a:pPr>
                        <a:defRPr/>
                      </a:pPr>
                      <a:r>
                        <a:rPr lang="en-US" altLang="zh-TW" sz="1800" b="1" dirty="0" smtClean="0">
                          <a:solidFill>
                            <a:schemeClr val="bg1"/>
                          </a:solidFill>
                          <a:latin typeface="Calibri" panose="020F0502020204030204" pitchFamily="34" charset="0"/>
                          <a:cs typeface="Calibri" panose="020F0502020204030204" pitchFamily="34" charset="0"/>
                        </a:rPr>
                        <a:t>w/</a:t>
                      </a:r>
                      <a:r>
                        <a:rPr lang="en-US" altLang="zh-TW" sz="1800" b="1" dirty="0" err="1" smtClean="0">
                          <a:solidFill>
                            <a:schemeClr val="bg1"/>
                          </a:solidFill>
                          <a:latin typeface="Calibri" panose="020F0502020204030204" pitchFamily="34" charset="0"/>
                          <a:cs typeface="Calibri" panose="020F0502020204030204" pitchFamily="34" charset="0"/>
                        </a:rPr>
                        <a:t>Buttom</a:t>
                      </a:r>
                      <a:endParaRPr lang="en-US" altLang="zh-TW" sz="1800" b="1" dirty="0" smtClean="0">
                        <a:solidFill>
                          <a:schemeClr val="bg1"/>
                        </a:solidFill>
                        <a:latin typeface="Calibri" panose="020F0502020204030204" pitchFamily="34" charset="0"/>
                        <a:cs typeface="Calibri" panose="020F0502020204030204" pitchFamily="34" charset="0"/>
                      </a:endParaRPr>
                    </a:p>
                    <a:p>
                      <a:pPr>
                        <a:defRPr/>
                      </a:pPr>
                      <a:r>
                        <a:rPr lang="en-US" altLang="zh-TW" sz="1800" b="1" dirty="0" smtClean="0">
                          <a:solidFill>
                            <a:schemeClr val="bg1"/>
                          </a:solidFill>
                          <a:latin typeface="Calibri" panose="020F0502020204030204" pitchFamily="34" charset="0"/>
                          <a:cs typeface="Calibri" panose="020F0502020204030204" pitchFamily="34" charset="0"/>
                        </a:rPr>
                        <a:t>w/USR</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hMerge="1">
                  <a:txBody>
                    <a:bodyPr/>
                    <a:lstStyle/>
                    <a:p>
                      <a:endParaRPr lang="zh-TW" altLang="en-US" sz="1800" dirty="0">
                        <a:solidFill>
                          <a:srgbClr val="C00000"/>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solidFill>
                          <a:srgbClr val="C00000"/>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endParaRPr lang="zh-TW" altLang="en-US" sz="1800" dirty="0">
                        <a:solidFill>
                          <a:srgbClr val="C00000"/>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278512">
                <a:tc vMerge="1">
                  <a:txBody>
                    <a:bodyPr/>
                    <a:lstStyle/>
                    <a:p>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fontAlgn="auto">
                        <a:spcBef>
                          <a:spcPts val="0"/>
                        </a:spcBef>
                        <a:spcAft>
                          <a:spcPts val="0"/>
                        </a:spcAft>
                        <a:defRPr/>
                      </a:pP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spcBef>
                          <a:spcPts val="0"/>
                        </a:spcBef>
                        <a:spcAft>
                          <a:spcPts val="0"/>
                        </a:spcAft>
                        <a:defRPr/>
                      </a:pP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solidFill>
                          <a:srgbClr val="C00000"/>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gridSpan="2">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PV250-M280</a:t>
                      </a:r>
                    </a:p>
                    <a:p>
                      <a:pPr>
                        <a:defRPr/>
                      </a:pPr>
                      <a:r>
                        <a:rPr lang="en-US" altLang="zh-TW" sz="1800" b="1" dirty="0" smtClean="0">
                          <a:solidFill>
                            <a:schemeClr val="bg1"/>
                          </a:solidFill>
                          <a:latin typeface="Calibri" panose="020F0502020204030204" pitchFamily="34" charset="0"/>
                          <a:cs typeface="Calibri" panose="020F0502020204030204" pitchFamily="34" charset="0"/>
                        </a:rPr>
                        <a:t>60GB~480GB</a:t>
                      </a:r>
                    </a:p>
                    <a:p>
                      <a:pPr>
                        <a:defRPr/>
                      </a:pPr>
                      <a:r>
                        <a:rPr lang="en-US" altLang="zh-TW" sz="1800" b="1" dirty="0" err="1" smtClean="0">
                          <a:solidFill>
                            <a:schemeClr val="bg1"/>
                          </a:solidFill>
                          <a:latin typeface="Calibri" panose="020F0502020204030204" pitchFamily="34" charset="0"/>
                          <a:cs typeface="Calibri" panose="020F0502020204030204" pitchFamily="34" charset="0"/>
                        </a:rPr>
                        <a:t>CoreSnapshot</a:t>
                      </a:r>
                      <a:r>
                        <a:rPr lang="en-US" altLang="zh-TW" sz="1800" b="1" dirty="0" smtClean="0">
                          <a:solidFill>
                            <a:schemeClr val="bg1"/>
                          </a:solidFill>
                          <a:latin typeface="Calibri" panose="020F0502020204030204" pitchFamily="34" charset="0"/>
                          <a:cs typeface="Calibri" panose="020F0502020204030204" pitchFamily="34" charset="0"/>
                        </a:rPr>
                        <a:t> 2</a:t>
                      </a:r>
                    </a:p>
                    <a:p>
                      <a:pPr>
                        <a:defRPr/>
                      </a:pPr>
                      <a:r>
                        <a:rPr lang="en-US" altLang="zh-TW" sz="1800" b="1" dirty="0" smtClean="0">
                          <a:solidFill>
                            <a:schemeClr val="bg1"/>
                          </a:solidFill>
                          <a:latin typeface="Calibri" panose="020F0502020204030204" pitchFamily="34" charset="0"/>
                          <a:cs typeface="Calibri" panose="020F0502020204030204" pitchFamily="34" charset="0"/>
                        </a:rPr>
                        <a:t>w/</a:t>
                      </a:r>
                      <a:r>
                        <a:rPr lang="en-US" altLang="zh-TW" sz="1800" b="1" dirty="0" err="1" smtClean="0">
                          <a:solidFill>
                            <a:schemeClr val="bg1"/>
                          </a:solidFill>
                          <a:latin typeface="Calibri" panose="020F0502020204030204" pitchFamily="34" charset="0"/>
                          <a:cs typeface="Calibri" panose="020F0502020204030204" pitchFamily="34" charset="0"/>
                        </a:rPr>
                        <a:t>Buttom</a:t>
                      </a:r>
                      <a:endParaRPr lang="en-US" altLang="zh-TW" sz="1800" b="1" dirty="0" smtClean="0">
                        <a:solidFill>
                          <a:schemeClr val="bg1"/>
                        </a:solidFill>
                        <a:latin typeface="Calibri" panose="020F0502020204030204" pitchFamily="34" charset="0"/>
                        <a:cs typeface="Calibri" panose="020F0502020204030204" pitchFamily="34" charset="0"/>
                      </a:endParaRPr>
                    </a:p>
                    <a:p>
                      <a:pPr>
                        <a:defRPr/>
                      </a:pPr>
                      <a:r>
                        <a:rPr lang="en-US" altLang="zh-TW" sz="1800" b="1" dirty="0" smtClean="0">
                          <a:solidFill>
                            <a:schemeClr val="bg1"/>
                          </a:solidFill>
                          <a:latin typeface="Calibri" panose="020F0502020204030204" pitchFamily="34" charset="0"/>
                          <a:cs typeface="Calibri" panose="020F0502020204030204" pitchFamily="34" charset="0"/>
                        </a:rPr>
                        <a:t>w/USR</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hMerge="1">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sp>
        <p:nvSpPr>
          <p:cNvPr id="69" name="文字方塊 68"/>
          <p:cNvSpPr txBox="1"/>
          <p:nvPr/>
        </p:nvSpPr>
        <p:spPr>
          <a:xfrm>
            <a:off x="13986038" y="5223454"/>
            <a:ext cx="2679493" cy="295423"/>
          </a:xfrm>
          <a:prstGeom prst="rect">
            <a:avLst/>
          </a:prstGeom>
          <a:noFill/>
        </p:spPr>
        <p:txBody>
          <a:bodyPr wrap="none" lIns="79205" tIns="39603" rIns="79205" bIns="39603">
            <a:spAutoFit/>
          </a:bodyPr>
          <a:lstStyle>
            <a:defPPr>
              <a:defRPr lang="en-US"/>
            </a:defPPr>
            <a:lvl1pPr fontAlgn="auto">
              <a:spcBef>
                <a:spcPts val="0"/>
              </a:spcBef>
              <a:spcAft>
                <a:spcPts val="0"/>
              </a:spcAft>
              <a:defRPr kumimoji="0" sz="1400" b="1">
                <a:solidFill>
                  <a:srgbClr val="C00000"/>
                </a:solidFill>
                <a:latin typeface="Calibri" panose="020F0502020204030204" pitchFamily="34" charset="0"/>
                <a:ea typeface="+mn-ea"/>
                <a:cs typeface="Calibri" panose="020F0502020204030204" pitchFamily="34" charset="0"/>
              </a:defRPr>
            </a:lvl1pPr>
          </a:lstStyle>
          <a:p>
            <a:r>
              <a:rPr lang="en-US" altLang="zh-TW" dirty="0"/>
              <a:t>Warranty: </a:t>
            </a:r>
            <a:r>
              <a:rPr lang="en-US" altLang="zh-TW" dirty="0" smtClean="0"/>
              <a:t>3 </a:t>
            </a:r>
            <a:r>
              <a:rPr lang="en-US" altLang="zh-TW" dirty="0"/>
              <a:t>years or 3K P/E cycles</a:t>
            </a:r>
            <a:endParaRPr lang="zh-TW" altLang="en-US" dirty="0"/>
          </a:p>
        </p:txBody>
      </p:sp>
      <p:grpSp>
        <p:nvGrpSpPr>
          <p:cNvPr id="70" name="群組 69"/>
          <p:cNvGrpSpPr/>
          <p:nvPr/>
        </p:nvGrpSpPr>
        <p:grpSpPr>
          <a:xfrm>
            <a:off x="14673644" y="2500536"/>
            <a:ext cx="837247" cy="852085"/>
            <a:chOff x="12801436" y="4276276"/>
            <a:chExt cx="837247" cy="852085"/>
          </a:xfrm>
        </p:grpSpPr>
        <p:sp>
          <p:nvSpPr>
            <p:cNvPr id="71" name="文字方塊 70"/>
            <p:cNvSpPr txBox="1"/>
            <p:nvPr/>
          </p:nvSpPr>
          <p:spPr>
            <a:xfrm>
              <a:off x="12801436" y="4276276"/>
              <a:ext cx="837247" cy="338554"/>
            </a:xfrm>
            <a:prstGeom prst="rect">
              <a:avLst/>
            </a:prstGeom>
            <a:noFill/>
          </p:spPr>
          <p:txBody>
            <a:bodyPr wrap="square" rtlCol="0">
              <a:spAutoFit/>
            </a:bodyPr>
            <a:lstStyle/>
            <a:p>
              <a:pPr algn="ctr"/>
              <a:r>
                <a:rPr lang="en-US" altLang="zh-TW" sz="1600" b="1" dirty="0" smtClean="0">
                  <a:solidFill>
                    <a:srgbClr val="FFFF00"/>
                  </a:solidFill>
                  <a:latin typeface="Calibri" panose="020F0502020204030204" pitchFamily="34" charset="0"/>
                  <a:cs typeface="Calibri" panose="020F0502020204030204" pitchFamily="34" charset="0"/>
                </a:rPr>
                <a:t>BiCS5</a:t>
              </a:r>
              <a:endParaRPr lang="en-US" altLang="zh-TW" sz="1600" b="1" dirty="0">
                <a:solidFill>
                  <a:srgbClr val="FFFF00"/>
                </a:solidFill>
                <a:latin typeface="Calibri" panose="020F0502020204030204" pitchFamily="34" charset="0"/>
                <a:cs typeface="Calibri" panose="020F0502020204030204" pitchFamily="34" charset="0"/>
              </a:endParaRPr>
            </a:p>
          </p:txBody>
        </p:sp>
        <p:pic>
          <p:nvPicPr>
            <p:cNvPr id="72" name="圖片 71"/>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2995059" y="4678361"/>
              <a:ext cx="450000" cy="450000"/>
            </a:xfrm>
            <a:prstGeom prst="rect">
              <a:avLst/>
            </a:prstGeom>
          </p:spPr>
        </p:pic>
      </p:grpSp>
      <p:grpSp>
        <p:nvGrpSpPr>
          <p:cNvPr id="73" name="群組 72"/>
          <p:cNvGrpSpPr/>
          <p:nvPr/>
        </p:nvGrpSpPr>
        <p:grpSpPr>
          <a:xfrm>
            <a:off x="14673644" y="3724672"/>
            <a:ext cx="837247" cy="852085"/>
            <a:chOff x="12801436" y="4276276"/>
            <a:chExt cx="837247" cy="852085"/>
          </a:xfrm>
        </p:grpSpPr>
        <p:sp>
          <p:nvSpPr>
            <p:cNvPr id="74" name="文字方塊 73"/>
            <p:cNvSpPr txBox="1"/>
            <p:nvPr/>
          </p:nvSpPr>
          <p:spPr>
            <a:xfrm>
              <a:off x="12801436" y="4276276"/>
              <a:ext cx="837247" cy="338554"/>
            </a:xfrm>
            <a:prstGeom prst="rect">
              <a:avLst/>
            </a:prstGeom>
            <a:noFill/>
          </p:spPr>
          <p:txBody>
            <a:bodyPr wrap="square" rtlCol="0">
              <a:spAutoFit/>
            </a:bodyPr>
            <a:lstStyle/>
            <a:p>
              <a:pPr algn="ctr"/>
              <a:r>
                <a:rPr lang="en-US" altLang="zh-TW" sz="1600" b="1" dirty="0" smtClean="0">
                  <a:solidFill>
                    <a:srgbClr val="FFFF00"/>
                  </a:solidFill>
                  <a:latin typeface="Calibri" panose="020F0502020204030204" pitchFamily="34" charset="0"/>
                  <a:cs typeface="Calibri" panose="020F0502020204030204" pitchFamily="34" charset="0"/>
                </a:rPr>
                <a:t>BiCS5</a:t>
              </a:r>
              <a:endParaRPr lang="en-US" altLang="zh-TW" sz="1600" b="1" dirty="0">
                <a:solidFill>
                  <a:srgbClr val="FFFF00"/>
                </a:solidFill>
                <a:latin typeface="Calibri" panose="020F0502020204030204" pitchFamily="34" charset="0"/>
                <a:cs typeface="Calibri" panose="020F0502020204030204" pitchFamily="34" charset="0"/>
              </a:endParaRPr>
            </a:p>
          </p:txBody>
        </p:sp>
        <p:pic>
          <p:nvPicPr>
            <p:cNvPr id="75" name="圖片 74"/>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2995059" y="4678361"/>
              <a:ext cx="450000" cy="450000"/>
            </a:xfrm>
            <a:prstGeom prst="rect">
              <a:avLst/>
            </a:prstGeom>
          </p:spPr>
        </p:pic>
      </p:grpSp>
      <p:pic>
        <p:nvPicPr>
          <p:cNvPr id="49" name="圖片 48"/>
          <p:cNvPicPr>
            <a:picLocks noChangeAspect="1"/>
          </p:cNvPicPr>
          <p:nvPr/>
        </p:nvPicPr>
        <p:blipFill>
          <a:blip r:embed="rId6"/>
          <a:stretch>
            <a:fillRect/>
          </a:stretch>
        </p:blipFill>
        <p:spPr>
          <a:xfrm>
            <a:off x="12171139" y="7795452"/>
            <a:ext cx="2119277" cy="1469420"/>
          </a:xfrm>
          <a:prstGeom prst="rect">
            <a:avLst/>
          </a:prstGeom>
        </p:spPr>
      </p:pic>
    </p:spTree>
    <p:extLst>
      <p:ext uri="{BB962C8B-B14F-4D97-AF65-F5344CB8AC3E}">
        <p14:creationId xmlns:p14="http://schemas.microsoft.com/office/powerpoint/2010/main" val="3955986800"/>
      </p:ext>
    </p:extLst>
  </p:cSld>
  <p:clrMapOvr>
    <a:masterClrMapping/>
  </p:clrMapOvr>
  <p:transition/>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 name="表格 20"/>
          <p:cNvGraphicFramePr>
            <a:graphicFrameLocks noGrp="1"/>
          </p:cNvGraphicFramePr>
          <p:nvPr>
            <p:extLst>
              <p:ext uri="{D42A27DB-BD31-4B8C-83A1-F6EECF244321}">
                <p14:modId xmlns:p14="http://schemas.microsoft.com/office/powerpoint/2010/main" val="3992485347"/>
              </p:ext>
            </p:extLst>
          </p:nvPr>
        </p:nvGraphicFramePr>
        <p:xfrm>
          <a:off x="5285754" y="1852464"/>
          <a:ext cx="10657184" cy="6873012"/>
        </p:xfrm>
        <a:graphic>
          <a:graphicData uri="http://schemas.openxmlformats.org/drawingml/2006/table">
            <a:tbl>
              <a:tblPr firstRow="1" bandRow="1">
                <a:tableStyleId>{5940675A-B579-460E-94D1-54222C63F5DA}</a:tableStyleId>
              </a:tblPr>
              <a:tblGrid>
                <a:gridCol w="5328592"/>
                <a:gridCol w="5328592"/>
              </a:tblGrid>
              <a:tr h="50405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SV250 Client Edition</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51172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SATA 3.2 (6Gb/s)</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51172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60GB~480GB</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51172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Kioxia</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lang="en-US" altLang="zh-TW" sz="2000" b="0" kern="1200" dirty="0" smtClean="0">
                          <a:solidFill>
                            <a:srgbClr val="C00000"/>
                          </a:solidFill>
                          <a:latin typeface="Calibri" panose="020F0502020204030204" pitchFamily="34" charset="0"/>
                          <a:ea typeface="+mn-ea"/>
                          <a:cs typeface="Calibri" panose="020F0502020204030204" pitchFamily="34" charset="0"/>
                          <a:sym typeface="Arial" pitchFamily="34" charset="0"/>
                        </a:rPr>
                        <a:t>BiCS5</a:t>
                      </a:r>
                      <a:endParaRPr lang="zh-TW" altLang="en-US" sz="2000" b="0" kern="1200" dirty="0" smtClean="0">
                        <a:solidFill>
                          <a:srgbClr val="C00000"/>
                        </a:solidFill>
                        <a:latin typeface="Calibri" panose="020F0502020204030204" pitchFamily="34" charset="0"/>
                        <a:ea typeface="+mn-ea"/>
                        <a:cs typeface="Calibri" panose="020F0502020204030204" pitchFamily="34" charset="0"/>
                        <a:sym typeface="Arial" pitchFamily="34" charset="0"/>
                      </a:endParaRP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51172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External DRAM</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No</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51172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R/W 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560/485</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51172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read) </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50K</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51172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write) </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65K</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51172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Wide Temp  (-40</a:t>
                      </a:r>
                      <a:r>
                        <a:rPr lang="en-US" altLang="zh-TW" sz="2000" b="0" kern="1200" dirty="0" smtClean="0">
                          <a:solidFill>
                            <a:schemeClr val="tx1">
                              <a:lumMod val="75000"/>
                              <a:lumOff val="25000"/>
                            </a:schemeClr>
                          </a:solidFill>
                          <a:latin typeface="Calibri" panose="020F0502020204030204" pitchFamily="34" charset="0"/>
                          <a:ea typeface="新細明體" panose="02020500000000000000" pitchFamily="18" charset="-120"/>
                          <a:cs typeface="Calibri" panose="020F0502020204030204" pitchFamily="34" charset="0"/>
                          <a:sym typeface="Arial"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C~85</a:t>
                      </a:r>
                      <a:r>
                        <a:rPr lang="en-US" altLang="zh-TW" sz="2000" b="0" kern="1200" dirty="0" smtClean="0">
                          <a:solidFill>
                            <a:schemeClr val="tx1">
                              <a:lumMod val="75000"/>
                              <a:lumOff val="25000"/>
                            </a:schemeClr>
                          </a:solidFill>
                          <a:latin typeface="Calibri" panose="020F0502020204030204" pitchFamily="34" charset="0"/>
                          <a:ea typeface="新細明體" panose="02020500000000000000" pitchFamily="18" charset="-120"/>
                          <a:cs typeface="Calibri" panose="020F0502020204030204" pitchFamily="34" charset="0"/>
                          <a:sym typeface="Arial"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YES</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511729">
                <a:tc gridSpan="2">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hMerge="1">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endParaRPr lang="en-US" altLang="zh-TW" sz="2000" b="0" kern="1200" dirty="0" smtClean="0">
                        <a:solidFill>
                          <a:schemeClr val="tx1"/>
                        </a:solidFill>
                        <a:latin typeface="Calibri" panose="020F0502020204030204" pitchFamily="34" charset="0"/>
                        <a:ea typeface="+mn-ea"/>
                        <a:cs typeface="Calibri" panose="020F0502020204030204" pitchFamily="34" charset="0"/>
                        <a:sym typeface="Arial" pitchFamily="34" charset="0"/>
                      </a:endParaRP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1763395">
                <a:tc>
                  <a:txBody>
                    <a:bodyPr/>
                    <a:lstStyle/>
                    <a:p>
                      <a:pPr marL="160906" indent="-160906" eaLnBrk="0" fontAlgn="ctr" hangingPunct="0">
                        <a:buClr>
                          <a:schemeClr val="tx1">
                            <a:lumMod val="75000"/>
                            <a:lumOff val="25000"/>
                          </a:schemeClr>
                        </a:buClr>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Support LDPC ECC</a:t>
                      </a:r>
                    </a:p>
                    <a:p>
                      <a:pPr marL="160906" indent="-160906" eaLnBrk="0" fontAlgn="ctr" hangingPunct="0">
                        <a:buClr>
                          <a:schemeClr val="tx1">
                            <a:lumMod val="75000"/>
                            <a:lumOff val="25000"/>
                          </a:schemeClr>
                        </a:buClr>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Global Wear Leveling technology</a:t>
                      </a:r>
                    </a:p>
                    <a:p>
                      <a:pPr marL="160906" indent="-160906" eaLnBrk="0" fontAlgn="ctr" hangingPunct="0">
                        <a:buClr>
                          <a:schemeClr val="tx1">
                            <a:lumMod val="75000"/>
                            <a:lumOff val="25000"/>
                          </a:schemeClr>
                        </a:buClr>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S.M.A.R.T. and </a:t>
                      </a:r>
                      <a:r>
                        <a:rPr lang="en-US" altLang="zh-TW" sz="2000" dirty="0" err="1" smtClean="0">
                          <a:solidFill>
                            <a:schemeClr val="tx1">
                              <a:lumMod val="75000"/>
                              <a:lumOff val="25000"/>
                            </a:schemeClr>
                          </a:solidFill>
                          <a:latin typeface="Calibri" panose="020F0502020204030204" pitchFamily="34" charset="0"/>
                          <a:cs typeface="Calibri" panose="020F0502020204030204" pitchFamily="34" charset="0"/>
                        </a:rPr>
                        <a:t>SSDWidget</a:t>
                      </a: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 </a:t>
                      </a:r>
                    </a:p>
                    <a:p>
                      <a:pPr marL="160906" indent="-160906" eaLnBrk="0" fontAlgn="ctr" hangingPunct="0">
                        <a:buClr>
                          <a:schemeClr val="tx1">
                            <a:lumMod val="75000"/>
                            <a:lumOff val="25000"/>
                          </a:schemeClr>
                        </a:buClr>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End-to-End Data Protection</a:t>
                      </a: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160906" indent="-160906" eaLnBrk="0" fontAlgn="ctr" hangingPunct="0">
                        <a:buClr>
                          <a:schemeClr val="tx1">
                            <a:lumMod val="75000"/>
                            <a:lumOff val="25000"/>
                          </a:schemeClr>
                        </a:buClr>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TRIM Support</a:t>
                      </a:r>
                    </a:p>
                    <a:p>
                      <a:pPr marL="160906" indent="-160906" eaLnBrk="0" fontAlgn="ctr" hangingPunct="0">
                        <a:buClr>
                          <a:schemeClr val="tx1">
                            <a:lumMod val="75000"/>
                            <a:lumOff val="25000"/>
                          </a:schemeClr>
                        </a:buClr>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AES256 support</a:t>
                      </a:r>
                    </a:p>
                    <a:p>
                      <a:pPr marL="160906" indent="-160906" eaLnBrk="0" fontAlgn="ctr" hangingPunct="0">
                        <a:buClr>
                          <a:schemeClr val="tx1">
                            <a:lumMod val="75000"/>
                            <a:lumOff val="25000"/>
                          </a:schemeClr>
                        </a:buClr>
                        <a:buSzPct val="100000"/>
                        <a:buFont typeface="Arial" panose="020B0604020202020204" pitchFamily="34" charset="0"/>
                        <a:buChar char="•"/>
                      </a:pPr>
                      <a:r>
                        <a:rPr lang="en-US" altLang="zh-TW" sz="2000" dirty="0" err="1" smtClean="0">
                          <a:solidFill>
                            <a:schemeClr val="tx1">
                              <a:lumMod val="75000"/>
                              <a:lumOff val="25000"/>
                            </a:schemeClr>
                          </a:solidFill>
                          <a:latin typeface="Calibri" panose="020F0502020204030204" pitchFamily="34" charset="0"/>
                          <a:cs typeface="Calibri" panose="020F0502020204030204" pitchFamily="34" charset="0"/>
                        </a:rPr>
                        <a:t>DataDefender</a:t>
                      </a: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a:t>
                      </a:r>
                    </a:p>
                    <a:p>
                      <a:pPr marL="160906" indent="-160906" eaLnBrk="0" fontAlgn="ctr" hangingPunct="0">
                        <a:buClr>
                          <a:schemeClr val="tx1">
                            <a:lumMod val="75000"/>
                            <a:lumOff val="25000"/>
                          </a:schemeClr>
                        </a:buClr>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Over-Provisioning</a:t>
                      </a:r>
                    </a:p>
                    <a:p>
                      <a:pPr marL="160906" indent="-160906" eaLnBrk="0" fontAlgn="ctr" hangingPunct="0">
                        <a:buClr>
                          <a:schemeClr val="tx1">
                            <a:lumMod val="75000"/>
                            <a:lumOff val="25000"/>
                          </a:schemeClr>
                        </a:buClr>
                        <a:buSzPct val="100000"/>
                        <a:buFont typeface="Arial" panose="020B0604020202020204" pitchFamily="34" charset="0"/>
                        <a:buChar char="•"/>
                      </a:pPr>
                      <a:r>
                        <a:rPr lang="en-US" altLang="zh-TW" sz="2000" dirty="0" err="1" smtClean="0">
                          <a:solidFill>
                            <a:schemeClr val="tx1">
                              <a:lumMod val="75000"/>
                              <a:lumOff val="25000"/>
                            </a:schemeClr>
                          </a:solidFill>
                          <a:latin typeface="Calibri" panose="020F0502020204030204" pitchFamily="34" charset="0"/>
                          <a:cs typeface="Calibri" panose="020F0502020204030204" pitchFamily="34" charset="0"/>
                        </a:rPr>
                        <a:t>CoreSnapshot</a:t>
                      </a: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 2</a:t>
                      </a:r>
                    </a:p>
                  </a:txBody>
                  <a:tcPr marL="31365" marR="31365" marT="15680" marB="15680"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16" name="文字方塊 15"/>
          <p:cNvSpPr txBox="1"/>
          <p:nvPr/>
        </p:nvSpPr>
        <p:spPr>
          <a:xfrm>
            <a:off x="1091951" y="4955114"/>
            <a:ext cx="1512000" cy="390254"/>
          </a:xfrm>
          <a:prstGeom prst="rect">
            <a:avLst/>
          </a:prstGeom>
        </p:spPr>
        <p:txBody>
          <a:bodyPr vert="horz" wrap="square" lIns="81679" tIns="40840" rIns="81679" bIns="40840" rtlCol="0" anchor="ctr">
            <a:spAutoFit/>
          </a:bodyPr>
          <a:lstStyle/>
          <a:p>
            <a:r>
              <a:rPr lang="en-US" altLang="zh-TW" sz="2000" dirty="0">
                <a:solidFill>
                  <a:schemeClr val="tx1">
                    <a:lumMod val="75000"/>
                    <a:lumOff val="25000"/>
                  </a:schemeClr>
                </a:solidFill>
                <a:latin typeface="Calibri" panose="020F0502020204030204" pitchFamily="34" charset="0"/>
                <a:cs typeface="Calibri" panose="020F0502020204030204" pitchFamily="34" charset="0"/>
              </a:rPr>
              <a:t>2.5”</a:t>
            </a:r>
            <a:endParaRPr lang="zh-TW" altLang="en-US" sz="2000" dirty="0">
              <a:solidFill>
                <a:schemeClr val="tx1">
                  <a:lumMod val="75000"/>
                  <a:lumOff val="25000"/>
                </a:schemeClr>
              </a:solidFill>
              <a:latin typeface="Calibri" panose="020F0502020204030204" pitchFamily="34" charset="0"/>
              <a:cs typeface="Calibri" panose="020F0502020204030204" pitchFamily="34" charset="0"/>
            </a:endParaRPr>
          </a:p>
        </p:txBody>
      </p:sp>
      <p:sp>
        <p:nvSpPr>
          <p:cNvPr id="17" name="文字方塊 16"/>
          <p:cNvSpPr txBox="1"/>
          <p:nvPr/>
        </p:nvSpPr>
        <p:spPr>
          <a:xfrm>
            <a:off x="1920127" y="4952243"/>
            <a:ext cx="1512000" cy="390254"/>
          </a:xfrm>
          <a:prstGeom prst="rect">
            <a:avLst/>
          </a:prstGeom>
        </p:spPr>
        <p:txBody>
          <a:bodyPr vert="horz" wrap="square" lIns="81679" tIns="40840" rIns="81679" bIns="40840" rtlCol="0" anchor="ctr">
            <a:spAutoFit/>
          </a:bodyPr>
          <a:lstStyle/>
          <a:p>
            <a:r>
              <a:rPr lang="en-US" altLang="zh-TW" sz="2000" dirty="0">
                <a:solidFill>
                  <a:schemeClr val="tx1">
                    <a:lumMod val="75000"/>
                    <a:lumOff val="25000"/>
                  </a:schemeClr>
                </a:solidFill>
                <a:latin typeface="Calibri" panose="020F0502020204030204" pitchFamily="34" charset="0"/>
                <a:cs typeface="Calibri" panose="020F0502020204030204" pitchFamily="34" charset="0"/>
              </a:rPr>
              <a:t>M.2 2280</a:t>
            </a:r>
            <a:endParaRPr lang="zh-TW" altLang="en-US" sz="2000" dirty="0">
              <a:solidFill>
                <a:schemeClr val="tx1">
                  <a:lumMod val="75000"/>
                  <a:lumOff val="25000"/>
                </a:schemeClr>
              </a:solidFill>
              <a:latin typeface="Calibri" panose="020F0502020204030204" pitchFamily="34" charset="0"/>
              <a:cs typeface="Calibri" panose="020F0502020204030204" pitchFamily="34" charset="0"/>
            </a:endParaRPr>
          </a:p>
        </p:txBody>
      </p:sp>
      <p:sp>
        <p:nvSpPr>
          <p:cNvPr id="18" name="文字方塊 17"/>
          <p:cNvSpPr txBox="1"/>
          <p:nvPr/>
        </p:nvSpPr>
        <p:spPr>
          <a:xfrm>
            <a:off x="3197691" y="4952243"/>
            <a:ext cx="1512000" cy="390254"/>
          </a:xfrm>
          <a:prstGeom prst="rect">
            <a:avLst/>
          </a:prstGeom>
        </p:spPr>
        <p:txBody>
          <a:bodyPr vert="horz" wrap="square" lIns="81679" tIns="40840" rIns="81679" bIns="40840" rtlCol="0" anchor="ctr">
            <a:spAutoFit/>
          </a:bodyPr>
          <a:lstStyle/>
          <a:p>
            <a:r>
              <a:rPr lang="en-US" altLang="zh-TW" sz="2000" dirty="0">
                <a:solidFill>
                  <a:schemeClr val="tx1">
                    <a:lumMod val="75000"/>
                    <a:lumOff val="25000"/>
                  </a:schemeClr>
                </a:solidFill>
                <a:latin typeface="Calibri" panose="020F0502020204030204" pitchFamily="34" charset="0"/>
                <a:cs typeface="Calibri" panose="020F0502020204030204" pitchFamily="34" charset="0"/>
              </a:rPr>
              <a:t>M.2 2242</a:t>
            </a:r>
            <a:endParaRPr lang="zh-TW" altLang="en-US" sz="2000" dirty="0">
              <a:solidFill>
                <a:schemeClr val="tx1">
                  <a:lumMod val="75000"/>
                  <a:lumOff val="25000"/>
                </a:schemeClr>
              </a:solidFill>
              <a:latin typeface="Calibri" panose="020F0502020204030204" pitchFamily="34" charset="0"/>
              <a:cs typeface="Calibri" panose="020F0502020204030204" pitchFamily="34" charset="0"/>
            </a:endParaRPr>
          </a:p>
        </p:txBody>
      </p:sp>
      <p:pic>
        <p:nvPicPr>
          <p:cNvPr id="19" name="圖片 18"/>
          <p:cNvPicPr>
            <a:picLocks noChangeAspect="1"/>
          </p:cNvPicPr>
          <p:nvPr/>
        </p:nvPicPr>
        <p:blipFill rotWithShape="1">
          <a:blip r:embed="rId2" cstate="email">
            <a:extLst>
              <a:ext uri="{28A0092B-C50C-407E-A947-70E740481C1C}">
                <a14:useLocalDpi xmlns:a14="http://schemas.microsoft.com/office/drawing/2010/main"/>
              </a:ext>
            </a:extLst>
          </a:blip>
          <a:srcRect l="17467" t="9" r="13891"/>
          <a:stretch/>
        </p:blipFill>
        <p:spPr>
          <a:xfrm>
            <a:off x="659903" y="2644552"/>
            <a:ext cx="1584176" cy="2307690"/>
          </a:xfrm>
          <a:prstGeom prst="rect">
            <a:avLst/>
          </a:prstGeom>
        </p:spPr>
      </p:pic>
      <p:pic>
        <p:nvPicPr>
          <p:cNvPr id="20" name="圖片 19"/>
          <p:cNvPicPr>
            <a:picLocks noChangeAspect="1"/>
          </p:cNvPicPr>
          <p:nvPr/>
        </p:nvPicPr>
        <p:blipFill rotWithShape="1">
          <a:blip r:embed="rId3" cstate="email">
            <a:extLst>
              <a:ext uri="{28A0092B-C50C-407E-A947-70E740481C1C}">
                <a14:useLocalDpi xmlns:a14="http://schemas.microsoft.com/office/drawing/2010/main"/>
              </a:ext>
            </a:extLst>
          </a:blip>
          <a:srcRect l="31027" r="34069"/>
          <a:stretch/>
        </p:blipFill>
        <p:spPr>
          <a:xfrm>
            <a:off x="2352091" y="2936659"/>
            <a:ext cx="648072" cy="1856690"/>
          </a:xfrm>
          <a:prstGeom prst="rect">
            <a:avLst/>
          </a:prstGeom>
        </p:spPr>
      </p:pic>
      <p:sp>
        <p:nvSpPr>
          <p:cNvPr id="22" name="矩形 21"/>
          <p:cNvSpPr/>
          <p:nvPr/>
        </p:nvSpPr>
        <p:spPr>
          <a:xfrm>
            <a:off x="5865308" y="1025242"/>
            <a:ext cx="8078109" cy="646331"/>
          </a:xfrm>
          <a:prstGeom prst="rect">
            <a:avLst/>
          </a:prstGeom>
        </p:spPr>
        <p:txBody>
          <a:bodyPr wrap="none">
            <a:spAutoFit/>
          </a:bodyPr>
          <a:lstStyle/>
          <a:p>
            <a:pPr algn="ctr">
              <a:defRPr/>
            </a:pPr>
            <a:r>
              <a:rPr lang="en-US" altLang="zh-TW" sz="3600" b="1" dirty="0" smtClean="0">
                <a:solidFill>
                  <a:srgbClr val="008080"/>
                </a:solidFill>
                <a:latin typeface="Calibri" panose="020F0502020204030204" pitchFamily="34" charset="0"/>
                <a:ea typeface="微軟正黑體" pitchFamily="34" charset="-120"/>
                <a:cs typeface="Calibri" panose="020F0502020204030204" pitchFamily="34" charset="0"/>
              </a:rPr>
              <a:t>SV250 </a:t>
            </a:r>
            <a:r>
              <a:rPr lang="en-US" altLang="zh-TW" sz="3600" b="1" dirty="0" err="1">
                <a:solidFill>
                  <a:srgbClr val="008080"/>
                </a:solidFill>
                <a:latin typeface="Calibri" panose="020F0502020204030204" pitchFamily="34" charset="0"/>
                <a:ea typeface="微軟正黑體" pitchFamily="34" charset="-120"/>
                <a:cs typeface="Calibri" panose="020F0502020204030204" pitchFamily="34" charset="0"/>
              </a:rPr>
              <a:t>CoreSnapshot</a:t>
            </a:r>
            <a:r>
              <a:rPr lang="en-US" altLang="zh-TW" sz="3600" b="1" dirty="0">
                <a:solidFill>
                  <a:srgbClr val="008080"/>
                </a:solidFill>
                <a:latin typeface="Calibri" panose="020F0502020204030204" pitchFamily="34" charset="0"/>
                <a:ea typeface="微軟正黑體" pitchFamily="34" charset="-120"/>
                <a:cs typeface="Calibri" panose="020F0502020204030204" pitchFamily="34" charset="0"/>
              </a:rPr>
              <a:t> </a:t>
            </a:r>
            <a:r>
              <a:rPr lang="en-US" altLang="zh-TW" sz="3600" b="1" dirty="0" smtClean="0">
                <a:solidFill>
                  <a:srgbClr val="008080"/>
                </a:solidFill>
                <a:latin typeface="Calibri" panose="020F0502020204030204" pitchFamily="34" charset="0"/>
                <a:ea typeface="微軟正黑體" pitchFamily="34" charset="-120"/>
                <a:cs typeface="Calibri" panose="020F0502020204030204" pitchFamily="34" charset="0"/>
              </a:rPr>
              <a:t>Client </a:t>
            </a:r>
            <a:r>
              <a:rPr lang="en-US" altLang="zh-TW" sz="3600" b="1" dirty="0">
                <a:solidFill>
                  <a:srgbClr val="008080"/>
                </a:solidFill>
                <a:latin typeface="Calibri" panose="020F0502020204030204" pitchFamily="34" charset="0"/>
                <a:ea typeface="微軟正黑體" pitchFamily="34" charset="-120"/>
                <a:cs typeface="Calibri" panose="020F0502020204030204" pitchFamily="34" charset="0"/>
              </a:rPr>
              <a:t>Edition</a:t>
            </a:r>
            <a:r>
              <a:rPr lang="en-US" altLang="zh-TW" sz="3600" dirty="0"/>
              <a:t> </a:t>
            </a:r>
            <a:r>
              <a:rPr lang="en-US" altLang="zh-TW" sz="3600" b="1" dirty="0" smtClean="0">
                <a:solidFill>
                  <a:srgbClr val="008080"/>
                </a:solidFill>
                <a:latin typeface="Calibri" panose="020F0502020204030204" pitchFamily="34" charset="0"/>
                <a:ea typeface="微軟正黑體" pitchFamily="34" charset="-120"/>
                <a:cs typeface="Calibri" panose="020F0502020204030204" pitchFamily="34" charset="0"/>
              </a:rPr>
              <a:t>SSD </a:t>
            </a:r>
            <a:endParaRPr lang="zh-TW" altLang="en-US" sz="3600" b="1" dirty="0">
              <a:solidFill>
                <a:srgbClr val="008080"/>
              </a:solidFill>
              <a:latin typeface="Calibri" panose="020F0502020204030204" pitchFamily="34" charset="0"/>
              <a:ea typeface="微軟正黑體" pitchFamily="34" charset="-120"/>
              <a:cs typeface="Calibri" panose="020F0502020204030204" pitchFamily="34" charset="0"/>
            </a:endParaRPr>
          </a:p>
        </p:txBody>
      </p:sp>
      <p:pic>
        <p:nvPicPr>
          <p:cNvPr id="2" name="圖片 1"/>
          <p:cNvPicPr>
            <a:picLocks noChangeAspect="1"/>
          </p:cNvPicPr>
          <p:nvPr/>
        </p:nvPicPr>
        <p:blipFill>
          <a:blip r:embed="rId4"/>
          <a:stretch>
            <a:fillRect/>
          </a:stretch>
        </p:blipFill>
        <p:spPr>
          <a:xfrm>
            <a:off x="3432128" y="3796680"/>
            <a:ext cx="413467" cy="785490"/>
          </a:xfrm>
          <a:prstGeom prst="rect">
            <a:avLst/>
          </a:prstGeom>
        </p:spPr>
      </p:pic>
      <p:sp>
        <p:nvSpPr>
          <p:cNvPr id="13" name="圓角矩形 12"/>
          <p:cNvSpPr/>
          <p:nvPr/>
        </p:nvSpPr>
        <p:spPr>
          <a:xfrm>
            <a:off x="947340" y="5710985"/>
            <a:ext cx="2736304" cy="533967"/>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2" fontAlgn="auto">
              <a:spcBef>
                <a:spcPts val="0"/>
              </a:spcBef>
              <a:spcAft>
                <a:spcPts val="0"/>
              </a:spcAft>
              <a:defRPr/>
            </a:pPr>
            <a:r>
              <a:rPr lang="en-US" altLang="zh-TW" sz="2400" b="1" dirty="0">
                <a:solidFill>
                  <a:schemeClr val="bg1"/>
                </a:solidFill>
                <a:latin typeface="Calibri" panose="020F0502020204030204" pitchFamily="34" charset="0"/>
                <a:cs typeface="Calibri" panose="020F0502020204030204" pitchFamily="34" charset="0"/>
              </a:rPr>
              <a:t>CS: </a:t>
            </a:r>
            <a:r>
              <a:rPr lang="en-US" altLang="zh-TW" sz="2400" b="1" dirty="0" smtClean="0">
                <a:solidFill>
                  <a:schemeClr val="bg1"/>
                </a:solidFill>
                <a:latin typeface="Calibri" panose="020F0502020204030204" pitchFamily="34" charset="0"/>
                <a:cs typeface="Calibri" panose="020F0502020204030204" pitchFamily="34" charset="0"/>
              </a:rPr>
              <a:t>Ready</a:t>
            </a:r>
            <a:endParaRPr lang="en-US" altLang="zh-TW" sz="2400" b="1" dirty="0">
              <a:solidFill>
                <a:schemeClr val="bg1"/>
              </a:solidFill>
              <a:latin typeface="Calibri" panose="020F0502020204030204" pitchFamily="34" charset="0"/>
              <a:cs typeface="Calibri" panose="020F0502020204030204" pitchFamily="34" charset="0"/>
            </a:endParaRPr>
          </a:p>
        </p:txBody>
      </p:sp>
      <p:sp>
        <p:nvSpPr>
          <p:cNvPr id="12" name="文字方塊 11"/>
          <p:cNvSpPr txBox="1"/>
          <p:nvPr/>
        </p:nvSpPr>
        <p:spPr>
          <a:xfrm>
            <a:off x="749251" y="2350882"/>
            <a:ext cx="3475111" cy="359743"/>
          </a:xfrm>
          <a:prstGeom prst="rect">
            <a:avLst/>
          </a:prstGeom>
          <a:noFill/>
        </p:spPr>
        <p:txBody>
          <a:bodyPr wrap="square" lIns="51467" tIns="25732" rIns="51467" bIns="25732" rtlCol="0">
            <a:spAutoFit/>
          </a:bodyPr>
          <a:lstStyle/>
          <a:p>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SV250 Client Edition Series </a:t>
            </a:r>
            <a:r>
              <a:rPr lang="en-US" altLang="zh-TW" sz="2000" dirty="0">
                <a:solidFill>
                  <a:schemeClr val="tx1">
                    <a:lumMod val="75000"/>
                    <a:lumOff val="25000"/>
                  </a:schemeClr>
                </a:solidFill>
                <a:latin typeface="Calibri" panose="020F0502020204030204" pitchFamily="34" charset="0"/>
                <a:cs typeface="Calibri" panose="020F0502020204030204" pitchFamily="34" charset="0"/>
              </a:rPr>
              <a:t>SSD</a:t>
            </a:r>
            <a:endParaRPr lang="zh-TW" altLang="en-US" sz="2000" dirty="0">
              <a:solidFill>
                <a:schemeClr val="tx1">
                  <a:lumMod val="75000"/>
                  <a:lumOff val="2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549720962"/>
      </p:ext>
    </p:extLst>
  </p:cSld>
  <p:clrMapOvr>
    <a:masterClrMapping/>
  </p:clrMapOvr>
  <p:transition/>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 name="表格 20"/>
          <p:cNvGraphicFramePr>
            <a:graphicFrameLocks noGrp="1"/>
          </p:cNvGraphicFramePr>
          <p:nvPr>
            <p:extLst>
              <p:ext uri="{D42A27DB-BD31-4B8C-83A1-F6EECF244321}">
                <p14:modId xmlns:p14="http://schemas.microsoft.com/office/powerpoint/2010/main" val="2840961597"/>
              </p:ext>
            </p:extLst>
          </p:nvPr>
        </p:nvGraphicFramePr>
        <p:xfrm>
          <a:off x="5285754" y="1852464"/>
          <a:ext cx="10657184" cy="6873012"/>
        </p:xfrm>
        <a:graphic>
          <a:graphicData uri="http://schemas.openxmlformats.org/drawingml/2006/table">
            <a:tbl>
              <a:tblPr firstRow="1" bandRow="1">
                <a:tableStyleId>{5940675A-B579-460E-94D1-54222C63F5DA}</a:tableStyleId>
              </a:tblPr>
              <a:tblGrid>
                <a:gridCol w="5328592"/>
                <a:gridCol w="5328592"/>
              </a:tblGrid>
              <a:tr h="50405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PV250 Client Edition</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51172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PCIe</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Gen4x4</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51172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120GB~960GB</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51172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Kioxia</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BiCS5</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51172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Esternal</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DRAM</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No</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51172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R/W 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Est. 3325/3020</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51172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read) </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Est. 385K</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51172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write) </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Est. 600K</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51172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Wide Temp  (-40</a:t>
                      </a:r>
                      <a:r>
                        <a:rPr lang="en-US" altLang="zh-TW" sz="2000" b="0" kern="1200" dirty="0" smtClean="0">
                          <a:solidFill>
                            <a:schemeClr val="tx1">
                              <a:lumMod val="75000"/>
                              <a:lumOff val="25000"/>
                            </a:schemeClr>
                          </a:solidFill>
                          <a:latin typeface="Calibri" panose="020F0502020204030204" pitchFamily="34" charset="0"/>
                          <a:ea typeface="新細明體" panose="02020500000000000000" pitchFamily="18" charset="-120"/>
                          <a:cs typeface="Calibri" panose="020F0502020204030204" pitchFamily="34" charset="0"/>
                          <a:sym typeface="Arial"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C~85</a:t>
                      </a:r>
                      <a:r>
                        <a:rPr lang="en-US" altLang="zh-TW" sz="2000" b="0" kern="1200" dirty="0" smtClean="0">
                          <a:solidFill>
                            <a:schemeClr val="tx1">
                              <a:lumMod val="75000"/>
                              <a:lumOff val="25000"/>
                            </a:schemeClr>
                          </a:solidFill>
                          <a:latin typeface="Calibri" panose="020F0502020204030204" pitchFamily="34" charset="0"/>
                          <a:ea typeface="新細明體" panose="02020500000000000000" pitchFamily="18" charset="-120"/>
                          <a:cs typeface="Calibri" panose="020F0502020204030204" pitchFamily="34" charset="0"/>
                          <a:sym typeface="Arial"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YES</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511729">
                <a:tc gridSpan="2">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hMerge="1">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endParaRPr lang="en-US" altLang="zh-TW" sz="2000" b="0" kern="1200" dirty="0" smtClean="0">
                        <a:solidFill>
                          <a:schemeClr val="tx1"/>
                        </a:solidFill>
                        <a:latin typeface="Calibri" panose="020F0502020204030204" pitchFamily="34" charset="0"/>
                        <a:ea typeface="+mn-ea"/>
                        <a:cs typeface="Calibri" panose="020F0502020204030204" pitchFamily="34" charset="0"/>
                        <a:sym typeface="Arial" pitchFamily="34" charset="0"/>
                      </a:endParaRP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1763395">
                <a:tc>
                  <a:txBody>
                    <a:bodyPr/>
                    <a:lstStyle/>
                    <a:p>
                      <a:pPr marL="160906" indent="-160906" eaLnBrk="0" fontAlgn="ctr" hangingPunct="0">
                        <a:buClr>
                          <a:schemeClr val="tx1">
                            <a:lumMod val="75000"/>
                            <a:lumOff val="25000"/>
                          </a:schemeClr>
                        </a:buClr>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Support LDPC ECC</a:t>
                      </a:r>
                    </a:p>
                    <a:p>
                      <a:pPr marL="160906" indent="-160906" eaLnBrk="0" fontAlgn="ctr" hangingPunct="0">
                        <a:buClr>
                          <a:schemeClr val="tx1">
                            <a:lumMod val="75000"/>
                            <a:lumOff val="25000"/>
                          </a:schemeClr>
                        </a:buClr>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Global Wear Leveling technology</a:t>
                      </a:r>
                    </a:p>
                    <a:p>
                      <a:pPr marL="160906" indent="-160906" eaLnBrk="0" fontAlgn="ctr" hangingPunct="0">
                        <a:buClr>
                          <a:schemeClr val="tx1">
                            <a:lumMod val="75000"/>
                            <a:lumOff val="25000"/>
                          </a:schemeClr>
                        </a:buClr>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S.M.A.R.T. and </a:t>
                      </a:r>
                      <a:r>
                        <a:rPr lang="en-US" altLang="zh-TW" sz="2000" dirty="0" err="1" smtClean="0">
                          <a:solidFill>
                            <a:schemeClr val="tx1">
                              <a:lumMod val="75000"/>
                              <a:lumOff val="25000"/>
                            </a:schemeClr>
                          </a:solidFill>
                          <a:latin typeface="Calibri" panose="020F0502020204030204" pitchFamily="34" charset="0"/>
                          <a:cs typeface="Calibri" panose="020F0502020204030204" pitchFamily="34" charset="0"/>
                        </a:rPr>
                        <a:t>SSDWidget</a:t>
                      </a: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 </a:t>
                      </a:r>
                    </a:p>
                    <a:p>
                      <a:pPr marL="160906" indent="-160906" eaLnBrk="0" fontAlgn="ctr" hangingPunct="0">
                        <a:buClr>
                          <a:schemeClr val="tx1">
                            <a:lumMod val="75000"/>
                            <a:lumOff val="25000"/>
                          </a:schemeClr>
                        </a:buClr>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End-to-End Data Protection</a:t>
                      </a:r>
                    </a:p>
                    <a:p>
                      <a:pPr marL="0" indent="0" eaLnBrk="0" fontAlgn="ctr" hangingPunct="0">
                        <a:buClr>
                          <a:schemeClr val="tx1">
                            <a:lumMod val="75000"/>
                            <a:lumOff val="25000"/>
                          </a:schemeClr>
                        </a:buClr>
                        <a:buSzPct val="100000"/>
                        <a:buFont typeface="Arial" panose="020B0604020202020204" pitchFamily="34" charset="0"/>
                        <a:buNone/>
                      </a:pPr>
                      <a:endParaRPr lang="en-US" altLang="zh-TW" sz="2000" dirty="0" smtClean="0">
                        <a:solidFill>
                          <a:schemeClr val="tx1">
                            <a:lumMod val="75000"/>
                            <a:lumOff val="25000"/>
                          </a:schemeClr>
                        </a:solidFill>
                        <a:latin typeface="Calibri" panose="020F0502020204030204" pitchFamily="34" charset="0"/>
                        <a:cs typeface="Calibri" panose="020F0502020204030204"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160906" indent="-160906" eaLnBrk="0" fontAlgn="ctr" hangingPunct="0">
                        <a:buClr>
                          <a:schemeClr val="tx1">
                            <a:lumMod val="75000"/>
                            <a:lumOff val="25000"/>
                          </a:schemeClr>
                        </a:buClr>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TRIM Support</a:t>
                      </a:r>
                    </a:p>
                    <a:p>
                      <a:pPr marL="160906" indent="-160906" eaLnBrk="0" fontAlgn="ctr" hangingPunct="0">
                        <a:buClr>
                          <a:schemeClr val="tx1">
                            <a:lumMod val="75000"/>
                            <a:lumOff val="25000"/>
                          </a:schemeClr>
                        </a:buClr>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AES256 support</a:t>
                      </a:r>
                    </a:p>
                    <a:p>
                      <a:pPr marL="160906" indent="-160906" eaLnBrk="0" fontAlgn="ctr" hangingPunct="0">
                        <a:buClr>
                          <a:schemeClr val="tx1">
                            <a:lumMod val="75000"/>
                            <a:lumOff val="25000"/>
                          </a:schemeClr>
                        </a:buClr>
                        <a:buSzPct val="100000"/>
                        <a:buFont typeface="Arial" panose="020B0604020202020204" pitchFamily="34" charset="0"/>
                        <a:buChar char="•"/>
                      </a:pPr>
                      <a:r>
                        <a:rPr lang="en-US" altLang="zh-TW" sz="2000" dirty="0" err="1" smtClean="0">
                          <a:solidFill>
                            <a:schemeClr val="tx1">
                              <a:lumMod val="75000"/>
                              <a:lumOff val="25000"/>
                            </a:schemeClr>
                          </a:solidFill>
                          <a:latin typeface="Calibri" panose="020F0502020204030204" pitchFamily="34" charset="0"/>
                          <a:cs typeface="Calibri" panose="020F0502020204030204" pitchFamily="34" charset="0"/>
                        </a:rPr>
                        <a:t>DataDefender</a:t>
                      </a: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a:t>
                      </a:r>
                    </a:p>
                    <a:p>
                      <a:pPr marL="160906" indent="-160906" eaLnBrk="0" fontAlgn="ctr" hangingPunct="0">
                        <a:buClr>
                          <a:schemeClr val="tx1">
                            <a:lumMod val="75000"/>
                            <a:lumOff val="25000"/>
                          </a:schemeClr>
                        </a:buClr>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Over-Provisioning</a:t>
                      </a:r>
                    </a:p>
                    <a:p>
                      <a:pPr marL="160906" indent="-160906" eaLnBrk="0" fontAlgn="ctr" hangingPunct="0">
                        <a:buClr>
                          <a:schemeClr val="tx1">
                            <a:lumMod val="75000"/>
                            <a:lumOff val="25000"/>
                          </a:schemeClr>
                        </a:buClr>
                        <a:buSzPct val="100000"/>
                        <a:buFont typeface="Arial" panose="020B0604020202020204" pitchFamily="34" charset="0"/>
                        <a:buChar char="•"/>
                      </a:pPr>
                      <a:r>
                        <a:rPr lang="en-US" altLang="zh-TW" sz="2000" dirty="0" err="1" smtClean="0">
                          <a:solidFill>
                            <a:schemeClr val="tx1">
                              <a:lumMod val="75000"/>
                              <a:lumOff val="25000"/>
                            </a:schemeClr>
                          </a:solidFill>
                          <a:latin typeface="Calibri" panose="020F0502020204030204" pitchFamily="34" charset="0"/>
                          <a:cs typeface="Calibri" panose="020F0502020204030204" pitchFamily="34" charset="0"/>
                        </a:rPr>
                        <a:t>CoreSnapshot</a:t>
                      </a: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 2</a:t>
                      </a:r>
                    </a:p>
                  </a:txBody>
                  <a:tcPr marL="31365" marR="31365" marT="15680" marB="15680"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17" name="文字方塊 16"/>
          <p:cNvSpPr txBox="1"/>
          <p:nvPr/>
        </p:nvSpPr>
        <p:spPr>
          <a:xfrm>
            <a:off x="1037283" y="4952243"/>
            <a:ext cx="1512000" cy="390254"/>
          </a:xfrm>
          <a:prstGeom prst="rect">
            <a:avLst/>
          </a:prstGeom>
        </p:spPr>
        <p:txBody>
          <a:bodyPr vert="horz" wrap="square" lIns="81679" tIns="40840" rIns="81679" bIns="40840" rtlCol="0" anchor="ctr">
            <a:spAutoFit/>
          </a:bodyPr>
          <a:lstStyle/>
          <a:p>
            <a:r>
              <a:rPr lang="en-US" altLang="zh-TW" sz="2000" dirty="0">
                <a:solidFill>
                  <a:schemeClr val="tx1">
                    <a:lumMod val="75000"/>
                    <a:lumOff val="25000"/>
                  </a:schemeClr>
                </a:solidFill>
                <a:latin typeface="Calibri" panose="020F0502020204030204" pitchFamily="34" charset="0"/>
                <a:cs typeface="Calibri" panose="020F0502020204030204" pitchFamily="34" charset="0"/>
              </a:rPr>
              <a:t>M.2 2280</a:t>
            </a:r>
            <a:endParaRPr lang="zh-TW" altLang="en-US" sz="2000" dirty="0">
              <a:solidFill>
                <a:schemeClr val="tx1">
                  <a:lumMod val="75000"/>
                  <a:lumOff val="25000"/>
                </a:schemeClr>
              </a:solidFill>
              <a:latin typeface="Calibri" panose="020F0502020204030204" pitchFamily="34" charset="0"/>
              <a:cs typeface="Calibri" panose="020F0502020204030204" pitchFamily="34" charset="0"/>
            </a:endParaRPr>
          </a:p>
        </p:txBody>
      </p:sp>
      <p:sp>
        <p:nvSpPr>
          <p:cNvPr id="18" name="文字方塊 17"/>
          <p:cNvSpPr txBox="1"/>
          <p:nvPr/>
        </p:nvSpPr>
        <p:spPr>
          <a:xfrm>
            <a:off x="2314847" y="4952243"/>
            <a:ext cx="1512000" cy="390254"/>
          </a:xfrm>
          <a:prstGeom prst="rect">
            <a:avLst/>
          </a:prstGeom>
        </p:spPr>
        <p:txBody>
          <a:bodyPr vert="horz" wrap="square" lIns="81679" tIns="40840" rIns="81679" bIns="40840" rtlCol="0" anchor="ctr">
            <a:spAutoFit/>
          </a:bodyPr>
          <a:lstStyle/>
          <a:p>
            <a:r>
              <a:rPr lang="en-US" altLang="zh-TW" sz="2000" dirty="0">
                <a:solidFill>
                  <a:schemeClr val="tx1">
                    <a:lumMod val="75000"/>
                    <a:lumOff val="25000"/>
                  </a:schemeClr>
                </a:solidFill>
                <a:latin typeface="Calibri" panose="020F0502020204030204" pitchFamily="34" charset="0"/>
                <a:cs typeface="Calibri" panose="020F0502020204030204" pitchFamily="34" charset="0"/>
              </a:rPr>
              <a:t>M.2 2242</a:t>
            </a:r>
            <a:endParaRPr lang="zh-TW" altLang="en-US" sz="2000" dirty="0">
              <a:solidFill>
                <a:schemeClr val="tx1">
                  <a:lumMod val="75000"/>
                  <a:lumOff val="25000"/>
                </a:schemeClr>
              </a:solidFill>
              <a:latin typeface="Calibri" panose="020F0502020204030204" pitchFamily="34" charset="0"/>
              <a:cs typeface="Calibri" panose="020F0502020204030204" pitchFamily="34" charset="0"/>
            </a:endParaRPr>
          </a:p>
        </p:txBody>
      </p:sp>
      <p:pic>
        <p:nvPicPr>
          <p:cNvPr id="20" name="圖片 19"/>
          <p:cNvPicPr>
            <a:picLocks noChangeAspect="1"/>
          </p:cNvPicPr>
          <p:nvPr/>
        </p:nvPicPr>
        <p:blipFill rotWithShape="1">
          <a:blip r:embed="rId2" cstate="email">
            <a:duotone>
              <a:schemeClr val="accent3">
                <a:shade val="45000"/>
                <a:satMod val="135000"/>
              </a:schemeClr>
              <a:prstClr val="white"/>
            </a:duotone>
            <a:extLst>
              <a:ext uri="{28A0092B-C50C-407E-A947-70E740481C1C}">
                <a14:useLocalDpi xmlns:a14="http://schemas.microsoft.com/office/drawing/2010/main"/>
              </a:ext>
            </a:extLst>
          </a:blip>
          <a:srcRect l="31027" r="34069"/>
          <a:stretch/>
        </p:blipFill>
        <p:spPr>
          <a:xfrm>
            <a:off x="1469247" y="2936659"/>
            <a:ext cx="648072" cy="1856690"/>
          </a:xfrm>
          <a:prstGeom prst="rect">
            <a:avLst/>
          </a:prstGeom>
        </p:spPr>
      </p:pic>
      <p:sp>
        <p:nvSpPr>
          <p:cNvPr id="22" name="矩形 21"/>
          <p:cNvSpPr/>
          <p:nvPr/>
        </p:nvSpPr>
        <p:spPr>
          <a:xfrm>
            <a:off x="5862454" y="1025242"/>
            <a:ext cx="8083816" cy="646331"/>
          </a:xfrm>
          <a:prstGeom prst="rect">
            <a:avLst/>
          </a:prstGeom>
        </p:spPr>
        <p:txBody>
          <a:bodyPr wrap="none">
            <a:spAutoFit/>
          </a:bodyPr>
          <a:lstStyle/>
          <a:p>
            <a:pPr algn="ctr">
              <a:defRPr/>
            </a:pPr>
            <a:r>
              <a:rPr lang="en-US" altLang="zh-TW" sz="3600" b="1" dirty="0">
                <a:solidFill>
                  <a:srgbClr val="008080"/>
                </a:solidFill>
                <a:latin typeface="Calibri" panose="020F0502020204030204" pitchFamily="34" charset="0"/>
                <a:ea typeface="微軟正黑體" pitchFamily="34" charset="-120"/>
                <a:cs typeface="Calibri" panose="020F0502020204030204" pitchFamily="34" charset="0"/>
              </a:rPr>
              <a:t>PV250</a:t>
            </a:r>
            <a:r>
              <a:rPr lang="zh-TW" altLang="en-US" sz="3600" b="1" dirty="0">
                <a:solidFill>
                  <a:srgbClr val="008080"/>
                </a:solidFill>
                <a:latin typeface="Calibri" panose="020F0502020204030204" pitchFamily="34" charset="0"/>
                <a:ea typeface="微軟正黑體" pitchFamily="34" charset="-120"/>
                <a:cs typeface="Calibri" panose="020F0502020204030204" pitchFamily="34" charset="0"/>
              </a:rPr>
              <a:t> </a:t>
            </a:r>
            <a:r>
              <a:rPr lang="en-US" altLang="zh-TW" sz="3600" b="1" dirty="0" err="1">
                <a:solidFill>
                  <a:srgbClr val="008080"/>
                </a:solidFill>
                <a:latin typeface="Calibri" panose="020F0502020204030204" pitchFamily="34" charset="0"/>
                <a:ea typeface="微軟正黑體" pitchFamily="34" charset="-120"/>
                <a:cs typeface="Calibri" panose="020F0502020204030204" pitchFamily="34" charset="0"/>
              </a:rPr>
              <a:t>CoreSnapshot</a:t>
            </a:r>
            <a:r>
              <a:rPr lang="en-US" altLang="zh-TW" sz="3600" b="1" dirty="0">
                <a:solidFill>
                  <a:srgbClr val="008080"/>
                </a:solidFill>
                <a:latin typeface="Calibri" panose="020F0502020204030204" pitchFamily="34" charset="0"/>
                <a:ea typeface="微軟正黑體" pitchFamily="34" charset="-120"/>
                <a:cs typeface="Calibri" panose="020F0502020204030204" pitchFamily="34" charset="0"/>
              </a:rPr>
              <a:t> </a:t>
            </a:r>
            <a:r>
              <a:rPr lang="en-US" altLang="zh-TW" sz="3600" b="1" dirty="0" smtClean="0">
                <a:solidFill>
                  <a:srgbClr val="008080"/>
                </a:solidFill>
                <a:latin typeface="Calibri" panose="020F0502020204030204" pitchFamily="34" charset="0"/>
                <a:ea typeface="微軟正黑體" pitchFamily="34" charset="-120"/>
                <a:cs typeface="Calibri" panose="020F0502020204030204" pitchFamily="34" charset="0"/>
              </a:rPr>
              <a:t>Client Edition SSD </a:t>
            </a:r>
            <a:endParaRPr lang="zh-TW" altLang="en-US" sz="3600" b="1" dirty="0">
              <a:solidFill>
                <a:srgbClr val="008080"/>
              </a:solidFill>
              <a:latin typeface="Calibri" panose="020F0502020204030204" pitchFamily="34" charset="0"/>
              <a:ea typeface="微軟正黑體" pitchFamily="34" charset="-120"/>
              <a:cs typeface="Calibri" panose="020F0502020204030204" pitchFamily="34" charset="0"/>
            </a:endParaRPr>
          </a:p>
        </p:txBody>
      </p:sp>
      <p:pic>
        <p:nvPicPr>
          <p:cNvPr id="2" name="圖片 1"/>
          <p:cNvPicPr>
            <a:picLocks noChangeAspect="1"/>
          </p:cNvPicPr>
          <p:nvPr/>
        </p:nvPicPr>
        <p:blipFill>
          <a:blip r:embed="rId3">
            <a:duotone>
              <a:schemeClr val="accent3">
                <a:shade val="45000"/>
                <a:satMod val="135000"/>
              </a:schemeClr>
              <a:prstClr val="white"/>
            </a:duotone>
          </a:blip>
          <a:stretch>
            <a:fillRect/>
          </a:stretch>
        </p:blipFill>
        <p:spPr>
          <a:xfrm>
            <a:off x="2549284" y="3796680"/>
            <a:ext cx="413467" cy="785490"/>
          </a:xfrm>
          <a:prstGeom prst="rect">
            <a:avLst/>
          </a:prstGeom>
        </p:spPr>
      </p:pic>
      <p:sp>
        <p:nvSpPr>
          <p:cNvPr id="13" name="圓角矩形 12"/>
          <p:cNvSpPr/>
          <p:nvPr/>
        </p:nvSpPr>
        <p:spPr>
          <a:xfrm>
            <a:off x="947340" y="5710985"/>
            <a:ext cx="2736304" cy="533967"/>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2" fontAlgn="auto">
              <a:spcBef>
                <a:spcPts val="0"/>
              </a:spcBef>
              <a:spcAft>
                <a:spcPts val="0"/>
              </a:spcAft>
              <a:defRPr/>
            </a:pPr>
            <a:r>
              <a:rPr lang="en-US" altLang="zh-TW" sz="2400" b="1" dirty="0">
                <a:solidFill>
                  <a:schemeClr val="bg1"/>
                </a:solidFill>
                <a:latin typeface="Calibri" panose="020F0502020204030204" pitchFamily="34" charset="0"/>
                <a:cs typeface="Calibri" panose="020F0502020204030204" pitchFamily="34" charset="0"/>
              </a:rPr>
              <a:t>CS: </a:t>
            </a:r>
            <a:r>
              <a:rPr lang="en-US" altLang="zh-TW" sz="2400" b="1" dirty="0" smtClean="0">
                <a:solidFill>
                  <a:schemeClr val="bg1"/>
                </a:solidFill>
                <a:latin typeface="Calibri" panose="020F0502020204030204" pitchFamily="34" charset="0"/>
                <a:cs typeface="Calibri" panose="020F0502020204030204" pitchFamily="34" charset="0"/>
              </a:rPr>
              <a:t>E/May’24</a:t>
            </a:r>
            <a:endParaRPr lang="en-US" altLang="zh-TW" sz="2400" b="1" dirty="0">
              <a:solidFill>
                <a:schemeClr val="bg1"/>
              </a:solidFill>
              <a:latin typeface="Calibri" panose="020F0502020204030204" pitchFamily="34" charset="0"/>
              <a:cs typeface="Calibri" panose="020F0502020204030204" pitchFamily="34" charset="0"/>
            </a:endParaRPr>
          </a:p>
        </p:txBody>
      </p:sp>
      <p:sp>
        <p:nvSpPr>
          <p:cNvPr id="10" name="文字方塊 9"/>
          <p:cNvSpPr txBox="1"/>
          <p:nvPr/>
        </p:nvSpPr>
        <p:spPr>
          <a:xfrm>
            <a:off x="749251" y="2350882"/>
            <a:ext cx="3475111" cy="359743"/>
          </a:xfrm>
          <a:prstGeom prst="rect">
            <a:avLst/>
          </a:prstGeom>
          <a:noFill/>
        </p:spPr>
        <p:txBody>
          <a:bodyPr wrap="square" lIns="51467" tIns="25732" rIns="51467" bIns="25732" rtlCol="0">
            <a:spAutoFit/>
          </a:bodyPr>
          <a:lstStyle/>
          <a:p>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PV250 </a:t>
            </a:r>
            <a:r>
              <a:rPr lang="en-US" altLang="zh-TW" sz="2000" dirty="0">
                <a:solidFill>
                  <a:schemeClr val="tx1">
                    <a:lumMod val="75000"/>
                    <a:lumOff val="25000"/>
                  </a:schemeClr>
                </a:solidFill>
                <a:latin typeface="Calibri" panose="020F0502020204030204" pitchFamily="34" charset="0"/>
                <a:cs typeface="Calibri" panose="020F0502020204030204" pitchFamily="34" charset="0"/>
              </a:rPr>
              <a:t>Client Edition Series SSD</a:t>
            </a:r>
            <a:endParaRPr lang="zh-TW" altLang="en-US" sz="2000" dirty="0">
              <a:solidFill>
                <a:schemeClr val="tx1">
                  <a:lumMod val="75000"/>
                  <a:lumOff val="25000"/>
                </a:schemeClr>
              </a:solidFill>
              <a:latin typeface="Calibri" panose="020F0502020204030204" pitchFamily="34" charset="0"/>
              <a:cs typeface="Calibri" panose="020F0502020204030204" pitchFamily="34" charset="0"/>
            </a:endParaRPr>
          </a:p>
        </p:txBody>
      </p:sp>
      <p:sp>
        <p:nvSpPr>
          <p:cNvPr id="11" name="文字方塊 10"/>
          <p:cNvSpPr txBox="1"/>
          <p:nvPr/>
        </p:nvSpPr>
        <p:spPr>
          <a:xfrm>
            <a:off x="1494113" y="3565847"/>
            <a:ext cx="1859805" cy="461665"/>
          </a:xfrm>
          <a:prstGeom prst="rect">
            <a:avLst/>
          </a:prstGeom>
          <a:noFill/>
        </p:spPr>
        <p:txBody>
          <a:bodyPr wrap="none" rtlCol="0">
            <a:spAutoFit/>
          </a:bodyPr>
          <a:lstStyle/>
          <a:p>
            <a:r>
              <a:rPr lang="en-US" altLang="zh-TW" sz="2400" b="1" dirty="0" smtClean="0">
                <a:solidFill>
                  <a:srgbClr val="C00000"/>
                </a:solidFill>
                <a:latin typeface="Calibri" panose="020F0502020204030204" pitchFamily="34" charset="0"/>
                <a:ea typeface="微軟正黑體" panose="020B0604030504040204" pitchFamily="34" charset="-120"/>
                <a:cs typeface="Calibri" panose="020F0502020204030204" pitchFamily="34" charset="0"/>
              </a:rPr>
              <a:t>Coming Soon</a:t>
            </a:r>
            <a:endParaRPr lang="zh-TW" altLang="en-US" sz="2400" b="1" dirty="0">
              <a:solidFill>
                <a:srgbClr val="C00000"/>
              </a:solidFill>
              <a:latin typeface="Calibri" panose="020F0502020204030204" pitchFamily="34" charset="0"/>
              <a:ea typeface="微軟正黑體" panose="020B0604030504040204" pitchFamily="34" charset="-120"/>
              <a:cs typeface="Calibri" panose="020F0502020204030204" pitchFamily="34" charset="0"/>
            </a:endParaRPr>
          </a:p>
        </p:txBody>
      </p:sp>
    </p:spTree>
    <p:extLst>
      <p:ext uri="{BB962C8B-B14F-4D97-AF65-F5344CB8AC3E}">
        <p14:creationId xmlns:p14="http://schemas.microsoft.com/office/powerpoint/2010/main" val="490679258"/>
      </p:ext>
    </p:extLst>
  </p:cSld>
  <p:clrMapOvr>
    <a:masterClrMapping/>
  </p:clrMapOvr>
  <p:transition/>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en-US" altLang="zh-TW" dirty="0" smtClean="0"/>
              <a:t>SV25C Cloud </a:t>
            </a:r>
            <a:r>
              <a:rPr lang="en-US" altLang="zh-TW" dirty="0"/>
              <a:t>Edition SSD Series Roadmap </a:t>
            </a:r>
            <a:endParaRPr lang="zh-TW" altLang="en-US" dirty="0"/>
          </a:p>
        </p:txBody>
      </p:sp>
      <p:pic>
        <p:nvPicPr>
          <p:cNvPr id="3" name="Picture 2"/>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4563519" y="7397520"/>
            <a:ext cx="2882476" cy="1439786"/>
          </a:xfrm>
          <a:prstGeom prst="rect">
            <a:avLst/>
          </a:prstGeom>
          <a:ln>
            <a:noFill/>
          </a:ln>
          <a:effectLst>
            <a:outerShdw blurRad="190500" algn="tl" rotWithShape="0">
              <a:srgbClr val="000000">
                <a:alpha val="70000"/>
              </a:srgbClr>
            </a:outerShdw>
          </a:effectLst>
        </p:spPr>
      </p:pic>
      <p:pic>
        <p:nvPicPr>
          <p:cNvPr id="4" name="圖片 3"/>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85357" y="7342512"/>
            <a:ext cx="3009261" cy="1508383"/>
          </a:xfrm>
          <a:prstGeom prst="rect">
            <a:avLst/>
          </a:prstGeom>
          <a:effectLst>
            <a:outerShdw blurRad="190500" algn="ctr" rotWithShape="0">
              <a:srgbClr val="000000">
                <a:alpha val="70000"/>
              </a:srgbClr>
            </a:outerShdw>
          </a:effectLst>
        </p:spPr>
      </p:pic>
      <p:sp>
        <p:nvSpPr>
          <p:cNvPr id="5" name="文字方塊 4"/>
          <p:cNvSpPr txBox="1"/>
          <p:nvPr/>
        </p:nvSpPr>
        <p:spPr>
          <a:xfrm>
            <a:off x="1423209" y="8951042"/>
            <a:ext cx="2985859" cy="390254"/>
          </a:xfrm>
          <a:prstGeom prst="rect">
            <a:avLst/>
          </a:prstGeom>
        </p:spPr>
        <p:txBody>
          <a:bodyPr vert="horz" wrap="square" lIns="81679" tIns="40840" rIns="81679" bIns="40840" rtlCol="0" anchor="ctr">
            <a:spAutoFit/>
          </a:bodyPr>
          <a:lstStyle/>
          <a:p>
            <a:r>
              <a:rPr lang="en-US" altLang="zh-TW" sz="2000" dirty="0" err="1">
                <a:solidFill>
                  <a:schemeClr val="tx1">
                    <a:lumMod val="75000"/>
                    <a:lumOff val="25000"/>
                  </a:schemeClr>
                </a:solidFill>
                <a:latin typeface="Calibri" panose="020F0502020204030204" pitchFamily="34" charset="0"/>
                <a:cs typeface="Calibri" panose="020F0502020204030204" pitchFamily="34" charset="0"/>
              </a:rPr>
              <a:t>DeviceOn</a:t>
            </a:r>
            <a:endParaRPr lang="zh-TW" altLang="en-US" sz="2000" dirty="0">
              <a:solidFill>
                <a:schemeClr val="tx1">
                  <a:lumMod val="75000"/>
                  <a:lumOff val="25000"/>
                </a:schemeClr>
              </a:solidFill>
              <a:latin typeface="Calibri" panose="020F0502020204030204" pitchFamily="34" charset="0"/>
              <a:cs typeface="Calibri" panose="020F0502020204030204" pitchFamily="34" charset="0"/>
            </a:endParaRPr>
          </a:p>
        </p:txBody>
      </p:sp>
      <p:pic>
        <p:nvPicPr>
          <p:cNvPr id="6" name="圖片 5"/>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446029" y="8888557"/>
            <a:ext cx="1406977" cy="440569"/>
          </a:xfrm>
          <a:prstGeom prst="rect">
            <a:avLst/>
          </a:prstGeom>
        </p:spPr>
      </p:pic>
      <p:graphicFrame>
        <p:nvGraphicFramePr>
          <p:cNvPr id="23" name="表格 22"/>
          <p:cNvGraphicFramePr>
            <a:graphicFrameLocks noGrp="1"/>
          </p:cNvGraphicFramePr>
          <p:nvPr>
            <p:extLst/>
          </p:nvPr>
        </p:nvGraphicFramePr>
        <p:xfrm>
          <a:off x="438829" y="1348408"/>
          <a:ext cx="16296198" cy="4280926"/>
        </p:xfrm>
        <a:graphic>
          <a:graphicData uri="http://schemas.openxmlformats.org/drawingml/2006/table">
            <a:tbl>
              <a:tblPr firstRow="1" bandRow="1">
                <a:tableStyleId>{5940675A-B579-460E-94D1-54222C63F5DA}</a:tableStyleId>
              </a:tblPr>
              <a:tblGrid>
                <a:gridCol w="874361"/>
                <a:gridCol w="2046834"/>
                <a:gridCol w="842881"/>
                <a:gridCol w="1044343"/>
                <a:gridCol w="1044343"/>
                <a:gridCol w="1044343"/>
                <a:gridCol w="1044343"/>
                <a:gridCol w="1044343"/>
                <a:gridCol w="1044343"/>
                <a:gridCol w="1044344"/>
                <a:gridCol w="1044344"/>
                <a:gridCol w="1044344"/>
                <a:gridCol w="1044344"/>
                <a:gridCol w="1044344"/>
                <a:gridCol w="1044344"/>
              </a:tblGrid>
              <a:tr h="445390">
                <a:tc>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Flash</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grid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Available</a:t>
                      </a:r>
                      <a:r>
                        <a:rPr lang="en-US" altLang="zh-TW" sz="2000" b="1" baseline="0" dirty="0" smtClean="0">
                          <a:solidFill>
                            <a:schemeClr val="bg1"/>
                          </a:solidFill>
                          <a:latin typeface="Calibri" panose="020F0502020204030204" pitchFamily="34" charset="0"/>
                          <a:cs typeface="Calibri" panose="020F0502020204030204" pitchFamily="34" charset="0"/>
                        </a:rPr>
                        <a:t> Now</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hMerge="1">
                  <a:txBody>
                    <a:bodyPr/>
                    <a:lstStyle/>
                    <a:p>
                      <a:endParaRPr lang="zh-TW" altLang="en-US"/>
                    </a:p>
                  </a:txBody>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Q4’23</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a:p>
                  </a:txBody>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Q1’24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Q2’24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Q3’24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r>
              <a:tr h="1278512">
                <a:tc rowSpan="3">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TLC</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SV25C-25</a:t>
                      </a:r>
                    </a:p>
                    <a:p>
                      <a:pPr>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60GB~480GB</a:t>
                      </a:r>
                    </a:p>
                    <a:p>
                      <a:pPr>
                        <a:defRPr/>
                      </a:pPr>
                      <a:r>
                        <a:rPr lang="en-US" altLang="zh-TW" sz="1800" b="1" dirty="0" err="1" smtClean="0">
                          <a:solidFill>
                            <a:schemeClr val="tx1">
                              <a:lumMod val="75000"/>
                              <a:lumOff val="25000"/>
                            </a:schemeClr>
                          </a:solidFill>
                          <a:latin typeface="Calibri" panose="020F0502020204030204" pitchFamily="34" charset="0"/>
                          <a:cs typeface="Calibri" panose="020F0502020204030204" pitchFamily="34" charset="0"/>
                        </a:rPr>
                        <a:t>CoreSnapshot</a:t>
                      </a: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 2</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solidFill>
                          <a:srgbClr val="C00000"/>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solidFill>
                          <a:srgbClr val="C00000"/>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solidFill>
                          <a:srgbClr val="C00000"/>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solidFill>
                          <a:srgbClr val="C00000"/>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solidFill>
                          <a:srgbClr val="C00000"/>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solidFill>
                          <a:srgbClr val="C00000"/>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solidFill>
                          <a:srgbClr val="C00000"/>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solidFill>
                          <a:srgbClr val="C00000"/>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solidFill>
                          <a:srgbClr val="C00000"/>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solidFill>
                          <a:srgbClr val="C00000"/>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278512">
                <a:tc vMerge="1">
                  <a:txBody>
                    <a:bodyPr/>
                    <a:lstStyle/>
                    <a:p>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SV25C-M242</a:t>
                      </a:r>
                    </a:p>
                    <a:p>
                      <a:pPr>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60GB~480GB</a:t>
                      </a:r>
                    </a:p>
                    <a:p>
                      <a:pPr>
                        <a:defRPr/>
                      </a:pPr>
                      <a:r>
                        <a:rPr lang="en-US" altLang="zh-TW" sz="1800" b="1" dirty="0" err="1" smtClean="0">
                          <a:solidFill>
                            <a:schemeClr val="tx1">
                              <a:lumMod val="75000"/>
                              <a:lumOff val="25000"/>
                            </a:schemeClr>
                          </a:solidFill>
                          <a:latin typeface="Calibri" panose="020F0502020204030204" pitchFamily="34" charset="0"/>
                          <a:cs typeface="Calibri" panose="020F0502020204030204" pitchFamily="34" charset="0"/>
                        </a:rPr>
                        <a:t>CoreSnapshot</a:t>
                      </a: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 2</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spcBef>
                          <a:spcPts val="0"/>
                        </a:spcBef>
                        <a:spcAft>
                          <a:spcPts val="0"/>
                        </a:spcAft>
                        <a:defRPr/>
                      </a:pP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solidFill>
                          <a:srgbClr val="C00000"/>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solidFill>
                          <a:srgbClr val="C00000"/>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solidFill>
                          <a:srgbClr val="C00000"/>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278512">
                <a:tc vMerge="1">
                  <a:txBody>
                    <a:bodyPr/>
                    <a:lstStyle/>
                    <a:p>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SV25C-M280</a:t>
                      </a:r>
                    </a:p>
                    <a:p>
                      <a:pPr>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60GB~480GB</a:t>
                      </a:r>
                    </a:p>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1800" b="1" dirty="0" err="1" smtClean="0">
                          <a:solidFill>
                            <a:schemeClr val="tx1">
                              <a:lumMod val="75000"/>
                              <a:lumOff val="25000"/>
                            </a:schemeClr>
                          </a:solidFill>
                          <a:latin typeface="Calibri" panose="020F0502020204030204" pitchFamily="34" charset="0"/>
                          <a:cs typeface="Calibri" panose="020F0502020204030204" pitchFamily="34" charset="0"/>
                        </a:rPr>
                        <a:t>CoreSnapshot</a:t>
                      </a: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 2</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solidFill>
                          <a:srgbClr val="C00000"/>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solidFill>
                          <a:srgbClr val="C00000"/>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solidFill>
                          <a:srgbClr val="C00000"/>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grpSp>
        <p:nvGrpSpPr>
          <p:cNvPr id="92" name="群組 91"/>
          <p:cNvGrpSpPr/>
          <p:nvPr/>
        </p:nvGrpSpPr>
        <p:grpSpPr>
          <a:xfrm>
            <a:off x="-4662109" y="2512992"/>
            <a:ext cx="4403248" cy="4271897"/>
            <a:chOff x="-4662109" y="2512992"/>
            <a:chExt cx="4403248" cy="4271897"/>
          </a:xfrm>
        </p:grpSpPr>
        <p:grpSp>
          <p:nvGrpSpPr>
            <p:cNvPr id="93" name="群組 92"/>
            <p:cNvGrpSpPr/>
            <p:nvPr/>
          </p:nvGrpSpPr>
          <p:grpSpPr>
            <a:xfrm>
              <a:off x="-4662109" y="2512992"/>
              <a:ext cx="4403248" cy="4271897"/>
              <a:chOff x="12883876" y="1908742"/>
              <a:chExt cx="4403248" cy="4271897"/>
            </a:xfrm>
          </p:grpSpPr>
          <p:sp>
            <p:nvSpPr>
              <p:cNvPr id="96" name="矩形 95"/>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7" name="矩形 96"/>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8" name="矩形 97"/>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9" name="矩形 98"/>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0" name="文字方塊 99"/>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101" name="文字方塊 100"/>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102" name="矩形 101"/>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3" name="文字方塊 102"/>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104" name="文字方塊 103"/>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105" name="矩形 104"/>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6" name="文字方塊 105"/>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107" name="矩形 106"/>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8" name="矩形 107"/>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9" name="矩形 108"/>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0" name="文字方塊 109"/>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111" name="矩形 110"/>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12" name="矩形 111"/>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3" name="矩形 112"/>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114" name="矩形 113"/>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115" name="矩形 114"/>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16" name="文字方塊 115"/>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117" name="矩形 116"/>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8" name="矩形 117"/>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94" name="文字方塊 93"/>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95" name="矩形 94"/>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grpSp>
        <p:nvGrpSpPr>
          <p:cNvPr id="60" name="群組 59"/>
          <p:cNvGrpSpPr/>
          <p:nvPr/>
        </p:nvGrpSpPr>
        <p:grpSpPr>
          <a:xfrm>
            <a:off x="3485552" y="1979654"/>
            <a:ext cx="734536" cy="827151"/>
            <a:chOff x="3773587" y="2266324"/>
            <a:chExt cx="734536" cy="827151"/>
          </a:xfrm>
        </p:grpSpPr>
        <p:sp>
          <p:nvSpPr>
            <p:cNvPr id="61" name="文字方塊 60"/>
            <p:cNvSpPr txBox="1"/>
            <p:nvPr/>
          </p:nvSpPr>
          <p:spPr>
            <a:xfrm>
              <a:off x="3773587" y="2266324"/>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BiCS5</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62" name="圖片 61"/>
            <p:cNvPicPr>
              <a:picLocks noChangeAspect="1"/>
            </p:cNvPicPr>
            <p:nvPr/>
          </p:nvPicPr>
          <p:blipFill>
            <a:blip r:embed="rId5" cstate="print">
              <a:extLst>
                <a:ext uri="{BEBA8EAE-BF5A-486C-A8C5-ECC9F3942E4B}">
                  <a14:imgProps xmlns:a14="http://schemas.microsoft.com/office/drawing/2010/main">
                    <a14:imgLayer r:embed="rId6">
                      <a14:imgEffect>
                        <a14:saturation sat="0"/>
                      </a14:imgEffect>
                    </a14:imgLayer>
                  </a14:imgProps>
                </a:ext>
                <a:ext uri="{28A0092B-C50C-407E-A947-70E740481C1C}">
                  <a14:useLocalDpi xmlns:a14="http://schemas.microsoft.com/office/drawing/2010/main" val="0"/>
                </a:ext>
              </a:extLst>
            </a:blip>
            <a:stretch>
              <a:fillRect/>
            </a:stretch>
          </p:blipFill>
          <p:spPr>
            <a:xfrm>
              <a:off x="3795114" y="2642820"/>
              <a:ext cx="475278" cy="450655"/>
            </a:xfrm>
            <a:prstGeom prst="rect">
              <a:avLst/>
            </a:prstGeom>
          </p:spPr>
        </p:pic>
      </p:grpSp>
      <p:grpSp>
        <p:nvGrpSpPr>
          <p:cNvPr id="69" name="群組 68"/>
          <p:cNvGrpSpPr/>
          <p:nvPr/>
        </p:nvGrpSpPr>
        <p:grpSpPr>
          <a:xfrm>
            <a:off x="3485552" y="3234573"/>
            <a:ext cx="734536" cy="827151"/>
            <a:chOff x="3773587" y="2266324"/>
            <a:chExt cx="734536" cy="827151"/>
          </a:xfrm>
        </p:grpSpPr>
        <p:sp>
          <p:nvSpPr>
            <p:cNvPr id="70" name="文字方塊 69"/>
            <p:cNvSpPr txBox="1"/>
            <p:nvPr/>
          </p:nvSpPr>
          <p:spPr>
            <a:xfrm>
              <a:off x="3773587" y="2266324"/>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BiCS5</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71" name="圖片 70"/>
            <p:cNvPicPr>
              <a:picLocks noChangeAspect="1"/>
            </p:cNvPicPr>
            <p:nvPr/>
          </p:nvPicPr>
          <p:blipFill>
            <a:blip r:embed="rId5" cstate="print">
              <a:extLst>
                <a:ext uri="{BEBA8EAE-BF5A-486C-A8C5-ECC9F3942E4B}">
                  <a14:imgProps xmlns:a14="http://schemas.microsoft.com/office/drawing/2010/main">
                    <a14:imgLayer r:embed="rId6">
                      <a14:imgEffect>
                        <a14:saturation sat="0"/>
                      </a14:imgEffect>
                    </a14:imgLayer>
                  </a14:imgProps>
                </a:ext>
                <a:ext uri="{28A0092B-C50C-407E-A947-70E740481C1C}">
                  <a14:useLocalDpi xmlns:a14="http://schemas.microsoft.com/office/drawing/2010/main" val="0"/>
                </a:ext>
              </a:extLst>
            </a:blip>
            <a:stretch>
              <a:fillRect/>
            </a:stretch>
          </p:blipFill>
          <p:spPr>
            <a:xfrm>
              <a:off x="3795114" y="2642820"/>
              <a:ext cx="475278" cy="450655"/>
            </a:xfrm>
            <a:prstGeom prst="rect">
              <a:avLst/>
            </a:prstGeom>
          </p:spPr>
        </p:pic>
      </p:grpSp>
      <p:grpSp>
        <p:nvGrpSpPr>
          <p:cNvPr id="72" name="群組 71"/>
          <p:cNvGrpSpPr/>
          <p:nvPr/>
        </p:nvGrpSpPr>
        <p:grpSpPr>
          <a:xfrm>
            <a:off x="3485552" y="4530717"/>
            <a:ext cx="734536" cy="827151"/>
            <a:chOff x="3773587" y="2266324"/>
            <a:chExt cx="734536" cy="827151"/>
          </a:xfrm>
        </p:grpSpPr>
        <p:sp>
          <p:nvSpPr>
            <p:cNvPr id="73" name="文字方塊 72"/>
            <p:cNvSpPr txBox="1"/>
            <p:nvPr/>
          </p:nvSpPr>
          <p:spPr>
            <a:xfrm>
              <a:off x="3773587" y="2266324"/>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BiCS5</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74" name="圖片 73"/>
            <p:cNvPicPr>
              <a:picLocks noChangeAspect="1"/>
            </p:cNvPicPr>
            <p:nvPr/>
          </p:nvPicPr>
          <p:blipFill>
            <a:blip r:embed="rId5" cstate="print">
              <a:extLst>
                <a:ext uri="{BEBA8EAE-BF5A-486C-A8C5-ECC9F3942E4B}">
                  <a14:imgProps xmlns:a14="http://schemas.microsoft.com/office/drawing/2010/main">
                    <a14:imgLayer r:embed="rId6">
                      <a14:imgEffect>
                        <a14:saturation sat="0"/>
                      </a14:imgEffect>
                    </a14:imgLayer>
                  </a14:imgProps>
                </a:ext>
                <a:ext uri="{28A0092B-C50C-407E-A947-70E740481C1C}">
                  <a14:useLocalDpi xmlns:a14="http://schemas.microsoft.com/office/drawing/2010/main" val="0"/>
                </a:ext>
              </a:extLst>
            </a:blip>
            <a:stretch>
              <a:fillRect/>
            </a:stretch>
          </p:blipFill>
          <p:spPr>
            <a:xfrm>
              <a:off x="3795114" y="2642820"/>
              <a:ext cx="475278" cy="450655"/>
            </a:xfrm>
            <a:prstGeom prst="rect">
              <a:avLst/>
            </a:prstGeom>
          </p:spPr>
        </p:pic>
      </p:grpSp>
      <p:sp>
        <p:nvSpPr>
          <p:cNvPr id="64" name="文字方塊 63"/>
          <p:cNvSpPr txBox="1"/>
          <p:nvPr/>
        </p:nvSpPr>
        <p:spPr>
          <a:xfrm>
            <a:off x="13569260" y="5315414"/>
            <a:ext cx="2679493" cy="295423"/>
          </a:xfrm>
          <a:prstGeom prst="rect">
            <a:avLst/>
          </a:prstGeom>
          <a:noFill/>
        </p:spPr>
        <p:txBody>
          <a:bodyPr wrap="none" lIns="79205" tIns="39603" rIns="79205" bIns="39603">
            <a:spAutoFit/>
          </a:bodyPr>
          <a:lstStyle>
            <a:defPPr>
              <a:defRPr lang="en-US"/>
            </a:defPPr>
            <a:lvl1pPr fontAlgn="auto">
              <a:spcBef>
                <a:spcPts val="0"/>
              </a:spcBef>
              <a:spcAft>
                <a:spcPts val="0"/>
              </a:spcAft>
              <a:defRPr kumimoji="0" sz="1400" b="1">
                <a:solidFill>
                  <a:srgbClr val="C00000"/>
                </a:solidFill>
                <a:latin typeface="Calibri" panose="020F0502020204030204" pitchFamily="34" charset="0"/>
                <a:ea typeface="+mn-ea"/>
                <a:cs typeface="Calibri" panose="020F0502020204030204" pitchFamily="34" charset="0"/>
              </a:defRPr>
            </a:lvl1pPr>
          </a:lstStyle>
          <a:p>
            <a:r>
              <a:rPr lang="en-US" altLang="zh-TW" dirty="0"/>
              <a:t>Warranty: </a:t>
            </a:r>
            <a:r>
              <a:rPr lang="en-US" altLang="zh-TW" dirty="0" smtClean="0"/>
              <a:t>3 </a:t>
            </a:r>
            <a:r>
              <a:rPr lang="en-US" altLang="zh-TW" dirty="0"/>
              <a:t>years or 3K P/E cycles</a:t>
            </a:r>
            <a:endParaRPr lang="zh-TW" altLang="en-US" dirty="0"/>
          </a:p>
        </p:txBody>
      </p:sp>
      <p:grpSp>
        <p:nvGrpSpPr>
          <p:cNvPr id="7" name="群組 6"/>
          <p:cNvGrpSpPr/>
          <p:nvPr/>
        </p:nvGrpSpPr>
        <p:grpSpPr>
          <a:xfrm>
            <a:off x="14526854" y="8045152"/>
            <a:ext cx="1920141" cy="866153"/>
            <a:chOff x="14526854" y="8045152"/>
            <a:chExt cx="1920141" cy="866153"/>
          </a:xfrm>
        </p:grpSpPr>
        <p:sp>
          <p:nvSpPr>
            <p:cNvPr id="80" name="文字方塊 79"/>
            <p:cNvSpPr txBox="1"/>
            <p:nvPr/>
          </p:nvSpPr>
          <p:spPr>
            <a:xfrm>
              <a:off x="14526854" y="8045152"/>
              <a:ext cx="1920141" cy="830997"/>
            </a:xfrm>
            <a:prstGeom prst="rect">
              <a:avLst/>
            </a:prstGeom>
            <a:noFill/>
          </p:spPr>
          <p:txBody>
            <a:bodyPr wrap="none" rtlCol="0">
              <a:spAutoFit/>
            </a:bodyPr>
            <a:lstStyle/>
            <a:p>
              <a:r>
                <a:rPr lang="en-US" altLang="zh-TW" sz="1600" dirty="0">
                  <a:solidFill>
                    <a:schemeClr val="tx1">
                      <a:lumMod val="65000"/>
                      <a:lumOff val="35000"/>
                    </a:schemeClr>
                  </a:solidFill>
                  <a:latin typeface="Calibri" panose="020F0502020204030204" pitchFamily="34" charset="0"/>
                  <a:cs typeface="Calibri" panose="020F0502020204030204" pitchFamily="34" charset="0"/>
                </a:rPr>
                <a:t>Remarks</a:t>
              </a: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a:t>
              </a:r>
            </a:p>
            <a:p>
              <a:pPr>
                <a:lnSpc>
                  <a:spcPct val="200000"/>
                </a:lnSpc>
              </a:pP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                Wide Temp.</a:t>
              </a:r>
            </a:p>
          </p:txBody>
        </p:sp>
        <p:pic>
          <p:nvPicPr>
            <p:cNvPr id="81" name="圖片 80"/>
            <p:cNvPicPr>
              <a:picLocks noChangeAspect="1"/>
            </p:cNvPicPr>
            <p:nvPr/>
          </p:nvPicPr>
          <p:blipFill>
            <a:blip r:embed="rId5" cstate="print">
              <a:extLst>
                <a:ext uri="{BEBA8EAE-BF5A-486C-A8C5-ECC9F3942E4B}">
                  <a14:imgProps xmlns:a14="http://schemas.microsoft.com/office/drawing/2010/main">
                    <a14:imgLayer r:embed="rId6">
                      <a14:imgEffect>
                        <a14:saturation sat="0"/>
                      </a14:imgEffect>
                    </a14:imgLayer>
                  </a14:imgProps>
                </a:ext>
                <a:ext uri="{28A0092B-C50C-407E-A947-70E740481C1C}">
                  <a14:useLocalDpi xmlns:a14="http://schemas.microsoft.com/office/drawing/2010/main" val="0"/>
                </a:ext>
              </a:extLst>
            </a:blip>
            <a:stretch>
              <a:fillRect/>
            </a:stretch>
          </p:blipFill>
          <p:spPr>
            <a:xfrm>
              <a:off x="14821347" y="8460650"/>
              <a:ext cx="475278" cy="450655"/>
            </a:xfrm>
            <a:prstGeom prst="rect">
              <a:avLst/>
            </a:prstGeom>
          </p:spPr>
        </p:pic>
      </p:grpSp>
    </p:spTree>
    <p:extLst>
      <p:ext uri="{BB962C8B-B14F-4D97-AF65-F5344CB8AC3E}">
        <p14:creationId xmlns:p14="http://schemas.microsoft.com/office/powerpoint/2010/main" val="4220159698"/>
      </p:ext>
    </p:extLst>
  </p:cSld>
  <p:clrMapOvr>
    <a:masterClrMapping/>
  </p:clrMapOvr>
  <p:transition/>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en-US" altLang="zh-TW" dirty="0"/>
              <a:t>P</a:t>
            </a:r>
            <a:r>
              <a:rPr lang="en-US" altLang="zh-TW" dirty="0" smtClean="0"/>
              <a:t>V25C Cloud </a:t>
            </a:r>
            <a:r>
              <a:rPr lang="en-US" altLang="zh-TW" dirty="0"/>
              <a:t>Edition SSD Series Roadmap </a:t>
            </a:r>
            <a:endParaRPr lang="zh-TW" altLang="en-US" dirty="0"/>
          </a:p>
        </p:txBody>
      </p:sp>
      <p:pic>
        <p:nvPicPr>
          <p:cNvPr id="3" name="Picture 2"/>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4563519" y="7397520"/>
            <a:ext cx="2882476" cy="1439786"/>
          </a:xfrm>
          <a:prstGeom prst="rect">
            <a:avLst/>
          </a:prstGeom>
          <a:ln>
            <a:noFill/>
          </a:ln>
          <a:effectLst>
            <a:outerShdw blurRad="190500" algn="tl" rotWithShape="0">
              <a:srgbClr val="000000">
                <a:alpha val="70000"/>
              </a:srgbClr>
            </a:outerShdw>
          </a:effectLst>
        </p:spPr>
      </p:pic>
      <p:pic>
        <p:nvPicPr>
          <p:cNvPr id="4" name="圖片 3"/>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85357" y="7342512"/>
            <a:ext cx="3009261" cy="1508383"/>
          </a:xfrm>
          <a:prstGeom prst="rect">
            <a:avLst/>
          </a:prstGeom>
          <a:effectLst>
            <a:outerShdw blurRad="190500" algn="ctr" rotWithShape="0">
              <a:srgbClr val="000000">
                <a:alpha val="70000"/>
              </a:srgbClr>
            </a:outerShdw>
          </a:effectLst>
        </p:spPr>
      </p:pic>
      <p:sp>
        <p:nvSpPr>
          <p:cNvPr id="5" name="文字方塊 4"/>
          <p:cNvSpPr txBox="1"/>
          <p:nvPr/>
        </p:nvSpPr>
        <p:spPr>
          <a:xfrm>
            <a:off x="1423209" y="8951042"/>
            <a:ext cx="2985859" cy="390254"/>
          </a:xfrm>
          <a:prstGeom prst="rect">
            <a:avLst/>
          </a:prstGeom>
        </p:spPr>
        <p:txBody>
          <a:bodyPr vert="horz" wrap="square" lIns="81679" tIns="40840" rIns="81679" bIns="40840" rtlCol="0" anchor="ctr">
            <a:spAutoFit/>
          </a:bodyPr>
          <a:lstStyle/>
          <a:p>
            <a:r>
              <a:rPr lang="en-US" altLang="zh-TW" sz="2000" dirty="0" err="1">
                <a:solidFill>
                  <a:schemeClr val="tx1">
                    <a:lumMod val="75000"/>
                    <a:lumOff val="25000"/>
                  </a:schemeClr>
                </a:solidFill>
                <a:latin typeface="Calibri" panose="020F0502020204030204" pitchFamily="34" charset="0"/>
                <a:cs typeface="Calibri" panose="020F0502020204030204" pitchFamily="34" charset="0"/>
              </a:rPr>
              <a:t>DeviceOn</a:t>
            </a:r>
            <a:endParaRPr lang="zh-TW" altLang="en-US" sz="2000" dirty="0">
              <a:solidFill>
                <a:schemeClr val="tx1">
                  <a:lumMod val="75000"/>
                  <a:lumOff val="25000"/>
                </a:schemeClr>
              </a:solidFill>
              <a:latin typeface="Calibri" panose="020F0502020204030204" pitchFamily="34" charset="0"/>
              <a:cs typeface="Calibri" panose="020F0502020204030204" pitchFamily="34" charset="0"/>
            </a:endParaRPr>
          </a:p>
        </p:txBody>
      </p:sp>
      <p:pic>
        <p:nvPicPr>
          <p:cNvPr id="6" name="圖片 5"/>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446029" y="8888557"/>
            <a:ext cx="1406977" cy="440569"/>
          </a:xfrm>
          <a:prstGeom prst="rect">
            <a:avLst/>
          </a:prstGeom>
        </p:spPr>
      </p:pic>
      <p:graphicFrame>
        <p:nvGraphicFramePr>
          <p:cNvPr id="23" name="表格 22"/>
          <p:cNvGraphicFramePr>
            <a:graphicFrameLocks noGrp="1"/>
          </p:cNvGraphicFramePr>
          <p:nvPr>
            <p:extLst>
              <p:ext uri="{D42A27DB-BD31-4B8C-83A1-F6EECF244321}">
                <p14:modId xmlns:p14="http://schemas.microsoft.com/office/powerpoint/2010/main" val="3151967134"/>
              </p:ext>
            </p:extLst>
          </p:nvPr>
        </p:nvGraphicFramePr>
        <p:xfrm>
          <a:off x="366824" y="1838507"/>
          <a:ext cx="16296198" cy="3002414"/>
        </p:xfrm>
        <a:graphic>
          <a:graphicData uri="http://schemas.openxmlformats.org/drawingml/2006/table">
            <a:tbl>
              <a:tblPr firstRow="1" bandRow="1">
                <a:tableStyleId>{5940675A-B579-460E-94D1-54222C63F5DA}</a:tableStyleId>
              </a:tblPr>
              <a:tblGrid>
                <a:gridCol w="874361"/>
                <a:gridCol w="2046834"/>
                <a:gridCol w="842881"/>
                <a:gridCol w="1044343"/>
                <a:gridCol w="1044343"/>
                <a:gridCol w="1044343"/>
                <a:gridCol w="1044343"/>
                <a:gridCol w="1044343"/>
                <a:gridCol w="1044343"/>
                <a:gridCol w="1044344"/>
                <a:gridCol w="1044344"/>
                <a:gridCol w="1044344"/>
                <a:gridCol w="1044344"/>
                <a:gridCol w="1044344"/>
                <a:gridCol w="1044344"/>
              </a:tblGrid>
              <a:tr h="445390">
                <a:tc>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Flash</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grid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Available</a:t>
                      </a:r>
                      <a:r>
                        <a:rPr lang="en-US" altLang="zh-TW" sz="2000" b="1" baseline="0" dirty="0" smtClean="0">
                          <a:solidFill>
                            <a:schemeClr val="bg1"/>
                          </a:solidFill>
                          <a:latin typeface="Calibri" panose="020F0502020204030204" pitchFamily="34" charset="0"/>
                          <a:cs typeface="Calibri" panose="020F0502020204030204" pitchFamily="34" charset="0"/>
                        </a:rPr>
                        <a:t> Now</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hMerge="1">
                  <a:txBody>
                    <a:bodyPr/>
                    <a:lstStyle/>
                    <a:p>
                      <a:endParaRPr lang="zh-TW" altLang="en-US"/>
                    </a:p>
                  </a:txBody>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Q4’23</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a:p>
                  </a:txBody>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Q1’24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Q2’24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Q3’24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en-US"/>
                    </a:p>
                  </a:txBody>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r>
              <a:tr h="1278512">
                <a:tc row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TLC</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endParaRPr lang="zh-TW" altLang="en-US"/>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solidFill>
                          <a:srgbClr val="C00000"/>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solidFill>
                          <a:srgbClr val="C00000"/>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solidFill>
                          <a:srgbClr val="C00000"/>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gridSpan="2">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PV25C-M242</a:t>
                      </a:r>
                    </a:p>
                    <a:p>
                      <a:pPr>
                        <a:defRPr/>
                      </a:pPr>
                      <a:r>
                        <a:rPr lang="en-US" altLang="zh-TW" sz="1800" b="1" dirty="0" smtClean="0">
                          <a:solidFill>
                            <a:schemeClr val="bg1"/>
                          </a:solidFill>
                          <a:latin typeface="Calibri" panose="020F0502020204030204" pitchFamily="34" charset="0"/>
                          <a:cs typeface="Calibri" panose="020F0502020204030204" pitchFamily="34" charset="0"/>
                        </a:rPr>
                        <a:t>60GB~240GB</a:t>
                      </a:r>
                    </a:p>
                    <a:p>
                      <a:pPr>
                        <a:defRPr/>
                      </a:pPr>
                      <a:r>
                        <a:rPr lang="en-US" altLang="zh-TW" sz="1800" b="1" dirty="0" err="1" smtClean="0">
                          <a:solidFill>
                            <a:schemeClr val="bg1"/>
                          </a:solidFill>
                          <a:latin typeface="Calibri" panose="020F0502020204030204" pitchFamily="34" charset="0"/>
                          <a:cs typeface="Calibri" panose="020F0502020204030204" pitchFamily="34" charset="0"/>
                        </a:rPr>
                        <a:t>CoreSnapshot</a:t>
                      </a:r>
                      <a:r>
                        <a:rPr lang="en-US" altLang="zh-TW" sz="1800" b="1" dirty="0" smtClean="0">
                          <a:solidFill>
                            <a:schemeClr val="bg1"/>
                          </a:solidFill>
                          <a:latin typeface="Calibri" panose="020F0502020204030204" pitchFamily="34" charset="0"/>
                          <a:cs typeface="Calibri" panose="020F0502020204030204" pitchFamily="34" charset="0"/>
                        </a:rPr>
                        <a:t> 2</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hMerge="1">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pPr fontAlgn="auto">
                        <a:spcBef>
                          <a:spcPts val="0"/>
                        </a:spcBef>
                        <a:spcAft>
                          <a:spcPts val="0"/>
                        </a:spcAft>
                        <a:defRPr/>
                      </a:pP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278512">
                <a:tc vMerge="1">
                  <a:txBody>
                    <a:bodyPr/>
                    <a:lstStyle/>
                    <a:p>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endParaRPr lang="zh-TW" altLang="en-US"/>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solidFill>
                          <a:srgbClr val="C00000"/>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solidFill>
                          <a:srgbClr val="C00000"/>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solidFill>
                          <a:srgbClr val="C00000"/>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gridSpan="2">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PV25C-M280</a:t>
                      </a:r>
                    </a:p>
                    <a:p>
                      <a:pPr>
                        <a:defRPr/>
                      </a:pPr>
                      <a:r>
                        <a:rPr lang="en-US" altLang="zh-TW" sz="1800" b="1" dirty="0" smtClean="0">
                          <a:solidFill>
                            <a:schemeClr val="bg1"/>
                          </a:solidFill>
                          <a:latin typeface="Calibri" panose="020F0502020204030204" pitchFamily="34" charset="0"/>
                          <a:cs typeface="Calibri" panose="020F0502020204030204" pitchFamily="34" charset="0"/>
                        </a:rPr>
                        <a:t>60GB~480GB</a:t>
                      </a:r>
                    </a:p>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1800" b="1" dirty="0" err="1" smtClean="0">
                          <a:solidFill>
                            <a:schemeClr val="bg1"/>
                          </a:solidFill>
                          <a:latin typeface="Calibri" panose="020F0502020204030204" pitchFamily="34" charset="0"/>
                          <a:cs typeface="Calibri" panose="020F0502020204030204" pitchFamily="34" charset="0"/>
                        </a:rPr>
                        <a:t>CoreSnapshot</a:t>
                      </a:r>
                      <a:r>
                        <a:rPr lang="en-US" altLang="zh-TW" sz="1800" b="1" dirty="0" smtClean="0">
                          <a:solidFill>
                            <a:schemeClr val="bg1"/>
                          </a:solidFill>
                          <a:latin typeface="Calibri" panose="020F0502020204030204" pitchFamily="34" charset="0"/>
                          <a:cs typeface="Calibri" panose="020F0502020204030204" pitchFamily="34" charset="0"/>
                        </a:rPr>
                        <a:t> 2</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hMerge="1">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pPr fontAlgn="auto">
                        <a:spcBef>
                          <a:spcPts val="0"/>
                        </a:spcBef>
                        <a:spcAft>
                          <a:spcPts val="0"/>
                        </a:spcAft>
                        <a:defRPr/>
                      </a:pP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grpSp>
        <p:nvGrpSpPr>
          <p:cNvPr id="92" name="群組 91"/>
          <p:cNvGrpSpPr/>
          <p:nvPr/>
        </p:nvGrpSpPr>
        <p:grpSpPr>
          <a:xfrm>
            <a:off x="-4662109" y="2512992"/>
            <a:ext cx="4403248" cy="4271897"/>
            <a:chOff x="-4662109" y="2512992"/>
            <a:chExt cx="4403248" cy="4271897"/>
          </a:xfrm>
        </p:grpSpPr>
        <p:grpSp>
          <p:nvGrpSpPr>
            <p:cNvPr id="93" name="群組 92"/>
            <p:cNvGrpSpPr/>
            <p:nvPr/>
          </p:nvGrpSpPr>
          <p:grpSpPr>
            <a:xfrm>
              <a:off x="-4662109" y="2512992"/>
              <a:ext cx="4403248" cy="4271897"/>
              <a:chOff x="12883876" y="1908742"/>
              <a:chExt cx="4403248" cy="4271897"/>
            </a:xfrm>
          </p:grpSpPr>
          <p:sp>
            <p:nvSpPr>
              <p:cNvPr id="96" name="矩形 95"/>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7" name="矩形 96"/>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8" name="矩形 97"/>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9" name="矩形 98"/>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0" name="文字方塊 99"/>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101" name="文字方塊 100"/>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102" name="矩形 101"/>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3" name="文字方塊 102"/>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104" name="文字方塊 103"/>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105" name="矩形 104"/>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6" name="文字方塊 105"/>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107" name="矩形 106"/>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8" name="矩形 107"/>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9" name="矩形 108"/>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0" name="文字方塊 109"/>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111" name="矩形 110"/>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12" name="矩形 111"/>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3" name="矩形 112"/>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114" name="矩形 113"/>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115" name="矩形 114"/>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16" name="文字方塊 115"/>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117" name="矩形 116"/>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8" name="矩形 117"/>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94" name="文字方塊 93"/>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95" name="矩形 94"/>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64" name="文字方塊 63"/>
          <p:cNvSpPr txBox="1"/>
          <p:nvPr/>
        </p:nvSpPr>
        <p:spPr>
          <a:xfrm>
            <a:off x="13566675" y="4899166"/>
            <a:ext cx="2679493" cy="295423"/>
          </a:xfrm>
          <a:prstGeom prst="rect">
            <a:avLst/>
          </a:prstGeom>
          <a:noFill/>
        </p:spPr>
        <p:txBody>
          <a:bodyPr wrap="none" lIns="79205" tIns="39603" rIns="79205" bIns="39603">
            <a:spAutoFit/>
          </a:bodyPr>
          <a:lstStyle>
            <a:defPPr>
              <a:defRPr lang="en-US"/>
            </a:defPPr>
            <a:lvl1pPr fontAlgn="auto">
              <a:spcBef>
                <a:spcPts val="0"/>
              </a:spcBef>
              <a:spcAft>
                <a:spcPts val="0"/>
              </a:spcAft>
              <a:defRPr kumimoji="0" sz="1400" b="1">
                <a:solidFill>
                  <a:srgbClr val="C00000"/>
                </a:solidFill>
                <a:latin typeface="Calibri" panose="020F0502020204030204" pitchFamily="34" charset="0"/>
                <a:ea typeface="+mn-ea"/>
                <a:cs typeface="Calibri" panose="020F0502020204030204" pitchFamily="34" charset="0"/>
              </a:defRPr>
            </a:lvl1pPr>
          </a:lstStyle>
          <a:p>
            <a:r>
              <a:rPr lang="en-US" altLang="zh-TW" dirty="0"/>
              <a:t>Warranty: </a:t>
            </a:r>
            <a:r>
              <a:rPr lang="en-US" altLang="zh-TW" dirty="0" smtClean="0"/>
              <a:t>3 </a:t>
            </a:r>
            <a:r>
              <a:rPr lang="en-US" altLang="zh-TW" dirty="0"/>
              <a:t>years or 3K P/E cycles</a:t>
            </a:r>
            <a:endParaRPr lang="zh-TW" altLang="en-US" dirty="0"/>
          </a:p>
        </p:txBody>
      </p:sp>
      <p:grpSp>
        <p:nvGrpSpPr>
          <p:cNvPr id="7" name="群組 6"/>
          <p:cNvGrpSpPr/>
          <p:nvPr/>
        </p:nvGrpSpPr>
        <p:grpSpPr>
          <a:xfrm>
            <a:off x="14526854" y="8045152"/>
            <a:ext cx="1920141" cy="866153"/>
            <a:chOff x="14526854" y="8045152"/>
            <a:chExt cx="1920141" cy="866153"/>
          </a:xfrm>
        </p:grpSpPr>
        <p:sp>
          <p:nvSpPr>
            <p:cNvPr id="80" name="文字方塊 79"/>
            <p:cNvSpPr txBox="1"/>
            <p:nvPr/>
          </p:nvSpPr>
          <p:spPr>
            <a:xfrm>
              <a:off x="14526854" y="8045152"/>
              <a:ext cx="1920141" cy="830997"/>
            </a:xfrm>
            <a:prstGeom prst="rect">
              <a:avLst/>
            </a:prstGeom>
            <a:noFill/>
          </p:spPr>
          <p:txBody>
            <a:bodyPr wrap="none" rtlCol="0">
              <a:spAutoFit/>
            </a:bodyPr>
            <a:lstStyle/>
            <a:p>
              <a:r>
                <a:rPr lang="en-US" altLang="zh-TW" sz="1600" dirty="0">
                  <a:solidFill>
                    <a:schemeClr val="tx1">
                      <a:lumMod val="65000"/>
                      <a:lumOff val="35000"/>
                    </a:schemeClr>
                  </a:solidFill>
                  <a:latin typeface="Calibri" panose="020F0502020204030204" pitchFamily="34" charset="0"/>
                  <a:cs typeface="Calibri" panose="020F0502020204030204" pitchFamily="34" charset="0"/>
                </a:rPr>
                <a:t>Remarks</a:t>
              </a: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a:t>
              </a:r>
            </a:p>
            <a:p>
              <a:pPr>
                <a:lnSpc>
                  <a:spcPct val="200000"/>
                </a:lnSpc>
              </a:pP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                Wide Temp.</a:t>
              </a:r>
            </a:p>
          </p:txBody>
        </p:sp>
        <p:pic>
          <p:nvPicPr>
            <p:cNvPr id="81" name="圖片 80"/>
            <p:cNvPicPr>
              <a:picLocks noChangeAspect="1"/>
            </p:cNvPicPr>
            <p:nvPr/>
          </p:nvPicPr>
          <p:blipFill>
            <a:blip r:embed="rId5" cstate="print">
              <a:extLst>
                <a:ext uri="{BEBA8EAE-BF5A-486C-A8C5-ECC9F3942E4B}">
                  <a14:imgProps xmlns:a14="http://schemas.microsoft.com/office/drawing/2010/main">
                    <a14:imgLayer r:embed="rId6">
                      <a14:imgEffect>
                        <a14:saturation sat="0"/>
                      </a14:imgEffect>
                    </a14:imgLayer>
                  </a14:imgProps>
                </a:ext>
                <a:ext uri="{28A0092B-C50C-407E-A947-70E740481C1C}">
                  <a14:useLocalDpi xmlns:a14="http://schemas.microsoft.com/office/drawing/2010/main" val="0"/>
                </a:ext>
              </a:extLst>
            </a:blip>
            <a:stretch>
              <a:fillRect/>
            </a:stretch>
          </p:blipFill>
          <p:spPr>
            <a:xfrm>
              <a:off x="14821347" y="8460650"/>
              <a:ext cx="475278" cy="450655"/>
            </a:xfrm>
            <a:prstGeom prst="rect">
              <a:avLst/>
            </a:prstGeom>
          </p:spPr>
        </p:pic>
      </p:grpSp>
      <p:grpSp>
        <p:nvGrpSpPr>
          <p:cNvPr id="44" name="群組 43"/>
          <p:cNvGrpSpPr/>
          <p:nvPr/>
        </p:nvGrpSpPr>
        <p:grpSpPr>
          <a:xfrm>
            <a:off x="14649677" y="2461716"/>
            <a:ext cx="837247" cy="852085"/>
            <a:chOff x="12801436" y="4276276"/>
            <a:chExt cx="837247" cy="852085"/>
          </a:xfrm>
        </p:grpSpPr>
        <p:sp>
          <p:nvSpPr>
            <p:cNvPr id="45" name="文字方塊 44"/>
            <p:cNvSpPr txBox="1"/>
            <p:nvPr/>
          </p:nvSpPr>
          <p:spPr>
            <a:xfrm>
              <a:off x="12801436" y="4276276"/>
              <a:ext cx="837247" cy="338554"/>
            </a:xfrm>
            <a:prstGeom prst="rect">
              <a:avLst/>
            </a:prstGeom>
            <a:noFill/>
          </p:spPr>
          <p:txBody>
            <a:bodyPr wrap="square" rtlCol="0">
              <a:spAutoFit/>
            </a:bodyPr>
            <a:lstStyle/>
            <a:p>
              <a:pPr algn="ctr"/>
              <a:r>
                <a:rPr lang="en-US" altLang="zh-TW" sz="1600" b="1" dirty="0" smtClean="0">
                  <a:solidFill>
                    <a:srgbClr val="FFFF00"/>
                  </a:solidFill>
                  <a:latin typeface="Calibri" panose="020F0502020204030204" pitchFamily="34" charset="0"/>
                  <a:cs typeface="Calibri" panose="020F0502020204030204" pitchFamily="34" charset="0"/>
                </a:rPr>
                <a:t>BiCS5</a:t>
              </a:r>
              <a:endParaRPr lang="en-US" altLang="zh-TW" sz="1600" b="1" dirty="0">
                <a:solidFill>
                  <a:srgbClr val="FFFF00"/>
                </a:solidFill>
                <a:latin typeface="Calibri" panose="020F0502020204030204" pitchFamily="34" charset="0"/>
                <a:cs typeface="Calibri" panose="020F0502020204030204" pitchFamily="34" charset="0"/>
              </a:endParaRPr>
            </a:p>
          </p:txBody>
        </p:sp>
        <p:pic>
          <p:nvPicPr>
            <p:cNvPr id="46" name="圖片 45"/>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12995059" y="4678361"/>
              <a:ext cx="450000" cy="450000"/>
            </a:xfrm>
            <a:prstGeom prst="rect">
              <a:avLst/>
            </a:prstGeom>
          </p:spPr>
        </p:pic>
      </p:grpSp>
      <p:grpSp>
        <p:nvGrpSpPr>
          <p:cNvPr id="47" name="群組 46"/>
          <p:cNvGrpSpPr/>
          <p:nvPr/>
        </p:nvGrpSpPr>
        <p:grpSpPr>
          <a:xfrm>
            <a:off x="14617398" y="3637789"/>
            <a:ext cx="837247" cy="852085"/>
            <a:chOff x="12801436" y="4276276"/>
            <a:chExt cx="837247" cy="852085"/>
          </a:xfrm>
        </p:grpSpPr>
        <p:sp>
          <p:nvSpPr>
            <p:cNvPr id="48" name="文字方塊 47"/>
            <p:cNvSpPr txBox="1"/>
            <p:nvPr/>
          </p:nvSpPr>
          <p:spPr>
            <a:xfrm>
              <a:off x="12801436" y="4276276"/>
              <a:ext cx="837247" cy="338554"/>
            </a:xfrm>
            <a:prstGeom prst="rect">
              <a:avLst/>
            </a:prstGeom>
            <a:noFill/>
          </p:spPr>
          <p:txBody>
            <a:bodyPr wrap="square" rtlCol="0">
              <a:spAutoFit/>
            </a:bodyPr>
            <a:lstStyle/>
            <a:p>
              <a:pPr algn="ctr"/>
              <a:r>
                <a:rPr lang="en-US" altLang="zh-TW" sz="1600" b="1" dirty="0" smtClean="0">
                  <a:solidFill>
                    <a:srgbClr val="FFFF00"/>
                  </a:solidFill>
                  <a:latin typeface="Calibri" panose="020F0502020204030204" pitchFamily="34" charset="0"/>
                  <a:cs typeface="Calibri" panose="020F0502020204030204" pitchFamily="34" charset="0"/>
                </a:rPr>
                <a:t>BiCS5</a:t>
              </a:r>
              <a:endParaRPr lang="en-US" altLang="zh-TW" sz="1600" b="1" dirty="0">
                <a:solidFill>
                  <a:srgbClr val="FFFF00"/>
                </a:solidFill>
                <a:latin typeface="Calibri" panose="020F0502020204030204" pitchFamily="34" charset="0"/>
                <a:cs typeface="Calibri" panose="020F0502020204030204" pitchFamily="34" charset="0"/>
              </a:endParaRPr>
            </a:p>
          </p:txBody>
        </p:sp>
        <p:pic>
          <p:nvPicPr>
            <p:cNvPr id="49" name="圖片 48"/>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12995059" y="4678361"/>
              <a:ext cx="450000" cy="450000"/>
            </a:xfrm>
            <a:prstGeom prst="rect">
              <a:avLst/>
            </a:prstGeom>
          </p:spPr>
        </p:pic>
      </p:grpSp>
    </p:spTree>
    <p:extLst>
      <p:ext uri="{BB962C8B-B14F-4D97-AF65-F5344CB8AC3E}">
        <p14:creationId xmlns:p14="http://schemas.microsoft.com/office/powerpoint/2010/main" val="3875323264"/>
      </p:ext>
    </p:extLst>
  </p:cSld>
  <p:clrMapOvr>
    <a:masterClrMapping/>
  </p:clrMapOvr>
  <p:transition/>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 name="表格 20"/>
          <p:cNvGraphicFramePr>
            <a:graphicFrameLocks noGrp="1"/>
          </p:cNvGraphicFramePr>
          <p:nvPr>
            <p:extLst>
              <p:ext uri="{D42A27DB-BD31-4B8C-83A1-F6EECF244321}">
                <p14:modId xmlns:p14="http://schemas.microsoft.com/office/powerpoint/2010/main" val="716033104"/>
              </p:ext>
            </p:extLst>
          </p:nvPr>
        </p:nvGraphicFramePr>
        <p:xfrm>
          <a:off x="5285754" y="1852464"/>
          <a:ext cx="10657184" cy="6873012"/>
        </p:xfrm>
        <a:graphic>
          <a:graphicData uri="http://schemas.openxmlformats.org/drawingml/2006/table">
            <a:tbl>
              <a:tblPr firstRow="1" bandRow="1">
                <a:tableStyleId>{5940675A-B579-460E-94D1-54222C63F5DA}</a:tableStyleId>
              </a:tblPr>
              <a:tblGrid>
                <a:gridCol w="5328592"/>
                <a:gridCol w="5328592"/>
              </a:tblGrid>
              <a:tr h="50405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SV25C Cloud Edition</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51172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SATA 3.2 (6Gb/s)</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51172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60GB~480GB</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51172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Kioxia</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lang="en-US" altLang="zh-TW" sz="2000" b="0" kern="1200" dirty="0" smtClean="0">
                          <a:solidFill>
                            <a:srgbClr val="C00000"/>
                          </a:solidFill>
                          <a:latin typeface="Calibri" panose="020F0502020204030204" pitchFamily="34" charset="0"/>
                          <a:ea typeface="+mn-ea"/>
                          <a:cs typeface="Calibri" panose="020F0502020204030204" pitchFamily="34" charset="0"/>
                          <a:sym typeface="Arial" pitchFamily="34" charset="0"/>
                        </a:rPr>
                        <a:t>BiCS5</a:t>
                      </a:r>
                      <a:endParaRPr lang="zh-TW" altLang="en-US" sz="2000" b="0" kern="1200" dirty="0" smtClean="0">
                        <a:solidFill>
                          <a:srgbClr val="C00000"/>
                        </a:solidFill>
                        <a:latin typeface="Calibri" panose="020F0502020204030204" pitchFamily="34" charset="0"/>
                        <a:ea typeface="+mn-ea"/>
                        <a:cs typeface="Calibri" panose="020F0502020204030204" pitchFamily="34" charset="0"/>
                        <a:sym typeface="Arial" pitchFamily="34" charset="0"/>
                      </a:endParaRP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51172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External DRAM</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No</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51172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R/W 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560/485</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51172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read) </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50K</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51172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write) </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65K</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51172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Wide Temp  (-40</a:t>
                      </a:r>
                      <a:r>
                        <a:rPr lang="en-US" altLang="zh-TW" sz="2000" b="0" kern="1200" dirty="0" smtClean="0">
                          <a:solidFill>
                            <a:schemeClr val="tx1">
                              <a:lumMod val="75000"/>
                              <a:lumOff val="25000"/>
                            </a:schemeClr>
                          </a:solidFill>
                          <a:latin typeface="Calibri" panose="020F0502020204030204" pitchFamily="34" charset="0"/>
                          <a:ea typeface="新細明體" panose="02020500000000000000" pitchFamily="18" charset="-120"/>
                          <a:cs typeface="Calibri" panose="020F0502020204030204" pitchFamily="34" charset="0"/>
                          <a:sym typeface="Arial"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C~85</a:t>
                      </a:r>
                      <a:r>
                        <a:rPr lang="en-US" altLang="zh-TW" sz="2000" b="0" kern="1200" dirty="0" smtClean="0">
                          <a:solidFill>
                            <a:schemeClr val="tx1">
                              <a:lumMod val="75000"/>
                              <a:lumOff val="25000"/>
                            </a:schemeClr>
                          </a:solidFill>
                          <a:latin typeface="Calibri" panose="020F0502020204030204" pitchFamily="34" charset="0"/>
                          <a:ea typeface="新細明體" panose="02020500000000000000" pitchFamily="18" charset="-120"/>
                          <a:cs typeface="Calibri" panose="020F0502020204030204" pitchFamily="34" charset="0"/>
                          <a:sym typeface="Arial"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YES</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511729">
                <a:tc gridSpan="2">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hMerge="1">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endParaRPr lang="en-US" altLang="zh-TW" sz="2000" b="0" kern="1200" dirty="0" smtClean="0">
                        <a:solidFill>
                          <a:schemeClr val="tx1"/>
                        </a:solidFill>
                        <a:latin typeface="Calibri" panose="020F0502020204030204" pitchFamily="34" charset="0"/>
                        <a:ea typeface="+mn-ea"/>
                        <a:cs typeface="Calibri" panose="020F0502020204030204" pitchFamily="34" charset="0"/>
                        <a:sym typeface="Arial" pitchFamily="34" charset="0"/>
                      </a:endParaRP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1763395">
                <a:tc>
                  <a:txBody>
                    <a:bodyPr/>
                    <a:lstStyle/>
                    <a:p>
                      <a:pPr marL="160906" indent="-160906" eaLnBrk="0" fontAlgn="ctr" hangingPunct="0">
                        <a:buClr>
                          <a:schemeClr val="tx1">
                            <a:lumMod val="75000"/>
                            <a:lumOff val="25000"/>
                          </a:schemeClr>
                        </a:buClr>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Support LDPC ECC</a:t>
                      </a:r>
                    </a:p>
                    <a:p>
                      <a:pPr marL="160906" indent="-160906" eaLnBrk="0" fontAlgn="ctr" hangingPunct="0">
                        <a:buClr>
                          <a:schemeClr val="tx1">
                            <a:lumMod val="75000"/>
                            <a:lumOff val="25000"/>
                          </a:schemeClr>
                        </a:buClr>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Global Wear Leveling technology</a:t>
                      </a:r>
                    </a:p>
                    <a:p>
                      <a:pPr marL="160906" indent="-160906" eaLnBrk="0" fontAlgn="ctr" hangingPunct="0">
                        <a:buClr>
                          <a:schemeClr val="tx1">
                            <a:lumMod val="75000"/>
                            <a:lumOff val="25000"/>
                          </a:schemeClr>
                        </a:buClr>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S.M.A.R.T. and </a:t>
                      </a:r>
                      <a:r>
                        <a:rPr lang="en-US" altLang="zh-TW" sz="2000" dirty="0" err="1" smtClean="0">
                          <a:solidFill>
                            <a:schemeClr val="tx1">
                              <a:lumMod val="75000"/>
                              <a:lumOff val="25000"/>
                            </a:schemeClr>
                          </a:solidFill>
                          <a:latin typeface="Calibri" panose="020F0502020204030204" pitchFamily="34" charset="0"/>
                          <a:cs typeface="Calibri" panose="020F0502020204030204" pitchFamily="34" charset="0"/>
                        </a:rPr>
                        <a:t>SSDWidget</a:t>
                      </a: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 </a:t>
                      </a:r>
                    </a:p>
                    <a:p>
                      <a:pPr marL="160906" indent="-160906" eaLnBrk="0" fontAlgn="ctr" hangingPunct="0">
                        <a:buClr>
                          <a:schemeClr val="tx1">
                            <a:lumMod val="75000"/>
                            <a:lumOff val="25000"/>
                          </a:schemeClr>
                        </a:buClr>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End-to-End Data Protection</a:t>
                      </a:r>
                    </a:p>
                    <a:p>
                      <a:pPr marL="160906" indent="-160906" eaLnBrk="0" fontAlgn="ctr" hangingPunct="0">
                        <a:buClr>
                          <a:schemeClr val="tx1">
                            <a:lumMod val="75000"/>
                            <a:lumOff val="25000"/>
                          </a:schemeClr>
                        </a:buClr>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Double-barreled Solution </a:t>
                      </a: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160906" indent="-160906" eaLnBrk="0" fontAlgn="ctr" hangingPunct="0">
                        <a:buClr>
                          <a:schemeClr val="tx1">
                            <a:lumMod val="75000"/>
                            <a:lumOff val="25000"/>
                          </a:schemeClr>
                        </a:buClr>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TRIM Support</a:t>
                      </a:r>
                    </a:p>
                    <a:p>
                      <a:pPr marL="160906" indent="-160906" eaLnBrk="0" fontAlgn="ctr" hangingPunct="0">
                        <a:buClr>
                          <a:schemeClr val="tx1">
                            <a:lumMod val="75000"/>
                            <a:lumOff val="25000"/>
                          </a:schemeClr>
                        </a:buClr>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AES256 support</a:t>
                      </a:r>
                    </a:p>
                    <a:p>
                      <a:pPr marL="160906" indent="-160906" eaLnBrk="0" fontAlgn="ctr" hangingPunct="0">
                        <a:buClr>
                          <a:schemeClr val="tx1">
                            <a:lumMod val="75000"/>
                            <a:lumOff val="25000"/>
                          </a:schemeClr>
                        </a:buClr>
                        <a:buSzPct val="100000"/>
                        <a:buFont typeface="Arial" panose="020B0604020202020204" pitchFamily="34" charset="0"/>
                        <a:buChar char="•"/>
                      </a:pPr>
                      <a:r>
                        <a:rPr lang="en-US" altLang="zh-TW" sz="2000" dirty="0" err="1" smtClean="0">
                          <a:solidFill>
                            <a:schemeClr val="tx1">
                              <a:lumMod val="75000"/>
                              <a:lumOff val="25000"/>
                            </a:schemeClr>
                          </a:solidFill>
                          <a:latin typeface="Calibri" panose="020F0502020204030204" pitchFamily="34" charset="0"/>
                          <a:cs typeface="Calibri" panose="020F0502020204030204" pitchFamily="34" charset="0"/>
                        </a:rPr>
                        <a:t>DataDefender</a:t>
                      </a: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a:t>
                      </a:r>
                    </a:p>
                    <a:p>
                      <a:pPr marL="160906" indent="-160906" eaLnBrk="0" fontAlgn="ctr" hangingPunct="0">
                        <a:buClr>
                          <a:schemeClr val="tx1">
                            <a:lumMod val="75000"/>
                            <a:lumOff val="25000"/>
                          </a:schemeClr>
                        </a:buClr>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Over-Provisioning</a:t>
                      </a:r>
                    </a:p>
                    <a:p>
                      <a:pPr marL="160906" indent="-160906" eaLnBrk="0" fontAlgn="ctr" hangingPunct="0">
                        <a:buClr>
                          <a:schemeClr val="tx1">
                            <a:lumMod val="75000"/>
                            <a:lumOff val="25000"/>
                          </a:schemeClr>
                        </a:buClr>
                        <a:buSzPct val="100000"/>
                        <a:buFont typeface="Arial" panose="020B0604020202020204" pitchFamily="34" charset="0"/>
                        <a:buChar char="•"/>
                      </a:pPr>
                      <a:r>
                        <a:rPr lang="en-US" altLang="zh-TW" sz="2000" dirty="0" err="1" smtClean="0">
                          <a:solidFill>
                            <a:schemeClr val="tx1">
                              <a:lumMod val="75000"/>
                              <a:lumOff val="25000"/>
                            </a:schemeClr>
                          </a:solidFill>
                          <a:latin typeface="Calibri" panose="020F0502020204030204" pitchFamily="34" charset="0"/>
                          <a:cs typeface="Calibri" panose="020F0502020204030204" pitchFamily="34" charset="0"/>
                        </a:rPr>
                        <a:t>CoreSnapshot</a:t>
                      </a: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 2</a:t>
                      </a:r>
                    </a:p>
                  </a:txBody>
                  <a:tcPr marL="31365" marR="31365" marT="15680" marB="15680"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14" name="文字方塊 13"/>
          <p:cNvSpPr txBox="1"/>
          <p:nvPr/>
        </p:nvSpPr>
        <p:spPr>
          <a:xfrm>
            <a:off x="1234580" y="2350882"/>
            <a:ext cx="3475111" cy="359743"/>
          </a:xfrm>
          <a:prstGeom prst="rect">
            <a:avLst/>
          </a:prstGeom>
          <a:noFill/>
        </p:spPr>
        <p:txBody>
          <a:bodyPr wrap="square" lIns="51467" tIns="25732" rIns="51467" bIns="25732" rtlCol="0">
            <a:spAutoFit/>
          </a:bodyPr>
          <a:lstStyle/>
          <a:p>
            <a:r>
              <a:rPr lang="en-US" altLang="zh-TW" sz="2000" dirty="0">
                <a:solidFill>
                  <a:schemeClr val="tx1">
                    <a:lumMod val="75000"/>
                    <a:lumOff val="25000"/>
                  </a:schemeClr>
                </a:solidFill>
                <a:latin typeface="Calibri" panose="020F0502020204030204" pitchFamily="34" charset="0"/>
                <a:cs typeface="Calibri" panose="020F0502020204030204" pitchFamily="34" charset="0"/>
              </a:rPr>
              <a:t>SV25C Cloud Edition Series SSD</a:t>
            </a:r>
            <a:endParaRPr lang="zh-TW" altLang="en-US" sz="2000" dirty="0">
              <a:solidFill>
                <a:schemeClr val="tx1">
                  <a:lumMod val="75000"/>
                  <a:lumOff val="25000"/>
                </a:schemeClr>
              </a:solidFill>
              <a:latin typeface="Calibri" panose="020F0502020204030204" pitchFamily="34" charset="0"/>
              <a:cs typeface="Calibri" panose="020F0502020204030204" pitchFamily="34" charset="0"/>
            </a:endParaRPr>
          </a:p>
        </p:txBody>
      </p:sp>
      <p:sp>
        <p:nvSpPr>
          <p:cNvPr id="16" name="文字方塊 15"/>
          <p:cNvSpPr txBox="1"/>
          <p:nvPr/>
        </p:nvSpPr>
        <p:spPr>
          <a:xfrm>
            <a:off x="1091951" y="4955114"/>
            <a:ext cx="1512000" cy="390254"/>
          </a:xfrm>
          <a:prstGeom prst="rect">
            <a:avLst/>
          </a:prstGeom>
        </p:spPr>
        <p:txBody>
          <a:bodyPr vert="horz" wrap="square" lIns="81679" tIns="40840" rIns="81679" bIns="40840" rtlCol="0" anchor="ctr">
            <a:spAutoFit/>
          </a:bodyPr>
          <a:lstStyle/>
          <a:p>
            <a:r>
              <a:rPr lang="en-US" altLang="zh-TW" sz="2000" dirty="0">
                <a:solidFill>
                  <a:schemeClr val="tx1">
                    <a:lumMod val="75000"/>
                    <a:lumOff val="25000"/>
                  </a:schemeClr>
                </a:solidFill>
                <a:latin typeface="Calibri" panose="020F0502020204030204" pitchFamily="34" charset="0"/>
                <a:cs typeface="Calibri" panose="020F0502020204030204" pitchFamily="34" charset="0"/>
              </a:rPr>
              <a:t>2.5”</a:t>
            </a:r>
            <a:endParaRPr lang="zh-TW" altLang="en-US" sz="2000" dirty="0">
              <a:solidFill>
                <a:schemeClr val="tx1">
                  <a:lumMod val="75000"/>
                  <a:lumOff val="25000"/>
                </a:schemeClr>
              </a:solidFill>
              <a:latin typeface="Calibri" panose="020F0502020204030204" pitchFamily="34" charset="0"/>
              <a:cs typeface="Calibri" panose="020F0502020204030204" pitchFamily="34" charset="0"/>
            </a:endParaRPr>
          </a:p>
        </p:txBody>
      </p:sp>
      <p:sp>
        <p:nvSpPr>
          <p:cNvPr id="17" name="文字方塊 16"/>
          <p:cNvSpPr txBox="1"/>
          <p:nvPr/>
        </p:nvSpPr>
        <p:spPr>
          <a:xfrm>
            <a:off x="1920127" y="4952243"/>
            <a:ext cx="1512000" cy="390254"/>
          </a:xfrm>
          <a:prstGeom prst="rect">
            <a:avLst/>
          </a:prstGeom>
        </p:spPr>
        <p:txBody>
          <a:bodyPr vert="horz" wrap="square" lIns="81679" tIns="40840" rIns="81679" bIns="40840" rtlCol="0" anchor="ctr">
            <a:spAutoFit/>
          </a:bodyPr>
          <a:lstStyle/>
          <a:p>
            <a:r>
              <a:rPr lang="en-US" altLang="zh-TW" sz="2000" dirty="0">
                <a:solidFill>
                  <a:schemeClr val="tx1">
                    <a:lumMod val="75000"/>
                    <a:lumOff val="25000"/>
                  </a:schemeClr>
                </a:solidFill>
                <a:latin typeface="Calibri" panose="020F0502020204030204" pitchFamily="34" charset="0"/>
                <a:cs typeface="Calibri" panose="020F0502020204030204" pitchFamily="34" charset="0"/>
              </a:rPr>
              <a:t>M.2 2280</a:t>
            </a:r>
            <a:endParaRPr lang="zh-TW" altLang="en-US" sz="2000" dirty="0">
              <a:solidFill>
                <a:schemeClr val="tx1">
                  <a:lumMod val="75000"/>
                  <a:lumOff val="25000"/>
                </a:schemeClr>
              </a:solidFill>
              <a:latin typeface="Calibri" panose="020F0502020204030204" pitchFamily="34" charset="0"/>
              <a:cs typeface="Calibri" panose="020F0502020204030204" pitchFamily="34" charset="0"/>
            </a:endParaRPr>
          </a:p>
        </p:txBody>
      </p:sp>
      <p:sp>
        <p:nvSpPr>
          <p:cNvPr id="18" name="文字方塊 17"/>
          <p:cNvSpPr txBox="1"/>
          <p:nvPr/>
        </p:nvSpPr>
        <p:spPr>
          <a:xfrm>
            <a:off x="3197691" y="4952243"/>
            <a:ext cx="1512000" cy="390254"/>
          </a:xfrm>
          <a:prstGeom prst="rect">
            <a:avLst/>
          </a:prstGeom>
        </p:spPr>
        <p:txBody>
          <a:bodyPr vert="horz" wrap="square" lIns="81679" tIns="40840" rIns="81679" bIns="40840" rtlCol="0" anchor="ctr">
            <a:spAutoFit/>
          </a:bodyPr>
          <a:lstStyle/>
          <a:p>
            <a:r>
              <a:rPr lang="en-US" altLang="zh-TW" sz="2000" dirty="0">
                <a:solidFill>
                  <a:schemeClr val="tx1">
                    <a:lumMod val="75000"/>
                    <a:lumOff val="25000"/>
                  </a:schemeClr>
                </a:solidFill>
                <a:latin typeface="Calibri" panose="020F0502020204030204" pitchFamily="34" charset="0"/>
                <a:cs typeface="Calibri" panose="020F0502020204030204" pitchFamily="34" charset="0"/>
              </a:rPr>
              <a:t>M.2 2242</a:t>
            </a:r>
            <a:endParaRPr lang="zh-TW" altLang="en-US" sz="2000" dirty="0">
              <a:solidFill>
                <a:schemeClr val="tx1">
                  <a:lumMod val="75000"/>
                  <a:lumOff val="25000"/>
                </a:schemeClr>
              </a:solidFill>
              <a:latin typeface="Calibri" panose="020F0502020204030204" pitchFamily="34" charset="0"/>
              <a:cs typeface="Calibri" panose="020F0502020204030204" pitchFamily="34" charset="0"/>
            </a:endParaRPr>
          </a:p>
        </p:txBody>
      </p:sp>
      <p:pic>
        <p:nvPicPr>
          <p:cNvPr id="19" name="圖片 18"/>
          <p:cNvPicPr>
            <a:picLocks noChangeAspect="1"/>
          </p:cNvPicPr>
          <p:nvPr/>
        </p:nvPicPr>
        <p:blipFill rotWithShape="1">
          <a:blip r:embed="rId2" cstate="email">
            <a:extLst>
              <a:ext uri="{28A0092B-C50C-407E-A947-70E740481C1C}">
                <a14:useLocalDpi xmlns:a14="http://schemas.microsoft.com/office/drawing/2010/main"/>
              </a:ext>
            </a:extLst>
          </a:blip>
          <a:srcRect l="17467" t="9" r="13891"/>
          <a:stretch/>
        </p:blipFill>
        <p:spPr>
          <a:xfrm>
            <a:off x="659903" y="2644552"/>
            <a:ext cx="1584176" cy="2307690"/>
          </a:xfrm>
          <a:prstGeom prst="rect">
            <a:avLst/>
          </a:prstGeom>
        </p:spPr>
      </p:pic>
      <p:pic>
        <p:nvPicPr>
          <p:cNvPr id="20" name="圖片 19"/>
          <p:cNvPicPr>
            <a:picLocks noChangeAspect="1"/>
          </p:cNvPicPr>
          <p:nvPr/>
        </p:nvPicPr>
        <p:blipFill rotWithShape="1">
          <a:blip r:embed="rId3" cstate="email">
            <a:extLst>
              <a:ext uri="{28A0092B-C50C-407E-A947-70E740481C1C}">
                <a14:useLocalDpi xmlns:a14="http://schemas.microsoft.com/office/drawing/2010/main"/>
              </a:ext>
            </a:extLst>
          </a:blip>
          <a:srcRect l="31027" r="34069"/>
          <a:stretch/>
        </p:blipFill>
        <p:spPr>
          <a:xfrm>
            <a:off x="2352091" y="2936659"/>
            <a:ext cx="648072" cy="1856690"/>
          </a:xfrm>
          <a:prstGeom prst="rect">
            <a:avLst/>
          </a:prstGeom>
        </p:spPr>
      </p:pic>
      <p:sp>
        <p:nvSpPr>
          <p:cNvPr id="22" name="矩形 21"/>
          <p:cNvSpPr/>
          <p:nvPr/>
        </p:nvSpPr>
        <p:spPr>
          <a:xfrm>
            <a:off x="7317080" y="1025242"/>
            <a:ext cx="5174558" cy="646331"/>
          </a:xfrm>
          <a:prstGeom prst="rect">
            <a:avLst/>
          </a:prstGeom>
        </p:spPr>
        <p:txBody>
          <a:bodyPr wrap="none">
            <a:spAutoFit/>
          </a:bodyPr>
          <a:lstStyle/>
          <a:p>
            <a:pPr algn="ctr">
              <a:defRPr/>
            </a:pPr>
            <a:r>
              <a:rPr lang="en-US" altLang="zh-TW" sz="3600" b="1" dirty="0">
                <a:solidFill>
                  <a:srgbClr val="008080"/>
                </a:solidFill>
                <a:latin typeface="Calibri" panose="020F0502020204030204" pitchFamily="34" charset="0"/>
                <a:ea typeface="微軟正黑體" pitchFamily="34" charset="-120"/>
                <a:cs typeface="Calibri" panose="020F0502020204030204" pitchFamily="34" charset="0"/>
              </a:rPr>
              <a:t>SV25C Cloud Edition </a:t>
            </a:r>
            <a:r>
              <a:rPr lang="en-US" altLang="zh-TW" sz="3600" b="1" dirty="0" smtClean="0">
                <a:solidFill>
                  <a:srgbClr val="008080"/>
                </a:solidFill>
                <a:latin typeface="Calibri" panose="020F0502020204030204" pitchFamily="34" charset="0"/>
                <a:ea typeface="微軟正黑體" pitchFamily="34" charset="-120"/>
                <a:cs typeface="Calibri" panose="020F0502020204030204" pitchFamily="34" charset="0"/>
              </a:rPr>
              <a:t>SSD </a:t>
            </a:r>
            <a:endParaRPr lang="zh-TW" altLang="en-US" sz="3600" b="1" dirty="0">
              <a:solidFill>
                <a:srgbClr val="008080"/>
              </a:solidFill>
              <a:latin typeface="Calibri" panose="020F0502020204030204" pitchFamily="34" charset="0"/>
              <a:ea typeface="微軟正黑體" pitchFamily="34" charset="-120"/>
              <a:cs typeface="Calibri" panose="020F0502020204030204" pitchFamily="34" charset="0"/>
            </a:endParaRPr>
          </a:p>
        </p:txBody>
      </p:sp>
      <p:pic>
        <p:nvPicPr>
          <p:cNvPr id="2" name="圖片 1"/>
          <p:cNvPicPr>
            <a:picLocks noChangeAspect="1"/>
          </p:cNvPicPr>
          <p:nvPr/>
        </p:nvPicPr>
        <p:blipFill>
          <a:blip r:embed="rId4"/>
          <a:stretch>
            <a:fillRect/>
          </a:stretch>
        </p:blipFill>
        <p:spPr>
          <a:xfrm>
            <a:off x="3432128" y="3796680"/>
            <a:ext cx="413467" cy="785490"/>
          </a:xfrm>
          <a:prstGeom prst="rect">
            <a:avLst/>
          </a:prstGeom>
        </p:spPr>
      </p:pic>
      <p:sp>
        <p:nvSpPr>
          <p:cNvPr id="13" name="圓角矩形 12"/>
          <p:cNvSpPr/>
          <p:nvPr/>
        </p:nvSpPr>
        <p:spPr>
          <a:xfrm>
            <a:off x="947340" y="5710985"/>
            <a:ext cx="2736304" cy="533967"/>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2" fontAlgn="auto">
              <a:spcBef>
                <a:spcPts val="0"/>
              </a:spcBef>
              <a:spcAft>
                <a:spcPts val="0"/>
              </a:spcAft>
              <a:defRPr/>
            </a:pPr>
            <a:r>
              <a:rPr lang="en-US" altLang="zh-TW" sz="2400" b="1" dirty="0">
                <a:solidFill>
                  <a:schemeClr val="bg1"/>
                </a:solidFill>
                <a:latin typeface="Calibri" panose="020F0502020204030204" pitchFamily="34" charset="0"/>
                <a:cs typeface="Calibri" panose="020F0502020204030204" pitchFamily="34" charset="0"/>
              </a:rPr>
              <a:t>CS: </a:t>
            </a:r>
            <a:r>
              <a:rPr lang="en-US" altLang="zh-TW" sz="2400" b="1" dirty="0" smtClean="0">
                <a:solidFill>
                  <a:schemeClr val="bg1"/>
                </a:solidFill>
                <a:latin typeface="Calibri" panose="020F0502020204030204" pitchFamily="34" charset="0"/>
                <a:cs typeface="Calibri" panose="020F0502020204030204" pitchFamily="34" charset="0"/>
              </a:rPr>
              <a:t>Ready</a:t>
            </a:r>
            <a:endParaRPr lang="en-US" altLang="zh-TW" sz="2400" b="1" dirty="0">
              <a:solidFill>
                <a:schemeClr val="bg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838187850"/>
      </p:ext>
    </p:extLst>
  </p:cSld>
  <p:clrMapOvr>
    <a:masterClrMapping/>
  </p:clrMapOvr>
  <p:transition/>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 name="表格 20"/>
          <p:cNvGraphicFramePr>
            <a:graphicFrameLocks noGrp="1"/>
          </p:cNvGraphicFramePr>
          <p:nvPr>
            <p:extLst>
              <p:ext uri="{D42A27DB-BD31-4B8C-83A1-F6EECF244321}">
                <p14:modId xmlns:p14="http://schemas.microsoft.com/office/powerpoint/2010/main" val="1148053311"/>
              </p:ext>
            </p:extLst>
          </p:nvPr>
        </p:nvGraphicFramePr>
        <p:xfrm>
          <a:off x="5285754" y="1852464"/>
          <a:ext cx="10657184" cy="6873012"/>
        </p:xfrm>
        <a:graphic>
          <a:graphicData uri="http://schemas.openxmlformats.org/drawingml/2006/table">
            <a:tbl>
              <a:tblPr firstRow="1" bandRow="1">
                <a:tableStyleId>{5940675A-B579-460E-94D1-54222C63F5DA}</a:tableStyleId>
              </a:tblPr>
              <a:tblGrid>
                <a:gridCol w="5328592"/>
                <a:gridCol w="5328592"/>
              </a:tblGrid>
              <a:tr h="50405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PV25C Cloud Edition</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51172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PCIe</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Gen4x4</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51172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120GB~960GB</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51172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Kioxia</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lang="en-US" altLang="zh-TW" sz="2000" b="0" kern="1200" dirty="0" smtClean="0">
                          <a:solidFill>
                            <a:srgbClr val="C00000"/>
                          </a:solidFill>
                          <a:latin typeface="Calibri" panose="020F0502020204030204" pitchFamily="34" charset="0"/>
                          <a:ea typeface="+mn-ea"/>
                          <a:cs typeface="Calibri" panose="020F0502020204030204" pitchFamily="34" charset="0"/>
                          <a:sym typeface="Arial" pitchFamily="34" charset="0"/>
                        </a:rPr>
                        <a:t>BiCS5</a:t>
                      </a:r>
                      <a:endParaRPr lang="zh-TW" altLang="en-US" sz="2000" b="0" kern="1200" dirty="0" smtClean="0">
                        <a:solidFill>
                          <a:srgbClr val="C00000"/>
                        </a:solidFill>
                        <a:latin typeface="Calibri" panose="020F0502020204030204" pitchFamily="34" charset="0"/>
                        <a:ea typeface="+mn-ea"/>
                        <a:cs typeface="Calibri" panose="020F0502020204030204" pitchFamily="34" charset="0"/>
                        <a:sym typeface="Arial" pitchFamily="34" charset="0"/>
                      </a:endParaRP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51172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Esternal</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DRAM</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No</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51172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R/W 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Est. 3325/3020</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51172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read) </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Est. 385K</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51172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write) </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Est. 600K</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51172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Wide Temp  (-40</a:t>
                      </a:r>
                      <a:r>
                        <a:rPr lang="en-US" altLang="zh-TW" sz="2000" b="0" kern="1200" dirty="0" smtClean="0">
                          <a:solidFill>
                            <a:schemeClr val="tx1">
                              <a:lumMod val="75000"/>
                              <a:lumOff val="25000"/>
                            </a:schemeClr>
                          </a:solidFill>
                          <a:latin typeface="Calibri" panose="020F0502020204030204" pitchFamily="34" charset="0"/>
                          <a:ea typeface="新細明體" panose="02020500000000000000" pitchFamily="18" charset="-120"/>
                          <a:cs typeface="Calibri" panose="020F0502020204030204" pitchFamily="34" charset="0"/>
                          <a:sym typeface="Arial"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C~85</a:t>
                      </a:r>
                      <a:r>
                        <a:rPr lang="en-US" altLang="zh-TW" sz="2000" b="0" kern="1200" dirty="0" smtClean="0">
                          <a:solidFill>
                            <a:schemeClr val="tx1">
                              <a:lumMod val="75000"/>
                              <a:lumOff val="25000"/>
                            </a:schemeClr>
                          </a:solidFill>
                          <a:latin typeface="Calibri" panose="020F0502020204030204" pitchFamily="34" charset="0"/>
                          <a:ea typeface="新細明體" panose="02020500000000000000" pitchFamily="18" charset="-120"/>
                          <a:cs typeface="Calibri" panose="020F0502020204030204" pitchFamily="34" charset="0"/>
                          <a:sym typeface="Arial"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YES</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511729">
                <a:tc gridSpan="2">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hMerge="1">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endParaRPr lang="en-US" altLang="zh-TW" sz="2000" b="0" kern="1200" dirty="0" smtClean="0">
                        <a:solidFill>
                          <a:schemeClr val="tx1"/>
                        </a:solidFill>
                        <a:latin typeface="Calibri" panose="020F0502020204030204" pitchFamily="34" charset="0"/>
                        <a:ea typeface="+mn-ea"/>
                        <a:cs typeface="Calibri" panose="020F0502020204030204" pitchFamily="34" charset="0"/>
                        <a:sym typeface="Arial" pitchFamily="34" charset="0"/>
                      </a:endParaRP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1763395">
                <a:tc>
                  <a:txBody>
                    <a:bodyPr/>
                    <a:lstStyle/>
                    <a:p>
                      <a:pPr marL="160906" indent="-160906" eaLnBrk="0" fontAlgn="ctr" hangingPunct="0">
                        <a:buClr>
                          <a:schemeClr val="tx1">
                            <a:lumMod val="75000"/>
                            <a:lumOff val="25000"/>
                          </a:schemeClr>
                        </a:buClr>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Support LDPC ECC</a:t>
                      </a:r>
                    </a:p>
                    <a:p>
                      <a:pPr marL="160906" indent="-160906" eaLnBrk="0" fontAlgn="ctr" hangingPunct="0">
                        <a:buClr>
                          <a:schemeClr val="tx1">
                            <a:lumMod val="75000"/>
                            <a:lumOff val="25000"/>
                          </a:schemeClr>
                        </a:buClr>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Global Wear Leveling technology</a:t>
                      </a:r>
                    </a:p>
                    <a:p>
                      <a:pPr marL="160906" indent="-160906" eaLnBrk="0" fontAlgn="ctr" hangingPunct="0">
                        <a:buClr>
                          <a:schemeClr val="tx1">
                            <a:lumMod val="75000"/>
                            <a:lumOff val="25000"/>
                          </a:schemeClr>
                        </a:buClr>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S.M.A.R.T. and </a:t>
                      </a:r>
                      <a:r>
                        <a:rPr lang="en-US" altLang="zh-TW" sz="2000" dirty="0" err="1" smtClean="0">
                          <a:solidFill>
                            <a:schemeClr val="tx1">
                              <a:lumMod val="75000"/>
                              <a:lumOff val="25000"/>
                            </a:schemeClr>
                          </a:solidFill>
                          <a:latin typeface="Calibri" panose="020F0502020204030204" pitchFamily="34" charset="0"/>
                          <a:cs typeface="Calibri" panose="020F0502020204030204" pitchFamily="34" charset="0"/>
                        </a:rPr>
                        <a:t>SSDWidget</a:t>
                      </a: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 </a:t>
                      </a:r>
                    </a:p>
                    <a:p>
                      <a:pPr marL="160906" indent="-160906" eaLnBrk="0" fontAlgn="ctr" hangingPunct="0">
                        <a:buClr>
                          <a:schemeClr val="tx1">
                            <a:lumMod val="75000"/>
                            <a:lumOff val="25000"/>
                          </a:schemeClr>
                        </a:buClr>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End-to-End Data Protection</a:t>
                      </a:r>
                    </a:p>
                    <a:p>
                      <a:pPr marL="160906" indent="-160906" eaLnBrk="0" fontAlgn="ctr" hangingPunct="0">
                        <a:buClr>
                          <a:schemeClr val="tx1">
                            <a:lumMod val="75000"/>
                            <a:lumOff val="25000"/>
                          </a:schemeClr>
                        </a:buClr>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Double-barreled Solution </a:t>
                      </a: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160906" indent="-160906" eaLnBrk="0" fontAlgn="ctr" hangingPunct="0">
                        <a:buClr>
                          <a:schemeClr val="tx1">
                            <a:lumMod val="75000"/>
                            <a:lumOff val="25000"/>
                          </a:schemeClr>
                        </a:buClr>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TRIM Support</a:t>
                      </a:r>
                    </a:p>
                    <a:p>
                      <a:pPr marL="160906" indent="-160906" eaLnBrk="0" fontAlgn="ctr" hangingPunct="0">
                        <a:buClr>
                          <a:schemeClr val="tx1">
                            <a:lumMod val="75000"/>
                            <a:lumOff val="25000"/>
                          </a:schemeClr>
                        </a:buClr>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AES256 support</a:t>
                      </a:r>
                    </a:p>
                    <a:p>
                      <a:pPr marL="160906" indent="-160906" eaLnBrk="0" fontAlgn="ctr" hangingPunct="0">
                        <a:buClr>
                          <a:schemeClr val="tx1">
                            <a:lumMod val="75000"/>
                            <a:lumOff val="25000"/>
                          </a:schemeClr>
                        </a:buClr>
                        <a:buSzPct val="100000"/>
                        <a:buFont typeface="Arial" panose="020B0604020202020204" pitchFamily="34" charset="0"/>
                        <a:buChar char="•"/>
                      </a:pPr>
                      <a:r>
                        <a:rPr lang="en-US" altLang="zh-TW" sz="2000" dirty="0" err="1" smtClean="0">
                          <a:solidFill>
                            <a:schemeClr val="tx1">
                              <a:lumMod val="75000"/>
                              <a:lumOff val="25000"/>
                            </a:schemeClr>
                          </a:solidFill>
                          <a:latin typeface="Calibri" panose="020F0502020204030204" pitchFamily="34" charset="0"/>
                          <a:cs typeface="Calibri" panose="020F0502020204030204" pitchFamily="34" charset="0"/>
                        </a:rPr>
                        <a:t>DataDefender</a:t>
                      </a: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a:t>
                      </a:r>
                    </a:p>
                    <a:p>
                      <a:pPr marL="160906" indent="-160906" eaLnBrk="0" fontAlgn="ctr" hangingPunct="0">
                        <a:buClr>
                          <a:schemeClr val="tx1">
                            <a:lumMod val="75000"/>
                            <a:lumOff val="25000"/>
                          </a:schemeClr>
                        </a:buClr>
                        <a:buSzPct val="100000"/>
                        <a:buFont typeface="Arial" panose="020B0604020202020204" pitchFamily="34" charset="0"/>
                        <a:buChar char="•"/>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Over-Provisioning</a:t>
                      </a:r>
                    </a:p>
                    <a:p>
                      <a:pPr marL="160906" indent="-160906" eaLnBrk="0" fontAlgn="ctr" hangingPunct="0">
                        <a:buClr>
                          <a:schemeClr val="tx1">
                            <a:lumMod val="75000"/>
                            <a:lumOff val="25000"/>
                          </a:schemeClr>
                        </a:buClr>
                        <a:buSzPct val="100000"/>
                        <a:buFont typeface="Arial" panose="020B0604020202020204" pitchFamily="34" charset="0"/>
                        <a:buChar char="•"/>
                      </a:pPr>
                      <a:r>
                        <a:rPr lang="en-US" altLang="zh-TW" sz="2000" dirty="0" err="1" smtClean="0">
                          <a:solidFill>
                            <a:schemeClr val="tx1">
                              <a:lumMod val="75000"/>
                              <a:lumOff val="25000"/>
                            </a:schemeClr>
                          </a:solidFill>
                          <a:latin typeface="Calibri" panose="020F0502020204030204" pitchFamily="34" charset="0"/>
                          <a:cs typeface="Calibri" panose="020F0502020204030204" pitchFamily="34" charset="0"/>
                        </a:rPr>
                        <a:t>CoreSnapshot</a:t>
                      </a: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 2</a:t>
                      </a:r>
                    </a:p>
                  </a:txBody>
                  <a:tcPr marL="31365" marR="31365" marT="15680" marB="15680"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17" name="文字方塊 16"/>
          <p:cNvSpPr txBox="1"/>
          <p:nvPr/>
        </p:nvSpPr>
        <p:spPr>
          <a:xfrm>
            <a:off x="893267" y="4952243"/>
            <a:ext cx="1512000" cy="390254"/>
          </a:xfrm>
          <a:prstGeom prst="rect">
            <a:avLst/>
          </a:prstGeom>
        </p:spPr>
        <p:txBody>
          <a:bodyPr vert="horz" wrap="square" lIns="81679" tIns="40840" rIns="81679" bIns="40840" rtlCol="0" anchor="ctr">
            <a:spAutoFit/>
          </a:bodyPr>
          <a:lstStyle/>
          <a:p>
            <a:r>
              <a:rPr lang="en-US" altLang="zh-TW" sz="2000" dirty="0">
                <a:solidFill>
                  <a:schemeClr val="tx1">
                    <a:lumMod val="75000"/>
                    <a:lumOff val="25000"/>
                  </a:schemeClr>
                </a:solidFill>
                <a:latin typeface="Calibri" panose="020F0502020204030204" pitchFamily="34" charset="0"/>
                <a:cs typeface="Calibri" panose="020F0502020204030204" pitchFamily="34" charset="0"/>
              </a:rPr>
              <a:t>M.2 2280</a:t>
            </a:r>
            <a:endParaRPr lang="zh-TW" altLang="en-US" sz="2000" dirty="0">
              <a:solidFill>
                <a:schemeClr val="tx1">
                  <a:lumMod val="75000"/>
                  <a:lumOff val="25000"/>
                </a:schemeClr>
              </a:solidFill>
              <a:latin typeface="Calibri" panose="020F0502020204030204" pitchFamily="34" charset="0"/>
              <a:cs typeface="Calibri" panose="020F0502020204030204" pitchFamily="34" charset="0"/>
            </a:endParaRPr>
          </a:p>
        </p:txBody>
      </p:sp>
      <p:sp>
        <p:nvSpPr>
          <p:cNvPr id="18" name="文字方塊 17"/>
          <p:cNvSpPr txBox="1"/>
          <p:nvPr/>
        </p:nvSpPr>
        <p:spPr>
          <a:xfrm>
            <a:off x="2170831" y="4952243"/>
            <a:ext cx="1512000" cy="390254"/>
          </a:xfrm>
          <a:prstGeom prst="rect">
            <a:avLst/>
          </a:prstGeom>
        </p:spPr>
        <p:txBody>
          <a:bodyPr vert="horz" wrap="square" lIns="81679" tIns="40840" rIns="81679" bIns="40840" rtlCol="0" anchor="ctr">
            <a:spAutoFit/>
          </a:bodyPr>
          <a:lstStyle/>
          <a:p>
            <a:r>
              <a:rPr lang="en-US" altLang="zh-TW" sz="2000" dirty="0">
                <a:solidFill>
                  <a:schemeClr val="tx1">
                    <a:lumMod val="75000"/>
                    <a:lumOff val="25000"/>
                  </a:schemeClr>
                </a:solidFill>
                <a:latin typeface="Calibri" panose="020F0502020204030204" pitchFamily="34" charset="0"/>
                <a:cs typeface="Calibri" panose="020F0502020204030204" pitchFamily="34" charset="0"/>
              </a:rPr>
              <a:t>M.2 2242</a:t>
            </a:r>
            <a:endParaRPr lang="zh-TW" altLang="en-US" sz="2000" dirty="0">
              <a:solidFill>
                <a:schemeClr val="tx1">
                  <a:lumMod val="75000"/>
                  <a:lumOff val="25000"/>
                </a:schemeClr>
              </a:solidFill>
              <a:latin typeface="Calibri" panose="020F0502020204030204" pitchFamily="34" charset="0"/>
              <a:cs typeface="Calibri" panose="020F0502020204030204" pitchFamily="34" charset="0"/>
            </a:endParaRPr>
          </a:p>
        </p:txBody>
      </p:sp>
      <p:pic>
        <p:nvPicPr>
          <p:cNvPr id="20" name="圖片 19"/>
          <p:cNvPicPr>
            <a:picLocks noChangeAspect="1"/>
          </p:cNvPicPr>
          <p:nvPr/>
        </p:nvPicPr>
        <p:blipFill rotWithShape="1">
          <a:blip r:embed="rId2" cstate="email">
            <a:duotone>
              <a:schemeClr val="accent3">
                <a:shade val="45000"/>
                <a:satMod val="135000"/>
              </a:schemeClr>
              <a:prstClr val="white"/>
            </a:duotone>
            <a:extLst>
              <a:ext uri="{28A0092B-C50C-407E-A947-70E740481C1C}">
                <a14:useLocalDpi xmlns:a14="http://schemas.microsoft.com/office/drawing/2010/main"/>
              </a:ext>
            </a:extLst>
          </a:blip>
          <a:srcRect l="31027" r="34069"/>
          <a:stretch/>
        </p:blipFill>
        <p:spPr>
          <a:xfrm>
            <a:off x="1325231" y="2936659"/>
            <a:ext cx="648072" cy="1856690"/>
          </a:xfrm>
          <a:prstGeom prst="rect">
            <a:avLst/>
          </a:prstGeom>
        </p:spPr>
      </p:pic>
      <p:sp>
        <p:nvSpPr>
          <p:cNvPr id="22" name="矩形 21"/>
          <p:cNvSpPr/>
          <p:nvPr/>
        </p:nvSpPr>
        <p:spPr>
          <a:xfrm>
            <a:off x="7399186" y="1025242"/>
            <a:ext cx="5010346" cy="646331"/>
          </a:xfrm>
          <a:prstGeom prst="rect">
            <a:avLst/>
          </a:prstGeom>
        </p:spPr>
        <p:txBody>
          <a:bodyPr wrap="none">
            <a:spAutoFit/>
          </a:bodyPr>
          <a:lstStyle/>
          <a:p>
            <a:pPr algn="ctr">
              <a:defRPr/>
            </a:pPr>
            <a:r>
              <a:rPr lang="en-US" altLang="zh-TW" sz="3600" b="1" dirty="0" smtClean="0">
                <a:solidFill>
                  <a:srgbClr val="008080"/>
                </a:solidFill>
                <a:latin typeface="Calibri" panose="020F0502020204030204" pitchFamily="34" charset="0"/>
                <a:ea typeface="微軟正黑體" pitchFamily="34" charset="-120"/>
                <a:cs typeface="Calibri" panose="020F0502020204030204" pitchFamily="34" charset="0"/>
              </a:rPr>
              <a:t>PV25C </a:t>
            </a:r>
            <a:r>
              <a:rPr lang="en-US" altLang="zh-TW" sz="3600" b="1" dirty="0">
                <a:solidFill>
                  <a:srgbClr val="008080"/>
                </a:solidFill>
                <a:latin typeface="Calibri" panose="020F0502020204030204" pitchFamily="34" charset="0"/>
                <a:ea typeface="微軟正黑體" pitchFamily="34" charset="-120"/>
                <a:cs typeface="Calibri" panose="020F0502020204030204" pitchFamily="34" charset="0"/>
              </a:rPr>
              <a:t>Cloud Edition </a:t>
            </a:r>
            <a:r>
              <a:rPr lang="en-US" altLang="zh-TW" sz="3600" b="1" dirty="0" smtClean="0">
                <a:solidFill>
                  <a:srgbClr val="008080"/>
                </a:solidFill>
                <a:latin typeface="Calibri" panose="020F0502020204030204" pitchFamily="34" charset="0"/>
                <a:ea typeface="微軟正黑體" pitchFamily="34" charset="-120"/>
                <a:cs typeface="Calibri" panose="020F0502020204030204" pitchFamily="34" charset="0"/>
              </a:rPr>
              <a:t>SSD </a:t>
            </a:r>
            <a:endParaRPr lang="zh-TW" altLang="en-US" sz="3600" b="1" dirty="0">
              <a:solidFill>
                <a:srgbClr val="008080"/>
              </a:solidFill>
              <a:latin typeface="Calibri" panose="020F0502020204030204" pitchFamily="34" charset="0"/>
              <a:ea typeface="微軟正黑體" pitchFamily="34" charset="-120"/>
              <a:cs typeface="Calibri" panose="020F0502020204030204" pitchFamily="34" charset="0"/>
            </a:endParaRPr>
          </a:p>
        </p:txBody>
      </p:sp>
      <p:pic>
        <p:nvPicPr>
          <p:cNvPr id="2" name="圖片 1"/>
          <p:cNvPicPr>
            <a:picLocks noChangeAspect="1"/>
          </p:cNvPicPr>
          <p:nvPr/>
        </p:nvPicPr>
        <p:blipFill>
          <a:blip r:embed="rId3">
            <a:duotone>
              <a:schemeClr val="accent3">
                <a:shade val="45000"/>
                <a:satMod val="135000"/>
              </a:schemeClr>
              <a:prstClr val="white"/>
            </a:duotone>
          </a:blip>
          <a:stretch>
            <a:fillRect/>
          </a:stretch>
        </p:blipFill>
        <p:spPr>
          <a:xfrm>
            <a:off x="2405268" y="3796680"/>
            <a:ext cx="413467" cy="785490"/>
          </a:xfrm>
          <a:prstGeom prst="rect">
            <a:avLst/>
          </a:prstGeom>
        </p:spPr>
      </p:pic>
      <p:sp>
        <p:nvSpPr>
          <p:cNvPr id="13" name="圓角矩形 12"/>
          <p:cNvSpPr/>
          <p:nvPr/>
        </p:nvSpPr>
        <p:spPr>
          <a:xfrm>
            <a:off x="947340" y="5710985"/>
            <a:ext cx="2736304" cy="533967"/>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2" fontAlgn="auto">
              <a:spcBef>
                <a:spcPts val="0"/>
              </a:spcBef>
              <a:spcAft>
                <a:spcPts val="0"/>
              </a:spcAft>
              <a:defRPr/>
            </a:pPr>
            <a:r>
              <a:rPr lang="en-US" altLang="zh-TW" sz="2400" b="1" dirty="0">
                <a:solidFill>
                  <a:schemeClr val="bg1"/>
                </a:solidFill>
                <a:latin typeface="Calibri" panose="020F0502020204030204" pitchFamily="34" charset="0"/>
                <a:cs typeface="Calibri" panose="020F0502020204030204" pitchFamily="34" charset="0"/>
              </a:rPr>
              <a:t>CS: </a:t>
            </a:r>
            <a:r>
              <a:rPr lang="en-US" altLang="zh-TW" sz="2400" b="1" dirty="0" smtClean="0">
                <a:solidFill>
                  <a:schemeClr val="bg1"/>
                </a:solidFill>
                <a:latin typeface="Calibri" panose="020F0502020204030204" pitchFamily="34" charset="0"/>
                <a:cs typeface="Calibri" panose="020F0502020204030204" pitchFamily="34" charset="0"/>
              </a:rPr>
              <a:t>E/May’24</a:t>
            </a:r>
            <a:endParaRPr lang="en-US" altLang="zh-TW" sz="2400" b="1" dirty="0">
              <a:solidFill>
                <a:schemeClr val="bg1"/>
              </a:solidFill>
              <a:latin typeface="Calibri" panose="020F0502020204030204" pitchFamily="34" charset="0"/>
              <a:cs typeface="Calibri" panose="020F0502020204030204" pitchFamily="34" charset="0"/>
            </a:endParaRPr>
          </a:p>
        </p:txBody>
      </p:sp>
      <p:sp>
        <p:nvSpPr>
          <p:cNvPr id="11" name="文字方塊 10"/>
          <p:cNvSpPr txBox="1"/>
          <p:nvPr/>
        </p:nvSpPr>
        <p:spPr>
          <a:xfrm>
            <a:off x="749251" y="2350882"/>
            <a:ext cx="3475111" cy="359743"/>
          </a:xfrm>
          <a:prstGeom prst="rect">
            <a:avLst/>
          </a:prstGeom>
          <a:noFill/>
        </p:spPr>
        <p:txBody>
          <a:bodyPr wrap="square" lIns="51467" tIns="25732" rIns="51467" bIns="25732" rtlCol="0">
            <a:spAutoFit/>
          </a:bodyPr>
          <a:lstStyle/>
          <a:p>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PV25C </a:t>
            </a:r>
            <a:r>
              <a:rPr lang="en-US" altLang="zh-TW" sz="2000" dirty="0">
                <a:solidFill>
                  <a:schemeClr val="tx1">
                    <a:lumMod val="75000"/>
                    <a:lumOff val="25000"/>
                  </a:schemeClr>
                </a:solidFill>
                <a:latin typeface="Calibri" panose="020F0502020204030204" pitchFamily="34" charset="0"/>
                <a:cs typeface="Calibri" panose="020F0502020204030204" pitchFamily="34" charset="0"/>
              </a:rPr>
              <a:t>Cloud Edition Series SSD</a:t>
            </a:r>
            <a:endParaRPr lang="zh-TW" altLang="en-US" sz="2000" dirty="0">
              <a:solidFill>
                <a:schemeClr val="tx1">
                  <a:lumMod val="75000"/>
                  <a:lumOff val="25000"/>
                </a:schemeClr>
              </a:solidFill>
              <a:latin typeface="Calibri" panose="020F0502020204030204" pitchFamily="34" charset="0"/>
              <a:cs typeface="Calibri" panose="020F0502020204030204" pitchFamily="34" charset="0"/>
            </a:endParaRPr>
          </a:p>
        </p:txBody>
      </p:sp>
      <p:sp>
        <p:nvSpPr>
          <p:cNvPr id="10" name="文字方塊 9"/>
          <p:cNvSpPr txBox="1"/>
          <p:nvPr/>
        </p:nvSpPr>
        <p:spPr>
          <a:xfrm>
            <a:off x="1494113" y="3565847"/>
            <a:ext cx="1859805" cy="461665"/>
          </a:xfrm>
          <a:prstGeom prst="rect">
            <a:avLst/>
          </a:prstGeom>
          <a:noFill/>
        </p:spPr>
        <p:txBody>
          <a:bodyPr wrap="none" rtlCol="0">
            <a:spAutoFit/>
          </a:bodyPr>
          <a:lstStyle/>
          <a:p>
            <a:r>
              <a:rPr lang="en-US" altLang="zh-TW" sz="2400" b="1" dirty="0" smtClean="0">
                <a:solidFill>
                  <a:srgbClr val="C00000"/>
                </a:solidFill>
                <a:latin typeface="Calibri" panose="020F0502020204030204" pitchFamily="34" charset="0"/>
                <a:ea typeface="微軟正黑體" panose="020B0604030504040204" pitchFamily="34" charset="-120"/>
                <a:cs typeface="Calibri" panose="020F0502020204030204" pitchFamily="34" charset="0"/>
              </a:rPr>
              <a:t>Coming Soon</a:t>
            </a:r>
            <a:endParaRPr lang="zh-TW" altLang="en-US" sz="2400" b="1" dirty="0">
              <a:solidFill>
                <a:srgbClr val="C00000"/>
              </a:solidFill>
              <a:latin typeface="Calibri" panose="020F0502020204030204" pitchFamily="34" charset="0"/>
              <a:ea typeface="微軟正黑體" panose="020B0604030504040204" pitchFamily="34" charset="-120"/>
              <a:cs typeface="Calibri" panose="020F0502020204030204" pitchFamily="34" charset="0"/>
            </a:endParaRPr>
          </a:p>
        </p:txBody>
      </p:sp>
    </p:spTree>
    <p:extLst>
      <p:ext uri="{BB962C8B-B14F-4D97-AF65-F5344CB8AC3E}">
        <p14:creationId xmlns:p14="http://schemas.microsoft.com/office/powerpoint/2010/main" val="3213677444"/>
      </p:ext>
    </p:extLst>
  </p:cSld>
  <p:clrMapOvr>
    <a:masterClrMapping/>
  </p:clrMapOvr>
  <p:transition/>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3">
            <a:extLst>
              <a:ext uri="{FF2B5EF4-FFF2-40B4-BE49-F238E27FC236}">
                <a16:creationId xmlns="" xmlns:a16="http://schemas.microsoft.com/office/drawing/2014/main" id="{790C47C0-CAFD-4A16-9429-CC5CABAE14A8}"/>
              </a:ext>
            </a:extLst>
          </p:cNvPr>
          <p:cNvSpPr txBox="1"/>
          <p:nvPr/>
        </p:nvSpPr>
        <p:spPr>
          <a:xfrm>
            <a:off x="11722483" y="7908841"/>
            <a:ext cx="4076440" cy="523220"/>
          </a:xfrm>
          <a:prstGeom prst="rect">
            <a:avLst/>
          </a:prstGeom>
          <a:noFill/>
        </p:spPr>
        <p:txBody>
          <a:bodyPr wrap="square">
            <a:spAutoFit/>
          </a:bodyPr>
          <a:lstStyle/>
          <a:p>
            <a:r>
              <a:rPr lang="en-US" altLang="zh-TW" sz="2800" dirty="0">
                <a:solidFill>
                  <a:schemeClr val="tx1">
                    <a:lumMod val="75000"/>
                    <a:lumOff val="25000"/>
                  </a:schemeClr>
                </a:solidFill>
                <a:latin typeface="Calibri" panose="020F0502020204030204" pitchFamily="34" charset="0"/>
                <a:cs typeface="Calibri" panose="020F0502020204030204" pitchFamily="34" charset="0"/>
              </a:rPr>
              <a:t>Remote Management</a:t>
            </a:r>
            <a:endParaRPr lang="en-US" sz="2800" dirty="0">
              <a:solidFill>
                <a:schemeClr val="tx1">
                  <a:lumMod val="75000"/>
                  <a:lumOff val="25000"/>
                </a:schemeClr>
              </a:solidFill>
              <a:latin typeface="Calibri" panose="020F0502020204030204" pitchFamily="34" charset="0"/>
              <a:cs typeface="Calibri" panose="020F0502020204030204" pitchFamily="34" charset="0"/>
            </a:endParaRPr>
          </a:p>
        </p:txBody>
      </p:sp>
      <p:sp>
        <p:nvSpPr>
          <p:cNvPr id="13" name="TextBox 15">
            <a:extLst>
              <a:ext uri="{FF2B5EF4-FFF2-40B4-BE49-F238E27FC236}">
                <a16:creationId xmlns="" xmlns:a16="http://schemas.microsoft.com/office/drawing/2014/main" id="{040ED3C9-A6BF-4D1A-B635-99EC7666C687}"/>
              </a:ext>
            </a:extLst>
          </p:cNvPr>
          <p:cNvSpPr txBox="1"/>
          <p:nvPr/>
        </p:nvSpPr>
        <p:spPr>
          <a:xfrm>
            <a:off x="11701171" y="6457073"/>
            <a:ext cx="4313776" cy="954107"/>
          </a:xfrm>
          <a:prstGeom prst="rect">
            <a:avLst/>
          </a:prstGeom>
          <a:noFill/>
        </p:spPr>
        <p:txBody>
          <a:bodyPr wrap="square">
            <a:spAutoFit/>
          </a:bodyPr>
          <a:lstStyle/>
          <a:p>
            <a:r>
              <a:rPr lang="en-US" sz="2800" dirty="0">
                <a:solidFill>
                  <a:schemeClr val="tx1">
                    <a:lumMod val="75000"/>
                    <a:lumOff val="25000"/>
                  </a:schemeClr>
                </a:solidFill>
                <a:latin typeface="Calibri" panose="020F0502020204030204" pitchFamily="34" charset="0"/>
                <a:cs typeface="Calibri" panose="020F0502020204030204" pitchFamily="34" charset="0"/>
              </a:rPr>
              <a:t>OOB Power </a:t>
            </a:r>
            <a:r>
              <a:rPr lang="en-US" sz="2800" dirty="0" smtClean="0">
                <a:solidFill>
                  <a:schemeClr val="tx1">
                    <a:lumMod val="75000"/>
                    <a:lumOff val="25000"/>
                  </a:schemeClr>
                </a:solidFill>
                <a:latin typeface="Calibri" panose="020F0502020204030204" pitchFamily="34" charset="0"/>
                <a:cs typeface="Calibri" panose="020F0502020204030204" pitchFamily="34" charset="0"/>
              </a:rPr>
              <a:t>Cycling</a:t>
            </a:r>
          </a:p>
          <a:p>
            <a:r>
              <a:rPr lang="en-US" sz="2800" dirty="0" smtClean="0">
                <a:solidFill>
                  <a:schemeClr val="tx1">
                    <a:lumMod val="75000"/>
                    <a:lumOff val="25000"/>
                  </a:schemeClr>
                </a:solidFill>
                <a:latin typeface="Calibri" panose="020F0502020204030204" pitchFamily="34" charset="0"/>
                <a:cs typeface="Calibri" panose="020F0502020204030204" pitchFamily="34" charset="0"/>
              </a:rPr>
              <a:t>Scheduled Management </a:t>
            </a:r>
            <a:endParaRPr lang="en-US" sz="2800" dirty="0">
              <a:solidFill>
                <a:schemeClr val="tx1">
                  <a:lumMod val="75000"/>
                  <a:lumOff val="25000"/>
                </a:schemeClr>
              </a:solidFill>
              <a:latin typeface="Calibri" panose="020F0502020204030204" pitchFamily="34" charset="0"/>
              <a:cs typeface="Calibri" panose="020F0502020204030204" pitchFamily="34" charset="0"/>
            </a:endParaRPr>
          </a:p>
        </p:txBody>
      </p:sp>
      <p:sp>
        <p:nvSpPr>
          <p:cNvPr id="15" name="TextBox 19">
            <a:extLst>
              <a:ext uri="{FF2B5EF4-FFF2-40B4-BE49-F238E27FC236}">
                <a16:creationId xmlns="" xmlns:a16="http://schemas.microsoft.com/office/drawing/2014/main" id="{E180B398-548F-4C3C-A874-16856049D3ED}"/>
              </a:ext>
            </a:extLst>
          </p:cNvPr>
          <p:cNvSpPr txBox="1"/>
          <p:nvPr/>
        </p:nvSpPr>
        <p:spPr>
          <a:xfrm>
            <a:off x="11722483" y="4944905"/>
            <a:ext cx="4076440" cy="954107"/>
          </a:xfrm>
          <a:prstGeom prst="rect">
            <a:avLst/>
          </a:prstGeom>
          <a:noFill/>
        </p:spPr>
        <p:txBody>
          <a:bodyPr wrap="square">
            <a:spAutoFit/>
          </a:bodyPr>
          <a:lstStyle/>
          <a:p>
            <a:r>
              <a:rPr lang="en-US" sz="2800" dirty="0">
                <a:solidFill>
                  <a:schemeClr val="tx1">
                    <a:lumMod val="75000"/>
                    <a:lumOff val="25000"/>
                  </a:schemeClr>
                </a:solidFill>
                <a:latin typeface="Calibri" panose="020F0502020204030204" pitchFamily="34" charset="0"/>
                <a:cs typeface="Calibri" panose="020F0502020204030204" pitchFamily="34" charset="0"/>
              </a:rPr>
              <a:t>Full Disk B</a:t>
            </a:r>
            <a:r>
              <a:rPr lang="en-US" sz="2800" dirty="0" smtClean="0">
                <a:solidFill>
                  <a:schemeClr val="tx1">
                    <a:lumMod val="75000"/>
                    <a:lumOff val="25000"/>
                  </a:schemeClr>
                </a:solidFill>
                <a:latin typeface="Calibri" panose="020F0502020204030204" pitchFamily="34" charset="0"/>
                <a:cs typeface="Calibri" panose="020F0502020204030204" pitchFamily="34" charset="0"/>
              </a:rPr>
              <a:t>ackup</a:t>
            </a:r>
          </a:p>
          <a:p>
            <a:r>
              <a:rPr lang="en-US" altLang="zh-TW" sz="2800" dirty="0">
                <a:solidFill>
                  <a:schemeClr val="tx1">
                    <a:lumMod val="75000"/>
                    <a:lumOff val="25000"/>
                  </a:schemeClr>
                </a:solidFill>
                <a:latin typeface="Calibri" panose="020F0502020204030204" pitchFamily="34" charset="0"/>
                <a:cs typeface="Calibri" panose="020F0502020204030204" pitchFamily="34" charset="0"/>
              </a:rPr>
              <a:t>Full Disk </a:t>
            </a:r>
            <a:r>
              <a:rPr lang="en-US" altLang="zh-TW" sz="2800" dirty="0" smtClean="0">
                <a:solidFill>
                  <a:schemeClr val="tx1">
                    <a:lumMod val="75000"/>
                    <a:lumOff val="25000"/>
                  </a:schemeClr>
                </a:solidFill>
                <a:latin typeface="Calibri" panose="020F0502020204030204" pitchFamily="34" charset="0"/>
                <a:cs typeface="Calibri" panose="020F0502020204030204" pitchFamily="34" charset="0"/>
              </a:rPr>
              <a:t>Recovery</a:t>
            </a:r>
            <a:endParaRPr lang="en-US" altLang="zh-TW" sz="2800" dirty="0">
              <a:solidFill>
                <a:schemeClr val="tx1">
                  <a:lumMod val="75000"/>
                  <a:lumOff val="25000"/>
                </a:schemeClr>
              </a:solidFill>
              <a:latin typeface="Calibri" panose="020F0502020204030204" pitchFamily="34" charset="0"/>
              <a:cs typeface="Calibri" panose="020F0502020204030204" pitchFamily="34" charset="0"/>
            </a:endParaRPr>
          </a:p>
        </p:txBody>
      </p:sp>
      <p:sp>
        <p:nvSpPr>
          <p:cNvPr id="17" name="TextBox 23">
            <a:extLst>
              <a:ext uri="{FF2B5EF4-FFF2-40B4-BE49-F238E27FC236}">
                <a16:creationId xmlns="" xmlns:a16="http://schemas.microsoft.com/office/drawing/2014/main" id="{C084BBC4-B0DE-4DC3-9346-4CF6D77DC4E1}"/>
              </a:ext>
            </a:extLst>
          </p:cNvPr>
          <p:cNvSpPr txBox="1"/>
          <p:nvPr/>
        </p:nvSpPr>
        <p:spPr>
          <a:xfrm>
            <a:off x="1829371" y="8582307"/>
            <a:ext cx="4968552" cy="830997"/>
          </a:xfrm>
          <a:prstGeom prst="rect">
            <a:avLst/>
          </a:prstGeom>
          <a:noFill/>
        </p:spPr>
        <p:txBody>
          <a:bodyPr wrap="square">
            <a:spAutoFit/>
          </a:bodyPr>
          <a:lstStyle/>
          <a:p>
            <a:pPr algn="ctr"/>
            <a:r>
              <a:rPr lang="en-US" sz="2400" b="1" dirty="0" smtClean="0">
                <a:solidFill>
                  <a:schemeClr val="tx1">
                    <a:lumMod val="75000"/>
                    <a:lumOff val="25000"/>
                  </a:schemeClr>
                </a:solidFill>
                <a:latin typeface="Calibri" panose="020F0502020204030204" pitchFamily="34" charset="0"/>
                <a:cs typeface="Calibri" panose="020F0502020204030204" pitchFamily="34" charset="0"/>
              </a:rPr>
              <a:t>A</a:t>
            </a:r>
            <a:r>
              <a:rPr lang="en-US" sz="2400" dirty="0" smtClean="0">
                <a:solidFill>
                  <a:schemeClr val="tx1">
                    <a:lumMod val="75000"/>
                    <a:lumOff val="25000"/>
                  </a:schemeClr>
                </a:solidFill>
                <a:latin typeface="Calibri" panose="020F0502020204030204" pitchFamily="34" charset="0"/>
                <a:cs typeface="Calibri" panose="020F0502020204030204" pitchFamily="34" charset="0"/>
              </a:rPr>
              <a:t>pacer </a:t>
            </a:r>
          </a:p>
          <a:p>
            <a:pPr algn="ctr"/>
            <a:r>
              <a:rPr lang="en-US" sz="2400" dirty="0" err="1" smtClean="0">
                <a:solidFill>
                  <a:schemeClr val="tx1">
                    <a:lumMod val="75000"/>
                    <a:lumOff val="25000"/>
                  </a:schemeClr>
                </a:solidFill>
                <a:latin typeface="Calibri" panose="020F0502020204030204" pitchFamily="34" charset="0"/>
                <a:cs typeface="Calibri" panose="020F0502020204030204" pitchFamily="34" charset="0"/>
              </a:rPr>
              <a:t>CoreSnapshot</a:t>
            </a:r>
            <a:r>
              <a:rPr lang="en-US" sz="2400" dirty="0" smtClean="0">
                <a:solidFill>
                  <a:schemeClr val="tx1">
                    <a:lumMod val="75000"/>
                    <a:lumOff val="25000"/>
                  </a:schemeClr>
                </a:solidFill>
                <a:latin typeface="Calibri" panose="020F0502020204030204" pitchFamily="34" charset="0"/>
                <a:cs typeface="Calibri" panose="020F0502020204030204" pitchFamily="34" charset="0"/>
              </a:rPr>
              <a:t> </a:t>
            </a:r>
            <a:r>
              <a:rPr lang="en-US" altLang="zh-TW" sz="2400" dirty="0" smtClean="0">
                <a:solidFill>
                  <a:schemeClr val="tx1">
                    <a:lumMod val="75000"/>
                    <a:lumOff val="25000"/>
                  </a:schemeClr>
                </a:solidFill>
                <a:latin typeface="Calibri" panose="020F0502020204030204" pitchFamily="34" charset="0"/>
                <a:cs typeface="Calibri" panose="020F0502020204030204" pitchFamily="34" charset="0"/>
              </a:rPr>
              <a:t>SSD</a:t>
            </a:r>
            <a:endParaRPr lang="en-US" altLang="zh-TW" sz="2400" dirty="0">
              <a:solidFill>
                <a:schemeClr val="tx1">
                  <a:lumMod val="75000"/>
                  <a:lumOff val="25000"/>
                </a:schemeClr>
              </a:solidFill>
              <a:latin typeface="Calibri" panose="020F0502020204030204" pitchFamily="34" charset="0"/>
              <a:cs typeface="Calibri" panose="020F0502020204030204" pitchFamily="34" charset="0"/>
            </a:endParaRPr>
          </a:p>
        </p:txBody>
      </p:sp>
      <p:sp>
        <p:nvSpPr>
          <p:cNvPr id="18" name="TextBox 25">
            <a:extLst>
              <a:ext uri="{FF2B5EF4-FFF2-40B4-BE49-F238E27FC236}">
                <a16:creationId xmlns="" xmlns:a16="http://schemas.microsoft.com/office/drawing/2014/main" id="{B7F09336-DDC3-4D0C-A784-D589F8A6DD1A}"/>
              </a:ext>
            </a:extLst>
          </p:cNvPr>
          <p:cNvSpPr txBox="1"/>
          <p:nvPr/>
        </p:nvSpPr>
        <p:spPr>
          <a:xfrm>
            <a:off x="4987781" y="3768527"/>
            <a:ext cx="3089376" cy="830997"/>
          </a:xfrm>
          <a:prstGeom prst="rect">
            <a:avLst/>
          </a:prstGeom>
          <a:noFill/>
        </p:spPr>
        <p:txBody>
          <a:bodyPr wrap="square">
            <a:spAutoFit/>
          </a:bodyPr>
          <a:lstStyle/>
          <a:p>
            <a:pPr algn="ctr"/>
            <a:r>
              <a:rPr lang="en-US" sz="2400" b="1" dirty="0" smtClean="0">
                <a:solidFill>
                  <a:schemeClr val="tx1">
                    <a:lumMod val="75000"/>
                    <a:lumOff val="25000"/>
                  </a:schemeClr>
                </a:solidFill>
                <a:latin typeface="Calibri" panose="020F0502020204030204" pitchFamily="34" charset="0"/>
                <a:cs typeface="Calibri" panose="020F0502020204030204" pitchFamily="34" charset="0"/>
              </a:rPr>
              <a:t>A</a:t>
            </a:r>
            <a:r>
              <a:rPr lang="en-US" sz="2400" dirty="0" smtClean="0">
                <a:solidFill>
                  <a:schemeClr val="tx1">
                    <a:lumMod val="75000"/>
                    <a:lumOff val="25000"/>
                  </a:schemeClr>
                </a:solidFill>
                <a:latin typeface="Calibri" panose="020F0502020204030204" pitchFamily="34" charset="0"/>
                <a:cs typeface="Calibri" panose="020F0502020204030204" pitchFamily="34" charset="0"/>
              </a:rPr>
              <a:t>llxon </a:t>
            </a:r>
            <a:endParaRPr lang="en-US" sz="2400" dirty="0">
              <a:solidFill>
                <a:schemeClr val="tx1">
                  <a:lumMod val="75000"/>
                  <a:lumOff val="25000"/>
                </a:schemeClr>
              </a:solidFill>
              <a:latin typeface="Calibri" panose="020F0502020204030204" pitchFamily="34" charset="0"/>
              <a:cs typeface="Calibri" panose="020F0502020204030204" pitchFamily="34" charset="0"/>
            </a:endParaRPr>
          </a:p>
          <a:p>
            <a:pPr algn="ctr"/>
            <a:r>
              <a:rPr lang="en-US" sz="2400" dirty="0" smtClean="0">
                <a:solidFill>
                  <a:schemeClr val="tx1">
                    <a:lumMod val="75000"/>
                    <a:lumOff val="25000"/>
                  </a:schemeClr>
                </a:solidFill>
                <a:latin typeface="Calibri" panose="020F0502020204030204" pitchFamily="34" charset="0"/>
                <a:cs typeface="Calibri" panose="020F0502020204030204" pitchFamily="34" charset="0"/>
              </a:rPr>
              <a:t>Cloud</a:t>
            </a:r>
            <a:endParaRPr lang="en-US" sz="2400" dirty="0">
              <a:solidFill>
                <a:schemeClr val="tx1">
                  <a:lumMod val="75000"/>
                  <a:lumOff val="25000"/>
                </a:schemeClr>
              </a:solidFill>
              <a:latin typeface="Calibri" panose="020F0502020204030204" pitchFamily="34" charset="0"/>
              <a:cs typeface="Calibri" panose="020F0502020204030204" pitchFamily="34" charset="0"/>
            </a:endParaRPr>
          </a:p>
        </p:txBody>
      </p:sp>
      <p:sp>
        <p:nvSpPr>
          <p:cNvPr id="19" name="TextBox 27">
            <a:extLst>
              <a:ext uri="{FF2B5EF4-FFF2-40B4-BE49-F238E27FC236}">
                <a16:creationId xmlns="" xmlns:a16="http://schemas.microsoft.com/office/drawing/2014/main" id="{CB609501-EE10-425F-83C8-1630D953C942}"/>
              </a:ext>
            </a:extLst>
          </p:cNvPr>
          <p:cNvSpPr txBox="1"/>
          <p:nvPr/>
        </p:nvSpPr>
        <p:spPr>
          <a:xfrm>
            <a:off x="6834558" y="8564007"/>
            <a:ext cx="3742024" cy="830997"/>
          </a:xfrm>
          <a:prstGeom prst="rect">
            <a:avLst/>
          </a:prstGeom>
          <a:noFill/>
        </p:spPr>
        <p:txBody>
          <a:bodyPr wrap="square">
            <a:spAutoFit/>
          </a:bodyPr>
          <a:lstStyle/>
          <a:p>
            <a:pPr algn="ctr"/>
            <a:r>
              <a:rPr lang="en-US" sz="2400" b="1" dirty="0" smtClean="0">
                <a:solidFill>
                  <a:schemeClr val="tx1">
                    <a:lumMod val="75000"/>
                    <a:lumOff val="25000"/>
                  </a:schemeClr>
                </a:solidFill>
                <a:latin typeface="Calibri" panose="020F0502020204030204" pitchFamily="34" charset="0"/>
                <a:cs typeface="Calibri" panose="020F0502020204030204" pitchFamily="34" charset="0"/>
              </a:rPr>
              <a:t>A</a:t>
            </a:r>
            <a:r>
              <a:rPr lang="en-US" sz="2400" dirty="0" smtClean="0">
                <a:solidFill>
                  <a:schemeClr val="tx1">
                    <a:lumMod val="75000"/>
                    <a:lumOff val="25000"/>
                  </a:schemeClr>
                </a:solidFill>
                <a:latin typeface="Calibri" panose="020F0502020204030204" pitchFamily="34" charset="0"/>
                <a:cs typeface="Calibri" panose="020F0502020204030204" pitchFamily="34" charset="0"/>
              </a:rPr>
              <a:t>pacer </a:t>
            </a:r>
          </a:p>
          <a:p>
            <a:pPr algn="ctr"/>
            <a:r>
              <a:rPr lang="en-US" sz="2400" dirty="0" smtClean="0">
                <a:solidFill>
                  <a:schemeClr val="tx1">
                    <a:lumMod val="75000"/>
                    <a:lumOff val="25000"/>
                  </a:schemeClr>
                </a:solidFill>
                <a:latin typeface="Calibri" panose="020F0502020204030204" pitchFamily="34" charset="0"/>
                <a:cs typeface="Calibri" panose="020F0502020204030204" pitchFamily="34" charset="0"/>
              </a:rPr>
              <a:t>OOB </a:t>
            </a:r>
            <a:r>
              <a:rPr lang="en-US" sz="2400" dirty="0">
                <a:solidFill>
                  <a:schemeClr val="tx1">
                    <a:lumMod val="75000"/>
                    <a:lumOff val="25000"/>
                  </a:schemeClr>
                </a:solidFill>
                <a:latin typeface="Calibri" panose="020F0502020204030204" pitchFamily="34" charset="0"/>
                <a:cs typeface="Calibri" panose="020F0502020204030204" pitchFamily="34" charset="0"/>
              </a:rPr>
              <a:t>Module</a:t>
            </a:r>
          </a:p>
        </p:txBody>
      </p:sp>
      <p:pic>
        <p:nvPicPr>
          <p:cNvPr id="27" name="圖片 2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678243" y="4584865"/>
            <a:ext cx="2755354" cy="1669911"/>
          </a:xfrm>
          <a:prstGeom prst="rect">
            <a:avLst/>
          </a:prstGeom>
        </p:spPr>
      </p:pic>
      <p:cxnSp>
        <p:nvCxnSpPr>
          <p:cNvPr id="3" name="直線接點 2"/>
          <p:cNvCxnSpPr/>
          <p:nvPr/>
        </p:nvCxnSpPr>
        <p:spPr bwMode="auto">
          <a:xfrm flipH="1">
            <a:off x="5091047" y="5577719"/>
            <a:ext cx="1458089" cy="2374519"/>
          </a:xfrm>
          <a:prstGeom prst="line">
            <a:avLst/>
          </a:prstGeom>
          <a:blipFill dpi="0" rotWithShape="0">
            <a:blip r:embed="rId4"/>
            <a:srcRect/>
            <a:tile tx="0" ty="0" sx="100000" sy="100000" flip="none" algn="tl"/>
          </a:blipFill>
          <a:ln w="57150" cap="flat" cmpd="sng" algn="ctr">
            <a:solidFill>
              <a:schemeClr val="bg1">
                <a:lumMod val="50000"/>
              </a:schemeClr>
            </a:solidFill>
            <a:prstDash val="solid"/>
            <a:round/>
            <a:headEnd type="none" w="med" len="med"/>
            <a:tailEnd type="none" w="med" len="med"/>
          </a:ln>
          <a:effectLst/>
        </p:spPr>
      </p:cxnSp>
      <p:cxnSp>
        <p:nvCxnSpPr>
          <p:cNvPr id="28" name="直線接點 27"/>
          <p:cNvCxnSpPr/>
          <p:nvPr/>
        </p:nvCxnSpPr>
        <p:spPr bwMode="auto">
          <a:xfrm>
            <a:off x="6532469" y="5574654"/>
            <a:ext cx="1646016" cy="2362168"/>
          </a:xfrm>
          <a:prstGeom prst="line">
            <a:avLst/>
          </a:prstGeom>
          <a:blipFill dpi="0" rotWithShape="0">
            <a:blip r:embed="rId4"/>
            <a:srcRect/>
            <a:tile tx="0" ty="0" sx="100000" sy="100000" flip="none" algn="tl"/>
          </a:blipFill>
          <a:ln w="57150" cap="flat" cmpd="sng" algn="ctr">
            <a:solidFill>
              <a:schemeClr val="bg1">
                <a:lumMod val="50000"/>
              </a:schemeClr>
            </a:solidFill>
            <a:prstDash val="solid"/>
            <a:round/>
            <a:headEnd type="none" w="med" len="med"/>
            <a:tailEnd type="none" w="med" len="med"/>
          </a:ln>
          <a:effectLst/>
        </p:spPr>
      </p:cxnSp>
      <p:cxnSp>
        <p:nvCxnSpPr>
          <p:cNvPr id="31" name="直線接點 30"/>
          <p:cNvCxnSpPr/>
          <p:nvPr/>
        </p:nvCxnSpPr>
        <p:spPr bwMode="auto">
          <a:xfrm flipV="1">
            <a:off x="5106852" y="7918254"/>
            <a:ext cx="3059223" cy="6121"/>
          </a:xfrm>
          <a:prstGeom prst="line">
            <a:avLst/>
          </a:prstGeom>
          <a:blipFill dpi="0" rotWithShape="0">
            <a:blip r:embed="rId4"/>
            <a:srcRect/>
            <a:tile tx="0" ty="0" sx="100000" sy="100000" flip="none" algn="tl"/>
          </a:blipFill>
          <a:ln w="57150" cap="flat" cmpd="sng" algn="ctr">
            <a:solidFill>
              <a:schemeClr val="bg1">
                <a:lumMod val="50000"/>
              </a:schemeClr>
            </a:solidFill>
            <a:prstDash val="solid"/>
            <a:round/>
            <a:headEnd type="none" w="med" len="med"/>
            <a:tailEnd type="none" w="med" len="med"/>
          </a:ln>
          <a:effectLst/>
        </p:spPr>
      </p:cxnSp>
      <p:pic>
        <p:nvPicPr>
          <p:cNvPr id="34" name="圖片 25">
            <a:extLst>
              <a:ext uri="{FF2B5EF4-FFF2-40B4-BE49-F238E27FC236}">
                <a16:creationId xmlns:a16="http://schemas.microsoft.com/office/drawing/2014/main" xmlns="" id="{D12B2226-0C27-447B-8630-1F3E974FB4F0}"/>
              </a:ext>
            </a:extLst>
          </p:cNvPr>
          <p:cNvPicPr>
            <a:picLocks noChangeAspect="1"/>
          </p:cNvPicPr>
          <p:nvPr/>
        </p:nvPicPr>
        <p:blipFill>
          <a:blip r:embed="rId5">
            <a:extLst>
              <a:ext uri="{BEBA8EAE-BF5A-486C-A8C5-ECC9F3942E4B}">
                <a14:imgProps xmlns:a14="http://schemas.microsoft.com/office/drawing/2010/main">
                  <a14:imgLayer r:embed="rId6">
                    <a14:imgEffect>
                      <a14:saturation sat="400000"/>
                    </a14:imgEffect>
                  </a14:imgLayer>
                </a14:imgProps>
              </a:ext>
            </a:extLst>
          </a:blip>
          <a:stretch>
            <a:fillRect/>
          </a:stretch>
        </p:blipFill>
        <p:spPr>
          <a:xfrm>
            <a:off x="5891725" y="4711878"/>
            <a:ext cx="1314822" cy="819617"/>
          </a:xfrm>
          <a:prstGeom prst="rect">
            <a:avLst/>
          </a:prstGeom>
        </p:spPr>
      </p:pic>
      <p:pic>
        <p:nvPicPr>
          <p:cNvPr id="35" name="圖片 24" descr="一張含有 畫畫 的圖片&#10;&#10;自動產生的描述">
            <a:extLst>
              <a:ext uri="{FF2B5EF4-FFF2-40B4-BE49-F238E27FC236}">
                <a16:creationId xmlns:a16="http://schemas.microsoft.com/office/drawing/2014/main" xmlns="" id="{E8428F95-AF5E-4172-AA1E-DDC4808F83F3}"/>
              </a:ext>
            </a:extLst>
          </p:cNvPr>
          <p:cNvPicPr>
            <a:picLocks noChangeAspect="1"/>
          </p:cNvPicPr>
          <p:nvPr/>
        </p:nvPicPr>
        <p:blipFill>
          <a:blip r:embed="rId7" cstate="print">
            <a:extLst>
              <a:ext uri="{BEBA8EAE-BF5A-486C-A8C5-ECC9F3942E4B}">
                <a14:imgProps xmlns:a14="http://schemas.microsoft.com/office/drawing/2010/main">
                  <a14:imgLayer r:embed="rId8">
                    <a14:imgEffect>
                      <a14:backgroundRemoval t="10000" b="90000" l="10000" r="90000">
                        <a14:foregroundMark x1="31946" y1="48241" x2="31946" y2="48241"/>
                        <a14:foregroundMark x1="37623" y1="47537" x2="37623" y2="47537"/>
                        <a14:foregroundMark x1="48689" y1="46833" x2="48689" y2="46833"/>
                        <a14:foregroundMark x1="59225" y1="49648" x2="59225" y2="49648"/>
                        <a14:foregroundMark x1="76522" y1="39603" x2="76522" y2="39603"/>
                      </a14:backgroundRemoval>
                    </a14:imgEffect>
                  </a14:imgLayer>
                </a14:imgProps>
              </a:ext>
              <a:ext uri="{28A0092B-C50C-407E-A947-70E740481C1C}">
                <a14:useLocalDpi xmlns:a14="http://schemas.microsoft.com/office/drawing/2010/main" val="0"/>
              </a:ext>
            </a:extLst>
          </a:blip>
          <a:stretch>
            <a:fillRect/>
          </a:stretch>
        </p:blipFill>
        <p:spPr>
          <a:xfrm>
            <a:off x="6062029" y="5024981"/>
            <a:ext cx="887196" cy="326232"/>
          </a:xfrm>
          <a:prstGeom prst="rect">
            <a:avLst/>
          </a:prstGeom>
        </p:spPr>
      </p:pic>
      <p:pic>
        <p:nvPicPr>
          <p:cNvPr id="36" name="Picture 6" descr="https://industrial.apacer.com/upfiles/ADUpload/allshare/7mm%E6%AD%A3%E9%9D%A2%E7%85%A7%E7%89%87.png">
            <a:extLst>
              <a:ext uri="{FF2B5EF4-FFF2-40B4-BE49-F238E27FC236}">
                <a16:creationId xmlns="" xmlns:a16="http://schemas.microsoft.com/office/drawing/2014/main" id="{587BE2A5-A3D5-4582-AA3D-001BAA284441}"/>
              </a:ext>
            </a:extLst>
          </p:cNvPr>
          <p:cNvPicPr>
            <a:picLocks noChangeAspect="1" noChangeArrowheads="1"/>
          </p:cNvPicPr>
          <p:nvPr/>
        </p:nvPicPr>
        <p:blipFill>
          <a:blip r:embed="rId9" cstate="email">
            <a:extLst>
              <a:ext uri="{28A0092B-C50C-407E-A947-70E740481C1C}">
                <a14:useLocalDpi xmlns:a14="http://schemas.microsoft.com/office/drawing/2010/main"/>
              </a:ext>
            </a:extLst>
          </a:blip>
          <a:srcRect/>
          <a:stretch>
            <a:fillRect/>
          </a:stretch>
        </p:blipFill>
        <p:spPr bwMode="auto">
          <a:xfrm>
            <a:off x="3629571" y="7128439"/>
            <a:ext cx="1441422" cy="1441421"/>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4" descr="Download File - Emoji U1f501 - Svg - Repeat Icon PNG Image with No  Background - PNGkey.com"/>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5922387" y="6425567"/>
            <a:ext cx="1220164" cy="1339753"/>
          </a:xfrm>
          <a:prstGeom prst="rect">
            <a:avLst/>
          </a:prstGeom>
          <a:noFill/>
          <a:extLst>
            <a:ext uri="{909E8E84-426E-40DD-AFC4-6F175D3DCCD1}">
              <a14:hiddenFill xmlns:a14="http://schemas.microsoft.com/office/drawing/2010/main">
                <a:solidFill>
                  <a:srgbClr val="FFFFFF"/>
                </a:solidFill>
              </a14:hiddenFill>
            </a:ext>
          </a:extLst>
        </p:spPr>
      </p:pic>
      <p:sp>
        <p:nvSpPr>
          <p:cNvPr id="23" name="矩形 22"/>
          <p:cNvSpPr/>
          <p:nvPr/>
        </p:nvSpPr>
        <p:spPr>
          <a:xfrm>
            <a:off x="677243" y="415221"/>
            <a:ext cx="15913768" cy="3231654"/>
          </a:xfrm>
          <a:prstGeom prst="rect">
            <a:avLst/>
          </a:prstGeom>
        </p:spPr>
        <p:txBody>
          <a:bodyPr wrap="square">
            <a:spAutoFit/>
          </a:bodyPr>
          <a:lstStyle/>
          <a:p>
            <a:r>
              <a:rPr lang="en-US" altLang="zh-TW" sz="3600" b="1" dirty="0" err="1" smtClean="0">
                <a:solidFill>
                  <a:schemeClr val="tx1">
                    <a:lumMod val="75000"/>
                    <a:lumOff val="25000"/>
                  </a:schemeClr>
                </a:solidFill>
                <a:latin typeface="Calibri" panose="020F0502020204030204" pitchFamily="34" charset="0"/>
                <a:cs typeface="Calibri" panose="020F0502020204030204" pitchFamily="34" charset="0"/>
              </a:rPr>
              <a:t>Allxon</a:t>
            </a:r>
            <a:r>
              <a:rPr lang="en-US" altLang="zh-TW" sz="3600" b="1" dirty="0" smtClean="0">
                <a:solidFill>
                  <a:schemeClr val="tx1">
                    <a:lumMod val="75000"/>
                    <a:lumOff val="25000"/>
                  </a:schemeClr>
                </a:solidFill>
                <a:latin typeface="Calibri" panose="020F0502020204030204" pitchFamily="34" charset="0"/>
                <a:cs typeface="Calibri" panose="020F0502020204030204" pitchFamily="34" charset="0"/>
              </a:rPr>
              <a:t> Cloud-Based</a:t>
            </a:r>
          </a:p>
          <a:p>
            <a:r>
              <a:rPr lang="en-US" altLang="zh-TW" sz="4000" b="1" dirty="0" err="1" smtClean="0">
                <a:solidFill>
                  <a:schemeClr val="accent1">
                    <a:lumMod val="50000"/>
                  </a:schemeClr>
                </a:solidFill>
                <a:latin typeface="Calibri" panose="020F0502020204030204" pitchFamily="34" charset="0"/>
                <a:cs typeface="Calibri" panose="020F0502020204030204" pitchFamily="34" charset="0"/>
              </a:rPr>
              <a:t>Apacer</a:t>
            </a:r>
            <a:r>
              <a:rPr lang="en-US" altLang="zh-TW" sz="4000" b="1" dirty="0" smtClean="0">
                <a:solidFill>
                  <a:schemeClr val="accent1">
                    <a:lumMod val="50000"/>
                  </a:schemeClr>
                </a:solidFill>
                <a:latin typeface="Calibri" panose="020F0502020204030204" pitchFamily="34" charset="0"/>
                <a:cs typeface="Calibri" panose="020F0502020204030204" pitchFamily="34" charset="0"/>
              </a:rPr>
              <a:t> OOB </a:t>
            </a:r>
            <a:r>
              <a:rPr lang="en-US" altLang="zh-TW" sz="4000" b="1" dirty="0">
                <a:solidFill>
                  <a:schemeClr val="accent1">
                    <a:lumMod val="50000"/>
                  </a:schemeClr>
                </a:solidFill>
                <a:latin typeface="Calibri" panose="020F0502020204030204" pitchFamily="34" charset="0"/>
                <a:cs typeface="Calibri" panose="020F0502020204030204" pitchFamily="34" charset="0"/>
              </a:rPr>
              <a:t>Technology </a:t>
            </a:r>
            <a:r>
              <a:rPr lang="en-US" altLang="zh-TW" sz="4000" b="1" dirty="0" smtClean="0">
                <a:solidFill>
                  <a:schemeClr val="accent1">
                    <a:lumMod val="50000"/>
                  </a:schemeClr>
                </a:solidFill>
                <a:latin typeface="Calibri" panose="020F0502020204030204" pitchFamily="34" charset="0"/>
                <a:cs typeface="Calibri" panose="020F0502020204030204" pitchFamily="34" charset="0"/>
              </a:rPr>
              <a:t>- </a:t>
            </a:r>
            <a:r>
              <a:rPr lang="en-US" altLang="zh-TW" sz="4000" b="1" kern="0" dirty="0" err="1">
                <a:solidFill>
                  <a:schemeClr val="accent1">
                    <a:lumMod val="50000"/>
                  </a:schemeClr>
                </a:solidFill>
                <a:latin typeface="Calibri" panose="020F0502020204030204" pitchFamily="34" charset="0"/>
                <a:cs typeface="Calibri" panose="020F0502020204030204" pitchFamily="34" charset="0"/>
              </a:rPr>
              <a:t>IoT</a:t>
            </a:r>
            <a:r>
              <a:rPr lang="en-US" altLang="zh-TW" sz="4000" b="1" kern="0" dirty="0">
                <a:solidFill>
                  <a:schemeClr val="accent1">
                    <a:lumMod val="50000"/>
                  </a:schemeClr>
                </a:solidFill>
                <a:latin typeface="Calibri" panose="020F0502020204030204" pitchFamily="34" charset="0"/>
                <a:cs typeface="Calibri" panose="020F0502020204030204" pitchFamily="34" charset="0"/>
              </a:rPr>
              <a:t> Disaster Recovery </a:t>
            </a:r>
            <a:r>
              <a:rPr lang="en-US" altLang="zh-TW" sz="4000" b="1" kern="0" dirty="0" smtClean="0">
                <a:solidFill>
                  <a:schemeClr val="accent1">
                    <a:lumMod val="50000"/>
                  </a:schemeClr>
                </a:solidFill>
                <a:latin typeface="Calibri" panose="020F0502020204030204" pitchFamily="34" charset="0"/>
                <a:cs typeface="Calibri" panose="020F0502020204030204" pitchFamily="34" charset="0"/>
              </a:rPr>
              <a:t>Solution</a:t>
            </a:r>
          </a:p>
          <a:p>
            <a:endParaRPr lang="en-US" altLang="zh-TW" sz="3200" dirty="0" smtClean="0">
              <a:latin typeface="Calibri" panose="020F0502020204030204" pitchFamily="34" charset="0"/>
              <a:cs typeface="Calibri" panose="020F0502020204030204" pitchFamily="34" charset="0"/>
            </a:endParaRPr>
          </a:p>
          <a:p>
            <a:r>
              <a:rPr lang="en-US" altLang="zh-TW" sz="2400" i="1" dirty="0" smtClean="0">
                <a:solidFill>
                  <a:schemeClr val="tx1">
                    <a:lumMod val="75000"/>
                    <a:lumOff val="25000"/>
                  </a:schemeClr>
                </a:solidFill>
                <a:latin typeface="Calibri" panose="020F0502020204030204" pitchFamily="34" charset="0"/>
                <a:cs typeface="Calibri" panose="020F0502020204030204" pitchFamily="34" charset="0"/>
              </a:rPr>
              <a:t>Total </a:t>
            </a:r>
            <a:r>
              <a:rPr lang="en-US" altLang="zh-TW" sz="2400" i="1" dirty="0" err="1">
                <a:solidFill>
                  <a:schemeClr val="tx1">
                    <a:lumMod val="75000"/>
                    <a:lumOff val="25000"/>
                  </a:schemeClr>
                </a:solidFill>
                <a:latin typeface="Calibri" panose="020F0502020204030204" pitchFamily="34" charset="0"/>
                <a:cs typeface="Calibri" panose="020F0502020204030204" pitchFamily="34" charset="0"/>
              </a:rPr>
              <a:t>IoT</a:t>
            </a:r>
            <a:r>
              <a:rPr lang="en-US" altLang="zh-TW" sz="2400" i="1" dirty="0">
                <a:solidFill>
                  <a:schemeClr val="tx1">
                    <a:lumMod val="75000"/>
                    <a:lumOff val="25000"/>
                  </a:schemeClr>
                </a:solidFill>
                <a:latin typeface="Calibri" panose="020F0502020204030204" pitchFamily="34" charset="0"/>
                <a:cs typeface="Calibri" panose="020F0502020204030204" pitchFamily="34" charset="0"/>
              </a:rPr>
              <a:t> Solution </a:t>
            </a:r>
            <a:r>
              <a:rPr lang="en-US" altLang="zh-TW" sz="2400" i="1" dirty="0" smtClean="0">
                <a:solidFill>
                  <a:schemeClr val="tx1">
                    <a:lumMod val="75000"/>
                    <a:lumOff val="25000"/>
                  </a:schemeClr>
                </a:solidFill>
                <a:latin typeface="Calibri" panose="020F0502020204030204" pitchFamily="34" charset="0"/>
                <a:cs typeface="Calibri" panose="020F0502020204030204" pitchFamily="34" charset="0"/>
              </a:rPr>
              <a:t>across all </a:t>
            </a:r>
            <a:r>
              <a:rPr lang="en-US" altLang="zh-TW" sz="2400" i="1" dirty="0">
                <a:solidFill>
                  <a:schemeClr val="tx1">
                    <a:lumMod val="75000"/>
                    <a:lumOff val="25000"/>
                  </a:schemeClr>
                </a:solidFill>
                <a:latin typeface="Calibri" panose="020F0502020204030204" pitchFamily="34" charset="0"/>
                <a:cs typeface="Calibri" panose="020F0502020204030204" pitchFamily="34" charset="0"/>
              </a:rPr>
              <a:t>business</a:t>
            </a:r>
            <a:r>
              <a:rPr lang="zh-TW" altLang="en-US" sz="2400" i="1" dirty="0">
                <a:solidFill>
                  <a:schemeClr val="tx1">
                    <a:lumMod val="75000"/>
                    <a:lumOff val="25000"/>
                  </a:schemeClr>
                </a:solidFill>
                <a:latin typeface="Calibri" panose="020F0502020204030204" pitchFamily="34" charset="0"/>
                <a:cs typeface="Calibri" panose="020F0502020204030204" pitchFamily="34" charset="0"/>
              </a:rPr>
              <a:t> </a:t>
            </a:r>
            <a:r>
              <a:rPr lang="en-US" altLang="zh-TW" sz="2400" i="1" dirty="0">
                <a:solidFill>
                  <a:schemeClr val="tx1">
                    <a:lumMod val="75000"/>
                    <a:lumOff val="25000"/>
                  </a:schemeClr>
                </a:solidFill>
                <a:latin typeface="Calibri" panose="020F0502020204030204" pitchFamily="34" charset="0"/>
                <a:cs typeface="Calibri" panose="020F0502020204030204" pitchFamily="34" charset="0"/>
              </a:rPr>
              <a:t>verticals for IHV and </a:t>
            </a:r>
            <a:r>
              <a:rPr lang="en-US" altLang="zh-TW" sz="2400" i="1" dirty="0" smtClean="0">
                <a:solidFill>
                  <a:schemeClr val="tx1">
                    <a:lumMod val="75000"/>
                    <a:lumOff val="25000"/>
                  </a:schemeClr>
                </a:solidFill>
                <a:latin typeface="Calibri" panose="020F0502020204030204" pitchFamily="34" charset="0"/>
                <a:cs typeface="Calibri" panose="020F0502020204030204" pitchFamily="34" charset="0"/>
              </a:rPr>
              <a:t>end-users</a:t>
            </a:r>
            <a:endParaRPr lang="en-US" altLang="zh-TW" sz="2400" i="1" dirty="0">
              <a:solidFill>
                <a:schemeClr val="tx1">
                  <a:lumMod val="75000"/>
                  <a:lumOff val="25000"/>
                </a:schemeClr>
              </a:solidFill>
              <a:latin typeface="Calibri" panose="020F0502020204030204" pitchFamily="34" charset="0"/>
              <a:cs typeface="Calibri" panose="020F0502020204030204" pitchFamily="34" charset="0"/>
            </a:endParaRPr>
          </a:p>
          <a:p>
            <a:r>
              <a:rPr lang="en-US" altLang="zh-TW" sz="2400" dirty="0" smtClean="0">
                <a:solidFill>
                  <a:schemeClr val="tx1">
                    <a:lumMod val="75000"/>
                    <a:lumOff val="25000"/>
                  </a:schemeClr>
                </a:solidFill>
                <a:latin typeface="Calibri" panose="020F0502020204030204" pitchFamily="34" charset="0"/>
                <a:cs typeface="Calibri" panose="020F0502020204030204" pitchFamily="34" charset="0"/>
              </a:rPr>
              <a:t>Out-Of-Band </a:t>
            </a:r>
            <a:r>
              <a:rPr lang="en-US" altLang="zh-TW" sz="2400" dirty="0">
                <a:solidFill>
                  <a:schemeClr val="tx1">
                    <a:lumMod val="75000"/>
                    <a:lumOff val="25000"/>
                  </a:schemeClr>
                </a:solidFill>
                <a:latin typeface="Calibri" panose="020F0502020204030204" pitchFamily="34" charset="0"/>
                <a:cs typeface="Calibri" panose="020F0502020204030204" pitchFamily="34" charset="0"/>
              </a:rPr>
              <a:t>(OOB) management is a hardware-based technology that helps service providers manage devices remotely </a:t>
            </a:r>
            <a:r>
              <a:rPr lang="en-US" altLang="zh-TW" sz="2400" dirty="0" smtClean="0">
                <a:solidFill>
                  <a:schemeClr val="tx1">
                    <a:lumMod val="75000"/>
                    <a:lumOff val="25000"/>
                  </a:schemeClr>
                </a:solidFill>
                <a:latin typeface="Calibri" panose="020F0502020204030204" pitchFamily="34" charset="0"/>
                <a:cs typeface="Calibri" panose="020F0502020204030204" pitchFamily="34" charset="0"/>
              </a:rPr>
              <a:t>via monitoring </a:t>
            </a:r>
            <a:r>
              <a:rPr lang="en-US" altLang="zh-TW" sz="2400" dirty="0">
                <a:solidFill>
                  <a:schemeClr val="tx1">
                    <a:lumMod val="75000"/>
                    <a:lumOff val="25000"/>
                  </a:schemeClr>
                </a:solidFill>
                <a:latin typeface="Calibri" panose="020F0502020204030204" pitchFamily="34" charset="0"/>
                <a:cs typeface="Calibri" panose="020F0502020204030204" pitchFamily="34" charset="0"/>
              </a:rPr>
              <a:t>and management features. Using functions like Out-Of-Band power </a:t>
            </a:r>
            <a:r>
              <a:rPr lang="en-US" altLang="zh-TW" sz="2400" dirty="0" smtClean="0">
                <a:solidFill>
                  <a:schemeClr val="tx1">
                    <a:lumMod val="75000"/>
                    <a:lumOff val="25000"/>
                  </a:schemeClr>
                </a:solidFill>
                <a:latin typeface="Calibri" panose="020F0502020204030204" pitchFamily="34" charset="0"/>
                <a:cs typeface="Calibri" panose="020F0502020204030204" pitchFamily="34" charset="0"/>
              </a:rPr>
              <a:t>cycling and scheduled power management, users can power devices ON and OFF remotely </a:t>
            </a:r>
            <a:r>
              <a:rPr lang="en-US" altLang="zh-TW" sz="2400" dirty="0">
                <a:solidFill>
                  <a:schemeClr val="tx1">
                    <a:lumMod val="75000"/>
                    <a:lumOff val="25000"/>
                  </a:schemeClr>
                </a:solidFill>
                <a:latin typeface="Calibri" panose="020F0502020204030204" pitchFamily="34" charset="0"/>
                <a:cs typeface="Calibri" panose="020F0502020204030204" pitchFamily="34" charset="0"/>
              </a:rPr>
              <a:t>to save time and </a:t>
            </a:r>
            <a:r>
              <a:rPr lang="en-US" altLang="zh-TW" sz="2400" dirty="0" smtClean="0">
                <a:solidFill>
                  <a:schemeClr val="tx1">
                    <a:lumMod val="75000"/>
                    <a:lumOff val="25000"/>
                  </a:schemeClr>
                </a:solidFill>
                <a:latin typeface="Calibri" panose="020F0502020204030204" pitchFamily="34" charset="0"/>
                <a:cs typeface="Calibri" panose="020F0502020204030204" pitchFamily="34" charset="0"/>
              </a:rPr>
              <a:t>money, rather than </a:t>
            </a:r>
            <a:r>
              <a:rPr lang="en-US" altLang="zh-TW" sz="2400" dirty="0">
                <a:solidFill>
                  <a:schemeClr val="tx1">
                    <a:lumMod val="75000"/>
                    <a:lumOff val="25000"/>
                  </a:schemeClr>
                </a:solidFill>
                <a:latin typeface="Calibri" panose="020F0502020204030204" pitchFamily="34" charset="0"/>
                <a:cs typeface="Calibri" panose="020F0502020204030204" pitchFamily="34" charset="0"/>
              </a:rPr>
              <a:t>traveling on-site for technical support.</a:t>
            </a:r>
          </a:p>
        </p:txBody>
      </p:sp>
      <p:pic>
        <p:nvPicPr>
          <p:cNvPr id="6" name="圖片 5"/>
          <p:cNvPicPr>
            <a:picLocks noChangeAspect="1"/>
          </p:cNvPicPr>
          <p:nvPr/>
        </p:nvPicPr>
        <p:blipFill rotWithShape="1">
          <a:blip r:embed="rId11" cstate="print">
            <a:extLst>
              <a:ext uri="{28A0092B-C50C-407E-A947-70E740481C1C}">
                <a14:useLocalDpi xmlns:a14="http://schemas.microsoft.com/office/drawing/2010/main" val="0"/>
              </a:ext>
            </a:extLst>
          </a:blip>
          <a:srcRect l="38679" t="38926" r="46063" b="21946"/>
          <a:stretch/>
        </p:blipFill>
        <p:spPr>
          <a:xfrm>
            <a:off x="8468275" y="7664206"/>
            <a:ext cx="417880" cy="714440"/>
          </a:xfrm>
          <a:prstGeom prst="rect">
            <a:avLst/>
          </a:prstGeom>
        </p:spPr>
      </p:pic>
      <p:pic>
        <p:nvPicPr>
          <p:cNvPr id="2" name="圖片 1"/>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10500003" y="7691668"/>
            <a:ext cx="1029620" cy="1029620"/>
          </a:xfrm>
          <a:prstGeom prst="rect">
            <a:avLst/>
          </a:prstGeom>
        </p:spPr>
      </p:pic>
      <p:pic>
        <p:nvPicPr>
          <p:cNvPr id="4" name="圖片 3"/>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10515734" y="6427929"/>
            <a:ext cx="1012394" cy="1012394"/>
          </a:xfrm>
          <a:prstGeom prst="rect">
            <a:avLst/>
          </a:prstGeom>
        </p:spPr>
      </p:pic>
      <p:pic>
        <p:nvPicPr>
          <p:cNvPr id="20" name="Picture 4" descr="battery, charge, time icon">
            <a:extLst>
              <a:ext uri="{FF2B5EF4-FFF2-40B4-BE49-F238E27FC236}">
                <a16:creationId xmlns="" xmlns:a16="http://schemas.microsoft.com/office/drawing/2014/main" id="{C1E97A50-2522-4342-863D-8E39E0A2C7B8}"/>
              </a:ext>
            </a:extLst>
          </p:cNvPr>
          <p:cNvPicPr>
            <a:picLocks noChangeAspect="1" noChangeArrowheads="1"/>
          </p:cNvPicPr>
          <p:nvPr/>
        </p:nvPicPr>
        <p:blipFill rotWithShape="1">
          <a:blip r:embed="rId14">
            <a:extLst>
              <a:ext uri="{BEBA8EAE-BF5A-486C-A8C5-ECC9F3942E4B}">
                <a14:imgProps xmlns:a14="http://schemas.microsoft.com/office/drawing/2010/main">
                  <a14:imgLayer r:embed="rId15">
                    <a14:imgEffect>
                      <a14:backgroundRemoval t="35502" b="75241" l="23224" r="50574"/>
                    </a14:imgEffect>
                  </a14:imgLayer>
                </a14:imgProps>
              </a:ext>
              <a:ext uri="{28A0092B-C50C-407E-A947-70E740481C1C}">
                <a14:useLocalDpi xmlns:a14="http://schemas.microsoft.com/office/drawing/2010/main" val="0"/>
              </a:ext>
            </a:extLst>
          </a:blip>
          <a:srcRect l="19805" t="30534" r="46007" b="19792"/>
          <a:stretch/>
        </p:blipFill>
        <p:spPr bwMode="auto">
          <a:xfrm>
            <a:off x="11118403" y="6673097"/>
            <a:ext cx="480898" cy="69874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65423623"/>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圖片 9"/>
          <p:cNvPicPr>
            <a:picLocks noChangeAspect="1"/>
          </p:cNvPicPr>
          <p:nvPr/>
        </p:nvPicPr>
        <p:blipFill rotWithShape="1">
          <a:blip r:embed="rId2" cstate="email">
            <a:extLst>
              <a:ext uri="{28A0092B-C50C-407E-A947-70E740481C1C}">
                <a14:useLocalDpi xmlns:a14="http://schemas.microsoft.com/office/drawing/2010/main"/>
              </a:ext>
            </a:extLst>
          </a:blip>
          <a:srcRect t="11587"/>
          <a:stretch/>
        </p:blipFill>
        <p:spPr>
          <a:xfrm>
            <a:off x="2331963" y="2281398"/>
            <a:ext cx="13004800" cy="6467583"/>
          </a:xfrm>
          <a:prstGeom prst="rect">
            <a:avLst/>
          </a:prstGeom>
        </p:spPr>
      </p:pic>
      <p:sp>
        <p:nvSpPr>
          <p:cNvPr id="5" name="矩形 4"/>
          <p:cNvSpPr/>
          <p:nvPr/>
        </p:nvSpPr>
        <p:spPr>
          <a:xfrm>
            <a:off x="1516361" y="988368"/>
            <a:ext cx="14303772" cy="1317925"/>
          </a:xfrm>
          <a:prstGeom prst="rect">
            <a:avLst/>
          </a:prstGeom>
        </p:spPr>
        <p:txBody>
          <a:bodyPr wrap="square">
            <a:spAutoFit/>
          </a:bodyPr>
          <a:lstStyle/>
          <a:p>
            <a:pPr algn="ctr"/>
            <a:r>
              <a:rPr lang="en-US" altLang="zh-TW" sz="3982" b="1" dirty="0">
                <a:solidFill>
                  <a:srgbClr val="008080"/>
                </a:solidFill>
                <a:latin typeface="Calibri" panose="020F0502020204030204" pitchFamily="34" charset="0"/>
                <a:ea typeface="微軟正黑體" pitchFamily="34" charset="-120"/>
                <a:cs typeface="Calibri" panose="020F0502020204030204" pitchFamily="34" charset="0"/>
                <a:sym typeface="Arial" charset="0"/>
              </a:rPr>
              <a:t>Apacer </a:t>
            </a:r>
            <a:r>
              <a:rPr lang="en-US" altLang="zh-TW" sz="3982" b="1" dirty="0">
                <a:solidFill>
                  <a:srgbClr val="008080"/>
                </a:solidFill>
                <a:latin typeface="Calibri" panose="020F0502020204030204" pitchFamily="34" charset="0"/>
                <a:ea typeface="微軟正黑體" pitchFamily="34" charset="-120"/>
                <a:cs typeface="Calibri" panose="020F0502020204030204" pitchFamily="34" charset="0"/>
              </a:rPr>
              <a:t>Anti-</a:t>
            </a:r>
            <a:r>
              <a:rPr lang="en-US" altLang="zh-TW" sz="3982" b="1" dirty="0" err="1">
                <a:solidFill>
                  <a:srgbClr val="008080"/>
                </a:solidFill>
                <a:latin typeface="Calibri" panose="020F0502020204030204" pitchFamily="34" charset="0"/>
                <a:ea typeface="微軟正黑體" pitchFamily="34" charset="-120"/>
                <a:cs typeface="Calibri" panose="020F0502020204030204" pitchFamily="34" charset="0"/>
              </a:rPr>
              <a:t>Sulfuration</a:t>
            </a:r>
            <a:r>
              <a:rPr lang="en-US" altLang="zh-TW" sz="3982" b="1" dirty="0">
                <a:solidFill>
                  <a:srgbClr val="008080"/>
                </a:solidFill>
                <a:latin typeface="Calibri" panose="020F0502020204030204" pitchFamily="34" charset="0"/>
                <a:ea typeface="微軟正黑體" pitchFamily="34" charset="-120"/>
                <a:cs typeface="Calibri" panose="020F0502020204030204" pitchFamily="34" charset="0"/>
              </a:rPr>
              <a:t> SSD Passed  </a:t>
            </a:r>
          </a:p>
          <a:p>
            <a:pPr algn="ctr"/>
            <a:r>
              <a:rPr lang="en-US" altLang="zh-TW" sz="3982" b="1" dirty="0">
                <a:solidFill>
                  <a:srgbClr val="008080"/>
                </a:solidFill>
                <a:latin typeface="Calibri" panose="020F0502020204030204" pitchFamily="34" charset="0"/>
                <a:ea typeface="微軟正黑體" pitchFamily="34" charset="-120"/>
                <a:cs typeface="Calibri" panose="020F0502020204030204" pitchFamily="34" charset="0"/>
              </a:rPr>
              <a:t>G3 Level of ANSI/ISA 71.04 Certification</a:t>
            </a:r>
            <a:endParaRPr lang="zh-TW" altLang="en-US" sz="3982" b="1" dirty="0">
              <a:solidFill>
                <a:srgbClr val="008080"/>
              </a:solidFill>
              <a:latin typeface="Calibri" panose="020F0502020204030204" pitchFamily="34" charset="0"/>
              <a:ea typeface="微軟正黑體" pitchFamily="34" charset="-120"/>
              <a:cs typeface="Calibri" panose="020F0502020204030204" pitchFamily="34" charset="0"/>
            </a:endParaRPr>
          </a:p>
        </p:txBody>
      </p:sp>
      <p:sp>
        <p:nvSpPr>
          <p:cNvPr id="6" name="矩形 5"/>
          <p:cNvSpPr/>
          <p:nvPr/>
        </p:nvSpPr>
        <p:spPr>
          <a:xfrm>
            <a:off x="2466591" y="2757081"/>
            <a:ext cx="12928870" cy="1930657"/>
          </a:xfrm>
          <a:prstGeom prst="rect">
            <a:avLst/>
          </a:prstGeom>
        </p:spPr>
        <p:txBody>
          <a:bodyPr wrap="square">
            <a:spAutoFit/>
          </a:bodyPr>
          <a:lstStyle/>
          <a:p>
            <a:endParaRPr lang="en-US" altLang="zh-TW" sz="5973" dirty="0">
              <a:solidFill>
                <a:schemeClr val="tx1">
                  <a:lumMod val="75000"/>
                  <a:lumOff val="25000"/>
                </a:schemeClr>
              </a:solidFill>
            </a:endParaRPr>
          </a:p>
          <a:p>
            <a:r>
              <a:rPr lang="en-US" altLang="zh-TW" sz="5973" dirty="0">
                <a:solidFill>
                  <a:schemeClr val="tx1">
                    <a:lumMod val="75000"/>
                    <a:lumOff val="25000"/>
                  </a:schemeClr>
                </a:solidFill>
              </a:rPr>
              <a:t>  </a:t>
            </a:r>
            <a:endParaRPr lang="zh-TW" altLang="en-US" sz="5973" dirty="0">
              <a:solidFill>
                <a:schemeClr val="tx1">
                  <a:lumMod val="75000"/>
                  <a:lumOff val="25000"/>
                </a:schemeClr>
              </a:solidFill>
            </a:endParaRPr>
          </a:p>
        </p:txBody>
      </p:sp>
      <p:pic>
        <p:nvPicPr>
          <p:cNvPr id="2" name="圖片 1"/>
          <p:cNvPicPr>
            <a:picLocks noChangeAspect="1"/>
          </p:cNvPicPr>
          <p:nvPr/>
        </p:nvPicPr>
        <p:blipFill>
          <a:blip r:embed="rId3" cstate="email">
            <a:duotone>
              <a:schemeClr val="accent5">
                <a:shade val="45000"/>
                <a:satMod val="135000"/>
              </a:schemeClr>
              <a:prstClr val="white"/>
            </a:duotone>
            <a:extLst>
              <a:ext uri="{28A0092B-C50C-407E-A947-70E740481C1C}">
                <a14:useLocalDpi xmlns:a14="http://schemas.microsoft.com/office/drawing/2010/main"/>
              </a:ext>
            </a:extLst>
          </a:blip>
          <a:stretch>
            <a:fillRect/>
          </a:stretch>
        </p:blipFill>
        <p:spPr>
          <a:xfrm rot="908229">
            <a:off x="13565773" y="498574"/>
            <a:ext cx="1397998" cy="1397998"/>
          </a:xfrm>
          <a:prstGeom prst="rect">
            <a:avLst/>
          </a:prstGeom>
        </p:spPr>
      </p:pic>
      <p:sp>
        <p:nvSpPr>
          <p:cNvPr id="15" name="矩形 14"/>
          <p:cNvSpPr/>
          <p:nvPr/>
        </p:nvSpPr>
        <p:spPr>
          <a:xfrm>
            <a:off x="6161052" y="2500536"/>
            <a:ext cx="8960996" cy="1317925"/>
          </a:xfrm>
          <a:prstGeom prst="rect">
            <a:avLst/>
          </a:prstGeom>
        </p:spPr>
        <p:txBody>
          <a:bodyPr wrap="square">
            <a:spAutoFit/>
          </a:bodyPr>
          <a:lstStyle/>
          <a:p>
            <a:r>
              <a:rPr lang="en-US" altLang="zh-TW" sz="3982" b="1" dirty="0">
                <a:solidFill>
                  <a:schemeClr val="tx1">
                    <a:lumMod val="75000"/>
                    <a:lumOff val="25000"/>
                  </a:schemeClr>
                </a:solidFill>
                <a:latin typeface="Calibri" panose="020F0502020204030204" pitchFamily="34" charset="0"/>
                <a:cs typeface="Calibri" panose="020F0502020204030204" pitchFamily="34" charset="0"/>
              </a:rPr>
              <a:t>Full protection from sulfuration with complete and strict certification</a:t>
            </a:r>
            <a:endParaRPr lang="zh-TW" altLang="en-US" sz="3982" b="1" dirty="0">
              <a:solidFill>
                <a:schemeClr val="tx1">
                  <a:lumMod val="75000"/>
                  <a:lumOff val="25000"/>
                </a:schemeClr>
              </a:solidFill>
              <a:latin typeface="Calibri" panose="020F0502020204030204" pitchFamily="34" charset="0"/>
              <a:cs typeface="Calibri" panose="020F0502020204030204" pitchFamily="34" charset="0"/>
            </a:endParaRPr>
          </a:p>
        </p:txBody>
      </p:sp>
      <p:pic>
        <p:nvPicPr>
          <p:cNvPr id="11" name="圖片 10"/>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9442484" y="3568708"/>
            <a:ext cx="6140415" cy="5491779"/>
          </a:xfrm>
          <a:prstGeom prst="rect">
            <a:avLst/>
          </a:prstGeom>
        </p:spPr>
      </p:pic>
      <p:sp>
        <p:nvSpPr>
          <p:cNvPr id="4" name="文字方塊 3"/>
          <p:cNvSpPr txBox="1"/>
          <p:nvPr/>
        </p:nvSpPr>
        <p:spPr>
          <a:xfrm>
            <a:off x="2342737" y="8803988"/>
            <a:ext cx="9269269" cy="707886"/>
          </a:xfrm>
          <a:prstGeom prst="rect">
            <a:avLst/>
          </a:prstGeom>
          <a:noFill/>
        </p:spPr>
        <p:txBody>
          <a:bodyPr wrap="none" rtlCol="0">
            <a:spAutoFit/>
          </a:bodyPr>
          <a:lstStyle/>
          <a:p>
            <a:r>
              <a:rPr lang="en-US" altLang="zh-TW" sz="1600" b="1" dirty="0">
                <a:solidFill>
                  <a:srgbClr val="008080"/>
                </a:solidFill>
                <a:ea typeface="微軟正黑體" pitchFamily="34" charset="-120"/>
                <a:sym typeface="Arial" charset="0"/>
              </a:rPr>
              <a:t>Model</a:t>
            </a:r>
            <a:r>
              <a:rPr lang="en-US" altLang="zh-TW" sz="1600" b="1" dirty="0">
                <a:solidFill>
                  <a:srgbClr val="008080"/>
                </a:solidFill>
                <a:ea typeface="微軟正黑體" pitchFamily="34" charset="-120"/>
              </a:rPr>
              <a:t>s that Support </a:t>
            </a:r>
            <a:r>
              <a:rPr lang="en-US" altLang="zh-TW" sz="1600" b="1" dirty="0" smtClean="0">
                <a:solidFill>
                  <a:srgbClr val="008080"/>
                </a:solidFill>
                <a:ea typeface="微軟正黑體" pitchFamily="34" charset="-120"/>
              </a:rPr>
              <a:t>Anti-</a:t>
            </a:r>
            <a:r>
              <a:rPr lang="en-US" altLang="zh-TW" sz="1600" b="1" dirty="0" err="1" smtClean="0">
                <a:solidFill>
                  <a:srgbClr val="008080"/>
                </a:solidFill>
                <a:ea typeface="微軟正黑體" pitchFamily="34" charset="-120"/>
              </a:rPr>
              <a:t>Sulfuration</a:t>
            </a:r>
            <a:r>
              <a:rPr lang="en-US" altLang="zh-TW" sz="1600" b="1" dirty="0" smtClean="0">
                <a:solidFill>
                  <a:srgbClr val="008080"/>
                </a:solidFill>
                <a:ea typeface="微軟正黑體" pitchFamily="34" charset="-120"/>
              </a:rPr>
              <a:t> : PV250-M280, PV220-M280, SV250-M280, SH250-M280   </a:t>
            </a:r>
            <a:endParaRPr lang="en-US" altLang="zh-TW" sz="1600" b="1" dirty="0">
              <a:solidFill>
                <a:srgbClr val="008080"/>
              </a:solidFill>
              <a:ea typeface="微軟正黑體" pitchFamily="34" charset="-120"/>
            </a:endParaRPr>
          </a:p>
          <a:p>
            <a:endParaRPr lang="zh-TW" altLang="en-US" sz="24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spTree>
    <p:extLst>
      <p:ext uri="{BB962C8B-B14F-4D97-AF65-F5344CB8AC3E}">
        <p14:creationId xmlns:p14="http://schemas.microsoft.com/office/powerpoint/2010/main" val="1324458491"/>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 name="表格 20"/>
          <p:cNvGraphicFramePr>
            <a:graphicFrameLocks noGrp="1"/>
          </p:cNvGraphicFramePr>
          <p:nvPr>
            <p:extLst>
              <p:ext uri="{D42A27DB-BD31-4B8C-83A1-F6EECF244321}">
                <p14:modId xmlns:p14="http://schemas.microsoft.com/office/powerpoint/2010/main" val="1801717490"/>
              </p:ext>
            </p:extLst>
          </p:nvPr>
        </p:nvGraphicFramePr>
        <p:xfrm>
          <a:off x="5285754" y="1852465"/>
          <a:ext cx="10657184" cy="6376498"/>
        </p:xfrm>
        <a:graphic>
          <a:graphicData uri="http://schemas.openxmlformats.org/drawingml/2006/table">
            <a:tbl>
              <a:tblPr firstRow="1" bandRow="1">
                <a:tableStyleId>{5940675A-B579-460E-94D1-54222C63F5DA}</a:tableStyleId>
              </a:tblPr>
              <a:tblGrid>
                <a:gridCol w="5328592"/>
                <a:gridCol w="5328592"/>
              </a:tblGrid>
              <a:tr h="467643">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OOB</a:t>
                      </a:r>
                      <a:r>
                        <a:rPr lang="en-US" altLang="zh-TW" sz="2400" b="1" baseline="0" dirty="0" smtClean="0">
                          <a:solidFill>
                            <a:schemeClr val="bg1"/>
                          </a:solidFill>
                          <a:latin typeface="Calibri" panose="020F0502020204030204" pitchFamily="34" charset="0"/>
                          <a:cs typeface="Calibri" panose="020F0502020204030204" pitchFamily="34" charset="0"/>
                        </a:rPr>
                        <a:t> Module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474761">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 Ethernet </a:t>
                      </a:r>
                      <a:r>
                        <a:rPr lang="en-US" sz="2000" b="0" kern="1200" dirty="0">
                          <a:solidFill>
                            <a:schemeClr val="tx1">
                              <a:lumMod val="75000"/>
                              <a:lumOff val="25000"/>
                            </a:schemeClr>
                          </a:solidFill>
                          <a:latin typeface="Calibri" panose="020F0502020204030204" pitchFamily="34" charset="0"/>
                          <a:ea typeface="+mn-ea"/>
                          <a:cs typeface="Calibri" panose="020F0502020204030204" pitchFamily="34" charset="0"/>
                        </a:rPr>
                        <a:t>Standard</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 </a:t>
                      </a:r>
                      <a:r>
                        <a:rPr 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IEEE </a:t>
                      </a:r>
                      <a:r>
                        <a:rPr lang="en-US" sz="2000" b="0" kern="1200" dirty="0">
                          <a:solidFill>
                            <a:schemeClr val="tx1">
                              <a:lumMod val="75000"/>
                              <a:lumOff val="25000"/>
                            </a:schemeClr>
                          </a:solidFill>
                          <a:latin typeface="Calibri" panose="020F0502020204030204" pitchFamily="34" charset="0"/>
                          <a:ea typeface="+mn-ea"/>
                          <a:cs typeface="Calibri" panose="020F0502020204030204" pitchFamily="34" charset="0"/>
                        </a:rPr>
                        <a:t>802.3, IEEE 802.3u (100Base-T)</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74761">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 Network I/F</a:t>
                      </a:r>
                      <a:endParaRPr lang="en-US" sz="2000" b="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 </a:t>
                      </a:r>
                      <a:r>
                        <a:rPr 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10/100 Mbps</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 (RJ45)</a:t>
                      </a:r>
                      <a:endParaRPr lang="en-US" sz="2000" b="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74761">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sz="2000" b="0" kern="1200" dirty="0">
                          <a:solidFill>
                            <a:schemeClr val="tx1">
                              <a:lumMod val="75000"/>
                              <a:lumOff val="25000"/>
                            </a:schemeClr>
                          </a:solidFill>
                          <a:latin typeface="Calibri" panose="020F0502020204030204" pitchFamily="34" charset="0"/>
                          <a:ea typeface="+mn-ea"/>
                          <a:cs typeface="Calibri" panose="020F0502020204030204" pitchFamily="34" charset="0"/>
                        </a:rPr>
                        <a:t>Network Protocol</a:t>
                      </a:r>
                      <a:endParaRPr lang="zh-TW" sz="2000" b="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sz="2000" b="0" kern="1200" dirty="0">
                          <a:solidFill>
                            <a:schemeClr val="tx1">
                              <a:lumMod val="75000"/>
                              <a:lumOff val="25000"/>
                            </a:schemeClr>
                          </a:solidFill>
                          <a:latin typeface="Calibri" panose="020F0502020204030204" pitchFamily="34" charset="0"/>
                          <a:ea typeface="+mn-ea"/>
                          <a:cs typeface="Calibri" panose="020F0502020204030204" pitchFamily="34" charset="0"/>
                        </a:rPr>
                        <a:t>TCP/IP</a:t>
                      </a:r>
                      <a:endParaRPr lang="zh-TW" sz="2000" b="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74761">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sz="2000" b="0" kern="1200" dirty="0">
                          <a:solidFill>
                            <a:schemeClr val="tx1">
                              <a:lumMod val="75000"/>
                              <a:lumOff val="25000"/>
                            </a:schemeClr>
                          </a:solidFill>
                          <a:latin typeface="Calibri" panose="020F0502020204030204" pitchFamily="34" charset="0"/>
                          <a:ea typeface="+mn-ea"/>
                          <a:cs typeface="Calibri" panose="020F0502020204030204" pitchFamily="34" charset="0"/>
                        </a:rPr>
                        <a:t>Host I/F</a:t>
                      </a:r>
                      <a:endParaRPr lang="zh-TW" sz="2000" b="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sz="2000" b="0" kern="1200" dirty="0">
                          <a:solidFill>
                            <a:schemeClr val="tx1">
                              <a:lumMod val="75000"/>
                              <a:lumOff val="25000"/>
                            </a:schemeClr>
                          </a:solidFill>
                          <a:latin typeface="Calibri" panose="020F0502020204030204" pitchFamily="34" charset="0"/>
                          <a:ea typeface="+mn-ea"/>
                          <a:cs typeface="Calibri" panose="020F0502020204030204" pitchFamily="34" charset="0"/>
                        </a:rPr>
                        <a:t>3.3V I2C(400KHZ)</a:t>
                      </a:r>
                      <a:endParaRPr lang="zh-TW" sz="2000" b="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74761">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 Remote </a:t>
                      </a:r>
                      <a:r>
                        <a:rPr lang="en-US" sz="2000" b="0" kern="1200" dirty="0">
                          <a:solidFill>
                            <a:schemeClr val="tx1">
                              <a:lumMod val="75000"/>
                              <a:lumOff val="25000"/>
                            </a:schemeClr>
                          </a:solidFill>
                          <a:latin typeface="Calibri" panose="020F0502020204030204" pitchFamily="34" charset="0"/>
                          <a:ea typeface="+mn-ea"/>
                          <a:cs typeface="Calibri" panose="020F0502020204030204" pitchFamily="34" charset="0"/>
                        </a:rPr>
                        <a:t>Control I/O</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 </a:t>
                      </a:r>
                      <a:r>
                        <a:rPr 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GPIO*2(Power </a:t>
                      </a:r>
                      <a:r>
                        <a:rPr lang="en-US" sz="2000" b="0" kern="1200" dirty="0">
                          <a:solidFill>
                            <a:schemeClr val="tx1">
                              <a:lumMod val="75000"/>
                              <a:lumOff val="25000"/>
                            </a:schemeClr>
                          </a:solidFill>
                          <a:latin typeface="Calibri" panose="020F0502020204030204" pitchFamily="34" charset="0"/>
                          <a:ea typeface="+mn-ea"/>
                          <a:cs typeface="Calibri" panose="020F0502020204030204" pitchFamily="34" charset="0"/>
                        </a:rPr>
                        <a:t>Key and Recovery)</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74761">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sz="2000" b="0" kern="1200" dirty="0">
                          <a:solidFill>
                            <a:schemeClr val="tx1">
                              <a:lumMod val="75000"/>
                              <a:lumOff val="25000"/>
                            </a:schemeClr>
                          </a:solidFill>
                          <a:latin typeface="Calibri" panose="020F0502020204030204" pitchFamily="34" charset="0"/>
                          <a:ea typeface="+mn-ea"/>
                          <a:cs typeface="Calibri" panose="020F0502020204030204" pitchFamily="34" charset="0"/>
                        </a:rPr>
                        <a:t>Power Source</a:t>
                      </a:r>
                      <a:endParaRPr lang="zh-TW" sz="2000" b="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sz="2000" b="0" kern="1200" dirty="0">
                          <a:solidFill>
                            <a:schemeClr val="tx1">
                              <a:lumMod val="75000"/>
                              <a:lumOff val="25000"/>
                            </a:schemeClr>
                          </a:solidFill>
                          <a:latin typeface="Calibri" panose="020F0502020204030204" pitchFamily="34" charset="0"/>
                          <a:ea typeface="+mn-ea"/>
                          <a:cs typeface="Calibri" panose="020F0502020204030204" pitchFamily="34" charset="0"/>
                        </a:rPr>
                        <a:t>+5V standby power input</a:t>
                      </a:r>
                      <a:endParaRPr lang="zh-TW" sz="2000" b="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74761">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 Power </a:t>
                      </a:r>
                      <a:r>
                        <a:rPr lang="en-US" sz="2000" b="0" kern="1200" dirty="0">
                          <a:solidFill>
                            <a:schemeClr val="tx1">
                              <a:lumMod val="75000"/>
                              <a:lumOff val="25000"/>
                            </a:schemeClr>
                          </a:solidFill>
                          <a:latin typeface="Calibri" panose="020F0502020204030204" pitchFamily="34" charset="0"/>
                          <a:ea typeface="+mn-ea"/>
                          <a:cs typeface="Calibri" panose="020F0502020204030204" pitchFamily="34" charset="0"/>
                        </a:rPr>
                        <a:t>Consumption</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 </a:t>
                      </a:r>
                      <a:r>
                        <a:rPr 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1W </a:t>
                      </a:r>
                      <a:r>
                        <a:rPr lang="en-US" sz="2000" b="0" kern="1200" dirty="0">
                          <a:solidFill>
                            <a:schemeClr val="tx1">
                              <a:lumMod val="75000"/>
                              <a:lumOff val="25000"/>
                            </a:schemeClr>
                          </a:solidFill>
                          <a:latin typeface="Calibri" panose="020F0502020204030204" pitchFamily="34" charset="0"/>
                          <a:ea typeface="+mn-ea"/>
                          <a:cs typeface="Calibri" panose="020F0502020204030204" pitchFamily="34" charset="0"/>
                        </a:rPr>
                        <a:t>@ 3.3 VDC</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74761">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Wide Temp  (-40°C~85°C)</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YES</a:t>
                      </a: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74761">
                <a:tc gridSpan="2">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hMerge="1">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endParaRPr lang="en-US" altLang="zh-TW" sz="2000" b="0" kern="1200" dirty="0" smtClean="0">
                        <a:solidFill>
                          <a:schemeClr val="tx1"/>
                        </a:solidFill>
                        <a:latin typeface="Calibri" panose="020F0502020204030204" pitchFamily="34" charset="0"/>
                        <a:ea typeface="+mn-ea"/>
                        <a:cs typeface="Calibri" panose="020F0502020204030204" pitchFamily="34" charset="0"/>
                        <a:sym typeface="Arial" pitchFamily="34" charset="0"/>
                      </a:endParaRPr>
                    </a:p>
                  </a:txBody>
                  <a:tcPr marL="31365" marR="31365" marT="15680" marB="1568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1636006">
                <a:tc>
                  <a:txBody>
                    <a:bodyPr/>
                    <a:lstStyle/>
                    <a:p>
                      <a:pPr marL="285750" indent="-285750">
                        <a:buFont typeface="Arial" panose="020B0604020202020204" pitchFamily="34" charset="0"/>
                        <a:buChar char="•"/>
                      </a:pPr>
                      <a:r>
                        <a:rPr lang="en-US" altLang="zh-TW" sz="1800" b="0" i="0" u="none" strike="noStrike" kern="1200" baseline="0" dirty="0" smtClean="0">
                          <a:solidFill>
                            <a:schemeClr val="tx1">
                              <a:lumMod val="75000"/>
                              <a:lumOff val="25000"/>
                            </a:schemeClr>
                          </a:solidFill>
                          <a:latin typeface="+mn-lt"/>
                          <a:ea typeface="+mn-ea"/>
                          <a:cs typeface="+mn-cs"/>
                        </a:rPr>
                        <a:t>Supports PWR and Recover signal </a:t>
                      </a:r>
                    </a:p>
                    <a:p>
                      <a:pPr marL="285750" indent="-285750">
                        <a:buFont typeface="Arial" panose="020B0604020202020204" pitchFamily="34" charset="0"/>
                        <a:buChar char="•"/>
                      </a:pPr>
                      <a:r>
                        <a:rPr lang="en-US" altLang="zh-TW" sz="1800" b="0" i="0" u="none" strike="noStrike" kern="1200" baseline="0" dirty="0" smtClean="0">
                          <a:solidFill>
                            <a:schemeClr val="tx1">
                              <a:lumMod val="75000"/>
                              <a:lumOff val="25000"/>
                            </a:schemeClr>
                          </a:solidFill>
                          <a:latin typeface="+mn-lt"/>
                          <a:ea typeface="+mn-ea"/>
                          <a:cs typeface="+mn-cs"/>
                        </a:rPr>
                        <a:t>Supports 3.3V~5V power input </a:t>
                      </a:r>
                    </a:p>
                    <a:p>
                      <a:pPr marL="285750" indent="-285750">
                        <a:buFont typeface="Arial" panose="020B0604020202020204" pitchFamily="34" charset="0"/>
                        <a:buChar char="•"/>
                      </a:pPr>
                      <a:r>
                        <a:rPr lang="en-US" altLang="zh-TW" sz="1800" b="0" i="0" u="none" strike="noStrike" kern="1200" baseline="0" dirty="0" smtClean="0">
                          <a:solidFill>
                            <a:schemeClr val="tx1">
                              <a:lumMod val="75000"/>
                              <a:lumOff val="25000"/>
                            </a:schemeClr>
                          </a:solidFill>
                          <a:latin typeface="+mn-lt"/>
                          <a:ea typeface="+mn-ea"/>
                          <a:cs typeface="+mn-cs"/>
                        </a:rPr>
                        <a:t>Built-in ± 15KV ESD protection for Ethernet Port (Air Discharge) </a:t>
                      </a: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285750" indent="-285750" algn="l" defTabSz="914446" rtl="0" eaLnBrk="1" latinLnBrk="0" hangingPunct="1">
                        <a:buFont typeface="Arial" panose="020B0604020202020204" pitchFamily="34" charset="0"/>
                        <a:buChar char="•"/>
                      </a:pPr>
                      <a:r>
                        <a:rPr lang="en-US" altLang="zh-TW" sz="1800" b="0" i="0" u="none" strike="noStrike" kern="1200" baseline="0" dirty="0" smtClean="0">
                          <a:solidFill>
                            <a:schemeClr val="tx1">
                              <a:lumMod val="75000"/>
                              <a:lumOff val="25000"/>
                            </a:schemeClr>
                          </a:solidFill>
                          <a:latin typeface="+mn-lt"/>
                          <a:ea typeface="+mn-ea"/>
                          <a:cs typeface="+mn-cs"/>
                        </a:rPr>
                        <a:t>Built-in ± 2KV ESD protection for I/O Pin (Contact Discharge) </a:t>
                      </a:r>
                    </a:p>
                    <a:p>
                      <a:pPr marL="285750" indent="-285750" algn="l" defTabSz="914446" rtl="0" eaLnBrk="1" latinLnBrk="0" hangingPunct="1">
                        <a:buFont typeface="Arial" panose="020B0604020202020204" pitchFamily="34" charset="0"/>
                        <a:buChar char="•"/>
                      </a:pPr>
                      <a:r>
                        <a:rPr lang="en-US" altLang="zh-TW" sz="1800" b="0" i="0" u="none" strike="noStrike" kern="1200" baseline="0" dirty="0" smtClean="0">
                          <a:solidFill>
                            <a:schemeClr val="tx1">
                              <a:lumMod val="75000"/>
                              <a:lumOff val="25000"/>
                            </a:schemeClr>
                          </a:solidFill>
                          <a:latin typeface="+mn-lt"/>
                          <a:ea typeface="+mn-ea"/>
                          <a:cs typeface="+mn-cs"/>
                        </a:rPr>
                        <a:t>Complies with EN61000-4-2 (ESD) </a:t>
                      </a:r>
                      <a:r>
                        <a:rPr lang="en-US" altLang="zh-TW" sz="1800" b="0" i="0" u="none" strike="noStrike" kern="1200" baseline="0" dirty="0" smtClean="0">
                          <a:solidFill>
                            <a:srgbClr val="C00000"/>
                          </a:solidFill>
                          <a:latin typeface="+mn-lt"/>
                          <a:ea typeface="+mn-ea"/>
                          <a:cs typeface="+mn-cs"/>
                        </a:rPr>
                        <a:t>Air-15kV, Contact-8kV </a:t>
                      </a:r>
                    </a:p>
                    <a:p>
                      <a:pPr marL="285750" indent="-285750" algn="l" defTabSz="914446" rtl="0" eaLnBrk="1" fontAlgn="ctr" latinLnBrk="0" hangingPunct="1">
                        <a:buClr>
                          <a:schemeClr val="tx1">
                            <a:lumMod val="75000"/>
                            <a:lumOff val="25000"/>
                          </a:schemeClr>
                        </a:buClr>
                        <a:buSzPct val="100000"/>
                        <a:buFont typeface="Arial" panose="020B0604020202020204" pitchFamily="34" charset="0"/>
                        <a:buChar char="•"/>
                      </a:pPr>
                      <a:endParaRPr lang="en-US" altLang="zh-TW" sz="1800" b="0" i="0" u="none" strike="noStrike" kern="1200" baseline="0" dirty="0" smtClean="0">
                        <a:solidFill>
                          <a:schemeClr val="tx1">
                            <a:lumMod val="75000"/>
                            <a:lumOff val="25000"/>
                          </a:schemeClr>
                        </a:solidFill>
                        <a:latin typeface="+mn-lt"/>
                        <a:ea typeface="+mn-ea"/>
                        <a:cs typeface="+mn-cs"/>
                      </a:endParaRPr>
                    </a:p>
                  </a:txBody>
                  <a:tcPr marL="31365" marR="31365" marT="15680" marB="15680"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22" name="矩形 21"/>
          <p:cNvSpPr/>
          <p:nvPr/>
        </p:nvSpPr>
        <p:spPr>
          <a:xfrm>
            <a:off x="8570502" y="1025242"/>
            <a:ext cx="2667718" cy="646331"/>
          </a:xfrm>
          <a:prstGeom prst="rect">
            <a:avLst/>
          </a:prstGeom>
        </p:spPr>
        <p:txBody>
          <a:bodyPr wrap="none">
            <a:spAutoFit/>
          </a:bodyPr>
          <a:lstStyle/>
          <a:p>
            <a:pPr algn="ctr">
              <a:defRPr/>
            </a:pPr>
            <a:r>
              <a:rPr lang="en-US" altLang="zh-TW" sz="3600" b="1" dirty="0" smtClean="0">
                <a:solidFill>
                  <a:srgbClr val="008080"/>
                </a:solidFill>
                <a:latin typeface="Calibri" panose="020F0502020204030204" pitchFamily="34" charset="0"/>
                <a:ea typeface="微軟正黑體" pitchFamily="34" charset="-120"/>
                <a:cs typeface="Calibri" panose="020F0502020204030204" pitchFamily="34" charset="0"/>
              </a:rPr>
              <a:t>OOB Module</a:t>
            </a:r>
            <a:endParaRPr lang="zh-TW" altLang="en-US" sz="3600" b="1" dirty="0">
              <a:solidFill>
                <a:srgbClr val="008080"/>
              </a:solidFill>
              <a:latin typeface="Calibri" panose="020F0502020204030204" pitchFamily="34" charset="0"/>
              <a:ea typeface="微軟正黑體" pitchFamily="34" charset="-120"/>
              <a:cs typeface="Calibri" panose="020F0502020204030204" pitchFamily="34" charset="0"/>
            </a:endParaRPr>
          </a:p>
        </p:txBody>
      </p:sp>
      <p:sp>
        <p:nvSpPr>
          <p:cNvPr id="13" name="圓角矩形 12"/>
          <p:cNvSpPr/>
          <p:nvPr/>
        </p:nvSpPr>
        <p:spPr>
          <a:xfrm>
            <a:off x="947340" y="5710985"/>
            <a:ext cx="2736304" cy="533967"/>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2" fontAlgn="auto">
              <a:spcBef>
                <a:spcPts val="0"/>
              </a:spcBef>
              <a:spcAft>
                <a:spcPts val="0"/>
              </a:spcAft>
              <a:defRPr/>
            </a:pPr>
            <a:r>
              <a:rPr lang="en-US" altLang="zh-TW" sz="2400" b="1" dirty="0">
                <a:solidFill>
                  <a:schemeClr val="bg1"/>
                </a:solidFill>
                <a:latin typeface="Calibri" panose="020F0502020204030204" pitchFamily="34" charset="0"/>
                <a:cs typeface="Calibri" panose="020F0502020204030204" pitchFamily="34" charset="0"/>
              </a:rPr>
              <a:t>CS</a:t>
            </a:r>
            <a:r>
              <a:rPr lang="en-US" altLang="zh-TW" sz="2400" b="1" dirty="0" smtClean="0">
                <a:solidFill>
                  <a:schemeClr val="bg1"/>
                </a:solidFill>
                <a:latin typeface="Calibri" panose="020F0502020204030204" pitchFamily="34" charset="0"/>
                <a:cs typeface="Calibri" panose="020F0502020204030204" pitchFamily="34" charset="0"/>
              </a:rPr>
              <a:t>: Ready </a:t>
            </a:r>
            <a:endParaRPr lang="en-US" altLang="zh-TW" sz="2400" b="1" dirty="0">
              <a:solidFill>
                <a:schemeClr val="bg1"/>
              </a:solidFill>
              <a:latin typeface="Calibri" panose="020F0502020204030204" pitchFamily="34" charset="0"/>
              <a:cs typeface="Calibri" panose="020F0502020204030204" pitchFamily="34" charset="0"/>
            </a:endParaRPr>
          </a:p>
        </p:txBody>
      </p:sp>
      <p:pic>
        <p:nvPicPr>
          <p:cNvPr id="6" name="圖片 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05235" y="3724672"/>
            <a:ext cx="3606956" cy="1133905"/>
          </a:xfrm>
          <a:prstGeom prst="rect">
            <a:avLst/>
          </a:prstGeom>
        </p:spPr>
      </p:pic>
    </p:spTree>
    <p:extLst>
      <p:ext uri="{BB962C8B-B14F-4D97-AF65-F5344CB8AC3E}">
        <p14:creationId xmlns:p14="http://schemas.microsoft.com/office/powerpoint/2010/main" val="1177062141"/>
      </p:ext>
    </p:extLst>
  </p:cSld>
  <p:clrMapOvr>
    <a:masterClrMapping/>
  </p:clrMapOvr>
  <p:transition/>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7" name="Picture 3" descr="image00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2143" y="4667126"/>
            <a:ext cx="8454776" cy="3558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標題 1"/>
          <p:cNvSpPr>
            <a:spLocks noGrp="1"/>
          </p:cNvSpPr>
          <p:nvPr>
            <p:ph type="title"/>
          </p:nvPr>
        </p:nvSpPr>
        <p:spPr>
          <a:xfrm>
            <a:off x="294048" y="955096"/>
            <a:ext cx="16489832" cy="1080121"/>
          </a:xfrm>
        </p:spPr>
        <p:txBody>
          <a:bodyPr/>
          <a:lstStyle/>
          <a:p>
            <a:r>
              <a:rPr lang="en-US" altLang="zh-TW" sz="6000" dirty="0" smtClean="0">
                <a:solidFill>
                  <a:srgbClr val="008C7D"/>
                </a:solidFill>
              </a:rPr>
              <a:t>SV25T Series SSD </a:t>
            </a:r>
            <a:r>
              <a:rPr lang="en-US" altLang="zh-TW" sz="4800" dirty="0" smtClean="0">
                <a:solidFill>
                  <a:srgbClr val="008C7D"/>
                </a:solidFill>
              </a:rPr>
              <a:t>–</a:t>
            </a:r>
            <a:br>
              <a:rPr lang="en-US" altLang="zh-TW" sz="4800" dirty="0" smtClean="0">
                <a:solidFill>
                  <a:srgbClr val="008C7D"/>
                </a:solidFill>
              </a:rPr>
            </a:br>
            <a:r>
              <a:rPr lang="en-US" altLang="zh-TW" sz="4800" dirty="0" smtClean="0">
                <a:solidFill>
                  <a:srgbClr val="008C7D"/>
                </a:solidFill>
              </a:rPr>
              <a:t/>
            </a:r>
            <a:br>
              <a:rPr lang="en-US" altLang="zh-TW" sz="4800" dirty="0" smtClean="0">
                <a:solidFill>
                  <a:srgbClr val="008C7D"/>
                </a:solidFill>
              </a:rPr>
            </a:br>
            <a:r>
              <a:rPr lang="en-US" altLang="zh-TW" sz="4400" dirty="0" smtClean="0"/>
              <a:t>        </a:t>
            </a:r>
            <a:endParaRPr lang="zh-TW" altLang="en-US" sz="5000" dirty="0">
              <a:solidFill>
                <a:srgbClr val="008C7D"/>
              </a:solidFill>
            </a:endParaRPr>
          </a:p>
        </p:txBody>
      </p:sp>
      <p:sp>
        <p:nvSpPr>
          <p:cNvPr id="3" name="向下箭號 2"/>
          <p:cNvSpPr/>
          <p:nvPr/>
        </p:nvSpPr>
        <p:spPr bwMode="auto">
          <a:xfrm rot="5400000">
            <a:off x="4342344" y="4522436"/>
            <a:ext cx="654092" cy="1152128"/>
          </a:xfrm>
          <a:prstGeom prst="downArrow">
            <a:avLst/>
          </a:prstGeom>
          <a:solidFill>
            <a:srgbClr val="FF0000"/>
          </a:solidFill>
          <a:ln w="2540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zh-TW" altLang="en-US" sz="4200" b="0" i="0" u="none" strike="noStrike" cap="none" normalizeH="0" baseline="0" smtClean="0">
              <a:ln>
                <a:noFill/>
              </a:ln>
              <a:solidFill>
                <a:srgbClr val="000000"/>
              </a:solidFill>
              <a:effectLst/>
              <a:latin typeface="Gill Sans" charset="0"/>
              <a:sym typeface="Gill Sans" charset="0"/>
            </a:endParaRPr>
          </a:p>
        </p:txBody>
      </p:sp>
      <p:cxnSp>
        <p:nvCxnSpPr>
          <p:cNvPr id="6" name="直線接點 5"/>
          <p:cNvCxnSpPr/>
          <p:nvPr/>
        </p:nvCxnSpPr>
        <p:spPr bwMode="auto">
          <a:xfrm>
            <a:off x="860215" y="7425357"/>
            <a:ext cx="0" cy="804539"/>
          </a:xfrm>
          <a:prstGeom prst="line">
            <a:avLst/>
          </a:prstGeom>
          <a:blipFill dpi="0" rotWithShape="0">
            <a:blip r:embed="rId3"/>
            <a:srcRect/>
            <a:tile tx="0" ty="0" sx="100000" sy="100000" flip="none" algn="tl"/>
          </a:blipFill>
          <a:ln w="57150" cap="flat" cmpd="sng" algn="ctr">
            <a:solidFill>
              <a:schemeClr val="bg1">
                <a:lumMod val="65000"/>
              </a:schemeClr>
            </a:solidFill>
            <a:prstDash val="solid"/>
            <a:round/>
            <a:headEnd type="none" w="med" len="med"/>
            <a:tailEnd type="none" w="med" len="med"/>
          </a:ln>
          <a:effectLst/>
        </p:spPr>
      </p:cxnSp>
      <p:cxnSp>
        <p:nvCxnSpPr>
          <p:cNvPr id="10" name="直線接點 9"/>
          <p:cNvCxnSpPr/>
          <p:nvPr/>
        </p:nvCxnSpPr>
        <p:spPr bwMode="auto">
          <a:xfrm>
            <a:off x="4130415" y="7425357"/>
            <a:ext cx="0" cy="835819"/>
          </a:xfrm>
          <a:prstGeom prst="line">
            <a:avLst/>
          </a:prstGeom>
          <a:blipFill dpi="0" rotWithShape="0">
            <a:blip r:embed="rId3"/>
            <a:srcRect/>
            <a:tile tx="0" ty="0" sx="100000" sy="100000" flip="none" algn="tl"/>
          </a:blipFill>
          <a:ln w="57150" cap="flat" cmpd="sng" algn="ctr">
            <a:solidFill>
              <a:schemeClr val="bg1">
                <a:lumMod val="65000"/>
              </a:schemeClr>
            </a:solidFill>
            <a:prstDash val="solid"/>
            <a:round/>
            <a:headEnd type="none" w="med" len="med"/>
            <a:tailEnd type="none" w="med" len="med"/>
          </a:ln>
          <a:effectLst/>
        </p:spPr>
      </p:cxnSp>
      <p:cxnSp>
        <p:nvCxnSpPr>
          <p:cNvPr id="11" name="直線接點 10"/>
          <p:cNvCxnSpPr/>
          <p:nvPr/>
        </p:nvCxnSpPr>
        <p:spPr bwMode="auto">
          <a:xfrm flipH="1">
            <a:off x="860216" y="7888685"/>
            <a:ext cx="3270199" cy="0"/>
          </a:xfrm>
          <a:prstGeom prst="line">
            <a:avLst/>
          </a:prstGeom>
          <a:blipFill dpi="0" rotWithShape="0">
            <a:blip r:embed="rId3"/>
            <a:srcRect/>
            <a:tile tx="0" ty="0" sx="100000" sy="100000" flip="none" algn="tl"/>
          </a:blipFill>
          <a:ln w="57150" cap="flat" cmpd="sng" algn="ctr">
            <a:solidFill>
              <a:schemeClr val="bg1">
                <a:lumMod val="65000"/>
              </a:schemeClr>
            </a:solidFill>
            <a:prstDash val="solid"/>
            <a:round/>
            <a:headEnd type="triangle" w="med" len="med"/>
            <a:tailEnd type="triangle" w="med" len="med"/>
          </a:ln>
          <a:effectLst/>
        </p:spPr>
      </p:cxnSp>
      <p:sp>
        <p:nvSpPr>
          <p:cNvPr id="12" name="文字方塊 11"/>
          <p:cNvSpPr txBox="1"/>
          <p:nvPr/>
        </p:nvSpPr>
        <p:spPr>
          <a:xfrm>
            <a:off x="1617156" y="7331728"/>
            <a:ext cx="2160240" cy="584775"/>
          </a:xfrm>
          <a:prstGeom prst="rect">
            <a:avLst/>
          </a:prstGeom>
          <a:noFill/>
          <a:ln>
            <a:noFill/>
          </a:ln>
        </p:spPr>
        <p:txBody>
          <a:bodyPr wrap="square" rtlCol="0">
            <a:spAutoFit/>
          </a:bodyPr>
          <a:lstStyle/>
          <a:p>
            <a:r>
              <a:rPr lang="en-US" altLang="zh-TW" sz="32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M.2 2242</a:t>
            </a:r>
            <a:endParaRPr lang="zh-TW" altLang="en-US" sz="32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pic>
        <p:nvPicPr>
          <p:cNvPr id="15" name="圖片 14"/>
          <p:cNvPicPr>
            <a:picLocks noChangeAspect="1"/>
          </p:cNvPicPr>
          <p:nvPr/>
        </p:nvPicPr>
        <p:blipFill>
          <a:blip r:embed="rId4"/>
          <a:stretch>
            <a:fillRect/>
          </a:stretch>
        </p:blipFill>
        <p:spPr>
          <a:xfrm>
            <a:off x="9966275" y="5464438"/>
            <a:ext cx="6617629" cy="1867290"/>
          </a:xfrm>
          <a:prstGeom prst="rect">
            <a:avLst/>
          </a:prstGeom>
        </p:spPr>
      </p:pic>
      <p:cxnSp>
        <p:nvCxnSpPr>
          <p:cNvPr id="21" name="直線接點 20"/>
          <p:cNvCxnSpPr/>
          <p:nvPr/>
        </p:nvCxnSpPr>
        <p:spPr bwMode="auto">
          <a:xfrm>
            <a:off x="9102179" y="4516760"/>
            <a:ext cx="0" cy="4176464"/>
          </a:xfrm>
          <a:prstGeom prst="line">
            <a:avLst/>
          </a:prstGeom>
          <a:blipFill dpi="0" rotWithShape="0">
            <a:blip r:embed="rId3"/>
            <a:srcRect/>
            <a:tile tx="0" ty="0" sx="100000" sy="100000" flip="none" algn="tl"/>
          </a:blipFill>
          <a:ln w="38100" cap="flat" cmpd="sng" algn="ctr">
            <a:solidFill>
              <a:schemeClr val="bg1">
                <a:lumMod val="50000"/>
              </a:schemeClr>
            </a:solidFill>
            <a:prstDash val="solid"/>
            <a:round/>
            <a:headEnd type="none" w="med" len="med"/>
            <a:tailEnd type="none" w="med" len="med"/>
          </a:ln>
          <a:effectLst/>
        </p:spPr>
      </p:cxnSp>
      <p:cxnSp>
        <p:nvCxnSpPr>
          <p:cNvPr id="24" name="直線接點 23"/>
          <p:cNvCxnSpPr/>
          <p:nvPr/>
        </p:nvCxnSpPr>
        <p:spPr bwMode="auto">
          <a:xfrm>
            <a:off x="10008443" y="7368204"/>
            <a:ext cx="0" cy="804539"/>
          </a:xfrm>
          <a:prstGeom prst="line">
            <a:avLst/>
          </a:prstGeom>
          <a:blipFill dpi="0" rotWithShape="0">
            <a:blip r:embed="rId3"/>
            <a:srcRect/>
            <a:tile tx="0" ty="0" sx="100000" sy="100000" flip="none" algn="tl"/>
          </a:blipFill>
          <a:ln w="57150" cap="flat" cmpd="sng" algn="ctr">
            <a:solidFill>
              <a:schemeClr val="bg1">
                <a:lumMod val="65000"/>
              </a:schemeClr>
            </a:solidFill>
            <a:prstDash val="solid"/>
            <a:round/>
            <a:headEnd type="none" w="med" len="med"/>
            <a:tailEnd type="none" w="med" len="med"/>
          </a:ln>
          <a:effectLst/>
        </p:spPr>
      </p:cxnSp>
      <p:cxnSp>
        <p:nvCxnSpPr>
          <p:cNvPr id="25" name="直線接點 24"/>
          <p:cNvCxnSpPr/>
          <p:nvPr/>
        </p:nvCxnSpPr>
        <p:spPr bwMode="auto">
          <a:xfrm>
            <a:off x="16519003" y="7389825"/>
            <a:ext cx="0" cy="835819"/>
          </a:xfrm>
          <a:prstGeom prst="line">
            <a:avLst/>
          </a:prstGeom>
          <a:blipFill dpi="0" rotWithShape="0">
            <a:blip r:embed="rId3"/>
            <a:srcRect/>
            <a:tile tx="0" ty="0" sx="100000" sy="100000" flip="none" algn="tl"/>
          </a:blipFill>
          <a:ln w="57150" cap="flat" cmpd="sng" algn="ctr">
            <a:solidFill>
              <a:schemeClr val="bg1">
                <a:lumMod val="65000"/>
              </a:schemeClr>
            </a:solidFill>
            <a:prstDash val="solid"/>
            <a:round/>
            <a:headEnd type="none" w="med" len="med"/>
            <a:tailEnd type="none" w="med" len="med"/>
          </a:ln>
          <a:effectLst/>
        </p:spPr>
      </p:cxnSp>
      <p:cxnSp>
        <p:nvCxnSpPr>
          <p:cNvPr id="26" name="直線接點 25"/>
          <p:cNvCxnSpPr/>
          <p:nvPr/>
        </p:nvCxnSpPr>
        <p:spPr bwMode="auto">
          <a:xfrm flipH="1">
            <a:off x="10008445" y="7853153"/>
            <a:ext cx="6510558" cy="0"/>
          </a:xfrm>
          <a:prstGeom prst="line">
            <a:avLst/>
          </a:prstGeom>
          <a:blipFill dpi="0" rotWithShape="0">
            <a:blip r:embed="rId3"/>
            <a:srcRect/>
            <a:tile tx="0" ty="0" sx="100000" sy="100000" flip="none" algn="tl"/>
          </a:blipFill>
          <a:ln w="57150" cap="flat" cmpd="sng" algn="ctr">
            <a:solidFill>
              <a:schemeClr val="bg1">
                <a:lumMod val="65000"/>
              </a:schemeClr>
            </a:solidFill>
            <a:prstDash val="solid"/>
            <a:round/>
            <a:headEnd type="triangle" w="med" len="med"/>
            <a:tailEnd type="triangle" w="med" len="med"/>
          </a:ln>
          <a:effectLst/>
        </p:spPr>
      </p:cxnSp>
      <p:sp>
        <p:nvSpPr>
          <p:cNvPr id="27" name="文字方塊 26"/>
          <p:cNvSpPr txBox="1"/>
          <p:nvPr/>
        </p:nvSpPr>
        <p:spPr>
          <a:xfrm>
            <a:off x="12564988" y="7300053"/>
            <a:ext cx="2160240" cy="584775"/>
          </a:xfrm>
          <a:prstGeom prst="rect">
            <a:avLst/>
          </a:prstGeom>
          <a:noFill/>
          <a:ln>
            <a:noFill/>
          </a:ln>
        </p:spPr>
        <p:txBody>
          <a:bodyPr wrap="square" rtlCol="0">
            <a:spAutoFit/>
          </a:bodyPr>
          <a:lstStyle/>
          <a:p>
            <a:r>
              <a:rPr lang="en-US" altLang="zh-TW" sz="32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M.2 2280</a:t>
            </a:r>
            <a:endParaRPr lang="zh-TW" altLang="en-US" sz="32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sp>
        <p:nvSpPr>
          <p:cNvPr id="29" name="矩形 28"/>
          <p:cNvSpPr/>
          <p:nvPr/>
        </p:nvSpPr>
        <p:spPr>
          <a:xfrm>
            <a:off x="1357889" y="2177078"/>
            <a:ext cx="15226016" cy="1862048"/>
          </a:xfrm>
          <a:prstGeom prst="rect">
            <a:avLst/>
          </a:prstGeom>
        </p:spPr>
        <p:txBody>
          <a:bodyPr wrap="square">
            <a:spAutoFit/>
          </a:bodyPr>
          <a:lstStyle/>
          <a:p>
            <a:r>
              <a:rPr lang="en-US" altLang="zh-TW" sz="2300" dirty="0">
                <a:solidFill>
                  <a:schemeClr val="tx1">
                    <a:lumMod val="75000"/>
                    <a:lumOff val="25000"/>
                  </a:schemeClr>
                </a:solidFill>
                <a:latin typeface="Calibri" panose="020F0502020204030204" pitchFamily="34" charset="0"/>
                <a:cs typeface="Calibri" panose="020F0502020204030204" pitchFamily="34" charset="0"/>
              </a:rPr>
              <a:t>The SV25T series is based on </a:t>
            </a:r>
            <a:r>
              <a:rPr lang="en-US" altLang="zh-TW" sz="2300" dirty="0" err="1" smtClean="0">
                <a:solidFill>
                  <a:schemeClr val="tx1">
                    <a:lumMod val="75000"/>
                    <a:lumOff val="25000"/>
                  </a:schemeClr>
                </a:solidFill>
                <a:latin typeface="Calibri" panose="020F0502020204030204" pitchFamily="34" charset="0"/>
                <a:cs typeface="Calibri" panose="020F0502020204030204" pitchFamily="34" charset="0"/>
              </a:rPr>
              <a:t>Apacer’s</a:t>
            </a:r>
            <a:r>
              <a:rPr lang="en-US" altLang="zh-TW" sz="2300" dirty="0" smtClean="0">
                <a:solidFill>
                  <a:schemeClr val="tx1">
                    <a:lumMod val="75000"/>
                    <a:lumOff val="25000"/>
                  </a:schemeClr>
                </a:solidFill>
                <a:latin typeface="Calibri" panose="020F0502020204030204" pitchFamily="34" charset="0"/>
                <a:cs typeface="Calibri" panose="020F0502020204030204" pitchFamily="34" charset="0"/>
              </a:rPr>
              <a:t> </a:t>
            </a:r>
            <a:r>
              <a:rPr lang="en-US" altLang="zh-TW" sz="2300" dirty="0">
                <a:solidFill>
                  <a:schemeClr val="tx1">
                    <a:lumMod val="75000"/>
                    <a:lumOff val="25000"/>
                  </a:schemeClr>
                </a:solidFill>
                <a:latin typeface="Calibri" panose="020F0502020204030204" pitchFamily="34" charset="0"/>
                <a:cs typeface="Calibri" panose="020F0502020204030204" pitchFamily="34" charset="0"/>
              </a:rPr>
              <a:t>exclusive patented technology: a custom-developed patented connector, which expertly combines M.2 2242 SSD and value-added functional modules into an M.2 2280 SSD. Customers can choose SV25T-M242 when developing a new product, and if special applications are required, it can be equipped with the value-added function module to extend it into an M.2 2280 SSD. The highly flexible collocation design enables customers to experiment with the application flexibility of one board with multiple uses, reducing the design time for board modification and the associated risks and costs. </a:t>
            </a:r>
            <a:endParaRPr lang="zh-TW" altLang="en-US" sz="2300" dirty="0">
              <a:solidFill>
                <a:schemeClr val="tx1">
                  <a:lumMod val="75000"/>
                  <a:lumOff val="25000"/>
                </a:schemeClr>
              </a:solidFill>
              <a:latin typeface="Calibri" panose="020F0502020204030204" pitchFamily="34" charset="0"/>
              <a:cs typeface="Calibri" panose="020F0502020204030204" pitchFamily="34" charset="0"/>
            </a:endParaRPr>
          </a:p>
        </p:txBody>
      </p:sp>
      <p:sp>
        <p:nvSpPr>
          <p:cNvPr id="5" name="矩形 4"/>
          <p:cNvSpPr/>
          <p:nvPr/>
        </p:nvSpPr>
        <p:spPr>
          <a:xfrm>
            <a:off x="1325315" y="1302506"/>
            <a:ext cx="15913768" cy="769441"/>
          </a:xfrm>
          <a:prstGeom prst="rect">
            <a:avLst/>
          </a:prstGeom>
        </p:spPr>
        <p:txBody>
          <a:bodyPr wrap="square">
            <a:spAutoFit/>
          </a:bodyPr>
          <a:lstStyle/>
          <a:p>
            <a:r>
              <a:rPr lang="en-US" altLang="zh-TW" sz="4400" dirty="0">
                <a:solidFill>
                  <a:srgbClr val="008C7D"/>
                </a:solidFill>
                <a:latin typeface="Calibri" panose="020F0502020204030204" pitchFamily="34" charset="0"/>
                <a:cs typeface="Calibri" panose="020F0502020204030204" pitchFamily="34" charset="0"/>
              </a:rPr>
              <a:t>Extending Flexibility With </a:t>
            </a:r>
            <a:r>
              <a:rPr lang="en-US" altLang="zh-TW" sz="4400" b="1" i="1" dirty="0">
                <a:solidFill>
                  <a:srgbClr val="008C7D"/>
                </a:solidFill>
                <a:latin typeface="Calibri" panose="020F0502020204030204" pitchFamily="34" charset="0"/>
                <a:cs typeface="Calibri" panose="020F0502020204030204" pitchFamily="34" charset="0"/>
              </a:rPr>
              <a:t>Value-Added Modules</a:t>
            </a:r>
            <a:endParaRPr lang="zh-TW" altLang="en-US" b="1" i="1"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798435165"/>
      </p:ext>
    </p:extLst>
  </p:cSld>
  <p:clrMapOvr>
    <a:masterClrMapping/>
  </p:clrMapOvr>
  <p:transition/>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p:cNvSpPr/>
          <p:nvPr/>
        </p:nvSpPr>
        <p:spPr>
          <a:xfrm>
            <a:off x="5932975" y="3342327"/>
            <a:ext cx="5423596" cy="4698395"/>
          </a:xfrm>
          <a:prstGeom prst="rect">
            <a:avLst/>
          </a:prstGeom>
          <a:solidFill>
            <a:schemeClr val="bg1"/>
          </a:solidFill>
          <a:ln>
            <a:solidFill>
              <a:srgbClr val="3C8C9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sz="1800">
              <a:latin typeface="Calibri" panose="020F0502020204030204" pitchFamily="34" charset="0"/>
              <a:cs typeface="Calibri" panose="020F0502020204030204" pitchFamily="34" charset="0"/>
            </a:endParaRPr>
          </a:p>
        </p:txBody>
      </p:sp>
      <p:sp>
        <p:nvSpPr>
          <p:cNvPr id="21" name="矩形 20"/>
          <p:cNvSpPr/>
          <p:nvPr/>
        </p:nvSpPr>
        <p:spPr>
          <a:xfrm>
            <a:off x="318295" y="3342327"/>
            <a:ext cx="5423596" cy="4698395"/>
          </a:xfrm>
          <a:prstGeom prst="rect">
            <a:avLst/>
          </a:prstGeom>
          <a:solidFill>
            <a:schemeClr val="bg1"/>
          </a:solidFill>
          <a:ln>
            <a:solidFill>
              <a:srgbClr val="3C8C9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sz="1800">
              <a:latin typeface="Calibri" panose="020F0502020204030204" pitchFamily="34" charset="0"/>
              <a:cs typeface="Calibri" panose="020F0502020204030204" pitchFamily="34" charset="0"/>
            </a:endParaRPr>
          </a:p>
        </p:txBody>
      </p:sp>
      <p:sp>
        <p:nvSpPr>
          <p:cNvPr id="2" name="標題 1"/>
          <p:cNvSpPr>
            <a:spLocks noGrp="1"/>
          </p:cNvSpPr>
          <p:nvPr>
            <p:ph type="title"/>
          </p:nvPr>
        </p:nvSpPr>
        <p:spPr>
          <a:xfrm>
            <a:off x="585514" y="201395"/>
            <a:ext cx="16489328" cy="1080088"/>
          </a:xfrm>
        </p:spPr>
        <p:txBody>
          <a:bodyPr/>
          <a:lstStyle/>
          <a:p>
            <a:r>
              <a:rPr lang="en-US" altLang="zh-TW" sz="6000" dirty="0">
                <a:solidFill>
                  <a:srgbClr val="008C7D"/>
                </a:solidFill>
              </a:rPr>
              <a:t>SV25T Transformed Series SSD –</a:t>
            </a:r>
            <a:r>
              <a:rPr lang="en-US" altLang="zh-TW" sz="6000" b="0" dirty="0">
                <a:solidFill>
                  <a:srgbClr val="008C7D"/>
                </a:solidFill>
              </a:rPr>
              <a:t>                    </a:t>
            </a:r>
            <a:r>
              <a:rPr lang="en-US" altLang="zh-TW" sz="4400" dirty="0"/>
              <a:t>        </a:t>
            </a:r>
            <a:endParaRPr lang="zh-TW" altLang="en-US" sz="4800" dirty="0">
              <a:solidFill>
                <a:srgbClr val="008C7D"/>
              </a:solidFill>
            </a:endParaRPr>
          </a:p>
        </p:txBody>
      </p:sp>
      <p:sp>
        <p:nvSpPr>
          <p:cNvPr id="18" name="矩形 17"/>
          <p:cNvSpPr/>
          <p:nvPr/>
        </p:nvSpPr>
        <p:spPr>
          <a:xfrm>
            <a:off x="1613562" y="1193335"/>
            <a:ext cx="10152818" cy="769441"/>
          </a:xfrm>
          <a:prstGeom prst="rect">
            <a:avLst/>
          </a:prstGeom>
        </p:spPr>
        <p:txBody>
          <a:bodyPr wrap="square">
            <a:spAutoFit/>
          </a:bodyPr>
          <a:lstStyle/>
          <a:p>
            <a:r>
              <a:rPr lang="en-US" altLang="zh-TW" sz="4400" dirty="0">
                <a:solidFill>
                  <a:srgbClr val="008C7D"/>
                </a:solidFill>
                <a:latin typeface="Calibri" panose="020F0502020204030204" pitchFamily="34" charset="0"/>
                <a:cs typeface="Calibri" panose="020F0502020204030204" pitchFamily="34" charset="0"/>
              </a:rPr>
              <a:t>Value-added Product Portfolio</a:t>
            </a:r>
            <a:endParaRPr lang="zh-TW" altLang="en-US" sz="4400" dirty="0">
              <a:solidFill>
                <a:srgbClr val="008C7D"/>
              </a:solidFill>
              <a:latin typeface="Calibri" panose="020F0502020204030204" pitchFamily="34" charset="0"/>
              <a:cs typeface="Calibri" panose="020F0502020204030204" pitchFamily="34" charset="0"/>
            </a:endParaRPr>
          </a:p>
        </p:txBody>
      </p:sp>
      <p:sp>
        <p:nvSpPr>
          <p:cNvPr id="19" name="矩形 18"/>
          <p:cNvSpPr/>
          <p:nvPr/>
        </p:nvSpPr>
        <p:spPr>
          <a:xfrm>
            <a:off x="11546583" y="3336415"/>
            <a:ext cx="5425759" cy="4698395"/>
          </a:xfrm>
          <a:prstGeom prst="rect">
            <a:avLst/>
          </a:prstGeom>
          <a:solidFill>
            <a:schemeClr val="bg1"/>
          </a:solidFill>
          <a:ln>
            <a:solidFill>
              <a:srgbClr val="3C8C9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sz="1800">
              <a:latin typeface="Calibri" panose="020F0502020204030204" pitchFamily="34" charset="0"/>
              <a:cs typeface="Calibri" panose="020F0502020204030204" pitchFamily="34" charset="0"/>
            </a:endParaRPr>
          </a:p>
        </p:txBody>
      </p:sp>
      <p:sp>
        <p:nvSpPr>
          <p:cNvPr id="20" name="矩形 19"/>
          <p:cNvSpPr/>
          <p:nvPr/>
        </p:nvSpPr>
        <p:spPr>
          <a:xfrm>
            <a:off x="11769632" y="4360873"/>
            <a:ext cx="5056842" cy="1061829"/>
          </a:xfrm>
          <a:prstGeom prst="rect">
            <a:avLst/>
          </a:prstGeom>
        </p:spPr>
        <p:txBody>
          <a:bodyPr wrap="square">
            <a:spAutoFit/>
          </a:bodyPr>
          <a:lstStyle/>
          <a:p>
            <a:pPr marL="285736" indent="-285736">
              <a:buFont typeface="Arial" panose="020B0604020202020204" pitchFamily="34" charset="0"/>
              <a:buChar char="•"/>
            </a:pPr>
            <a:r>
              <a:rPr lang="en-US" altLang="zh-TW" sz="2100" dirty="0">
                <a:solidFill>
                  <a:schemeClr val="tx1">
                    <a:lumMod val="75000"/>
                    <a:lumOff val="25000"/>
                  </a:schemeClr>
                </a:solidFill>
                <a:latin typeface="Calibri" panose="020F0502020204030204" pitchFamily="34" charset="0"/>
                <a:cs typeface="Calibri" panose="020F0502020204030204" pitchFamily="34" charset="0"/>
              </a:rPr>
              <a:t>Instant Key Change</a:t>
            </a:r>
          </a:p>
          <a:p>
            <a:pPr marL="285736" indent="-285736">
              <a:buFont typeface="Arial" panose="020B0604020202020204" pitchFamily="34" charset="0"/>
              <a:buChar char="•"/>
            </a:pPr>
            <a:r>
              <a:rPr lang="en-US" altLang="zh-TW" sz="2100" dirty="0">
                <a:solidFill>
                  <a:schemeClr val="tx1">
                    <a:lumMod val="75000"/>
                    <a:lumOff val="25000"/>
                  </a:schemeClr>
                </a:solidFill>
                <a:latin typeface="Calibri" panose="020F0502020204030204" pitchFamily="34" charset="0"/>
                <a:cs typeface="Calibri" panose="020F0502020204030204" pitchFamily="34" charset="0"/>
              </a:rPr>
              <a:t>Core Power</a:t>
            </a:r>
          </a:p>
          <a:p>
            <a:pPr marL="285736" indent="-285736">
              <a:buFont typeface="Arial" panose="020B0604020202020204" pitchFamily="34" charset="0"/>
              <a:buChar char="•"/>
            </a:pPr>
            <a:r>
              <a:rPr lang="en-US" altLang="zh-TW" sz="2100" dirty="0">
                <a:solidFill>
                  <a:schemeClr val="tx1">
                    <a:lumMod val="75000"/>
                    <a:lumOff val="25000"/>
                  </a:schemeClr>
                </a:solidFill>
                <a:latin typeface="Calibri" panose="020F0502020204030204" pitchFamily="34" charset="0"/>
                <a:cs typeface="Calibri" panose="020F0502020204030204" pitchFamily="34" charset="0"/>
              </a:rPr>
              <a:t>Write Protect</a:t>
            </a:r>
          </a:p>
        </p:txBody>
      </p:sp>
      <p:sp>
        <p:nvSpPr>
          <p:cNvPr id="22" name="手繪多邊形 21"/>
          <p:cNvSpPr/>
          <p:nvPr/>
        </p:nvSpPr>
        <p:spPr>
          <a:xfrm rot="16200000">
            <a:off x="13576844" y="680388"/>
            <a:ext cx="1365238" cy="5425758"/>
          </a:xfrm>
          <a:custGeom>
            <a:avLst/>
            <a:gdLst>
              <a:gd name="connsiteX0" fmla="*/ 344639 w 1965477"/>
              <a:gd name="connsiteY0" fmla="*/ 0 h 1620838"/>
              <a:gd name="connsiteX1" fmla="*/ 1965477 w 1965477"/>
              <a:gd name="connsiteY1" fmla="*/ 0 h 1620838"/>
              <a:gd name="connsiteX2" fmla="*/ 1965477 w 1965477"/>
              <a:gd name="connsiteY2" fmla="*/ 1620838 h 1620838"/>
              <a:gd name="connsiteX3" fmla="*/ 344639 w 1965477"/>
              <a:gd name="connsiteY3" fmla="*/ 1620838 h 1620838"/>
              <a:gd name="connsiteX4" fmla="*/ 344639 w 1965477"/>
              <a:gd name="connsiteY4" fmla="*/ 1010310 h 1620838"/>
              <a:gd name="connsiteX5" fmla="*/ 0 w 1965477"/>
              <a:gd name="connsiteY5" fmla="*/ 810419 h 1620838"/>
              <a:gd name="connsiteX6" fmla="*/ 344639 w 1965477"/>
              <a:gd name="connsiteY6" fmla="*/ 610529 h 1620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5477" h="1620838">
                <a:moveTo>
                  <a:pt x="344639" y="0"/>
                </a:moveTo>
                <a:lnTo>
                  <a:pt x="1965477" y="0"/>
                </a:lnTo>
                <a:lnTo>
                  <a:pt x="1965477" y="1620838"/>
                </a:lnTo>
                <a:lnTo>
                  <a:pt x="344639" y="1620838"/>
                </a:lnTo>
                <a:lnTo>
                  <a:pt x="344639" y="1010310"/>
                </a:lnTo>
                <a:lnTo>
                  <a:pt x="0" y="810419"/>
                </a:lnTo>
                <a:lnTo>
                  <a:pt x="344639" y="610529"/>
                </a:lnTo>
                <a:close/>
              </a:path>
            </a:pathLst>
          </a:custGeom>
          <a:solidFill>
            <a:srgbClr val="3C8C93"/>
          </a:solidFill>
          <a:ln>
            <a:solidFill>
              <a:srgbClr val="3C8C9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zh-TW" altLang="en-US" sz="5400">
              <a:latin typeface="Calibri" panose="020F0502020204030204" pitchFamily="34" charset="0"/>
              <a:cs typeface="Calibri" panose="020F0502020204030204" pitchFamily="34" charset="0"/>
            </a:endParaRPr>
          </a:p>
        </p:txBody>
      </p:sp>
      <p:sp>
        <p:nvSpPr>
          <p:cNvPr id="23" name="矩形 22"/>
          <p:cNvSpPr/>
          <p:nvPr/>
        </p:nvSpPr>
        <p:spPr>
          <a:xfrm>
            <a:off x="11585997" y="2912045"/>
            <a:ext cx="5235378" cy="584775"/>
          </a:xfrm>
          <a:prstGeom prst="rect">
            <a:avLst/>
          </a:prstGeom>
        </p:spPr>
        <p:txBody>
          <a:bodyPr wrap="square">
            <a:spAutoFit/>
          </a:bodyPr>
          <a:lstStyle/>
          <a:p>
            <a:pPr algn="ctr"/>
            <a:r>
              <a:rPr lang="en-US" altLang="zh-TW" sz="3200" b="1" dirty="0">
                <a:solidFill>
                  <a:schemeClr val="bg1"/>
                </a:solidFill>
                <a:latin typeface="Calibri" panose="020F0502020204030204" pitchFamily="34" charset="0"/>
                <a:cs typeface="Calibri" panose="020F0502020204030204" pitchFamily="34" charset="0"/>
              </a:rPr>
              <a:t>SV25T-M280</a:t>
            </a:r>
            <a:r>
              <a:rPr lang="en-US" altLang="zh-TW" sz="3200" b="1" dirty="0">
                <a:solidFill>
                  <a:srgbClr val="FF0000"/>
                </a:solidFill>
                <a:latin typeface="Calibri" panose="020F0502020204030204" pitchFamily="34" charset="0"/>
                <a:cs typeface="Calibri" panose="020F0502020204030204" pitchFamily="34" charset="0"/>
              </a:rPr>
              <a:t> </a:t>
            </a:r>
            <a:r>
              <a:rPr lang="en-US" altLang="zh-TW" sz="3200" b="1" dirty="0">
                <a:solidFill>
                  <a:schemeClr val="bg1"/>
                </a:solidFill>
                <a:latin typeface="Calibri" panose="020F0502020204030204" pitchFamily="34" charset="0"/>
                <a:cs typeface="Calibri" panose="020F0502020204030204" pitchFamily="34" charset="0"/>
              </a:rPr>
              <a:t>V.A.</a:t>
            </a:r>
          </a:p>
        </p:txBody>
      </p:sp>
      <p:sp>
        <p:nvSpPr>
          <p:cNvPr id="27" name="手繪多邊形 26"/>
          <p:cNvSpPr/>
          <p:nvPr/>
        </p:nvSpPr>
        <p:spPr>
          <a:xfrm rot="16200000">
            <a:off x="2347464" y="686300"/>
            <a:ext cx="1365238" cy="5425758"/>
          </a:xfrm>
          <a:custGeom>
            <a:avLst/>
            <a:gdLst>
              <a:gd name="connsiteX0" fmla="*/ 344639 w 1965477"/>
              <a:gd name="connsiteY0" fmla="*/ 0 h 1620838"/>
              <a:gd name="connsiteX1" fmla="*/ 1965477 w 1965477"/>
              <a:gd name="connsiteY1" fmla="*/ 0 h 1620838"/>
              <a:gd name="connsiteX2" fmla="*/ 1965477 w 1965477"/>
              <a:gd name="connsiteY2" fmla="*/ 1620838 h 1620838"/>
              <a:gd name="connsiteX3" fmla="*/ 344639 w 1965477"/>
              <a:gd name="connsiteY3" fmla="*/ 1620838 h 1620838"/>
              <a:gd name="connsiteX4" fmla="*/ 344639 w 1965477"/>
              <a:gd name="connsiteY4" fmla="*/ 1010310 h 1620838"/>
              <a:gd name="connsiteX5" fmla="*/ 0 w 1965477"/>
              <a:gd name="connsiteY5" fmla="*/ 810419 h 1620838"/>
              <a:gd name="connsiteX6" fmla="*/ 344639 w 1965477"/>
              <a:gd name="connsiteY6" fmla="*/ 610529 h 1620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5477" h="1620838">
                <a:moveTo>
                  <a:pt x="344639" y="0"/>
                </a:moveTo>
                <a:lnTo>
                  <a:pt x="1965477" y="0"/>
                </a:lnTo>
                <a:lnTo>
                  <a:pt x="1965477" y="1620838"/>
                </a:lnTo>
                <a:lnTo>
                  <a:pt x="344639" y="1620838"/>
                </a:lnTo>
                <a:lnTo>
                  <a:pt x="344639" y="1010310"/>
                </a:lnTo>
                <a:lnTo>
                  <a:pt x="0" y="810419"/>
                </a:lnTo>
                <a:lnTo>
                  <a:pt x="344639" y="610529"/>
                </a:lnTo>
                <a:close/>
              </a:path>
            </a:pathLst>
          </a:custGeom>
          <a:solidFill>
            <a:srgbClr val="3C8C93"/>
          </a:solidFill>
          <a:ln>
            <a:solidFill>
              <a:srgbClr val="3C8C9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zh-TW" altLang="en-US" sz="5400">
              <a:latin typeface="Calibri" panose="020F0502020204030204" pitchFamily="34" charset="0"/>
              <a:cs typeface="Calibri" panose="020F0502020204030204" pitchFamily="34" charset="0"/>
            </a:endParaRPr>
          </a:p>
        </p:txBody>
      </p:sp>
      <p:sp>
        <p:nvSpPr>
          <p:cNvPr id="28" name="矩形 27"/>
          <p:cNvSpPr/>
          <p:nvPr/>
        </p:nvSpPr>
        <p:spPr>
          <a:xfrm>
            <a:off x="356617" y="2917957"/>
            <a:ext cx="5235378" cy="584775"/>
          </a:xfrm>
          <a:prstGeom prst="rect">
            <a:avLst/>
          </a:prstGeom>
        </p:spPr>
        <p:txBody>
          <a:bodyPr wrap="square">
            <a:spAutoFit/>
          </a:bodyPr>
          <a:lstStyle/>
          <a:p>
            <a:pPr algn="ctr"/>
            <a:r>
              <a:rPr lang="en-US" altLang="zh-TW" sz="3200" b="1" dirty="0">
                <a:solidFill>
                  <a:schemeClr val="bg1"/>
                </a:solidFill>
                <a:latin typeface="Calibri" panose="020F0502020204030204" pitchFamily="34" charset="0"/>
                <a:cs typeface="Calibri" panose="020F0502020204030204" pitchFamily="34" charset="0"/>
              </a:rPr>
              <a:t>SV25T-M280 OOB</a:t>
            </a:r>
          </a:p>
        </p:txBody>
      </p:sp>
      <p:sp>
        <p:nvSpPr>
          <p:cNvPr id="32" name="手繪多邊形 31"/>
          <p:cNvSpPr/>
          <p:nvPr/>
        </p:nvSpPr>
        <p:spPr>
          <a:xfrm rot="16200000">
            <a:off x="7963918" y="680389"/>
            <a:ext cx="1365238" cy="5425758"/>
          </a:xfrm>
          <a:custGeom>
            <a:avLst/>
            <a:gdLst>
              <a:gd name="connsiteX0" fmla="*/ 344639 w 1965477"/>
              <a:gd name="connsiteY0" fmla="*/ 0 h 1620838"/>
              <a:gd name="connsiteX1" fmla="*/ 1965477 w 1965477"/>
              <a:gd name="connsiteY1" fmla="*/ 0 h 1620838"/>
              <a:gd name="connsiteX2" fmla="*/ 1965477 w 1965477"/>
              <a:gd name="connsiteY2" fmla="*/ 1620838 h 1620838"/>
              <a:gd name="connsiteX3" fmla="*/ 344639 w 1965477"/>
              <a:gd name="connsiteY3" fmla="*/ 1620838 h 1620838"/>
              <a:gd name="connsiteX4" fmla="*/ 344639 w 1965477"/>
              <a:gd name="connsiteY4" fmla="*/ 1010310 h 1620838"/>
              <a:gd name="connsiteX5" fmla="*/ 0 w 1965477"/>
              <a:gd name="connsiteY5" fmla="*/ 810419 h 1620838"/>
              <a:gd name="connsiteX6" fmla="*/ 344639 w 1965477"/>
              <a:gd name="connsiteY6" fmla="*/ 610529 h 1620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5477" h="1620838">
                <a:moveTo>
                  <a:pt x="344639" y="0"/>
                </a:moveTo>
                <a:lnTo>
                  <a:pt x="1965477" y="0"/>
                </a:lnTo>
                <a:lnTo>
                  <a:pt x="1965477" y="1620838"/>
                </a:lnTo>
                <a:lnTo>
                  <a:pt x="344639" y="1620838"/>
                </a:lnTo>
                <a:lnTo>
                  <a:pt x="344639" y="1010310"/>
                </a:lnTo>
                <a:lnTo>
                  <a:pt x="0" y="810419"/>
                </a:lnTo>
                <a:lnTo>
                  <a:pt x="344639" y="610529"/>
                </a:lnTo>
                <a:close/>
              </a:path>
            </a:pathLst>
          </a:custGeom>
          <a:solidFill>
            <a:srgbClr val="3C8C93"/>
          </a:solidFill>
          <a:ln>
            <a:solidFill>
              <a:srgbClr val="3C8C9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zh-TW" altLang="en-US" sz="5400">
              <a:latin typeface="Calibri" panose="020F0502020204030204" pitchFamily="34" charset="0"/>
              <a:cs typeface="Calibri" panose="020F0502020204030204" pitchFamily="34" charset="0"/>
            </a:endParaRPr>
          </a:p>
        </p:txBody>
      </p:sp>
      <p:sp>
        <p:nvSpPr>
          <p:cNvPr id="33" name="矩形 32"/>
          <p:cNvSpPr/>
          <p:nvPr/>
        </p:nvSpPr>
        <p:spPr>
          <a:xfrm>
            <a:off x="5973069" y="2854662"/>
            <a:ext cx="5375012" cy="584775"/>
          </a:xfrm>
          <a:prstGeom prst="rect">
            <a:avLst/>
          </a:prstGeom>
        </p:spPr>
        <p:txBody>
          <a:bodyPr wrap="square">
            <a:spAutoFit/>
          </a:bodyPr>
          <a:lstStyle/>
          <a:p>
            <a:pPr algn="ctr"/>
            <a:r>
              <a:rPr lang="en-US" altLang="zh-TW" sz="3200" b="1" dirty="0">
                <a:solidFill>
                  <a:schemeClr val="bg1"/>
                </a:solidFill>
                <a:latin typeface="Calibri" panose="020F0502020204030204" pitchFamily="34" charset="0"/>
                <a:cs typeface="Calibri" panose="020F0502020204030204" pitchFamily="34" charset="0"/>
              </a:rPr>
              <a:t>SV25T-M280 SPM</a:t>
            </a:r>
          </a:p>
        </p:txBody>
      </p:sp>
      <p:pic>
        <p:nvPicPr>
          <p:cNvPr id="37" name="圖片 36"/>
          <p:cNvPicPr>
            <a:picLocks noChangeAspect="1"/>
          </p:cNvPicPr>
          <p:nvPr/>
        </p:nvPicPr>
        <p:blipFill>
          <a:blip r:embed="rId2"/>
          <a:stretch>
            <a:fillRect/>
          </a:stretch>
        </p:blipFill>
        <p:spPr>
          <a:xfrm rot="20207946">
            <a:off x="12567699" y="5927482"/>
            <a:ext cx="3460712" cy="1007222"/>
          </a:xfrm>
          <a:prstGeom prst="rect">
            <a:avLst/>
          </a:prstGeom>
        </p:spPr>
      </p:pic>
      <p:pic>
        <p:nvPicPr>
          <p:cNvPr id="38" name="圖片 37"/>
          <p:cNvPicPr>
            <a:picLocks noChangeAspect="1"/>
          </p:cNvPicPr>
          <p:nvPr/>
        </p:nvPicPr>
        <p:blipFill>
          <a:blip r:embed="rId3"/>
          <a:stretch>
            <a:fillRect/>
          </a:stretch>
        </p:blipFill>
        <p:spPr>
          <a:xfrm rot="20180059">
            <a:off x="6915186" y="5961240"/>
            <a:ext cx="3490775" cy="997365"/>
          </a:xfrm>
          <a:prstGeom prst="rect">
            <a:avLst/>
          </a:prstGeom>
        </p:spPr>
      </p:pic>
      <p:sp>
        <p:nvSpPr>
          <p:cNvPr id="39" name="矩形 38"/>
          <p:cNvSpPr/>
          <p:nvPr/>
        </p:nvSpPr>
        <p:spPr>
          <a:xfrm>
            <a:off x="6286133" y="4294778"/>
            <a:ext cx="5056842" cy="738664"/>
          </a:xfrm>
          <a:prstGeom prst="rect">
            <a:avLst/>
          </a:prstGeom>
        </p:spPr>
        <p:txBody>
          <a:bodyPr wrap="square">
            <a:spAutoFit/>
          </a:bodyPr>
          <a:lstStyle/>
          <a:p>
            <a:pPr marL="285736" indent="-285736">
              <a:buFont typeface="Arial" panose="020B0604020202020204" pitchFamily="34" charset="0"/>
              <a:buChar char="•"/>
            </a:pPr>
            <a:r>
              <a:rPr lang="en-US" altLang="zh-TW" sz="2100" dirty="0">
                <a:solidFill>
                  <a:schemeClr val="tx1">
                    <a:lumMod val="75000"/>
                    <a:lumOff val="25000"/>
                  </a:schemeClr>
                </a:solidFill>
                <a:latin typeface="Calibri" panose="020F0502020204030204" pitchFamily="34" charset="0"/>
                <a:cs typeface="Calibri" panose="020F0502020204030204" pitchFamily="34" charset="0"/>
              </a:rPr>
              <a:t>Device power management module</a:t>
            </a:r>
          </a:p>
          <a:p>
            <a:pPr marL="285736" indent="-285736">
              <a:buFont typeface="Arial" panose="020B0604020202020204" pitchFamily="34" charset="0"/>
              <a:buChar char="•"/>
            </a:pPr>
            <a:r>
              <a:rPr lang="en-US" altLang="zh-TW" sz="2100" dirty="0">
                <a:solidFill>
                  <a:schemeClr val="tx1">
                    <a:lumMod val="75000"/>
                    <a:lumOff val="25000"/>
                  </a:schemeClr>
                </a:solidFill>
                <a:latin typeface="Calibri" panose="020F0502020204030204" pitchFamily="34" charset="0"/>
                <a:cs typeface="Calibri" panose="020F0502020204030204" pitchFamily="34" charset="0"/>
              </a:rPr>
              <a:t>Power schedule management</a:t>
            </a:r>
          </a:p>
        </p:txBody>
      </p:sp>
      <p:sp>
        <p:nvSpPr>
          <p:cNvPr id="40" name="矩形 39"/>
          <p:cNvSpPr/>
          <p:nvPr/>
        </p:nvSpPr>
        <p:spPr>
          <a:xfrm>
            <a:off x="685048" y="4326714"/>
            <a:ext cx="5056842" cy="415498"/>
          </a:xfrm>
          <a:prstGeom prst="rect">
            <a:avLst/>
          </a:prstGeom>
        </p:spPr>
        <p:txBody>
          <a:bodyPr wrap="square">
            <a:spAutoFit/>
          </a:bodyPr>
          <a:lstStyle/>
          <a:p>
            <a:pPr marL="285736" indent="-285736">
              <a:buFont typeface="Arial" panose="020B0604020202020204" pitchFamily="34" charset="0"/>
              <a:buChar char="•"/>
            </a:pPr>
            <a:r>
              <a:rPr lang="en-US" altLang="zh-TW" sz="2100" dirty="0">
                <a:solidFill>
                  <a:schemeClr val="tx1">
                    <a:lumMod val="75000"/>
                    <a:lumOff val="25000"/>
                  </a:schemeClr>
                </a:solidFill>
                <a:latin typeface="Calibri" panose="020F0502020204030204" pitchFamily="34" charset="0"/>
                <a:cs typeface="Calibri" panose="020F0502020204030204" pitchFamily="34" charset="0"/>
              </a:rPr>
              <a:t>Out-of-Band management solutions</a:t>
            </a:r>
          </a:p>
        </p:txBody>
      </p:sp>
      <p:pic>
        <p:nvPicPr>
          <p:cNvPr id="5" name="圖片 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537266" y="4787485"/>
            <a:ext cx="2874080" cy="3041643"/>
          </a:xfrm>
          <a:prstGeom prst="rect">
            <a:avLst/>
          </a:prstGeom>
        </p:spPr>
      </p:pic>
    </p:spTree>
    <p:extLst>
      <p:ext uri="{BB962C8B-B14F-4D97-AF65-F5344CB8AC3E}">
        <p14:creationId xmlns:p14="http://schemas.microsoft.com/office/powerpoint/2010/main" val="3600035859"/>
      </p:ext>
    </p:extLst>
  </p:cSld>
  <p:clrMapOvr>
    <a:masterClrMapping/>
  </p:clrMapOvr>
  <p:transition/>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txBox="1">
            <a:spLocks/>
          </p:cNvSpPr>
          <p:nvPr/>
        </p:nvSpPr>
        <p:spPr>
          <a:xfrm>
            <a:off x="705488" y="268287"/>
            <a:ext cx="14292088" cy="1080121"/>
          </a:xfrm>
          <a:prstGeom prst="rect">
            <a:avLst/>
          </a:prstGeom>
        </p:spPr>
        <p:txBody>
          <a:bodyPr anchor="ctr"/>
          <a:lstStyle>
            <a:lvl1pPr>
              <a:defRPr sz="4000" b="1">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sym typeface="Arial" panose="020B0604020202020204" pitchFamily="34" charset="0"/>
              </a:defRPr>
            </a:lvl1pPr>
            <a:lvl2pPr>
              <a:defRPr>
                <a:solidFill>
                  <a:schemeClr val="tx1"/>
                </a:solidFill>
                <a:latin typeface="Arial" charset="0"/>
                <a:sym typeface="Arial" panose="020B0604020202020204" pitchFamily="34" charset="0"/>
              </a:defRPr>
            </a:lvl2pPr>
            <a:lvl3pPr>
              <a:defRPr>
                <a:solidFill>
                  <a:schemeClr val="tx1"/>
                </a:solidFill>
                <a:latin typeface="Arial" charset="0"/>
                <a:sym typeface="Arial" panose="020B0604020202020204" pitchFamily="34" charset="0"/>
              </a:defRPr>
            </a:lvl3pPr>
            <a:lvl4pPr>
              <a:defRPr>
                <a:solidFill>
                  <a:schemeClr val="tx1"/>
                </a:solidFill>
                <a:latin typeface="Arial" charset="0"/>
                <a:sym typeface="Arial" panose="020B0604020202020204" pitchFamily="34" charset="0"/>
              </a:defRPr>
            </a:lvl4pPr>
            <a:lvl5pPr>
              <a:defRPr>
                <a:solidFill>
                  <a:schemeClr val="tx1"/>
                </a:solidFill>
                <a:latin typeface="Arial" charset="0"/>
                <a:sym typeface="Arial" panose="020B0604020202020204" pitchFamily="34" charset="0"/>
              </a:defRPr>
            </a:lvl5pPr>
            <a:lvl6pPr marL="457223" fontAlgn="base">
              <a:spcBef>
                <a:spcPct val="0"/>
              </a:spcBef>
              <a:spcAft>
                <a:spcPct val="0"/>
              </a:spcAft>
              <a:defRPr>
                <a:solidFill>
                  <a:schemeClr val="tx1"/>
                </a:solidFill>
                <a:latin typeface="Arial" charset="0"/>
                <a:sym typeface="Arial" charset="0"/>
              </a:defRPr>
            </a:lvl6pPr>
            <a:lvl7pPr marL="914446" fontAlgn="base">
              <a:spcBef>
                <a:spcPct val="0"/>
              </a:spcBef>
              <a:spcAft>
                <a:spcPct val="0"/>
              </a:spcAft>
              <a:defRPr>
                <a:solidFill>
                  <a:schemeClr val="tx1"/>
                </a:solidFill>
                <a:latin typeface="Arial" charset="0"/>
                <a:sym typeface="Arial" charset="0"/>
              </a:defRPr>
            </a:lvl7pPr>
            <a:lvl8pPr marL="1371668" fontAlgn="base">
              <a:spcBef>
                <a:spcPct val="0"/>
              </a:spcBef>
              <a:spcAft>
                <a:spcPct val="0"/>
              </a:spcAft>
              <a:defRPr>
                <a:solidFill>
                  <a:schemeClr val="tx1"/>
                </a:solidFill>
                <a:latin typeface="Arial" charset="0"/>
                <a:sym typeface="Arial" charset="0"/>
              </a:defRPr>
            </a:lvl8pPr>
            <a:lvl9pPr marL="1828892" fontAlgn="base">
              <a:spcBef>
                <a:spcPct val="0"/>
              </a:spcBef>
              <a:spcAft>
                <a:spcPct val="0"/>
              </a:spcAft>
              <a:defRPr>
                <a:solidFill>
                  <a:schemeClr val="tx1"/>
                </a:solidFill>
                <a:latin typeface="Arial" charset="0"/>
                <a:sym typeface="Arial" charset="0"/>
              </a:defRPr>
            </a:lvl9pPr>
          </a:lstStyle>
          <a:p>
            <a:r>
              <a:rPr lang="en-US" altLang="zh-TW" dirty="0" smtClean="0"/>
              <a:t>SV25T Series SSD </a:t>
            </a:r>
            <a:r>
              <a:rPr lang="en-US" altLang="zh-TW" dirty="0"/>
              <a:t>Roadmap </a:t>
            </a:r>
            <a:endParaRPr lang="zh-TW" altLang="en-US" dirty="0"/>
          </a:p>
        </p:txBody>
      </p:sp>
      <p:graphicFrame>
        <p:nvGraphicFramePr>
          <p:cNvPr id="3" name="表格 2"/>
          <p:cNvGraphicFramePr>
            <a:graphicFrameLocks noGrp="1"/>
          </p:cNvGraphicFramePr>
          <p:nvPr>
            <p:extLst/>
          </p:nvPr>
        </p:nvGraphicFramePr>
        <p:xfrm>
          <a:off x="366824" y="1838507"/>
          <a:ext cx="16511474" cy="4280926"/>
        </p:xfrm>
        <a:graphic>
          <a:graphicData uri="http://schemas.openxmlformats.org/drawingml/2006/table">
            <a:tbl>
              <a:tblPr firstRow="1" bandRow="1">
                <a:tableStyleId>{5940675A-B579-460E-94D1-54222C63F5DA}</a:tableStyleId>
              </a:tblPr>
              <a:tblGrid>
                <a:gridCol w="885912"/>
                <a:gridCol w="2160811"/>
                <a:gridCol w="767079"/>
                <a:gridCol w="1058139"/>
                <a:gridCol w="1058139"/>
                <a:gridCol w="1058139"/>
                <a:gridCol w="1058139"/>
                <a:gridCol w="1058139"/>
                <a:gridCol w="1058139"/>
                <a:gridCol w="1058139"/>
                <a:gridCol w="1058139"/>
                <a:gridCol w="1058140"/>
                <a:gridCol w="1058140"/>
                <a:gridCol w="1058140"/>
                <a:gridCol w="1058140"/>
              </a:tblGrid>
              <a:tr h="445390">
                <a:tc>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Flash</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grid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Available</a:t>
                      </a:r>
                      <a:r>
                        <a:rPr lang="en-US" altLang="zh-TW" sz="2000" b="1" baseline="0" dirty="0" smtClean="0">
                          <a:solidFill>
                            <a:schemeClr val="bg1"/>
                          </a:solidFill>
                          <a:latin typeface="Calibri" panose="020F0502020204030204" pitchFamily="34" charset="0"/>
                          <a:cs typeface="Calibri" panose="020F0502020204030204" pitchFamily="34" charset="0"/>
                        </a:rPr>
                        <a:t> Now</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hMerge="1">
                  <a:txBody>
                    <a:bodyPr/>
                    <a:lstStyle/>
                    <a:p>
                      <a:endParaRPr lang="zh-TW" altLang="en-US"/>
                    </a:p>
                  </a:txBody>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Q4’23</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a:p>
                  </a:txBody>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Q1’24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Q2’24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Q3’24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r>
              <a:tr h="1278512">
                <a:tc rowSpan="3">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TLC</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SV25T-M280 OOB</a:t>
                      </a:r>
                    </a:p>
                    <a:p>
                      <a:pPr>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120GB~960GB</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defRPr/>
                      </a:pP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278512">
                <a:tc vMerge="1">
                  <a:txBody>
                    <a:bodyPr/>
                    <a:lstStyle/>
                    <a:p>
                      <a:endParaRPr lang="zh-TW" altLang="en-US"/>
                    </a:p>
                  </a:txBody>
                  <a:tcPr/>
                </a:tc>
                <a:tc>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SV25T-M280 OOB</a:t>
                      </a:r>
                    </a:p>
                    <a:p>
                      <a:pPr>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60GB~480GB</a:t>
                      </a:r>
                    </a:p>
                    <a:p>
                      <a:pPr>
                        <a:defRPr/>
                      </a:pPr>
                      <a:r>
                        <a:rPr lang="en-US" altLang="zh-TW" sz="1800" b="1" dirty="0" err="1" smtClean="0">
                          <a:solidFill>
                            <a:schemeClr val="tx1">
                              <a:lumMod val="75000"/>
                              <a:lumOff val="25000"/>
                            </a:schemeClr>
                          </a:solidFill>
                          <a:latin typeface="Calibri" panose="020F0502020204030204" pitchFamily="34" charset="0"/>
                          <a:cs typeface="Calibri" panose="020F0502020204030204" pitchFamily="34" charset="0"/>
                        </a:rPr>
                        <a:t>CoreSnapshot</a:t>
                      </a: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 2</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spcBef>
                          <a:spcPts val="0"/>
                        </a:spcBef>
                        <a:spcAft>
                          <a:spcPts val="0"/>
                        </a:spcAft>
                        <a:defRPr/>
                      </a:pP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278512">
                <a:tc vMerge="1">
                  <a:txBody>
                    <a:bodyPr/>
                    <a:lstStyle/>
                    <a:p>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fontAlgn="auto">
                        <a:spcBef>
                          <a:spcPts val="0"/>
                        </a:spcBef>
                        <a:spcAft>
                          <a:spcPts val="0"/>
                        </a:spcAft>
                        <a:defRPr/>
                      </a:pP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spcBef>
                          <a:spcPts val="0"/>
                        </a:spcBef>
                        <a:spcAft>
                          <a:spcPts val="0"/>
                        </a:spcAft>
                        <a:defRPr/>
                      </a:pP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gridSpan="2">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SV25T-M280 SPM</a:t>
                      </a:r>
                    </a:p>
                    <a:p>
                      <a:pPr>
                        <a:defRPr/>
                      </a:pPr>
                      <a:r>
                        <a:rPr lang="en-US" altLang="zh-TW" sz="1800" b="1" dirty="0" smtClean="0">
                          <a:solidFill>
                            <a:schemeClr val="bg1"/>
                          </a:solidFill>
                          <a:latin typeface="Calibri" panose="020F0502020204030204" pitchFamily="34" charset="0"/>
                          <a:cs typeface="Calibri" panose="020F0502020204030204" pitchFamily="34" charset="0"/>
                        </a:rPr>
                        <a:t>120GB~960GB</a:t>
                      </a:r>
                    </a:p>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hMerge="1">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sp>
        <p:nvSpPr>
          <p:cNvPr id="26" name="文字方塊 25"/>
          <p:cNvSpPr txBox="1"/>
          <p:nvPr/>
        </p:nvSpPr>
        <p:spPr>
          <a:xfrm>
            <a:off x="13657829" y="5814450"/>
            <a:ext cx="2679493" cy="295423"/>
          </a:xfrm>
          <a:prstGeom prst="rect">
            <a:avLst/>
          </a:prstGeom>
          <a:noFill/>
        </p:spPr>
        <p:txBody>
          <a:bodyPr wrap="none" lIns="79205" tIns="39603" rIns="79205" bIns="39603">
            <a:spAutoFit/>
          </a:bodyPr>
          <a:lstStyle>
            <a:defPPr>
              <a:defRPr lang="en-US"/>
            </a:defPPr>
            <a:lvl1pPr fontAlgn="auto">
              <a:spcBef>
                <a:spcPts val="0"/>
              </a:spcBef>
              <a:spcAft>
                <a:spcPts val="0"/>
              </a:spcAft>
              <a:defRPr kumimoji="0" sz="1400" b="1">
                <a:solidFill>
                  <a:srgbClr val="C00000"/>
                </a:solidFill>
                <a:latin typeface="Calibri" panose="020F0502020204030204" pitchFamily="34" charset="0"/>
                <a:ea typeface="+mn-ea"/>
                <a:cs typeface="Calibri" panose="020F0502020204030204" pitchFamily="34" charset="0"/>
              </a:defRPr>
            </a:lvl1pPr>
          </a:lstStyle>
          <a:p>
            <a:r>
              <a:rPr lang="en-US" altLang="zh-TW" dirty="0"/>
              <a:t>Warranty: </a:t>
            </a:r>
            <a:r>
              <a:rPr lang="en-US" altLang="zh-TW" dirty="0" smtClean="0"/>
              <a:t>3 </a:t>
            </a:r>
            <a:r>
              <a:rPr lang="en-US" altLang="zh-TW" dirty="0"/>
              <a:t>years or 3K P/E cycles</a:t>
            </a:r>
            <a:endParaRPr lang="zh-TW" altLang="en-US" dirty="0"/>
          </a:p>
        </p:txBody>
      </p:sp>
      <p:grpSp>
        <p:nvGrpSpPr>
          <p:cNvPr id="27" name="群組 26"/>
          <p:cNvGrpSpPr/>
          <p:nvPr/>
        </p:nvGrpSpPr>
        <p:grpSpPr>
          <a:xfrm>
            <a:off x="14526854" y="8045152"/>
            <a:ext cx="1920141" cy="866153"/>
            <a:chOff x="13539708" y="8045152"/>
            <a:chExt cx="1920141" cy="866153"/>
          </a:xfrm>
        </p:grpSpPr>
        <p:sp>
          <p:nvSpPr>
            <p:cNvPr id="28" name="文字方塊 27"/>
            <p:cNvSpPr txBox="1"/>
            <p:nvPr/>
          </p:nvSpPr>
          <p:spPr>
            <a:xfrm>
              <a:off x="13539708" y="8045152"/>
              <a:ext cx="1920141" cy="830997"/>
            </a:xfrm>
            <a:prstGeom prst="rect">
              <a:avLst/>
            </a:prstGeom>
            <a:noFill/>
          </p:spPr>
          <p:txBody>
            <a:bodyPr wrap="none" rtlCol="0">
              <a:spAutoFit/>
            </a:bodyPr>
            <a:lstStyle/>
            <a:p>
              <a:r>
                <a:rPr lang="en-US" altLang="zh-TW" sz="1600" dirty="0">
                  <a:solidFill>
                    <a:schemeClr val="tx1">
                      <a:lumMod val="65000"/>
                      <a:lumOff val="35000"/>
                    </a:schemeClr>
                  </a:solidFill>
                  <a:latin typeface="Calibri" panose="020F0502020204030204" pitchFamily="34" charset="0"/>
                  <a:cs typeface="Calibri" panose="020F0502020204030204" pitchFamily="34" charset="0"/>
                </a:rPr>
                <a:t>Remarks</a:t>
              </a: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a:t>
              </a:r>
            </a:p>
            <a:p>
              <a:pPr>
                <a:lnSpc>
                  <a:spcPct val="200000"/>
                </a:lnSpc>
              </a:pP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                Wide Temp.</a:t>
              </a:r>
            </a:p>
          </p:txBody>
        </p:sp>
        <p:pic>
          <p:nvPicPr>
            <p:cNvPr id="29" name="圖片 28"/>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13834201" y="8460650"/>
              <a:ext cx="475278" cy="450655"/>
            </a:xfrm>
            <a:prstGeom prst="rect">
              <a:avLst/>
            </a:prstGeom>
          </p:spPr>
        </p:pic>
      </p:grpSp>
      <p:grpSp>
        <p:nvGrpSpPr>
          <p:cNvPr id="19" name="群組 18"/>
          <p:cNvGrpSpPr/>
          <p:nvPr/>
        </p:nvGrpSpPr>
        <p:grpSpPr>
          <a:xfrm>
            <a:off x="3471099" y="3761617"/>
            <a:ext cx="734536" cy="827151"/>
            <a:chOff x="3773587" y="2266324"/>
            <a:chExt cx="734536" cy="827151"/>
          </a:xfrm>
        </p:grpSpPr>
        <p:sp>
          <p:nvSpPr>
            <p:cNvPr id="21" name="文字方塊 20"/>
            <p:cNvSpPr txBox="1"/>
            <p:nvPr/>
          </p:nvSpPr>
          <p:spPr>
            <a:xfrm>
              <a:off x="3773587" y="2266324"/>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BiCS5</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22" name="圖片 21"/>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795114" y="2642820"/>
              <a:ext cx="475278" cy="450655"/>
            </a:xfrm>
            <a:prstGeom prst="rect">
              <a:avLst/>
            </a:prstGeom>
          </p:spPr>
        </p:pic>
      </p:grpSp>
      <p:sp>
        <p:nvSpPr>
          <p:cNvPr id="23" name="文字方塊 22"/>
          <p:cNvSpPr txBox="1"/>
          <p:nvPr/>
        </p:nvSpPr>
        <p:spPr>
          <a:xfrm>
            <a:off x="8622561" y="5020816"/>
            <a:ext cx="1176269" cy="338554"/>
          </a:xfrm>
          <a:prstGeom prst="rect">
            <a:avLst/>
          </a:prstGeom>
          <a:noFill/>
        </p:spPr>
        <p:txBody>
          <a:bodyPr wrap="square" rtlCol="0">
            <a:spAutoFit/>
          </a:bodyPr>
          <a:lstStyle/>
          <a:p>
            <a:r>
              <a:rPr lang="en-US" altLang="zh-TW" sz="1600" b="1" dirty="0" smtClean="0">
                <a:solidFill>
                  <a:srgbClr val="FFFF00"/>
                </a:solidFill>
                <a:latin typeface="Calibri" panose="020F0502020204030204" pitchFamily="34" charset="0"/>
                <a:cs typeface="Calibri" panose="020F0502020204030204" pitchFamily="34" charset="0"/>
              </a:rPr>
              <a:t>BiCS5</a:t>
            </a:r>
            <a:endParaRPr lang="en-US" altLang="zh-TW" sz="1600" b="1" dirty="0">
              <a:solidFill>
                <a:srgbClr val="FFFF00"/>
              </a:solidFill>
              <a:latin typeface="Calibri" panose="020F0502020204030204" pitchFamily="34" charset="0"/>
              <a:cs typeface="Calibri" panose="020F0502020204030204" pitchFamily="34" charset="0"/>
            </a:endParaRPr>
          </a:p>
        </p:txBody>
      </p:sp>
      <p:grpSp>
        <p:nvGrpSpPr>
          <p:cNvPr id="25" name="群組 24"/>
          <p:cNvGrpSpPr/>
          <p:nvPr/>
        </p:nvGrpSpPr>
        <p:grpSpPr>
          <a:xfrm>
            <a:off x="3485555" y="2537481"/>
            <a:ext cx="734536" cy="827151"/>
            <a:chOff x="3773587" y="2266324"/>
            <a:chExt cx="734536" cy="827151"/>
          </a:xfrm>
        </p:grpSpPr>
        <p:sp>
          <p:nvSpPr>
            <p:cNvPr id="31" name="文字方塊 30"/>
            <p:cNvSpPr txBox="1"/>
            <p:nvPr/>
          </p:nvSpPr>
          <p:spPr>
            <a:xfrm>
              <a:off x="3773587" y="2266324"/>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BiCS5</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32" name="圖片 31"/>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795114" y="2642820"/>
              <a:ext cx="475278" cy="450655"/>
            </a:xfrm>
            <a:prstGeom prst="rect">
              <a:avLst/>
            </a:prstGeom>
          </p:spPr>
        </p:pic>
      </p:grpSp>
    </p:spTree>
    <p:extLst>
      <p:ext uri="{BB962C8B-B14F-4D97-AF65-F5344CB8AC3E}">
        <p14:creationId xmlns:p14="http://schemas.microsoft.com/office/powerpoint/2010/main" val="3150139202"/>
      </p:ext>
    </p:extLst>
  </p:cSld>
  <p:clrMapOvr>
    <a:masterClrMapping/>
  </p:clrMapOvr>
  <p:transition/>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txBox="1">
            <a:spLocks/>
          </p:cNvSpPr>
          <p:nvPr/>
        </p:nvSpPr>
        <p:spPr>
          <a:xfrm>
            <a:off x="705488" y="268287"/>
            <a:ext cx="14292088" cy="1080121"/>
          </a:xfrm>
          <a:prstGeom prst="rect">
            <a:avLst/>
          </a:prstGeom>
        </p:spPr>
        <p:txBody>
          <a:bodyPr anchor="ctr"/>
          <a:lstStyle>
            <a:lvl1pPr>
              <a:defRPr sz="4000" b="1">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sym typeface="Arial" panose="020B0604020202020204" pitchFamily="34" charset="0"/>
              </a:defRPr>
            </a:lvl1pPr>
            <a:lvl2pPr>
              <a:defRPr>
                <a:solidFill>
                  <a:schemeClr val="tx1"/>
                </a:solidFill>
                <a:latin typeface="Arial" charset="0"/>
                <a:sym typeface="Arial" panose="020B0604020202020204" pitchFamily="34" charset="0"/>
              </a:defRPr>
            </a:lvl2pPr>
            <a:lvl3pPr>
              <a:defRPr>
                <a:solidFill>
                  <a:schemeClr val="tx1"/>
                </a:solidFill>
                <a:latin typeface="Arial" charset="0"/>
                <a:sym typeface="Arial" panose="020B0604020202020204" pitchFamily="34" charset="0"/>
              </a:defRPr>
            </a:lvl3pPr>
            <a:lvl4pPr>
              <a:defRPr>
                <a:solidFill>
                  <a:schemeClr val="tx1"/>
                </a:solidFill>
                <a:latin typeface="Arial" charset="0"/>
                <a:sym typeface="Arial" panose="020B0604020202020204" pitchFamily="34" charset="0"/>
              </a:defRPr>
            </a:lvl4pPr>
            <a:lvl5pPr>
              <a:defRPr>
                <a:solidFill>
                  <a:schemeClr val="tx1"/>
                </a:solidFill>
                <a:latin typeface="Arial" charset="0"/>
                <a:sym typeface="Arial" panose="020B0604020202020204" pitchFamily="34" charset="0"/>
              </a:defRPr>
            </a:lvl5pPr>
            <a:lvl6pPr marL="457223" fontAlgn="base">
              <a:spcBef>
                <a:spcPct val="0"/>
              </a:spcBef>
              <a:spcAft>
                <a:spcPct val="0"/>
              </a:spcAft>
              <a:defRPr>
                <a:solidFill>
                  <a:schemeClr val="tx1"/>
                </a:solidFill>
                <a:latin typeface="Arial" charset="0"/>
                <a:sym typeface="Arial" charset="0"/>
              </a:defRPr>
            </a:lvl6pPr>
            <a:lvl7pPr marL="914446" fontAlgn="base">
              <a:spcBef>
                <a:spcPct val="0"/>
              </a:spcBef>
              <a:spcAft>
                <a:spcPct val="0"/>
              </a:spcAft>
              <a:defRPr>
                <a:solidFill>
                  <a:schemeClr val="tx1"/>
                </a:solidFill>
                <a:latin typeface="Arial" charset="0"/>
                <a:sym typeface="Arial" charset="0"/>
              </a:defRPr>
            </a:lvl7pPr>
            <a:lvl8pPr marL="1371668" fontAlgn="base">
              <a:spcBef>
                <a:spcPct val="0"/>
              </a:spcBef>
              <a:spcAft>
                <a:spcPct val="0"/>
              </a:spcAft>
              <a:defRPr>
                <a:solidFill>
                  <a:schemeClr val="tx1"/>
                </a:solidFill>
                <a:latin typeface="Arial" charset="0"/>
                <a:sym typeface="Arial" charset="0"/>
              </a:defRPr>
            </a:lvl8pPr>
            <a:lvl9pPr marL="1828892" fontAlgn="base">
              <a:spcBef>
                <a:spcPct val="0"/>
              </a:spcBef>
              <a:spcAft>
                <a:spcPct val="0"/>
              </a:spcAft>
              <a:defRPr>
                <a:solidFill>
                  <a:schemeClr val="tx1"/>
                </a:solidFill>
                <a:latin typeface="Arial" charset="0"/>
                <a:sym typeface="Arial" charset="0"/>
              </a:defRPr>
            </a:lvl9pPr>
          </a:lstStyle>
          <a:p>
            <a:r>
              <a:rPr lang="en-US" altLang="zh-TW" dirty="0"/>
              <a:t>P</a:t>
            </a:r>
            <a:r>
              <a:rPr lang="en-US" altLang="zh-TW" dirty="0" smtClean="0"/>
              <a:t>V25T Series SSD </a:t>
            </a:r>
            <a:r>
              <a:rPr lang="en-US" altLang="zh-TW" dirty="0"/>
              <a:t>Roadmap </a:t>
            </a:r>
            <a:endParaRPr lang="zh-TW" altLang="en-US" dirty="0"/>
          </a:p>
        </p:txBody>
      </p:sp>
      <p:graphicFrame>
        <p:nvGraphicFramePr>
          <p:cNvPr id="3" name="表格 2"/>
          <p:cNvGraphicFramePr>
            <a:graphicFrameLocks noGrp="1"/>
          </p:cNvGraphicFramePr>
          <p:nvPr>
            <p:extLst/>
          </p:nvPr>
        </p:nvGraphicFramePr>
        <p:xfrm>
          <a:off x="366824" y="1838507"/>
          <a:ext cx="16511474" cy="1723902"/>
        </p:xfrm>
        <a:graphic>
          <a:graphicData uri="http://schemas.openxmlformats.org/drawingml/2006/table">
            <a:tbl>
              <a:tblPr firstRow="1" bandRow="1">
                <a:tableStyleId>{5940675A-B579-460E-94D1-54222C63F5DA}</a:tableStyleId>
              </a:tblPr>
              <a:tblGrid>
                <a:gridCol w="885912"/>
                <a:gridCol w="2160811"/>
                <a:gridCol w="767079"/>
                <a:gridCol w="1058139"/>
                <a:gridCol w="1058139"/>
                <a:gridCol w="1058139"/>
                <a:gridCol w="1058139"/>
                <a:gridCol w="1058139"/>
                <a:gridCol w="1058139"/>
                <a:gridCol w="1058139"/>
                <a:gridCol w="1058139"/>
                <a:gridCol w="1058140"/>
                <a:gridCol w="2116280"/>
                <a:gridCol w="1058140"/>
              </a:tblGrid>
              <a:tr h="445390">
                <a:tc>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Flash</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grid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Available</a:t>
                      </a:r>
                      <a:r>
                        <a:rPr lang="en-US" altLang="zh-TW" sz="2000" b="1" baseline="0" dirty="0" smtClean="0">
                          <a:solidFill>
                            <a:schemeClr val="bg1"/>
                          </a:solidFill>
                          <a:latin typeface="Calibri" panose="020F0502020204030204" pitchFamily="34" charset="0"/>
                          <a:cs typeface="Calibri" panose="020F0502020204030204" pitchFamily="34" charset="0"/>
                        </a:rPr>
                        <a:t> Now</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hMerge="1">
                  <a:txBody>
                    <a:bodyPr/>
                    <a:lstStyle/>
                    <a:p>
                      <a:endParaRPr lang="zh-TW" altLang="en-US"/>
                    </a:p>
                  </a:txBody>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Q4’23</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a:p>
                  </a:txBody>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Q1’24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Q2’24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2">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Q3’24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r>
              <a:tr h="1278512">
                <a:tc>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TLC</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fontAlgn="auto">
                        <a:spcBef>
                          <a:spcPts val="0"/>
                        </a:spcBef>
                        <a:spcAft>
                          <a:spcPts val="0"/>
                        </a:spcAft>
                        <a:defRPr/>
                      </a:pP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spcBef>
                          <a:spcPts val="0"/>
                        </a:spcBef>
                        <a:spcAft>
                          <a:spcPts val="0"/>
                        </a:spcAft>
                        <a:defRPr/>
                      </a:pP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PV25T-M280 OOB</a:t>
                      </a:r>
                    </a:p>
                    <a:p>
                      <a:pPr>
                        <a:defRPr/>
                      </a:pPr>
                      <a:r>
                        <a:rPr lang="en-US" altLang="zh-TW" sz="1800" b="1" dirty="0" smtClean="0">
                          <a:solidFill>
                            <a:schemeClr val="bg1"/>
                          </a:solidFill>
                          <a:latin typeface="Calibri" panose="020F0502020204030204" pitchFamily="34" charset="0"/>
                          <a:cs typeface="Calibri" panose="020F0502020204030204" pitchFamily="34" charset="0"/>
                        </a:rPr>
                        <a:t>60GB~240GB</a:t>
                      </a:r>
                    </a:p>
                    <a:p>
                      <a:pPr>
                        <a:defRPr/>
                      </a:pPr>
                      <a:r>
                        <a:rPr lang="en-US" altLang="zh-TW" sz="1800" b="1" dirty="0" err="1" smtClean="0">
                          <a:solidFill>
                            <a:schemeClr val="bg1"/>
                          </a:solidFill>
                          <a:latin typeface="Calibri" panose="020F0502020204030204" pitchFamily="34" charset="0"/>
                          <a:cs typeface="Calibri" panose="020F0502020204030204" pitchFamily="34" charset="0"/>
                        </a:rPr>
                        <a:t>CoreSnapshot</a:t>
                      </a:r>
                      <a:r>
                        <a:rPr lang="en-US" altLang="zh-TW" sz="1800" b="1" dirty="0" smtClean="0">
                          <a:solidFill>
                            <a:schemeClr val="bg1"/>
                          </a:solidFill>
                          <a:latin typeface="Calibri" panose="020F0502020204030204" pitchFamily="34" charset="0"/>
                          <a:cs typeface="Calibri" panose="020F0502020204030204" pitchFamily="34" charset="0"/>
                        </a:rPr>
                        <a:t> 2</a:t>
                      </a:r>
                    </a:p>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r>
            </a:tbl>
          </a:graphicData>
        </a:graphic>
      </p:graphicFrame>
      <p:sp>
        <p:nvSpPr>
          <p:cNvPr id="26" name="文字方塊 25"/>
          <p:cNvSpPr txBox="1"/>
          <p:nvPr/>
        </p:nvSpPr>
        <p:spPr>
          <a:xfrm>
            <a:off x="13719239" y="3596585"/>
            <a:ext cx="2679493" cy="295423"/>
          </a:xfrm>
          <a:prstGeom prst="rect">
            <a:avLst/>
          </a:prstGeom>
          <a:noFill/>
        </p:spPr>
        <p:txBody>
          <a:bodyPr wrap="none" lIns="79205" tIns="39603" rIns="79205" bIns="39603">
            <a:spAutoFit/>
          </a:bodyPr>
          <a:lstStyle>
            <a:defPPr>
              <a:defRPr lang="en-US"/>
            </a:defPPr>
            <a:lvl1pPr fontAlgn="auto">
              <a:spcBef>
                <a:spcPts val="0"/>
              </a:spcBef>
              <a:spcAft>
                <a:spcPts val="0"/>
              </a:spcAft>
              <a:defRPr kumimoji="0" sz="1400" b="1">
                <a:solidFill>
                  <a:srgbClr val="C00000"/>
                </a:solidFill>
                <a:latin typeface="Calibri" panose="020F0502020204030204" pitchFamily="34" charset="0"/>
                <a:ea typeface="+mn-ea"/>
                <a:cs typeface="Calibri" panose="020F0502020204030204" pitchFamily="34" charset="0"/>
              </a:defRPr>
            </a:lvl1pPr>
          </a:lstStyle>
          <a:p>
            <a:r>
              <a:rPr lang="en-US" altLang="zh-TW" dirty="0"/>
              <a:t>Warranty: </a:t>
            </a:r>
            <a:r>
              <a:rPr lang="en-US" altLang="zh-TW" dirty="0" smtClean="0"/>
              <a:t>3 </a:t>
            </a:r>
            <a:r>
              <a:rPr lang="en-US" altLang="zh-TW" dirty="0"/>
              <a:t>years or 3K P/E cycles</a:t>
            </a:r>
            <a:endParaRPr lang="zh-TW" altLang="en-US" dirty="0"/>
          </a:p>
        </p:txBody>
      </p:sp>
      <p:grpSp>
        <p:nvGrpSpPr>
          <p:cNvPr id="27" name="群組 26"/>
          <p:cNvGrpSpPr/>
          <p:nvPr/>
        </p:nvGrpSpPr>
        <p:grpSpPr>
          <a:xfrm>
            <a:off x="14526854" y="8045152"/>
            <a:ext cx="1920141" cy="866153"/>
            <a:chOff x="13539708" y="8045152"/>
            <a:chExt cx="1920141" cy="866153"/>
          </a:xfrm>
        </p:grpSpPr>
        <p:sp>
          <p:nvSpPr>
            <p:cNvPr id="28" name="文字方塊 27"/>
            <p:cNvSpPr txBox="1"/>
            <p:nvPr/>
          </p:nvSpPr>
          <p:spPr>
            <a:xfrm>
              <a:off x="13539708" y="8045152"/>
              <a:ext cx="1920141" cy="830997"/>
            </a:xfrm>
            <a:prstGeom prst="rect">
              <a:avLst/>
            </a:prstGeom>
            <a:noFill/>
          </p:spPr>
          <p:txBody>
            <a:bodyPr wrap="none" rtlCol="0">
              <a:spAutoFit/>
            </a:bodyPr>
            <a:lstStyle/>
            <a:p>
              <a:r>
                <a:rPr lang="en-US" altLang="zh-TW" sz="1600" dirty="0">
                  <a:solidFill>
                    <a:schemeClr val="tx1">
                      <a:lumMod val="65000"/>
                      <a:lumOff val="35000"/>
                    </a:schemeClr>
                  </a:solidFill>
                  <a:latin typeface="Calibri" panose="020F0502020204030204" pitchFamily="34" charset="0"/>
                  <a:cs typeface="Calibri" panose="020F0502020204030204" pitchFamily="34" charset="0"/>
                </a:rPr>
                <a:t>Remarks</a:t>
              </a: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a:t>
              </a:r>
            </a:p>
            <a:p>
              <a:pPr>
                <a:lnSpc>
                  <a:spcPct val="200000"/>
                </a:lnSpc>
              </a:pP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                Wide Temp.</a:t>
              </a:r>
            </a:p>
          </p:txBody>
        </p:sp>
        <p:pic>
          <p:nvPicPr>
            <p:cNvPr id="29" name="圖片 28"/>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13834201" y="8460650"/>
              <a:ext cx="475278" cy="450655"/>
            </a:xfrm>
            <a:prstGeom prst="rect">
              <a:avLst/>
            </a:prstGeom>
          </p:spPr>
        </p:pic>
      </p:grpSp>
      <p:grpSp>
        <p:nvGrpSpPr>
          <p:cNvPr id="24" name="群組 23"/>
          <p:cNvGrpSpPr/>
          <p:nvPr/>
        </p:nvGrpSpPr>
        <p:grpSpPr>
          <a:xfrm>
            <a:off x="15870931" y="2389245"/>
            <a:ext cx="784529" cy="756712"/>
            <a:chOff x="7902270" y="5042302"/>
            <a:chExt cx="784529" cy="756712"/>
          </a:xfrm>
        </p:grpSpPr>
        <p:pic>
          <p:nvPicPr>
            <p:cNvPr id="30" name="圖片 29"/>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065865" y="5371901"/>
              <a:ext cx="457337" cy="427113"/>
            </a:xfrm>
            <a:prstGeom prst="rect">
              <a:avLst/>
            </a:prstGeom>
          </p:spPr>
        </p:pic>
        <p:sp>
          <p:nvSpPr>
            <p:cNvPr id="33" name="文字方塊 32"/>
            <p:cNvSpPr txBox="1"/>
            <p:nvPr/>
          </p:nvSpPr>
          <p:spPr>
            <a:xfrm>
              <a:off x="7902270" y="5042302"/>
              <a:ext cx="784529" cy="338554"/>
            </a:xfrm>
            <a:prstGeom prst="rect">
              <a:avLst/>
            </a:prstGeom>
            <a:noFill/>
          </p:spPr>
          <p:txBody>
            <a:bodyPr wrap="square" rtlCol="0">
              <a:spAutoFit/>
            </a:bodyPr>
            <a:lstStyle/>
            <a:p>
              <a:pPr algn="ctr"/>
              <a:r>
                <a:rPr lang="en-US" altLang="zh-TW" sz="1600" b="1" dirty="0" smtClean="0">
                  <a:solidFill>
                    <a:srgbClr val="FFFF00"/>
                  </a:solidFill>
                  <a:latin typeface="Calibri" panose="020F0502020204030204" pitchFamily="34" charset="0"/>
                  <a:cs typeface="Calibri" panose="020F0502020204030204" pitchFamily="34" charset="0"/>
                </a:rPr>
                <a:t>BiCS5</a:t>
              </a:r>
              <a:endParaRPr lang="en-US" altLang="zh-TW" sz="1600" b="1" dirty="0">
                <a:solidFill>
                  <a:srgbClr val="FFFF00"/>
                </a:solidFill>
                <a:latin typeface="Calibri" panose="020F0502020204030204" pitchFamily="34" charset="0"/>
                <a:cs typeface="Calibri" panose="020F0502020204030204" pitchFamily="34" charset="0"/>
              </a:endParaRPr>
            </a:p>
          </p:txBody>
        </p:sp>
      </p:grpSp>
    </p:spTree>
    <p:extLst>
      <p:ext uri="{BB962C8B-B14F-4D97-AF65-F5344CB8AC3E}">
        <p14:creationId xmlns:p14="http://schemas.microsoft.com/office/powerpoint/2010/main" val="1469755926"/>
      </p:ext>
    </p:extLst>
  </p:cSld>
  <p:clrMapOvr>
    <a:masterClrMapping/>
  </p:clrMapOvr>
  <p:transition/>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內容版面配置區 1"/>
          <p:cNvSpPr>
            <a:spLocks noGrp="1"/>
          </p:cNvSpPr>
          <p:nvPr>
            <p:ph idx="1"/>
          </p:nvPr>
        </p:nvSpPr>
        <p:spPr/>
        <p:txBody>
          <a:bodyPr/>
          <a:lstStyle/>
          <a:p>
            <a:r>
              <a:rPr lang="en-US" altLang="zh-TW" dirty="0" smtClean="0"/>
              <a:t>Product Highlight</a:t>
            </a:r>
          </a:p>
          <a:p>
            <a:pPr lvl="1"/>
            <a:r>
              <a:rPr lang="en-US" altLang="zh-TW" dirty="0">
                <a:solidFill>
                  <a:schemeClr val="bg1">
                    <a:lumMod val="75000"/>
                  </a:schemeClr>
                </a:solidFill>
              </a:rPr>
              <a:t>Defense Series</a:t>
            </a:r>
          </a:p>
          <a:p>
            <a:pPr lvl="1"/>
            <a:r>
              <a:rPr lang="en-US" altLang="zh-TW" dirty="0" err="1">
                <a:solidFill>
                  <a:schemeClr val="bg1">
                    <a:lumMod val="75000"/>
                  </a:schemeClr>
                </a:solidFill>
              </a:rPr>
              <a:t>Apacer</a:t>
            </a:r>
            <a:r>
              <a:rPr lang="en-US" altLang="zh-TW" dirty="0">
                <a:solidFill>
                  <a:schemeClr val="bg1">
                    <a:lumMod val="75000"/>
                  </a:schemeClr>
                </a:solidFill>
              </a:rPr>
              <a:t> TCG SSD SV240 Series</a:t>
            </a:r>
          </a:p>
          <a:p>
            <a:pPr lvl="1"/>
            <a:r>
              <a:rPr lang="en-US" altLang="zh-TW" dirty="0">
                <a:solidFill>
                  <a:schemeClr val="bg1">
                    <a:lumMod val="75000"/>
                  </a:schemeClr>
                </a:solidFill>
              </a:rPr>
              <a:t>Enterprise Series</a:t>
            </a:r>
          </a:p>
          <a:p>
            <a:pPr lvl="1"/>
            <a:r>
              <a:rPr lang="en-US" altLang="zh-TW" dirty="0" err="1">
                <a:solidFill>
                  <a:schemeClr val="bg1">
                    <a:lumMod val="75000"/>
                  </a:schemeClr>
                </a:solidFill>
              </a:rPr>
              <a:t>CoreSnapshot</a:t>
            </a:r>
            <a:r>
              <a:rPr lang="en-US" altLang="zh-TW" dirty="0">
                <a:solidFill>
                  <a:schemeClr val="bg1">
                    <a:lumMod val="75000"/>
                  </a:schemeClr>
                </a:solidFill>
              </a:rPr>
              <a:t> 2 technology</a:t>
            </a:r>
          </a:p>
          <a:p>
            <a:pPr lvl="1"/>
            <a:r>
              <a:rPr lang="en-US" altLang="zh-TW" dirty="0" err="1" smtClean="0">
                <a:solidFill>
                  <a:schemeClr val="tx1"/>
                </a:solidFill>
              </a:rPr>
              <a:t>Datadefender</a:t>
            </a:r>
            <a:r>
              <a:rPr lang="en-US" altLang="zh-TW" dirty="0" smtClean="0">
                <a:solidFill>
                  <a:schemeClr val="tx1"/>
                </a:solidFill>
              </a:rPr>
              <a:t> Plus</a:t>
            </a:r>
          </a:p>
          <a:p>
            <a:r>
              <a:rPr lang="en-US" altLang="zh-TW" dirty="0">
                <a:solidFill>
                  <a:schemeClr val="bg1">
                    <a:lumMod val="75000"/>
                  </a:schemeClr>
                </a:solidFill>
              </a:rPr>
              <a:t>Product Roadmap</a:t>
            </a:r>
          </a:p>
          <a:p>
            <a:pPr lvl="1"/>
            <a:r>
              <a:rPr lang="en-US" altLang="zh-TW" dirty="0">
                <a:solidFill>
                  <a:schemeClr val="bg1">
                    <a:lumMod val="75000"/>
                  </a:schemeClr>
                </a:solidFill>
              </a:rPr>
              <a:t>Industrial SSD VA Series</a:t>
            </a:r>
          </a:p>
          <a:p>
            <a:pPr lvl="2"/>
            <a:r>
              <a:rPr lang="en-US" altLang="zh-TW" dirty="0" err="1">
                <a:solidFill>
                  <a:schemeClr val="bg1">
                    <a:lumMod val="75000"/>
                  </a:schemeClr>
                </a:solidFill>
              </a:rPr>
              <a:t>PCIe</a:t>
            </a:r>
            <a:endParaRPr lang="en-US" altLang="zh-TW" dirty="0">
              <a:solidFill>
                <a:schemeClr val="bg1">
                  <a:lumMod val="75000"/>
                </a:schemeClr>
              </a:solidFill>
            </a:endParaRPr>
          </a:p>
          <a:p>
            <a:pPr lvl="2"/>
            <a:r>
              <a:rPr lang="en-US" altLang="zh-TW" dirty="0">
                <a:solidFill>
                  <a:schemeClr val="bg1">
                    <a:lumMod val="75000"/>
                  </a:schemeClr>
                </a:solidFill>
              </a:rPr>
              <a:t>SATA</a:t>
            </a:r>
          </a:p>
          <a:p>
            <a:pPr lvl="1"/>
            <a:r>
              <a:rPr lang="en-US" altLang="zh-TW" dirty="0">
                <a:solidFill>
                  <a:schemeClr val="bg1">
                    <a:lumMod val="75000"/>
                  </a:schemeClr>
                </a:solidFill>
              </a:rPr>
              <a:t>Industrial SSD STD Series</a:t>
            </a:r>
          </a:p>
          <a:p>
            <a:pPr marL="266713" indent="0">
              <a:buNone/>
            </a:pPr>
            <a:endParaRPr lang="en-US" altLang="zh-TW" dirty="0"/>
          </a:p>
          <a:p>
            <a:endParaRPr lang="zh-TW" altLang="en-US" dirty="0"/>
          </a:p>
        </p:txBody>
      </p:sp>
      <p:sp>
        <p:nvSpPr>
          <p:cNvPr id="3" name="標題 2"/>
          <p:cNvSpPr>
            <a:spLocks noGrp="1"/>
          </p:cNvSpPr>
          <p:nvPr>
            <p:ph type="title"/>
          </p:nvPr>
        </p:nvSpPr>
        <p:spPr/>
        <p:txBody>
          <a:bodyPr/>
          <a:lstStyle/>
          <a:p>
            <a:r>
              <a:rPr lang="en-US" altLang="zh-TW" dirty="0" smtClean="0"/>
              <a:t>Roadmap Agenda</a:t>
            </a:r>
            <a:endParaRPr lang="zh-TW" altLang="en-US" dirty="0"/>
          </a:p>
        </p:txBody>
      </p:sp>
    </p:spTree>
    <p:extLst>
      <p:ext uri="{BB962C8B-B14F-4D97-AF65-F5344CB8AC3E}">
        <p14:creationId xmlns:p14="http://schemas.microsoft.com/office/powerpoint/2010/main" val="2799536560"/>
      </p:ext>
    </p:extLst>
  </p:cSld>
  <p:clrMapOvr>
    <a:masterClrMapping/>
  </p:clrMapOvr>
  <p:transition/>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矩形 12"/>
          <p:cNvSpPr/>
          <p:nvPr/>
        </p:nvSpPr>
        <p:spPr bwMode="auto">
          <a:xfrm>
            <a:off x="673099" y="3802742"/>
            <a:ext cx="2221029" cy="5878287"/>
          </a:xfrm>
          <a:prstGeom prst="rect">
            <a:avLst/>
          </a:prstGeom>
          <a:solidFill>
            <a:srgbClr val="C6E6E8"/>
          </a:solidFill>
          <a:ln w="2540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zh-TW" altLang="en-US" sz="4200" b="0" i="0" u="none" strike="noStrike" cap="none" normalizeH="0" baseline="0" dirty="0" smtClean="0">
              <a:ln>
                <a:noFill/>
              </a:ln>
              <a:solidFill>
                <a:srgbClr val="000000"/>
              </a:solidFill>
              <a:effectLst/>
              <a:latin typeface="Gill Sans" charset="0"/>
              <a:sym typeface="Gill Sans" charset="0"/>
            </a:endParaRPr>
          </a:p>
        </p:txBody>
      </p:sp>
      <p:sp>
        <p:nvSpPr>
          <p:cNvPr id="2" name="標題 1"/>
          <p:cNvSpPr>
            <a:spLocks noGrp="1"/>
          </p:cNvSpPr>
          <p:nvPr>
            <p:ph type="title"/>
          </p:nvPr>
        </p:nvSpPr>
        <p:spPr>
          <a:xfrm>
            <a:off x="317203" y="428080"/>
            <a:ext cx="16489832" cy="1080121"/>
          </a:xfrm>
        </p:spPr>
        <p:txBody>
          <a:bodyPr/>
          <a:lstStyle/>
          <a:p>
            <a:r>
              <a:rPr lang="en-US" altLang="zh-TW" sz="6000" dirty="0" smtClean="0">
                <a:solidFill>
                  <a:srgbClr val="008C7D"/>
                </a:solidFill>
              </a:rPr>
              <a:t>SV25V Series SSD </a:t>
            </a:r>
            <a:r>
              <a:rPr lang="en-US" altLang="zh-TW" sz="4800" dirty="0" smtClean="0">
                <a:solidFill>
                  <a:srgbClr val="008C7D"/>
                </a:solidFill>
              </a:rPr>
              <a:t>– </a:t>
            </a:r>
            <a:br>
              <a:rPr lang="en-US" altLang="zh-TW" sz="4800" dirty="0" smtClean="0">
                <a:solidFill>
                  <a:srgbClr val="008C7D"/>
                </a:solidFill>
              </a:rPr>
            </a:br>
            <a:r>
              <a:rPr lang="en-US" altLang="zh-TW" sz="4400" dirty="0" smtClean="0"/>
              <a:t>      </a:t>
            </a:r>
            <a:r>
              <a:rPr lang="en-US" altLang="zh-TW" sz="4800" b="0" dirty="0" smtClean="0">
                <a:solidFill>
                  <a:srgbClr val="008C7D"/>
                </a:solidFill>
              </a:rPr>
              <a:t>Equipped with the Advanced Technology : </a:t>
            </a:r>
            <a:r>
              <a:rPr lang="en-US" altLang="zh-TW" sz="5000" i="1" u="sng" dirty="0" err="1" smtClean="0">
                <a:solidFill>
                  <a:srgbClr val="008C7D"/>
                </a:solidFill>
              </a:rPr>
              <a:t>DataDefender</a:t>
            </a:r>
            <a:r>
              <a:rPr lang="en-US" altLang="zh-TW" sz="5000" i="1" u="sng" dirty="0" smtClean="0">
                <a:solidFill>
                  <a:srgbClr val="008C7D"/>
                </a:solidFill>
              </a:rPr>
              <a:t> Plus</a:t>
            </a:r>
            <a:endParaRPr lang="zh-TW" altLang="en-US" sz="5000" dirty="0">
              <a:solidFill>
                <a:srgbClr val="008C7D"/>
              </a:solidFill>
            </a:endParaRPr>
          </a:p>
        </p:txBody>
      </p:sp>
      <p:pic>
        <p:nvPicPr>
          <p:cNvPr id="5" name="圖片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396655" y="3912814"/>
            <a:ext cx="6048672" cy="4536504"/>
          </a:xfrm>
          <a:prstGeom prst="rect">
            <a:avLst/>
          </a:prstGeom>
        </p:spPr>
      </p:pic>
      <p:pic>
        <p:nvPicPr>
          <p:cNvPr id="6" name="圖片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678242" y="3912814"/>
            <a:ext cx="7376333" cy="5549813"/>
          </a:xfrm>
          <a:prstGeom prst="rect">
            <a:avLst/>
          </a:prstGeom>
        </p:spPr>
      </p:pic>
      <p:sp>
        <p:nvSpPr>
          <p:cNvPr id="3" name="矩形 2"/>
          <p:cNvSpPr/>
          <p:nvPr/>
        </p:nvSpPr>
        <p:spPr>
          <a:xfrm>
            <a:off x="866477" y="2237334"/>
            <a:ext cx="8667750" cy="707886"/>
          </a:xfrm>
          <a:prstGeom prst="rect">
            <a:avLst/>
          </a:prstGeom>
        </p:spPr>
        <p:txBody>
          <a:bodyPr>
            <a:spAutoFit/>
          </a:bodyPr>
          <a:lstStyle/>
          <a:p>
            <a:r>
              <a:rPr lang="en-US" altLang="zh-TW" sz="4000" dirty="0"/>
              <a:t> </a:t>
            </a:r>
            <a:endParaRPr lang="zh-TW" altLang="en-US" dirty="0"/>
          </a:p>
        </p:txBody>
      </p:sp>
      <p:sp>
        <p:nvSpPr>
          <p:cNvPr id="4" name="矩形 3"/>
          <p:cNvSpPr/>
          <p:nvPr/>
        </p:nvSpPr>
        <p:spPr>
          <a:xfrm>
            <a:off x="1440866" y="1883717"/>
            <a:ext cx="15265696" cy="1862048"/>
          </a:xfrm>
          <a:prstGeom prst="rect">
            <a:avLst/>
          </a:prstGeom>
        </p:spPr>
        <p:txBody>
          <a:bodyPr wrap="square">
            <a:spAutoFit/>
          </a:bodyPr>
          <a:lstStyle/>
          <a:p>
            <a:r>
              <a:rPr lang="en-US" altLang="zh-TW" sz="2300" smtClean="0">
                <a:solidFill>
                  <a:schemeClr val="tx1">
                    <a:lumMod val="75000"/>
                    <a:lumOff val="25000"/>
                  </a:schemeClr>
                </a:solidFill>
                <a:latin typeface="Calibri" panose="020F0502020204030204" pitchFamily="34" charset="0"/>
                <a:cs typeface="Calibri" panose="020F0502020204030204" pitchFamily="34" charset="0"/>
              </a:rPr>
              <a:t>Apacer’s </a:t>
            </a:r>
            <a:r>
              <a:rPr lang="en-US" altLang="zh-TW" sz="2300" dirty="0">
                <a:solidFill>
                  <a:schemeClr val="tx1">
                    <a:lumMod val="75000"/>
                    <a:lumOff val="25000"/>
                  </a:schemeClr>
                </a:solidFill>
                <a:latin typeface="Calibri" panose="020F0502020204030204" pitchFamily="34" charset="0"/>
                <a:cs typeface="Calibri" panose="020F0502020204030204" pitchFamily="34" charset="0"/>
              </a:rPr>
              <a:t>Voltage Defender is a technological innovation technology combining hardware, software and firmware</a:t>
            </a:r>
            <a:r>
              <a:rPr lang="en-US" altLang="zh-TW" sz="2300" dirty="0" smtClean="0">
                <a:solidFill>
                  <a:schemeClr val="tx1">
                    <a:lumMod val="75000"/>
                    <a:lumOff val="25000"/>
                  </a:schemeClr>
                </a:solidFill>
                <a:latin typeface="Calibri" panose="020F0502020204030204" pitchFamily="34" charset="0"/>
                <a:cs typeface="Calibri" panose="020F0502020204030204" pitchFamily="34" charset="0"/>
              </a:rPr>
              <a:t>.</a:t>
            </a:r>
          </a:p>
          <a:p>
            <a:r>
              <a:rPr lang="en-US" altLang="zh-TW" sz="2300" dirty="0" smtClean="0">
                <a:solidFill>
                  <a:schemeClr val="tx1">
                    <a:lumMod val="75000"/>
                    <a:lumOff val="25000"/>
                  </a:schemeClr>
                </a:solidFill>
                <a:latin typeface="Calibri" panose="020F0502020204030204" pitchFamily="34" charset="0"/>
                <a:cs typeface="Calibri" panose="020F0502020204030204" pitchFamily="34" charset="0"/>
              </a:rPr>
              <a:t>It </a:t>
            </a:r>
            <a:r>
              <a:rPr lang="en-US" altLang="zh-TW" sz="2300" dirty="0">
                <a:solidFill>
                  <a:schemeClr val="tx1">
                    <a:lumMod val="75000"/>
                    <a:lumOff val="25000"/>
                  </a:schemeClr>
                </a:solidFill>
                <a:latin typeface="Calibri" panose="020F0502020204030204" pitchFamily="34" charset="0"/>
                <a:cs typeface="Calibri" panose="020F0502020204030204" pitchFamily="34" charset="0"/>
              </a:rPr>
              <a:t>can intelligently monitor the power supply voltage of connected SSDs in real time. And, working in </a:t>
            </a:r>
            <a:r>
              <a:rPr lang="en-US" altLang="zh-TW" sz="2300" dirty="0" smtClean="0">
                <a:solidFill>
                  <a:schemeClr val="tx1">
                    <a:lumMod val="75000"/>
                    <a:lumOff val="25000"/>
                  </a:schemeClr>
                </a:solidFill>
                <a:latin typeface="Calibri" panose="020F0502020204030204" pitchFamily="34" charset="0"/>
                <a:cs typeface="Calibri" panose="020F0502020204030204" pitchFamily="34" charset="0"/>
              </a:rPr>
              <a:t>conjunction </a:t>
            </a:r>
            <a:r>
              <a:rPr lang="en-US" altLang="zh-TW" sz="2300">
                <a:solidFill>
                  <a:schemeClr val="tx1">
                    <a:lumMod val="75000"/>
                    <a:lumOff val="25000"/>
                  </a:schemeClr>
                </a:solidFill>
                <a:latin typeface="Calibri" panose="020F0502020204030204" pitchFamily="34" charset="0"/>
                <a:cs typeface="Calibri" panose="020F0502020204030204" pitchFamily="34" charset="0"/>
              </a:rPr>
              <a:t>with </a:t>
            </a:r>
            <a:r>
              <a:rPr lang="en-US" altLang="zh-TW" sz="2300" smtClean="0">
                <a:solidFill>
                  <a:schemeClr val="tx1">
                    <a:lumMod val="75000"/>
                    <a:lumOff val="25000"/>
                  </a:schemeClr>
                </a:solidFill>
                <a:latin typeface="Calibri" panose="020F0502020204030204" pitchFamily="34" charset="0"/>
                <a:cs typeface="Calibri" panose="020F0502020204030204" pitchFamily="34" charset="0"/>
              </a:rPr>
              <a:t>Apacer’s </a:t>
            </a:r>
            <a:r>
              <a:rPr lang="en-US" altLang="zh-TW" sz="2300" dirty="0" err="1">
                <a:solidFill>
                  <a:schemeClr val="tx1">
                    <a:lumMod val="75000"/>
                    <a:lumOff val="25000"/>
                  </a:schemeClr>
                </a:solidFill>
                <a:latin typeface="Calibri" panose="020F0502020204030204" pitchFamily="34" charset="0"/>
                <a:cs typeface="Calibri" panose="020F0502020204030204" pitchFamily="34" charset="0"/>
              </a:rPr>
              <a:t>SSDWidget</a:t>
            </a:r>
            <a:r>
              <a:rPr lang="en-US" altLang="zh-TW" sz="2300" dirty="0">
                <a:solidFill>
                  <a:schemeClr val="tx1">
                    <a:lumMod val="75000"/>
                    <a:lumOff val="25000"/>
                  </a:schemeClr>
                </a:solidFill>
                <a:latin typeface="Calibri" panose="020F0502020204030204" pitchFamily="34" charset="0"/>
                <a:cs typeface="Calibri" panose="020F0502020204030204" pitchFamily="34" charset="0"/>
              </a:rPr>
              <a:t> 2.0 software, it can warn administrators when the voltage supply is abnormal, helping improve data protection</a:t>
            </a:r>
            <a:r>
              <a:rPr lang="en-US" altLang="zh-TW" sz="2300">
                <a:solidFill>
                  <a:schemeClr val="tx1">
                    <a:lumMod val="75000"/>
                    <a:lumOff val="25000"/>
                  </a:schemeClr>
                </a:solidFill>
                <a:latin typeface="Calibri" panose="020F0502020204030204" pitchFamily="34" charset="0"/>
                <a:cs typeface="Calibri" panose="020F0502020204030204" pitchFamily="34" charset="0"/>
              </a:rPr>
              <a:t>. </a:t>
            </a:r>
            <a:r>
              <a:rPr lang="en-US" altLang="zh-TW" sz="2300" smtClean="0">
                <a:solidFill>
                  <a:schemeClr val="tx1">
                    <a:lumMod val="75000"/>
                    <a:lumOff val="25000"/>
                  </a:schemeClr>
                </a:solidFill>
                <a:latin typeface="Calibri" panose="020F0502020204030204" pitchFamily="34" charset="0"/>
                <a:cs typeface="Calibri" panose="020F0502020204030204" pitchFamily="34" charset="0"/>
              </a:rPr>
              <a:t>What’s </a:t>
            </a:r>
            <a:r>
              <a:rPr lang="en-US" altLang="zh-TW" sz="2300" dirty="0">
                <a:solidFill>
                  <a:schemeClr val="tx1">
                    <a:lumMod val="75000"/>
                    <a:lumOff val="25000"/>
                  </a:schemeClr>
                </a:solidFill>
                <a:latin typeface="Calibri" panose="020F0502020204030204" pitchFamily="34" charset="0"/>
                <a:cs typeface="Calibri" panose="020F0502020204030204" pitchFamily="34" charset="0"/>
              </a:rPr>
              <a:t>more, the abnormal voltage data can be collected through the customized SMART ID203 to assist in later analysis of usage behavior. </a:t>
            </a:r>
            <a:endParaRPr lang="zh-TW" altLang="en-US" sz="2300" dirty="0">
              <a:solidFill>
                <a:schemeClr val="tx1">
                  <a:lumMod val="75000"/>
                  <a:lumOff val="25000"/>
                </a:schemeClr>
              </a:solidFill>
              <a:latin typeface="Calibri" panose="020F0502020204030204" pitchFamily="34" charset="0"/>
              <a:cs typeface="Calibri" panose="020F0502020204030204" pitchFamily="34" charset="0"/>
            </a:endParaRPr>
          </a:p>
        </p:txBody>
      </p:sp>
      <p:sp>
        <p:nvSpPr>
          <p:cNvPr id="7" name="矩形 6"/>
          <p:cNvSpPr/>
          <p:nvPr/>
        </p:nvSpPr>
        <p:spPr bwMode="auto">
          <a:xfrm>
            <a:off x="10470331" y="8026453"/>
            <a:ext cx="4896544" cy="275874"/>
          </a:xfrm>
          <a:prstGeom prst="rect">
            <a:avLst/>
          </a:prstGeom>
          <a:noFill/>
          <a:ln w="3810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zh-TW" altLang="en-US" sz="4200" b="0" i="0" u="none" strike="noStrike" cap="none" normalizeH="0" baseline="0" smtClean="0">
              <a:ln>
                <a:noFill/>
              </a:ln>
              <a:solidFill>
                <a:srgbClr val="000000"/>
              </a:solidFill>
              <a:effectLst/>
              <a:latin typeface="Gill Sans" charset="0"/>
              <a:sym typeface="Gill Sans" charset="0"/>
            </a:endParaRPr>
          </a:p>
        </p:txBody>
      </p:sp>
      <p:sp>
        <p:nvSpPr>
          <p:cNvPr id="8" name="矩形 7"/>
          <p:cNvSpPr/>
          <p:nvPr/>
        </p:nvSpPr>
        <p:spPr bwMode="auto">
          <a:xfrm>
            <a:off x="3828703" y="6254970"/>
            <a:ext cx="1008112" cy="1008112"/>
          </a:xfrm>
          <a:prstGeom prst="rect">
            <a:avLst/>
          </a:prstGeom>
          <a:noFill/>
          <a:ln w="7620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zh-TW" altLang="en-US" sz="4200" b="0" i="0" u="none" strike="noStrike" cap="none" normalizeH="0" baseline="0" smtClean="0">
              <a:ln>
                <a:noFill/>
              </a:ln>
              <a:solidFill>
                <a:srgbClr val="000000"/>
              </a:solidFill>
              <a:effectLst/>
              <a:latin typeface="Gill Sans" charset="0"/>
              <a:sym typeface="Gill Sans" charset="0"/>
            </a:endParaRPr>
          </a:p>
        </p:txBody>
      </p:sp>
      <p:pic>
        <p:nvPicPr>
          <p:cNvPr id="9" name="圖片 8"/>
          <p:cNvPicPr>
            <a:picLocks noChangeAspect="1"/>
          </p:cNvPicPr>
          <p:nvPr/>
        </p:nvPicPr>
        <p:blipFill>
          <a:blip r:embed="rId5"/>
          <a:stretch>
            <a:fillRect/>
          </a:stretch>
        </p:blipFill>
        <p:spPr>
          <a:xfrm>
            <a:off x="1126530" y="8164390"/>
            <a:ext cx="1314166" cy="1298237"/>
          </a:xfrm>
          <a:prstGeom prst="rect">
            <a:avLst/>
          </a:prstGeom>
        </p:spPr>
      </p:pic>
      <p:pic>
        <p:nvPicPr>
          <p:cNvPr id="10" name="圖片 9"/>
          <p:cNvPicPr>
            <a:picLocks noChangeAspect="1"/>
          </p:cNvPicPr>
          <p:nvPr/>
        </p:nvPicPr>
        <p:blipFill>
          <a:blip r:embed="rId6"/>
          <a:stretch>
            <a:fillRect/>
          </a:stretch>
        </p:blipFill>
        <p:spPr>
          <a:xfrm>
            <a:off x="1160876" y="4376689"/>
            <a:ext cx="1297830" cy="1313466"/>
          </a:xfrm>
          <a:prstGeom prst="rect">
            <a:avLst/>
          </a:prstGeom>
        </p:spPr>
      </p:pic>
      <p:pic>
        <p:nvPicPr>
          <p:cNvPr id="11" name="圖片 10"/>
          <p:cNvPicPr>
            <a:picLocks noChangeAspect="1"/>
          </p:cNvPicPr>
          <p:nvPr/>
        </p:nvPicPr>
        <p:blipFill>
          <a:blip r:embed="rId7"/>
          <a:stretch>
            <a:fillRect/>
          </a:stretch>
        </p:blipFill>
        <p:spPr>
          <a:xfrm>
            <a:off x="1181835" y="6300580"/>
            <a:ext cx="1276871" cy="1308594"/>
          </a:xfrm>
          <a:prstGeom prst="rect">
            <a:avLst/>
          </a:prstGeom>
        </p:spPr>
      </p:pic>
      <p:sp>
        <p:nvSpPr>
          <p:cNvPr id="14" name="向右箭號 13"/>
          <p:cNvSpPr/>
          <p:nvPr/>
        </p:nvSpPr>
        <p:spPr bwMode="auto">
          <a:xfrm>
            <a:off x="2665012" y="6161185"/>
            <a:ext cx="1068788" cy="1235895"/>
          </a:xfrm>
          <a:prstGeom prst="rightArrow">
            <a:avLst>
              <a:gd name="adj1" fmla="val 66441"/>
              <a:gd name="adj2" fmla="val 51102"/>
            </a:avLst>
          </a:prstGeom>
          <a:solidFill>
            <a:srgbClr val="C6E6E8"/>
          </a:solidFill>
          <a:ln w="2540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zh-TW" altLang="en-US" sz="4200" b="0" i="0" u="none" strike="noStrike" cap="none" normalizeH="0" baseline="0" smtClean="0">
              <a:ln>
                <a:noFill/>
              </a:ln>
              <a:solidFill>
                <a:srgbClr val="C00000"/>
              </a:solidFill>
              <a:effectLst/>
              <a:latin typeface="Gill Sans" charset="0"/>
              <a:sym typeface="Gill Sans" charset="0"/>
            </a:endParaRPr>
          </a:p>
        </p:txBody>
      </p:sp>
      <p:sp>
        <p:nvSpPr>
          <p:cNvPr id="12" name="圓角矩形 11"/>
          <p:cNvSpPr/>
          <p:nvPr/>
        </p:nvSpPr>
        <p:spPr>
          <a:xfrm rot="20761846">
            <a:off x="789423" y="4117788"/>
            <a:ext cx="1379586" cy="374571"/>
          </a:xfrm>
          <a:prstGeom prst="roundRect">
            <a:avLst/>
          </a:prstGeom>
          <a:solidFill>
            <a:srgbClr val="C00000"/>
          </a:solidFill>
        </p:spPr>
        <p:txBody>
          <a:bodyPr wrap="square">
            <a:spAutoFit/>
          </a:bodyPr>
          <a:lstStyle/>
          <a:p>
            <a:pPr algn="ctr"/>
            <a:r>
              <a:rPr lang="en-US" altLang="zh-TW" sz="1600" b="1" dirty="0">
                <a:solidFill>
                  <a:schemeClr val="bg1"/>
                </a:solidFill>
                <a:latin typeface="Calibri" panose="020F0502020204030204" pitchFamily="34" charset="0"/>
              </a:rPr>
              <a:t>High Voltage</a:t>
            </a:r>
            <a:endParaRPr lang="zh-TW" altLang="en-US" sz="1600" b="1" dirty="0">
              <a:solidFill>
                <a:schemeClr val="bg1"/>
              </a:solidFill>
              <a:latin typeface="Calibri" panose="020F0502020204030204" pitchFamily="34" charset="0"/>
            </a:endParaRPr>
          </a:p>
        </p:txBody>
      </p:sp>
      <p:sp>
        <p:nvSpPr>
          <p:cNvPr id="16" name="圓角矩形 15"/>
          <p:cNvSpPr/>
          <p:nvPr/>
        </p:nvSpPr>
        <p:spPr>
          <a:xfrm rot="20970890">
            <a:off x="790791" y="7916803"/>
            <a:ext cx="1352677" cy="374571"/>
          </a:xfrm>
          <a:prstGeom prst="roundRect">
            <a:avLst/>
          </a:prstGeom>
          <a:solidFill>
            <a:srgbClr val="C00000"/>
          </a:solidFill>
        </p:spPr>
        <p:txBody>
          <a:bodyPr wrap="square">
            <a:spAutoFit/>
          </a:bodyPr>
          <a:lstStyle/>
          <a:p>
            <a:pPr algn="ctr"/>
            <a:r>
              <a:rPr lang="en-US" altLang="zh-TW" sz="1600" b="1" dirty="0">
                <a:solidFill>
                  <a:schemeClr val="bg1"/>
                </a:solidFill>
                <a:latin typeface="Calibri" panose="020F0502020204030204" pitchFamily="34" charset="0"/>
              </a:rPr>
              <a:t>Low Voltage</a:t>
            </a:r>
            <a:endParaRPr lang="zh-TW" altLang="en-US" sz="1600" b="1" dirty="0">
              <a:solidFill>
                <a:schemeClr val="bg1"/>
              </a:solidFill>
              <a:latin typeface="Calibri" panose="020F0502020204030204" pitchFamily="34" charset="0"/>
            </a:endParaRPr>
          </a:p>
        </p:txBody>
      </p:sp>
      <p:sp>
        <p:nvSpPr>
          <p:cNvPr id="17" name="圓角矩形 16"/>
          <p:cNvSpPr/>
          <p:nvPr/>
        </p:nvSpPr>
        <p:spPr>
          <a:xfrm rot="20922031">
            <a:off x="752406" y="6040495"/>
            <a:ext cx="1551845" cy="374571"/>
          </a:xfrm>
          <a:prstGeom prst="roundRect">
            <a:avLst/>
          </a:prstGeom>
          <a:solidFill>
            <a:srgbClr val="008C7D"/>
          </a:solidFill>
        </p:spPr>
        <p:txBody>
          <a:bodyPr wrap="square">
            <a:spAutoFit/>
          </a:bodyPr>
          <a:lstStyle/>
          <a:p>
            <a:pPr algn="ctr"/>
            <a:r>
              <a:rPr lang="zh-TW" altLang="en-US" sz="1600" b="1" dirty="0">
                <a:solidFill>
                  <a:schemeClr val="bg1"/>
                </a:solidFill>
                <a:latin typeface="Calibri" panose="020F0502020204030204" pitchFamily="34" charset="0"/>
              </a:rPr>
              <a:t>Normal Voltage</a:t>
            </a:r>
          </a:p>
        </p:txBody>
      </p:sp>
      <p:sp>
        <p:nvSpPr>
          <p:cNvPr id="18" name="圓角矩形 17"/>
          <p:cNvSpPr/>
          <p:nvPr/>
        </p:nvSpPr>
        <p:spPr>
          <a:xfrm>
            <a:off x="15480660" y="7956940"/>
            <a:ext cx="1497562" cy="374571"/>
          </a:xfrm>
          <a:prstGeom prst="roundRect">
            <a:avLst/>
          </a:prstGeom>
          <a:solidFill>
            <a:srgbClr val="44EFA8"/>
          </a:solidFill>
        </p:spPr>
        <p:txBody>
          <a:bodyPr wrap="square">
            <a:spAutoFit/>
          </a:bodyPr>
          <a:lstStyle/>
          <a:p>
            <a:pPr algn="ctr"/>
            <a:r>
              <a:rPr lang="en-US" altLang="zh-TW" sz="1600" b="1" dirty="0">
                <a:solidFill>
                  <a:schemeClr val="tx1">
                    <a:lumMod val="85000"/>
                    <a:lumOff val="15000"/>
                  </a:schemeClr>
                </a:solidFill>
                <a:latin typeface="Calibri" panose="020F0502020204030204" pitchFamily="34" charset="0"/>
              </a:rPr>
              <a:t>SMART ID203</a:t>
            </a:r>
            <a:endParaRPr lang="zh-TW" altLang="en-US" sz="1600" b="1" dirty="0">
              <a:solidFill>
                <a:schemeClr val="tx1">
                  <a:lumMod val="85000"/>
                  <a:lumOff val="15000"/>
                </a:schemeClr>
              </a:solidFill>
              <a:latin typeface="Calibri" panose="020F0502020204030204" pitchFamily="34" charset="0"/>
            </a:endParaRPr>
          </a:p>
        </p:txBody>
      </p:sp>
    </p:spTree>
    <p:extLst>
      <p:ext uri="{BB962C8B-B14F-4D97-AF65-F5344CB8AC3E}">
        <p14:creationId xmlns:p14="http://schemas.microsoft.com/office/powerpoint/2010/main" val="2593884078"/>
      </p:ext>
    </p:extLst>
  </p:cSld>
  <p:clrMapOvr>
    <a:masterClrMapping/>
  </p:clrMapOvr>
  <p:transition/>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txBox="1">
            <a:spLocks/>
          </p:cNvSpPr>
          <p:nvPr/>
        </p:nvSpPr>
        <p:spPr>
          <a:xfrm>
            <a:off x="705488" y="268287"/>
            <a:ext cx="14292088" cy="1080121"/>
          </a:xfrm>
          <a:prstGeom prst="rect">
            <a:avLst/>
          </a:prstGeom>
        </p:spPr>
        <p:txBody>
          <a:bodyPr anchor="ctr"/>
          <a:lstStyle>
            <a:lvl1pPr>
              <a:defRPr sz="4000" b="1">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sym typeface="Arial" panose="020B0604020202020204" pitchFamily="34" charset="0"/>
              </a:defRPr>
            </a:lvl1pPr>
            <a:lvl2pPr>
              <a:defRPr>
                <a:solidFill>
                  <a:schemeClr val="tx1"/>
                </a:solidFill>
                <a:latin typeface="Arial" charset="0"/>
                <a:sym typeface="Arial" panose="020B0604020202020204" pitchFamily="34" charset="0"/>
              </a:defRPr>
            </a:lvl2pPr>
            <a:lvl3pPr>
              <a:defRPr>
                <a:solidFill>
                  <a:schemeClr val="tx1"/>
                </a:solidFill>
                <a:latin typeface="Arial" charset="0"/>
                <a:sym typeface="Arial" panose="020B0604020202020204" pitchFamily="34" charset="0"/>
              </a:defRPr>
            </a:lvl3pPr>
            <a:lvl4pPr>
              <a:defRPr>
                <a:solidFill>
                  <a:schemeClr val="tx1"/>
                </a:solidFill>
                <a:latin typeface="Arial" charset="0"/>
                <a:sym typeface="Arial" panose="020B0604020202020204" pitchFamily="34" charset="0"/>
              </a:defRPr>
            </a:lvl4pPr>
            <a:lvl5pPr>
              <a:defRPr>
                <a:solidFill>
                  <a:schemeClr val="tx1"/>
                </a:solidFill>
                <a:latin typeface="Arial" charset="0"/>
                <a:sym typeface="Arial" panose="020B0604020202020204" pitchFamily="34" charset="0"/>
              </a:defRPr>
            </a:lvl5pPr>
            <a:lvl6pPr marL="457223" fontAlgn="base">
              <a:spcBef>
                <a:spcPct val="0"/>
              </a:spcBef>
              <a:spcAft>
                <a:spcPct val="0"/>
              </a:spcAft>
              <a:defRPr>
                <a:solidFill>
                  <a:schemeClr val="tx1"/>
                </a:solidFill>
                <a:latin typeface="Arial" charset="0"/>
                <a:sym typeface="Arial" charset="0"/>
              </a:defRPr>
            </a:lvl6pPr>
            <a:lvl7pPr marL="914446" fontAlgn="base">
              <a:spcBef>
                <a:spcPct val="0"/>
              </a:spcBef>
              <a:spcAft>
                <a:spcPct val="0"/>
              </a:spcAft>
              <a:defRPr>
                <a:solidFill>
                  <a:schemeClr val="tx1"/>
                </a:solidFill>
                <a:latin typeface="Arial" charset="0"/>
                <a:sym typeface="Arial" charset="0"/>
              </a:defRPr>
            </a:lvl7pPr>
            <a:lvl8pPr marL="1371668" fontAlgn="base">
              <a:spcBef>
                <a:spcPct val="0"/>
              </a:spcBef>
              <a:spcAft>
                <a:spcPct val="0"/>
              </a:spcAft>
              <a:defRPr>
                <a:solidFill>
                  <a:schemeClr val="tx1"/>
                </a:solidFill>
                <a:latin typeface="Arial" charset="0"/>
                <a:sym typeface="Arial" charset="0"/>
              </a:defRPr>
            </a:lvl8pPr>
            <a:lvl9pPr marL="1828892" fontAlgn="base">
              <a:spcBef>
                <a:spcPct val="0"/>
              </a:spcBef>
              <a:spcAft>
                <a:spcPct val="0"/>
              </a:spcAft>
              <a:defRPr>
                <a:solidFill>
                  <a:schemeClr val="tx1"/>
                </a:solidFill>
                <a:latin typeface="Arial" charset="0"/>
                <a:sym typeface="Arial" charset="0"/>
              </a:defRPr>
            </a:lvl9pPr>
          </a:lstStyle>
          <a:p>
            <a:r>
              <a:rPr lang="en-US" altLang="zh-TW" dirty="0" smtClean="0"/>
              <a:t>SV25V SSD </a:t>
            </a:r>
            <a:r>
              <a:rPr lang="en-US" altLang="zh-TW" dirty="0"/>
              <a:t>Series Roadmap </a:t>
            </a:r>
            <a:endParaRPr lang="zh-TW" altLang="en-US" dirty="0"/>
          </a:p>
        </p:txBody>
      </p:sp>
      <p:graphicFrame>
        <p:nvGraphicFramePr>
          <p:cNvPr id="3" name="表格 2"/>
          <p:cNvGraphicFramePr>
            <a:graphicFrameLocks noGrp="1"/>
          </p:cNvGraphicFramePr>
          <p:nvPr>
            <p:extLst/>
          </p:nvPr>
        </p:nvGraphicFramePr>
        <p:xfrm>
          <a:off x="366824" y="1838507"/>
          <a:ext cx="16511473" cy="1723902"/>
        </p:xfrm>
        <a:graphic>
          <a:graphicData uri="http://schemas.openxmlformats.org/drawingml/2006/table">
            <a:tbl>
              <a:tblPr firstRow="1" bandRow="1">
                <a:tableStyleId>{5940675A-B579-460E-94D1-54222C63F5DA}</a:tableStyleId>
              </a:tblPr>
              <a:tblGrid>
                <a:gridCol w="885912"/>
                <a:gridCol w="2073873"/>
                <a:gridCol w="854016"/>
                <a:gridCol w="1058139"/>
                <a:gridCol w="1058139"/>
                <a:gridCol w="1058139"/>
                <a:gridCol w="1058139"/>
                <a:gridCol w="1058139"/>
                <a:gridCol w="1058139"/>
                <a:gridCol w="1058139"/>
                <a:gridCol w="1058139"/>
                <a:gridCol w="1058140"/>
                <a:gridCol w="1058140"/>
                <a:gridCol w="1058140"/>
                <a:gridCol w="1058140"/>
              </a:tblGrid>
              <a:tr h="445390">
                <a:tc>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Flash</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grid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Available</a:t>
                      </a:r>
                      <a:r>
                        <a:rPr lang="en-US" altLang="zh-TW" sz="2000" b="1" baseline="0" dirty="0" smtClean="0">
                          <a:solidFill>
                            <a:schemeClr val="bg1"/>
                          </a:solidFill>
                          <a:latin typeface="Calibri" panose="020F0502020204030204" pitchFamily="34" charset="0"/>
                          <a:cs typeface="Calibri" panose="020F0502020204030204" pitchFamily="34" charset="0"/>
                        </a:rPr>
                        <a:t> Now</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hMerge="1">
                  <a:txBody>
                    <a:bodyPr/>
                    <a:lstStyle/>
                    <a:p>
                      <a:endParaRPr lang="zh-TW" altLang="en-US"/>
                    </a:p>
                  </a:txBody>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Q4’23</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Q1’24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Q2’24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Q3’24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r>
              <a:tr h="1278512">
                <a:tc>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TLC</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SV25V-25</a:t>
                      </a:r>
                    </a:p>
                    <a:p>
                      <a:pPr>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120GB~960GB</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latinLnBrk="0" hangingPunct="1"/>
                      <a:endParaRPr lang="zh-TW" altLang="en-US" sz="1800" kern="1200" dirty="0">
                        <a:solidFill>
                          <a:schemeClr val="tx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solidFill>
                          <a:srgbClr val="C00000"/>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solidFill>
                          <a:srgbClr val="C00000"/>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solidFill>
                          <a:srgbClr val="C00000"/>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solidFill>
                          <a:srgbClr val="C00000"/>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sp>
        <p:nvSpPr>
          <p:cNvPr id="7" name="文字方塊 6"/>
          <p:cNvSpPr txBox="1"/>
          <p:nvPr/>
        </p:nvSpPr>
        <p:spPr>
          <a:xfrm>
            <a:off x="13782699" y="3266986"/>
            <a:ext cx="2679493" cy="295423"/>
          </a:xfrm>
          <a:prstGeom prst="rect">
            <a:avLst/>
          </a:prstGeom>
          <a:noFill/>
        </p:spPr>
        <p:txBody>
          <a:bodyPr wrap="none" lIns="79205" tIns="39603" rIns="79205" bIns="39603">
            <a:spAutoFit/>
          </a:bodyPr>
          <a:lstStyle>
            <a:defPPr>
              <a:defRPr lang="en-US"/>
            </a:defPPr>
            <a:lvl1pPr fontAlgn="auto">
              <a:spcBef>
                <a:spcPts val="0"/>
              </a:spcBef>
              <a:spcAft>
                <a:spcPts val="0"/>
              </a:spcAft>
              <a:defRPr kumimoji="0" sz="1400" b="1">
                <a:solidFill>
                  <a:srgbClr val="C00000"/>
                </a:solidFill>
                <a:latin typeface="Calibri" panose="020F0502020204030204" pitchFamily="34" charset="0"/>
                <a:ea typeface="+mn-ea"/>
                <a:cs typeface="Calibri" panose="020F0502020204030204" pitchFamily="34" charset="0"/>
              </a:defRPr>
            </a:lvl1pPr>
          </a:lstStyle>
          <a:p>
            <a:r>
              <a:rPr lang="en-US" altLang="zh-TW" dirty="0"/>
              <a:t>Warranty: </a:t>
            </a:r>
            <a:r>
              <a:rPr lang="en-US" altLang="zh-TW" dirty="0" smtClean="0"/>
              <a:t>3 </a:t>
            </a:r>
            <a:r>
              <a:rPr lang="en-US" altLang="zh-TW" dirty="0"/>
              <a:t>years or 3K P/E cycles</a:t>
            </a:r>
            <a:endParaRPr lang="zh-TW" altLang="en-US" dirty="0"/>
          </a:p>
        </p:txBody>
      </p:sp>
      <p:grpSp>
        <p:nvGrpSpPr>
          <p:cNvPr id="8" name="群組 7"/>
          <p:cNvGrpSpPr/>
          <p:nvPr/>
        </p:nvGrpSpPr>
        <p:grpSpPr>
          <a:xfrm>
            <a:off x="3341539" y="2439835"/>
            <a:ext cx="913085" cy="827151"/>
            <a:chOff x="3792396" y="2266324"/>
            <a:chExt cx="746113" cy="827151"/>
          </a:xfrm>
        </p:grpSpPr>
        <p:sp>
          <p:nvSpPr>
            <p:cNvPr id="9" name="文字方塊 8"/>
            <p:cNvSpPr txBox="1"/>
            <p:nvPr/>
          </p:nvSpPr>
          <p:spPr>
            <a:xfrm>
              <a:off x="3792396" y="2266324"/>
              <a:ext cx="746113"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BiCS5</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10" name="圖片 9"/>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861675" y="2642820"/>
              <a:ext cx="475278" cy="450655"/>
            </a:xfrm>
            <a:prstGeom prst="rect">
              <a:avLst/>
            </a:prstGeom>
          </p:spPr>
        </p:pic>
      </p:grpSp>
      <p:grpSp>
        <p:nvGrpSpPr>
          <p:cNvPr id="4" name="群組 3"/>
          <p:cNvGrpSpPr/>
          <p:nvPr/>
        </p:nvGrpSpPr>
        <p:grpSpPr>
          <a:xfrm>
            <a:off x="14526854" y="8045152"/>
            <a:ext cx="1920141" cy="866153"/>
            <a:chOff x="14526854" y="8045152"/>
            <a:chExt cx="1920141" cy="866153"/>
          </a:xfrm>
        </p:grpSpPr>
        <p:sp>
          <p:nvSpPr>
            <p:cNvPr id="13" name="文字方塊 12"/>
            <p:cNvSpPr txBox="1"/>
            <p:nvPr/>
          </p:nvSpPr>
          <p:spPr>
            <a:xfrm>
              <a:off x="14526854" y="8045152"/>
              <a:ext cx="1920141" cy="830997"/>
            </a:xfrm>
            <a:prstGeom prst="rect">
              <a:avLst/>
            </a:prstGeom>
            <a:noFill/>
          </p:spPr>
          <p:txBody>
            <a:bodyPr wrap="none" rtlCol="0">
              <a:spAutoFit/>
            </a:bodyPr>
            <a:lstStyle/>
            <a:p>
              <a:r>
                <a:rPr lang="en-US" altLang="zh-TW" sz="1600" dirty="0">
                  <a:solidFill>
                    <a:schemeClr val="tx1">
                      <a:lumMod val="65000"/>
                      <a:lumOff val="35000"/>
                    </a:schemeClr>
                  </a:solidFill>
                  <a:latin typeface="Calibri" panose="020F0502020204030204" pitchFamily="34" charset="0"/>
                  <a:cs typeface="Calibri" panose="020F0502020204030204" pitchFamily="34" charset="0"/>
                </a:rPr>
                <a:t>Remarks</a:t>
              </a: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a:t>
              </a:r>
            </a:p>
            <a:p>
              <a:pPr>
                <a:lnSpc>
                  <a:spcPct val="200000"/>
                </a:lnSpc>
              </a:pP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                Wide Temp.</a:t>
              </a:r>
            </a:p>
          </p:txBody>
        </p:sp>
        <p:pic>
          <p:nvPicPr>
            <p:cNvPr id="14" name="圖片 13"/>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14821347" y="8460650"/>
              <a:ext cx="475278" cy="450655"/>
            </a:xfrm>
            <a:prstGeom prst="rect">
              <a:avLst/>
            </a:prstGeom>
          </p:spPr>
        </p:pic>
      </p:grpSp>
    </p:spTree>
    <p:extLst>
      <p:ext uri="{BB962C8B-B14F-4D97-AF65-F5344CB8AC3E}">
        <p14:creationId xmlns:p14="http://schemas.microsoft.com/office/powerpoint/2010/main" val="2911661038"/>
      </p:ext>
    </p:extLst>
  </p:cSld>
  <p:clrMapOvr>
    <a:masterClrMapping/>
  </p:clrMapOvr>
  <p:transition/>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圖片 15"/>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20000" y="2520000"/>
            <a:ext cx="3190985" cy="3190985"/>
          </a:xfrm>
          <a:prstGeom prst="rect">
            <a:avLst/>
          </a:prstGeom>
        </p:spPr>
      </p:pic>
      <p:sp>
        <p:nvSpPr>
          <p:cNvPr id="2" name="標題 1"/>
          <p:cNvSpPr>
            <a:spLocks noGrp="1"/>
          </p:cNvSpPr>
          <p:nvPr>
            <p:ph type="title"/>
          </p:nvPr>
        </p:nvSpPr>
        <p:spPr/>
        <p:txBody>
          <a:bodyPr/>
          <a:lstStyle/>
          <a:p>
            <a:r>
              <a:rPr lang="en-US" altLang="zh-TW" dirty="0" smtClean="0"/>
              <a:t>3D TLC 2.5”</a:t>
            </a:r>
            <a:endParaRPr lang="zh-TW" altLang="en-US" dirty="0"/>
          </a:p>
        </p:txBody>
      </p:sp>
      <p:graphicFrame>
        <p:nvGraphicFramePr>
          <p:cNvPr id="15" name="表格 14"/>
          <p:cNvGraphicFramePr>
            <a:graphicFrameLocks noGrp="1"/>
          </p:cNvGraphicFramePr>
          <p:nvPr>
            <p:extLst>
              <p:ext uri="{D42A27DB-BD31-4B8C-83A1-F6EECF244321}">
                <p14:modId xmlns:p14="http://schemas.microsoft.com/office/powerpoint/2010/main" val="1603974444"/>
              </p:ext>
            </p:extLst>
          </p:nvPr>
        </p:nvGraphicFramePr>
        <p:xfrm>
          <a:off x="5285754" y="1852464"/>
          <a:ext cx="10656000" cy="6767980"/>
        </p:xfrm>
        <a:graphic>
          <a:graphicData uri="http://schemas.openxmlformats.org/drawingml/2006/table">
            <a:tbl>
              <a:tblPr firstRow="1" bandRow="1">
                <a:tableStyleId>{5940675A-B579-460E-94D1-54222C63F5DA}</a:tableStyleId>
              </a:tblPr>
              <a:tblGrid>
                <a:gridCol w="5328000"/>
                <a:gridCol w="5328000"/>
              </a:tblGrid>
              <a:tr h="398255">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SV25V-25</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SATA 3.2 (6Gb/s)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120GB~1920GB</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1108">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err="1"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Kioxia</a:t>
                      </a: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 </a:t>
                      </a:r>
                      <a:r>
                        <a:rPr kumimoji="0" lang="en-US" altLang="zh-TW" sz="2000" b="0" i="0" u="none" strike="noStrike" kern="1200" cap="none" normalizeH="0" baseline="0" dirty="0" smtClean="0">
                          <a:ln>
                            <a:noFill/>
                          </a:ln>
                          <a:solidFill>
                            <a:srgbClr val="C00000"/>
                          </a:solidFill>
                          <a:effectLst/>
                          <a:latin typeface="Calibri" panose="020F0502020204030204" pitchFamily="34" charset="0"/>
                          <a:ea typeface="新細明體" pitchFamily="18" charset="-120"/>
                          <a:cs typeface="Calibri" panose="020F0502020204030204" pitchFamily="34" charset="0"/>
                          <a:sym typeface="Arial" pitchFamily="34" charset="0"/>
                        </a:rPr>
                        <a:t>BiCS5</a:t>
                      </a:r>
                      <a:endParaRPr kumimoji="0" lang="zh-TW" altLang="en-US" sz="2000" b="0" i="0" u="none" strike="noStrike" kern="1200" cap="none" normalizeH="0" baseline="0" dirty="0" smtClean="0">
                        <a:ln>
                          <a:noFill/>
                        </a:ln>
                        <a:solidFill>
                          <a:srgbClr val="C00000"/>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External DRAM</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No</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R/W 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560 / 500</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Read) </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51K</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Write) </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71K</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Wide Temp.</a:t>
                      </a:r>
                      <a:r>
                        <a:rPr lang="en-US"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(-40</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C~85</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Yes</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19095">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2583640">
                <a:tc>
                  <a:txBody>
                    <a:bodyPr/>
                    <a:lstStyle/>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Support LDPC ECC</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Global Wear-Leveling Technology</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AES256 Support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End-to-End Data Protection </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DEVSLP/</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Thermal Sensor</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S.M.A.R.T. and SSD Widget</a:t>
                      </a:r>
                    </a:p>
                    <a:p>
                      <a:pPr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 </a:t>
                      </a: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rPr>
                        <a:t>DataRAID</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a:t>
                      </a:r>
                    </a:p>
                    <a:p>
                      <a:pPr eaLnBrk="0" fontAlgn="base" hangingPunct="0">
                        <a:buSzPct val="100000"/>
                        <a:buFont typeface="Arial" panose="020B0604020202020204" pitchFamily="34" charset="0"/>
                        <a:buChar char="•"/>
                      </a:pPr>
                      <a:r>
                        <a:rPr lang="en-US" altLang="zh-TW" sz="2000" b="0" dirty="0" smtClean="0">
                          <a:solidFill>
                            <a:srgbClr val="C00000"/>
                          </a:solidFill>
                          <a:latin typeface="Calibri" panose="020F0502020204030204" pitchFamily="34" charset="0"/>
                          <a:cs typeface="Calibri" panose="020F0502020204030204" pitchFamily="34" charset="0"/>
                        </a:rPr>
                        <a:t> </a:t>
                      </a:r>
                      <a:r>
                        <a:rPr lang="en-US" altLang="zh-TW" sz="2000" b="0" dirty="0" err="1" smtClean="0">
                          <a:solidFill>
                            <a:srgbClr val="C00000"/>
                          </a:solidFill>
                          <a:latin typeface="Calibri" panose="020F0502020204030204" pitchFamily="34" charset="0"/>
                          <a:cs typeface="Calibri" panose="020F0502020204030204" pitchFamily="34" charset="0"/>
                        </a:rPr>
                        <a:t>DataDefender</a:t>
                      </a:r>
                      <a:r>
                        <a:rPr lang="en-US" altLang="zh-TW" sz="2000" b="0" dirty="0" smtClean="0">
                          <a:solidFill>
                            <a:srgbClr val="C00000"/>
                          </a:solidFill>
                          <a:latin typeface="Calibri" panose="020F0502020204030204" pitchFamily="34" charset="0"/>
                          <a:cs typeface="Calibri" panose="020F0502020204030204" pitchFamily="34" charset="0"/>
                        </a:rPr>
                        <a:t>™ Plus</a:t>
                      </a:r>
                    </a:p>
                    <a:p>
                      <a:pPr eaLnBrk="0" fontAlgn="base" hangingPunct="0">
                        <a:buSzPct val="100000"/>
                        <a:buFont typeface="Arial" panose="020B0604020202020204" pitchFamily="34" charset="0"/>
                        <a:buNone/>
                      </a:pPr>
                      <a:endParaRPr lang="en-US" altLang="zh-TW" sz="2000" b="0" dirty="0" smtClean="0">
                        <a:solidFill>
                          <a:srgbClr val="C00000"/>
                        </a:solidFill>
                        <a:latin typeface="Calibri" panose="020F0502020204030204" pitchFamily="34" charset="0"/>
                        <a:cs typeface="Calibri" panose="020F0502020204030204"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spcBef>
                          <a:spcPts val="3413"/>
                        </a:spcBef>
                        <a:buSzPct val="171000"/>
                      </a:pPr>
                      <a:r>
                        <a:rPr lang="fr-FR"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Enterprise Server, Industrial/Military, Surveillance, Digital Signage </a:t>
                      </a:r>
                      <a:endParaRPr lang="en-US" altLang="zh-TW" sz="2000" b="0" kern="1200" dirty="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17" name="矩形 16"/>
          <p:cNvSpPr/>
          <p:nvPr/>
        </p:nvSpPr>
        <p:spPr>
          <a:xfrm>
            <a:off x="7373987" y="1025242"/>
            <a:ext cx="5984139" cy="707886"/>
          </a:xfrm>
          <a:prstGeom prst="rect">
            <a:avLst/>
          </a:prstGeom>
        </p:spPr>
        <p:txBody>
          <a:bodyPr wrap="none">
            <a:spAutoFit/>
          </a:bodyPr>
          <a:lstStyle/>
          <a:p>
            <a:pPr lvl="0" eaLnBrk="1" hangingPunct="1">
              <a:defRPr/>
            </a:pPr>
            <a:r>
              <a:rPr lang="en-US" altLang="zh-TW" sz="4000" b="1" dirty="0" smtClean="0">
                <a:solidFill>
                  <a:srgbClr val="008080"/>
                </a:solidFill>
                <a:latin typeface="Calibri" panose="020F0502020204030204" pitchFamily="34" charset="0"/>
                <a:cs typeface="Calibri" panose="020F0502020204030204" pitchFamily="34" charset="0"/>
              </a:rPr>
              <a:t>SV25V-25 </a:t>
            </a:r>
            <a:r>
              <a:rPr lang="en-US" altLang="zh-TW" sz="4000" b="1" dirty="0">
                <a:solidFill>
                  <a:srgbClr val="008080"/>
                </a:solidFill>
                <a:latin typeface="Calibri" panose="020F0502020204030204" pitchFamily="34" charset="0"/>
                <a:cs typeface="Calibri" panose="020F0502020204030204" pitchFamily="34" charset="0"/>
              </a:rPr>
              <a:t>SSD Specification</a:t>
            </a:r>
          </a:p>
        </p:txBody>
      </p:sp>
      <p:sp>
        <p:nvSpPr>
          <p:cNvPr id="10" name="圓角矩形 9"/>
          <p:cNvSpPr/>
          <p:nvPr/>
        </p:nvSpPr>
        <p:spPr>
          <a:xfrm>
            <a:off x="947340" y="5710985"/>
            <a:ext cx="2736304" cy="533967"/>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300192" fontAlgn="auto">
              <a:spcBef>
                <a:spcPts val="0"/>
              </a:spcBef>
              <a:spcAft>
                <a:spcPts val="0"/>
              </a:spcAft>
              <a:defRPr/>
            </a:pPr>
            <a:r>
              <a:rPr lang="en-US" altLang="zh-TW" sz="2400" b="1" dirty="0" smtClean="0">
                <a:solidFill>
                  <a:schemeClr val="bg1"/>
                </a:solidFill>
                <a:latin typeface="Calibri" panose="020F0502020204030204" pitchFamily="34" charset="0"/>
                <a:cs typeface="Calibri" panose="020F0502020204030204" pitchFamily="34" charset="0"/>
              </a:rPr>
              <a:t>CS:</a:t>
            </a:r>
            <a:r>
              <a:rPr lang="en-US" altLang="zh-TW" sz="2400" b="1" dirty="0" smtClean="0">
                <a:solidFill>
                  <a:schemeClr val="bg1"/>
                </a:solidFill>
                <a:latin typeface="Calibri" panose="020F0502020204030204" pitchFamily="34" charset="0"/>
                <a:ea typeface="微軟正黑體" panose="020B0604030504040204" pitchFamily="34" charset="-120"/>
                <a:cs typeface="Calibri" panose="020F0502020204030204" pitchFamily="34" charset="0"/>
              </a:rPr>
              <a:t> Ready</a:t>
            </a:r>
          </a:p>
        </p:txBody>
      </p:sp>
    </p:spTree>
    <p:extLst>
      <p:ext uri="{BB962C8B-B14F-4D97-AF65-F5344CB8AC3E}">
        <p14:creationId xmlns:p14="http://schemas.microsoft.com/office/powerpoint/2010/main" val="3818143955"/>
      </p:ext>
    </p:extLst>
  </p:cSld>
  <p:clrMapOvr>
    <a:masterClrMapping/>
  </p:clrMapOvr>
  <p:transition/>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內容版面配置區 1"/>
          <p:cNvSpPr>
            <a:spLocks noGrp="1"/>
          </p:cNvSpPr>
          <p:nvPr>
            <p:ph idx="1"/>
          </p:nvPr>
        </p:nvSpPr>
        <p:spPr/>
        <p:txBody>
          <a:bodyPr/>
          <a:lstStyle/>
          <a:p>
            <a:r>
              <a:rPr lang="en-US" altLang="zh-TW" dirty="0" smtClean="0"/>
              <a:t>Product Highlight</a:t>
            </a:r>
          </a:p>
          <a:p>
            <a:pPr lvl="1"/>
            <a:r>
              <a:rPr lang="en-US" altLang="zh-TW" dirty="0">
                <a:solidFill>
                  <a:schemeClr val="bg1">
                    <a:lumMod val="75000"/>
                  </a:schemeClr>
                </a:solidFill>
              </a:rPr>
              <a:t>Defense Series</a:t>
            </a:r>
          </a:p>
          <a:p>
            <a:pPr lvl="1"/>
            <a:r>
              <a:rPr lang="en-US" altLang="zh-TW" dirty="0" err="1">
                <a:solidFill>
                  <a:schemeClr val="bg1">
                    <a:lumMod val="75000"/>
                  </a:schemeClr>
                </a:solidFill>
              </a:rPr>
              <a:t>Apacer</a:t>
            </a:r>
            <a:r>
              <a:rPr lang="en-US" altLang="zh-TW" dirty="0">
                <a:solidFill>
                  <a:schemeClr val="bg1">
                    <a:lumMod val="75000"/>
                  </a:schemeClr>
                </a:solidFill>
              </a:rPr>
              <a:t> TCG SSD SV240 Series</a:t>
            </a:r>
          </a:p>
          <a:p>
            <a:pPr lvl="1"/>
            <a:r>
              <a:rPr lang="en-US" altLang="zh-TW" dirty="0">
                <a:solidFill>
                  <a:schemeClr val="bg1">
                    <a:lumMod val="75000"/>
                  </a:schemeClr>
                </a:solidFill>
              </a:rPr>
              <a:t>Enterprise Series</a:t>
            </a:r>
          </a:p>
          <a:p>
            <a:pPr lvl="1"/>
            <a:r>
              <a:rPr lang="en-US" altLang="zh-TW" dirty="0" err="1">
                <a:solidFill>
                  <a:schemeClr val="bg1">
                    <a:lumMod val="75000"/>
                  </a:schemeClr>
                </a:solidFill>
              </a:rPr>
              <a:t>CoreSnapshot</a:t>
            </a:r>
            <a:r>
              <a:rPr lang="en-US" altLang="zh-TW" dirty="0">
                <a:solidFill>
                  <a:schemeClr val="bg1">
                    <a:lumMod val="75000"/>
                  </a:schemeClr>
                </a:solidFill>
              </a:rPr>
              <a:t> 2 technology</a:t>
            </a:r>
          </a:p>
          <a:p>
            <a:pPr lvl="1"/>
            <a:r>
              <a:rPr lang="en-US" altLang="zh-TW" dirty="0" err="1">
                <a:solidFill>
                  <a:schemeClr val="bg1">
                    <a:lumMod val="75000"/>
                  </a:schemeClr>
                </a:solidFill>
              </a:rPr>
              <a:t>Datadefender</a:t>
            </a:r>
            <a:r>
              <a:rPr lang="en-US" altLang="zh-TW" dirty="0">
                <a:solidFill>
                  <a:schemeClr val="bg1">
                    <a:lumMod val="75000"/>
                  </a:schemeClr>
                </a:solidFill>
              </a:rPr>
              <a:t> Plus</a:t>
            </a:r>
          </a:p>
          <a:p>
            <a:r>
              <a:rPr lang="en-US" altLang="zh-TW" dirty="0">
                <a:solidFill>
                  <a:schemeClr val="tx1"/>
                </a:solidFill>
              </a:rPr>
              <a:t>Product Roadmap</a:t>
            </a:r>
          </a:p>
          <a:p>
            <a:pPr lvl="1"/>
            <a:r>
              <a:rPr lang="en-US" altLang="zh-TW" dirty="0">
                <a:solidFill>
                  <a:schemeClr val="tx1"/>
                </a:solidFill>
              </a:rPr>
              <a:t>Industrial SSD VA Series</a:t>
            </a:r>
          </a:p>
          <a:p>
            <a:pPr lvl="2"/>
            <a:r>
              <a:rPr lang="en-US" altLang="zh-TW" dirty="0" err="1">
                <a:solidFill>
                  <a:schemeClr val="bg1">
                    <a:lumMod val="75000"/>
                  </a:schemeClr>
                </a:solidFill>
              </a:rPr>
              <a:t>PCIe</a:t>
            </a:r>
            <a:endParaRPr lang="en-US" altLang="zh-TW" dirty="0">
              <a:solidFill>
                <a:schemeClr val="bg1">
                  <a:lumMod val="75000"/>
                </a:schemeClr>
              </a:solidFill>
            </a:endParaRPr>
          </a:p>
          <a:p>
            <a:pPr lvl="2"/>
            <a:r>
              <a:rPr lang="en-US" altLang="zh-TW" dirty="0">
                <a:solidFill>
                  <a:schemeClr val="bg1">
                    <a:lumMod val="75000"/>
                  </a:schemeClr>
                </a:solidFill>
              </a:rPr>
              <a:t>SATA</a:t>
            </a:r>
          </a:p>
          <a:p>
            <a:pPr lvl="1"/>
            <a:r>
              <a:rPr lang="en-US" altLang="zh-TW" dirty="0">
                <a:solidFill>
                  <a:schemeClr val="bg1">
                    <a:lumMod val="75000"/>
                  </a:schemeClr>
                </a:solidFill>
              </a:rPr>
              <a:t>Industrial SSD STD Series</a:t>
            </a:r>
          </a:p>
          <a:p>
            <a:endParaRPr lang="en-US" altLang="zh-TW" dirty="0" smtClean="0"/>
          </a:p>
          <a:p>
            <a:endParaRPr lang="en-US" altLang="zh-TW" dirty="0" smtClean="0"/>
          </a:p>
          <a:p>
            <a:endParaRPr lang="zh-TW" altLang="en-US" dirty="0"/>
          </a:p>
        </p:txBody>
      </p:sp>
      <p:sp>
        <p:nvSpPr>
          <p:cNvPr id="3" name="標題 2"/>
          <p:cNvSpPr>
            <a:spLocks noGrp="1"/>
          </p:cNvSpPr>
          <p:nvPr>
            <p:ph type="title"/>
          </p:nvPr>
        </p:nvSpPr>
        <p:spPr/>
        <p:txBody>
          <a:bodyPr/>
          <a:lstStyle/>
          <a:p>
            <a:r>
              <a:rPr lang="en-US" altLang="zh-TW" dirty="0" smtClean="0"/>
              <a:t>Roadmap Agenda</a:t>
            </a:r>
            <a:endParaRPr lang="zh-TW" altLang="en-US" dirty="0"/>
          </a:p>
        </p:txBody>
      </p:sp>
    </p:spTree>
    <p:extLst>
      <p:ext uri="{BB962C8B-B14F-4D97-AF65-F5344CB8AC3E}">
        <p14:creationId xmlns:p14="http://schemas.microsoft.com/office/powerpoint/2010/main" val="3735371953"/>
      </p:ext>
    </p:extLst>
  </p:cSld>
  <p:clrMapOvr>
    <a:masterClrMapping/>
  </p:clrMapOvr>
  <p:transition/>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內容版面配置區 1"/>
          <p:cNvSpPr>
            <a:spLocks noGrp="1"/>
          </p:cNvSpPr>
          <p:nvPr>
            <p:ph idx="1"/>
          </p:nvPr>
        </p:nvSpPr>
        <p:spPr/>
        <p:txBody>
          <a:bodyPr/>
          <a:lstStyle/>
          <a:p>
            <a:r>
              <a:rPr lang="en-US" altLang="zh-TW" dirty="0" smtClean="0"/>
              <a:t>Product Highlight</a:t>
            </a:r>
          </a:p>
          <a:p>
            <a:pPr lvl="1"/>
            <a:r>
              <a:rPr lang="en-US" altLang="zh-TW" dirty="0">
                <a:solidFill>
                  <a:schemeClr val="tx1"/>
                </a:solidFill>
              </a:rPr>
              <a:t>Defense Series</a:t>
            </a:r>
          </a:p>
          <a:p>
            <a:pPr lvl="1"/>
            <a:r>
              <a:rPr lang="en-US" altLang="zh-TW" dirty="0" err="1">
                <a:solidFill>
                  <a:schemeClr val="bg1">
                    <a:lumMod val="75000"/>
                  </a:schemeClr>
                </a:solidFill>
              </a:rPr>
              <a:t>Apacer</a:t>
            </a:r>
            <a:r>
              <a:rPr lang="en-US" altLang="zh-TW" dirty="0">
                <a:solidFill>
                  <a:schemeClr val="bg1">
                    <a:lumMod val="75000"/>
                  </a:schemeClr>
                </a:solidFill>
              </a:rPr>
              <a:t> TCG SSD SV240 Series</a:t>
            </a:r>
          </a:p>
          <a:p>
            <a:pPr lvl="1"/>
            <a:r>
              <a:rPr lang="en-US" altLang="zh-TW" dirty="0">
                <a:solidFill>
                  <a:schemeClr val="bg1">
                    <a:lumMod val="75000"/>
                  </a:schemeClr>
                </a:solidFill>
              </a:rPr>
              <a:t>Enterprise </a:t>
            </a:r>
            <a:r>
              <a:rPr lang="en-US" altLang="zh-TW" dirty="0" smtClean="0">
                <a:solidFill>
                  <a:schemeClr val="bg1">
                    <a:lumMod val="75000"/>
                  </a:schemeClr>
                </a:solidFill>
              </a:rPr>
              <a:t>Series</a:t>
            </a:r>
          </a:p>
          <a:p>
            <a:pPr lvl="1"/>
            <a:r>
              <a:rPr lang="en-US" altLang="zh-TW" dirty="0" err="1">
                <a:solidFill>
                  <a:schemeClr val="bg1">
                    <a:lumMod val="75000"/>
                  </a:schemeClr>
                </a:solidFill>
              </a:rPr>
              <a:t>CoreRescue</a:t>
            </a:r>
            <a:r>
              <a:rPr lang="en-US" altLang="zh-TW" dirty="0">
                <a:solidFill>
                  <a:schemeClr val="bg1">
                    <a:lumMod val="75000"/>
                  </a:schemeClr>
                </a:solidFill>
              </a:rPr>
              <a:t> </a:t>
            </a:r>
            <a:r>
              <a:rPr lang="en-US" altLang="zh-TW" dirty="0" smtClean="0">
                <a:solidFill>
                  <a:schemeClr val="bg1">
                    <a:lumMod val="75000"/>
                  </a:schemeClr>
                </a:solidFill>
              </a:rPr>
              <a:t>ASR</a:t>
            </a:r>
            <a:endParaRPr lang="en-US" altLang="zh-TW" dirty="0">
              <a:solidFill>
                <a:schemeClr val="bg1">
                  <a:lumMod val="75000"/>
                </a:schemeClr>
              </a:solidFill>
            </a:endParaRPr>
          </a:p>
          <a:p>
            <a:pPr lvl="1"/>
            <a:r>
              <a:rPr lang="en-US" altLang="zh-TW" dirty="0" err="1">
                <a:solidFill>
                  <a:schemeClr val="bg1">
                    <a:lumMod val="75000"/>
                  </a:schemeClr>
                </a:solidFill>
              </a:rPr>
              <a:t>CoreSnapshot</a:t>
            </a:r>
            <a:r>
              <a:rPr lang="en-US" altLang="zh-TW" dirty="0">
                <a:solidFill>
                  <a:schemeClr val="bg1">
                    <a:lumMod val="75000"/>
                  </a:schemeClr>
                </a:solidFill>
              </a:rPr>
              <a:t> 2 technology</a:t>
            </a:r>
          </a:p>
          <a:p>
            <a:pPr lvl="1"/>
            <a:r>
              <a:rPr lang="en-US" altLang="zh-TW" dirty="0" err="1">
                <a:solidFill>
                  <a:schemeClr val="bg1">
                    <a:lumMod val="75000"/>
                  </a:schemeClr>
                </a:solidFill>
              </a:rPr>
              <a:t>Datadefender</a:t>
            </a:r>
            <a:r>
              <a:rPr lang="en-US" altLang="zh-TW" dirty="0">
                <a:solidFill>
                  <a:schemeClr val="bg1">
                    <a:lumMod val="75000"/>
                  </a:schemeClr>
                </a:solidFill>
              </a:rPr>
              <a:t> Plus</a:t>
            </a:r>
          </a:p>
          <a:p>
            <a:r>
              <a:rPr lang="en-US" altLang="zh-TW" dirty="0">
                <a:solidFill>
                  <a:schemeClr val="bg1">
                    <a:lumMod val="75000"/>
                  </a:schemeClr>
                </a:solidFill>
              </a:rPr>
              <a:t>Product Roadmap</a:t>
            </a:r>
          </a:p>
          <a:p>
            <a:pPr lvl="1"/>
            <a:r>
              <a:rPr lang="en-US" altLang="zh-TW" dirty="0">
                <a:solidFill>
                  <a:schemeClr val="bg1">
                    <a:lumMod val="75000"/>
                  </a:schemeClr>
                </a:solidFill>
              </a:rPr>
              <a:t>Industrial SSD VA Series</a:t>
            </a:r>
          </a:p>
          <a:p>
            <a:pPr lvl="2"/>
            <a:r>
              <a:rPr lang="en-US" altLang="zh-TW" dirty="0" err="1">
                <a:solidFill>
                  <a:schemeClr val="bg1">
                    <a:lumMod val="75000"/>
                  </a:schemeClr>
                </a:solidFill>
              </a:rPr>
              <a:t>PCIe</a:t>
            </a:r>
            <a:endParaRPr lang="en-US" altLang="zh-TW" dirty="0">
              <a:solidFill>
                <a:schemeClr val="bg1">
                  <a:lumMod val="75000"/>
                </a:schemeClr>
              </a:solidFill>
            </a:endParaRPr>
          </a:p>
          <a:p>
            <a:pPr lvl="2"/>
            <a:r>
              <a:rPr lang="en-US" altLang="zh-TW" dirty="0">
                <a:solidFill>
                  <a:schemeClr val="bg1">
                    <a:lumMod val="75000"/>
                  </a:schemeClr>
                </a:solidFill>
              </a:rPr>
              <a:t>SATA</a:t>
            </a:r>
          </a:p>
          <a:p>
            <a:pPr lvl="1"/>
            <a:r>
              <a:rPr lang="en-US" altLang="zh-TW" dirty="0">
                <a:solidFill>
                  <a:schemeClr val="bg1">
                    <a:lumMod val="75000"/>
                  </a:schemeClr>
                </a:solidFill>
              </a:rPr>
              <a:t>Industrial SSD STD Series</a:t>
            </a:r>
          </a:p>
          <a:p>
            <a:pPr marL="266713" indent="0">
              <a:buNone/>
            </a:pPr>
            <a:endParaRPr lang="en-US" altLang="zh-TW" dirty="0" smtClean="0"/>
          </a:p>
          <a:p>
            <a:endParaRPr lang="en-US" altLang="zh-TW" dirty="0" smtClean="0"/>
          </a:p>
          <a:p>
            <a:endParaRPr lang="zh-TW" altLang="en-US" dirty="0"/>
          </a:p>
        </p:txBody>
      </p:sp>
      <p:sp>
        <p:nvSpPr>
          <p:cNvPr id="3" name="標題 2"/>
          <p:cNvSpPr>
            <a:spLocks noGrp="1"/>
          </p:cNvSpPr>
          <p:nvPr>
            <p:ph type="title"/>
          </p:nvPr>
        </p:nvSpPr>
        <p:spPr/>
        <p:txBody>
          <a:bodyPr/>
          <a:lstStyle/>
          <a:p>
            <a:r>
              <a:rPr lang="en-US" altLang="zh-TW" dirty="0" smtClean="0"/>
              <a:t>Roadmap Agenda</a:t>
            </a:r>
            <a:endParaRPr lang="zh-TW" altLang="en-US" dirty="0"/>
          </a:p>
        </p:txBody>
      </p:sp>
    </p:spTree>
    <p:extLst>
      <p:ext uri="{BB962C8B-B14F-4D97-AF65-F5344CB8AC3E}">
        <p14:creationId xmlns:p14="http://schemas.microsoft.com/office/powerpoint/2010/main" val="3102143527"/>
      </p:ext>
    </p:extLst>
  </p:cSld>
  <p:clrMapOvr>
    <a:masterClrMapping/>
  </p:clrMapOvr>
  <p:transition/>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內容版面配置區 1"/>
          <p:cNvSpPr>
            <a:spLocks noGrp="1"/>
          </p:cNvSpPr>
          <p:nvPr>
            <p:ph idx="1"/>
          </p:nvPr>
        </p:nvSpPr>
        <p:spPr/>
        <p:txBody>
          <a:bodyPr/>
          <a:lstStyle/>
          <a:p>
            <a:r>
              <a:rPr lang="en-US" altLang="zh-TW" dirty="0" smtClean="0"/>
              <a:t>Product Highlight</a:t>
            </a:r>
          </a:p>
          <a:p>
            <a:pPr lvl="1"/>
            <a:r>
              <a:rPr lang="en-US" altLang="zh-TW" dirty="0">
                <a:solidFill>
                  <a:schemeClr val="bg1">
                    <a:lumMod val="75000"/>
                  </a:schemeClr>
                </a:solidFill>
              </a:rPr>
              <a:t>Defense Series</a:t>
            </a:r>
          </a:p>
          <a:p>
            <a:pPr lvl="1"/>
            <a:r>
              <a:rPr lang="en-US" altLang="zh-TW" dirty="0" err="1">
                <a:solidFill>
                  <a:schemeClr val="bg1">
                    <a:lumMod val="75000"/>
                  </a:schemeClr>
                </a:solidFill>
              </a:rPr>
              <a:t>Apacer</a:t>
            </a:r>
            <a:r>
              <a:rPr lang="en-US" altLang="zh-TW" dirty="0">
                <a:solidFill>
                  <a:schemeClr val="bg1">
                    <a:lumMod val="75000"/>
                  </a:schemeClr>
                </a:solidFill>
              </a:rPr>
              <a:t> TCG SSD SV240 Series</a:t>
            </a:r>
          </a:p>
          <a:p>
            <a:pPr lvl="1"/>
            <a:r>
              <a:rPr lang="en-US" altLang="zh-TW" dirty="0">
                <a:solidFill>
                  <a:schemeClr val="bg1">
                    <a:lumMod val="75000"/>
                  </a:schemeClr>
                </a:solidFill>
              </a:rPr>
              <a:t>Enterprise Series</a:t>
            </a:r>
          </a:p>
          <a:p>
            <a:pPr lvl="1"/>
            <a:r>
              <a:rPr lang="en-US" altLang="zh-TW" dirty="0" err="1">
                <a:solidFill>
                  <a:schemeClr val="bg1">
                    <a:lumMod val="75000"/>
                  </a:schemeClr>
                </a:solidFill>
              </a:rPr>
              <a:t>CoreSnapshot</a:t>
            </a:r>
            <a:r>
              <a:rPr lang="en-US" altLang="zh-TW" dirty="0">
                <a:solidFill>
                  <a:schemeClr val="bg1">
                    <a:lumMod val="75000"/>
                  </a:schemeClr>
                </a:solidFill>
              </a:rPr>
              <a:t> 2 technology</a:t>
            </a:r>
          </a:p>
          <a:p>
            <a:pPr lvl="1"/>
            <a:r>
              <a:rPr lang="en-US" altLang="zh-TW" dirty="0" err="1">
                <a:solidFill>
                  <a:schemeClr val="bg1">
                    <a:lumMod val="75000"/>
                  </a:schemeClr>
                </a:solidFill>
              </a:rPr>
              <a:t>Datadefender</a:t>
            </a:r>
            <a:r>
              <a:rPr lang="en-US" altLang="zh-TW" dirty="0">
                <a:solidFill>
                  <a:schemeClr val="bg1">
                    <a:lumMod val="75000"/>
                  </a:schemeClr>
                </a:solidFill>
              </a:rPr>
              <a:t> Plus</a:t>
            </a:r>
          </a:p>
          <a:p>
            <a:r>
              <a:rPr lang="en-US" altLang="zh-TW" dirty="0">
                <a:solidFill>
                  <a:schemeClr val="bg1">
                    <a:lumMod val="75000"/>
                  </a:schemeClr>
                </a:solidFill>
              </a:rPr>
              <a:t>Product Roadmap</a:t>
            </a:r>
          </a:p>
          <a:p>
            <a:pPr lvl="1"/>
            <a:r>
              <a:rPr lang="en-US" altLang="zh-TW" dirty="0">
                <a:solidFill>
                  <a:schemeClr val="bg1">
                    <a:lumMod val="75000"/>
                  </a:schemeClr>
                </a:solidFill>
              </a:rPr>
              <a:t>Industrial SSD VA Series</a:t>
            </a:r>
          </a:p>
          <a:p>
            <a:pPr lvl="2"/>
            <a:r>
              <a:rPr lang="en-US" altLang="zh-TW" dirty="0" err="1">
                <a:solidFill>
                  <a:schemeClr val="tx1"/>
                </a:solidFill>
              </a:rPr>
              <a:t>PCIe</a:t>
            </a:r>
            <a:endParaRPr lang="en-US" altLang="zh-TW" dirty="0">
              <a:solidFill>
                <a:schemeClr val="tx1"/>
              </a:solidFill>
            </a:endParaRPr>
          </a:p>
          <a:p>
            <a:pPr lvl="2"/>
            <a:r>
              <a:rPr lang="en-US" altLang="zh-TW" dirty="0">
                <a:solidFill>
                  <a:schemeClr val="bg1">
                    <a:lumMod val="75000"/>
                  </a:schemeClr>
                </a:solidFill>
              </a:rPr>
              <a:t>SATA</a:t>
            </a:r>
          </a:p>
          <a:p>
            <a:pPr lvl="1"/>
            <a:r>
              <a:rPr lang="en-US" altLang="zh-TW" dirty="0">
                <a:solidFill>
                  <a:schemeClr val="bg1">
                    <a:lumMod val="75000"/>
                  </a:schemeClr>
                </a:solidFill>
              </a:rPr>
              <a:t>Industrial SSD STD </a:t>
            </a:r>
            <a:r>
              <a:rPr lang="en-US" altLang="zh-TW" dirty="0" smtClean="0">
                <a:solidFill>
                  <a:schemeClr val="bg1">
                    <a:lumMod val="75000"/>
                  </a:schemeClr>
                </a:solidFill>
              </a:rPr>
              <a:t>Series</a:t>
            </a:r>
            <a:endParaRPr lang="en-US" altLang="zh-TW" dirty="0" smtClean="0"/>
          </a:p>
          <a:p>
            <a:endParaRPr lang="en-US" altLang="zh-TW" dirty="0" smtClean="0"/>
          </a:p>
          <a:p>
            <a:endParaRPr lang="zh-TW" altLang="en-US" dirty="0"/>
          </a:p>
        </p:txBody>
      </p:sp>
      <p:sp>
        <p:nvSpPr>
          <p:cNvPr id="3" name="標題 2"/>
          <p:cNvSpPr>
            <a:spLocks noGrp="1"/>
          </p:cNvSpPr>
          <p:nvPr>
            <p:ph type="title"/>
          </p:nvPr>
        </p:nvSpPr>
        <p:spPr/>
        <p:txBody>
          <a:bodyPr/>
          <a:lstStyle/>
          <a:p>
            <a:r>
              <a:rPr lang="en-US" altLang="zh-TW" dirty="0" smtClean="0"/>
              <a:t>Roadmap Agenda</a:t>
            </a:r>
            <a:endParaRPr lang="zh-TW" altLang="en-US" dirty="0"/>
          </a:p>
        </p:txBody>
      </p:sp>
    </p:spTree>
    <p:extLst>
      <p:ext uri="{BB962C8B-B14F-4D97-AF65-F5344CB8AC3E}">
        <p14:creationId xmlns:p14="http://schemas.microsoft.com/office/powerpoint/2010/main" val="2588707407"/>
      </p:ext>
    </p:extLst>
  </p:cSld>
  <p:clrMapOvr>
    <a:masterClrMapping/>
  </p:clrMapOvr>
  <p:transition/>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內容版面配置區 2"/>
          <p:cNvSpPr>
            <a:spLocks noGrp="1"/>
          </p:cNvSpPr>
          <p:nvPr>
            <p:ph idx="1"/>
          </p:nvPr>
        </p:nvSpPr>
        <p:spPr/>
        <p:txBody>
          <a:bodyPr/>
          <a:lstStyle/>
          <a:p>
            <a:r>
              <a:rPr lang="en-US" altLang="zh-TW" dirty="0"/>
              <a:t>Gen4/Gen3 M.2</a:t>
            </a:r>
          </a:p>
          <a:p>
            <a:r>
              <a:rPr lang="en-US" altLang="zh-TW" sz="2400" dirty="0" err="1">
                <a:solidFill>
                  <a:schemeClr val="bg1">
                    <a:lumMod val="75000"/>
                  </a:schemeClr>
                </a:solidFill>
              </a:rPr>
              <a:t>Cfexpress</a:t>
            </a:r>
            <a:r>
              <a:rPr lang="en-US" altLang="zh-TW" sz="2400" dirty="0">
                <a:solidFill>
                  <a:schemeClr val="bg1">
                    <a:lumMod val="75000"/>
                  </a:schemeClr>
                </a:solidFill>
              </a:rPr>
              <a:t> /U.2 (SFF-8639)</a:t>
            </a:r>
          </a:p>
          <a:p>
            <a:r>
              <a:rPr lang="en-US" altLang="zh-TW" sz="2400" dirty="0" err="1">
                <a:solidFill>
                  <a:schemeClr val="bg1">
                    <a:lumMod val="75000"/>
                  </a:schemeClr>
                </a:solidFill>
              </a:rPr>
              <a:t>uSSD</a:t>
            </a:r>
            <a:endParaRPr lang="en-US" altLang="zh-TW" sz="2400" dirty="0">
              <a:solidFill>
                <a:schemeClr val="bg1">
                  <a:lumMod val="75000"/>
                </a:schemeClr>
              </a:solidFill>
            </a:endParaRPr>
          </a:p>
        </p:txBody>
      </p:sp>
      <p:sp>
        <p:nvSpPr>
          <p:cNvPr id="2" name="標題 1"/>
          <p:cNvSpPr>
            <a:spLocks noGrp="1"/>
          </p:cNvSpPr>
          <p:nvPr>
            <p:ph type="title"/>
          </p:nvPr>
        </p:nvSpPr>
        <p:spPr/>
        <p:txBody>
          <a:bodyPr/>
          <a:lstStyle/>
          <a:p>
            <a:r>
              <a:rPr lang="en-US" altLang="zh-TW" dirty="0" err="1" smtClean="0"/>
              <a:t>PCIe</a:t>
            </a:r>
            <a:r>
              <a:rPr lang="en-US" altLang="zh-TW" dirty="0" smtClean="0"/>
              <a:t> SSD Series</a:t>
            </a:r>
            <a:endParaRPr lang="zh-TW" altLang="en-US" dirty="0"/>
          </a:p>
        </p:txBody>
      </p:sp>
    </p:spTree>
    <p:extLst>
      <p:ext uri="{BB962C8B-B14F-4D97-AF65-F5344CB8AC3E}">
        <p14:creationId xmlns:p14="http://schemas.microsoft.com/office/powerpoint/2010/main" val="3463922174"/>
      </p:ext>
    </p:extLst>
  </p:cSld>
  <p:clrMapOvr>
    <a:masterClrMapping/>
  </p:clrMapOvr>
  <p:transition/>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267874" y="168704"/>
            <a:ext cx="14309298" cy="1080120"/>
          </a:xfrm>
        </p:spPr>
        <p:txBody>
          <a:bodyPr/>
          <a:lstStyle/>
          <a:p>
            <a:r>
              <a:rPr lang="en-US" altLang="zh-TW" sz="4000" dirty="0" err="1" smtClean="0">
                <a:latin typeface="Calibri" panose="020F0502020204030204" pitchFamily="34" charset="0"/>
                <a:ea typeface="Verdana" panose="020B0604030504040204" pitchFamily="34" charset="0"/>
                <a:cs typeface="Calibri" panose="020F0502020204030204" pitchFamily="34" charset="0"/>
              </a:rPr>
              <a:t>PCIe</a:t>
            </a:r>
            <a:r>
              <a:rPr lang="en-US" altLang="zh-TW" sz="4000" dirty="0" smtClean="0">
                <a:latin typeface="Calibri" panose="020F0502020204030204" pitchFamily="34" charset="0"/>
                <a:ea typeface="Verdana" panose="020B0604030504040204" pitchFamily="34" charset="0"/>
                <a:cs typeface="Calibri" panose="020F0502020204030204" pitchFamily="34" charset="0"/>
              </a:rPr>
              <a:t> </a:t>
            </a:r>
            <a:endParaRPr lang="zh-TW" altLang="en-US" dirty="0">
              <a:latin typeface="Calibri" panose="020F0502020204030204" pitchFamily="34" charset="0"/>
              <a:cs typeface="Calibri" panose="020F0502020204030204" pitchFamily="34" charset="0"/>
            </a:endParaRPr>
          </a:p>
        </p:txBody>
      </p:sp>
      <p:graphicFrame>
        <p:nvGraphicFramePr>
          <p:cNvPr id="14" name="表格 13"/>
          <p:cNvGraphicFramePr>
            <a:graphicFrameLocks noGrp="1"/>
          </p:cNvGraphicFramePr>
          <p:nvPr>
            <p:extLst>
              <p:ext uri="{D42A27DB-BD31-4B8C-83A1-F6EECF244321}">
                <p14:modId xmlns:p14="http://schemas.microsoft.com/office/powerpoint/2010/main" val="70205495"/>
              </p:ext>
            </p:extLst>
          </p:nvPr>
        </p:nvGraphicFramePr>
        <p:xfrm>
          <a:off x="240019" y="1406949"/>
          <a:ext cx="16717941" cy="6306283"/>
        </p:xfrm>
        <a:graphic>
          <a:graphicData uri="http://schemas.openxmlformats.org/drawingml/2006/table">
            <a:tbl>
              <a:tblPr firstRow="1" bandRow="1">
                <a:tableStyleId>{5940675A-B579-460E-94D1-54222C63F5DA}</a:tableStyleId>
              </a:tblPr>
              <a:tblGrid>
                <a:gridCol w="889200"/>
                <a:gridCol w="1924093"/>
                <a:gridCol w="1152128"/>
                <a:gridCol w="1062710"/>
                <a:gridCol w="1062710"/>
                <a:gridCol w="1062710"/>
                <a:gridCol w="1062710"/>
                <a:gridCol w="1062710"/>
                <a:gridCol w="1062710"/>
                <a:gridCol w="1062710"/>
                <a:gridCol w="1062710"/>
                <a:gridCol w="1062710"/>
                <a:gridCol w="1062710"/>
                <a:gridCol w="1062710"/>
                <a:gridCol w="1062710"/>
              </a:tblGrid>
              <a:tr h="422825">
                <a:tc>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Flash</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grid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Available</a:t>
                      </a:r>
                      <a:r>
                        <a:rPr lang="en-US" altLang="zh-TW" sz="2000" b="1" baseline="0" dirty="0" smtClean="0">
                          <a:solidFill>
                            <a:schemeClr val="bg1"/>
                          </a:solidFill>
                          <a:latin typeface="Calibri" panose="020F0502020204030204" pitchFamily="34" charset="0"/>
                          <a:cs typeface="Calibri" panose="020F0502020204030204" pitchFamily="34" charset="0"/>
                        </a:rPr>
                        <a:t> Now</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hMerge="1">
                  <a:txBody>
                    <a:bodyPr/>
                    <a:lstStyle/>
                    <a:p>
                      <a:endParaRPr lang="zh-TW" altLang="en-US"/>
                    </a:p>
                  </a:txBody>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Q4’23</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Q1’24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Q2’24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Q3’24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1189538">
                <a:tc rowSpan="5">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TLC</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marL="0" algn="just" defTabSz="914446" rtl="0" eaLnBrk="1" fontAlgn="auto" latinLnBrk="0" hangingPunct="1">
                        <a:spcBef>
                          <a:spcPts val="0"/>
                        </a:spcBef>
                        <a:spcAft>
                          <a:spcPts val="0"/>
                        </a:spcAft>
                        <a:defRPr/>
                      </a:pPr>
                      <a:r>
                        <a:rPr lang="en-US" altLang="zh-TW" sz="1800" b="1" kern="1200" dirty="0" smtClean="0">
                          <a:solidFill>
                            <a:srgbClr val="F49C00"/>
                          </a:solidFill>
                          <a:latin typeface="Calibri" panose="020F0502020204030204" pitchFamily="34" charset="0"/>
                          <a:ea typeface="+mn-ea"/>
                          <a:cs typeface="Calibri" panose="020F0502020204030204" pitchFamily="34" charset="0"/>
                        </a:rPr>
                        <a:t>PV930-M280</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480GB~1920GB </a:t>
                      </a:r>
                    </a:p>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Gen4 x4</a:t>
                      </a:r>
                    </a:p>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TCG Opal 2.0</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0" algn="just"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0" algn="just"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0" kern="1200" baseline="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2">
                          <a:lumMod val="20000"/>
                          <a:lumOff val="80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0" kern="1200" baseline="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2">
                          <a:lumMod val="20000"/>
                          <a:lumOff val="80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r>
              <a:tr h="1147519">
                <a:tc vMerge="1">
                  <a:txBody>
                    <a:bodyPr/>
                    <a:lstStyle/>
                    <a:p>
                      <a:endParaRPr lang="zh-TW" altLang="en-US"/>
                    </a:p>
                  </a:txBody>
                  <a:tcPr/>
                </a:tc>
                <a:tc>
                  <a:txBody>
                    <a:bodyPr/>
                    <a:lstStyle/>
                    <a:p>
                      <a:pPr marL="0" algn="l" defTabSz="914446" rtl="0" eaLnBrk="1" fontAlgn="auto" latinLnBrk="0" hangingPunct="1">
                        <a:spcBef>
                          <a:spcPts val="0"/>
                        </a:spcBef>
                        <a:spcAft>
                          <a:spcPts val="0"/>
                        </a:spcAft>
                        <a:defRPr/>
                      </a:pPr>
                      <a:r>
                        <a:rPr lang="en-US" altLang="zh-TW" sz="1800" b="1" kern="1200" dirty="0" smtClean="0">
                          <a:solidFill>
                            <a:srgbClr val="F49C00"/>
                          </a:solidFill>
                          <a:latin typeface="Calibri" panose="020F0502020204030204" pitchFamily="34" charset="0"/>
                          <a:ea typeface="+mn-ea"/>
                          <a:cs typeface="Calibri" panose="020F0502020204030204" pitchFamily="34" charset="0"/>
                        </a:rPr>
                        <a:t>PV250-M280</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240GB~1920GB </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Gen4 x4 </a:t>
                      </a:r>
                    </a:p>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1600" b="1"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DRAM-less w/HMB</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spcBef>
                          <a:spcPts val="0"/>
                        </a:spcBef>
                        <a:spcAft>
                          <a:spcPts val="0"/>
                        </a:spcAft>
                        <a:defRPr/>
                      </a:pP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just"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just"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147519">
                <a:tc vMerge="1">
                  <a:txBody>
                    <a:bodyPr/>
                    <a:lstStyle/>
                    <a:p>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en-US" altLang="zh-TW" sz="1600" b="1"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spcBef>
                          <a:spcPts val="0"/>
                        </a:spcBef>
                        <a:spcAft>
                          <a:spcPts val="0"/>
                        </a:spcAft>
                        <a:defRPr/>
                      </a:pP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gridSpan="2">
                  <a:txBody>
                    <a:bodyPr/>
                    <a:lstStyle/>
                    <a:p>
                      <a:pPr marL="0" algn="just" defTabSz="914446" rtl="0" eaLnBrk="1" fontAlgn="auto" latinLnBrk="0" hangingPunct="1">
                        <a:spcBef>
                          <a:spcPts val="0"/>
                        </a:spcBef>
                        <a:spcAft>
                          <a:spcPts val="0"/>
                        </a:spcAft>
                        <a:defRPr/>
                      </a:pPr>
                      <a:r>
                        <a:rPr lang="en-US" altLang="zh-TW" sz="1800" b="1" kern="1200" dirty="0" smtClean="0">
                          <a:solidFill>
                            <a:srgbClr val="F49C00"/>
                          </a:solidFill>
                          <a:latin typeface="Calibri" panose="020F0502020204030204" pitchFamily="34" charset="0"/>
                          <a:ea typeface="+mn-ea"/>
                          <a:cs typeface="Calibri" panose="020F0502020204030204" pitchFamily="34" charset="0"/>
                        </a:rPr>
                        <a:t>PV250-M242</a:t>
                      </a:r>
                    </a:p>
                    <a:p>
                      <a:pPr marL="0" algn="l" defTabSz="914446" rtl="0" eaLnBrk="1" fontAlgn="auto" latinLnBrk="0" hangingPunct="1">
                        <a:spcBef>
                          <a:spcPts val="0"/>
                        </a:spcBef>
                        <a:spcAft>
                          <a:spcPts val="0"/>
                        </a:spcAft>
                        <a:defRPr/>
                      </a:pPr>
                      <a:r>
                        <a:rPr lang="en-US" altLang="zh-TW" sz="1800" b="1" kern="1200" dirty="0" smtClean="0">
                          <a:solidFill>
                            <a:schemeClr val="bg1"/>
                          </a:solidFill>
                          <a:latin typeface="Calibri" panose="020F0502020204030204" pitchFamily="34" charset="0"/>
                          <a:ea typeface="+mn-ea"/>
                          <a:cs typeface="Calibri" panose="020F0502020204030204" pitchFamily="34" charset="0"/>
                        </a:rPr>
                        <a:t>240GB~960GB </a:t>
                      </a:r>
                    </a:p>
                    <a:p>
                      <a:pPr marL="0" algn="l" defTabSz="914446" rtl="0" eaLnBrk="1" fontAlgn="auto" latinLnBrk="0" hangingPunct="1">
                        <a:spcBef>
                          <a:spcPts val="0"/>
                        </a:spcBef>
                        <a:spcAft>
                          <a:spcPts val="0"/>
                        </a:spcAft>
                        <a:defRPr/>
                      </a:pPr>
                      <a:r>
                        <a:rPr lang="en-US" altLang="zh-TW" sz="1800" b="1" kern="1200" dirty="0" smtClean="0">
                          <a:solidFill>
                            <a:schemeClr val="bg1"/>
                          </a:solidFill>
                          <a:latin typeface="Calibri" panose="020F0502020204030204" pitchFamily="34" charset="0"/>
                          <a:ea typeface="+mn-ea"/>
                          <a:cs typeface="Calibri" panose="020F0502020204030204" pitchFamily="34" charset="0"/>
                        </a:rPr>
                        <a:t>Gen4 x4</a:t>
                      </a:r>
                    </a:p>
                    <a:p>
                      <a:pPr marL="0" algn="l" defTabSz="914446" rtl="0" eaLnBrk="1" fontAlgn="auto" latinLnBrk="0" hangingPunct="1">
                        <a:spcBef>
                          <a:spcPts val="0"/>
                        </a:spcBef>
                        <a:spcAft>
                          <a:spcPts val="0"/>
                        </a:spcAft>
                        <a:defRPr/>
                      </a:pPr>
                      <a:r>
                        <a:rPr lang="en-US" altLang="zh-TW" sz="1800" b="1" kern="1200" baseline="0" dirty="0" smtClean="0">
                          <a:solidFill>
                            <a:schemeClr val="bg1"/>
                          </a:solidFill>
                          <a:latin typeface="Calibri" panose="020F0502020204030204" pitchFamily="34" charset="0"/>
                          <a:ea typeface="+mn-ea"/>
                          <a:cs typeface="Calibri" panose="020F0502020204030204" pitchFamily="34" charset="0"/>
                        </a:rPr>
                        <a:t>DRAM-less w/HMB</a:t>
                      </a: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hMerge="1">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endParaRPr lang="en-US"/>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endParaRPr 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just"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just"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147519">
                <a:tc vMerge="1">
                  <a:txBody>
                    <a:bodyPr/>
                    <a:lstStyle/>
                    <a:p>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marL="0" algn="just" defTabSz="914446" rtl="0" eaLnBrk="1" fontAlgn="auto" latinLnBrk="0" hangingPunct="1">
                        <a:spcBef>
                          <a:spcPts val="0"/>
                        </a:spcBef>
                        <a:spcAft>
                          <a:spcPts val="0"/>
                        </a:spcAft>
                        <a:defRPr/>
                      </a:pPr>
                      <a:r>
                        <a:rPr lang="en-US" altLang="zh-TW" sz="1800" b="1" kern="1200" dirty="0" smtClean="0">
                          <a:solidFill>
                            <a:srgbClr val="F49C00"/>
                          </a:solidFill>
                          <a:latin typeface="Calibri" panose="020F0502020204030204" pitchFamily="34" charset="0"/>
                          <a:ea typeface="+mn-ea"/>
                          <a:cs typeface="Calibri" panose="020F0502020204030204" pitchFamily="34" charset="0"/>
                        </a:rPr>
                        <a:t>PV25P-M280</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24GB~1920GB </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Gen4 x4</a:t>
                      </a:r>
                    </a:p>
                    <a:p>
                      <a:pPr marL="0" algn="l" defTabSz="914446" rtl="0" eaLnBrk="1" fontAlgn="auto" latinLnBrk="0" hangingPunct="1">
                        <a:spcBef>
                          <a:spcPts val="0"/>
                        </a:spcBef>
                        <a:spcAft>
                          <a:spcPts val="0"/>
                        </a:spcAft>
                        <a:defRPr/>
                      </a:pPr>
                      <a:r>
                        <a:rPr lang="en-US" altLang="zh-TW" sz="16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DRAM-less w/HMB</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spcBef>
                          <a:spcPts val="0"/>
                        </a:spcBef>
                        <a:spcAft>
                          <a:spcPts val="0"/>
                        </a:spcAft>
                        <a:defRPr/>
                      </a:pP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just" defTabSz="914446" rtl="0" eaLnBrk="1" fontAlgn="auto" latinLnBrk="0" hangingPunct="1">
                        <a:spcBef>
                          <a:spcPts val="0"/>
                        </a:spcBef>
                        <a:spcAft>
                          <a:spcPts val="0"/>
                        </a:spcAft>
                        <a:defRPr/>
                      </a:pPr>
                      <a:endParaRPr lang="en-US" altLang="zh-TW" sz="1800" b="1" kern="1200" baseline="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just" defTabSz="914446" rtl="0" eaLnBrk="1" fontAlgn="auto" latinLnBrk="0" hangingPunct="1">
                        <a:spcBef>
                          <a:spcPts val="0"/>
                        </a:spcBef>
                        <a:spcAft>
                          <a:spcPts val="0"/>
                        </a:spcAft>
                        <a:defRPr/>
                      </a:pPr>
                      <a:endParaRPr lang="en-US" altLang="zh-TW" sz="1800" b="1" kern="1200" baseline="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baseline="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just"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147519">
                <a:tc vMerge="1">
                  <a:txBody>
                    <a:bodyPr/>
                    <a:lstStyle/>
                    <a:p>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endParaRPr lang="en-US" altLang="zh-TW" sz="1600" b="1"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spcBef>
                          <a:spcPts val="0"/>
                        </a:spcBef>
                        <a:spcAft>
                          <a:spcPts val="0"/>
                        </a:spcAft>
                        <a:defRPr/>
                      </a:pP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gridSpan="2">
                  <a:txBody>
                    <a:bodyPr/>
                    <a:lstStyle/>
                    <a:p>
                      <a:pPr marL="0" algn="just" defTabSz="914446" rtl="0" eaLnBrk="1" fontAlgn="auto" latinLnBrk="0" hangingPunct="1">
                        <a:spcBef>
                          <a:spcPts val="0"/>
                        </a:spcBef>
                        <a:spcAft>
                          <a:spcPts val="0"/>
                        </a:spcAft>
                        <a:defRPr/>
                      </a:pPr>
                      <a:r>
                        <a:rPr lang="en-US" altLang="zh-TW" sz="1800" b="1" kern="1200" dirty="0" smtClean="0">
                          <a:solidFill>
                            <a:srgbClr val="F49C00"/>
                          </a:solidFill>
                          <a:latin typeface="Calibri" panose="020F0502020204030204" pitchFamily="34" charset="0"/>
                          <a:ea typeface="+mn-ea"/>
                          <a:cs typeface="Calibri" panose="020F0502020204030204" pitchFamily="34" charset="0"/>
                        </a:rPr>
                        <a:t>PV25P-M242</a:t>
                      </a:r>
                    </a:p>
                    <a:p>
                      <a:pPr marL="0" algn="l" defTabSz="914446" rtl="0" eaLnBrk="1" fontAlgn="auto" latinLnBrk="0" hangingPunct="1">
                        <a:spcBef>
                          <a:spcPts val="0"/>
                        </a:spcBef>
                        <a:spcAft>
                          <a:spcPts val="0"/>
                        </a:spcAft>
                        <a:defRPr/>
                      </a:pPr>
                      <a:r>
                        <a:rPr lang="en-US" altLang="zh-TW" sz="1800" b="1" kern="1200" dirty="0" smtClean="0">
                          <a:solidFill>
                            <a:schemeClr val="bg1"/>
                          </a:solidFill>
                          <a:latin typeface="Calibri" panose="020F0502020204030204" pitchFamily="34" charset="0"/>
                          <a:ea typeface="+mn-ea"/>
                          <a:cs typeface="Calibri" panose="020F0502020204030204" pitchFamily="34" charset="0"/>
                        </a:rPr>
                        <a:t>240GB~960GB </a:t>
                      </a:r>
                    </a:p>
                    <a:p>
                      <a:pPr marL="0" algn="l" defTabSz="914446" rtl="0" eaLnBrk="1" fontAlgn="auto" latinLnBrk="0" hangingPunct="1">
                        <a:spcBef>
                          <a:spcPts val="0"/>
                        </a:spcBef>
                        <a:spcAft>
                          <a:spcPts val="0"/>
                        </a:spcAft>
                        <a:defRPr/>
                      </a:pPr>
                      <a:r>
                        <a:rPr lang="en-US" altLang="zh-TW" sz="1800" b="1" kern="1200" dirty="0" smtClean="0">
                          <a:solidFill>
                            <a:schemeClr val="bg1"/>
                          </a:solidFill>
                          <a:latin typeface="Calibri" panose="020F0502020204030204" pitchFamily="34" charset="0"/>
                          <a:ea typeface="+mn-ea"/>
                          <a:cs typeface="Calibri" panose="020F0502020204030204" pitchFamily="34" charset="0"/>
                        </a:rPr>
                        <a:t>Gen4 x4</a:t>
                      </a:r>
                    </a:p>
                    <a:p>
                      <a:pPr marL="0" algn="l" defTabSz="914446" rtl="0" eaLnBrk="1" fontAlgn="auto" latinLnBrk="0" hangingPunct="1">
                        <a:spcBef>
                          <a:spcPts val="0"/>
                        </a:spcBef>
                        <a:spcAft>
                          <a:spcPts val="0"/>
                        </a:spcAft>
                        <a:defRPr/>
                      </a:pPr>
                      <a:r>
                        <a:rPr lang="en-US" altLang="zh-TW" sz="1800" b="1" kern="1200" baseline="0" dirty="0" smtClean="0">
                          <a:solidFill>
                            <a:schemeClr val="bg1"/>
                          </a:solidFill>
                          <a:latin typeface="Calibri" panose="020F0502020204030204" pitchFamily="34" charset="0"/>
                          <a:ea typeface="+mn-ea"/>
                          <a:cs typeface="Calibri" panose="020F0502020204030204" pitchFamily="34" charset="0"/>
                        </a:rPr>
                        <a:t>DRAM-less w/HMB</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hMerge="1">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just" defTabSz="914446" rtl="0" eaLnBrk="1" fontAlgn="auto" latinLnBrk="0" hangingPunct="1">
                        <a:spcBef>
                          <a:spcPts val="0"/>
                        </a:spcBef>
                        <a:spcAft>
                          <a:spcPts val="0"/>
                        </a:spcAft>
                        <a:defRPr/>
                      </a:pPr>
                      <a:endParaRPr lang="en-US" altLang="zh-TW" sz="1800" b="1" kern="1200" baseline="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pPr marL="0" algn="just" defTabSz="914446" rtl="0" eaLnBrk="1" fontAlgn="auto" latinLnBrk="0" hangingPunct="1">
                        <a:spcBef>
                          <a:spcPts val="0"/>
                        </a:spcBef>
                        <a:spcAft>
                          <a:spcPts val="0"/>
                        </a:spcAft>
                        <a:defRPr/>
                      </a:pPr>
                      <a:endParaRPr lang="en-US" altLang="zh-TW" sz="1800" b="1" kern="1200" baseline="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just" defTabSz="914446" rtl="0" eaLnBrk="1" fontAlgn="auto" latinLnBrk="0" hangingPunct="1">
                        <a:spcBef>
                          <a:spcPts val="0"/>
                        </a:spcBef>
                        <a:spcAft>
                          <a:spcPts val="0"/>
                        </a:spcAft>
                        <a:defRPr/>
                      </a:pPr>
                      <a:endParaRPr lang="en-US" altLang="zh-TW" sz="1800" b="1" kern="1200" baseline="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just" defTabSz="914446" rtl="0" eaLnBrk="1" fontAlgn="auto" latinLnBrk="0" hangingPunct="1">
                        <a:spcBef>
                          <a:spcPts val="0"/>
                        </a:spcBef>
                        <a:spcAft>
                          <a:spcPts val="0"/>
                        </a:spcAft>
                        <a:defRPr/>
                      </a:pPr>
                      <a:endParaRPr lang="en-US" altLang="zh-TW" sz="1800" b="1" kern="1200" baseline="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grpSp>
        <p:nvGrpSpPr>
          <p:cNvPr id="113" name="群組 112"/>
          <p:cNvGrpSpPr/>
          <p:nvPr/>
        </p:nvGrpSpPr>
        <p:grpSpPr>
          <a:xfrm>
            <a:off x="-4662109" y="2512992"/>
            <a:ext cx="4403248" cy="4271897"/>
            <a:chOff x="-4662109" y="2512992"/>
            <a:chExt cx="4403248" cy="4271897"/>
          </a:xfrm>
        </p:grpSpPr>
        <p:grpSp>
          <p:nvGrpSpPr>
            <p:cNvPr id="114" name="群組 113"/>
            <p:cNvGrpSpPr/>
            <p:nvPr/>
          </p:nvGrpSpPr>
          <p:grpSpPr>
            <a:xfrm>
              <a:off x="-4662109" y="2512992"/>
              <a:ext cx="4403248" cy="4271897"/>
              <a:chOff x="12883876" y="1908742"/>
              <a:chExt cx="4403248" cy="4271897"/>
            </a:xfrm>
          </p:grpSpPr>
          <p:sp>
            <p:nvSpPr>
              <p:cNvPr id="117" name="矩形 116"/>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8" name="矩形 117"/>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9" name="矩形 118"/>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0" name="矩形 119"/>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1" name="文字方塊 120"/>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122" name="文字方塊 121"/>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123" name="矩形 122"/>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4" name="文字方塊 123"/>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125" name="文字方塊 124"/>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126" name="矩形 125"/>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7" name="文字方塊 126"/>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128" name="矩形 127"/>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9" name="矩形 128"/>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30" name="矩形 129"/>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31" name="文字方塊 130"/>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132" name="矩形 131"/>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33" name="矩形 132"/>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34" name="矩形 133"/>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135" name="矩形 134"/>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136" name="矩形 135"/>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37" name="文字方塊 136"/>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138" name="矩形 137"/>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39" name="矩形 138"/>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115" name="文字方塊 114"/>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116" name="矩形 115"/>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57" name="文字方塊 38"/>
          <p:cNvSpPr txBox="1">
            <a:spLocks noChangeArrowheads="1"/>
          </p:cNvSpPr>
          <p:nvPr/>
        </p:nvSpPr>
        <p:spPr bwMode="auto">
          <a:xfrm>
            <a:off x="14214068" y="7413653"/>
            <a:ext cx="2721107" cy="295423"/>
          </a:xfrm>
          <a:prstGeom prst="rect">
            <a:avLst/>
          </a:prstGeom>
          <a:noFill/>
          <a:ln w="9525">
            <a:noFill/>
            <a:miter lim="800000"/>
            <a:headEnd/>
            <a:tailEnd/>
          </a:ln>
        </p:spPr>
        <p:txBody>
          <a:bodyPr wrap="square" lIns="79205" tIns="39603" rIns="79205" bIns="39603">
            <a:spAutoFit/>
          </a:bodyPr>
          <a:lstStyle/>
          <a:p>
            <a:pPr fontAlgn="auto">
              <a:spcBef>
                <a:spcPts val="0"/>
              </a:spcBef>
              <a:spcAft>
                <a:spcPts val="0"/>
              </a:spcAft>
              <a:defRPr/>
            </a:pPr>
            <a:r>
              <a:rPr kumimoji="0" lang="en-US" altLang="zh-TW" sz="1400" b="1" dirty="0">
                <a:solidFill>
                  <a:srgbClr val="C00000"/>
                </a:solidFill>
                <a:latin typeface="Calibri" panose="020F0502020204030204" pitchFamily="34" charset="0"/>
                <a:ea typeface="+mn-ea"/>
                <a:cs typeface="Calibri" panose="020F0502020204030204" pitchFamily="34" charset="0"/>
              </a:rPr>
              <a:t> Warranty: </a:t>
            </a:r>
            <a:r>
              <a:rPr lang="en-US" altLang="zh-TW" sz="1400" b="1" dirty="0">
                <a:solidFill>
                  <a:srgbClr val="C00000"/>
                </a:solidFill>
                <a:latin typeface="Calibri" panose="020F0502020204030204" pitchFamily="34" charset="0"/>
                <a:ea typeface="+mn-ea"/>
                <a:cs typeface="Calibri" panose="020F0502020204030204" pitchFamily="34" charset="0"/>
              </a:rPr>
              <a:t>3</a:t>
            </a:r>
            <a:r>
              <a:rPr kumimoji="0" lang="en-US" altLang="zh-TW" sz="1400" b="1" dirty="0" smtClean="0">
                <a:solidFill>
                  <a:srgbClr val="C00000"/>
                </a:solidFill>
                <a:latin typeface="Calibri" panose="020F0502020204030204" pitchFamily="34" charset="0"/>
                <a:ea typeface="+mn-ea"/>
                <a:cs typeface="Calibri" panose="020F0502020204030204" pitchFamily="34" charset="0"/>
              </a:rPr>
              <a:t> </a:t>
            </a:r>
            <a:r>
              <a:rPr kumimoji="0" lang="en-US" altLang="zh-TW" sz="1400" b="1" dirty="0">
                <a:solidFill>
                  <a:srgbClr val="C00000"/>
                </a:solidFill>
                <a:latin typeface="Calibri" panose="020F0502020204030204" pitchFamily="34" charset="0"/>
                <a:ea typeface="+mn-ea"/>
                <a:cs typeface="Calibri" panose="020F0502020204030204" pitchFamily="34" charset="0"/>
              </a:rPr>
              <a:t>years or </a:t>
            </a:r>
            <a:r>
              <a:rPr kumimoji="0" lang="en-US" altLang="zh-TW" sz="1400" b="1" dirty="0" smtClean="0">
                <a:solidFill>
                  <a:srgbClr val="C00000"/>
                </a:solidFill>
                <a:latin typeface="Calibri" panose="020F0502020204030204" pitchFamily="34" charset="0"/>
                <a:ea typeface="+mn-ea"/>
                <a:cs typeface="Calibri" panose="020F0502020204030204" pitchFamily="34" charset="0"/>
              </a:rPr>
              <a:t>3K </a:t>
            </a:r>
            <a:r>
              <a:rPr kumimoji="0" lang="en-US" altLang="zh-TW" sz="1400" b="1" dirty="0">
                <a:solidFill>
                  <a:srgbClr val="C00000"/>
                </a:solidFill>
                <a:latin typeface="Calibri" panose="020F0502020204030204" pitchFamily="34" charset="0"/>
                <a:ea typeface="+mn-ea"/>
                <a:cs typeface="Calibri" panose="020F0502020204030204" pitchFamily="34" charset="0"/>
              </a:rPr>
              <a:t>P/E cycles</a:t>
            </a:r>
            <a:endParaRPr kumimoji="0" lang="zh-TW" altLang="en-US" sz="1400" b="1" dirty="0">
              <a:solidFill>
                <a:srgbClr val="C00000"/>
              </a:solidFill>
              <a:latin typeface="Calibri" panose="020F0502020204030204" pitchFamily="34" charset="0"/>
              <a:ea typeface="+mn-ea"/>
              <a:cs typeface="Calibri" panose="020F0502020204030204" pitchFamily="34" charset="0"/>
            </a:endParaRPr>
          </a:p>
        </p:txBody>
      </p:sp>
      <p:sp>
        <p:nvSpPr>
          <p:cNvPr id="62" name="文字方塊 61"/>
          <p:cNvSpPr txBox="1"/>
          <p:nvPr/>
        </p:nvSpPr>
        <p:spPr>
          <a:xfrm>
            <a:off x="3189575" y="1996480"/>
            <a:ext cx="728028"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BiCS5</a:t>
            </a:r>
            <a:endParaRPr lang="en-US" altLang="zh-TW" sz="1600" b="1" dirty="0">
              <a:solidFill>
                <a:srgbClr val="C00000"/>
              </a:solidFill>
              <a:latin typeface="Calibri" panose="020F0502020204030204" pitchFamily="34" charset="0"/>
              <a:cs typeface="Calibri" panose="020F0502020204030204" pitchFamily="34" charset="0"/>
            </a:endParaRPr>
          </a:p>
        </p:txBody>
      </p:sp>
      <p:sp>
        <p:nvSpPr>
          <p:cNvPr id="3" name="文字方塊 2"/>
          <p:cNvSpPr txBox="1"/>
          <p:nvPr/>
        </p:nvSpPr>
        <p:spPr>
          <a:xfrm>
            <a:off x="4135995" y="3552973"/>
            <a:ext cx="3957004" cy="646331"/>
          </a:xfrm>
          <a:prstGeom prst="rect">
            <a:avLst/>
          </a:prstGeom>
          <a:noFill/>
        </p:spPr>
        <p:txBody>
          <a:bodyPr wrap="square" rtlCol="0">
            <a:spAutoFit/>
          </a:bodyPr>
          <a:lstStyle/>
          <a:p>
            <a:r>
              <a:rPr lang="en-US" altLang="zh-TW" sz="1800" b="1" dirty="0" smtClean="0">
                <a:solidFill>
                  <a:srgbClr val="C00000"/>
                </a:solidFill>
                <a:latin typeface="Calibri" panose="020F0502020204030204" pitchFamily="34" charset="0"/>
                <a:ea typeface="+mn-ea"/>
                <a:cs typeface="Calibri" panose="020F0502020204030204" pitchFamily="34" charset="0"/>
              </a:rPr>
              <a:t>3840GB ST only</a:t>
            </a:r>
          </a:p>
          <a:p>
            <a:r>
              <a:rPr lang="en-US" altLang="zh-TW" sz="1800" b="1" dirty="0">
                <a:solidFill>
                  <a:srgbClr val="C00000"/>
                </a:solidFill>
                <a:latin typeface="Calibri" panose="020F0502020204030204" pitchFamily="34" charset="0"/>
                <a:cs typeface="Calibri" panose="020F0502020204030204" pitchFamily="34" charset="0"/>
              </a:rPr>
              <a:t>CS </a:t>
            </a:r>
            <a:r>
              <a:rPr lang="en-US" altLang="zh-TW" sz="1800" b="1" dirty="0" smtClean="0">
                <a:solidFill>
                  <a:srgbClr val="C00000"/>
                </a:solidFill>
                <a:latin typeface="Calibri" panose="020F0502020204030204" pitchFamily="34" charset="0"/>
                <a:cs typeface="Calibri" panose="020F0502020204030204" pitchFamily="34" charset="0"/>
              </a:rPr>
              <a:t>E/Nov.</a:t>
            </a:r>
            <a:endParaRPr lang="en-US" altLang="zh-TW" sz="1800" b="1" dirty="0">
              <a:solidFill>
                <a:srgbClr val="C00000"/>
              </a:solidFill>
              <a:latin typeface="Calibri" panose="020F0502020204030204" pitchFamily="34" charset="0"/>
              <a:cs typeface="Calibri" panose="020F0502020204030204" pitchFamily="34" charset="0"/>
            </a:endParaRPr>
          </a:p>
        </p:txBody>
      </p:sp>
      <p:grpSp>
        <p:nvGrpSpPr>
          <p:cNvPr id="50" name="群組 49"/>
          <p:cNvGrpSpPr/>
          <p:nvPr/>
        </p:nvGrpSpPr>
        <p:grpSpPr>
          <a:xfrm>
            <a:off x="14549317" y="8661653"/>
            <a:ext cx="1920141" cy="866153"/>
            <a:chOff x="14526854" y="8045152"/>
            <a:chExt cx="1920141" cy="866153"/>
          </a:xfrm>
        </p:grpSpPr>
        <p:sp>
          <p:nvSpPr>
            <p:cNvPr id="51" name="文字方塊 50"/>
            <p:cNvSpPr txBox="1"/>
            <p:nvPr/>
          </p:nvSpPr>
          <p:spPr>
            <a:xfrm>
              <a:off x="14526854" y="8045152"/>
              <a:ext cx="1920141" cy="830997"/>
            </a:xfrm>
            <a:prstGeom prst="rect">
              <a:avLst/>
            </a:prstGeom>
            <a:noFill/>
          </p:spPr>
          <p:txBody>
            <a:bodyPr wrap="none" rtlCol="0">
              <a:spAutoFit/>
            </a:bodyPr>
            <a:lstStyle/>
            <a:p>
              <a:r>
                <a:rPr lang="en-US" altLang="zh-TW" sz="1600" dirty="0">
                  <a:solidFill>
                    <a:schemeClr val="tx1">
                      <a:lumMod val="65000"/>
                      <a:lumOff val="35000"/>
                    </a:schemeClr>
                  </a:solidFill>
                  <a:latin typeface="Calibri" panose="020F0502020204030204" pitchFamily="34" charset="0"/>
                  <a:cs typeface="Calibri" panose="020F0502020204030204" pitchFamily="34" charset="0"/>
                </a:rPr>
                <a:t>Remarks</a:t>
              </a: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a:t>
              </a:r>
            </a:p>
            <a:p>
              <a:pPr>
                <a:lnSpc>
                  <a:spcPct val="200000"/>
                </a:lnSpc>
              </a:pP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                Wide Temp.</a:t>
              </a:r>
            </a:p>
          </p:txBody>
        </p:sp>
        <p:pic>
          <p:nvPicPr>
            <p:cNvPr id="52" name="圖片 51"/>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14821347" y="8460650"/>
              <a:ext cx="475278" cy="450655"/>
            </a:xfrm>
            <a:prstGeom prst="rect">
              <a:avLst/>
            </a:prstGeom>
          </p:spPr>
        </p:pic>
      </p:grpSp>
      <p:grpSp>
        <p:nvGrpSpPr>
          <p:cNvPr id="5" name="群組 4"/>
          <p:cNvGrpSpPr/>
          <p:nvPr/>
        </p:nvGrpSpPr>
        <p:grpSpPr>
          <a:xfrm>
            <a:off x="3237452" y="3148608"/>
            <a:ext cx="734536" cy="859954"/>
            <a:chOff x="3224193" y="3530845"/>
            <a:chExt cx="734536" cy="859954"/>
          </a:xfrm>
        </p:grpSpPr>
        <p:sp>
          <p:nvSpPr>
            <p:cNvPr id="47" name="文字方塊 46"/>
            <p:cNvSpPr txBox="1"/>
            <p:nvPr/>
          </p:nvSpPr>
          <p:spPr>
            <a:xfrm>
              <a:off x="3224193" y="3530845"/>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BiCS5</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48" name="圖片 47"/>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249510" y="3869399"/>
              <a:ext cx="581640" cy="521400"/>
            </a:xfrm>
            <a:prstGeom prst="rect">
              <a:avLst/>
            </a:prstGeom>
          </p:spPr>
        </p:pic>
      </p:grpSp>
      <p:grpSp>
        <p:nvGrpSpPr>
          <p:cNvPr id="4" name="群組 3"/>
          <p:cNvGrpSpPr/>
          <p:nvPr/>
        </p:nvGrpSpPr>
        <p:grpSpPr>
          <a:xfrm>
            <a:off x="9633084" y="4300736"/>
            <a:ext cx="837247" cy="852085"/>
            <a:chOff x="12801436" y="4276276"/>
            <a:chExt cx="837247" cy="852085"/>
          </a:xfrm>
        </p:grpSpPr>
        <p:sp>
          <p:nvSpPr>
            <p:cNvPr id="46" name="文字方塊 45"/>
            <p:cNvSpPr txBox="1"/>
            <p:nvPr/>
          </p:nvSpPr>
          <p:spPr>
            <a:xfrm>
              <a:off x="12801436" y="4276276"/>
              <a:ext cx="837247" cy="338554"/>
            </a:xfrm>
            <a:prstGeom prst="rect">
              <a:avLst/>
            </a:prstGeom>
            <a:noFill/>
          </p:spPr>
          <p:txBody>
            <a:bodyPr wrap="square" rtlCol="0">
              <a:spAutoFit/>
            </a:bodyPr>
            <a:lstStyle/>
            <a:p>
              <a:pPr algn="ctr"/>
              <a:r>
                <a:rPr lang="en-US" altLang="zh-TW" sz="1600" b="1" dirty="0" smtClean="0">
                  <a:solidFill>
                    <a:srgbClr val="FFFF00"/>
                  </a:solidFill>
                  <a:latin typeface="Calibri" panose="020F0502020204030204" pitchFamily="34" charset="0"/>
                  <a:cs typeface="Calibri" panose="020F0502020204030204" pitchFamily="34" charset="0"/>
                </a:rPr>
                <a:t>BiCS5</a:t>
              </a:r>
              <a:endParaRPr lang="en-US" altLang="zh-TW" sz="1600" b="1" dirty="0">
                <a:solidFill>
                  <a:srgbClr val="FFFF00"/>
                </a:solidFill>
                <a:latin typeface="Calibri" panose="020F0502020204030204" pitchFamily="34" charset="0"/>
                <a:cs typeface="Calibri" panose="020F0502020204030204" pitchFamily="34" charset="0"/>
              </a:endParaRPr>
            </a:p>
          </p:txBody>
        </p:sp>
        <p:pic>
          <p:nvPicPr>
            <p:cNvPr id="49" name="圖片 48"/>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2995059" y="4678361"/>
              <a:ext cx="450000" cy="450000"/>
            </a:xfrm>
            <a:prstGeom prst="rect">
              <a:avLst/>
            </a:prstGeom>
          </p:spPr>
        </p:pic>
      </p:grpSp>
      <p:sp>
        <p:nvSpPr>
          <p:cNvPr id="56" name="文字方塊 55"/>
          <p:cNvSpPr txBox="1"/>
          <p:nvPr/>
        </p:nvSpPr>
        <p:spPr>
          <a:xfrm>
            <a:off x="4205635" y="5884912"/>
            <a:ext cx="1948980" cy="923330"/>
          </a:xfrm>
          <a:prstGeom prst="rect">
            <a:avLst/>
          </a:prstGeom>
          <a:noFill/>
        </p:spPr>
        <p:txBody>
          <a:bodyPr wrap="square" rtlCol="0">
            <a:spAutoFit/>
          </a:bodyPr>
          <a:lstStyle/>
          <a:p>
            <a:r>
              <a:rPr lang="en-US" altLang="zh-TW" sz="1800" b="1" dirty="0" smtClean="0">
                <a:solidFill>
                  <a:srgbClr val="C00000"/>
                </a:solidFill>
                <a:latin typeface="Calibri" panose="020F0502020204030204" pitchFamily="34" charset="0"/>
                <a:ea typeface="+mn-ea"/>
                <a:cs typeface="Calibri" panose="020F0502020204030204" pitchFamily="34" charset="0"/>
              </a:rPr>
              <a:t>3840GB ST only</a:t>
            </a:r>
          </a:p>
          <a:p>
            <a:r>
              <a:rPr lang="en-US" altLang="zh-TW" sz="1800" b="1" dirty="0">
                <a:solidFill>
                  <a:srgbClr val="C00000"/>
                </a:solidFill>
                <a:latin typeface="Calibri" panose="020F0502020204030204" pitchFamily="34" charset="0"/>
                <a:cs typeface="Calibri" panose="020F0502020204030204" pitchFamily="34" charset="0"/>
              </a:rPr>
              <a:t>CS </a:t>
            </a:r>
            <a:r>
              <a:rPr lang="en-US" altLang="zh-TW" sz="1800" b="1" dirty="0" smtClean="0">
                <a:solidFill>
                  <a:srgbClr val="C00000"/>
                </a:solidFill>
                <a:latin typeface="Calibri" panose="020F0502020204030204" pitchFamily="34" charset="0"/>
                <a:cs typeface="Calibri" panose="020F0502020204030204" pitchFamily="34" charset="0"/>
              </a:rPr>
              <a:t>E/Dec.</a:t>
            </a:r>
            <a:endParaRPr lang="en-US" altLang="zh-TW" sz="1800" b="1" dirty="0">
              <a:solidFill>
                <a:srgbClr val="C00000"/>
              </a:solidFill>
              <a:latin typeface="Calibri" panose="020F0502020204030204" pitchFamily="34" charset="0"/>
              <a:cs typeface="Calibri" panose="020F0502020204030204" pitchFamily="34" charset="0"/>
            </a:endParaRPr>
          </a:p>
          <a:p>
            <a:endParaRPr lang="zh-TW" altLang="en-US" sz="1800" b="1" dirty="0">
              <a:solidFill>
                <a:srgbClr val="C00000"/>
              </a:solidFill>
              <a:latin typeface="Calibri" panose="020F0502020204030204" pitchFamily="34" charset="0"/>
              <a:ea typeface="+mn-ea"/>
              <a:cs typeface="Calibri" panose="020F0502020204030204" pitchFamily="34" charset="0"/>
            </a:endParaRPr>
          </a:p>
        </p:txBody>
      </p:sp>
      <p:sp>
        <p:nvSpPr>
          <p:cNvPr id="53" name="矩形 52"/>
          <p:cNvSpPr/>
          <p:nvPr/>
        </p:nvSpPr>
        <p:spPr>
          <a:xfrm>
            <a:off x="5998899" y="631206"/>
            <a:ext cx="9145016" cy="646331"/>
          </a:xfrm>
          <a:prstGeom prst="rect">
            <a:avLst/>
          </a:prstGeom>
        </p:spPr>
        <p:txBody>
          <a:bodyPr wrap="square">
            <a:spAutoFit/>
          </a:bodyPr>
          <a:lstStyle/>
          <a:p>
            <a:r>
              <a:rPr lang="en-US" altLang="zh-TW" sz="3600" b="1" dirty="0">
                <a:solidFill>
                  <a:srgbClr val="3C8C93"/>
                </a:solidFill>
                <a:latin typeface="Calibri" panose="020F0502020204030204" pitchFamily="34" charset="0"/>
                <a:cs typeface="Calibri" panose="020F0502020204030204" pitchFamily="34" charset="0"/>
              </a:rPr>
              <a:t>Industrial </a:t>
            </a:r>
            <a:r>
              <a:rPr lang="en-US" altLang="zh-TW" sz="3600" b="1" dirty="0" err="1">
                <a:solidFill>
                  <a:srgbClr val="3C8C93"/>
                </a:solidFill>
                <a:latin typeface="Calibri" panose="020F0502020204030204" pitchFamily="34" charset="0"/>
                <a:cs typeface="Calibri" panose="020F0502020204030204" pitchFamily="34" charset="0"/>
              </a:rPr>
              <a:t>PCIe</a:t>
            </a:r>
            <a:r>
              <a:rPr lang="en-US" altLang="zh-TW" sz="3600" b="1" dirty="0">
                <a:solidFill>
                  <a:srgbClr val="3C8C93"/>
                </a:solidFill>
                <a:latin typeface="Calibri" panose="020F0502020204030204" pitchFamily="34" charset="0"/>
                <a:cs typeface="Calibri" panose="020F0502020204030204" pitchFamily="34" charset="0"/>
              </a:rPr>
              <a:t> Gen4</a:t>
            </a:r>
            <a:r>
              <a:rPr lang="zh-TW" altLang="en-US" sz="3600" b="1" dirty="0">
                <a:solidFill>
                  <a:srgbClr val="3C8C93"/>
                </a:solidFill>
                <a:latin typeface="Calibri" panose="020F0502020204030204" pitchFamily="34" charset="0"/>
                <a:cs typeface="Calibri" panose="020F0502020204030204" pitchFamily="34" charset="0"/>
              </a:rPr>
              <a:t> </a:t>
            </a:r>
            <a:r>
              <a:rPr lang="en-US" altLang="zh-TW" sz="3600" b="1" dirty="0">
                <a:solidFill>
                  <a:srgbClr val="3C8C93"/>
                </a:solidFill>
                <a:latin typeface="Calibri" panose="020F0502020204030204" pitchFamily="34" charset="0"/>
                <a:cs typeface="Calibri" panose="020F0502020204030204" pitchFamily="34" charset="0"/>
              </a:rPr>
              <a:t>M.2</a:t>
            </a:r>
            <a:r>
              <a:rPr lang="zh-TW" altLang="en-US" sz="3600" b="1" dirty="0">
                <a:solidFill>
                  <a:srgbClr val="3C8C93"/>
                </a:solidFill>
                <a:latin typeface="Calibri" panose="020F0502020204030204" pitchFamily="34" charset="0"/>
                <a:cs typeface="Calibri" panose="020F0502020204030204" pitchFamily="34" charset="0"/>
              </a:rPr>
              <a:t> </a:t>
            </a:r>
            <a:r>
              <a:rPr lang="en-US" altLang="zh-TW" sz="3600" b="1" dirty="0">
                <a:solidFill>
                  <a:srgbClr val="3C8C93"/>
                </a:solidFill>
                <a:latin typeface="Calibri" panose="020F0502020204030204" pitchFamily="34" charset="0"/>
                <a:cs typeface="Calibri" panose="020F0502020204030204" pitchFamily="34" charset="0"/>
              </a:rPr>
              <a:t>SSD </a:t>
            </a:r>
          </a:p>
        </p:txBody>
      </p:sp>
      <p:grpSp>
        <p:nvGrpSpPr>
          <p:cNvPr id="54" name="群組 53"/>
          <p:cNvGrpSpPr/>
          <p:nvPr/>
        </p:nvGrpSpPr>
        <p:grpSpPr>
          <a:xfrm>
            <a:off x="8454107" y="6643081"/>
            <a:ext cx="961255" cy="970023"/>
            <a:chOff x="12801436" y="4276276"/>
            <a:chExt cx="837247" cy="852085"/>
          </a:xfrm>
        </p:grpSpPr>
        <p:sp>
          <p:nvSpPr>
            <p:cNvPr id="55" name="文字方塊 54"/>
            <p:cNvSpPr txBox="1"/>
            <p:nvPr/>
          </p:nvSpPr>
          <p:spPr>
            <a:xfrm>
              <a:off x="12801436" y="4276276"/>
              <a:ext cx="837247" cy="338554"/>
            </a:xfrm>
            <a:prstGeom prst="rect">
              <a:avLst/>
            </a:prstGeom>
            <a:noFill/>
          </p:spPr>
          <p:txBody>
            <a:bodyPr wrap="square" rtlCol="0">
              <a:spAutoFit/>
            </a:bodyPr>
            <a:lstStyle/>
            <a:p>
              <a:pPr algn="ctr"/>
              <a:r>
                <a:rPr lang="en-US" altLang="zh-TW" sz="1600" b="1" dirty="0" smtClean="0">
                  <a:solidFill>
                    <a:srgbClr val="FFFF00"/>
                  </a:solidFill>
                  <a:latin typeface="Calibri" panose="020F0502020204030204" pitchFamily="34" charset="0"/>
                  <a:cs typeface="Calibri" panose="020F0502020204030204" pitchFamily="34" charset="0"/>
                </a:rPr>
                <a:t>BiCS5</a:t>
              </a:r>
              <a:endParaRPr lang="en-US" altLang="zh-TW" sz="1600" b="1" dirty="0">
                <a:solidFill>
                  <a:srgbClr val="FFFF00"/>
                </a:solidFill>
                <a:latin typeface="Calibri" panose="020F0502020204030204" pitchFamily="34" charset="0"/>
                <a:cs typeface="Calibri" panose="020F0502020204030204" pitchFamily="34" charset="0"/>
              </a:endParaRPr>
            </a:p>
          </p:txBody>
        </p:sp>
        <p:pic>
          <p:nvPicPr>
            <p:cNvPr id="58" name="圖片 57"/>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2995059" y="4678361"/>
              <a:ext cx="450000" cy="450000"/>
            </a:xfrm>
            <a:prstGeom prst="rect">
              <a:avLst/>
            </a:prstGeom>
          </p:spPr>
        </p:pic>
      </p:grpSp>
      <p:grpSp>
        <p:nvGrpSpPr>
          <p:cNvPr id="66" name="群組 4"/>
          <p:cNvGrpSpPr/>
          <p:nvPr/>
        </p:nvGrpSpPr>
        <p:grpSpPr>
          <a:xfrm>
            <a:off x="3269531" y="5452864"/>
            <a:ext cx="734536" cy="859954"/>
            <a:chOff x="3224193" y="3530845"/>
            <a:chExt cx="734536" cy="859954"/>
          </a:xfrm>
        </p:grpSpPr>
        <p:sp>
          <p:nvSpPr>
            <p:cNvPr id="67" name="文字方塊 46"/>
            <p:cNvSpPr txBox="1"/>
            <p:nvPr/>
          </p:nvSpPr>
          <p:spPr>
            <a:xfrm>
              <a:off x="3224193" y="3530845"/>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BiCS5</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68" name="圖片 47"/>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249510" y="3869399"/>
              <a:ext cx="581640" cy="521400"/>
            </a:xfrm>
            <a:prstGeom prst="rect">
              <a:avLst/>
            </a:prstGeom>
          </p:spPr>
        </p:pic>
      </p:grpSp>
    </p:spTree>
    <p:extLst>
      <p:ext uri="{BB962C8B-B14F-4D97-AF65-F5344CB8AC3E}">
        <p14:creationId xmlns:p14="http://schemas.microsoft.com/office/powerpoint/2010/main" val="876898893"/>
      </p:ext>
    </p:extLst>
  </p:cSld>
  <p:clrMapOvr>
    <a:masterClrMapping/>
  </p:clrMapOvr>
  <p:transition/>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1787496" y="196280"/>
            <a:ext cx="14292088" cy="1080121"/>
          </a:xfrm>
        </p:spPr>
        <p:txBody>
          <a:bodyPr/>
          <a:lstStyle/>
          <a:p>
            <a:pPr algn="ctr"/>
            <a:r>
              <a:rPr lang="en-US" altLang="zh-TW" sz="3600" dirty="0">
                <a:solidFill>
                  <a:srgbClr val="3C8C93"/>
                </a:solidFill>
              </a:rPr>
              <a:t>Industrial </a:t>
            </a:r>
            <a:r>
              <a:rPr lang="en-US" altLang="zh-TW" sz="3600" dirty="0" err="1">
                <a:solidFill>
                  <a:srgbClr val="3C8C93"/>
                </a:solidFill>
              </a:rPr>
              <a:t>PCIe</a:t>
            </a:r>
            <a:r>
              <a:rPr lang="en-US" altLang="zh-TW" sz="3600" dirty="0">
                <a:solidFill>
                  <a:srgbClr val="3C8C93"/>
                </a:solidFill>
              </a:rPr>
              <a:t> Gen4</a:t>
            </a:r>
            <a:r>
              <a:rPr lang="zh-TW" altLang="en-US" sz="3600" dirty="0">
                <a:solidFill>
                  <a:srgbClr val="3C8C93"/>
                </a:solidFill>
              </a:rPr>
              <a:t> </a:t>
            </a:r>
            <a:r>
              <a:rPr lang="en-US" altLang="zh-TW" sz="3600" dirty="0">
                <a:solidFill>
                  <a:srgbClr val="3C8C93"/>
                </a:solidFill>
              </a:rPr>
              <a:t>M.2</a:t>
            </a:r>
            <a:r>
              <a:rPr lang="zh-TW" altLang="en-US" sz="3600" dirty="0">
                <a:solidFill>
                  <a:srgbClr val="3C8C93"/>
                </a:solidFill>
              </a:rPr>
              <a:t> </a:t>
            </a:r>
            <a:r>
              <a:rPr lang="en-US" altLang="zh-TW" sz="3600" dirty="0">
                <a:solidFill>
                  <a:srgbClr val="3C8C93"/>
                </a:solidFill>
              </a:rPr>
              <a:t>SSD </a:t>
            </a:r>
          </a:p>
        </p:txBody>
      </p:sp>
      <p:graphicFrame>
        <p:nvGraphicFramePr>
          <p:cNvPr id="4" name="表格 3"/>
          <p:cNvGraphicFramePr>
            <a:graphicFrameLocks noGrp="1"/>
          </p:cNvGraphicFramePr>
          <p:nvPr>
            <p:extLst>
              <p:ext uri="{D42A27DB-BD31-4B8C-83A1-F6EECF244321}">
                <p14:modId xmlns:p14="http://schemas.microsoft.com/office/powerpoint/2010/main" val="2150058420"/>
              </p:ext>
            </p:extLst>
          </p:nvPr>
        </p:nvGraphicFramePr>
        <p:xfrm>
          <a:off x="461219" y="1060376"/>
          <a:ext cx="16307666" cy="4216338"/>
        </p:xfrm>
        <a:graphic>
          <a:graphicData uri="http://schemas.openxmlformats.org/drawingml/2006/table">
            <a:tbl>
              <a:tblPr firstRow="1" bandRow="1">
                <a:tableStyleId>{5940675A-B579-460E-94D1-54222C63F5DA}</a:tableStyleId>
              </a:tblPr>
              <a:tblGrid>
                <a:gridCol w="874976"/>
                <a:gridCol w="2048275"/>
                <a:gridCol w="1094768"/>
                <a:gridCol w="1024138"/>
                <a:gridCol w="1024137"/>
                <a:gridCol w="1024137"/>
                <a:gridCol w="1024138"/>
                <a:gridCol w="1024138"/>
                <a:gridCol w="1024137"/>
                <a:gridCol w="1024137"/>
                <a:gridCol w="1024137"/>
                <a:gridCol w="1024137"/>
                <a:gridCol w="1024137"/>
                <a:gridCol w="1024137"/>
                <a:gridCol w="1024137"/>
              </a:tblGrid>
              <a:tr h="516978">
                <a:tc>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Flash</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grid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Available</a:t>
                      </a:r>
                      <a:r>
                        <a:rPr lang="en-US" altLang="zh-TW" sz="2000" b="1" baseline="0" dirty="0" smtClean="0">
                          <a:solidFill>
                            <a:schemeClr val="bg1"/>
                          </a:solidFill>
                          <a:latin typeface="Calibri" panose="020F0502020204030204" pitchFamily="34" charset="0"/>
                          <a:cs typeface="Calibri" panose="020F0502020204030204" pitchFamily="34" charset="0"/>
                        </a:rPr>
                        <a:t> Now</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hMerge="1">
                  <a:txBody>
                    <a:bodyPr/>
                    <a:lstStyle/>
                    <a:p>
                      <a:endParaRPr lang="zh-TW" altLang="en-US"/>
                    </a:p>
                  </a:txBody>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Q4’23</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a:p>
                  </a:txBody>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Q1’24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Q2’24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dirty="0"/>
                    </a:p>
                  </a:txBody>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Q3’24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1233120">
                <a:tc rowSpan="3">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SLC-</a:t>
                      </a:r>
                      <a:r>
                        <a:rPr lang="en-US" altLang="zh-TW" sz="2000" b="1" dirty="0" err="1" smtClean="0">
                          <a:solidFill>
                            <a:schemeClr val="bg1"/>
                          </a:solidFill>
                          <a:latin typeface="Calibri" panose="020F0502020204030204" pitchFamily="34" charset="0"/>
                          <a:cs typeface="Calibri" panose="020F0502020204030204" pitchFamily="34" charset="0"/>
                        </a:rPr>
                        <a:t>liteX</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8C7D"/>
                    </a:solid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gridSpan="2">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PH930-M280</a:t>
                      </a:r>
                    </a:p>
                    <a:p>
                      <a:pPr marL="0" algn="l" defTabSz="914446" rtl="0" eaLnBrk="1" fontAlgn="auto" latinLnBrk="0" hangingPunct="1">
                        <a:spcBef>
                          <a:spcPts val="0"/>
                        </a:spcBef>
                        <a:spcAft>
                          <a:spcPts val="0"/>
                        </a:spcAft>
                        <a:defRPr/>
                      </a:pPr>
                      <a:r>
                        <a:rPr lang="en-US" altLang="zh-TW" sz="1800" b="1" kern="1200" dirty="0" smtClean="0">
                          <a:solidFill>
                            <a:srgbClr val="FFFFFF"/>
                          </a:solidFill>
                          <a:latin typeface="Calibri" panose="020F0502020204030204" pitchFamily="34" charset="0"/>
                          <a:ea typeface="+mn-ea"/>
                          <a:cs typeface="Calibri" panose="020F0502020204030204" pitchFamily="34" charset="0"/>
                        </a:rPr>
                        <a:t>160GB~640GB </a:t>
                      </a:r>
                    </a:p>
                    <a:p>
                      <a:pPr marL="0" algn="l" defTabSz="914446" rtl="0" eaLnBrk="1" fontAlgn="auto" latinLnBrk="0" hangingPunct="1">
                        <a:spcBef>
                          <a:spcPts val="0"/>
                        </a:spcBef>
                        <a:spcAft>
                          <a:spcPts val="0"/>
                        </a:spcAft>
                        <a:defRPr/>
                      </a:pPr>
                      <a:r>
                        <a:rPr lang="en-US" altLang="zh-TW" sz="1800" b="1" kern="1200" dirty="0" smtClean="0">
                          <a:solidFill>
                            <a:srgbClr val="FFFFFF"/>
                          </a:solidFill>
                          <a:latin typeface="Calibri" panose="020F0502020204030204" pitchFamily="34" charset="0"/>
                          <a:ea typeface="+mn-ea"/>
                          <a:cs typeface="Calibri" panose="020F0502020204030204" pitchFamily="34" charset="0"/>
                        </a:rPr>
                        <a:t>Gen4 x4</a:t>
                      </a:r>
                      <a:r>
                        <a:rPr lang="en-US" altLang="zh-TW" sz="1800" b="1" kern="1200" baseline="0" dirty="0" smtClean="0">
                          <a:solidFill>
                            <a:srgbClr val="FFFFFF"/>
                          </a:solidFill>
                          <a:latin typeface="Calibri" panose="020F0502020204030204" pitchFamily="34" charset="0"/>
                          <a:ea typeface="+mn-ea"/>
                          <a:cs typeface="Calibri" panose="020F0502020204030204" pitchFamily="34" charset="0"/>
                        </a:rPr>
                        <a:t> </a:t>
                      </a:r>
                    </a:p>
                    <a:p>
                      <a:pPr marL="0" algn="l" defTabSz="914446" rtl="0" eaLnBrk="1" fontAlgn="auto" latinLnBrk="0" hangingPunct="1">
                        <a:spcBef>
                          <a:spcPts val="0"/>
                        </a:spcBef>
                        <a:spcAft>
                          <a:spcPts val="0"/>
                        </a:spcAft>
                        <a:defRPr/>
                      </a:pPr>
                      <a:endParaRPr lang="en-US" altLang="zh-TW" sz="1800" b="1" kern="1200" dirty="0" smtClean="0">
                        <a:solidFill>
                          <a:srgbClr val="FFFFFF"/>
                        </a:solidFill>
                        <a:latin typeface="Calibri" panose="020F0502020204030204" pitchFamily="34" charset="0"/>
                        <a:ea typeface="+mn-ea"/>
                        <a:cs typeface="Calibri" panose="020F0502020204030204" pitchFamily="34" charset="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8C7D"/>
                    </a:solidFill>
                  </a:tcPr>
                </a:tc>
                <a:tc hMerge="1">
                  <a:txBody>
                    <a:bodyPr/>
                    <a:lstStyle/>
                    <a:p>
                      <a:pPr marL="0" algn="l" defTabSz="914446" rtl="0" eaLnBrk="1" fontAlgn="auto" latinLnBrk="0" hangingPunct="1">
                        <a:spcBef>
                          <a:spcPts val="0"/>
                        </a:spcBef>
                        <a:spcAft>
                          <a:spcPts val="0"/>
                        </a:spcAft>
                        <a:defRPr/>
                      </a:pPr>
                      <a:endParaRPr lang="en-US" altLang="zh-TW" sz="1800" b="1" kern="1200" dirty="0" smtClean="0">
                        <a:solidFill>
                          <a:srgbClr val="FFFFFF"/>
                        </a:solidFill>
                        <a:latin typeface="Calibri" panose="020F0502020204030204" pitchFamily="34" charset="0"/>
                        <a:ea typeface="+mn-ea"/>
                        <a:cs typeface="Calibri" panose="020F0502020204030204" pitchFamily="34" charset="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1800" b="1" dirty="0" smtClean="0">
                          <a:solidFill>
                            <a:srgbClr val="FFFF00"/>
                          </a:solidFill>
                          <a:latin typeface="Calibri" panose="020F0502020204030204" pitchFamily="34" charset="0"/>
                          <a:cs typeface="Calibri" panose="020F0502020204030204" pitchFamily="34" charset="0"/>
                        </a:rPr>
                        <a:t> BiCS5</a:t>
                      </a:r>
                    </a:p>
                    <a:p>
                      <a:pPr marL="0" algn="l" defTabSz="914446" rtl="0" eaLnBrk="1" fontAlgn="auto" latinLnBrk="0" hangingPunct="1">
                        <a:spcBef>
                          <a:spcPts val="0"/>
                        </a:spcBef>
                        <a:spcAft>
                          <a:spcPts val="0"/>
                        </a:spcAft>
                        <a:defRPr/>
                      </a:pPr>
                      <a:endParaRPr lang="en-US" altLang="zh-TW" sz="1800" b="1" kern="1200" dirty="0" smtClean="0">
                        <a:solidFill>
                          <a:srgbClr val="FFFFFF"/>
                        </a:solidFill>
                        <a:latin typeface="Calibri" panose="020F0502020204030204" pitchFamily="34" charset="0"/>
                        <a:ea typeface="+mn-ea"/>
                        <a:cs typeface="Calibri" panose="020F0502020204030204" pitchFamily="34" charset="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8C7D"/>
                    </a:solid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rgbClr val="FFFFFF"/>
                        </a:solidFill>
                        <a:latin typeface="Calibri" panose="020F0502020204030204" pitchFamily="34" charset="0"/>
                        <a:ea typeface="+mn-ea"/>
                        <a:cs typeface="Calibri" panose="020F0502020204030204" pitchFamily="34" charset="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kern="1200" dirty="0" smtClean="0">
                        <a:solidFill>
                          <a:srgbClr val="FFFFFF"/>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kern="1200" dirty="0" smtClean="0">
                        <a:solidFill>
                          <a:srgbClr val="FFFFFF"/>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rgbClr val="FFFFFF"/>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233120">
                <a:tc vMerge="1">
                  <a:txBody>
                    <a:bodyPr/>
                    <a:lstStyle/>
                    <a:p>
                      <a:endParaRPr lang="zh-TW" altLang="en-US"/>
                    </a:p>
                  </a:txBody>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rgbClr val="FFFFFF"/>
                        </a:solidFill>
                        <a:latin typeface="Calibri" panose="020F0502020204030204" pitchFamily="34" charset="0"/>
                        <a:ea typeface="+mn-ea"/>
                        <a:cs typeface="Calibri" panose="020F0502020204030204" pitchFamily="34" charset="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rgbClr val="FFFFFF"/>
                        </a:solidFill>
                        <a:latin typeface="Calibri" panose="020F0502020204030204" pitchFamily="34" charset="0"/>
                        <a:ea typeface="+mn-ea"/>
                        <a:cs typeface="Calibri" panose="020F0502020204030204" pitchFamily="34" charset="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rgbClr val="FFFFFF"/>
                        </a:solidFill>
                        <a:latin typeface="Calibri" panose="020F0502020204030204" pitchFamily="34" charset="0"/>
                        <a:ea typeface="+mn-ea"/>
                        <a:cs typeface="Calibri" panose="020F0502020204030204" pitchFamily="34" charset="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gridSpan="2">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PH250-M280</a:t>
                      </a:r>
                    </a:p>
                    <a:p>
                      <a:pPr marL="0" algn="l" defTabSz="914446" rtl="0" eaLnBrk="1" fontAlgn="auto" latinLnBrk="0" hangingPunct="1">
                        <a:spcBef>
                          <a:spcPts val="0"/>
                        </a:spcBef>
                        <a:spcAft>
                          <a:spcPts val="0"/>
                        </a:spcAft>
                        <a:defRPr/>
                      </a:pPr>
                      <a:r>
                        <a:rPr lang="en-US" altLang="zh-TW" sz="1800" b="1" kern="1200" dirty="0" smtClean="0">
                          <a:solidFill>
                            <a:srgbClr val="FFFFFF"/>
                          </a:solidFill>
                          <a:latin typeface="Calibri" panose="020F0502020204030204" pitchFamily="34" charset="0"/>
                          <a:ea typeface="+mn-ea"/>
                          <a:cs typeface="Calibri" panose="020F0502020204030204" pitchFamily="34" charset="0"/>
                        </a:rPr>
                        <a:t>160GB~640GB </a:t>
                      </a:r>
                    </a:p>
                    <a:p>
                      <a:pPr marL="0" algn="l" defTabSz="914446" rtl="0" eaLnBrk="1" fontAlgn="auto" latinLnBrk="0" hangingPunct="1">
                        <a:spcBef>
                          <a:spcPts val="0"/>
                        </a:spcBef>
                        <a:spcAft>
                          <a:spcPts val="0"/>
                        </a:spcAft>
                        <a:defRPr/>
                      </a:pPr>
                      <a:r>
                        <a:rPr lang="en-US" altLang="zh-TW" sz="1800" b="1" kern="1200" dirty="0" smtClean="0">
                          <a:solidFill>
                            <a:srgbClr val="FFFFFF"/>
                          </a:solidFill>
                          <a:latin typeface="Calibri" panose="020F0502020204030204" pitchFamily="34" charset="0"/>
                          <a:ea typeface="+mn-ea"/>
                          <a:cs typeface="Calibri" panose="020F0502020204030204" pitchFamily="34" charset="0"/>
                        </a:rPr>
                        <a:t>Gen4 x4</a:t>
                      </a:r>
                      <a:r>
                        <a:rPr lang="en-US" altLang="zh-TW" sz="1800" b="1" kern="1200" baseline="0" dirty="0" smtClean="0">
                          <a:solidFill>
                            <a:srgbClr val="FFFFFF"/>
                          </a:solidFill>
                          <a:latin typeface="Calibri" panose="020F0502020204030204" pitchFamily="34" charset="0"/>
                          <a:ea typeface="+mn-ea"/>
                          <a:cs typeface="Calibri" panose="020F0502020204030204" pitchFamily="34" charset="0"/>
                        </a:rPr>
                        <a:t> </a:t>
                      </a:r>
                    </a:p>
                    <a:p>
                      <a:pPr marL="0" algn="l" defTabSz="914446" rtl="0" eaLnBrk="1" fontAlgn="auto" latinLnBrk="0" hangingPunct="1">
                        <a:spcBef>
                          <a:spcPts val="0"/>
                        </a:spcBef>
                        <a:spcAft>
                          <a:spcPts val="0"/>
                        </a:spcAft>
                        <a:defRPr/>
                      </a:pPr>
                      <a:r>
                        <a:rPr lang="en-US" altLang="zh-TW" sz="1600" b="1" kern="1200" baseline="0" dirty="0" smtClean="0">
                          <a:solidFill>
                            <a:srgbClr val="FFFFFF"/>
                          </a:solidFill>
                          <a:latin typeface="Calibri" panose="020F0502020204030204" pitchFamily="34" charset="0"/>
                          <a:ea typeface="+mn-ea"/>
                          <a:cs typeface="Calibri" panose="020F0502020204030204" pitchFamily="34" charset="0"/>
                        </a:rPr>
                        <a:t>DRAM-less w/HMB</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8C7D"/>
                    </a:solidFill>
                  </a:tcPr>
                </a:tc>
                <a:tc hMerge="1">
                  <a:txBody>
                    <a:bodyPr/>
                    <a:lstStyle/>
                    <a:p>
                      <a:pPr fontAlgn="auto">
                        <a:spcBef>
                          <a:spcPts val="0"/>
                        </a:spcBef>
                        <a:spcAft>
                          <a:spcPts val="0"/>
                        </a:spcAft>
                        <a:defRPr/>
                      </a:pPr>
                      <a:endParaRPr lang="en-US" altLang="zh-TW" sz="1600" b="1" kern="1200" baseline="0" dirty="0" smtClean="0">
                        <a:solidFill>
                          <a:srgbClr val="FFFFFF"/>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8C7D"/>
                    </a:solidFill>
                  </a:tcPr>
                </a:tc>
                <a:tc>
                  <a:txBody>
                    <a:bodyPr/>
                    <a:lstStyle/>
                    <a:p>
                      <a:pPr marL="0" algn="l" defTabSz="914446" rtl="0" eaLnBrk="1" fontAlgn="auto" latinLnBrk="0" hangingPunct="1">
                        <a:spcBef>
                          <a:spcPts val="0"/>
                        </a:spcBef>
                        <a:spcAft>
                          <a:spcPts val="0"/>
                        </a:spcAft>
                        <a:defRPr/>
                      </a:pPr>
                      <a:endParaRPr lang="en-US" altLang="zh-TW" sz="1600" b="1" kern="1200" baseline="0" dirty="0" smtClean="0">
                        <a:solidFill>
                          <a:srgbClr val="FFFFFF"/>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8C7D"/>
                    </a:solidFill>
                  </a:tcPr>
                </a:tc>
                <a:tc>
                  <a:txBody>
                    <a:bodyPr/>
                    <a:lstStyle/>
                    <a:p>
                      <a:pPr marL="0" algn="l" defTabSz="914446" rtl="0" eaLnBrk="1" fontAlgn="auto" latinLnBrk="0" hangingPunct="1">
                        <a:spcBef>
                          <a:spcPts val="0"/>
                        </a:spcBef>
                        <a:spcAft>
                          <a:spcPts val="0"/>
                        </a:spcAft>
                        <a:defRPr/>
                      </a:pPr>
                      <a:endParaRPr lang="en-US" altLang="zh-TW" sz="1800" b="1" kern="1200" baseline="0" dirty="0" smtClean="0">
                        <a:solidFill>
                          <a:srgbClr val="FFFFFF"/>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gridSpan="2">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PH25P-M280</a:t>
                      </a:r>
                    </a:p>
                    <a:p>
                      <a:pPr marL="0" algn="l" defTabSz="914446" rtl="0" eaLnBrk="1" fontAlgn="auto" latinLnBrk="0" hangingPunct="1">
                        <a:spcBef>
                          <a:spcPts val="0"/>
                        </a:spcBef>
                        <a:spcAft>
                          <a:spcPts val="0"/>
                        </a:spcAft>
                        <a:defRPr/>
                      </a:pPr>
                      <a:r>
                        <a:rPr lang="en-US" altLang="zh-TW" sz="1800" b="1" kern="1200" dirty="0" smtClean="0">
                          <a:solidFill>
                            <a:srgbClr val="FFFFFF"/>
                          </a:solidFill>
                          <a:latin typeface="Calibri" panose="020F0502020204030204" pitchFamily="34" charset="0"/>
                          <a:ea typeface="+mn-ea"/>
                          <a:cs typeface="Calibri" panose="020F0502020204030204" pitchFamily="34" charset="0"/>
                        </a:rPr>
                        <a:t>160GB~640GB </a:t>
                      </a:r>
                    </a:p>
                    <a:p>
                      <a:pPr marL="0" algn="l" defTabSz="914446" rtl="0" eaLnBrk="1" fontAlgn="auto" latinLnBrk="0" hangingPunct="1">
                        <a:spcBef>
                          <a:spcPts val="0"/>
                        </a:spcBef>
                        <a:spcAft>
                          <a:spcPts val="0"/>
                        </a:spcAft>
                        <a:defRPr/>
                      </a:pPr>
                      <a:r>
                        <a:rPr lang="en-US" altLang="zh-TW" sz="1800" b="1" kern="1200" dirty="0" smtClean="0">
                          <a:solidFill>
                            <a:srgbClr val="FFFFFF"/>
                          </a:solidFill>
                          <a:latin typeface="Calibri" panose="020F0502020204030204" pitchFamily="34" charset="0"/>
                          <a:ea typeface="+mn-ea"/>
                          <a:cs typeface="Calibri" panose="020F0502020204030204" pitchFamily="34" charset="0"/>
                        </a:rPr>
                        <a:t>Gen4 x4</a:t>
                      </a:r>
                      <a:r>
                        <a:rPr lang="en-US" altLang="zh-TW" sz="1800" b="1" kern="1200" baseline="0" dirty="0" smtClean="0">
                          <a:solidFill>
                            <a:srgbClr val="FFFFFF"/>
                          </a:solidFill>
                          <a:latin typeface="Calibri" panose="020F0502020204030204" pitchFamily="34" charset="0"/>
                          <a:ea typeface="+mn-ea"/>
                          <a:cs typeface="Calibri" panose="020F0502020204030204" pitchFamily="34" charset="0"/>
                        </a:rPr>
                        <a:t> </a:t>
                      </a:r>
                    </a:p>
                    <a:p>
                      <a:pPr marL="0" algn="l" defTabSz="914446" rtl="0" eaLnBrk="1" fontAlgn="auto" latinLnBrk="0" hangingPunct="1">
                        <a:spcBef>
                          <a:spcPts val="0"/>
                        </a:spcBef>
                        <a:spcAft>
                          <a:spcPts val="0"/>
                        </a:spcAft>
                        <a:defRPr/>
                      </a:pPr>
                      <a:r>
                        <a:rPr lang="en-US" altLang="zh-TW" sz="1600" b="1" kern="1200" baseline="0" dirty="0" smtClean="0">
                          <a:solidFill>
                            <a:srgbClr val="FFFFFF"/>
                          </a:solidFill>
                          <a:latin typeface="Calibri" panose="020F0502020204030204" pitchFamily="34" charset="0"/>
                          <a:ea typeface="+mn-ea"/>
                          <a:cs typeface="Calibri" panose="020F0502020204030204" pitchFamily="34" charset="0"/>
                        </a:rPr>
                        <a:t>DRAM-less w/HMB</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8C7D"/>
                    </a:solidFill>
                  </a:tcPr>
                </a:tc>
                <a:tc hMerge="1">
                  <a:txBody>
                    <a:bodyPr/>
                    <a:lstStyle/>
                    <a:p>
                      <a:pPr marL="0" algn="l" defTabSz="914446" rtl="0" eaLnBrk="1" fontAlgn="auto" latinLnBrk="0" hangingPunct="1">
                        <a:spcBef>
                          <a:spcPts val="0"/>
                        </a:spcBef>
                        <a:spcAft>
                          <a:spcPts val="0"/>
                        </a:spcAft>
                        <a:defRPr/>
                      </a:pPr>
                      <a:endParaRPr lang="en-US" altLang="zh-TW" sz="1800" kern="1200" dirty="0" smtClean="0">
                        <a:solidFill>
                          <a:schemeClr val="tx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latinLnBrk="0" hangingPunct="1"/>
                      <a:endParaRPr lang="zh-TW" altLang="en-US" sz="1800" kern="1200" dirty="0">
                        <a:solidFill>
                          <a:schemeClr val="tx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8C7D"/>
                    </a:solidFill>
                  </a:tcPr>
                </a:tc>
              </a:tr>
              <a:tr h="1233120">
                <a:tc vMerge="1">
                  <a:txBody>
                    <a:bodyPr/>
                    <a:lstStyle/>
                    <a:p>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8C7D"/>
                    </a:solid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rgbClr val="FFFFFF"/>
                        </a:solidFill>
                        <a:latin typeface="Calibri" panose="020F0502020204030204" pitchFamily="34" charset="0"/>
                        <a:ea typeface="+mn-ea"/>
                        <a:cs typeface="Calibri" panose="020F0502020204030204" pitchFamily="34" charset="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rgbClr val="FFFFFF"/>
                        </a:solidFill>
                        <a:latin typeface="Calibri" panose="020F0502020204030204" pitchFamily="34" charset="0"/>
                        <a:ea typeface="+mn-ea"/>
                        <a:cs typeface="Calibri" panose="020F0502020204030204" pitchFamily="34" charset="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rgbClr val="FFFFFF"/>
                        </a:solidFill>
                        <a:latin typeface="Calibri" panose="020F0502020204030204" pitchFamily="34" charset="0"/>
                        <a:ea typeface="+mn-ea"/>
                        <a:cs typeface="Calibri" panose="020F0502020204030204" pitchFamily="34" charset="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kern="1200" dirty="0" smtClean="0">
                        <a:solidFill>
                          <a:srgbClr val="FFFFFF"/>
                        </a:solidFill>
                        <a:latin typeface="Calibri" panose="020F0502020204030204" pitchFamily="34" charset="0"/>
                        <a:ea typeface="+mn-ea"/>
                        <a:cs typeface="Calibri" panose="020F0502020204030204" pitchFamily="34" charset="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gridSpan="2">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PH250-M242</a:t>
                      </a:r>
                    </a:p>
                    <a:p>
                      <a:pPr marL="0" algn="l" defTabSz="914446" rtl="0" eaLnBrk="1" fontAlgn="auto" latinLnBrk="0" hangingPunct="1">
                        <a:spcBef>
                          <a:spcPts val="0"/>
                        </a:spcBef>
                        <a:spcAft>
                          <a:spcPts val="0"/>
                        </a:spcAft>
                        <a:defRPr/>
                      </a:pPr>
                      <a:r>
                        <a:rPr lang="en-US" altLang="zh-TW" sz="1800" b="1" kern="1200" dirty="0" smtClean="0">
                          <a:solidFill>
                            <a:srgbClr val="FFFFFF"/>
                          </a:solidFill>
                          <a:latin typeface="Calibri" panose="020F0502020204030204" pitchFamily="34" charset="0"/>
                          <a:ea typeface="+mn-ea"/>
                          <a:cs typeface="Calibri" panose="020F0502020204030204" pitchFamily="34" charset="0"/>
                        </a:rPr>
                        <a:t>160GB~320GB </a:t>
                      </a:r>
                    </a:p>
                    <a:p>
                      <a:pPr marL="0" algn="l" defTabSz="914446" rtl="0" eaLnBrk="1" fontAlgn="auto" latinLnBrk="0" hangingPunct="1">
                        <a:spcBef>
                          <a:spcPts val="0"/>
                        </a:spcBef>
                        <a:spcAft>
                          <a:spcPts val="0"/>
                        </a:spcAft>
                        <a:defRPr/>
                      </a:pPr>
                      <a:r>
                        <a:rPr lang="en-US" altLang="zh-TW" sz="1800" b="1" kern="1200" dirty="0" smtClean="0">
                          <a:solidFill>
                            <a:srgbClr val="FFFFFF"/>
                          </a:solidFill>
                          <a:latin typeface="Calibri" panose="020F0502020204030204" pitchFamily="34" charset="0"/>
                          <a:ea typeface="+mn-ea"/>
                          <a:cs typeface="Calibri" panose="020F0502020204030204" pitchFamily="34" charset="0"/>
                        </a:rPr>
                        <a:t>Gen4 x4</a:t>
                      </a:r>
                      <a:r>
                        <a:rPr lang="en-US" altLang="zh-TW" sz="1800" b="1" kern="1200" baseline="0" dirty="0" smtClean="0">
                          <a:solidFill>
                            <a:srgbClr val="FFFFFF"/>
                          </a:solidFill>
                          <a:latin typeface="Calibri" panose="020F0502020204030204" pitchFamily="34" charset="0"/>
                          <a:ea typeface="+mn-ea"/>
                          <a:cs typeface="Calibri" panose="020F0502020204030204" pitchFamily="34" charset="0"/>
                        </a:rPr>
                        <a:t> </a:t>
                      </a:r>
                    </a:p>
                    <a:p>
                      <a:pPr marL="0" algn="l" defTabSz="914446" rtl="0" eaLnBrk="1" fontAlgn="auto" latinLnBrk="0" hangingPunct="1">
                        <a:spcBef>
                          <a:spcPts val="0"/>
                        </a:spcBef>
                        <a:spcAft>
                          <a:spcPts val="0"/>
                        </a:spcAft>
                        <a:defRPr/>
                      </a:pPr>
                      <a:r>
                        <a:rPr lang="en-US" altLang="zh-TW" sz="1600" b="1" kern="1200" baseline="0" dirty="0" smtClean="0">
                          <a:solidFill>
                            <a:srgbClr val="FFFFFF"/>
                          </a:solidFill>
                          <a:latin typeface="Calibri" panose="020F0502020204030204" pitchFamily="34" charset="0"/>
                          <a:ea typeface="+mn-ea"/>
                          <a:cs typeface="Calibri" panose="020F0502020204030204" pitchFamily="34" charset="0"/>
                        </a:rPr>
                        <a:t>DRAM-less w/HMB</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8C7D"/>
                    </a:solidFill>
                  </a:tcPr>
                </a:tc>
                <a:tc hMerge="1">
                  <a:txBody>
                    <a:bodyPr/>
                    <a:lstStyle/>
                    <a:p>
                      <a:pPr fontAlgn="auto">
                        <a:spcBef>
                          <a:spcPts val="0"/>
                        </a:spcBef>
                        <a:spcAft>
                          <a:spcPts val="0"/>
                        </a:spcAft>
                        <a:defRPr/>
                      </a:pPr>
                      <a:endParaRPr lang="en-US" altLang="zh-TW" sz="1800" b="1" kern="1200" dirty="0" smtClean="0">
                        <a:solidFill>
                          <a:srgbClr val="FFFFFF"/>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rgbClr val="FFFFFF"/>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8C7D"/>
                    </a:solidFill>
                  </a:tcPr>
                </a:tc>
                <a:tc>
                  <a:txBody>
                    <a:bodyPr/>
                    <a:lstStyle/>
                    <a:p>
                      <a:pPr fontAlgn="auto">
                        <a:spcBef>
                          <a:spcPts val="0"/>
                        </a:spcBef>
                        <a:spcAft>
                          <a:spcPts val="0"/>
                        </a:spcAft>
                        <a:defRPr/>
                      </a:pPr>
                      <a:endParaRPr lang="en-US" altLang="zh-TW" sz="1600" b="1" kern="1200" baseline="0" dirty="0" smtClean="0">
                        <a:solidFill>
                          <a:srgbClr val="FFFFFF"/>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gridSpan="2">
                  <a:txBody>
                    <a:bodyPr/>
                    <a:lstStyle/>
                    <a:p>
                      <a:pPr fontAlgn="auto">
                        <a:spcBef>
                          <a:spcPts val="0"/>
                        </a:spcBef>
                        <a:spcAft>
                          <a:spcPts val="0"/>
                        </a:spcAft>
                        <a:defRPr/>
                      </a:pPr>
                      <a:r>
                        <a:rPr lang="en-US" altLang="zh-TW" sz="1600" b="1" dirty="0" smtClean="0">
                          <a:solidFill>
                            <a:srgbClr val="F49C00"/>
                          </a:solidFill>
                          <a:latin typeface="Calibri" panose="020F0502020204030204" pitchFamily="34" charset="0"/>
                          <a:cs typeface="Calibri" panose="020F0502020204030204" pitchFamily="34" charset="0"/>
                        </a:rPr>
                        <a:t>PH25P-M242</a:t>
                      </a:r>
                    </a:p>
                    <a:p>
                      <a:pPr marL="0" algn="l" defTabSz="914446" rtl="0" eaLnBrk="1" fontAlgn="auto" latinLnBrk="0" hangingPunct="1">
                        <a:spcBef>
                          <a:spcPts val="0"/>
                        </a:spcBef>
                        <a:spcAft>
                          <a:spcPts val="0"/>
                        </a:spcAft>
                        <a:defRPr/>
                      </a:pPr>
                      <a:r>
                        <a:rPr lang="en-US" altLang="zh-TW" sz="1600" b="1" kern="1200" dirty="0" smtClean="0">
                          <a:solidFill>
                            <a:srgbClr val="FFFFFF"/>
                          </a:solidFill>
                          <a:latin typeface="Calibri" panose="020F0502020204030204" pitchFamily="34" charset="0"/>
                          <a:ea typeface="+mn-ea"/>
                          <a:cs typeface="Calibri" panose="020F0502020204030204" pitchFamily="34" charset="0"/>
                        </a:rPr>
                        <a:t>160GB~320GB </a:t>
                      </a:r>
                    </a:p>
                    <a:p>
                      <a:pPr marL="0" algn="l" defTabSz="914446" rtl="0" eaLnBrk="1" fontAlgn="auto" latinLnBrk="0" hangingPunct="1">
                        <a:spcBef>
                          <a:spcPts val="0"/>
                        </a:spcBef>
                        <a:spcAft>
                          <a:spcPts val="0"/>
                        </a:spcAft>
                        <a:defRPr/>
                      </a:pPr>
                      <a:r>
                        <a:rPr lang="en-US" altLang="zh-TW" sz="1600" b="1" kern="1200" dirty="0" smtClean="0">
                          <a:solidFill>
                            <a:srgbClr val="FFFFFF"/>
                          </a:solidFill>
                          <a:latin typeface="Calibri" panose="020F0502020204030204" pitchFamily="34" charset="0"/>
                          <a:ea typeface="+mn-ea"/>
                          <a:cs typeface="Calibri" panose="020F0502020204030204" pitchFamily="34" charset="0"/>
                        </a:rPr>
                        <a:t>Gen4 x4</a:t>
                      </a:r>
                      <a:r>
                        <a:rPr lang="en-US" altLang="zh-TW" sz="1600" b="1" kern="1200" baseline="0" dirty="0" smtClean="0">
                          <a:solidFill>
                            <a:srgbClr val="FFFFFF"/>
                          </a:solidFill>
                          <a:latin typeface="Calibri" panose="020F0502020204030204" pitchFamily="34" charset="0"/>
                          <a:ea typeface="+mn-ea"/>
                          <a:cs typeface="Calibri" panose="020F0502020204030204" pitchFamily="34" charset="0"/>
                        </a:rPr>
                        <a:t> </a:t>
                      </a:r>
                    </a:p>
                    <a:p>
                      <a:pPr marL="0" algn="l" defTabSz="914446" rtl="0" eaLnBrk="1" fontAlgn="auto" latinLnBrk="0" hangingPunct="1">
                        <a:spcBef>
                          <a:spcPts val="0"/>
                        </a:spcBef>
                        <a:spcAft>
                          <a:spcPts val="0"/>
                        </a:spcAft>
                        <a:defRPr/>
                      </a:pPr>
                      <a:r>
                        <a:rPr lang="en-US" altLang="zh-TW" sz="1400" b="1" kern="1200" baseline="0" dirty="0" smtClean="0">
                          <a:solidFill>
                            <a:srgbClr val="FFFFFF"/>
                          </a:solidFill>
                          <a:latin typeface="Calibri" panose="020F0502020204030204" pitchFamily="34" charset="0"/>
                          <a:ea typeface="+mn-ea"/>
                          <a:cs typeface="Calibri" panose="020F0502020204030204" pitchFamily="34" charset="0"/>
                        </a:rPr>
                        <a:t>DRAM-less w/HMB</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8C7D"/>
                    </a:solidFill>
                  </a:tcPr>
                </a:tc>
                <a:tc hMerge="1">
                  <a:txBody>
                    <a:bodyPr/>
                    <a:lstStyle/>
                    <a:p>
                      <a:pPr fontAlgn="auto">
                        <a:spcBef>
                          <a:spcPts val="0"/>
                        </a:spcBef>
                        <a:spcAft>
                          <a:spcPts val="0"/>
                        </a:spcAft>
                        <a:defRPr/>
                      </a:pPr>
                      <a:endParaRPr lang="en-US" altLang="zh-TW" sz="1600" b="1" kern="1200" baseline="0" dirty="0" smtClean="0">
                        <a:solidFill>
                          <a:srgbClr val="FFFFFF"/>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8C7D"/>
                    </a:solidFill>
                  </a:tcPr>
                </a:tc>
              </a:tr>
            </a:tbl>
          </a:graphicData>
        </a:graphic>
      </p:graphicFrame>
      <p:grpSp>
        <p:nvGrpSpPr>
          <p:cNvPr id="84" name="群組 83"/>
          <p:cNvGrpSpPr/>
          <p:nvPr/>
        </p:nvGrpSpPr>
        <p:grpSpPr>
          <a:xfrm>
            <a:off x="-4662109" y="2512992"/>
            <a:ext cx="4403248" cy="4271897"/>
            <a:chOff x="-4662109" y="2512992"/>
            <a:chExt cx="4403248" cy="4271897"/>
          </a:xfrm>
        </p:grpSpPr>
        <p:grpSp>
          <p:nvGrpSpPr>
            <p:cNvPr id="85" name="群組 84"/>
            <p:cNvGrpSpPr/>
            <p:nvPr/>
          </p:nvGrpSpPr>
          <p:grpSpPr>
            <a:xfrm>
              <a:off x="-4662109" y="2512992"/>
              <a:ext cx="4403248" cy="4271897"/>
              <a:chOff x="12883876" y="1908742"/>
              <a:chExt cx="4403248" cy="4271897"/>
            </a:xfrm>
          </p:grpSpPr>
          <p:sp>
            <p:nvSpPr>
              <p:cNvPr id="88" name="矩形 87"/>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9" name="矩形 88"/>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0" name="矩形 89"/>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1" name="矩形 90"/>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2" name="文字方塊 91"/>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93" name="文字方塊 92"/>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94" name="矩形 93"/>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5" name="文字方塊 94"/>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96" name="文字方塊 95"/>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97" name="矩形 96"/>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8" name="文字方塊 97"/>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99" name="矩形 98"/>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0" name="矩形 99"/>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1" name="矩形 100"/>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2" name="文字方塊 101"/>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103" name="矩形 102"/>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04" name="矩形 103"/>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5" name="矩形 104"/>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106" name="矩形 105"/>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107" name="矩形 106"/>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08" name="文字方塊 107"/>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109" name="矩形 108"/>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0" name="矩形 109"/>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86" name="文字方塊 85"/>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87" name="矩形 86"/>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41" name="文字方塊 38"/>
          <p:cNvSpPr txBox="1">
            <a:spLocks noChangeArrowheads="1"/>
          </p:cNvSpPr>
          <p:nvPr/>
        </p:nvSpPr>
        <p:spPr bwMode="auto">
          <a:xfrm>
            <a:off x="13920541" y="5499258"/>
            <a:ext cx="2902311" cy="295423"/>
          </a:xfrm>
          <a:prstGeom prst="rect">
            <a:avLst/>
          </a:prstGeom>
          <a:noFill/>
          <a:ln w="9525">
            <a:noFill/>
            <a:miter lim="800000"/>
            <a:headEnd/>
            <a:tailEnd/>
          </a:ln>
        </p:spPr>
        <p:txBody>
          <a:bodyPr wrap="none" lIns="79205" tIns="39603" rIns="79205" bIns="39603">
            <a:spAutoFit/>
          </a:bodyPr>
          <a:lstStyle/>
          <a:p>
            <a:pPr fontAlgn="auto">
              <a:spcBef>
                <a:spcPts val="0"/>
              </a:spcBef>
              <a:spcAft>
                <a:spcPts val="0"/>
              </a:spcAft>
              <a:defRPr/>
            </a:pPr>
            <a:r>
              <a:rPr kumimoji="0" lang="en-US" altLang="zh-TW" sz="1400" b="1" dirty="0">
                <a:solidFill>
                  <a:srgbClr val="C00000"/>
                </a:solidFill>
                <a:latin typeface="Calibri" panose="020F0502020204030204" pitchFamily="34" charset="0"/>
                <a:ea typeface="+mn-ea"/>
                <a:cs typeface="Calibri" panose="020F0502020204030204" pitchFamily="34" charset="0"/>
              </a:rPr>
              <a:t> Warranty: </a:t>
            </a:r>
            <a:r>
              <a:rPr lang="en-US" altLang="zh-TW" sz="1400" b="1" dirty="0">
                <a:solidFill>
                  <a:srgbClr val="C00000"/>
                </a:solidFill>
                <a:latin typeface="Calibri" panose="020F0502020204030204" pitchFamily="34" charset="0"/>
                <a:ea typeface="+mn-ea"/>
                <a:cs typeface="Calibri" panose="020F0502020204030204" pitchFamily="34" charset="0"/>
              </a:rPr>
              <a:t>5</a:t>
            </a:r>
            <a:r>
              <a:rPr kumimoji="0" lang="en-US" altLang="zh-TW" sz="1400" b="1" dirty="0" smtClean="0">
                <a:solidFill>
                  <a:srgbClr val="C00000"/>
                </a:solidFill>
                <a:latin typeface="Calibri" panose="020F0502020204030204" pitchFamily="34" charset="0"/>
                <a:ea typeface="+mn-ea"/>
                <a:cs typeface="Calibri" panose="020F0502020204030204" pitchFamily="34" charset="0"/>
              </a:rPr>
              <a:t> </a:t>
            </a:r>
            <a:r>
              <a:rPr kumimoji="0" lang="en-US" altLang="zh-TW" sz="1400" b="1" dirty="0">
                <a:solidFill>
                  <a:srgbClr val="C00000"/>
                </a:solidFill>
                <a:latin typeface="Calibri" panose="020F0502020204030204" pitchFamily="34" charset="0"/>
                <a:ea typeface="+mn-ea"/>
                <a:cs typeface="Calibri" panose="020F0502020204030204" pitchFamily="34" charset="0"/>
              </a:rPr>
              <a:t>years or </a:t>
            </a:r>
            <a:r>
              <a:rPr lang="en-US" altLang="zh-TW" sz="1400" b="1" dirty="0" smtClean="0">
                <a:solidFill>
                  <a:srgbClr val="C00000"/>
                </a:solidFill>
                <a:latin typeface="Calibri" panose="020F0502020204030204" pitchFamily="34" charset="0"/>
                <a:ea typeface="+mn-ea"/>
                <a:cs typeface="Calibri" panose="020F0502020204030204" pitchFamily="34" charset="0"/>
              </a:rPr>
              <a:t>100</a:t>
            </a:r>
            <a:r>
              <a:rPr kumimoji="0" lang="en-US" altLang="zh-TW" sz="1400" b="1" dirty="0" smtClean="0">
                <a:solidFill>
                  <a:srgbClr val="C00000"/>
                </a:solidFill>
                <a:latin typeface="Calibri" panose="020F0502020204030204" pitchFamily="34" charset="0"/>
                <a:ea typeface="+mn-ea"/>
                <a:cs typeface="Calibri" panose="020F0502020204030204" pitchFamily="34" charset="0"/>
              </a:rPr>
              <a:t>K </a:t>
            </a:r>
            <a:r>
              <a:rPr kumimoji="0" lang="en-US" altLang="zh-TW" sz="1400" b="1" dirty="0">
                <a:solidFill>
                  <a:srgbClr val="C00000"/>
                </a:solidFill>
                <a:latin typeface="Calibri" panose="020F0502020204030204" pitchFamily="34" charset="0"/>
                <a:ea typeface="+mn-ea"/>
                <a:cs typeface="Calibri" panose="020F0502020204030204" pitchFamily="34" charset="0"/>
              </a:rPr>
              <a:t>P/E cycles</a:t>
            </a:r>
            <a:endParaRPr kumimoji="0" lang="zh-TW" altLang="en-US" sz="1400" b="1" dirty="0">
              <a:solidFill>
                <a:srgbClr val="C00000"/>
              </a:solidFill>
              <a:latin typeface="Calibri" panose="020F0502020204030204" pitchFamily="34" charset="0"/>
              <a:ea typeface="+mn-ea"/>
              <a:cs typeface="Calibri" panose="020F0502020204030204" pitchFamily="34" charset="0"/>
            </a:endParaRPr>
          </a:p>
        </p:txBody>
      </p:sp>
      <p:grpSp>
        <p:nvGrpSpPr>
          <p:cNvPr id="51" name="群組 50"/>
          <p:cNvGrpSpPr/>
          <p:nvPr/>
        </p:nvGrpSpPr>
        <p:grpSpPr>
          <a:xfrm>
            <a:off x="14601926" y="8750153"/>
            <a:ext cx="1920141" cy="866153"/>
            <a:chOff x="14526854" y="8045152"/>
            <a:chExt cx="1920141" cy="866153"/>
          </a:xfrm>
        </p:grpSpPr>
        <p:sp>
          <p:nvSpPr>
            <p:cNvPr id="54" name="文字方塊 53"/>
            <p:cNvSpPr txBox="1"/>
            <p:nvPr/>
          </p:nvSpPr>
          <p:spPr>
            <a:xfrm>
              <a:off x="14526854" y="8045152"/>
              <a:ext cx="1920141" cy="830997"/>
            </a:xfrm>
            <a:prstGeom prst="rect">
              <a:avLst/>
            </a:prstGeom>
            <a:noFill/>
          </p:spPr>
          <p:txBody>
            <a:bodyPr wrap="none" rtlCol="0">
              <a:spAutoFit/>
            </a:bodyPr>
            <a:lstStyle/>
            <a:p>
              <a:r>
                <a:rPr lang="en-US" altLang="zh-TW" sz="1600" dirty="0">
                  <a:solidFill>
                    <a:schemeClr val="tx1">
                      <a:lumMod val="65000"/>
                      <a:lumOff val="35000"/>
                    </a:schemeClr>
                  </a:solidFill>
                  <a:latin typeface="Calibri" panose="020F0502020204030204" pitchFamily="34" charset="0"/>
                  <a:cs typeface="Calibri" panose="020F0502020204030204" pitchFamily="34" charset="0"/>
                </a:rPr>
                <a:t>Remarks</a:t>
              </a: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a:t>
              </a:r>
            </a:p>
            <a:p>
              <a:pPr>
                <a:lnSpc>
                  <a:spcPct val="200000"/>
                </a:lnSpc>
              </a:pP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                Wide Temp.</a:t>
              </a:r>
            </a:p>
          </p:txBody>
        </p:sp>
        <p:pic>
          <p:nvPicPr>
            <p:cNvPr id="55" name="圖片 54"/>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14821347" y="8460650"/>
              <a:ext cx="475278" cy="450655"/>
            </a:xfrm>
            <a:prstGeom prst="rect">
              <a:avLst/>
            </a:prstGeom>
          </p:spPr>
        </p:pic>
      </p:grpSp>
      <p:sp>
        <p:nvSpPr>
          <p:cNvPr id="61" name="標題 1"/>
          <p:cNvSpPr txBox="1">
            <a:spLocks/>
          </p:cNvSpPr>
          <p:nvPr/>
        </p:nvSpPr>
        <p:spPr>
          <a:xfrm>
            <a:off x="267874" y="124272"/>
            <a:ext cx="14309298" cy="1080120"/>
          </a:xfrm>
          <a:prstGeom prst="rect">
            <a:avLst/>
          </a:prstGeom>
        </p:spPr>
        <p:txBody>
          <a:bodyPr anchor="ctr"/>
          <a:lstStyle>
            <a:lvl1pPr algn="l" rtl="0" eaLnBrk="0" fontAlgn="base" hangingPunct="0">
              <a:spcBef>
                <a:spcPct val="0"/>
              </a:spcBef>
              <a:spcAft>
                <a:spcPct val="0"/>
              </a:spcAft>
              <a:defRPr sz="4000" b="1">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sym typeface="Arial" panose="020B0604020202020204" pitchFamily="34" charset="0"/>
              </a:defRPr>
            </a:lvl1pPr>
            <a:lvl2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2pPr>
            <a:lvl3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3pPr>
            <a:lvl4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4pPr>
            <a:lvl5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5pPr>
            <a:lvl6pPr marL="457223"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6pPr>
            <a:lvl7pPr marL="914446"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7pPr>
            <a:lvl8pPr marL="1371668"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8pPr>
            <a:lvl9pPr marL="1828892"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9pPr>
          </a:lstStyle>
          <a:p>
            <a:r>
              <a:rPr lang="en-US" altLang="zh-TW" kern="0" dirty="0" err="1" smtClean="0">
                <a:ea typeface="Verdana" panose="020B0604030504040204" pitchFamily="34" charset="0"/>
              </a:rPr>
              <a:t>PCIe</a:t>
            </a:r>
            <a:r>
              <a:rPr lang="en-US" altLang="zh-TW" kern="0" dirty="0" smtClean="0">
                <a:ea typeface="Verdana" panose="020B0604030504040204" pitchFamily="34" charset="0"/>
              </a:rPr>
              <a:t> </a:t>
            </a:r>
            <a:endParaRPr lang="zh-TW" altLang="en-US" kern="0" dirty="0"/>
          </a:p>
        </p:txBody>
      </p:sp>
      <p:grpSp>
        <p:nvGrpSpPr>
          <p:cNvPr id="43" name="群組 43"/>
          <p:cNvGrpSpPr/>
          <p:nvPr/>
        </p:nvGrpSpPr>
        <p:grpSpPr>
          <a:xfrm>
            <a:off x="11838483" y="4135016"/>
            <a:ext cx="784529" cy="957808"/>
            <a:chOff x="7902270" y="5042302"/>
            <a:chExt cx="784529" cy="770602"/>
          </a:xfrm>
        </p:grpSpPr>
        <p:pic>
          <p:nvPicPr>
            <p:cNvPr id="48" name="圖片 44"/>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999997" y="5385791"/>
              <a:ext cx="457337" cy="427113"/>
            </a:xfrm>
            <a:prstGeom prst="rect">
              <a:avLst/>
            </a:prstGeom>
          </p:spPr>
        </p:pic>
        <p:sp>
          <p:nvSpPr>
            <p:cNvPr id="49" name="文字方塊 45"/>
            <p:cNvSpPr txBox="1"/>
            <p:nvPr/>
          </p:nvSpPr>
          <p:spPr>
            <a:xfrm>
              <a:off x="7902270" y="5042302"/>
              <a:ext cx="784529" cy="338554"/>
            </a:xfrm>
            <a:prstGeom prst="rect">
              <a:avLst/>
            </a:prstGeom>
            <a:noFill/>
          </p:spPr>
          <p:txBody>
            <a:bodyPr wrap="square" rtlCol="0">
              <a:spAutoFit/>
            </a:bodyPr>
            <a:lstStyle/>
            <a:p>
              <a:r>
                <a:rPr lang="en-US" altLang="zh-TW" sz="1600" b="1" dirty="0" smtClean="0">
                  <a:solidFill>
                    <a:srgbClr val="FFFF00"/>
                  </a:solidFill>
                  <a:latin typeface="Calibri" panose="020F0502020204030204" pitchFamily="34" charset="0"/>
                  <a:cs typeface="Calibri" panose="020F0502020204030204" pitchFamily="34" charset="0"/>
                </a:rPr>
                <a:t>BiCS5</a:t>
              </a:r>
              <a:endParaRPr lang="en-US" altLang="zh-TW" sz="1600" b="1" dirty="0">
                <a:solidFill>
                  <a:srgbClr val="FFFF00"/>
                </a:solidFill>
                <a:latin typeface="Calibri" panose="020F0502020204030204" pitchFamily="34" charset="0"/>
                <a:cs typeface="Calibri" panose="020F0502020204030204" pitchFamily="34" charset="0"/>
              </a:endParaRPr>
            </a:p>
          </p:txBody>
        </p:sp>
      </p:grpSp>
      <p:grpSp>
        <p:nvGrpSpPr>
          <p:cNvPr id="53" name="群組 43"/>
          <p:cNvGrpSpPr/>
          <p:nvPr/>
        </p:nvGrpSpPr>
        <p:grpSpPr>
          <a:xfrm>
            <a:off x="11829865" y="2954664"/>
            <a:ext cx="784529" cy="957808"/>
            <a:chOff x="7902270" y="5042302"/>
            <a:chExt cx="784529" cy="770602"/>
          </a:xfrm>
        </p:grpSpPr>
        <p:pic>
          <p:nvPicPr>
            <p:cNvPr id="56" name="圖片 44"/>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999997" y="5385791"/>
              <a:ext cx="457337" cy="427113"/>
            </a:xfrm>
            <a:prstGeom prst="rect">
              <a:avLst/>
            </a:prstGeom>
          </p:spPr>
        </p:pic>
        <p:sp>
          <p:nvSpPr>
            <p:cNvPr id="57" name="文字方塊 45"/>
            <p:cNvSpPr txBox="1"/>
            <p:nvPr/>
          </p:nvSpPr>
          <p:spPr>
            <a:xfrm>
              <a:off x="7902270" y="5042302"/>
              <a:ext cx="784529" cy="338554"/>
            </a:xfrm>
            <a:prstGeom prst="rect">
              <a:avLst/>
            </a:prstGeom>
            <a:noFill/>
          </p:spPr>
          <p:txBody>
            <a:bodyPr wrap="square" rtlCol="0">
              <a:spAutoFit/>
            </a:bodyPr>
            <a:lstStyle/>
            <a:p>
              <a:r>
                <a:rPr lang="en-US" altLang="zh-TW" sz="1600" b="1" dirty="0" smtClean="0">
                  <a:solidFill>
                    <a:srgbClr val="FFFF00"/>
                  </a:solidFill>
                  <a:latin typeface="Calibri" panose="020F0502020204030204" pitchFamily="34" charset="0"/>
                  <a:cs typeface="Calibri" panose="020F0502020204030204" pitchFamily="34" charset="0"/>
                </a:rPr>
                <a:t>BiCS5</a:t>
              </a:r>
              <a:endParaRPr lang="en-US" altLang="zh-TW" sz="1600" b="1" dirty="0">
                <a:solidFill>
                  <a:srgbClr val="FFFF00"/>
                </a:solidFill>
                <a:latin typeface="Calibri" panose="020F0502020204030204" pitchFamily="34" charset="0"/>
                <a:cs typeface="Calibri" panose="020F0502020204030204" pitchFamily="34" charset="0"/>
              </a:endParaRPr>
            </a:p>
          </p:txBody>
        </p:sp>
      </p:grpSp>
      <p:grpSp>
        <p:nvGrpSpPr>
          <p:cNvPr id="58" name="群組 43"/>
          <p:cNvGrpSpPr/>
          <p:nvPr/>
        </p:nvGrpSpPr>
        <p:grpSpPr>
          <a:xfrm>
            <a:off x="15942939" y="4120201"/>
            <a:ext cx="784529" cy="957808"/>
            <a:chOff x="7902270" y="5042302"/>
            <a:chExt cx="784529" cy="770602"/>
          </a:xfrm>
        </p:grpSpPr>
        <p:pic>
          <p:nvPicPr>
            <p:cNvPr id="59" name="圖片 44"/>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999997" y="5385791"/>
              <a:ext cx="457337" cy="427113"/>
            </a:xfrm>
            <a:prstGeom prst="rect">
              <a:avLst/>
            </a:prstGeom>
          </p:spPr>
        </p:pic>
        <p:sp>
          <p:nvSpPr>
            <p:cNvPr id="60" name="文字方塊 45"/>
            <p:cNvSpPr txBox="1"/>
            <p:nvPr/>
          </p:nvSpPr>
          <p:spPr>
            <a:xfrm>
              <a:off x="7902270" y="5042302"/>
              <a:ext cx="784529" cy="338554"/>
            </a:xfrm>
            <a:prstGeom prst="rect">
              <a:avLst/>
            </a:prstGeom>
            <a:noFill/>
          </p:spPr>
          <p:txBody>
            <a:bodyPr wrap="square" rtlCol="0">
              <a:spAutoFit/>
            </a:bodyPr>
            <a:lstStyle/>
            <a:p>
              <a:r>
                <a:rPr lang="en-US" altLang="zh-TW" sz="1600" b="1" dirty="0" smtClean="0">
                  <a:solidFill>
                    <a:srgbClr val="FFFF00"/>
                  </a:solidFill>
                  <a:latin typeface="Calibri" panose="020F0502020204030204" pitchFamily="34" charset="0"/>
                  <a:cs typeface="Calibri" panose="020F0502020204030204" pitchFamily="34" charset="0"/>
                </a:rPr>
                <a:t>BiCS5</a:t>
              </a:r>
              <a:endParaRPr lang="en-US" altLang="zh-TW" sz="1600" b="1" dirty="0">
                <a:solidFill>
                  <a:srgbClr val="FFFF00"/>
                </a:solidFill>
                <a:latin typeface="Calibri" panose="020F0502020204030204" pitchFamily="34" charset="0"/>
                <a:cs typeface="Calibri" panose="020F0502020204030204" pitchFamily="34" charset="0"/>
              </a:endParaRPr>
            </a:p>
          </p:txBody>
        </p:sp>
      </p:grpSp>
      <p:grpSp>
        <p:nvGrpSpPr>
          <p:cNvPr id="62" name="群組 43"/>
          <p:cNvGrpSpPr/>
          <p:nvPr/>
        </p:nvGrpSpPr>
        <p:grpSpPr>
          <a:xfrm>
            <a:off x="15877069" y="2951769"/>
            <a:ext cx="784529" cy="957808"/>
            <a:chOff x="7902270" y="5042302"/>
            <a:chExt cx="784529" cy="770602"/>
          </a:xfrm>
        </p:grpSpPr>
        <p:pic>
          <p:nvPicPr>
            <p:cNvPr id="63" name="圖片 44"/>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999997" y="5385791"/>
              <a:ext cx="457337" cy="427113"/>
            </a:xfrm>
            <a:prstGeom prst="rect">
              <a:avLst/>
            </a:prstGeom>
          </p:spPr>
        </p:pic>
        <p:sp>
          <p:nvSpPr>
            <p:cNvPr id="64" name="文字方塊 45"/>
            <p:cNvSpPr txBox="1"/>
            <p:nvPr/>
          </p:nvSpPr>
          <p:spPr>
            <a:xfrm>
              <a:off x="7902270" y="5042302"/>
              <a:ext cx="784529" cy="338554"/>
            </a:xfrm>
            <a:prstGeom prst="rect">
              <a:avLst/>
            </a:prstGeom>
            <a:noFill/>
          </p:spPr>
          <p:txBody>
            <a:bodyPr wrap="square" rtlCol="0">
              <a:spAutoFit/>
            </a:bodyPr>
            <a:lstStyle/>
            <a:p>
              <a:r>
                <a:rPr lang="en-US" altLang="zh-TW" sz="1600" b="1" dirty="0" smtClean="0">
                  <a:solidFill>
                    <a:srgbClr val="FFFF00"/>
                  </a:solidFill>
                  <a:latin typeface="Calibri" panose="020F0502020204030204" pitchFamily="34" charset="0"/>
                  <a:cs typeface="Calibri" panose="020F0502020204030204" pitchFamily="34" charset="0"/>
                </a:rPr>
                <a:t>BiCS5</a:t>
              </a:r>
              <a:endParaRPr lang="en-US" altLang="zh-TW" sz="1600" b="1" dirty="0">
                <a:solidFill>
                  <a:srgbClr val="FFFF00"/>
                </a:solidFill>
                <a:latin typeface="Calibri" panose="020F0502020204030204" pitchFamily="34" charset="0"/>
                <a:cs typeface="Calibri" panose="020F0502020204030204" pitchFamily="34" charset="0"/>
              </a:endParaRPr>
            </a:p>
          </p:txBody>
        </p:sp>
      </p:grpSp>
    </p:spTree>
    <p:extLst>
      <p:ext uri="{BB962C8B-B14F-4D97-AF65-F5344CB8AC3E}">
        <p14:creationId xmlns:p14="http://schemas.microsoft.com/office/powerpoint/2010/main" val="339911363"/>
      </p:ext>
    </p:extLst>
  </p:cSld>
  <p:clrMapOvr>
    <a:masterClrMapping/>
  </p:clrMapOvr>
  <p:transition/>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5998899" y="631206"/>
            <a:ext cx="9145016" cy="646331"/>
          </a:xfrm>
          <a:prstGeom prst="rect">
            <a:avLst/>
          </a:prstGeom>
        </p:spPr>
        <p:txBody>
          <a:bodyPr wrap="square">
            <a:spAutoFit/>
          </a:bodyPr>
          <a:lstStyle/>
          <a:p>
            <a:r>
              <a:rPr lang="en-US" altLang="zh-TW" sz="3600" b="1" dirty="0">
                <a:solidFill>
                  <a:srgbClr val="3C8C93"/>
                </a:solidFill>
                <a:latin typeface="Calibri" panose="020F0502020204030204" pitchFamily="34" charset="0"/>
                <a:cs typeface="Calibri" panose="020F0502020204030204" pitchFamily="34" charset="0"/>
              </a:rPr>
              <a:t>Industrial </a:t>
            </a:r>
            <a:r>
              <a:rPr lang="en-US" altLang="zh-TW" sz="3600" b="1" dirty="0" err="1">
                <a:solidFill>
                  <a:srgbClr val="3C8C93"/>
                </a:solidFill>
                <a:latin typeface="Calibri" panose="020F0502020204030204" pitchFamily="34" charset="0"/>
                <a:cs typeface="Calibri" panose="020F0502020204030204" pitchFamily="34" charset="0"/>
              </a:rPr>
              <a:t>PCIe</a:t>
            </a:r>
            <a:r>
              <a:rPr lang="en-US" altLang="zh-TW" sz="3600" b="1" dirty="0">
                <a:solidFill>
                  <a:srgbClr val="3C8C93"/>
                </a:solidFill>
                <a:latin typeface="Calibri" panose="020F0502020204030204" pitchFamily="34" charset="0"/>
                <a:cs typeface="Calibri" panose="020F0502020204030204" pitchFamily="34" charset="0"/>
              </a:rPr>
              <a:t> </a:t>
            </a:r>
            <a:r>
              <a:rPr lang="en-US" altLang="zh-TW" sz="3600" b="1" dirty="0" smtClean="0">
                <a:solidFill>
                  <a:srgbClr val="3C8C93"/>
                </a:solidFill>
                <a:latin typeface="Calibri" panose="020F0502020204030204" pitchFamily="34" charset="0"/>
                <a:cs typeface="Calibri" panose="020F0502020204030204" pitchFamily="34" charset="0"/>
              </a:rPr>
              <a:t>Gen3 </a:t>
            </a:r>
            <a:r>
              <a:rPr lang="en-US" altLang="zh-TW" sz="3600" b="1" dirty="0">
                <a:solidFill>
                  <a:srgbClr val="3C8C93"/>
                </a:solidFill>
                <a:latin typeface="Calibri" panose="020F0502020204030204" pitchFamily="34" charset="0"/>
                <a:cs typeface="Calibri" panose="020F0502020204030204" pitchFamily="34" charset="0"/>
              </a:rPr>
              <a:t>M.2 </a:t>
            </a:r>
            <a:r>
              <a:rPr lang="en-US" altLang="zh-TW" sz="3600" b="1" dirty="0" smtClean="0">
                <a:solidFill>
                  <a:srgbClr val="3C8C93"/>
                </a:solidFill>
                <a:latin typeface="Calibri" panose="020F0502020204030204" pitchFamily="34" charset="0"/>
                <a:cs typeface="Calibri" panose="020F0502020204030204" pitchFamily="34" charset="0"/>
              </a:rPr>
              <a:t>SSD</a:t>
            </a:r>
            <a:endParaRPr lang="en-US" altLang="zh-TW" sz="3600" b="1" dirty="0">
              <a:solidFill>
                <a:srgbClr val="3C8C93"/>
              </a:solidFill>
              <a:latin typeface="Calibri" panose="020F0502020204030204" pitchFamily="34" charset="0"/>
              <a:cs typeface="Calibri" panose="020F0502020204030204" pitchFamily="34" charset="0"/>
            </a:endParaRPr>
          </a:p>
        </p:txBody>
      </p:sp>
      <p:graphicFrame>
        <p:nvGraphicFramePr>
          <p:cNvPr id="14" name="表格 13"/>
          <p:cNvGraphicFramePr>
            <a:graphicFrameLocks noGrp="1"/>
          </p:cNvGraphicFramePr>
          <p:nvPr>
            <p:extLst>
              <p:ext uri="{D42A27DB-BD31-4B8C-83A1-F6EECF244321}">
                <p14:modId xmlns:p14="http://schemas.microsoft.com/office/powerpoint/2010/main" val="271811463"/>
              </p:ext>
            </p:extLst>
          </p:nvPr>
        </p:nvGraphicFramePr>
        <p:xfrm>
          <a:off x="245191" y="1277459"/>
          <a:ext cx="16777868" cy="5678585"/>
        </p:xfrm>
        <a:graphic>
          <a:graphicData uri="http://schemas.openxmlformats.org/drawingml/2006/table">
            <a:tbl>
              <a:tblPr firstRow="1" bandRow="1">
                <a:tableStyleId>{5940675A-B579-460E-94D1-54222C63F5DA}</a:tableStyleId>
              </a:tblPr>
              <a:tblGrid>
                <a:gridCol w="892292"/>
                <a:gridCol w="1932698"/>
                <a:gridCol w="1156006"/>
                <a:gridCol w="1066406"/>
                <a:gridCol w="1066406"/>
                <a:gridCol w="1066406"/>
                <a:gridCol w="1066406"/>
                <a:gridCol w="1066406"/>
                <a:gridCol w="1066406"/>
                <a:gridCol w="1066406"/>
                <a:gridCol w="1066406"/>
                <a:gridCol w="1066406"/>
                <a:gridCol w="1066406"/>
                <a:gridCol w="1066406"/>
                <a:gridCol w="1066406"/>
              </a:tblGrid>
              <a:tr h="402028">
                <a:tc>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Flash</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grid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Available</a:t>
                      </a:r>
                      <a:r>
                        <a:rPr lang="en-US" altLang="zh-TW" sz="2000" b="1" baseline="0" dirty="0" smtClean="0">
                          <a:solidFill>
                            <a:schemeClr val="bg1"/>
                          </a:solidFill>
                          <a:latin typeface="Calibri" panose="020F0502020204030204" pitchFamily="34" charset="0"/>
                          <a:cs typeface="Calibri" panose="020F0502020204030204" pitchFamily="34" charset="0"/>
                        </a:rPr>
                        <a:t> Now</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hMerge="1">
                  <a:txBody>
                    <a:bodyPr/>
                    <a:lstStyle/>
                    <a:p>
                      <a:endParaRPr lang="zh-TW" altLang="en-US"/>
                    </a:p>
                  </a:txBody>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Q4’23</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Q1’24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Q2’24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Q3’24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1206084">
                <a:tc rowSpan="4">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dirty="0" smtClean="0">
                          <a:solidFill>
                            <a:schemeClr val="bg1"/>
                          </a:solidFill>
                          <a:latin typeface="Calibri" panose="020F0502020204030204" pitchFamily="34" charset="0"/>
                          <a:cs typeface="Calibri" panose="020F0502020204030204" pitchFamily="34" charset="0"/>
                        </a:rPr>
                        <a:t>TLC</a:t>
                      </a:r>
                      <a:endParaRPr lang="zh-TW" altLang="en-US" sz="2000" b="1" dirty="0" smtClean="0">
                        <a:solidFill>
                          <a:schemeClr val="bg1"/>
                        </a:solidFill>
                        <a:latin typeface="Calibri" panose="020F0502020204030204" pitchFamily="34" charset="0"/>
                        <a:cs typeface="Calibri" panose="020F0502020204030204" pitchFamily="34" charset="0"/>
                      </a:endParaRPr>
                    </a:p>
                    <a:p>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PV210-M280</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480GB~1920GB </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Gen3 x4</a:t>
                      </a:r>
                      <a:r>
                        <a:rPr lang="en-US" altLang="zh-TW" sz="1800" b="1"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 </a:t>
                      </a:r>
                      <a: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
                      </a:r>
                      <a:b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br>
                      <a: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TCG Opal 2.0</a:t>
                      </a:r>
                      <a:endParaRPr lang="en-US" altLang="zh-TW" sz="1800" b="1"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spcBef>
                          <a:spcPts val="0"/>
                        </a:spcBef>
                        <a:spcAft>
                          <a:spcPts val="0"/>
                        </a:spcAft>
                        <a:defRPr/>
                      </a:pP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pPr marL="0" algn="l" defTabSz="914446" rtl="0" eaLnBrk="1" fontAlgn="auto" latinLnBrk="0" hangingPunct="1">
                        <a:spcBef>
                          <a:spcPts val="0"/>
                        </a:spcBef>
                        <a:spcAft>
                          <a:spcPts val="0"/>
                        </a:spcAft>
                        <a:defRPr/>
                      </a:pPr>
                      <a:endParaRPr lang="zh-TW" altLang="en-US" sz="1800" dirty="0" smtClean="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206084">
                <a:tc vMerge="1">
                  <a:txBody>
                    <a:bodyPr/>
                    <a:lstStyle/>
                    <a:p>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PV220-M280</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120GB~1920GB </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Gen3 x4</a:t>
                      </a:r>
                      <a:r>
                        <a:rPr lang="en-US" altLang="zh-TW" sz="1800" b="1"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 </a:t>
                      </a:r>
                    </a:p>
                    <a:p>
                      <a:pPr marL="0" algn="l" defTabSz="914446" rtl="0" eaLnBrk="1" fontAlgn="auto" latinLnBrk="0" hangingPunct="1">
                        <a:spcBef>
                          <a:spcPts val="0"/>
                        </a:spcBef>
                        <a:spcAft>
                          <a:spcPts val="0"/>
                        </a:spcAft>
                        <a:defRPr/>
                      </a:pPr>
                      <a:r>
                        <a:rPr lang="en-US" altLang="zh-TW" sz="1600" b="1"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DRAM-less w/HMB</a:t>
                      </a:r>
                      <a: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
                      </a:r>
                      <a:b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br>
                      <a: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TCG Opal 2.0</a:t>
                      </a:r>
                      <a:endParaRPr lang="en-US" altLang="zh-TW" sz="1800" b="1"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446" rtl="0" eaLnBrk="1" fontAlgn="auto" latinLnBrk="0" hangingPunct="1">
                        <a:spcBef>
                          <a:spcPts val="0"/>
                        </a:spcBef>
                        <a:spcAft>
                          <a:spcPts val="0"/>
                        </a:spcAft>
                        <a:defRPr/>
                      </a:pPr>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2">
                          <a:lumMod val="20000"/>
                          <a:lumOff val="80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0" algn="l" defTabSz="914446" rtl="0" eaLnBrk="1" fontAlgn="auto" latinLnBrk="0" hangingPunct="1">
                        <a:spcBef>
                          <a:spcPts val="0"/>
                        </a:spcBef>
                        <a:spcAft>
                          <a:spcPts val="0"/>
                        </a:spcAft>
                        <a:defRPr/>
                      </a:pPr>
                      <a:endParaRPr lang="zh-TW" altLang="en-US" dirty="0"/>
                    </a:p>
                  </a:txBody>
                  <a:tcPr anchor="ctr">
                    <a:lnL w="12700" cap="flat" cmpd="sng" algn="ctr">
                      <a:solidFill>
                        <a:schemeClr val="bg2">
                          <a:lumMod val="20000"/>
                          <a:lumOff val="80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2">
                          <a:lumMod val="20000"/>
                          <a:lumOff val="80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2">
                          <a:lumMod val="20000"/>
                          <a:lumOff val="80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kern="1200" dirty="0" smtClean="0">
                        <a:solidFill>
                          <a:schemeClr val="tx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latinLnBrk="0" hangingPunct="1"/>
                      <a:endParaRPr lang="zh-TW" altLang="en-US" sz="1800" kern="1200" dirty="0">
                        <a:solidFill>
                          <a:schemeClr val="tx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206084">
                <a:tc vMerge="1">
                  <a:txBody>
                    <a:bodyPr/>
                    <a:lstStyle/>
                    <a:p>
                      <a:endParaRPr lang="zh-TW" altLang="en-US"/>
                    </a:p>
                  </a:txBody>
                  <a:tcPr/>
                </a:tc>
                <a:tc>
                  <a:txBody>
                    <a:bodyPr/>
                    <a:lstStyle/>
                    <a:p>
                      <a:pPr marL="0" algn="just" defTabSz="914446" rtl="0" eaLnBrk="1" fontAlgn="auto" latinLnBrk="0" hangingPunct="1">
                        <a:spcBef>
                          <a:spcPts val="0"/>
                        </a:spcBef>
                        <a:spcAft>
                          <a:spcPts val="0"/>
                        </a:spcAft>
                        <a:defRPr/>
                      </a:pPr>
                      <a:r>
                        <a:rPr lang="en-US" altLang="zh-TW" sz="1800" b="1" kern="1200" dirty="0" smtClean="0">
                          <a:solidFill>
                            <a:srgbClr val="F49C00"/>
                          </a:solidFill>
                          <a:latin typeface="Calibri" panose="020F0502020204030204" pitchFamily="34" charset="0"/>
                          <a:ea typeface="+mn-ea"/>
                          <a:cs typeface="Calibri" panose="020F0502020204030204" pitchFamily="34" charset="0"/>
                        </a:rPr>
                        <a:t>PV920-M280</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240GB~1920GB </a:t>
                      </a:r>
                    </a:p>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Gen3 x4 </a:t>
                      </a:r>
                    </a:p>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16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DRAM-less</a:t>
                      </a:r>
                      <a:r>
                        <a:rPr lang="zh-TW" altLang="en-US" sz="16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 </a:t>
                      </a:r>
                      <a:r>
                        <a:rPr lang="en-US" altLang="zh-TW" sz="16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w/HMB</a:t>
                      </a:r>
                    </a:p>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TCG Opal 2.0</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2">
                          <a:lumMod val="20000"/>
                          <a:lumOff val="80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2">
                          <a:lumMod val="20000"/>
                          <a:lumOff val="80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kern="1200" dirty="0" smtClean="0">
                        <a:solidFill>
                          <a:schemeClr val="tx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latinLnBrk="0" hangingPunct="1"/>
                      <a:endParaRPr lang="zh-TW" altLang="en-US" sz="1800" kern="1200" dirty="0">
                        <a:solidFill>
                          <a:schemeClr val="tx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205353">
                <a:tc vMerge="1">
                  <a:txBody>
                    <a:bodyPr/>
                    <a:lstStyle/>
                    <a:p>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PV910-M280</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120GB~1920GB </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Gen3 x2</a:t>
                      </a:r>
                    </a:p>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1600" b="1"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DRAM-less w/HMB</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600" b="1" kern="1200" baseline="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2">
                          <a:lumMod val="20000"/>
                          <a:lumOff val="80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600" b="1" kern="1200" baseline="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2">
                          <a:lumMod val="20000"/>
                          <a:lumOff val="80000"/>
                        </a:schemeClr>
                      </a:solidFill>
                      <a:prstDash val="solid"/>
                      <a:round/>
                      <a:headEnd type="none" w="med" len="med"/>
                      <a:tailEnd type="none" w="med" len="med"/>
                    </a:lnL>
                    <a:lnR w="12700" cap="flat" cmpd="sng" algn="ctr">
                      <a:solidFill>
                        <a:schemeClr val="bg2">
                          <a:lumMod val="20000"/>
                          <a:lumOff val="80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600" b="1" kern="1200" baseline="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2">
                          <a:lumMod val="20000"/>
                          <a:lumOff val="80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600" b="1" kern="1200" baseline="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grpSp>
        <p:nvGrpSpPr>
          <p:cNvPr id="113" name="群組 112"/>
          <p:cNvGrpSpPr/>
          <p:nvPr/>
        </p:nvGrpSpPr>
        <p:grpSpPr>
          <a:xfrm>
            <a:off x="-4662109" y="2512992"/>
            <a:ext cx="4403248" cy="4271897"/>
            <a:chOff x="-4662109" y="2512992"/>
            <a:chExt cx="4403248" cy="4271897"/>
          </a:xfrm>
        </p:grpSpPr>
        <p:grpSp>
          <p:nvGrpSpPr>
            <p:cNvPr id="114" name="群組 113"/>
            <p:cNvGrpSpPr/>
            <p:nvPr/>
          </p:nvGrpSpPr>
          <p:grpSpPr>
            <a:xfrm>
              <a:off x="-4662109" y="2512992"/>
              <a:ext cx="4403248" cy="4271897"/>
              <a:chOff x="12883876" y="1908742"/>
              <a:chExt cx="4403248" cy="4271897"/>
            </a:xfrm>
          </p:grpSpPr>
          <p:sp>
            <p:nvSpPr>
              <p:cNvPr id="117" name="矩形 116"/>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8" name="矩形 117"/>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9" name="矩形 118"/>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0" name="矩形 119"/>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1" name="文字方塊 120"/>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122" name="文字方塊 121"/>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123" name="矩形 122"/>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4" name="文字方塊 123"/>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125" name="文字方塊 124"/>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126" name="矩形 125"/>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7" name="文字方塊 126"/>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128" name="矩形 127"/>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9" name="矩形 128"/>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30" name="矩形 129"/>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31" name="文字方塊 130"/>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132" name="矩形 131"/>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33" name="矩形 132"/>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34" name="矩形 133"/>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135" name="矩形 134"/>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136" name="矩形 135"/>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37" name="文字方塊 136"/>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138" name="矩形 137"/>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39" name="矩形 138"/>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115" name="文字方塊 114"/>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116" name="矩形 115"/>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57" name="文字方塊 38"/>
          <p:cNvSpPr txBox="1">
            <a:spLocks noChangeArrowheads="1"/>
          </p:cNvSpPr>
          <p:nvPr/>
        </p:nvSpPr>
        <p:spPr bwMode="auto">
          <a:xfrm>
            <a:off x="14274022" y="6460976"/>
            <a:ext cx="2719568" cy="295423"/>
          </a:xfrm>
          <a:prstGeom prst="rect">
            <a:avLst/>
          </a:prstGeom>
          <a:noFill/>
          <a:ln w="9525">
            <a:noFill/>
            <a:miter lim="800000"/>
            <a:headEnd/>
            <a:tailEnd/>
          </a:ln>
        </p:spPr>
        <p:txBody>
          <a:bodyPr wrap="square" lIns="79205" tIns="39603" rIns="79205" bIns="39603">
            <a:spAutoFit/>
          </a:bodyPr>
          <a:lstStyle/>
          <a:p>
            <a:pPr fontAlgn="auto">
              <a:spcBef>
                <a:spcPts val="0"/>
              </a:spcBef>
              <a:spcAft>
                <a:spcPts val="0"/>
              </a:spcAft>
              <a:defRPr/>
            </a:pPr>
            <a:r>
              <a:rPr kumimoji="0" lang="en-US" altLang="zh-TW" sz="1400" b="1" dirty="0">
                <a:solidFill>
                  <a:srgbClr val="C00000"/>
                </a:solidFill>
                <a:latin typeface="Calibri" panose="020F0502020204030204" pitchFamily="34" charset="0"/>
                <a:ea typeface="+mn-ea"/>
                <a:cs typeface="Calibri" panose="020F0502020204030204" pitchFamily="34" charset="0"/>
              </a:rPr>
              <a:t> Warranty: </a:t>
            </a:r>
            <a:r>
              <a:rPr lang="en-US" altLang="zh-TW" sz="1400" b="1" dirty="0">
                <a:solidFill>
                  <a:srgbClr val="C00000"/>
                </a:solidFill>
                <a:latin typeface="Calibri" panose="020F0502020204030204" pitchFamily="34" charset="0"/>
                <a:ea typeface="+mn-ea"/>
                <a:cs typeface="Calibri" panose="020F0502020204030204" pitchFamily="34" charset="0"/>
              </a:rPr>
              <a:t>3</a:t>
            </a:r>
            <a:r>
              <a:rPr kumimoji="0" lang="en-US" altLang="zh-TW" sz="1400" b="1" dirty="0" smtClean="0">
                <a:solidFill>
                  <a:srgbClr val="C00000"/>
                </a:solidFill>
                <a:latin typeface="Calibri" panose="020F0502020204030204" pitchFamily="34" charset="0"/>
                <a:ea typeface="+mn-ea"/>
                <a:cs typeface="Calibri" panose="020F0502020204030204" pitchFamily="34" charset="0"/>
              </a:rPr>
              <a:t> </a:t>
            </a:r>
            <a:r>
              <a:rPr kumimoji="0" lang="en-US" altLang="zh-TW" sz="1400" b="1" dirty="0">
                <a:solidFill>
                  <a:srgbClr val="C00000"/>
                </a:solidFill>
                <a:latin typeface="Calibri" panose="020F0502020204030204" pitchFamily="34" charset="0"/>
                <a:ea typeface="+mn-ea"/>
                <a:cs typeface="Calibri" panose="020F0502020204030204" pitchFamily="34" charset="0"/>
              </a:rPr>
              <a:t>years or </a:t>
            </a:r>
            <a:r>
              <a:rPr kumimoji="0" lang="en-US" altLang="zh-TW" sz="1400" b="1" dirty="0" smtClean="0">
                <a:solidFill>
                  <a:srgbClr val="C00000"/>
                </a:solidFill>
                <a:latin typeface="Calibri" panose="020F0502020204030204" pitchFamily="34" charset="0"/>
                <a:ea typeface="+mn-ea"/>
                <a:cs typeface="Calibri" panose="020F0502020204030204" pitchFamily="34" charset="0"/>
              </a:rPr>
              <a:t>3K </a:t>
            </a:r>
            <a:r>
              <a:rPr kumimoji="0" lang="en-US" altLang="zh-TW" sz="1400" b="1" dirty="0">
                <a:solidFill>
                  <a:srgbClr val="C00000"/>
                </a:solidFill>
                <a:latin typeface="Calibri" panose="020F0502020204030204" pitchFamily="34" charset="0"/>
                <a:ea typeface="+mn-ea"/>
                <a:cs typeface="Calibri" panose="020F0502020204030204" pitchFamily="34" charset="0"/>
              </a:rPr>
              <a:t>P/E cycles</a:t>
            </a:r>
            <a:endParaRPr kumimoji="0" lang="zh-TW" altLang="en-US" sz="1400" b="1" dirty="0">
              <a:solidFill>
                <a:srgbClr val="C00000"/>
              </a:solidFill>
              <a:latin typeface="Calibri" panose="020F0502020204030204" pitchFamily="34" charset="0"/>
              <a:ea typeface="+mn-ea"/>
              <a:cs typeface="Calibri" panose="020F0502020204030204" pitchFamily="34" charset="0"/>
            </a:endParaRPr>
          </a:p>
        </p:txBody>
      </p:sp>
      <p:grpSp>
        <p:nvGrpSpPr>
          <p:cNvPr id="101" name="群組 100"/>
          <p:cNvGrpSpPr/>
          <p:nvPr/>
        </p:nvGrpSpPr>
        <p:grpSpPr>
          <a:xfrm>
            <a:off x="3197523" y="4549294"/>
            <a:ext cx="913085" cy="759554"/>
            <a:chOff x="3792396" y="2266324"/>
            <a:chExt cx="746113" cy="759554"/>
          </a:xfrm>
        </p:grpSpPr>
        <p:sp>
          <p:nvSpPr>
            <p:cNvPr id="102" name="文字方塊 101"/>
            <p:cNvSpPr txBox="1"/>
            <p:nvPr/>
          </p:nvSpPr>
          <p:spPr>
            <a:xfrm>
              <a:off x="3792396" y="2266324"/>
              <a:ext cx="746113" cy="338554"/>
            </a:xfrm>
            <a:prstGeom prst="rect">
              <a:avLst/>
            </a:prstGeom>
            <a:noFill/>
          </p:spPr>
          <p:txBody>
            <a:bodyPr wrap="square" rtlCol="0">
              <a:spAutoFit/>
            </a:bodyPr>
            <a:lstStyle/>
            <a:p>
              <a:pPr algn="ctr"/>
              <a:r>
                <a:rPr lang="en-US" altLang="zh-TW" sz="1600" b="1" dirty="0" smtClean="0">
                  <a:solidFill>
                    <a:srgbClr val="C00000"/>
                  </a:solidFill>
                  <a:latin typeface="Calibri" panose="020F0502020204030204" pitchFamily="34" charset="0"/>
                  <a:cs typeface="Calibri" panose="020F0502020204030204" pitchFamily="34" charset="0"/>
                </a:rPr>
                <a:t>BiCS5</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103" name="圖片 102"/>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905520" y="2563357"/>
              <a:ext cx="475278" cy="462521"/>
            </a:xfrm>
            <a:prstGeom prst="rect">
              <a:avLst/>
            </a:prstGeom>
          </p:spPr>
        </p:pic>
      </p:grpSp>
      <p:grpSp>
        <p:nvGrpSpPr>
          <p:cNvPr id="62" name="群組 61"/>
          <p:cNvGrpSpPr/>
          <p:nvPr/>
        </p:nvGrpSpPr>
        <p:grpSpPr>
          <a:xfrm>
            <a:off x="3197523" y="1901160"/>
            <a:ext cx="867850" cy="788190"/>
            <a:chOff x="3792398" y="2213721"/>
            <a:chExt cx="626895" cy="788190"/>
          </a:xfrm>
        </p:grpSpPr>
        <p:sp>
          <p:nvSpPr>
            <p:cNvPr id="66" name="文字方塊 65"/>
            <p:cNvSpPr txBox="1"/>
            <p:nvPr/>
          </p:nvSpPr>
          <p:spPr>
            <a:xfrm>
              <a:off x="3792398" y="2213721"/>
              <a:ext cx="626895" cy="338554"/>
            </a:xfrm>
            <a:prstGeom prst="rect">
              <a:avLst/>
            </a:prstGeom>
            <a:noFill/>
          </p:spPr>
          <p:txBody>
            <a:bodyPr wrap="square" rtlCol="0">
              <a:spAutoFit/>
            </a:bodyPr>
            <a:lstStyle/>
            <a:p>
              <a:pPr algn="ctr"/>
              <a:r>
                <a:rPr lang="en-US" altLang="zh-TW" sz="1600" b="1" dirty="0" smtClean="0">
                  <a:solidFill>
                    <a:srgbClr val="C00000"/>
                  </a:solidFill>
                  <a:latin typeface="Calibri" panose="020F0502020204030204" pitchFamily="34" charset="0"/>
                  <a:cs typeface="Calibri" panose="020F0502020204030204" pitchFamily="34" charset="0"/>
                </a:rPr>
                <a:t>BiCS5</a:t>
              </a:r>
            </a:p>
          </p:txBody>
        </p:sp>
        <p:pic>
          <p:nvPicPr>
            <p:cNvPr id="67" name="圖片 66"/>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860844" y="2525065"/>
              <a:ext cx="475278" cy="476846"/>
            </a:xfrm>
            <a:prstGeom prst="rect">
              <a:avLst/>
            </a:prstGeom>
          </p:spPr>
        </p:pic>
      </p:grpSp>
      <p:grpSp>
        <p:nvGrpSpPr>
          <p:cNvPr id="68" name="群組 67"/>
          <p:cNvGrpSpPr/>
          <p:nvPr/>
        </p:nvGrpSpPr>
        <p:grpSpPr>
          <a:xfrm>
            <a:off x="3197523" y="3163250"/>
            <a:ext cx="903889" cy="777446"/>
            <a:chOff x="3792398" y="2233126"/>
            <a:chExt cx="738599" cy="777446"/>
          </a:xfrm>
        </p:grpSpPr>
        <p:sp>
          <p:nvSpPr>
            <p:cNvPr id="69" name="文字方塊 68"/>
            <p:cNvSpPr txBox="1"/>
            <p:nvPr/>
          </p:nvSpPr>
          <p:spPr>
            <a:xfrm>
              <a:off x="3792398" y="2233126"/>
              <a:ext cx="738599" cy="338554"/>
            </a:xfrm>
            <a:prstGeom prst="rect">
              <a:avLst/>
            </a:prstGeom>
            <a:noFill/>
          </p:spPr>
          <p:txBody>
            <a:bodyPr wrap="square" rtlCol="0">
              <a:spAutoFit/>
            </a:bodyPr>
            <a:lstStyle/>
            <a:p>
              <a:pPr algn="ctr"/>
              <a:r>
                <a:rPr lang="en-US" altLang="zh-TW" sz="1600" b="1" dirty="0" smtClean="0">
                  <a:solidFill>
                    <a:srgbClr val="C00000"/>
                  </a:solidFill>
                  <a:latin typeface="Calibri" panose="020F0502020204030204" pitchFamily="34" charset="0"/>
                  <a:cs typeface="Calibri" panose="020F0502020204030204" pitchFamily="34" charset="0"/>
                </a:rPr>
                <a:t>BiCS5</a:t>
              </a:r>
            </a:p>
          </p:txBody>
        </p:sp>
        <p:pic>
          <p:nvPicPr>
            <p:cNvPr id="70" name="圖片 69"/>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929287" y="2521158"/>
              <a:ext cx="490005" cy="489414"/>
            </a:xfrm>
            <a:prstGeom prst="rect">
              <a:avLst/>
            </a:prstGeom>
          </p:spPr>
        </p:pic>
      </p:grpSp>
      <p:grpSp>
        <p:nvGrpSpPr>
          <p:cNvPr id="78" name="群組 77"/>
          <p:cNvGrpSpPr/>
          <p:nvPr/>
        </p:nvGrpSpPr>
        <p:grpSpPr>
          <a:xfrm>
            <a:off x="3197523" y="5958315"/>
            <a:ext cx="913085" cy="790693"/>
            <a:chOff x="3792396" y="2266324"/>
            <a:chExt cx="746113" cy="790693"/>
          </a:xfrm>
        </p:grpSpPr>
        <p:sp>
          <p:nvSpPr>
            <p:cNvPr id="80" name="文字方塊 79"/>
            <p:cNvSpPr txBox="1"/>
            <p:nvPr/>
          </p:nvSpPr>
          <p:spPr>
            <a:xfrm>
              <a:off x="3792396" y="2266324"/>
              <a:ext cx="746113" cy="338554"/>
            </a:xfrm>
            <a:prstGeom prst="rect">
              <a:avLst/>
            </a:prstGeom>
            <a:noFill/>
          </p:spPr>
          <p:txBody>
            <a:bodyPr wrap="square" rtlCol="0">
              <a:spAutoFit/>
            </a:bodyPr>
            <a:lstStyle/>
            <a:p>
              <a:pPr algn="ctr"/>
              <a:r>
                <a:rPr lang="en-US" altLang="zh-TW" sz="1600" b="1" dirty="0" smtClean="0">
                  <a:solidFill>
                    <a:srgbClr val="C00000"/>
                  </a:solidFill>
                  <a:latin typeface="Calibri" panose="020F0502020204030204" pitchFamily="34" charset="0"/>
                  <a:cs typeface="Calibri" panose="020F0502020204030204" pitchFamily="34" charset="0"/>
                </a:rPr>
                <a:t>BiCS5</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82" name="圖片 81"/>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931030" y="2606362"/>
              <a:ext cx="449768" cy="450655"/>
            </a:xfrm>
            <a:prstGeom prst="rect">
              <a:avLst/>
            </a:prstGeom>
          </p:spPr>
        </p:pic>
      </p:grpSp>
      <p:grpSp>
        <p:nvGrpSpPr>
          <p:cNvPr id="83" name="群組 82"/>
          <p:cNvGrpSpPr/>
          <p:nvPr/>
        </p:nvGrpSpPr>
        <p:grpSpPr>
          <a:xfrm>
            <a:off x="14526854" y="8045152"/>
            <a:ext cx="1920141" cy="866153"/>
            <a:chOff x="14526854" y="8045152"/>
            <a:chExt cx="1920141" cy="866153"/>
          </a:xfrm>
        </p:grpSpPr>
        <p:sp>
          <p:nvSpPr>
            <p:cNvPr id="84" name="文字方塊 83"/>
            <p:cNvSpPr txBox="1"/>
            <p:nvPr/>
          </p:nvSpPr>
          <p:spPr>
            <a:xfrm>
              <a:off x="14526854" y="8045152"/>
              <a:ext cx="1920141" cy="830997"/>
            </a:xfrm>
            <a:prstGeom prst="rect">
              <a:avLst/>
            </a:prstGeom>
            <a:noFill/>
          </p:spPr>
          <p:txBody>
            <a:bodyPr wrap="none" rtlCol="0">
              <a:spAutoFit/>
            </a:bodyPr>
            <a:lstStyle/>
            <a:p>
              <a:r>
                <a:rPr lang="en-US" altLang="zh-TW" sz="1600" dirty="0">
                  <a:solidFill>
                    <a:schemeClr val="tx1">
                      <a:lumMod val="65000"/>
                      <a:lumOff val="35000"/>
                    </a:schemeClr>
                  </a:solidFill>
                  <a:latin typeface="Calibri" panose="020F0502020204030204" pitchFamily="34" charset="0"/>
                  <a:cs typeface="Calibri" panose="020F0502020204030204" pitchFamily="34" charset="0"/>
                </a:rPr>
                <a:t>Remarks</a:t>
              </a: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a:t>
              </a:r>
            </a:p>
            <a:p>
              <a:pPr>
                <a:lnSpc>
                  <a:spcPct val="200000"/>
                </a:lnSpc>
              </a:pP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                Wide Temp.</a:t>
              </a:r>
            </a:p>
          </p:txBody>
        </p:sp>
        <p:pic>
          <p:nvPicPr>
            <p:cNvPr id="85" name="圖片 84"/>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14821347" y="8460650"/>
              <a:ext cx="475278" cy="450655"/>
            </a:xfrm>
            <a:prstGeom prst="rect">
              <a:avLst/>
            </a:prstGeom>
          </p:spPr>
        </p:pic>
      </p:grpSp>
      <p:sp>
        <p:nvSpPr>
          <p:cNvPr id="56" name="標題 1"/>
          <p:cNvSpPr>
            <a:spLocks noGrp="1"/>
          </p:cNvSpPr>
          <p:nvPr>
            <p:ph type="title"/>
          </p:nvPr>
        </p:nvSpPr>
        <p:spPr>
          <a:xfrm>
            <a:off x="267874" y="168704"/>
            <a:ext cx="14309298" cy="1080120"/>
          </a:xfrm>
        </p:spPr>
        <p:txBody>
          <a:bodyPr/>
          <a:lstStyle/>
          <a:p>
            <a:r>
              <a:rPr lang="en-US" altLang="zh-TW" sz="4000" dirty="0" err="1" smtClean="0">
                <a:latin typeface="Calibri" panose="020F0502020204030204" pitchFamily="34" charset="0"/>
                <a:ea typeface="Verdana" panose="020B0604030504040204" pitchFamily="34" charset="0"/>
                <a:cs typeface="Calibri" panose="020F0502020204030204" pitchFamily="34" charset="0"/>
              </a:rPr>
              <a:t>PCIe</a:t>
            </a:r>
            <a:r>
              <a:rPr lang="en-US" altLang="zh-TW" sz="4000" dirty="0" smtClean="0">
                <a:latin typeface="Calibri" panose="020F0502020204030204" pitchFamily="34" charset="0"/>
                <a:ea typeface="Verdana" panose="020B0604030504040204" pitchFamily="34" charset="0"/>
                <a:cs typeface="Calibri" panose="020F0502020204030204" pitchFamily="34" charset="0"/>
              </a:rPr>
              <a:t> </a:t>
            </a:r>
            <a:endParaRPr lang="zh-TW" altLang="en-US"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926761917"/>
      </p:ext>
    </p:extLst>
  </p:cSld>
  <p:clrMapOvr>
    <a:masterClrMapping/>
  </p:clrMapOvr>
  <p:transition/>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6151609" y="959827"/>
            <a:ext cx="9145016" cy="646331"/>
          </a:xfrm>
          <a:prstGeom prst="rect">
            <a:avLst/>
          </a:prstGeom>
        </p:spPr>
        <p:txBody>
          <a:bodyPr wrap="square">
            <a:spAutoFit/>
          </a:bodyPr>
          <a:lstStyle/>
          <a:p>
            <a:r>
              <a:rPr lang="en-US" altLang="zh-TW" sz="3600" b="1" dirty="0">
                <a:solidFill>
                  <a:srgbClr val="3C8C93"/>
                </a:solidFill>
                <a:latin typeface="Calibri" panose="020F0502020204030204" pitchFamily="34" charset="0"/>
                <a:cs typeface="Calibri" panose="020F0502020204030204" pitchFamily="34" charset="0"/>
              </a:rPr>
              <a:t>Industrial </a:t>
            </a:r>
            <a:r>
              <a:rPr lang="en-US" altLang="zh-TW" sz="3600" b="1" dirty="0" err="1" smtClean="0">
                <a:solidFill>
                  <a:srgbClr val="3C8C93"/>
                </a:solidFill>
                <a:latin typeface="Calibri" panose="020F0502020204030204" pitchFamily="34" charset="0"/>
                <a:cs typeface="Calibri" panose="020F0502020204030204" pitchFamily="34" charset="0"/>
              </a:rPr>
              <a:t>PCIe</a:t>
            </a:r>
            <a:r>
              <a:rPr lang="en-US" altLang="zh-TW" sz="3600" b="1" dirty="0" smtClean="0">
                <a:solidFill>
                  <a:srgbClr val="3C8C93"/>
                </a:solidFill>
                <a:latin typeface="Calibri" panose="020F0502020204030204" pitchFamily="34" charset="0"/>
                <a:cs typeface="Calibri" panose="020F0502020204030204" pitchFamily="34" charset="0"/>
              </a:rPr>
              <a:t> Gen3 M.2 SSD </a:t>
            </a:r>
            <a:endParaRPr lang="en-US" altLang="zh-TW" sz="3600" b="1" dirty="0">
              <a:solidFill>
                <a:srgbClr val="3C8C93"/>
              </a:solidFill>
              <a:latin typeface="Calibri" panose="020F0502020204030204" pitchFamily="34" charset="0"/>
              <a:cs typeface="Calibri" panose="020F0502020204030204" pitchFamily="34" charset="0"/>
            </a:endParaRPr>
          </a:p>
        </p:txBody>
      </p:sp>
      <p:graphicFrame>
        <p:nvGraphicFramePr>
          <p:cNvPr id="14" name="表格 13"/>
          <p:cNvGraphicFramePr>
            <a:graphicFrameLocks noGrp="1"/>
          </p:cNvGraphicFramePr>
          <p:nvPr>
            <p:extLst>
              <p:ext uri="{D42A27DB-BD31-4B8C-83A1-F6EECF244321}">
                <p14:modId xmlns:p14="http://schemas.microsoft.com/office/powerpoint/2010/main" val="706186386"/>
              </p:ext>
            </p:extLst>
          </p:nvPr>
        </p:nvGraphicFramePr>
        <p:xfrm>
          <a:off x="226500" y="1612863"/>
          <a:ext cx="16717941" cy="3996241"/>
        </p:xfrm>
        <a:graphic>
          <a:graphicData uri="http://schemas.openxmlformats.org/drawingml/2006/table">
            <a:tbl>
              <a:tblPr firstRow="1" bandRow="1">
                <a:tableStyleId>{5940675A-B579-460E-94D1-54222C63F5DA}</a:tableStyleId>
              </a:tblPr>
              <a:tblGrid>
                <a:gridCol w="889200"/>
                <a:gridCol w="2153831"/>
                <a:gridCol w="922390"/>
                <a:gridCol w="1062710"/>
                <a:gridCol w="1062710"/>
                <a:gridCol w="1062710"/>
                <a:gridCol w="1062710"/>
                <a:gridCol w="1062710"/>
                <a:gridCol w="1062710"/>
                <a:gridCol w="1062710"/>
                <a:gridCol w="1062710"/>
                <a:gridCol w="1062710"/>
                <a:gridCol w="1062710"/>
                <a:gridCol w="1062710"/>
                <a:gridCol w="1062710"/>
              </a:tblGrid>
              <a:tr h="342499">
                <a:tc>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Flash</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grid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Available</a:t>
                      </a:r>
                      <a:r>
                        <a:rPr lang="en-US" altLang="zh-TW" sz="2000" b="1" baseline="0" dirty="0" smtClean="0">
                          <a:solidFill>
                            <a:schemeClr val="bg1"/>
                          </a:solidFill>
                          <a:latin typeface="Calibri" panose="020F0502020204030204" pitchFamily="34" charset="0"/>
                          <a:cs typeface="Calibri" panose="020F0502020204030204" pitchFamily="34" charset="0"/>
                        </a:rPr>
                        <a:t> Now</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hMerge="1">
                  <a:txBody>
                    <a:bodyPr/>
                    <a:lstStyle/>
                    <a:p>
                      <a:endParaRPr lang="zh-TW" altLang="en-US"/>
                    </a:p>
                  </a:txBody>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Q4’23</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Q1’24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Q2’24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Q3’24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1283521">
                <a:tc rowSpan="3">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TLC</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PV220-M242</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120GB~960GB </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Gen3 x4</a:t>
                      </a:r>
                    </a:p>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1600" b="1"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DRAM-less w/HMB</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spcBef>
                          <a:spcPts val="0"/>
                        </a:spcBef>
                        <a:spcAft>
                          <a:spcPts val="0"/>
                        </a:spcAft>
                        <a:defRPr/>
                      </a:pP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zh-TW" altLang="en-US" dirty="0"/>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0" kern="1200" baseline="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2">
                          <a:lumMod val="20000"/>
                          <a:lumOff val="80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0" kern="1200" baseline="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2">
                          <a:lumMod val="20000"/>
                          <a:lumOff val="80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r>
              <a:tr h="1026000">
                <a:tc vMerge="1">
                  <a:txBody>
                    <a:bodyPr/>
                    <a:lstStyle/>
                    <a:p>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PV910-M242</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60GB~960GB </a:t>
                      </a:r>
                    </a:p>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Gen3 x2 </a:t>
                      </a:r>
                    </a:p>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1600" b="1"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DRAM-less w/HMB</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spcBef>
                          <a:spcPts val="0"/>
                        </a:spcBef>
                        <a:spcAft>
                          <a:spcPts val="0"/>
                        </a:spcAft>
                        <a:defRPr/>
                      </a:pP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kern="1200" baseline="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kern="1200" baseline="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kern="1200" baseline="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kern="1200" baseline="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026000">
                <a:tc vMerge="1">
                  <a:txBody>
                    <a:bodyPr/>
                    <a:lstStyle/>
                    <a:p>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PV910-M230</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60GB~480GB </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Gen3 x2</a:t>
                      </a:r>
                    </a:p>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1600" b="1"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DRAM-less w/HMB</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spcBef>
                          <a:spcPts val="0"/>
                        </a:spcBef>
                        <a:spcAft>
                          <a:spcPts val="0"/>
                        </a:spcAft>
                        <a:defRPr/>
                      </a:pP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kern="1200" baseline="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kern="1200" baseline="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kern="1200" baseline="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kern="1200" baseline="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0"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grpSp>
        <p:nvGrpSpPr>
          <p:cNvPr id="113" name="群組 112"/>
          <p:cNvGrpSpPr/>
          <p:nvPr/>
        </p:nvGrpSpPr>
        <p:grpSpPr>
          <a:xfrm>
            <a:off x="-4662109" y="2512992"/>
            <a:ext cx="4403248" cy="4271897"/>
            <a:chOff x="-4662109" y="2512992"/>
            <a:chExt cx="4403248" cy="4271897"/>
          </a:xfrm>
        </p:grpSpPr>
        <p:grpSp>
          <p:nvGrpSpPr>
            <p:cNvPr id="114" name="群組 113"/>
            <p:cNvGrpSpPr/>
            <p:nvPr/>
          </p:nvGrpSpPr>
          <p:grpSpPr>
            <a:xfrm>
              <a:off x="-4662109" y="2512992"/>
              <a:ext cx="4403248" cy="4271897"/>
              <a:chOff x="12883876" y="1908742"/>
              <a:chExt cx="4403248" cy="4271897"/>
            </a:xfrm>
          </p:grpSpPr>
          <p:sp>
            <p:nvSpPr>
              <p:cNvPr id="117" name="矩形 116"/>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8" name="矩形 117"/>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9" name="矩形 118"/>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0" name="矩形 119"/>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1" name="文字方塊 120"/>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122" name="文字方塊 121"/>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123" name="矩形 122"/>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4" name="文字方塊 123"/>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125" name="文字方塊 124"/>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126" name="矩形 125"/>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7" name="文字方塊 126"/>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128" name="矩形 127"/>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9" name="矩形 128"/>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30" name="矩形 129"/>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31" name="文字方塊 130"/>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132" name="矩形 131"/>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33" name="矩形 132"/>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34" name="矩形 133"/>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135" name="矩形 134"/>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136" name="矩形 135"/>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37" name="文字方塊 136"/>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138" name="矩形 137"/>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39" name="矩形 138"/>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115" name="文字方塊 114"/>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116" name="矩形 115"/>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grpSp>
        <p:nvGrpSpPr>
          <p:cNvPr id="46" name="群組 45"/>
          <p:cNvGrpSpPr/>
          <p:nvPr/>
        </p:nvGrpSpPr>
        <p:grpSpPr>
          <a:xfrm>
            <a:off x="3326365" y="2212504"/>
            <a:ext cx="734536" cy="827151"/>
            <a:chOff x="3773587" y="2266324"/>
            <a:chExt cx="734536" cy="827151"/>
          </a:xfrm>
        </p:grpSpPr>
        <p:sp>
          <p:nvSpPr>
            <p:cNvPr id="47" name="文字方塊 46"/>
            <p:cNvSpPr txBox="1"/>
            <p:nvPr/>
          </p:nvSpPr>
          <p:spPr>
            <a:xfrm>
              <a:off x="3773587" y="2266324"/>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BiCS5</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48" name="圖片 47"/>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889547" y="2642820"/>
              <a:ext cx="475278" cy="450655"/>
            </a:xfrm>
            <a:prstGeom prst="rect">
              <a:avLst/>
            </a:prstGeom>
          </p:spPr>
        </p:pic>
      </p:grpSp>
      <p:grpSp>
        <p:nvGrpSpPr>
          <p:cNvPr id="49" name="群組 48"/>
          <p:cNvGrpSpPr/>
          <p:nvPr/>
        </p:nvGrpSpPr>
        <p:grpSpPr>
          <a:xfrm>
            <a:off x="3341539" y="3436640"/>
            <a:ext cx="734536" cy="827151"/>
            <a:chOff x="3773587" y="2266324"/>
            <a:chExt cx="734536" cy="827151"/>
          </a:xfrm>
        </p:grpSpPr>
        <p:sp>
          <p:nvSpPr>
            <p:cNvPr id="50" name="文字方塊 49"/>
            <p:cNvSpPr txBox="1"/>
            <p:nvPr/>
          </p:nvSpPr>
          <p:spPr>
            <a:xfrm>
              <a:off x="3773587" y="2266324"/>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BiCS5</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51" name="圖片 50"/>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889547" y="2642820"/>
              <a:ext cx="475278" cy="450655"/>
            </a:xfrm>
            <a:prstGeom prst="rect">
              <a:avLst/>
            </a:prstGeom>
          </p:spPr>
        </p:pic>
      </p:grpSp>
      <p:grpSp>
        <p:nvGrpSpPr>
          <p:cNvPr id="52" name="群組 51"/>
          <p:cNvGrpSpPr/>
          <p:nvPr/>
        </p:nvGrpSpPr>
        <p:grpSpPr>
          <a:xfrm>
            <a:off x="3341539" y="4660776"/>
            <a:ext cx="734536" cy="827151"/>
            <a:chOff x="3773587" y="2266324"/>
            <a:chExt cx="734536" cy="827151"/>
          </a:xfrm>
        </p:grpSpPr>
        <p:sp>
          <p:nvSpPr>
            <p:cNvPr id="53" name="文字方塊 52"/>
            <p:cNvSpPr txBox="1"/>
            <p:nvPr/>
          </p:nvSpPr>
          <p:spPr>
            <a:xfrm>
              <a:off x="3773587" y="2266324"/>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BiCS5</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54" name="圖片 53"/>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889547" y="2642820"/>
              <a:ext cx="475278" cy="450655"/>
            </a:xfrm>
            <a:prstGeom prst="rect">
              <a:avLst/>
            </a:prstGeom>
          </p:spPr>
        </p:pic>
      </p:grpSp>
      <p:grpSp>
        <p:nvGrpSpPr>
          <p:cNvPr id="66" name="群組 65"/>
          <p:cNvGrpSpPr/>
          <p:nvPr/>
        </p:nvGrpSpPr>
        <p:grpSpPr>
          <a:xfrm>
            <a:off x="14526854" y="8045152"/>
            <a:ext cx="1920141" cy="866153"/>
            <a:chOff x="14526854" y="8045152"/>
            <a:chExt cx="1920141" cy="866153"/>
          </a:xfrm>
        </p:grpSpPr>
        <p:sp>
          <p:nvSpPr>
            <p:cNvPr id="67" name="文字方塊 66"/>
            <p:cNvSpPr txBox="1"/>
            <p:nvPr/>
          </p:nvSpPr>
          <p:spPr>
            <a:xfrm>
              <a:off x="14526854" y="8045152"/>
              <a:ext cx="1920141" cy="830997"/>
            </a:xfrm>
            <a:prstGeom prst="rect">
              <a:avLst/>
            </a:prstGeom>
            <a:noFill/>
          </p:spPr>
          <p:txBody>
            <a:bodyPr wrap="none" rtlCol="0">
              <a:spAutoFit/>
            </a:bodyPr>
            <a:lstStyle/>
            <a:p>
              <a:r>
                <a:rPr lang="en-US" altLang="zh-TW" sz="1600" dirty="0">
                  <a:solidFill>
                    <a:schemeClr val="tx1">
                      <a:lumMod val="65000"/>
                      <a:lumOff val="35000"/>
                    </a:schemeClr>
                  </a:solidFill>
                  <a:latin typeface="Calibri" panose="020F0502020204030204" pitchFamily="34" charset="0"/>
                  <a:cs typeface="Calibri" panose="020F0502020204030204" pitchFamily="34" charset="0"/>
                </a:rPr>
                <a:t>Remarks</a:t>
              </a: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a:t>
              </a:r>
            </a:p>
            <a:p>
              <a:pPr>
                <a:lnSpc>
                  <a:spcPct val="200000"/>
                </a:lnSpc>
              </a:pP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                Wide Temp.</a:t>
              </a:r>
            </a:p>
          </p:txBody>
        </p:sp>
        <p:pic>
          <p:nvPicPr>
            <p:cNvPr id="68" name="圖片 67"/>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14821347" y="8460650"/>
              <a:ext cx="475278" cy="450655"/>
            </a:xfrm>
            <a:prstGeom prst="rect">
              <a:avLst/>
            </a:prstGeom>
          </p:spPr>
        </p:pic>
      </p:grpSp>
      <p:sp>
        <p:nvSpPr>
          <p:cNvPr id="45" name="文字方塊 38"/>
          <p:cNvSpPr txBox="1">
            <a:spLocks noChangeArrowheads="1"/>
          </p:cNvSpPr>
          <p:nvPr/>
        </p:nvSpPr>
        <p:spPr bwMode="auto">
          <a:xfrm>
            <a:off x="13727427" y="5304833"/>
            <a:ext cx="2719568" cy="295423"/>
          </a:xfrm>
          <a:prstGeom prst="rect">
            <a:avLst/>
          </a:prstGeom>
          <a:noFill/>
          <a:ln w="9525">
            <a:noFill/>
            <a:miter lim="800000"/>
            <a:headEnd/>
            <a:tailEnd/>
          </a:ln>
        </p:spPr>
        <p:txBody>
          <a:bodyPr wrap="square" lIns="79205" tIns="39603" rIns="79205" bIns="39603">
            <a:spAutoFit/>
          </a:bodyPr>
          <a:lstStyle/>
          <a:p>
            <a:pPr fontAlgn="auto">
              <a:spcBef>
                <a:spcPts val="0"/>
              </a:spcBef>
              <a:spcAft>
                <a:spcPts val="0"/>
              </a:spcAft>
              <a:defRPr/>
            </a:pPr>
            <a:r>
              <a:rPr kumimoji="0" lang="en-US" altLang="zh-TW" sz="1400" b="1" dirty="0">
                <a:solidFill>
                  <a:srgbClr val="C00000"/>
                </a:solidFill>
                <a:latin typeface="Calibri" panose="020F0502020204030204" pitchFamily="34" charset="0"/>
                <a:ea typeface="+mn-ea"/>
                <a:cs typeface="Calibri" panose="020F0502020204030204" pitchFamily="34" charset="0"/>
              </a:rPr>
              <a:t> Warranty: </a:t>
            </a:r>
            <a:r>
              <a:rPr lang="en-US" altLang="zh-TW" sz="1400" b="1" dirty="0">
                <a:solidFill>
                  <a:srgbClr val="C00000"/>
                </a:solidFill>
                <a:latin typeface="Calibri" panose="020F0502020204030204" pitchFamily="34" charset="0"/>
                <a:ea typeface="+mn-ea"/>
                <a:cs typeface="Calibri" panose="020F0502020204030204" pitchFamily="34" charset="0"/>
              </a:rPr>
              <a:t>3</a:t>
            </a:r>
            <a:r>
              <a:rPr kumimoji="0" lang="en-US" altLang="zh-TW" sz="1400" b="1" dirty="0" smtClean="0">
                <a:solidFill>
                  <a:srgbClr val="C00000"/>
                </a:solidFill>
                <a:latin typeface="Calibri" panose="020F0502020204030204" pitchFamily="34" charset="0"/>
                <a:ea typeface="+mn-ea"/>
                <a:cs typeface="Calibri" panose="020F0502020204030204" pitchFamily="34" charset="0"/>
              </a:rPr>
              <a:t> </a:t>
            </a:r>
            <a:r>
              <a:rPr kumimoji="0" lang="en-US" altLang="zh-TW" sz="1400" b="1" dirty="0">
                <a:solidFill>
                  <a:srgbClr val="C00000"/>
                </a:solidFill>
                <a:latin typeface="Calibri" panose="020F0502020204030204" pitchFamily="34" charset="0"/>
                <a:ea typeface="+mn-ea"/>
                <a:cs typeface="Calibri" panose="020F0502020204030204" pitchFamily="34" charset="0"/>
              </a:rPr>
              <a:t>years or </a:t>
            </a:r>
            <a:r>
              <a:rPr kumimoji="0" lang="en-US" altLang="zh-TW" sz="1400" b="1" dirty="0" smtClean="0">
                <a:solidFill>
                  <a:srgbClr val="C00000"/>
                </a:solidFill>
                <a:latin typeface="Calibri" panose="020F0502020204030204" pitchFamily="34" charset="0"/>
                <a:ea typeface="+mn-ea"/>
                <a:cs typeface="Calibri" panose="020F0502020204030204" pitchFamily="34" charset="0"/>
              </a:rPr>
              <a:t>3K </a:t>
            </a:r>
            <a:r>
              <a:rPr kumimoji="0" lang="en-US" altLang="zh-TW" sz="1400" b="1" dirty="0">
                <a:solidFill>
                  <a:srgbClr val="C00000"/>
                </a:solidFill>
                <a:latin typeface="Calibri" panose="020F0502020204030204" pitchFamily="34" charset="0"/>
                <a:ea typeface="+mn-ea"/>
                <a:cs typeface="Calibri" panose="020F0502020204030204" pitchFamily="34" charset="0"/>
              </a:rPr>
              <a:t>P/E cycles</a:t>
            </a:r>
            <a:endParaRPr kumimoji="0" lang="zh-TW" altLang="en-US" sz="1400" b="1" dirty="0">
              <a:solidFill>
                <a:srgbClr val="C00000"/>
              </a:solidFill>
              <a:latin typeface="Calibri" panose="020F0502020204030204" pitchFamily="34" charset="0"/>
              <a:ea typeface="+mn-ea"/>
              <a:cs typeface="Calibri" panose="020F0502020204030204" pitchFamily="34" charset="0"/>
            </a:endParaRPr>
          </a:p>
        </p:txBody>
      </p:sp>
      <p:sp>
        <p:nvSpPr>
          <p:cNvPr id="61" name="標題 1"/>
          <p:cNvSpPr txBox="1">
            <a:spLocks/>
          </p:cNvSpPr>
          <p:nvPr/>
        </p:nvSpPr>
        <p:spPr>
          <a:xfrm>
            <a:off x="267874" y="168704"/>
            <a:ext cx="14309298" cy="1080120"/>
          </a:xfrm>
          <a:prstGeom prst="rect">
            <a:avLst/>
          </a:prstGeom>
        </p:spPr>
        <p:txBody>
          <a:bodyPr anchor="ctr"/>
          <a:lstStyle>
            <a:lvl1pPr algn="l" rtl="0" eaLnBrk="0" fontAlgn="base" hangingPunct="0">
              <a:spcBef>
                <a:spcPct val="0"/>
              </a:spcBef>
              <a:spcAft>
                <a:spcPct val="0"/>
              </a:spcAft>
              <a:defRPr sz="4000" b="1">
                <a:solidFill>
                  <a:schemeClr val="tx1">
                    <a:lumMod val="75000"/>
                    <a:lumOff val="25000"/>
                  </a:schemeClr>
                </a:solidFill>
                <a:latin typeface="微軟正黑體" panose="020B0604030504040204" pitchFamily="34" charset="-120"/>
                <a:ea typeface="微軟正黑體" panose="020B0604030504040204" pitchFamily="34" charset="-120"/>
                <a:cs typeface="+mj-cs"/>
                <a:sym typeface="Arial" panose="020B0604020202020204" pitchFamily="34" charset="0"/>
              </a:defRPr>
            </a:lvl1pPr>
            <a:lvl2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2pPr>
            <a:lvl3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3pPr>
            <a:lvl4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4pPr>
            <a:lvl5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5pPr>
            <a:lvl6pPr marL="457223"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6pPr>
            <a:lvl7pPr marL="914446"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7pPr>
            <a:lvl8pPr marL="1371668"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8pPr>
            <a:lvl9pPr marL="1828892"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9pPr>
          </a:lstStyle>
          <a:p>
            <a:r>
              <a:rPr lang="en-US" altLang="zh-TW" kern="0" smtClean="0">
                <a:latin typeface="Calibri" panose="020F0502020204030204" pitchFamily="34" charset="0"/>
                <a:ea typeface="Verdana" panose="020B0604030504040204" pitchFamily="34" charset="0"/>
                <a:cs typeface="Calibri" panose="020F0502020204030204" pitchFamily="34" charset="0"/>
              </a:rPr>
              <a:t>PCIe </a:t>
            </a:r>
            <a:endParaRPr lang="zh-TW" altLang="en-US" kern="0"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79370648"/>
      </p:ext>
    </p:extLst>
  </p:cSld>
  <p:clrMapOvr>
    <a:masterClrMapping/>
  </p:clrMapOvr>
  <p:transition/>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1787496" y="196280"/>
            <a:ext cx="14292088" cy="1080121"/>
          </a:xfrm>
        </p:spPr>
        <p:txBody>
          <a:bodyPr/>
          <a:lstStyle/>
          <a:p>
            <a:pPr algn="ctr"/>
            <a:r>
              <a:rPr lang="en-US" altLang="zh-TW" sz="3600" dirty="0">
                <a:solidFill>
                  <a:srgbClr val="3C8C93"/>
                </a:solidFill>
              </a:rPr>
              <a:t>Industrial </a:t>
            </a:r>
            <a:r>
              <a:rPr lang="en-US" altLang="zh-TW" sz="3600" dirty="0" err="1">
                <a:solidFill>
                  <a:srgbClr val="3C8C93"/>
                </a:solidFill>
              </a:rPr>
              <a:t>PCIe</a:t>
            </a:r>
            <a:r>
              <a:rPr lang="en-US" altLang="zh-TW" sz="3600" dirty="0">
                <a:solidFill>
                  <a:srgbClr val="3C8C93"/>
                </a:solidFill>
              </a:rPr>
              <a:t> Gen3 M.2 SSD </a:t>
            </a:r>
          </a:p>
        </p:txBody>
      </p:sp>
      <p:graphicFrame>
        <p:nvGraphicFramePr>
          <p:cNvPr id="4" name="表格 3"/>
          <p:cNvGraphicFramePr>
            <a:graphicFrameLocks noGrp="1"/>
          </p:cNvGraphicFramePr>
          <p:nvPr>
            <p:extLst>
              <p:ext uri="{D42A27DB-BD31-4B8C-83A1-F6EECF244321}">
                <p14:modId xmlns:p14="http://schemas.microsoft.com/office/powerpoint/2010/main" val="201205807"/>
              </p:ext>
            </p:extLst>
          </p:nvPr>
        </p:nvGraphicFramePr>
        <p:xfrm>
          <a:off x="461219" y="1060376"/>
          <a:ext cx="16307666" cy="1750098"/>
        </p:xfrm>
        <a:graphic>
          <a:graphicData uri="http://schemas.openxmlformats.org/drawingml/2006/table">
            <a:tbl>
              <a:tblPr firstRow="1" bandRow="1">
                <a:tableStyleId>{5940675A-B579-460E-94D1-54222C63F5DA}</a:tableStyleId>
              </a:tblPr>
              <a:tblGrid>
                <a:gridCol w="874976"/>
                <a:gridCol w="2048275"/>
                <a:gridCol w="1094768"/>
                <a:gridCol w="1024138"/>
                <a:gridCol w="1024137"/>
                <a:gridCol w="1024137"/>
                <a:gridCol w="1024138"/>
                <a:gridCol w="1024138"/>
                <a:gridCol w="1024137"/>
                <a:gridCol w="1024137"/>
                <a:gridCol w="1024137"/>
                <a:gridCol w="1024137"/>
                <a:gridCol w="1024137"/>
                <a:gridCol w="1024137"/>
                <a:gridCol w="1024137"/>
              </a:tblGrid>
              <a:tr h="516978">
                <a:tc>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Flash</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grid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Available</a:t>
                      </a:r>
                      <a:r>
                        <a:rPr lang="en-US" altLang="zh-TW" sz="2000" b="1" baseline="0" dirty="0" smtClean="0">
                          <a:solidFill>
                            <a:schemeClr val="bg1"/>
                          </a:solidFill>
                          <a:latin typeface="Calibri" panose="020F0502020204030204" pitchFamily="34" charset="0"/>
                          <a:cs typeface="Calibri" panose="020F0502020204030204" pitchFamily="34" charset="0"/>
                        </a:rPr>
                        <a:t> Now</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hMerge="1">
                  <a:txBody>
                    <a:bodyPr/>
                    <a:lstStyle/>
                    <a:p>
                      <a:endParaRPr lang="zh-TW" altLang="en-US"/>
                    </a:p>
                  </a:txBody>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Q4’23</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a:p>
                  </a:txBody>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Q1’24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Q2’24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dirty="0"/>
                    </a:p>
                  </a:txBody>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Q3’24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1233120">
                <a:tc>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SLC-</a:t>
                      </a:r>
                      <a:r>
                        <a:rPr lang="en-US" altLang="zh-TW" sz="2000" b="1" dirty="0" err="1" smtClean="0">
                          <a:solidFill>
                            <a:schemeClr val="bg1"/>
                          </a:solidFill>
                          <a:latin typeface="Calibri" panose="020F0502020204030204" pitchFamily="34" charset="0"/>
                          <a:cs typeface="Calibri" panose="020F0502020204030204" pitchFamily="34" charset="0"/>
                        </a:rPr>
                        <a:t>liteX</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8C7D"/>
                    </a:solidFill>
                  </a:tcPr>
                </a:tc>
                <a:tc>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PH920-M280</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160GB~640GB </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Gen3 x4</a:t>
                      </a:r>
                    </a:p>
                    <a:p>
                      <a:pPr marL="0" algn="l" defTabSz="914446" rtl="0" eaLnBrk="1" fontAlgn="auto" latinLnBrk="0" hangingPunct="1">
                        <a:spcBef>
                          <a:spcPts val="0"/>
                        </a:spcBef>
                        <a:spcAft>
                          <a:spcPts val="0"/>
                        </a:spcAft>
                        <a:defRPr/>
                      </a:pPr>
                      <a:r>
                        <a:rPr lang="en-US" altLang="zh-TW" sz="1600" b="1"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DRAM-less w/HMB</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600" b="1" kern="1200" baseline="0" dirty="0" smtClean="0">
                        <a:solidFill>
                          <a:srgbClr val="FFFFFF"/>
                        </a:solidFill>
                        <a:latin typeface="Calibri" panose="020F0502020204030204" pitchFamily="34" charset="0"/>
                        <a:ea typeface="+mn-ea"/>
                        <a:cs typeface="Calibri" panose="020F0502020204030204" pitchFamily="34" charset="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600" b="1" kern="1200" baseline="0" dirty="0" smtClean="0">
                        <a:solidFill>
                          <a:srgbClr val="FFFFFF"/>
                        </a:solidFill>
                        <a:latin typeface="Calibri" panose="020F0502020204030204" pitchFamily="34" charset="0"/>
                        <a:ea typeface="+mn-ea"/>
                        <a:cs typeface="Calibri" panose="020F0502020204030204" pitchFamily="34" charset="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kern="1200" dirty="0" smtClean="0">
                        <a:solidFill>
                          <a:srgbClr val="FFFFFF"/>
                        </a:solidFill>
                        <a:latin typeface="Calibri" panose="020F0502020204030204" pitchFamily="34" charset="0"/>
                        <a:ea typeface="+mn-ea"/>
                        <a:cs typeface="Calibri" panose="020F0502020204030204" pitchFamily="34" charset="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kern="1200" dirty="0" smtClean="0">
                        <a:solidFill>
                          <a:srgbClr val="FFFFFF"/>
                        </a:solidFill>
                        <a:latin typeface="Calibri" panose="020F0502020204030204" pitchFamily="34" charset="0"/>
                        <a:ea typeface="+mn-ea"/>
                        <a:cs typeface="Calibri" panose="020F0502020204030204" pitchFamily="34" charset="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pPr fontAlgn="auto">
                        <a:spcBef>
                          <a:spcPts val="0"/>
                        </a:spcBef>
                        <a:spcAft>
                          <a:spcPts val="0"/>
                        </a:spcAft>
                        <a:defRPr/>
                      </a:pPr>
                      <a:endParaRPr lang="en-US" altLang="zh-TW" sz="1800" b="1" kern="1200" dirty="0" smtClean="0">
                        <a:solidFill>
                          <a:srgbClr val="FFFFFF"/>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pPr fontAlgn="auto">
                        <a:spcBef>
                          <a:spcPts val="0"/>
                        </a:spcBef>
                        <a:spcAft>
                          <a:spcPts val="0"/>
                        </a:spcAft>
                        <a:defRPr/>
                      </a:pPr>
                      <a:endParaRPr lang="en-US" altLang="zh-TW" sz="1800" b="1" kern="1200" dirty="0" smtClean="0">
                        <a:solidFill>
                          <a:srgbClr val="FFFFFF"/>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rgbClr val="FFFFFF"/>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grpSp>
        <p:nvGrpSpPr>
          <p:cNvPr id="84" name="群組 83"/>
          <p:cNvGrpSpPr/>
          <p:nvPr/>
        </p:nvGrpSpPr>
        <p:grpSpPr>
          <a:xfrm>
            <a:off x="-4662109" y="2512992"/>
            <a:ext cx="4403248" cy="4271897"/>
            <a:chOff x="-4662109" y="2512992"/>
            <a:chExt cx="4403248" cy="4271897"/>
          </a:xfrm>
        </p:grpSpPr>
        <p:grpSp>
          <p:nvGrpSpPr>
            <p:cNvPr id="85" name="群組 84"/>
            <p:cNvGrpSpPr/>
            <p:nvPr/>
          </p:nvGrpSpPr>
          <p:grpSpPr>
            <a:xfrm>
              <a:off x="-4662109" y="2512992"/>
              <a:ext cx="4403248" cy="4271897"/>
              <a:chOff x="12883876" y="1908742"/>
              <a:chExt cx="4403248" cy="4271897"/>
            </a:xfrm>
          </p:grpSpPr>
          <p:sp>
            <p:nvSpPr>
              <p:cNvPr id="88" name="矩形 87"/>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9" name="矩形 88"/>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0" name="矩形 89"/>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1" name="矩形 90"/>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2" name="文字方塊 91"/>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93" name="文字方塊 92"/>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94" name="矩形 93"/>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5" name="文字方塊 94"/>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96" name="文字方塊 95"/>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97" name="矩形 96"/>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8" name="文字方塊 97"/>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99" name="矩形 98"/>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0" name="矩形 99"/>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1" name="矩形 100"/>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2" name="文字方塊 101"/>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103" name="矩形 102"/>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04" name="矩形 103"/>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5" name="矩形 104"/>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106" name="矩形 105"/>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107" name="矩形 106"/>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08" name="文字方塊 107"/>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109" name="矩形 108"/>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0" name="矩形 109"/>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86" name="文字方塊 85"/>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87" name="矩形 86"/>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41" name="文字方塊 38"/>
          <p:cNvSpPr txBox="1">
            <a:spLocks noChangeArrowheads="1"/>
          </p:cNvSpPr>
          <p:nvPr/>
        </p:nvSpPr>
        <p:spPr bwMode="auto">
          <a:xfrm>
            <a:off x="13613847" y="2510830"/>
            <a:ext cx="2902311" cy="295423"/>
          </a:xfrm>
          <a:prstGeom prst="rect">
            <a:avLst/>
          </a:prstGeom>
          <a:noFill/>
          <a:ln w="9525">
            <a:noFill/>
            <a:miter lim="800000"/>
            <a:headEnd/>
            <a:tailEnd/>
          </a:ln>
        </p:spPr>
        <p:txBody>
          <a:bodyPr wrap="none" lIns="79205" tIns="39603" rIns="79205" bIns="39603">
            <a:spAutoFit/>
          </a:bodyPr>
          <a:lstStyle/>
          <a:p>
            <a:pPr fontAlgn="auto">
              <a:spcBef>
                <a:spcPts val="0"/>
              </a:spcBef>
              <a:spcAft>
                <a:spcPts val="0"/>
              </a:spcAft>
              <a:defRPr/>
            </a:pPr>
            <a:r>
              <a:rPr kumimoji="0" lang="en-US" altLang="zh-TW" sz="1400" b="1" dirty="0">
                <a:solidFill>
                  <a:srgbClr val="C00000"/>
                </a:solidFill>
                <a:latin typeface="Calibri" panose="020F0502020204030204" pitchFamily="34" charset="0"/>
                <a:ea typeface="+mn-ea"/>
                <a:cs typeface="Calibri" panose="020F0502020204030204" pitchFamily="34" charset="0"/>
              </a:rPr>
              <a:t> Warranty: </a:t>
            </a:r>
            <a:r>
              <a:rPr lang="en-US" altLang="zh-TW" sz="1400" b="1" dirty="0">
                <a:solidFill>
                  <a:srgbClr val="C00000"/>
                </a:solidFill>
                <a:latin typeface="Calibri" panose="020F0502020204030204" pitchFamily="34" charset="0"/>
                <a:ea typeface="+mn-ea"/>
                <a:cs typeface="Calibri" panose="020F0502020204030204" pitchFamily="34" charset="0"/>
              </a:rPr>
              <a:t>5</a:t>
            </a:r>
            <a:r>
              <a:rPr kumimoji="0" lang="en-US" altLang="zh-TW" sz="1400" b="1" dirty="0" smtClean="0">
                <a:solidFill>
                  <a:srgbClr val="C00000"/>
                </a:solidFill>
                <a:latin typeface="Calibri" panose="020F0502020204030204" pitchFamily="34" charset="0"/>
                <a:ea typeface="+mn-ea"/>
                <a:cs typeface="Calibri" panose="020F0502020204030204" pitchFamily="34" charset="0"/>
              </a:rPr>
              <a:t> </a:t>
            </a:r>
            <a:r>
              <a:rPr kumimoji="0" lang="en-US" altLang="zh-TW" sz="1400" b="1" dirty="0">
                <a:solidFill>
                  <a:srgbClr val="C00000"/>
                </a:solidFill>
                <a:latin typeface="Calibri" panose="020F0502020204030204" pitchFamily="34" charset="0"/>
                <a:ea typeface="+mn-ea"/>
                <a:cs typeface="Calibri" panose="020F0502020204030204" pitchFamily="34" charset="0"/>
              </a:rPr>
              <a:t>years or </a:t>
            </a:r>
            <a:r>
              <a:rPr lang="en-US" altLang="zh-TW" sz="1400" b="1" dirty="0" smtClean="0">
                <a:solidFill>
                  <a:srgbClr val="C00000"/>
                </a:solidFill>
                <a:latin typeface="Calibri" panose="020F0502020204030204" pitchFamily="34" charset="0"/>
                <a:ea typeface="+mn-ea"/>
                <a:cs typeface="Calibri" panose="020F0502020204030204" pitchFamily="34" charset="0"/>
              </a:rPr>
              <a:t>100</a:t>
            </a:r>
            <a:r>
              <a:rPr kumimoji="0" lang="en-US" altLang="zh-TW" sz="1400" b="1" dirty="0" smtClean="0">
                <a:solidFill>
                  <a:srgbClr val="C00000"/>
                </a:solidFill>
                <a:latin typeface="Calibri" panose="020F0502020204030204" pitchFamily="34" charset="0"/>
                <a:ea typeface="+mn-ea"/>
                <a:cs typeface="Calibri" panose="020F0502020204030204" pitchFamily="34" charset="0"/>
              </a:rPr>
              <a:t>K </a:t>
            </a:r>
            <a:r>
              <a:rPr kumimoji="0" lang="en-US" altLang="zh-TW" sz="1400" b="1" dirty="0">
                <a:solidFill>
                  <a:srgbClr val="C00000"/>
                </a:solidFill>
                <a:latin typeface="Calibri" panose="020F0502020204030204" pitchFamily="34" charset="0"/>
                <a:ea typeface="+mn-ea"/>
                <a:cs typeface="Calibri" panose="020F0502020204030204" pitchFamily="34" charset="0"/>
              </a:rPr>
              <a:t>P/E cycles</a:t>
            </a:r>
            <a:endParaRPr kumimoji="0" lang="zh-TW" altLang="en-US" sz="1400" b="1" dirty="0">
              <a:solidFill>
                <a:srgbClr val="C00000"/>
              </a:solidFill>
              <a:latin typeface="Calibri" panose="020F0502020204030204" pitchFamily="34" charset="0"/>
              <a:ea typeface="+mn-ea"/>
              <a:cs typeface="Calibri" panose="020F0502020204030204" pitchFamily="34" charset="0"/>
            </a:endParaRPr>
          </a:p>
        </p:txBody>
      </p:sp>
      <p:grpSp>
        <p:nvGrpSpPr>
          <p:cNvPr id="48" name="群組 47"/>
          <p:cNvGrpSpPr/>
          <p:nvPr/>
        </p:nvGrpSpPr>
        <p:grpSpPr>
          <a:xfrm>
            <a:off x="3631835" y="1780456"/>
            <a:ext cx="734536" cy="866201"/>
            <a:chOff x="3706416" y="2227274"/>
            <a:chExt cx="734536" cy="866201"/>
          </a:xfrm>
        </p:grpSpPr>
        <p:sp>
          <p:nvSpPr>
            <p:cNvPr id="49" name="文字方塊 48"/>
            <p:cNvSpPr txBox="1"/>
            <p:nvPr/>
          </p:nvSpPr>
          <p:spPr>
            <a:xfrm>
              <a:off x="3706416" y="2227274"/>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BiCS5</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50" name="圖片 49"/>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795114" y="2642820"/>
              <a:ext cx="475278" cy="450655"/>
            </a:xfrm>
            <a:prstGeom prst="rect">
              <a:avLst/>
            </a:prstGeom>
          </p:spPr>
        </p:pic>
      </p:grpSp>
      <p:grpSp>
        <p:nvGrpSpPr>
          <p:cNvPr id="51" name="群組 50"/>
          <p:cNvGrpSpPr/>
          <p:nvPr/>
        </p:nvGrpSpPr>
        <p:grpSpPr>
          <a:xfrm>
            <a:off x="14601926" y="8750153"/>
            <a:ext cx="1920141" cy="866153"/>
            <a:chOff x="14526854" y="8045152"/>
            <a:chExt cx="1920141" cy="866153"/>
          </a:xfrm>
        </p:grpSpPr>
        <p:sp>
          <p:nvSpPr>
            <p:cNvPr id="54" name="文字方塊 53"/>
            <p:cNvSpPr txBox="1"/>
            <p:nvPr/>
          </p:nvSpPr>
          <p:spPr>
            <a:xfrm>
              <a:off x="14526854" y="8045152"/>
              <a:ext cx="1920141" cy="830997"/>
            </a:xfrm>
            <a:prstGeom prst="rect">
              <a:avLst/>
            </a:prstGeom>
            <a:noFill/>
          </p:spPr>
          <p:txBody>
            <a:bodyPr wrap="none" rtlCol="0">
              <a:spAutoFit/>
            </a:bodyPr>
            <a:lstStyle/>
            <a:p>
              <a:r>
                <a:rPr lang="en-US" altLang="zh-TW" sz="1600" dirty="0">
                  <a:solidFill>
                    <a:schemeClr val="tx1">
                      <a:lumMod val="65000"/>
                      <a:lumOff val="35000"/>
                    </a:schemeClr>
                  </a:solidFill>
                  <a:latin typeface="Calibri" panose="020F0502020204030204" pitchFamily="34" charset="0"/>
                  <a:cs typeface="Calibri" panose="020F0502020204030204" pitchFamily="34" charset="0"/>
                </a:rPr>
                <a:t>Remarks</a:t>
              </a: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a:t>
              </a:r>
            </a:p>
            <a:p>
              <a:pPr>
                <a:lnSpc>
                  <a:spcPct val="200000"/>
                </a:lnSpc>
              </a:pP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                Wide Temp.</a:t>
              </a:r>
            </a:p>
          </p:txBody>
        </p:sp>
        <p:pic>
          <p:nvPicPr>
            <p:cNvPr id="55" name="圖片 54"/>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14821347" y="8460650"/>
              <a:ext cx="475278" cy="450655"/>
            </a:xfrm>
            <a:prstGeom prst="rect">
              <a:avLst/>
            </a:prstGeom>
          </p:spPr>
        </p:pic>
      </p:grpSp>
      <p:sp>
        <p:nvSpPr>
          <p:cNvPr id="61" name="標題 1"/>
          <p:cNvSpPr txBox="1">
            <a:spLocks/>
          </p:cNvSpPr>
          <p:nvPr/>
        </p:nvSpPr>
        <p:spPr>
          <a:xfrm>
            <a:off x="267874" y="124272"/>
            <a:ext cx="14309298" cy="1080120"/>
          </a:xfrm>
          <a:prstGeom prst="rect">
            <a:avLst/>
          </a:prstGeom>
        </p:spPr>
        <p:txBody>
          <a:bodyPr anchor="ctr"/>
          <a:lstStyle>
            <a:lvl1pPr algn="l" rtl="0" eaLnBrk="0" fontAlgn="base" hangingPunct="0">
              <a:spcBef>
                <a:spcPct val="0"/>
              </a:spcBef>
              <a:spcAft>
                <a:spcPct val="0"/>
              </a:spcAft>
              <a:defRPr sz="4000" b="1">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sym typeface="Arial" panose="020B0604020202020204" pitchFamily="34" charset="0"/>
              </a:defRPr>
            </a:lvl1pPr>
            <a:lvl2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2pPr>
            <a:lvl3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3pPr>
            <a:lvl4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4pPr>
            <a:lvl5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5pPr>
            <a:lvl6pPr marL="457223"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6pPr>
            <a:lvl7pPr marL="914446"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7pPr>
            <a:lvl8pPr marL="1371668"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8pPr>
            <a:lvl9pPr marL="1828892"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9pPr>
          </a:lstStyle>
          <a:p>
            <a:r>
              <a:rPr lang="en-US" altLang="zh-TW" kern="0" dirty="0" err="1" smtClean="0">
                <a:ea typeface="Verdana" panose="020B0604030504040204" pitchFamily="34" charset="0"/>
              </a:rPr>
              <a:t>PCIe</a:t>
            </a:r>
            <a:r>
              <a:rPr lang="en-US" altLang="zh-TW" kern="0" dirty="0" smtClean="0">
                <a:ea typeface="Verdana" panose="020B0604030504040204" pitchFamily="34" charset="0"/>
              </a:rPr>
              <a:t> </a:t>
            </a:r>
            <a:endParaRPr lang="zh-TW" altLang="en-US" kern="0" dirty="0"/>
          </a:p>
        </p:txBody>
      </p:sp>
    </p:spTree>
    <p:extLst>
      <p:ext uri="{BB962C8B-B14F-4D97-AF65-F5344CB8AC3E}">
        <p14:creationId xmlns:p14="http://schemas.microsoft.com/office/powerpoint/2010/main" val="1006211034"/>
      </p:ext>
    </p:extLst>
  </p:cSld>
  <p:clrMapOvr>
    <a:masterClrMapping/>
  </p:clrMapOvr>
  <p:transition/>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2035975" y="250373"/>
            <a:ext cx="14309298" cy="1080120"/>
          </a:xfrm>
        </p:spPr>
        <p:txBody>
          <a:bodyPr/>
          <a:lstStyle/>
          <a:p>
            <a:pPr algn="ctr"/>
            <a:r>
              <a:rPr lang="en-US" altLang="zh-TW" sz="3600" kern="1200" dirty="0">
                <a:solidFill>
                  <a:srgbClr val="3C8C93"/>
                </a:solidFill>
                <a:latin typeface="Calibri" panose="020F0502020204030204" pitchFamily="34" charset="0"/>
                <a:ea typeface="Heiti TC Light" charset="0"/>
                <a:cs typeface="Calibri" panose="020F0502020204030204" pitchFamily="34" charset="0"/>
              </a:rPr>
              <a:t>Industrial </a:t>
            </a:r>
            <a:r>
              <a:rPr lang="en-US" altLang="zh-TW" sz="3600" kern="1200" dirty="0" err="1" smtClean="0">
                <a:solidFill>
                  <a:srgbClr val="3C8C93"/>
                </a:solidFill>
                <a:latin typeface="Calibri" panose="020F0502020204030204" pitchFamily="34" charset="0"/>
                <a:ea typeface="Heiti TC Light" charset="0"/>
                <a:cs typeface="Calibri" panose="020F0502020204030204" pitchFamily="34" charset="0"/>
              </a:rPr>
              <a:t>PCIe</a:t>
            </a:r>
            <a:r>
              <a:rPr lang="en-US" altLang="zh-TW" sz="3600" kern="1200" dirty="0" smtClean="0">
                <a:solidFill>
                  <a:srgbClr val="3C8C93"/>
                </a:solidFill>
                <a:latin typeface="Calibri" panose="020F0502020204030204" pitchFamily="34" charset="0"/>
                <a:ea typeface="Heiti TC Light" charset="0"/>
                <a:cs typeface="Calibri" panose="020F0502020204030204" pitchFamily="34" charset="0"/>
              </a:rPr>
              <a:t> Gen4 M.2 SSD</a:t>
            </a:r>
            <a:endParaRPr lang="zh-TW" altLang="en-US" sz="3600" kern="1200" dirty="0">
              <a:solidFill>
                <a:srgbClr val="3C8C93"/>
              </a:solidFill>
              <a:latin typeface="Calibri" panose="020F0502020204030204" pitchFamily="34" charset="0"/>
              <a:ea typeface="Heiti TC Light" charset="0"/>
              <a:cs typeface="Calibri" panose="020F0502020204030204" pitchFamily="34" charset="0"/>
            </a:endParaRPr>
          </a:p>
        </p:txBody>
      </p:sp>
      <p:graphicFrame>
        <p:nvGraphicFramePr>
          <p:cNvPr id="3" name="表格 2"/>
          <p:cNvGraphicFramePr>
            <a:graphicFrameLocks noGrp="1"/>
          </p:cNvGraphicFramePr>
          <p:nvPr>
            <p:extLst>
              <p:ext uri="{D42A27DB-BD31-4B8C-83A1-F6EECF244321}">
                <p14:modId xmlns:p14="http://schemas.microsoft.com/office/powerpoint/2010/main" val="1217777323"/>
              </p:ext>
            </p:extLst>
          </p:nvPr>
        </p:nvGraphicFramePr>
        <p:xfrm>
          <a:off x="722013" y="1134988"/>
          <a:ext cx="16317572" cy="6149668"/>
        </p:xfrm>
        <a:graphic>
          <a:graphicData uri="http://schemas.openxmlformats.org/drawingml/2006/table">
            <a:tbl>
              <a:tblPr firstRow="1" bandRow="1">
                <a:tableStyleId>{5C22544A-7EE6-4342-B048-85BDC9FD1C3A}</a:tableStyleId>
              </a:tblPr>
              <a:tblGrid>
                <a:gridCol w="1900780"/>
                <a:gridCol w="2503555"/>
                <a:gridCol w="1642713"/>
                <a:gridCol w="1629564"/>
                <a:gridCol w="1793944"/>
                <a:gridCol w="1711754"/>
                <a:gridCol w="1711754"/>
                <a:gridCol w="1711754"/>
                <a:gridCol w="1711754"/>
              </a:tblGrid>
              <a:tr h="459776">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Flash</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Model</a:t>
                      </a: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SR/SW</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2023</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c hMerge="1">
                  <a:txBody>
                    <a:bodyPr/>
                    <a:lstStyle/>
                    <a:p>
                      <a:endParaRPr lang="zh-TW" altLang="en-US"/>
                    </a:p>
                  </a:txBody>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2024</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c hMerge="1">
                  <a:txBody>
                    <a:bodyPr/>
                    <a:lstStyle/>
                    <a:p>
                      <a:endParaRPr lang="zh-TW" altLang="en-US"/>
                    </a:p>
                  </a:txBody>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2025</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c hMerge="1">
                  <a:txBody>
                    <a:bodyPr/>
                    <a:lstStyle/>
                    <a:p>
                      <a:endParaRPr lang="zh-TW" altLang="en-US"/>
                    </a:p>
                  </a:txBody>
                  <a:tcPr/>
                </a:tc>
              </a:tr>
              <a:tr h="459776">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altLang="zh-TW"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r>
              <a:tr h="871686">
                <a:tc rowSpan="6">
                  <a:txBody>
                    <a:bodyPr/>
                    <a:lstStyle/>
                    <a:p>
                      <a:pPr algn="ctr"/>
                      <a:r>
                        <a:rPr lang="en-US" altLang="zh-TW" sz="2400" b="1" baseline="0" dirty="0" smtClean="0">
                          <a:solidFill>
                            <a:schemeClr val="bg1"/>
                          </a:solidFill>
                          <a:latin typeface="Calibri" panose="020F0502020204030204" pitchFamily="34" charset="0"/>
                          <a:cs typeface="Calibri" panose="020F0502020204030204" pitchFamily="34" charset="0"/>
                        </a:rPr>
                        <a:t> </a:t>
                      </a:r>
                      <a:r>
                        <a:rPr lang="en-US" altLang="zh-TW" sz="2400" b="1" dirty="0" smtClean="0">
                          <a:solidFill>
                            <a:schemeClr val="bg1"/>
                          </a:solidFill>
                          <a:latin typeface="Calibri" panose="020F0502020204030204" pitchFamily="34" charset="0"/>
                          <a:cs typeface="Calibri" panose="020F0502020204030204" pitchFamily="34" charset="0"/>
                        </a:rPr>
                        <a:t>TLC</a:t>
                      </a: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rowSpan="2">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PV930-M280</a:t>
                      </a:r>
                    </a:p>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(Gen4 x4)</a:t>
                      </a: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5080/4735</a:t>
                      </a:r>
                      <a:endParaRPr lang="en-US" altLang="zh-TW" sz="1800" b="0" i="0" baseline="0" dirty="0" smtClean="0">
                        <a:solidFill>
                          <a:schemeClr val="tx1">
                            <a:lumMod val="75000"/>
                            <a:lumOff val="25000"/>
                          </a:schemeClr>
                        </a:solidFill>
                        <a:latin typeface="Calibri" panose="020F0502020204030204" pitchFamily="34" charset="0"/>
                        <a:cs typeface="Calibri" panose="020F0502020204030204" pitchFamily="34" charset="0"/>
                      </a:endParaRP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r>
              <a:tr h="871686">
                <a:tc vMerge="1">
                  <a:txBody>
                    <a:bodyPr/>
                    <a:lstStyle/>
                    <a:p>
                      <a:endParaRPr lang="zh-TW" altLang="en-US"/>
                    </a:p>
                  </a:txBody>
                  <a:tcPr/>
                </a:tc>
                <a:tc vMerge="1">
                  <a:txBody>
                    <a:bodyPr/>
                    <a:lstStyle/>
                    <a:p>
                      <a:pPr marL="0" marR="0" indent="0" algn="ctr" defTabSz="914212" rtl="0" eaLnBrk="1" fontAlgn="auto" latinLnBrk="0" hangingPunct="1">
                        <a:lnSpc>
                          <a:spcPct val="100000"/>
                        </a:lnSpc>
                        <a:spcBef>
                          <a:spcPts val="0"/>
                        </a:spcBef>
                        <a:spcAft>
                          <a:spcPts val="0"/>
                        </a:spcAft>
                        <a:buClrTx/>
                        <a:buSzTx/>
                        <a:buFontTx/>
                        <a:buNone/>
                        <a:tabLst/>
                        <a:defRPr/>
                      </a:pPr>
                      <a:endParaRPr lang="en-US" altLang="zh-TW" sz="1800" b="0" i="0" kern="1200" dirty="0" smtClean="0">
                        <a:solidFill>
                          <a:schemeClr val="tx1"/>
                        </a:solidFill>
                        <a:latin typeface="Calibri" panose="020F0502020204030204" pitchFamily="34" charset="0"/>
                        <a:ea typeface="+mn-ea"/>
                        <a:cs typeface="Calibri" panose="020F0502020204030204" pitchFamily="34" charset="0"/>
                      </a:endParaRP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1800" b="0" i="0" baseline="0" dirty="0" smtClean="0">
                          <a:solidFill>
                            <a:schemeClr val="tx1">
                              <a:lumMod val="75000"/>
                              <a:lumOff val="25000"/>
                            </a:schemeClr>
                          </a:solidFill>
                          <a:latin typeface="Calibri" panose="020F0502020204030204" pitchFamily="34" charset="0"/>
                          <a:cs typeface="Calibri" panose="020F0502020204030204" pitchFamily="34" charset="0"/>
                        </a:rPr>
                        <a:t>7130/6105</a:t>
                      </a: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r>
              <a:tr h="871686">
                <a:tc vMerge="1">
                  <a:txBody>
                    <a:bodyPr/>
                    <a:lstStyle/>
                    <a:p>
                      <a:endParaRPr lang="zh-TW" altLang="en-US"/>
                    </a:p>
                  </a:txBody>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PV250-M280</a:t>
                      </a:r>
                    </a:p>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(Gen4 x4)</a:t>
                      </a:r>
                    </a:p>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6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DRAM-less</a:t>
                      </a:r>
                      <a:r>
                        <a:rPr lang="en-US" altLang="zh-TW" sz="1600" b="0" i="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 </a:t>
                      </a:r>
                      <a:r>
                        <a:rPr lang="en-US" altLang="zh-TW" sz="16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W/HMB</a:t>
                      </a: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18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Heiti TC Light"/>
                          <a:cs typeface="Calibri" panose="020F0502020204030204" pitchFamily="34" charset="0"/>
                          <a:sym typeface="Arial" pitchFamily="34" charset="0"/>
                        </a:rPr>
                        <a:t>3325/3020</a:t>
                      </a: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r>
              <a:tr h="871686">
                <a:tc vMerge="1">
                  <a:txBody>
                    <a:bodyPr/>
                    <a:lstStyle/>
                    <a:p>
                      <a:endParaRPr lang="zh-TW" altLang="en-US"/>
                    </a:p>
                  </a:txBody>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PV250-M242</a:t>
                      </a:r>
                    </a:p>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(Gen4 x4)</a:t>
                      </a:r>
                    </a:p>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6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DRAM-less</a:t>
                      </a:r>
                      <a:r>
                        <a:rPr lang="en-US" altLang="zh-TW" sz="1600" b="0" i="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 </a:t>
                      </a:r>
                      <a:r>
                        <a:rPr lang="en-US" altLang="zh-TW" sz="16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W/HMB</a:t>
                      </a: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US" altLang="zh-TW" sz="1800" b="0" i="0" kern="1200" dirty="0" smtClean="0">
                          <a:solidFill>
                            <a:srgbClr val="C00000"/>
                          </a:solidFill>
                          <a:latin typeface="Calibri" panose="020F0502020204030204" pitchFamily="34" charset="0"/>
                          <a:ea typeface="+mn-ea"/>
                          <a:cs typeface="Calibri" panose="020F0502020204030204" pitchFamily="34" charset="0"/>
                        </a:rPr>
                        <a:t>Est. 2900/1500</a:t>
                      </a:r>
                      <a:endParaRPr lang="zh-TW" altLang="en-US" sz="1800" b="0" i="0" kern="1200" dirty="0">
                        <a:solidFill>
                          <a:srgbClr val="C00000"/>
                        </a:solidFill>
                        <a:latin typeface="Calibri" panose="020F0502020204030204" pitchFamily="34" charset="0"/>
                        <a:ea typeface="+mn-ea"/>
                        <a:cs typeface="Calibri" panose="020F0502020204030204" pitchFamily="34" charset="0"/>
                      </a:endParaRP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0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r>
              <a:tr h="871686">
                <a:tc vMerge="1">
                  <a:txBody>
                    <a:bodyPr/>
                    <a:lstStyle/>
                    <a:p>
                      <a:endParaRPr lang="zh-TW" altLang="en-US"/>
                    </a:p>
                  </a:txBody>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PV25P-M280</a:t>
                      </a:r>
                    </a:p>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(Gen4 x4)</a:t>
                      </a:r>
                    </a:p>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6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DRAM-less</a:t>
                      </a:r>
                      <a:r>
                        <a:rPr lang="en-US" altLang="zh-TW" sz="1600" b="0" i="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 </a:t>
                      </a:r>
                      <a:r>
                        <a:rPr lang="en-US" altLang="zh-TW" sz="16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W/HMB</a:t>
                      </a: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kumimoji="0" lang="en-US" altLang="zh-TW" sz="18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3325/3020</a:t>
                      </a: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0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r>
              <a:tr h="871686">
                <a:tc vMerge="1">
                  <a:txBody>
                    <a:bodyPr/>
                    <a:lstStyle/>
                    <a:p>
                      <a:endParaRPr lang="zh-TW" altLang="en-US"/>
                    </a:p>
                  </a:txBody>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PV25P-M242</a:t>
                      </a:r>
                    </a:p>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(Gen4 x4)</a:t>
                      </a:r>
                    </a:p>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6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DRAM-less</a:t>
                      </a:r>
                      <a:r>
                        <a:rPr lang="en-US" altLang="zh-TW" sz="1600" b="0" i="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 </a:t>
                      </a:r>
                      <a:r>
                        <a:rPr lang="en-US" altLang="zh-TW" sz="16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W/HMB</a:t>
                      </a: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US" altLang="zh-TW" sz="1800" b="0" i="0" kern="1200" dirty="0" smtClean="0">
                          <a:solidFill>
                            <a:srgbClr val="C00000"/>
                          </a:solidFill>
                          <a:latin typeface="Calibri" panose="020F0502020204030204" pitchFamily="34" charset="0"/>
                          <a:ea typeface="+mn-ea"/>
                          <a:cs typeface="Calibri" panose="020F0502020204030204" pitchFamily="34" charset="0"/>
                        </a:rPr>
                        <a:t>Est. 2900/1500</a:t>
                      </a:r>
                      <a:endParaRPr lang="zh-TW" altLang="en-US" sz="1800" b="0" i="0" kern="1200" dirty="0">
                        <a:solidFill>
                          <a:srgbClr val="C00000"/>
                        </a:solidFill>
                        <a:latin typeface="Calibri" panose="020F0502020204030204" pitchFamily="34" charset="0"/>
                        <a:ea typeface="+mn-ea"/>
                        <a:cs typeface="Calibri" panose="020F0502020204030204" pitchFamily="34" charset="0"/>
                      </a:endParaRP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0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14" name="向右箭號 20"/>
          <p:cNvSpPr/>
          <p:nvPr/>
        </p:nvSpPr>
        <p:spPr bwMode="auto">
          <a:xfrm>
            <a:off x="6797924" y="2259360"/>
            <a:ext cx="10224182" cy="4572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a:r>
              <a:rPr lang="en-US" altLang="zh-TW" sz="1800" dirty="0" smtClean="0">
                <a:solidFill>
                  <a:schemeClr val="bg1"/>
                </a:solidFill>
                <a:latin typeface="Calibri" panose="020F0502020204030204" pitchFamily="34" charset="0"/>
                <a:cs typeface="Calibri" panose="020F0502020204030204" pitchFamily="34" charset="0"/>
              </a:rPr>
              <a:t>BiCS4 480GB~1920GB </a:t>
            </a:r>
            <a:endParaRPr lang="en-US" altLang="zh-TW" sz="1800" dirty="0">
              <a:solidFill>
                <a:schemeClr val="bg1"/>
              </a:solidFill>
              <a:latin typeface="Calibri" panose="020F0502020204030204" pitchFamily="34" charset="0"/>
              <a:cs typeface="Calibri" panose="020F0502020204030204" pitchFamily="34" charset="0"/>
            </a:endParaRPr>
          </a:p>
        </p:txBody>
      </p:sp>
      <p:grpSp>
        <p:nvGrpSpPr>
          <p:cNvPr id="101" name="群組 100"/>
          <p:cNvGrpSpPr/>
          <p:nvPr/>
        </p:nvGrpSpPr>
        <p:grpSpPr>
          <a:xfrm>
            <a:off x="-4662109" y="2512992"/>
            <a:ext cx="4403248" cy="4271897"/>
            <a:chOff x="-4662109" y="2512992"/>
            <a:chExt cx="4403248" cy="4271897"/>
          </a:xfrm>
        </p:grpSpPr>
        <p:grpSp>
          <p:nvGrpSpPr>
            <p:cNvPr id="102" name="群組 101"/>
            <p:cNvGrpSpPr/>
            <p:nvPr/>
          </p:nvGrpSpPr>
          <p:grpSpPr>
            <a:xfrm>
              <a:off x="-4662109" y="2512992"/>
              <a:ext cx="4403248" cy="4271897"/>
              <a:chOff x="12883876" y="1908742"/>
              <a:chExt cx="4403248" cy="4271897"/>
            </a:xfrm>
          </p:grpSpPr>
          <p:sp>
            <p:nvSpPr>
              <p:cNvPr id="105" name="矩形 104"/>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6" name="矩形 105"/>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7" name="矩形 106"/>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8" name="矩形 107"/>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9" name="文字方塊 108"/>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110" name="文字方塊 109"/>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111" name="矩形 110"/>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2" name="文字方塊 111"/>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113" name="文字方塊 112"/>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114" name="矩形 113"/>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5" name="文字方塊 114"/>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116" name="矩形 115"/>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7" name="矩形 116"/>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8" name="矩形 117"/>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9" name="文字方塊 118"/>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120" name="矩形 119"/>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21" name="矩形 120"/>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2" name="矩形 121"/>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123" name="矩形 122"/>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124" name="矩形 123"/>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25" name="文字方塊 124"/>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126" name="矩形 125"/>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7" name="矩形 126"/>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103" name="文字方塊 102"/>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104" name="矩形 103"/>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48" name="向右箭號 20"/>
          <p:cNvSpPr/>
          <p:nvPr/>
        </p:nvSpPr>
        <p:spPr bwMode="auto">
          <a:xfrm>
            <a:off x="6787624" y="3144995"/>
            <a:ext cx="10224000" cy="4572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a:r>
              <a:rPr lang="en-US" altLang="zh-TW" sz="1800" dirty="0">
                <a:solidFill>
                  <a:schemeClr val="bg1"/>
                </a:solidFill>
                <a:latin typeface="Calibri" panose="020F0502020204030204" pitchFamily="34" charset="0"/>
                <a:ea typeface="微軟正黑體" panose="020B0604030504040204" pitchFamily="34" charset="-120"/>
                <a:cs typeface="Calibri" panose="020F0502020204030204" pitchFamily="34" charset="0"/>
              </a:rPr>
              <a:t>BiCS5 </a:t>
            </a:r>
            <a:r>
              <a:rPr lang="en-US" altLang="zh-TW" sz="1800" dirty="0" smtClean="0">
                <a:solidFill>
                  <a:schemeClr val="bg1"/>
                </a:solidFill>
                <a:latin typeface="Calibri" panose="020F0502020204030204" pitchFamily="34" charset="0"/>
                <a:ea typeface="微軟正黑體" panose="020B0604030504040204" pitchFamily="34" charset="-120"/>
                <a:cs typeface="Calibri" panose="020F0502020204030204" pitchFamily="34" charset="0"/>
              </a:rPr>
              <a:t>480GB~1920GB </a:t>
            </a:r>
            <a:endParaRPr lang="zh-TW" altLang="en-US" sz="1800" dirty="0">
              <a:solidFill>
                <a:schemeClr val="bg1"/>
              </a:solidFill>
              <a:latin typeface="Calibri" panose="020F0502020204030204" pitchFamily="34" charset="0"/>
              <a:ea typeface="微軟正黑體" panose="020B0604030504040204" pitchFamily="34" charset="-120"/>
              <a:cs typeface="Calibri" panose="020F0502020204030204" pitchFamily="34" charset="0"/>
            </a:endParaRPr>
          </a:p>
        </p:txBody>
      </p:sp>
      <p:grpSp>
        <p:nvGrpSpPr>
          <p:cNvPr id="4" name="群組 3"/>
          <p:cNvGrpSpPr/>
          <p:nvPr/>
        </p:nvGrpSpPr>
        <p:grpSpPr>
          <a:xfrm>
            <a:off x="9678242" y="4830431"/>
            <a:ext cx="7394243" cy="559950"/>
            <a:chOff x="10034925" y="4587643"/>
            <a:chExt cx="6976699" cy="457202"/>
          </a:xfrm>
        </p:grpSpPr>
        <p:sp>
          <p:nvSpPr>
            <p:cNvPr id="51" name="向右箭號 50"/>
            <p:cNvSpPr/>
            <p:nvPr/>
          </p:nvSpPr>
          <p:spPr bwMode="auto">
            <a:xfrm>
              <a:off x="10062184" y="4587643"/>
              <a:ext cx="6949440" cy="453892"/>
            </a:xfrm>
            <a:prstGeom prst="stripedRightArrow">
              <a:avLst>
                <a:gd name="adj1" fmla="val 100000"/>
                <a:gd name="adj2" fmla="val 43601"/>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50" name="五邊形 49"/>
            <p:cNvSpPr/>
            <p:nvPr/>
          </p:nvSpPr>
          <p:spPr bwMode="auto">
            <a:xfrm>
              <a:off x="10034925" y="4587645"/>
              <a:ext cx="427882" cy="457200"/>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55" name="文字方塊 54"/>
            <p:cNvSpPr txBox="1"/>
            <p:nvPr/>
          </p:nvSpPr>
          <p:spPr>
            <a:xfrm>
              <a:off x="10555040" y="4644007"/>
              <a:ext cx="3515691" cy="301561"/>
            </a:xfrm>
            <a:prstGeom prst="rect">
              <a:avLst/>
            </a:prstGeom>
            <a:noFill/>
          </p:spPr>
          <p:txBody>
            <a:bodyPr wrap="square" rtlCol="0">
              <a:spAutoFit/>
            </a:bodyPr>
            <a:lstStyle/>
            <a:p>
              <a:r>
                <a:rPr lang="en-US" altLang="zh-TW" sz="1800" dirty="0" smtClean="0">
                  <a:solidFill>
                    <a:srgbClr val="FFC000"/>
                  </a:solidFill>
                  <a:latin typeface="Calibri" panose="020F0502020204030204" pitchFamily="34" charset="0"/>
                  <a:ea typeface="微軟正黑體" panose="020B0604030504040204" pitchFamily="34" charset="-120"/>
                  <a:cs typeface="Calibri" panose="020F0502020204030204" pitchFamily="34" charset="0"/>
                </a:rPr>
                <a:t>BiCS5 240GB~960GB</a:t>
              </a:r>
              <a:endParaRPr lang="zh-TW" altLang="en-US" sz="1800" dirty="0">
                <a:solidFill>
                  <a:srgbClr val="FFC000"/>
                </a:solidFill>
                <a:latin typeface="Calibri" panose="020F0502020204030204" pitchFamily="34" charset="0"/>
                <a:ea typeface="微軟正黑體" panose="020B0604030504040204" pitchFamily="34" charset="-120"/>
                <a:cs typeface="Calibri" panose="020F0502020204030204" pitchFamily="34" charset="0"/>
              </a:endParaRPr>
            </a:p>
          </p:txBody>
        </p:sp>
      </p:grpSp>
      <p:grpSp>
        <p:nvGrpSpPr>
          <p:cNvPr id="69" name="群組 68"/>
          <p:cNvGrpSpPr/>
          <p:nvPr/>
        </p:nvGrpSpPr>
        <p:grpSpPr>
          <a:xfrm>
            <a:off x="9390211" y="6523708"/>
            <a:ext cx="7654799" cy="561601"/>
            <a:chOff x="8943151" y="3174426"/>
            <a:chExt cx="8078955" cy="438656"/>
          </a:xfrm>
        </p:grpSpPr>
        <p:sp>
          <p:nvSpPr>
            <p:cNvPr id="70" name="向右箭號 69"/>
            <p:cNvSpPr/>
            <p:nvPr/>
          </p:nvSpPr>
          <p:spPr bwMode="auto">
            <a:xfrm>
              <a:off x="8968645" y="3174426"/>
              <a:ext cx="8053461" cy="438656"/>
            </a:xfrm>
            <a:prstGeom prst="stripedRightArrow">
              <a:avLst>
                <a:gd name="adj1" fmla="val 100000"/>
                <a:gd name="adj2" fmla="val 43601"/>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71" name="五邊形 70"/>
            <p:cNvSpPr/>
            <p:nvPr/>
          </p:nvSpPr>
          <p:spPr bwMode="auto">
            <a:xfrm>
              <a:off x="8943151" y="3174426"/>
              <a:ext cx="483784" cy="438656"/>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72" name="文字方塊 71"/>
            <p:cNvSpPr txBox="1"/>
            <p:nvPr/>
          </p:nvSpPr>
          <p:spPr>
            <a:xfrm>
              <a:off x="9435842" y="3267492"/>
              <a:ext cx="3668647" cy="288478"/>
            </a:xfrm>
            <a:prstGeom prst="rect">
              <a:avLst/>
            </a:prstGeom>
            <a:noFill/>
          </p:spPr>
          <p:txBody>
            <a:bodyPr wrap="square" rtlCol="0">
              <a:spAutoFit/>
            </a:bodyPr>
            <a:lstStyle/>
            <a:p>
              <a:r>
                <a:rPr lang="en-US" altLang="zh-TW" sz="1800" dirty="0" smtClean="0">
                  <a:solidFill>
                    <a:srgbClr val="FFC000"/>
                  </a:solidFill>
                  <a:latin typeface="Calibri" panose="020F0502020204030204" pitchFamily="34" charset="0"/>
                  <a:ea typeface="微軟正黑體" panose="020B0604030504040204" pitchFamily="34" charset="-120"/>
                  <a:cs typeface="Calibri" panose="020F0502020204030204" pitchFamily="34" charset="0"/>
                </a:rPr>
                <a:t>BiCS5 240GB~960GB</a:t>
              </a:r>
              <a:endParaRPr lang="zh-TW" altLang="en-US" sz="1800" dirty="0">
                <a:solidFill>
                  <a:srgbClr val="FFC000"/>
                </a:solidFill>
                <a:latin typeface="Calibri" panose="020F0502020204030204" pitchFamily="34" charset="0"/>
                <a:ea typeface="微軟正黑體" panose="020B0604030504040204" pitchFamily="34" charset="-120"/>
                <a:cs typeface="Calibri" panose="020F0502020204030204" pitchFamily="34" charset="0"/>
              </a:endParaRPr>
            </a:p>
          </p:txBody>
        </p:sp>
      </p:grpSp>
      <p:sp>
        <p:nvSpPr>
          <p:cNvPr id="58" name="標題 1"/>
          <p:cNvSpPr txBox="1">
            <a:spLocks/>
          </p:cNvSpPr>
          <p:nvPr/>
        </p:nvSpPr>
        <p:spPr>
          <a:xfrm>
            <a:off x="267874" y="168704"/>
            <a:ext cx="14309298" cy="1080120"/>
          </a:xfrm>
          <a:prstGeom prst="rect">
            <a:avLst/>
          </a:prstGeom>
        </p:spPr>
        <p:txBody>
          <a:bodyPr anchor="ctr"/>
          <a:lstStyle>
            <a:lvl1pPr algn="l" rtl="0" eaLnBrk="0" fontAlgn="base" hangingPunct="0">
              <a:spcBef>
                <a:spcPct val="0"/>
              </a:spcBef>
              <a:spcAft>
                <a:spcPct val="0"/>
              </a:spcAft>
              <a:defRPr sz="4000" b="1">
                <a:solidFill>
                  <a:schemeClr val="tx1">
                    <a:lumMod val="75000"/>
                    <a:lumOff val="25000"/>
                  </a:schemeClr>
                </a:solidFill>
                <a:latin typeface="微軟正黑體" panose="020B0604030504040204" pitchFamily="34" charset="-120"/>
                <a:ea typeface="微軟正黑體" panose="020B0604030504040204" pitchFamily="34" charset="-120"/>
                <a:cs typeface="+mj-cs"/>
                <a:sym typeface="Arial" panose="020B0604020202020204" pitchFamily="34" charset="0"/>
              </a:defRPr>
            </a:lvl1pPr>
            <a:lvl2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2pPr>
            <a:lvl3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3pPr>
            <a:lvl4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4pPr>
            <a:lvl5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5pPr>
            <a:lvl6pPr marL="457223"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6pPr>
            <a:lvl7pPr marL="914446"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7pPr>
            <a:lvl8pPr marL="1371668"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8pPr>
            <a:lvl9pPr marL="1828892"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9pPr>
          </a:lstStyle>
          <a:p>
            <a:r>
              <a:rPr lang="en-US" altLang="zh-TW" kern="0" smtClean="0">
                <a:latin typeface="Calibri" panose="020F0502020204030204" pitchFamily="34" charset="0"/>
                <a:ea typeface="Verdana" panose="020B0604030504040204" pitchFamily="34" charset="0"/>
                <a:cs typeface="Calibri" panose="020F0502020204030204" pitchFamily="34" charset="0"/>
              </a:rPr>
              <a:t>PCIe </a:t>
            </a:r>
            <a:endParaRPr lang="zh-TW" altLang="en-US" kern="0" dirty="0">
              <a:latin typeface="Calibri" panose="020F0502020204030204" pitchFamily="34" charset="0"/>
              <a:cs typeface="Calibri" panose="020F0502020204030204" pitchFamily="34" charset="0"/>
            </a:endParaRPr>
          </a:p>
        </p:txBody>
      </p:sp>
      <p:grpSp>
        <p:nvGrpSpPr>
          <p:cNvPr id="60" name="群組 59"/>
          <p:cNvGrpSpPr/>
          <p:nvPr/>
        </p:nvGrpSpPr>
        <p:grpSpPr>
          <a:xfrm>
            <a:off x="13566675" y="8298541"/>
            <a:ext cx="3456384" cy="1258779"/>
            <a:chOff x="12662498" y="6256231"/>
            <a:chExt cx="3456384" cy="1258779"/>
          </a:xfrm>
        </p:grpSpPr>
        <p:sp>
          <p:nvSpPr>
            <p:cNvPr id="65" name="文字方塊 64"/>
            <p:cNvSpPr txBox="1"/>
            <p:nvPr/>
          </p:nvSpPr>
          <p:spPr>
            <a:xfrm>
              <a:off x="12662498" y="6256231"/>
              <a:ext cx="3257238" cy="830997"/>
            </a:xfrm>
            <a:prstGeom prst="rect">
              <a:avLst/>
            </a:prstGeom>
            <a:noFill/>
          </p:spPr>
          <p:txBody>
            <a:bodyPr wrap="none" rtlCol="0">
              <a:spAutoFit/>
            </a:bodyPr>
            <a:lstStyle/>
            <a:p>
              <a:r>
                <a:rPr lang="en-US" altLang="zh-TW" sz="16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Remarks:</a:t>
              </a:r>
            </a:p>
            <a:p>
              <a:pPr marL="457200" indent="-457200">
                <a:buAutoNum type="arabicPeriod"/>
              </a:pPr>
              <a:r>
                <a:rPr lang="en-US" altLang="zh-TW" sz="1600" dirty="0" smtClean="0">
                  <a:solidFill>
                    <a:schemeClr val="tx1">
                      <a:lumMod val="75000"/>
                      <a:lumOff val="25000"/>
                    </a:schemeClr>
                  </a:solidFill>
                  <a:latin typeface="Calibri" panose="020F0502020204030204" pitchFamily="34" charset="0"/>
                  <a:cs typeface="Calibri" panose="020F0502020204030204" pitchFamily="34" charset="0"/>
                </a:rPr>
                <a:t>SR/SW</a:t>
              </a:r>
              <a:r>
                <a:rPr lang="en-US" altLang="zh-TW" sz="1600" dirty="0">
                  <a:solidFill>
                    <a:schemeClr val="tx1">
                      <a:lumMod val="75000"/>
                      <a:lumOff val="25000"/>
                    </a:schemeClr>
                  </a:solidFill>
                  <a:latin typeface="Calibri" panose="020F0502020204030204" pitchFamily="34" charset="0"/>
                  <a:cs typeface="Calibri" panose="020F0502020204030204" pitchFamily="34" charset="0"/>
                </a:rPr>
                <a:t>: Sequential </a:t>
              </a:r>
              <a:r>
                <a:rPr lang="en-US" altLang="zh-TW" sz="1600" dirty="0" smtClean="0">
                  <a:solidFill>
                    <a:schemeClr val="tx1">
                      <a:lumMod val="75000"/>
                      <a:lumOff val="25000"/>
                    </a:schemeClr>
                  </a:solidFill>
                  <a:latin typeface="Calibri" panose="020F0502020204030204" pitchFamily="34" charset="0"/>
                  <a:cs typeface="Calibri" panose="020F0502020204030204" pitchFamily="34" charset="0"/>
                </a:rPr>
                <a:t>Read/Write</a:t>
              </a:r>
            </a:p>
            <a:p>
              <a:pPr marL="457200" indent="-457200">
                <a:buAutoNum type="arabicPeriod"/>
              </a:pPr>
              <a:r>
                <a:rPr lang="en-US" altLang="zh-TW" sz="1600" dirty="0" smtClean="0">
                  <a:solidFill>
                    <a:schemeClr val="tx1">
                      <a:lumMod val="75000"/>
                      <a:lumOff val="25000"/>
                    </a:schemeClr>
                  </a:solidFill>
                  <a:latin typeface="Calibri" panose="020F0502020204030204" pitchFamily="34" charset="0"/>
                  <a:cs typeface="Calibri" panose="020F0502020204030204" pitchFamily="34" charset="0"/>
                </a:rPr>
                <a:t>ES     CS MP                      EOL LTS</a:t>
              </a:r>
              <a:endParaRPr lang="zh-TW" altLang="en-US" sz="16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grpSp>
          <p:nvGrpSpPr>
            <p:cNvPr id="66" name="群組 65"/>
            <p:cNvGrpSpPr/>
            <p:nvPr/>
          </p:nvGrpSpPr>
          <p:grpSpPr>
            <a:xfrm>
              <a:off x="13238562" y="7119010"/>
              <a:ext cx="2880320" cy="396000"/>
              <a:chOff x="4725193" y="6393830"/>
              <a:chExt cx="2880320" cy="396000"/>
            </a:xfrm>
          </p:grpSpPr>
          <p:sp>
            <p:nvSpPr>
              <p:cNvPr id="67" name="五邊形 66"/>
              <p:cNvSpPr/>
              <p:nvPr/>
            </p:nvSpPr>
            <p:spPr bwMode="auto">
              <a:xfrm>
                <a:off x="6382168" y="6393830"/>
                <a:ext cx="1223345" cy="396000"/>
              </a:xfrm>
              <a:prstGeom prst="homePlate">
                <a:avLst/>
              </a:prstGeom>
              <a:solidFill>
                <a:srgbClr val="B3B3B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68" name="五邊形 67"/>
              <p:cNvSpPr/>
              <p:nvPr/>
            </p:nvSpPr>
            <p:spPr bwMode="auto">
              <a:xfrm>
                <a:off x="4735430" y="6393830"/>
                <a:ext cx="1936357"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73" name="五邊形 72"/>
              <p:cNvSpPr/>
              <p:nvPr/>
            </p:nvSpPr>
            <p:spPr bwMode="auto">
              <a:xfrm>
                <a:off x="4725193" y="6393830"/>
                <a:ext cx="360040" cy="396000"/>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grpSp>
      </p:grpSp>
      <p:sp>
        <p:nvSpPr>
          <p:cNvPr id="76" name="向右箭號 20"/>
          <p:cNvSpPr/>
          <p:nvPr/>
        </p:nvSpPr>
        <p:spPr bwMode="auto">
          <a:xfrm>
            <a:off x="8298656" y="3940696"/>
            <a:ext cx="8712968" cy="5616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a:r>
              <a:rPr lang="en-US" altLang="zh-TW" sz="1800" dirty="0" smtClean="0">
                <a:solidFill>
                  <a:schemeClr val="bg1"/>
                </a:solidFill>
                <a:latin typeface="Calibri" panose="020F0502020204030204" pitchFamily="34" charset="0"/>
                <a:ea typeface="微軟正黑體" panose="020B0604030504040204" pitchFamily="34" charset="-120"/>
                <a:cs typeface="Calibri" panose="020F0502020204030204" pitchFamily="34" charset="0"/>
              </a:rPr>
              <a:t> BiCS5 240GB~1920GB </a:t>
            </a:r>
            <a:endParaRPr lang="zh-TW" altLang="en-US" sz="1800" dirty="0">
              <a:solidFill>
                <a:schemeClr val="bg1"/>
              </a:solidFill>
              <a:latin typeface="Calibri" panose="020F0502020204030204" pitchFamily="34" charset="0"/>
              <a:ea typeface="微軟正黑體" panose="020B0604030504040204" pitchFamily="34" charset="-120"/>
              <a:cs typeface="Calibri" panose="020F0502020204030204" pitchFamily="34" charset="0"/>
            </a:endParaRPr>
          </a:p>
        </p:txBody>
      </p:sp>
      <p:sp>
        <p:nvSpPr>
          <p:cNvPr id="9" name="TextBox 8"/>
          <p:cNvSpPr txBox="1"/>
          <p:nvPr/>
        </p:nvSpPr>
        <p:spPr>
          <a:xfrm>
            <a:off x="10038283" y="4012704"/>
            <a:ext cx="4904194" cy="369332"/>
          </a:xfrm>
          <a:prstGeom prst="rect">
            <a:avLst/>
          </a:prstGeom>
          <a:noFill/>
        </p:spPr>
        <p:txBody>
          <a:bodyPr wrap="square" rtlCol="0">
            <a:spAutoFit/>
          </a:bodyPr>
          <a:lstStyle/>
          <a:p>
            <a:pPr algn="ctr"/>
            <a:r>
              <a:rPr lang="en-US" altLang="zh-TW" sz="1800" dirty="0" smtClean="0">
                <a:solidFill>
                  <a:srgbClr val="FFC864"/>
                </a:solidFill>
                <a:latin typeface="Calibri" panose="020F0502020204030204" pitchFamily="34" charset="0"/>
                <a:ea typeface="微軟正黑體" panose="020B0604030504040204" pitchFamily="34" charset="-120"/>
                <a:cs typeface="Calibri" panose="020F0502020204030204" pitchFamily="34" charset="0"/>
              </a:rPr>
              <a:t>BiCS5  3840GB  </a:t>
            </a:r>
            <a:r>
              <a:rPr lang="en-US" altLang="zh-TW" sz="1800" dirty="0">
                <a:solidFill>
                  <a:srgbClr val="FFC864"/>
                </a:solidFill>
                <a:latin typeface="Calibri" panose="020F0502020204030204" pitchFamily="34" charset="0"/>
                <a:ea typeface="微軟正黑體" panose="020B0604030504040204" pitchFamily="34" charset="-120"/>
                <a:cs typeface="Calibri" panose="020F0502020204030204" pitchFamily="34" charset="0"/>
              </a:rPr>
              <a:t>CS  </a:t>
            </a:r>
            <a:r>
              <a:rPr lang="en-US" altLang="zh-TW" sz="1800" dirty="0" smtClean="0">
                <a:solidFill>
                  <a:srgbClr val="FFC864"/>
                </a:solidFill>
                <a:latin typeface="Calibri" panose="020F0502020204030204" pitchFamily="34" charset="0"/>
                <a:ea typeface="微軟正黑體" panose="020B0604030504040204" pitchFamily="34" charset="-120"/>
                <a:cs typeface="Calibri" panose="020F0502020204030204" pitchFamily="34" charset="0"/>
              </a:rPr>
              <a:t>E/NOV.</a:t>
            </a:r>
            <a:endParaRPr lang="en-US" sz="18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sp>
        <p:nvSpPr>
          <p:cNvPr id="78" name="向右箭號 20"/>
          <p:cNvSpPr/>
          <p:nvPr/>
        </p:nvSpPr>
        <p:spPr bwMode="auto">
          <a:xfrm>
            <a:off x="8525162" y="5743348"/>
            <a:ext cx="8496944" cy="5616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a:r>
              <a:rPr lang="en-US" altLang="zh-TW" sz="1800" smtClean="0">
                <a:solidFill>
                  <a:schemeClr val="bg1"/>
                </a:solidFill>
                <a:latin typeface="Calibri" panose="020F0502020204030204" pitchFamily="34" charset="0"/>
                <a:ea typeface="微軟正黑體" panose="020B0604030504040204" pitchFamily="34" charset="-120"/>
                <a:cs typeface="Calibri" panose="020F0502020204030204" pitchFamily="34" charset="0"/>
              </a:rPr>
              <a:t>   BiCS5 240GB~1920GB </a:t>
            </a:r>
            <a:endParaRPr lang="zh-TW" altLang="en-US" sz="1800" dirty="0">
              <a:solidFill>
                <a:schemeClr val="bg1"/>
              </a:solidFill>
              <a:latin typeface="Calibri" panose="020F0502020204030204" pitchFamily="34" charset="0"/>
              <a:ea typeface="微軟正黑體" panose="020B0604030504040204" pitchFamily="34" charset="-120"/>
              <a:cs typeface="Calibri" panose="020F0502020204030204" pitchFamily="34" charset="0"/>
            </a:endParaRPr>
          </a:p>
        </p:txBody>
      </p:sp>
      <p:sp>
        <p:nvSpPr>
          <p:cNvPr id="11" name="TextBox 10"/>
          <p:cNvSpPr txBox="1"/>
          <p:nvPr/>
        </p:nvSpPr>
        <p:spPr>
          <a:xfrm>
            <a:off x="12126515" y="5740896"/>
            <a:ext cx="4356484" cy="461665"/>
          </a:xfrm>
          <a:prstGeom prst="rect">
            <a:avLst/>
          </a:prstGeom>
          <a:noFill/>
        </p:spPr>
        <p:txBody>
          <a:bodyPr wrap="square" rtlCol="0">
            <a:spAutoFit/>
          </a:bodyPr>
          <a:lstStyle/>
          <a:p>
            <a:r>
              <a:rPr lang="en-US" altLang="zh-TW" sz="1800" dirty="0">
                <a:solidFill>
                  <a:srgbClr val="FFC864"/>
                </a:solidFill>
                <a:latin typeface="Calibri" panose="020F0502020204030204" pitchFamily="34" charset="0"/>
                <a:ea typeface="微軟正黑體" panose="020B0604030504040204" pitchFamily="34" charset="-120"/>
                <a:cs typeface="Calibri" panose="020F0502020204030204" pitchFamily="34" charset="0"/>
              </a:rPr>
              <a:t>BiCS5  3840GB  CS  </a:t>
            </a:r>
            <a:r>
              <a:rPr lang="en-US" altLang="zh-TW" sz="1800" dirty="0" smtClean="0">
                <a:solidFill>
                  <a:srgbClr val="FFC864"/>
                </a:solidFill>
                <a:latin typeface="Calibri" panose="020F0502020204030204" pitchFamily="34" charset="0"/>
                <a:ea typeface="微軟正黑體" panose="020B0604030504040204" pitchFamily="34" charset="-120"/>
                <a:cs typeface="Calibri" panose="020F0502020204030204" pitchFamily="34" charset="0"/>
              </a:rPr>
              <a:t>E/Dec</a:t>
            </a:r>
            <a:r>
              <a:rPr lang="en-US" altLang="zh-TW" sz="2400" dirty="0" smtClean="0">
                <a:solidFill>
                  <a:srgbClr val="FFC864"/>
                </a:solidFill>
                <a:latin typeface="Calibri" panose="020F0502020204030204" pitchFamily="34" charset="0"/>
                <a:ea typeface="微軟正黑體" panose="020B0604030504040204" pitchFamily="34" charset="-120"/>
                <a:cs typeface="Calibri" panose="020F0502020204030204" pitchFamily="34" charset="0"/>
              </a:rPr>
              <a:t>.</a:t>
            </a:r>
            <a:endParaRPr lang="en-US" sz="24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spTree>
    <p:extLst>
      <p:ext uri="{BB962C8B-B14F-4D97-AF65-F5344CB8AC3E}">
        <p14:creationId xmlns:p14="http://schemas.microsoft.com/office/powerpoint/2010/main" val="1487143529"/>
      </p:ext>
    </p:extLst>
  </p:cSld>
  <p:clrMapOvr>
    <a:masterClrMapping/>
  </p:clrMapOvr>
  <p:transition/>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格 2"/>
          <p:cNvGraphicFramePr>
            <a:graphicFrameLocks noGrp="1"/>
          </p:cNvGraphicFramePr>
          <p:nvPr>
            <p:extLst>
              <p:ext uri="{D42A27DB-BD31-4B8C-83A1-F6EECF244321}">
                <p14:modId xmlns:p14="http://schemas.microsoft.com/office/powerpoint/2010/main" val="3127120251"/>
              </p:ext>
            </p:extLst>
          </p:nvPr>
        </p:nvGraphicFramePr>
        <p:xfrm>
          <a:off x="705487" y="1841573"/>
          <a:ext cx="16317572" cy="5145960"/>
        </p:xfrm>
        <a:graphic>
          <a:graphicData uri="http://schemas.openxmlformats.org/drawingml/2006/table">
            <a:tbl>
              <a:tblPr firstRow="1" bandRow="1">
                <a:tableStyleId>{5C22544A-7EE6-4342-B048-85BDC9FD1C3A}</a:tableStyleId>
              </a:tblPr>
              <a:tblGrid>
                <a:gridCol w="1900780"/>
                <a:gridCol w="2503555"/>
                <a:gridCol w="1642713"/>
                <a:gridCol w="1711754"/>
                <a:gridCol w="1711754"/>
                <a:gridCol w="1711754"/>
                <a:gridCol w="1711754"/>
                <a:gridCol w="1711754"/>
                <a:gridCol w="1711754"/>
              </a:tblGrid>
              <a:tr h="432000">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Flash</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Model</a:t>
                      </a: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SR/SW</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2023</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2024</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2025</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r>
              <a:tr h="432000">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altLang="zh-TW"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r>
              <a:tr h="684000">
                <a:tc rowSpan="5">
                  <a:txBody>
                    <a:bodyPr/>
                    <a:lstStyle/>
                    <a:p>
                      <a:pPr algn="ctr"/>
                      <a:r>
                        <a:rPr lang="en-US" altLang="zh-TW" sz="2400" b="1" baseline="0" dirty="0" smtClean="0">
                          <a:solidFill>
                            <a:schemeClr val="bg1"/>
                          </a:solidFill>
                          <a:latin typeface="Calibri" panose="020F0502020204030204" pitchFamily="34" charset="0"/>
                          <a:cs typeface="Calibri" panose="020F0502020204030204" pitchFamily="34" charset="0"/>
                        </a:rPr>
                        <a:t> S</a:t>
                      </a:r>
                      <a:r>
                        <a:rPr lang="en-US" altLang="zh-TW" sz="2400" b="1" dirty="0" smtClean="0">
                          <a:solidFill>
                            <a:schemeClr val="bg1"/>
                          </a:solidFill>
                          <a:latin typeface="Calibri" panose="020F0502020204030204" pitchFamily="34" charset="0"/>
                          <a:cs typeface="Calibri" panose="020F0502020204030204" pitchFamily="34" charset="0"/>
                        </a:rPr>
                        <a:t>LC-</a:t>
                      </a:r>
                      <a:r>
                        <a:rPr lang="en-US" altLang="zh-TW" sz="2400" b="1" dirty="0" err="1" smtClean="0">
                          <a:solidFill>
                            <a:schemeClr val="bg1"/>
                          </a:solidFill>
                          <a:latin typeface="Calibri" panose="020F0502020204030204" pitchFamily="34" charset="0"/>
                          <a:cs typeface="Calibri" panose="020F0502020204030204" pitchFamily="34" charset="0"/>
                        </a:rPr>
                        <a:t>liteX</a:t>
                      </a: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8C7D"/>
                    </a:solidFill>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PH930-M280</a:t>
                      </a:r>
                    </a:p>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(Gen4 x4)</a:t>
                      </a:r>
                      <a:endParaRPr lang="zh-TW" altLang="en-US" sz="1800" b="0" i="0" dirty="0" smtClean="0">
                        <a:solidFill>
                          <a:schemeClr val="tx1">
                            <a:lumMod val="75000"/>
                            <a:lumOff val="25000"/>
                          </a:schemeClr>
                        </a:solidFill>
                        <a:latin typeface="Calibri" panose="020F0502020204030204" pitchFamily="34" charset="0"/>
                        <a:cs typeface="Calibri" panose="020F0502020204030204" pitchFamily="34" charset="0"/>
                      </a:endParaRP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1800" b="0" i="0" baseline="0" dirty="0" smtClean="0">
                          <a:solidFill>
                            <a:schemeClr val="tx1">
                              <a:lumMod val="75000"/>
                              <a:lumOff val="25000"/>
                            </a:schemeClr>
                          </a:solidFill>
                          <a:latin typeface="Calibri" panose="020F0502020204030204" pitchFamily="34" charset="0"/>
                          <a:cs typeface="Calibri" panose="020F0502020204030204" pitchFamily="34" charset="0"/>
                        </a:rPr>
                        <a:t>6900/5900</a:t>
                      </a: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684000">
                <a:tc vMerge="1">
                  <a:txBody>
                    <a:bodyPr/>
                    <a:lstStyle/>
                    <a:p>
                      <a:endParaRPr lang="zh-TW" altLang="en-US"/>
                    </a:p>
                  </a:txBody>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PH250-M280</a:t>
                      </a:r>
                    </a:p>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(Gen4 x4)</a:t>
                      </a:r>
                    </a:p>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6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DRAM-less</a:t>
                      </a:r>
                      <a:r>
                        <a:rPr lang="en-US" altLang="zh-TW" sz="1600" b="0" i="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 </a:t>
                      </a:r>
                      <a:r>
                        <a:rPr lang="en-US" altLang="zh-TW" sz="16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W/HMB</a:t>
                      </a: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1800" b="0" i="0" baseline="0" dirty="0" smtClean="0">
                          <a:solidFill>
                            <a:schemeClr val="tx1">
                              <a:lumMod val="75000"/>
                              <a:lumOff val="25000"/>
                            </a:schemeClr>
                          </a:solidFill>
                          <a:latin typeface="Calibri" panose="020F0502020204030204" pitchFamily="34" charset="0"/>
                          <a:cs typeface="Calibri" panose="020F0502020204030204" pitchFamily="34" charset="0"/>
                        </a:rPr>
                        <a:t>Est. </a:t>
                      </a:r>
                      <a:r>
                        <a:rPr kumimoji="0" lang="en-US" altLang="zh-TW" sz="18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3325/3020</a:t>
                      </a: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684000">
                <a:tc vMerge="1">
                  <a:txBody>
                    <a:bodyPr/>
                    <a:lstStyle/>
                    <a:p>
                      <a:endParaRPr lang="zh-TW" altLang="en-US"/>
                    </a:p>
                  </a:txBody>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PH250-M242</a:t>
                      </a:r>
                    </a:p>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(Gen4 x4)</a:t>
                      </a:r>
                    </a:p>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6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DRAM-less</a:t>
                      </a:r>
                      <a:r>
                        <a:rPr lang="en-US" altLang="zh-TW" sz="1600" b="0" i="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 </a:t>
                      </a:r>
                      <a:r>
                        <a:rPr lang="en-US" altLang="zh-TW" sz="16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W/HMB</a:t>
                      </a: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Est. 2900/1500</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684000">
                <a:tc vMerge="1">
                  <a:txBody>
                    <a:bodyPr/>
                    <a:lstStyle/>
                    <a:p>
                      <a:pPr algn="ct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8C7D"/>
                    </a:solidFill>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PH25P-M280</a:t>
                      </a:r>
                    </a:p>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(Gen4 x4)</a:t>
                      </a:r>
                    </a:p>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DRAM-less W/HMB</a:t>
                      </a: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1800" b="0" i="0" baseline="0" dirty="0" smtClean="0">
                          <a:solidFill>
                            <a:srgbClr val="FF0000"/>
                          </a:solidFill>
                          <a:latin typeface="Calibri" panose="020F0502020204030204" pitchFamily="34" charset="0"/>
                          <a:cs typeface="Calibri" panose="020F0502020204030204" pitchFamily="34" charset="0"/>
                        </a:rPr>
                        <a:t>Est. </a:t>
                      </a:r>
                      <a:r>
                        <a:rPr kumimoji="0" lang="en-US" altLang="zh-TW" sz="1800" b="0" i="0" u="none" strike="noStrike" kern="1200" cap="none" normalizeH="0" baseline="0" dirty="0" smtClean="0">
                          <a:ln>
                            <a:noFill/>
                          </a:ln>
                          <a:solidFill>
                            <a:srgbClr val="FF0000"/>
                          </a:solidFill>
                          <a:effectLst/>
                          <a:latin typeface="Calibri" panose="020F0502020204030204" pitchFamily="34" charset="0"/>
                          <a:ea typeface="+mn-ea"/>
                          <a:cs typeface="Calibri" panose="020F0502020204030204" pitchFamily="34" charset="0"/>
                          <a:sym typeface="Arial" pitchFamily="34" charset="0"/>
                        </a:rPr>
                        <a:t>3325/3020</a:t>
                      </a: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684000">
                <a:tc vMerge="1">
                  <a:txBody>
                    <a:bodyPr/>
                    <a:lstStyle/>
                    <a:p>
                      <a:pPr algn="ct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8C7D"/>
                    </a:solidFill>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PH25P-M242</a:t>
                      </a:r>
                    </a:p>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(Gen4 x4)</a:t>
                      </a:r>
                    </a:p>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DRAM-less W/HMB</a:t>
                      </a: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rgbClr val="FF0000"/>
                          </a:solidFill>
                          <a:latin typeface="Calibri" panose="020F0502020204030204" pitchFamily="34" charset="0"/>
                          <a:ea typeface="+mn-ea"/>
                          <a:cs typeface="Calibri" panose="020F0502020204030204" pitchFamily="34" charset="0"/>
                        </a:rPr>
                        <a:t>Est. 2900/1500</a:t>
                      </a:r>
                      <a:endParaRPr lang="zh-TW" altLang="en-US" sz="1800" b="0" i="0" kern="1200" dirty="0" smtClean="0">
                        <a:solidFill>
                          <a:srgbClr val="FF0000"/>
                        </a:solidFill>
                        <a:latin typeface="Calibri" panose="020F0502020204030204" pitchFamily="34" charset="0"/>
                        <a:ea typeface="+mn-ea"/>
                        <a:cs typeface="Calibri" panose="020F0502020204030204" pitchFamily="34" charset="0"/>
                      </a:endParaRP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sp>
        <p:nvSpPr>
          <p:cNvPr id="20" name="向右箭號 26"/>
          <p:cNvSpPr/>
          <p:nvPr/>
        </p:nvSpPr>
        <p:spPr bwMode="auto">
          <a:xfrm>
            <a:off x="8454107" y="2908625"/>
            <a:ext cx="8555681" cy="50292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a:defRPr/>
            </a:pPr>
            <a:r>
              <a:rPr lang="zh-TW" altLang="en-US" sz="2000" dirty="0" smtClean="0">
                <a:solidFill>
                  <a:schemeClr val="bg1"/>
                </a:solidFill>
                <a:latin typeface="Calibri" panose="020F0502020204030204" pitchFamily="34" charset="0"/>
                <a:cs typeface="Calibri" panose="020F0502020204030204" pitchFamily="34" charset="0"/>
              </a:rPr>
              <a:t> </a:t>
            </a:r>
            <a:r>
              <a:rPr lang="en-US" altLang="zh-TW" sz="1800" dirty="0" smtClean="0">
                <a:solidFill>
                  <a:schemeClr val="bg1"/>
                </a:solidFill>
                <a:latin typeface="Calibri" panose="020F0502020204030204" pitchFamily="34" charset="0"/>
                <a:cs typeface="Calibri" panose="020F0502020204030204" pitchFamily="34" charset="0"/>
              </a:rPr>
              <a:t> </a:t>
            </a:r>
            <a:endParaRPr lang="en-US" altLang="zh-TW" sz="1800" dirty="0">
              <a:solidFill>
                <a:schemeClr val="bg1"/>
              </a:solidFill>
              <a:latin typeface="Calibri" panose="020F0502020204030204" pitchFamily="34" charset="0"/>
              <a:cs typeface="Calibri" panose="020F0502020204030204" pitchFamily="34" charset="0"/>
            </a:endParaRPr>
          </a:p>
        </p:txBody>
      </p:sp>
      <p:grpSp>
        <p:nvGrpSpPr>
          <p:cNvPr id="94" name="群組 93"/>
          <p:cNvGrpSpPr/>
          <p:nvPr/>
        </p:nvGrpSpPr>
        <p:grpSpPr>
          <a:xfrm>
            <a:off x="-4662109" y="2512992"/>
            <a:ext cx="4403248" cy="4271897"/>
            <a:chOff x="-4662109" y="2512992"/>
            <a:chExt cx="4403248" cy="4271897"/>
          </a:xfrm>
        </p:grpSpPr>
        <p:grpSp>
          <p:nvGrpSpPr>
            <p:cNvPr id="95" name="群組 94"/>
            <p:cNvGrpSpPr/>
            <p:nvPr/>
          </p:nvGrpSpPr>
          <p:grpSpPr>
            <a:xfrm>
              <a:off x="-4662109" y="2512992"/>
              <a:ext cx="4403248" cy="4271897"/>
              <a:chOff x="12883876" y="1908742"/>
              <a:chExt cx="4403248" cy="4271897"/>
            </a:xfrm>
          </p:grpSpPr>
          <p:sp>
            <p:nvSpPr>
              <p:cNvPr id="98" name="矩形 97"/>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9" name="矩形 98"/>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0" name="矩形 99"/>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1" name="矩形 100"/>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2" name="文字方塊 101"/>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103" name="文字方塊 102"/>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104" name="矩形 103"/>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5" name="文字方塊 104"/>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106" name="文字方塊 105"/>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107" name="矩形 106"/>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8" name="文字方塊 107"/>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109" name="矩形 108"/>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0" name="矩形 109"/>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1" name="矩形 110"/>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2" name="文字方塊 111"/>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113" name="矩形 112"/>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14" name="矩形 113"/>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5" name="矩形 114"/>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116" name="矩形 115"/>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117" name="矩形 116"/>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18" name="文字方塊 117"/>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119" name="矩形 118"/>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0" name="矩形 119"/>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96" name="文字方塊 95"/>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97" name="矩形 96"/>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39" name="文字方塊 38"/>
          <p:cNvSpPr txBox="1"/>
          <p:nvPr/>
        </p:nvSpPr>
        <p:spPr>
          <a:xfrm>
            <a:off x="11307826" y="2932584"/>
            <a:ext cx="3843025" cy="369332"/>
          </a:xfrm>
          <a:prstGeom prst="rect">
            <a:avLst/>
          </a:prstGeom>
          <a:noFill/>
        </p:spPr>
        <p:txBody>
          <a:bodyPr wrap="square" rtlCol="0">
            <a:spAutoFit/>
          </a:bodyPr>
          <a:lstStyle/>
          <a:p>
            <a:r>
              <a:rPr lang="en-US" altLang="zh-TW" sz="1800" dirty="0" smtClean="0">
                <a:solidFill>
                  <a:srgbClr val="FFC864"/>
                </a:solidFill>
                <a:latin typeface="Calibri" panose="020F0502020204030204" pitchFamily="34" charset="0"/>
                <a:ea typeface="微軟正黑體" panose="020B0604030504040204" pitchFamily="34" charset="-120"/>
                <a:cs typeface="Calibri" panose="020F0502020204030204" pitchFamily="34" charset="0"/>
              </a:rPr>
              <a:t>BiCS5 160GB~640GB</a:t>
            </a:r>
            <a:endParaRPr lang="zh-TW" altLang="en-US" sz="1800" dirty="0">
              <a:solidFill>
                <a:srgbClr val="FFC864"/>
              </a:solidFill>
              <a:latin typeface="Calibri" panose="020F0502020204030204" pitchFamily="34" charset="0"/>
              <a:ea typeface="微軟正黑體" panose="020B0604030504040204" pitchFamily="34" charset="-120"/>
              <a:cs typeface="Calibri" panose="020F0502020204030204" pitchFamily="34" charset="0"/>
            </a:endParaRPr>
          </a:p>
        </p:txBody>
      </p:sp>
      <p:sp>
        <p:nvSpPr>
          <p:cNvPr id="40" name="五邊形 39"/>
          <p:cNvSpPr/>
          <p:nvPr/>
        </p:nvSpPr>
        <p:spPr bwMode="auto">
          <a:xfrm>
            <a:off x="8440836" y="2908625"/>
            <a:ext cx="438912" cy="502920"/>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grpSp>
        <p:nvGrpSpPr>
          <p:cNvPr id="2" name="群組 1"/>
          <p:cNvGrpSpPr/>
          <p:nvPr/>
        </p:nvGrpSpPr>
        <p:grpSpPr>
          <a:xfrm>
            <a:off x="10902379" y="3677799"/>
            <a:ext cx="6120679" cy="502921"/>
            <a:chOff x="10326315" y="3677799"/>
            <a:chExt cx="6696744" cy="502921"/>
          </a:xfrm>
        </p:grpSpPr>
        <p:sp>
          <p:nvSpPr>
            <p:cNvPr id="49" name="向右箭號 26"/>
            <p:cNvSpPr/>
            <p:nvPr/>
          </p:nvSpPr>
          <p:spPr bwMode="auto">
            <a:xfrm>
              <a:off x="10394752" y="3677800"/>
              <a:ext cx="6628307" cy="50292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a:defRPr/>
              </a:pPr>
              <a:r>
                <a:rPr lang="zh-TW" altLang="en-US" sz="2000" dirty="0" smtClean="0">
                  <a:solidFill>
                    <a:schemeClr val="bg1"/>
                  </a:solidFill>
                  <a:latin typeface="Calibri" panose="020F0502020204030204" pitchFamily="34" charset="0"/>
                  <a:cs typeface="Calibri" panose="020F0502020204030204" pitchFamily="34" charset="0"/>
                </a:rPr>
                <a:t> </a:t>
              </a:r>
              <a:r>
                <a:rPr lang="en-US" altLang="zh-TW" sz="1800" dirty="0" smtClean="0">
                  <a:solidFill>
                    <a:schemeClr val="bg1"/>
                  </a:solidFill>
                  <a:latin typeface="Calibri" panose="020F0502020204030204" pitchFamily="34" charset="0"/>
                  <a:cs typeface="Calibri" panose="020F0502020204030204" pitchFamily="34" charset="0"/>
                </a:rPr>
                <a:t> </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50" name="五邊形 49"/>
            <p:cNvSpPr/>
            <p:nvPr/>
          </p:nvSpPr>
          <p:spPr bwMode="auto">
            <a:xfrm>
              <a:off x="10326315" y="3677799"/>
              <a:ext cx="438912" cy="502920"/>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51" name="文字方塊 50"/>
            <p:cNvSpPr txBox="1"/>
            <p:nvPr/>
          </p:nvSpPr>
          <p:spPr>
            <a:xfrm>
              <a:off x="10902379" y="3730448"/>
              <a:ext cx="3906019" cy="369332"/>
            </a:xfrm>
            <a:prstGeom prst="rect">
              <a:avLst/>
            </a:prstGeom>
            <a:noFill/>
          </p:spPr>
          <p:txBody>
            <a:bodyPr wrap="square" rtlCol="0">
              <a:spAutoFit/>
            </a:bodyPr>
            <a:lstStyle/>
            <a:p>
              <a:r>
                <a:rPr lang="en-US" altLang="zh-TW" sz="1800" dirty="0" smtClean="0">
                  <a:solidFill>
                    <a:srgbClr val="FFC864"/>
                  </a:solidFill>
                  <a:latin typeface="Calibri" panose="020F0502020204030204" pitchFamily="34" charset="0"/>
                  <a:ea typeface="微軟正黑體" panose="020B0604030504040204" pitchFamily="34" charset="-120"/>
                  <a:cs typeface="Calibri" panose="020F0502020204030204" pitchFamily="34" charset="0"/>
                </a:rPr>
                <a:t>BiCS5 160GB~640GB</a:t>
              </a:r>
              <a:endParaRPr lang="zh-TW" altLang="en-US" sz="1800" dirty="0">
                <a:solidFill>
                  <a:srgbClr val="FFC864"/>
                </a:solidFill>
                <a:latin typeface="Calibri" panose="020F0502020204030204" pitchFamily="34" charset="0"/>
                <a:ea typeface="微軟正黑體" panose="020B0604030504040204" pitchFamily="34" charset="-120"/>
                <a:cs typeface="Calibri" panose="020F0502020204030204" pitchFamily="34" charset="0"/>
              </a:endParaRPr>
            </a:p>
          </p:txBody>
        </p:sp>
      </p:grpSp>
      <p:grpSp>
        <p:nvGrpSpPr>
          <p:cNvPr id="4" name="群組 3"/>
          <p:cNvGrpSpPr/>
          <p:nvPr/>
        </p:nvGrpSpPr>
        <p:grpSpPr>
          <a:xfrm>
            <a:off x="10902379" y="4517532"/>
            <a:ext cx="6100440" cy="502921"/>
            <a:chOff x="10334716" y="4517532"/>
            <a:chExt cx="6668103" cy="502921"/>
          </a:xfrm>
        </p:grpSpPr>
        <p:sp>
          <p:nvSpPr>
            <p:cNvPr id="55" name="向右箭號 26"/>
            <p:cNvSpPr/>
            <p:nvPr/>
          </p:nvSpPr>
          <p:spPr bwMode="auto">
            <a:xfrm>
              <a:off x="10422570" y="4517532"/>
              <a:ext cx="6580249" cy="50292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a:defRPr/>
              </a:pPr>
              <a:r>
                <a:rPr lang="zh-TW" altLang="en-US" sz="2000" dirty="0" smtClean="0">
                  <a:solidFill>
                    <a:schemeClr val="bg1"/>
                  </a:solidFill>
                  <a:latin typeface="Calibri" panose="020F0502020204030204" pitchFamily="34" charset="0"/>
                  <a:cs typeface="Calibri" panose="020F0502020204030204" pitchFamily="34" charset="0"/>
                </a:rPr>
                <a:t> </a:t>
              </a:r>
              <a:r>
                <a:rPr lang="en-US" altLang="zh-TW" sz="1800" dirty="0" smtClean="0">
                  <a:solidFill>
                    <a:schemeClr val="bg1"/>
                  </a:solidFill>
                  <a:latin typeface="Calibri" panose="020F0502020204030204" pitchFamily="34" charset="0"/>
                  <a:cs typeface="Calibri" panose="020F0502020204030204" pitchFamily="34" charset="0"/>
                </a:rPr>
                <a:t> </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56" name="五邊形 55"/>
            <p:cNvSpPr/>
            <p:nvPr/>
          </p:nvSpPr>
          <p:spPr bwMode="auto">
            <a:xfrm>
              <a:off x="10334716" y="4517533"/>
              <a:ext cx="450216" cy="502920"/>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57" name="文字方塊 56"/>
            <p:cNvSpPr txBox="1"/>
            <p:nvPr/>
          </p:nvSpPr>
          <p:spPr>
            <a:xfrm>
              <a:off x="10973884" y="4561023"/>
              <a:ext cx="2658553" cy="382261"/>
            </a:xfrm>
            <a:prstGeom prst="rect">
              <a:avLst/>
            </a:prstGeom>
            <a:noFill/>
          </p:spPr>
          <p:txBody>
            <a:bodyPr wrap="square" rtlCol="0">
              <a:spAutoFit/>
            </a:bodyPr>
            <a:lstStyle/>
            <a:p>
              <a:r>
                <a:rPr lang="en-US" altLang="zh-TW" sz="1800" dirty="0" smtClean="0">
                  <a:solidFill>
                    <a:srgbClr val="FFC864"/>
                  </a:solidFill>
                  <a:latin typeface="Calibri" panose="020F0502020204030204" pitchFamily="34" charset="0"/>
                  <a:ea typeface="微軟正黑體" panose="020B0604030504040204" pitchFamily="34" charset="-120"/>
                  <a:cs typeface="Calibri" panose="020F0502020204030204" pitchFamily="34" charset="0"/>
                </a:rPr>
                <a:t>BiCS5 160GB~320GB</a:t>
              </a:r>
              <a:endParaRPr lang="zh-TW" altLang="en-US" sz="1800" dirty="0">
                <a:solidFill>
                  <a:srgbClr val="FFC864"/>
                </a:solidFill>
                <a:latin typeface="Calibri" panose="020F0502020204030204" pitchFamily="34" charset="0"/>
                <a:ea typeface="微軟正黑體" panose="020B0604030504040204" pitchFamily="34" charset="-120"/>
                <a:cs typeface="Calibri" panose="020F0502020204030204" pitchFamily="34" charset="0"/>
              </a:endParaRPr>
            </a:p>
          </p:txBody>
        </p:sp>
      </p:grpSp>
      <p:sp>
        <p:nvSpPr>
          <p:cNvPr id="62" name="標題 1"/>
          <p:cNvSpPr>
            <a:spLocks noGrp="1"/>
          </p:cNvSpPr>
          <p:nvPr/>
        </p:nvSpPr>
        <p:spPr>
          <a:xfrm>
            <a:off x="566346" y="-80695"/>
            <a:ext cx="14309298" cy="1080120"/>
          </a:xfrm>
          <a:prstGeom prst="rect">
            <a:avLst/>
          </a:prstGeom>
        </p:spPr>
        <p:txBody>
          <a:bodyPr anchor="ctr"/>
          <a:lstStyle>
            <a:lvl1pPr algn="l" rtl="0" eaLnBrk="0" fontAlgn="base" hangingPunct="0">
              <a:spcBef>
                <a:spcPct val="0"/>
              </a:spcBef>
              <a:spcAft>
                <a:spcPct val="0"/>
              </a:spcAft>
              <a:defRPr sz="4000" b="1">
                <a:solidFill>
                  <a:schemeClr val="tx1">
                    <a:lumMod val="75000"/>
                    <a:lumOff val="25000"/>
                  </a:schemeClr>
                </a:solidFill>
                <a:latin typeface="微軟正黑體" panose="020B0604030504040204" pitchFamily="34" charset="-120"/>
                <a:ea typeface="微軟正黑體" panose="020B0604030504040204" pitchFamily="34" charset="-120"/>
                <a:cs typeface="+mj-cs"/>
                <a:sym typeface="Arial" panose="020B0604020202020204" pitchFamily="34" charset="0"/>
              </a:defRPr>
            </a:lvl1pPr>
            <a:lvl2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2pPr>
            <a:lvl3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3pPr>
            <a:lvl4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4pPr>
            <a:lvl5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5pPr>
            <a:lvl6pPr marL="457223"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6pPr>
            <a:lvl7pPr marL="914446"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7pPr>
            <a:lvl8pPr marL="1371668"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8pPr>
            <a:lvl9pPr marL="1828892"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9pPr>
          </a:lstStyle>
          <a:p>
            <a:r>
              <a:rPr lang="en-US" altLang="zh-TW" sz="4000" dirty="0" err="1" smtClean="0">
                <a:latin typeface="Calibri" panose="020F0502020204030204" pitchFamily="34" charset="0"/>
                <a:ea typeface="Verdana" panose="020B0604030504040204" pitchFamily="34" charset="0"/>
                <a:cs typeface="Calibri" panose="020F0502020204030204" pitchFamily="34" charset="0"/>
              </a:rPr>
              <a:t>PCIe</a:t>
            </a:r>
            <a:endParaRPr lang="zh-TW" altLang="en-US" dirty="0">
              <a:latin typeface="Calibri" panose="020F0502020204030204" pitchFamily="34" charset="0"/>
              <a:cs typeface="Calibri" panose="020F0502020204030204" pitchFamily="34" charset="0"/>
            </a:endParaRPr>
          </a:p>
        </p:txBody>
      </p:sp>
      <p:sp>
        <p:nvSpPr>
          <p:cNvPr id="61" name="標題 1"/>
          <p:cNvSpPr txBox="1">
            <a:spLocks/>
          </p:cNvSpPr>
          <p:nvPr/>
        </p:nvSpPr>
        <p:spPr>
          <a:xfrm>
            <a:off x="1537364" y="767208"/>
            <a:ext cx="14309298" cy="1080120"/>
          </a:xfrm>
          <a:prstGeom prst="rect">
            <a:avLst/>
          </a:prstGeom>
        </p:spPr>
        <p:txBody>
          <a:bodyPr anchor="ctr"/>
          <a:lstStyle>
            <a:lvl1pPr algn="l" rtl="0" eaLnBrk="0" fontAlgn="base" hangingPunct="0">
              <a:spcBef>
                <a:spcPct val="0"/>
              </a:spcBef>
              <a:spcAft>
                <a:spcPct val="0"/>
              </a:spcAft>
              <a:defRPr sz="4000" b="1">
                <a:solidFill>
                  <a:schemeClr val="tx1">
                    <a:lumMod val="75000"/>
                    <a:lumOff val="25000"/>
                  </a:schemeClr>
                </a:solidFill>
                <a:latin typeface="微軟正黑體" panose="020B0604030504040204" pitchFamily="34" charset="-120"/>
                <a:ea typeface="微軟正黑體" panose="020B0604030504040204" pitchFamily="34" charset="-120"/>
                <a:cs typeface="+mj-cs"/>
                <a:sym typeface="Arial" panose="020B0604020202020204" pitchFamily="34" charset="0"/>
              </a:defRPr>
            </a:lvl1pPr>
            <a:lvl2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2pPr>
            <a:lvl3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3pPr>
            <a:lvl4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4pPr>
            <a:lvl5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5pPr>
            <a:lvl6pPr marL="457223"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6pPr>
            <a:lvl7pPr marL="914446"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7pPr>
            <a:lvl8pPr marL="1371668"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8pPr>
            <a:lvl9pPr marL="1828892"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9pPr>
          </a:lstStyle>
          <a:p>
            <a:pPr algn="ctr"/>
            <a:r>
              <a:rPr lang="en-US" altLang="zh-TW" sz="3600" dirty="0">
                <a:solidFill>
                  <a:srgbClr val="3C8C93"/>
                </a:solidFill>
                <a:latin typeface="Calibri" panose="020F0502020204030204" pitchFamily="34" charset="0"/>
                <a:ea typeface="Heiti TC Light" charset="0"/>
                <a:cs typeface="Calibri" panose="020F0502020204030204" pitchFamily="34" charset="0"/>
              </a:rPr>
              <a:t>Industrial </a:t>
            </a:r>
            <a:r>
              <a:rPr lang="en-US" altLang="zh-TW" sz="3600" dirty="0" err="1">
                <a:solidFill>
                  <a:srgbClr val="3C8C93"/>
                </a:solidFill>
                <a:latin typeface="Calibri" panose="020F0502020204030204" pitchFamily="34" charset="0"/>
                <a:ea typeface="Heiti TC Light" charset="0"/>
                <a:cs typeface="Calibri" panose="020F0502020204030204" pitchFamily="34" charset="0"/>
              </a:rPr>
              <a:t>PCIe</a:t>
            </a:r>
            <a:r>
              <a:rPr lang="en-US" altLang="zh-TW" sz="3600" dirty="0">
                <a:solidFill>
                  <a:srgbClr val="3C8C93"/>
                </a:solidFill>
                <a:latin typeface="Calibri" panose="020F0502020204030204" pitchFamily="34" charset="0"/>
                <a:ea typeface="Heiti TC Light" charset="0"/>
                <a:cs typeface="Calibri" panose="020F0502020204030204" pitchFamily="34" charset="0"/>
              </a:rPr>
              <a:t> Gen4 M.2 SSD</a:t>
            </a:r>
            <a:endParaRPr lang="zh-TW" altLang="en-US" sz="3600" kern="1200" dirty="0">
              <a:solidFill>
                <a:srgbClr val="3C8C93"/>
              </a:solidFill>
              <a:latin typeface="Calibri" panose="020F0502020204030204" pitchFamily="34" charset="0"/>
              <a:ea typeface="Heiti TC Light" charset="0"/>
              <a:cs typeface="Calibri" panose="020F0502020204030204" pitchFamily="34" charset="0"/>
            </a:endParaRPr>
          </a:p>
        </p:txBody>
      </p:sp>
      <p:grpSp>
        <p:nvGrpSpPr>
          <p:cNvPr id="60" name="群組 59"/>
          <p:cNvGrpSpPr/>
          <p:nvPr/>
        </p:nvGrpSpPr>
        <p:grpSpPr>
          <a:xfrm>
            <a:off x="13566675" y="8298541"/>
            <a:ext cx="3456384" cy="1258779"/>
            <a:chOff x="12662498" y="6256231"/>
            <a:chExt cx="3456384" cy="1258779"/>
          </a:xfrm>
        </p:grpSpPr>
        <p:sp>
          <p:nvSpPr>
            <p:cNvPr id="68" name="文字方塊 67"/>
            <p:cNvSpPr txBox="1"/>
            <p:nvPr/>
          </p:nvSpPr>
          <p:spPr>
            <a:xfrm>
              <a:off x="12662498" y="6256231"/>
              <a:ext cx="3257238" cy="830997"/>
            </a:xfrm>
            <a:prstGeom prst="rect">
              <a:avLst/>
            </a:prstGeom>
            <a:noFill/>
          </p:spPr>
          <p:txBody>
            <a:bodyPr wrap="none" rtlCol="0">
              <a:spAutoFit/>
            </a:bodyPr>
            <a:lstStyle/>
            <a:p>
              <a:r>
                <a:rPr lang="en-US" altLang="zh-TW" sz="16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Remarks:</a:t>
              </a:r>
            </a:p>
            <a:p>
              <a:pPr marL="457200" indent="-457200">
                <a:buAutoNum type="arabicPeriod"/>
              </a:pPr>
              <a:r>
                <a:rPr lang="en-US" altLang="zh-TW" sz="1600" dirty="0" smtClean="0">
                  <a:solidFill>
                    <a:schemeClr val="tx1">
                      <a:lumMod val="75000"/>
                      <a:lumOff val="25000"/>
                    </a:schemeClr>
                  </a:solidFill>
                  <a:latin typeface="Calibri" panose="020F0502020204030204" pitchFamily="34" charset="0"/>
                  <a:cs typeface="Calibri" panose="020F0502020204030204" pitchFamily="34" charset="0"/>
                </a:rPr>
                <a:t>SR/SW</a:t>
              </a:r>
              <a:r>
                <a:rPr lang="en-US" altLang="zh-TW" sz="1600" dirty="0">
                  <a:solidFill>
                    <a:schemeClr val="tx1">
                      <a:lumMod val="75000"/>
                      <a:lumOff val="25000"/>
                    </a:schemeClr>
                  </a:solidFill>
                  <a:latin typeface="Calibri" panose="020F0502020204030204" pitchFamily="34" charset="0"/>
                  <a:cs typeface="Calibri" panose="020F0502020204030204" pitchFamily="34" charset="0"/>
                </a:rPr>
                <a:t>: Sequential </a:t>
              </a:r>
              <a:r>
                <a:rPr lang="en-US" altLang="zh-TW" sz="1600" dirty="0" smtClean="0">
                  <a:solidFill>
                    <a:schemeClr val="tx1">
                      <a:lumMod val="75000"/>
                      <a:lumOff val="25000"/>
                    </a:schemeClr>
                  </a:solidFill>
                  <a:latin typeface="Calibri" panose="020F0502020204030204" pitchFamily="34" charset="0"/>
                  <a:cs typeface="Calibri" panose="020F0502020204030204" pitchFamily="34" charset="0"/>
                </a:rPr>
                <a:t>Read/Write</a:t>
              </a:r>
            </a:p>
            <a:p>
              <a:pPr marL="457200" indent="-457200">
                <a:buAutoNum type="arabicPeriod"/>
              </a:pPr>
              <a:r>
                <a:rPr lang="en-US" altLang="zh-TW" sz="1600" dirty="0" smtClean="0">
                  <a:solidFill>
                    <a:schemeClr val="tx1">
                      <a:lumMod val="75000"/>
                      <a:lumOff val="25000"/>
                    </a:schemeClr>
                  </a:solidFill>
                  <a:latin typeface="Calibri" panose="020F0502020204030204" pitchFamily="34" charset="0"/>
                  <a:cs typeface="Calibri" panose="020F0502020204030204" pitchFamily="34" charset="0"/>
                </a:rPr>
                <a:t>ES     CS MP                      EOL LTS</a:t>
              </a:r>
              <a:endParaRPr lang="zh-TW" altLang="en-US" sz="16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grpSp>
          <p:nvGrpSpPr>
            <p:cNvPr id="69" name="群組 68"/>
            <p:cNvGrpSpPr/>
            <p:nvPr/>
          </p:nvGrpSpPr>
          <p:grpSpPr>
            <a:xfrm>
              <a:off x="13238562" y="7119010"/>
              <a:ext cx="2880320" cy="396000"/>
              <a:chOff x="4725193" y="6393830"/>
              <a:chExt cx="2880320" cy="396000"/>
            </a:xfrm>
          </p:grpSpPr>
          <p:sp>
            <p:nvSpPr>
              <p:cNvPr id="70" name="五邊形 69"/>
              <p:cNvSpPr/>
              <p:nvPr/>
            </p:nvSpPr>
            <p:spPr bwMode="auto">
              <a:xfrm>
                <a:off x="6382168" y="6393830"/>
                <a:ext cx="1223345" cy="396000"/>
              </a:xfrm>
              <a:prstGeom prst="homePlate">
                <a:avLst/>
              </a:prstGeom>
              <a:solidFill>
                <a:srgbClr val="B3B3B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71" name="五邊形 70"/>
              <p:cNvSpPr/>
              <p:nvPr/>
            </p:nvSpPr>
            <p:spPr bwMode="auto">
              <a:xfrm>
                <a:off x="4735430" y="6393830"/>
                <a:ext cx="1936357"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72" name="五邊形 71"/>
              <p:cNvSpPr/>
              <p:nvPr/>
            </p:nvSpPr>
            <p:spPr bwMode="auto">
              <a:xfrm>
                <a:off x="4725193" y="6393830"/>
                <a:ext cx="360040" cy="396000"/>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grpSp>
      </p:grpSp>
      <p:grpSp>
        <p:nvGrpSpPr>
          <p:cNvPr id="5" name="群組 4"/>
          <p:cNvGrpSpPr/>
          <p:nvPr/>
        </p:nvGrpSpPr>
        <p:grpSpPr>
          <a:xfrm>
            <a:off x="13149314" y="5359680"/>
            <a:ext cx="3853505" cy="502920"/>
            <a:chOff x="11910492" y="5359680"/>
            <a:chExt cx="5092328" cy="502920"/>
          </a:xfrm>
        </p:grpSpPr>
        <p:sp>
          <p:nvSpPr>
            <p:cNvPr id="52" name="向右箭號 26"/>
            <p:cNvSpPr/>
            <p:nvPr/>
          </p:nvSpPr>
          <p:spPr bwMode="auto">
            <a:xfrm>
              <a:off x="11910492" y="5359680"/>
              <a:ext cx="5092328" cy="50292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a:defRPr/>
              </a:pPr>
              <a:r>
                <a:rPr lang="zh-TW" altLang="en-US" sz="2000" dirty="0" smtClean="0">
                  <a:solidFill>
                    <a:schemeClr val="bg1"/>
                  </a:solidFill>
                  <a:latin typeface="Calibri" panose="020F0502020204030204" pitchFamily="34" charset="0"/>
                  <a:cs typeface="Calibri" panose="020F0502020204030204" pitchFamily="34" charset="0"/>
                </a:rPr>
                <a:t> </a:t>
              </a:r>
              <a:r>
                <a:rPr lang="en-US" altLang="zh-TW" sz="1800" dirty="0" smtClean="0">
                  <a:solidFill>
                    <a:schemeClr val="bg1"/>
                  </a:solidFill>
                  <a:latin typeface="Calibri" panose="020F0502020204030204" pitchFamily="34" charset="0"/>
                  <a:cs typeface="Calibri" panose="020F0502020204030204" pitchFamily="34" charset="0"/>
                </a:rPr>
                <a:t> </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53" name="五邊形 52"/>
            <p:cNvSpPr/>
            <p:nvPr/>
          </p:nvSpPr>
          <p:spPr bwMode="auto">
            <a:xfrm>
              <a:off x="11910492" y="5359680"/>
              <a:ext cx="450216" cy="502920"/>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58" name="文字方塊 57"/>
            <p:cNvSpPr txBox="1"/>
            <p:nvPr/>
          </p:nvSpPr>
          <p:spPr>
            <a:xfrm>
              <a:off x="12324301" y="5425349"/>
              <a:ext cx="3906019" cy="369332"/>
            </a:xfrm>
            <a:prstGeom prst="rect">
              <a:avLst/>
            </a:prstGeom>
            <a:noFill/>
          </p:spPr>
          <p:txBody>
            <a:bodyPr wrap="square" rtlCol="0">
              <a:spAutoFit/>
            </a:bodyPr>
            <a:lstStyle/>
            <a:p>
              <a:r>
                <a:rPr lang="en-US" altLang="zh-TW" sz="1800" dirty="0" smtClean="0">
                  <a:solidFill>
                    <a:srgbClr val="FFC864"/>
                  </a:solidFill>
                  <a:latin typeface="Calibri" panose="020F0502020204030204" pitchFamily="34" charset="0"/>
                  <a:ea typeface="微軟正黑體" panose="020B0604030504040204" pitchFamily="34" charset="-120"/>
                  <a:cs typeface="Calibri" panose="020F0502020204030204" pitchFamily="34" charset="0"/>
                </a:rPr>
                <a:t>BiCS5 160GB~640GB</a:t>
              </a:r>
              <a:endParaRPr lang="zh-TW" altLang="en-US" sz="1800" dirty="0">
                <a:solidFill>
                  <a:srgbClr val="FFC864"/>
                </a:solidFill>
                <a:latin typeface="Calibri" panose="020F0502020204030204" pitchFamily="34" charset="0"/>
                <a:ea typeface="微軟正黑體" panose="020B0604030504040204" pitchFamily="34" charset="-120"/>
                <a:cs typeface="Calibri" panose="020F0502020204030204" pitchFamily="34" charset="0"/>
              </a:endParaRPr>
            </a:p>
          </p:txBody>
        </p:sp>
      </p:grpSp>
      <p:grpSp>
        <p:nvGrpSpPr>
          <p:cNvPr id="6" name="群組 5"/>
          <p:cNvGrpSpPr/>
          <p:nvPr/>
        </p:nvGrpSpPr>
        <p:grpSpPr>
          <a:xfrm>
            <a:off x="13149315" y="6263391"/>
            <a:ext cx="3844878" cy="510722"/>
            <a:chOff x="11910492" y="6263391"/>
            <a:chExt cx="5083701" cy="510722"/>
          </a:xfrm>
        </p:grpSpPr>
        <p:sp>
          <p:nvSpPr>
            <p:cNvPr id="59" name="向右箭號 26"/>
            <p:cNvSpPr/>
            <p:nvPr/>
          </p:nvSpPr>
          <p:spPr bwMode="auto">
            <a:xfrm>
              <a:off x="11982498" y="6271193"/>
              <a:ext cx="5011695" cy="50292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a:defRPr/>
              </a:pPr>
              <a:r>
                <a:rPr lang="zh-TW" altLang="en-US" sz="2000" dirty="0" smtClean="0">
                  <a:solidFill>
                    <a:schemeClr val="bg1"/>
                  </a:solidFill>
                  <a:latin typeface="Calibri" panose="020F0502020204030204" pitchFamily="34" charset="0"/>
                  <a:cs typeface="Calibri" panose="020F0502020204030204" pitchFamily="34" charset="0"/>
                </a:rPr>
                <a:t> </a:t>
              </a:r>
              <a:r>
                <a:rPr lang="en-US" altLang="zh-TW" sz="1800" dirty="0" smtClean="0">
                  <a:solidFill>
                    <a:schemeClr val="bg1"/>
                  </a:solidFill>
                  <a:latin typeface="Calibri" panose="020F0502020204030204" pitchFamily="34" charset="0"/>
                  <a:cs typeface="Calibri" panose="020F0502020204030204" pitchFamily="34" charset="0"/>
                </a:rPr>
                <a:t> </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63" name="五邊形 62"/>
            <p:cNvSpPr/>
            <p:nvPr/>
          </p:nvSpPr>
          <p:spPr bwMode="auto">
            <a:xfrm>
              <a:off x="11910492" y="6263391"/>
              <a:ext cx="450216" cy="510722"/>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65" name="文字方塊 64"/>
            <p:cNvSpPr txBox="1"/>
            <p:nvPr/>
          </p:nvSpPr>
          <p:spPr>
            <a:xfrm>
              <a:off x="12324301" y="6352841"/>
              <a:ext cx="4232013" cy="369332"/>
            </a:xfrm>
            <a:prstGeom prst="rect">
              <a:avLst/>
            </a:prstGeom>
            <a:noFill/>
          </p:spPr>
          <p:txBody>
            <a:bodyPr wrap="square" rtlCol="0">
              <a:spAutoFit/>
            </a:bodyPr>
            <a:lstStyle/>
            <a:p>
              <a:r>
                <a:rPr lang="en-US" altLang="zh-TW" sz="1800" dirty="0" smtClean="0">
                  <a:solidFill>
                    <a:srgbClr val="FFC864"/>
                  </a:solidFill>
                  <a:latin typeface="Calibri" panose="020F0502020204030204" pitchFamily="34" charset="0"/>
                  <a:ea typeface="微軟正黑體" panose="020B0604030504040204" pitchFamily="34" charset="-120"/>
                  <a:cs typeface="Calibri" panose="020F0502020204030204" pitchFamily="34" charset="0"/>
                </a:rPr>
                <a:t>BiCS5 160GB~320GB</a:t>
              </a:r>
              <a:endParaRPr lang="zh-TW" altLang="en-US" sz="1800" dirty="0">
                <a:solidFill>
                  <a:srgbClr val="FFC864"/>
                </a:solidFill>
                <a:latin typeface="Calibri" panose="020F0502020204030204" pitchFamily="34" charset="0"/>
                <a:ea typeface="微軟正黑體" panose="020B0604030504040204" pitchFamily="34" charset="-120"/>
                <a:cs typeface="Calibri" panose="020F0502020204030204" pitchFamily="34" charset="0"/>
              </a:endParaRPr>
            </a:p>
          </p:txBody>
        </p:sp>
      </p:grpSp>
    </p:spTree>
    <p:extLst>
      <p:ext uri="{BB962C8B-B14F-4D97-AF65-F5344CB8AC3E}">
        <p14:creationId xmlns:p14="http://schemas.microsoft.com/office/powerpoint/2010/main" val="3597812242"/>
      </p:ext>
    </p:extLst>
  </p:cSld>
  <p:clrMapOvr>
    <a:masterClrMapping/>
  </p:clrMapOvr>
  <p:transition/>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格 2"/>
          <p:cNvGraphicFramePr>
            <a:graphicFrameLocks noGrp="1"/>
          </p:cNvGraphicFramePr>
          <p:nvPr>
            <p:extLst>
              <p:ext uri="{D42A27DB-BD31-4B8C-83A1-F6EECF244321}">
                <p14:modId xmlns:p14="http://schemas.microsoft.com/office/powerpoint/2010/main" val="1161850412"/>
              </p:ext>
            </p:extLst>
          </p:nvPr>
        </p:nvGraphicFramePr>
        <p:xfrm>
          <a:off x="622205" y="826400"/>
          <a:ext cx="16317572" cy="6378626"/>
        </p:xfrm>
        <a:graphic>
          <a:graphicData uri="http://schemas.openxmlformats.org/drawingml/2006/table">
            <a:tbl>
              <a:tblPr firstRow="1" bandRow="1">
                <a:tableStyleId>{5C22544A-7EE6-4342-B048-85BDC9FD1C3A}</a:tableStyleId>
              </a:tblPr>
              <a:tblGrid>
                <a:gridCol w="1900780"/>
                <a:gridCol w="2503555"/>
                <a:gridCol w="1642713"/>
                <a:gridCol w="1629564"/>
                <a:gridCol w="1793944"/>
                <a:gridCol w="1711754"/>
                <a:gridCol w="1711754"/>
                <a:gridCol w="1711754"/>
                <a:gridCol w="1711754"/>
              </a:tblGrid>
              <a:tr h="459776">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Flash</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Model</a:t>
                      </a: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SR/SW</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2023</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c hMerge="1">
                  <a:txBody>
                    <a:bodyPr/>
                    <a:lstStyle/>
                    <a:p>
                      <a:endParaRPr lang="zh-TW" altLang="en-US"/>
                    </a:p>
                  </a:txBody>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2024</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c hMerge="1">
                  <a:txBody>
                    <a:bodyPr/>
                    <a:lstStyle/>
                    <a:p>
                      <a:endParaRPr lang="zh-TW" altLang="en-US"/>
                    </a:p>
                  </a:txBody>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2025</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c hMerge="1">
                  <a:txBody>
                    <a:bodyPr/>
                    <a:lstStyle/>
                    <a:p>
                      <a:endParaRPr lang="zh-TW" altLang="en-US"/>
                    </a:p>
                  </a:txBody>
                  <a:tcPr/>
                </a:tc>
              </a:tr>
              <a:tr h="187550">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altLang="zh-TW"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r>
              <a:tr h="780246">
                <a:tc rowSpan="7">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TLC</a:t>
                      </a:r>
                      <a:endParaRPr lang="zh-TW" altLang="en-US" sz="2400" b="1" dirty="0" smtClean="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rowSpan="2">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PV210-M280</a:t>
                      </a:r>
                    </a:p>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(Gen3 x4)</a:t>
                      </a:r>
                      <a:endParaRPr lang="zh-TW" altLang="en-US" sz="1800" b="0"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3130/2620</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r>
              <a:tr h="780246">
                <a:tc vMerge="1">
                  <a:txBody>
                    <a:bodyPr/>
                    <a:lstStyle/>
                    <a:p>
                      <a:endParaRPr lang="zh-TW" altLang="en-US"/>
                    </a:p>
                  </a:txBody>
                  <a:tcPr/>
                </a:tc>
                <a:tc vMerge="1">
                  <a:txBody>
                    <a:bodyPr/>
                    <a:lstStyle/>
                    <a:p>
                      <a:pPr marL="0" marR="0" indent="0" algn="ctr" defTabSz="914212" rtl="0" eaLnBrk="1" fontAlgn="auto" latinLnBrk="0" hangingPunct="1">
                        <a:lnSpc>
                          <a:spcPct val="100000"/>
                        </a:lnSpc>
                        <a:spcBef>
                          <a:spcPts val="0"/>
                        </a:spcBef>
                        <a:spcAft>
                          <a:spcPts val="0"/>
                        </a:spcAft>
                        <a:buClrTx/>
                        <a:buSzTx/>
                        <a:buFontTx/>
                        <a:buNone/>
                        <a:tabLst/>
                        <a:defRPr/>
                      </a:pPr>
                      <a:endParaRPr lang="zh-TW" altLang="en-US" sz="1800" b="0" i="0" kern="1200" dirty="0">
                        <a:solidFill>
                          <a:schemeClr val="tx1"/>
                        </a:solidFill>
                        <a:latin typeface="Calibri" panose="020F0502020204030204" pitchFamily="34" charset="0"/>
                        <a:ea typeface="+mn-ea"/>
                        <a:cs typeface="Calibri" panose="020F0502020204030204" pitchFamily="34" charset="0"/>
                      </a:endParaRP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3540/2670</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r>
              <a:tr h="780246">
                <a:tc vMerge="1">
                  <a:txBody>
                    <a:bodyPr/>
                    <a:lstStyle/>
                    <a:p>
                      <a:pPr algn="ct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rowSpan="2">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PV220-M280</a:t>
                      </a:r>
                    </a:p>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(Gen3 x4)</a:t>
                      </a:r>
                    </a:p>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6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DRAM-less</a:t>
                      </a:r>
                      <a:r>
                        <a:rPr lang="en-US" altLang="zh-TW" sz="1600" b="0" i="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 </a:t>
                      </a:r>
                      <a:r>
                        <a:rPr lang="en-US" altLang="zh-TW" sz="16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W/HMB</a:t>
                      </a: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1710/1685</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r>
              <a:tr h="780246">
                <a:tc vMerge="1">
                  <a:txBody>
                    <a:bodyPr/>
                    <a:lstStyle/>
                    <a:p>
                      <a:endParaRPr lang="zh-TW" altLang="en-US"/>
                    </a:p>
                  </a:txBody>
                  <a:tcPr/>
                </a:tc>
                <a:tc vMerge="1">
                  <a:txBody>
                    <a:bodyPr/>
                    <a:lstStyle/>
                    <a:p>
                      <a:pPr marL="0" marR="0" indent="0" algn="ctr" defTabSz="914212" rtl="0" eaLnBrk="1" fontAlgn="auto" latinLnBrk="0" hangingPunct="1">
                        <a:lnSpc>
                          <a:spcPct val="100000"/>
                        </a:lnSpc>
                        <a:spcBef>
                          <a:spcPts val="0"/>
                        </a:spcBef>
                        <a:spcAft>
                          <a:spcPts val="0"/>
                        </a:spcAft>
                        <a:buClrTx/>
                        <a:buSzTx/>
                        <a:buFontTx/>
                        <a:buNone/>
                        <a:tabLst/>
                        <a:defRPr/>
                      </a:pPr>
                      <a:endParaRPr lang="zh-TW" altLang="en-US" sz="1800" b="0" i="0" kern="1200" dirty="0">
                        <a:solidFill>
                          <a:schemeClr val="tx1"/>
                        </a:solidFill>
                        <a:latin typeface="Calibri" panose="020F0502020204030204" pitchFamily="34" charset="0"/>
                        <a:ea typeface="+mn-ea"/>
                        <a:cs typeface="Calibri" panose="020F0502020204030204" pitchFamily="34" charset="0"/>
                      </a:endParaRP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2390/2205</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r>
              <a:tr h="780246">
                <a:tc vMerge="1">
                  <a:txBody>
                    <a:bodyPr/>
                    <a:lstStyle/>
                    <a:p>
                      <a:endParaRPr lang="zh-TW" altLang="en-US"/>
                    </a:p>
                  </a:txBody>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6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PV220-M242</a:t>
                      </a:r>
                    </a:p>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6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(Gen3 x4)</a:t>
                      </a:r>
                    </a:p>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4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DRAM-less</a:t>
                      </a:r>
                      <a:r>
                        <a:rPr lang="en-US" altLang="zh-TW" sz="1400" b="0" i="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 </a:t>
                      </a:r>
                      <a:r>
                        <a:rPr lang="en-US" altLang="zh-TW" sz="14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W/HMB</a:t>
                      </a: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1800" b="0" i="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2390/2210</a:t>
                      </a: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r>
              <a:tr h="780246">
                <a:tc vMerge="1">
                  <a:txBody>
                    <a:bodyPr/>
                    <a:lstStyle/>
                    <a:p>
                      <a:pPr algn="ct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rowSpan="2">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PV920-M280</a:t>
                      </a:r>
                    </a:p>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(Gen3 x4)</a:t>
                      </a:r>
                    </a:p>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6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DRAM-less</a:t>
                      </a:r>
                      <a:r>
                        <a:rPr lang="en-US" altLang="zh-TW" sz="1600" b="0" i="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 </a:t>
                      </a:r>
                      <a:r>
                        <a:rPr lang="en-US" altLang="zh-TW" sz="16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W/HMB</a:t>
                      </a: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1740/1550</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r>
              <a:tr h="780246">
                <a:tc vMerge="1">
                  <a:txBody>
                    <a:bodyPr/>
                    <a:lstStyle/>
                    <a:p>
                      <a:endParaRPr lang="zh-TW" altLang="en-US"/>
                    </a:p>
                  </a:txBody>
                  <a:tcPr/>
                </a:tc>
                <a:tc vMerge="1">
                  <a:txBody>
                    <a:bodyPr/>
                    <a:lstStyle/>
                    <a:p>
                      <a:pPr marL="0" marR="0" indent="0" algn="ctr" defTabSz="914212" rtl="0" eaLnBrk="1" fontAlgn="auto" latinLnBrk="0" hangingPunct="1">
                        <a:lnSpc>
                          <a:spcPct val="100000"/>
                        </a:lnSpc>
                        <a:spcBef>
                          <a:spcPts val="0"/>
                        </a:spcBef>
                        <a:spcAft>
                          <a:spcPts val="0"/>
                        </a:spcAft>
                        <a:buClrTx/>
                        <a:buSzTx/>
                        <a:buFontTx/>
                        <a:buNone/>
                        <a:tabLst/>
                        <a:defRPr/>
                      </a:pPr>
                      <a:endParaRPr lang="zh-TW" altLang="en-US" sz="1800" b="0" i="0" kern="1200" dirty="0" smtClean="0">
                        <a:solidFill>
                          <a:schemeClr val="tx1"/>
                        </a:solidFill>
                        <a:latin typeface="Calibri" panose="020F0502020204030204" pitchFamily="34" charset="0"/>
                        <a:ea typeface="+mn-ea"/>
                        <a:cs typeface="Calibri" panose="020F0502020204030204" pitchFamily="34" charset="0"/>
                      </a:endParaRP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3535/2745</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grpSp>
        <p:nvGrpSpPr>
          <p:cNvPr id="101" name="群組 100"/>
          <p:cNvGrpSpPr/>
          <p:nvPr/>
        </p:nvGrpSpPr>
        <p:grpSpPr>
          <a:xfrm>
            <a:off x="-4662109" y="2512992"/>
            <a:ext cx="4403248" cy="4271897"/>
            <a:chOff x="-4662109" y="2512992"/>
            <a:chExt cx="4403248" cy="4271897"/>
          </a:xfrm>
        </p:grpSpPr>
        <p:grpSp>
          <p:nvGrpSpPr>
            <p:cNvPr id="102" name="群組 101"/>
            <p:cNvGrpSpPr/>
            <p:nvPr/>
          </p:nvGrpSpPr>
          <p:grpSpPr>
            <a:xfrm>
              <a:off x="-4662109" y="2512992"/>
              <a:ext cx="4403248" cy="4271897"/>
              <a:chOff x="12883876" y="1908742"/>
              <a:chExt cx="4403248" cy="4271897"/>
            </a:xfrm>
          </p:grpSpPr>
          <p:sp>
            <p:nvSpPr>
              <p:cNvPr id="105" name="矩形 104"/>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6" name="矩形 105"/>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7" name="矩形 106"/>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8" name="矩形 107"/>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9" name="文字方塊 108"/>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110" name="文字方塊 109"/>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111" name="矩形 110"/>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2" name="文字方塊 111"/>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113" name="文字方塊 112"/>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114" name="矩形 113"/>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5" name="文字方塊 114"/>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116" name="矩形 115"/>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7" name="矩形 116"/>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8" name="矩形 117"/>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9" name="文字方塊 118"/>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120" name="矩形 119"/>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21" name="矩形 120"/>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2" name="矩形 121"/>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123" name="矩形 122"/>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124" name="矩形 123"/>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25" name="文字方塊 124"/>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126" name="矩形 125"/>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7" name="矩形 126"/>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103" name="文字方塊 102"/>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104" name="矩形 103"/>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11" name="五邊形 10"/>
          <p:cNvSpPr/>
          <p:nvPr/>
        </p:nvSpPr>
        <p:spPr bwMode="auto">
          <a:xfrm>
            <a:off x="6679777" y="2716560"/>
            <a:ext cx="10260000" cy="3996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a:defRPr/>
            </a:pPr>
            <a:r>
              <a:rPr lang="en-US" altLang="zh-TW" sz="1800" dirty="0" smtClean="0">
                <a:solidFill>
                  <a:schemeClr val="bg1"/>
                </a:solidFill>
                <a:latin typeface="Calibri" panose="020F0502020204030204" pitchFamily="34" charset="0"/>
                <a:cs typeface="Calibri" panose="020F0502020204030204" pitchFamily="34" charset="0"/>
              </a:rPr>
              <a:t>BiCS5 480GB~1920GB</a:t>
            </a:r>
            <a:r>
              <a:rPr lang="en-US" altLang="zh-TW" sz="2000" dirty="0" smtClean="0">
                <a:solidFill>
                  <a:schemeClr val="bg1"/>
                </a:solidFill>
                <a:latin typeface="Calibri" panose="020F0502020204030204" pitchFamily="34" charset="0"/>
                <a:cs typeface="Calibri" panose="020F0502020204030204" pitchFamily="34" charset="0"/>
              </a:rPr>
              <a:t> </a:t>
            </a:r>
            <a:endParaRPr lang="en-US" altLang="zh-TW" sz="2000" dirty="0">
              <a:solidFill>
                <a:schemeClr val="bg1"/>
              </a:solidFill>
              <a:latin typeface="Calibri" panose="020F0502020204030204" pitchFamily="34" charset="0"/>
              <a:cs typeface="Calibri" panose="020F0502020204030204" pitchFamily="34" charset="0"/>
            </a:endParaRPr>
          </a:p>
        </p:txBody>
      </p:sp>
      <p:grpSp>
        <p:nvGrpSpPr>
          <p:cNvPr id="5" name="群組 4"/>
          <p:cNvGrpSpPr/>
          <p:nvPr/>
        </p:nvGrpSpPr>
        <p:grpSpPr>
          <a:xfrm>
            <a:off x="6679777" y="1924472"/>
            <a:ext cx="10260000" cy="399600"/>
            <a:chOff x="6779585" y="4291444"/>
            <a:chExt cx="10260000" cy="405292"/>
          </a:xfrm>
        </p:grpSpPr>
        <p:sp>
          <p:nvSpPr>
            <p:cNvPr id="12" name="五邊形 11"/>
            <p:cNvSpPr/>
            <p:nvPr/>
          </p:nvSpPr>
          <p:spPr bwMode="auto">
            <a:xfrm>
              <a:off x="6779585" y="4300736"/>
              <a:ext cx="10260000"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a:defRPr/>
              </a:pPr>
              <a:r>
                <a:rPr lang="en-US" altLang="zh-TW" sz="1800" dirty="0">
                  <a:solidFill>
                    <a:schemeClr val="bg1"/>
                  </a:solidFill>
                  <a:latin typeface="Calibri" panose="020F0502020204030204" pitchFamily="34" charset="0"/>
                  <a:cs typeface="Calibri" panose="020F0502020204030204" pitchFamily="34" charset="0"/>
                </a:rPr>
                <a:t>BiCS3 </a:t>
              </a:r>
              <a:r>
                <a:rPr lang="en-US" altLang="zh-TW" sz="1800" dirty="0" smtClean="0">
                  <a:solidFill>
                    <a:schemeClr val="bg1"/>
                  </a:solidFill>
                  <a:latin typeface="Calibri" panose="020F0502020204030204" pitchFamily="34" charset="0"/>
                  <a:cs typeface="Calibri" panose="020F0502020204030204" pitchFamily="34" charset="0"/>
                </a:rPr>
                <a:t>240GB~960GB</a:t>
              </a:r>
              <a:r>
                <a:rPr lang="en-US" altLang="zh-TW" sz="2000" dirty="0" smtClean="0">
                  <a:solidFill>
                    <a:schemeClr val="bg1"/>
                  </a:solidFill>
                  <a:latin typeface="Calibri" panose="020F0502020204030204" pitchFamily="34" charset="0"/>
                  <a:cs typeface="Calibri" panose="020F0502020204030204" pitchFamily="34" charset="0"/>
                </a:rPr>
                <a:t> </a:t>
              </a:r>
              <a:endParaRPr lang="en-US" altLang="zh-TW" sz="2000" dirty="0">
                <a:solidFill>
                  <a:schemeClr val="bg1"/>
                </a:solidFill>
                <a:latin typeface="Calibri" panose="020F0502020204030204" pitchFamily="34" charset="0"/>
                <a:cs typeface="Calibri" panose="020F0502020204030204" pitchFamily="34" charset="0"/>
              </a:endParaRPr>
            </a:p>
          </p:txBody>
        </p:sp>
        <p:sp>
          <p:nvSpPr>
            <p:cNvPr id="55" name="文字方塊 54"/>
            <p:cNvSpPr txBox="1"/>
            <p:nvPr/>
          </p:nvSpPr>
          <p:spPr>
            <a:xfrm>
              <a:off x="9534227" y="4291444"/>
              <a:ext cx="3816424" cy="369332"/>
            </a:xfrm>
            <a:prstGeom prst="rect">
              <a:avLst/>
            </a:prstGeom>
            <a:noFill/>
          </p:spPr>
          <p:txBody>
            <a:bodyPr wrap="square" rtlCol="0">
              <a:spAutoFit/>
            </a:bodyPr>
            <a:lstStyle/>
            <a:p>
              <a:endParaRPr lang="zh-TW" altLang="en-US" sz="1800" dirty="0">
                <a:solidFill>
                  <a:srgbClr val="FFC864"/>
                </a:solidFill>
                <a:latin typeface="Calibri" panose="020F0502020204030204" pitchFamily="34" charset="0"/>
                <a:ea typeface="微軟正黑體" panose="020B0604030504040204" pitchFamily="34" charset="-120"/>
                <a:cs typeface="Calibri" panose="020F0502020204030204" pitchFamily="34" charset="0"/>
              </a:endParaRPr>
            </a:p>
          </p:txBody>
        </p:sp>
      </p:grpSp>
      <p:grpSp>
        <p:nvGrpSpPr>
          <p:cNvPr id="7" name="群組 6"/>
          <p:cNvGrpSpPr/>
          <p:nvPr/>
        </p:nvGrpSpPr>
        <p:grpSpPr>
          <a:xfrm>
            <a:off x="6679777" y="3469929"/>
            <a:ext cx="10260000" cy="398759"/>
            <a:chOff x="6788573" y="5675509"/>
            <a:chExt cx="10251012" cy="398759"/>
          </a:xfrm>
        </p:grpSpPr>
        <p:sp>
          <p:nvSpPr>
            <p:cNvPr id="17" name="向右箭號 23"/>
            <p:cNvSpPr/>
            <p:nvPr/>
          </p:nvSpPr>
          <p:spPr bwMode="auto">
            <a:xfrm>
              <a:off x="6788573" y="5675509"/>
              <a:ext cx="10251012"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a:r>
                <a:rPr lang="en-US" altLang="zh-TW" sz="1800" dirty="0">
                  <a:solidFill>
                    <a:schemeClr val="bg1"/>
                  </a:solidFill>
                  <a:latin typeface="Calibri" panose="020F0502020204030204" pitchFamily="34" charset="0"/>
                  <a:cs typeface="Calibri" panose="020F0502020204030204" pitchFamily="34" charset="0"/>
                </a:rPr>
                <a:t>BiCS3 </a:t>
              </a:r>
              <a:r>
                <a:rPr lang="en-US" altLang="zh-TW" sz="1800" dirty="0" smtClean="0">
                  <a:solidFill>
                    <a:schemeClr val="bg1"/>
                  </a:solidFill>
                  <a:latin typeface="Calibri" panose="020F0502020204030204" pitchFamily="34" charset="0"/>
                  <a:cs typeface="Calibri" panose="020F0502020204030204" pitchFamily="34" charset="0"/>
                </a:rPr>
                <a:t>120GB~960GB</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48" name="文字方塊 47"/>
            <p:cNvSpPr txBox="1"/>
            <p:nvPr/>
          </p:nvSpPr>
          <p:spPr>
            <a:xfrm>
              <a:off x="9534227" y="5704936"/>
              <a:ext cx="3816424" cy="369332"/>
            </a:xfrm>
            <a:prstGeom prst="rect">
              <a:avLst/>
            </a:prstGeom>
            <a:noFill/>
          </p:spPr>
          <p:txBody>
            <a:bodyPr wrap="square" rtlCol="0">
              <a:spAutoFit/>
            </a:bodyPr>
            <a:lstStyle/>
            <a:p>
              <a:endParaRPr lang="zh-TW" altLang="en-US" sz="1800" dirty="0">
                <a:solidFill>
                  <a:srgbClr val="FFC864"/>
                </a:solidFill>
                <a:latin typeface="Calibri" panose="020F0502020204030204" pitchFamily="34" charset="0"/>
                <a:ea typeface="微軟正黑體" panose="020B0604030504040204" pitchFamily="34" charset="-120"/>
                <a:cs typeface="Calibri" panose="020F0502020204030204" pitchFamily="34" charset="0"/>
              </a:endParaRPr>
            </a:p>
          </p:txBody>
        </p:sp>
      </p:grpSp>
      <p:sp>
        <p:nvSpPr>
          <p:cNvPr id="58" name="向右箭號 23"/>
          <p:cNvSpPr/>
          <p:nvPr/>
        </p:nvSpPr>
        <p:spPr bwMode="auto">
          <a:xfrm>
            <a:off x="6691051" y="6604992"/>
            <a:ext cx="10260000" cy="3996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a:r>
              <a:rPr lang="en-US" altLang="zh-TW" sz="1800" dirty="0">
                <a:solidFill>
                  <a:schemeClr val="bg1"/>
                </a:solidFill>
                <a:latin typeface="Calibri" panose="020F0502020204030204" pitchFamily="34" charset="0"/>
                <a:cs typeface="Calibri" panose="020F0502020204030204" pitchFamily="34" charset="0"/>
              </a:rPr>
              <a:t>BiCS5 </a:t>
            </a:r>
            <a:r>
              <a:rPr lang="en-US" altLang="zh-TW" sz="1800" dirty="0" smtClean="0">
                <a:solidFill>
                  <a:schemeClr val="bg1"/>
                </a:solidFill>
                <a:latin typeface="Calibri" panose="020F0502020204030204" pitchFamily="34" charset="0"/>
                <a:cs typeface="Calibri" panose="020F0502020204030204" pitchFamily="34" charset="0"/>
              </a:rPr>
              <a:t>240GB~1920GB</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62" name="向右箭號 23"/>
          <p:cNvSpPr/>
          <p:nvPr/>
        </p:nvSpPr>
        <p:spPr bwMode="auto">
          <a:xfrm>
            <a:off x="6679777" y="5845352"/>
            <a:ext cx="10260000" cy="3996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a:r>
              <a:rPr lang="en-US" altLang="zh-TW" sz="1800" dirty="0" smtClean="0">
                <a:solidFill>
                  <a:schemeClr val="bg1"/>
                </a:solidFill>
                <a:latin typeface="Calibri" panose="020F0502020204030204" pitchFamily="34" charset="0"/>
                <a:cs typeface="Calibri" panose="020F0502020204030204" pitchFamily="34" charset="0"/>
              </a:rPr>
              <a:t>BiCS3 240GB~960GB</a:t>
            </a:r>
            <a:endParaRPr lang="en-US" altLang="zh-TW" sz="1800" dirty="0">
              <a:solidFill>
                <a:schemeClr val="bg1"/>
              </a:solidFill>
              <a:latin typeface="Calibri" panose="020F0502020204030204" pitchFamily="34" charset="0"/>
              <a:cs typeface="Calibri" panose="020F0502020204030204" pitchFamily="34" charset="0"/>
            </a:endParaRPr>
          </a:p>
        </p:txBody>
      </p:sp>
      <p:grpSp>
        <p:nvGrpSpPr>
          <p:cNvPr id="65" name="群組 64"/>
          <p:cNvGrpSpPr/>
          <p:nvPr/>
        </p:nvGrpSpPr>
        <p:grpSpPr>
          <a:xfrm>
            <a:off x="6679777" y="4300736"/>
            <a:ext cx="10260000" cy="398759"/>
            <a:chOff x="6788573" y="5675509"/>
            <a:chExt cx="10251012" cy="398759"/>
          </a:xfrm>
        </p:grpSpPr>
        <p:sp>
          <p:nvSpPr>
            <p:cNvPr id="66" name="向右箭號 23"/>
            <p:cNvSpPr/>
            <p:nvPr/>
          </p:nvSpPr>
          <p:spPr bwMode="auto">
            <a:xfrm>
              <a:off x="6788573" y="5675509"/>
              <a:ext cx="10251012"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a:r>
                <a:rPr lang="en-US" altLang="zh-TW" sz="1800" dirty="0" smtClean="0">
                  <a:solidFill>
                    <a:schemeClr val="bg1"/>
                  </a:solidFill>
                  <a:latin typeface="Calibri" panose="020F0502020204030204" pitchFamily="34" charset="0"/>
                  <a:cs typeface="Calibri" panose="020F0502020204030204" pitchFamily="34" charset="0"/>
                </a:rPr>
                <a:t>BiCS5 120GB~1920GB</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67" name="文字方塊 66"/>
            <p:cNvSpPr txBox="1"/>
            <p:nvPr/>
          </p:nvSpPr>
          <p:spPr>
            <a:xfrm>
              <a:off x="9534227" y="5704936"/>
              <a:ext cx="3816424" cy="369332"/>
            </a:xfrm>
            <a:prstGeom prst="rect">
              <a:avLst/>
            </a:prstGeom>
            <a:noFill/>
          </p:spPr>
          <p:txBody>
            <a:bodyPr wrap="square" rtlCol="0">
              <a:spAutoFit/>
            </a:bodyPr>
            <a:lstStyle/>
            <a:p>
              <a:endParaRPr lang="zh-TW" altLang="en-US" sz="1800" dirty="0">
                <a:solidFill>
                  <a:srgbClr val="FFC864"/>
                </a:solidFill>
                <a:latin typeface="Calibri" panose="020F0502020204030204" pitchFamily="34" charset="0"/>
                <a:ea typeface="微軟正黑體" panose="020B0604030504040204" pitchFamily="34" charset="-120"/>
                <a:cs typeface="Calibri" panose="020F0502020204030204" pitchFamily="34" charset="0"/>
              </a:endParaRPr>
            </a:p>
          </p:txBody>
        </p:sp>
      </p:grpSp>
      <p:sp>
        <p:nvSpPr>
          <p:cNvPr id="57" name="向右箭號 23"/>
          <p:cNvSpPr/>
          <p:nvPr/>
        </p:nvSpPr>
        <p:spPr bwMode="auto">
          <a:xfrm>
            <a:off x="6679777" y="5092824"/>
            <a:ext cx="10260000" cy="3996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a:r>
              <a:rPr lang="en-US" altLang="zh-TW" sz="1800" dirty="0" smtClean="0">
                <a:solidFill>
                  <a:schemeClr val="bg1"/>
                </a:solidFill>
                <a:latin typeface="Calibri" panose="020F0502020204030204" pitchFamily="34" charset="0"/>
                <a:cs typeface="Calibri" panose="020F0502020204030204" pitchFamily="34" charset="0"/>
              </a:rPr>
              <a:t>BiCS5 120GB~960GB</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60" name="標題 1"/>
          <p:cNvSpPr txBox="1">
            <a:spLocks/>
          </p:cNvSpPr>
          <p:nvPr/>
        </p:nvSpPr>
        <p:spPr>
          <a:xfrm>
            <a:off x="1664024" y="52264"/>
            <a:ext cx="14309298" cy="1080120"/>
          </a:xfrm>
          <a:prstGeom prst="rect">
            <a:avLst/>
          </a:prstGeom>
        </p:spPr>
        <p:txBody>
          <a:bodyPr anchor="ctr"/>
          <a:lstStyle>
            <a:lvl1pPr algn="l" rtl="0" eaLnBrk="0" fontAlgn="base" hangingPunct="0">
              <a:spcBef>
                <a:spcPct val="0"/>
              </a:spcBef>
              <a:spcAft>
                <a:spcPct val="0"/>
              </a:spcAft>
              <a:defRPr sz="4000" b="1">
                <a:solidFill>
                  <a:schemeClr val="tx1">
                    <a:lumMod val="75000"/>
                    <a:lumOff val="25000"/>
                  </a:schemeClr>
                </a:solidFill>
                <a:latin typeface="微軟正黑體" panose="020B0604030504040204" pitchFamily="34" charset="-120"/>
                <a:ea typeface="微軟正黑體" panose="020B0604030504040204" pitchFamily="34" charset="-120"/>
                <a:cs typeface="+mj-cs"/>
                <a:sym typeface="Arial" panose="020B0604020202020204" pitchFamily="34" charset="0"/>
              </a:defRPr>
            </a:lvl1pPr>
            <a:lvl2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2pPr>
            <a:lvl3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3pPr>
            <a:lvl4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4pPr>
            <a:lvl5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5pPr>
            <a:lvl6pPr marL="457223"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6pPr>
            <a:lvl7pPr marL="914446"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7pPr>
            <a:lvl8pPr marL="1371668"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8pPr>
            <a:lvl9pPr marL="1828892"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9pPr>
          </a:lstStyle>
          <a:p>
            <a:pPr algn="ctr"/>
            <a:r>
              <a:rPr lang="en-US" altLang="zh-TW" sz="3600" kern="1200" dirty="0" smtClean="0">
                <a:solidFill>
                  <a:srgbClr val="3C8C93"/>
                </a:solidFill>
                <a:latin typeface="Calibri" panose="020F0502020204030204" pitchFamily="34" charset="0"/>
                <a:ea typeface="Heiti TC Light" charset="0"/>
                <a:cs typeface="Calibri" panose="020F0502020204030204" pitchFamily="34" charset="0"/>
              </a:rPr>
              <a:t>Industrial </a:t>
            </a:r>
            <a:r>
              <a:rPr lang="en-US" altLang="zh-TW" sz="3600" kern="1200" dirty="0" err="1" smtClean="0">
                <a:solidFill>
                  <a:srgbClr val="3C8C93"/>
                </a:solidFill>
                <a:latin typeface="Calibri" panose="020F0502020204030204" pitchFamily="34" charset="0"/>
                <a:ea typeface="Heiti TC Light" charset="0"/>
                <a:cs typeface="Calibri" panose="020F0502020204030204" pitchFamily="34" charset="0"/>
              </a:rPr>
              <a:t>PCIe</a:t>
            </a:r>
            <a:r>
              <a:rPr lang="en-US" altLang="zh-TW" sz="3600" kern="1200" dirty="0" smtClean="0">
                <a:solidFill>
                  <a:srgbClr val="3C8C93"/>
                </a:solidFill>
                <a:latin typeface="Calibri" panose="020F0502020204030204" pitchFamily="34" charset="0"/>
                <a:ea typeface="Heiti TC Light" charset="0"/>
                <a:cs typeface="Calibri" panose="020F0502020204030204" pitchFamily="34" charset="0"/>
              </a:rPr>
              <a:t> Gen3</a:t>
            </a:r>
            <a:r>
              <a:rPr lang="zh-TW" altLang="en-US" sz="3600" kern="1200" dirty="0" smtClean="0">
                <a:solidFill>
                  <a:srgbClr val="3C8C93"/>
                </a:solidFill>
                <a:latin typeface="Calibri" panose="020F0502020204030204" pitchFamily="34" charset="0"/>
                <a:ea typeface="Heiti TC Light" charset="0"/>
                <a:cs typeface="Calibri" panose="020F0502020204030204" pitchFamily="34" charset="0"/>
              </a:rPr>
              <a:t> </a:t>
            </a:r>
            <a:r>
              <a:rPr lang="en-US" altLang="zh-TW" sz="3600" kern="1200" dirty="0" smtClean="0">
                <a:solidFill>
                  <a:srgbClr val="3C8C93"/>
                </a:solidFill>
                <a:latin typeface="Calibri" panose="020F0502020204030204" pitchFamily="34" charset="0"/>
                <a:ea typeface="Heiti TC Light" charset="0"/>
                <a:cs typeface="Calibri" panose="020F0502020204030204" pitchFamily="34" charset="0"/>
              </a:rPr>
              <a:t>M.2 SSD</a:t>
            </a:r>
            <a:endParaRPr lang="zh-TW" altLang="en-US" sz="3600" kern="1200" dirty="0">
              <a:solidFill>
                <a:srgbClr val="3C8C93"/>
              </a:solidFill>
              <a:latin typeface="Calibri" panose="020F0502020204030204" pitchFamily="34" charset="0"/>
              <a:ea typeface="Heiti TC Light" charset="0"/>
              <a:cs typeface="Calibri" panose="020F0502020204030204" pitchFamily="34" charset="0"/>
            </a:endParaRPr>
          </a:p>
        </p:txBody>
      </p:sp>
      <p:sp>
        <p:nvSpPr>
          <p:cNvPr id="73" name="標題 1"/>
          <p:cNvSpPr>
            <a:spLocks noGrp="1"/>
          </p:cNvSpPr>
          <p:nvPr>
            <p:ph type="title"/>
          </p:nvPr>
        </p:nvSpPr>
        <p:spPr>
          <a:xfrm>
            <a:off x="267874" y="-163760"/>
            <a:ext cx="14309298" cy="1080120"/>
          </a:xfrm>
        </p:spPr>
        <p:txBody>
          <a:bodyPr/>
          <a:lstStyle/>
          <a:p>
            <a:r>
              <a:rPr lang="en-US" altLang="zh-TW" sz="4000" dirty="0" err="1" smtClean="0">
                <a:latin typeface="Calibri" panose="020F0502020204030204" pitchFamily="34" charset="0"/>
                <a:ea typeface="Verdana" panose="020B0604030504040204" pitchFamily="34" charset="0"/>
                <a:cs typeface="Calibri" panose="020F0502020204030204" pitchFamily="34" charset="0"/>
              </a:rPr>
              <a:t>PCIe</a:t>
            </a:r>
            <a:r>
              <a:rPr lang="en-US" altLang="zh-TW" sz="4000" dirty="0" smtClean="0">
                <a:latin typeface="Calibri" panose="020F0502020204030204" pitchFamily="34" charset="0"/>
                <a:ea typeface="Verdana" panose="020B0604030504040204" pitchFamily="34" charset="0"/>
                <a:cs typeface="Calibri" panose="020F0502020204030204" pitchFamily="34" charset="0"/>
              </a:rPr>
              <a:t> </a:t>
            </a:r>
            <a:endParaRPr lang="zh-TW" altLang="en-US" dirty="0">
              <a:latin typeface="Calibri" panose="020F0502020204030204" pitchFamily="34" charset="0"/>
              <a:cs typeface="Calibri" panose="020F0502020204030204" pitchFamily="34" charset="0"/>
            </a:endParaRPr>
          </a:p>
        </p:txBody>
      </p:sp>
      <p:grpSp>
        <p:nvGrpSpPr>
          <p:cNvPr id="85" name="群組 84"/>
          <p:cNvGrpSpPr/>
          <p:nvPr/>
        </p:nvGrpSpPr>
        <p:grpSpPr>
          <a:xfrm>
            <a:off x="13566675" y="8442557"/>
            <a:ext cx="3456384" cy="1258779"/>
            <a:chOff x="12662498" y="6256231"/>
            <a:chExt cx="3456384" cy="1258779"/>
          </a:xfrm>
        </p:grpSpPr>
        <p:sp>
          <p:nvSpPr>
            <p:cNvPr id="86" name="文字方塊 85"/>
            <p:cNvSpPr txBox="1"/>
            <p:nvPr/>
          </p:nvSpPr>
          <p:spPr>
            <a:xfrm>
              <a:off x="12662498" y="6256231"/>
              <a:ext cx="3257238" cy="830997"/>
            </a:xfrm>
            <a:prstGeom prst="rect">
              <a:avLst/>
            </a:prstGeom>
            <a:noFill/>
          </p:spPr>
          <p:txBody>
            <a:bodyPr wrap="none" rtlCol="0">
              <a:spAutoFit/>
            </a:bodyPr>
            <a:lstStyle/>
            <a:p>
              <a:r>
                <a:rPr lang="en-US" altLang="zh-TW" sz="16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Remarks:</a:t>
              </a:r>
            </a:p>
            <a:p>
              <a:pPr marL="457200" indent="-457200">
                <a:buAutoNum type="arabicPeriod"/>
              </a:pPr>
              <a:r>
                <a:rPr lang="en-US" altLang="zh-TW" sz="1600" dirty="0" smtClean="0">
                  <a:solidFill>
                    <a:schemeClr val="tx1">
                      <a:lumMod val="75000"/>
                      <a:lumOff val="25000"/>
                    </a:schemeClr>
                  </a:solidFill>
                  <a:latin typeface="Calibri" panose="020F0502020204030204" pitchFamily="34" charset="0"/>
                  <a:cs typeface="Calibri" panose="020F0502020204030204" pitchFamily="34" charset="0"/>
                </a:rPr>
                <a:t>SR/SW</a:t>
              </a:r>
              <a:r>
                <a:rPr lang="en-US" altLang="zh-TW" sz="1600" dirty="0">
                  <a:solidFill>
                    <a:schemeClr val="tx1">
                      <a:lumMod val="75000"/>
                      <a:lumOff val="25000"/>
                    </a:schemeClr>
                  </a:solidFill>
                  <a:latin typeface="Calibri" panose="020F0502020204030204" pitchFamily="34" charset="0"/>
                  <a:cs typeface="Calibri" panose="020F0502020204030204" pitchFamily="34" charset="0"/>
                </a:rPr>
                <a:t>: Sequential </a:t>
              </a:r>
              <a:r>
                <a:rPr lang="en-US" altLang="zh-TW" sz="1600" dirty="0" smtClean="0">
                  <a:solidFill>
                    <a:schemeClr val="tx1">
                      <a:lumMod val="75000"/>
                      <a:lumOff val="25000"/>
                    </a:schemeClr>
                  </a:solidFill>
                  <a:latin typeface="Calibri" panose="020F0502020204030204" pitchFamily="34" charset="0"/>
                  <a:cs typeface="Calibri" panose="020F0502020204030204" pitchFamily="34" charset="0"/>
                </a:rPr>
                <a:t>Read/Write</a:t>
              </a:r>
            </a:p>
            <a:p>
              <a:pPr marL="457200" indent="-457200">
                <a:buAutoNum type="arabicPeriod"/>
              </a:pPr>
              <a:r>
                <a:rPr lang="en-US" altLang="zh-TW" sz="1600" dirty="0" smtClean="0">
                  <a:solidFill>
                    <a:schemeClr val="tx1">
                      <a:lumMod val="75000"/>
                      <a:lumOff val="25000"/>
                    </a:schemeClr>
                  </a:solidFill>
                  <a:latin typeface="Calibri" panose="020F0502020204030204" pitchFamily="34" charset="0"/>
                  <a:cs typeface="Calibri" panose="020F0502020204030204" pitchFamily="34" charset="0"/>
                </a:rPr>
                <a:t>ES     CS MP                      EOL LTS</a:t>
              </a:r>
              <a:endParaRPr lang="zh-TW" altLang="en-US" sz="16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grpSp>
          <p:nvGrpSpPr>
            <p:cNvPr id="87" name="群組 86"/>
            <p:cNvGrpSpPr/>
            <p:nvPr/>
          </p:nvGrpSpPr>
          <p:grpSpPr>
            <a:xfrm>
              <a:off x="13238562" y="7119010"/>
              <a:ext cx="2880320" cy="396000"/>
              <a:chOff x="4725193" y="6393830"/>
              <a:chExt cx="2880320" cy="396000"/>
            </a:xfrm>
          </p:grpSpPr>
          <p:sp>
            <p:nvSpPr>
              <p:cNvPr id="88" name="五邊形 87"/>
              <p:cNvSpPr/>
              <p:nvPr/>
            </p:nvSpPr>
            <p:spPr bwMode="auto">
              <a:xfrm>
                <a:off x="6382168" y="6393830"/>
                <a:ext cx="1223345" cy="396000"/>
              </a:xfrm>
              <a:prstGeom prst="homePlate">
                <a:avLst/>
              </a:prstGeom>
              <a:solidFill>
                <a:srgbClr val="B3B3B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89" name="五邊形 88"/>
              <p:cNvSpPr/>
              <p:nvPr/>
            </p:nvSpPr>
            <p:spPr bwMode="auto">
              <a:xfrm>
                <a:off x="4735430" y="6393830"/>
                <a:ext cx="1936357"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90" name="五邊形 89"/>
              <p:cNvSpPr/>
              <p:nvPr/>
            </p:nvSpPr>
            <p:spPr bwMode="auto">
              <a:xfrm>
                <a:off x="4725193" y="6393830"/>
                <a:ext cx="360040" cy="396000"/>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grpSp>
      </p:grpSp>
    </p:spTree>
    <p:extLst>
      <p:ext uri="{BB962C8B-B14F-4D97-AF65-F5344CB8AC3E}">
        <p14:creationId xmlns:p14="http://schemas.microsoft.com/office/powerpoint/2010/main" val="2553530069"/>
      </p:ext>
    </p:extLst>
  </p:cSld>
  <p:clrMapOvr>
    <a:masterClrMapping/>
  </p:clrMapOvr>
  <p:transition/>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en-US" altLang="zh-TW" dirty="0" smtClean="0"/>
              <a:t>Defense Series Spec. &amp; Features &amp; MIL Test</a:t>
            </a:r>
            <a:r>
              <a:rPr lang="zh-TW" altLang="en-US" dirty="0" smtClean="0"/>
              <a:t> </a:t>
            </a:r>
            <a:endParaRPr lang="zh-TW" altLang="en-US" dirty="0"/>
          </a:p>
        </p:txBody>
      </p:sp>
      <p:sp>
        <p:nvSpPr>
          <p:cNvPr id="5" name="文字方塊 4"/>
          <p:cNvSpPr txBox="1"/>
          <p:nvPr/>
        </p:nvSpPr>
        <p:spPr>
          <a:xfrm>
            <a:off x="675387" y="8689604"/>
            <a:ext cx="5200270" cy="369332"/>
          </a:xfrm>
          <a:prstGeom prst="rect">
            <a:avLst/>
          </a:prstGeom>
          <a:noFill/>
        </p:spPr>
        <p:txBody>
          <a:bodyPr wrap="none" rtlCol="0">
            <a:spAutoFit/>
          </a:bodyPr>
          <a:lstStyle/>
          <a:p>
            <a:r>
              <a:rPr lang="en-US" altLang="zh-TW" sz="1800" dirty="0" smtClean="0">
                <a:solidFill>
                  <a:schemeClr val="tx1">
                    <a:lumMod val="75000"/>
                    <a:lumOff val="25000"/>
                  </a:schemeClr>
                </a:solidFill>
                <a:latin typeface="Calibri" panose="020F0502020204030204" pitchFamily="34" charset="0"/>
                <a:cs typeface="Calibri" panose="020F0502020204030204" pitchFamily="34" charset="0"/>
              </a:rPr>
              <a:t>Note: Refer spec sheet for product features covering. </a:t>
            </a:r>
            <a:endParaRPr lang="zh-TW" altLang="en-US" sz="1800" dirty="0">
              <a:solidFill>
                <a:schemeClr val="tx1">
                  <a:lumMod val="75000"/>
                  <a:lumOff val="25000"/>
                </a:schemeClr>
              </a:solidFill>
              <a:latin typeface="Calibri" panose="020F0502020204030204" pitchFamily="34" charset="0"/>
              <a:cs typeface="Calibri" panose="020F0502020204030204" pitchFamily="34" charset="0"/>
            </a:endParaRPr>
          </a:p>
        </p:txBody>
      </p:sp>
      <p:grpSp>
        <p:nvGrpSpPr>
          <p:cNvPr id="7" name="群組 6"/>
          <p:cNvGrpSpPr/>
          <p:nvPr/>
        </p:nvGrpSpPr>
        <p:grpSpPr>
          <a:xfrm>
            <a:off x="816873" y="3400672"/>
            <a:ext cx="2238731" cy="648000"/>
            <a:chOff x="802794" y="3139547"/>
            <a:chExt cx="2238731" cy="648000"/>
          </a:xfrm>
        </p:grpSpPr>
        <p:sp>
          <p:nvSpPr>
            <p:cNvPr id="43" name="手繪多邊形 42"/>
            <p:cNvSpPr>
              <a:spLocks noChangeArrowheads="1"/>
            </p:cNvSpPr>
            <p:nvPr/>
          </p:nvSpPr>
          <p:spPr bwMode="auto">
            <a:xfrm>
              <a:off x="856159" y="3139547"/>
              <a:ext cx="2160992" cy="648000"/>
            </a:xfrm>
            <a:custGeom>
              <a:avLst/>
              <a:gdLst>
                <a:gd name="connsiteX0" fmla="*/ 0 w 1944968"/>
                <a:gd name="connsiteY0" fmla="*/ 0 h 561975"/>
                <a:gd name="connsiteX1" fmla="*/ 1596626 w 1944968"/>
                <a:gd name="connsiteY1" fmla="*/ 0 h 561975"/>
                <a:gd name="connsiteX2" fmla="*/ 1596626 w 1944968"/>
                <a:gd name="connsiteY2" fmla="*/ 78950 h 561975"/>
                <a:gd name="connsiteX3" fmla="*/ 1944968 w 1944968"/>
                <a:gd name="connsiteY3" fmla="*/ 280988 h 561975"/>
                <a:gd name="connsiteX4" fmla="*/ 1596626 w 1944968"/>
                <a:gd name="connsiteY4" fmla="*/ 483026 h 561975"/>
                <a:gd name="connsiteX5" fmla="*/ 1596626 w 1944968"/>
                <a:gd name="connsiteY5" fmla="*/ 561975 h 561975"/>
                <a:gd name="connsiteX6" fmla="*/ 0 w 1944968"/>
                <a:gd name="connsiteY6" fmla="*/ 561975 h 561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4968" h="561975">
                  <a:moveTo>
                    <a:pt x="0" y="0"/>
                  </a:moveTo>
                  <a:lnTo>
                    <a:pt x="1596626" y="0"/>
                  </a:lnTo>
                  <a:lnTo>
                    <a:pt x="1596626" y="78950"/>
                  </a:lnTo>
                  <a:lnTo>
                    <a:pt x="1944968" y="280988"/>
                  </a:lnTo>
                  <a:lnTo>
                    <a:pt x="1596626" y="483026"/>
                  </a:lnTo>
                  <a:lnTo>
                    <a:pt x="1596626" y="561975"/>
                  </a:lnTo>
                  <a:lnTo>
                    <a:pt x="0" y="561975"/>
                  </a:lnTo>
                  <a:close/>
                </a:path>
              </a:pathLst>
            </a:custGeom>
            <a:solidFill>
              <a:srgbClr val="80BC00"/>
            </a:solidFill>
            <a:ln>
              <a:noFill/>
            </a:ln>
            <a:extLst/>
          </p:spPr>
          <p:txBody>
            <a:bodyPr vert="horz" wrap="square" lIns="91440" tIns="45720" rIns="91440" bIns="45720" numCol="1" anchor="t" anchorCtr="0" compatLnSpc="1">
              <a:prstTxWarp prst="textNoShape">
                <a:avLst/>
              </a:prstTxWarp>
              <a:noAutofit/>
            </a:bodyPr>
            <a:lstStyle/>
            <a:p>
              <a:endParaRPr lang="zh-TW" altLang="en-US" sz="2400">
                <a:latin typeface="Calibri" panose="020F0502020204030204" pitchFamily="34" charset="0"/>
                <a:cs typeface="Calibri" panose="020F0502020204030204" pitchFamily="34" charset="0"/>
              </a:endParaRPr>
            </a:p>
          </p:txBody>
        </p:sp>
        <p:sp>
          <p:nvSpPr>
            <p:cNvPr id="49" name="矩形 48"/>
            <p:cNvSpPr/>
            <p:nvPr/>
          </p:nvSpPr>
          <p:spPr>
            <a:xfrm>
              <a:off x="802794" y="3238141"/>
              <a:ext cx="2238731" cy="461665"/>
            </a:xfrm>
            <a:prstGeom prst="rect">
              <a:avLst/>
            </a:prstGeom>
          </p:spPr>
          <p:txBody>
            <a:bodyPr wrap="square">
              <a:spAutoFit/>
            </a:bodyPr>
            <a:lstStyle/>
            <a:p>
              <a:r>
                <a:rPr lang="zh-TW" altLang="en-US" sz="2400" b="1" dirty="0">
                  <a:solidFill>
                    <a:schemeClr val="bg1"/>
                  </a:solidFill>
                  <a:latin typeface="Calibri" panose="020F0502020204030204" pitchFamily="34" charset="0"/>
                  <a:ea typeface="Arial Unicode MS" panose="020B0604020202020204" pitchFamily="34" charset="-120"/>
                  <a:cs typeface="Calibri" panose="020F0502020204030204" pitchFamily="34" charset="0"/>
                </a:rPr>
                <a:t>Power Stability </a:t>
              </a:r>
            </a:p>
          </p:txBody>
        </p:sp>
      </p:grpSp>
      <p:grpSp>
        <p:nvGrpSpPr>
          <p:cNvPr id="6" name="群組 5"/>
          <p:cNvGrpSpPr/>
          <p:nvPr/>
        </p:nvGrpSpPr>
        <p:grpSpPr>
          <a:xfrm>
            <a:off x="821259" y="4390800"/>
            <a:ext cx="2195892" cy="648000"/>
            <a:chOff x="821259" y="3940768"/>
            <a:chExt cx="2195892" cy="648000"/>
          </a:xfrm>
        </p:grpSpPr>
        <p:sp>
          <p:nvSpPr>
            <p:cNvPr id="46" name="手繪多邊形 45"/>
            <p:cNvSpPr>
              <a:spLocks noChangeArrowheads="1"/>
            </p:cNvSpPr>
            <p:nvPr/>
          </p:nvSpPr>
          <p:spPr bwMode="auto">
            <a:xfrm>
              <a:off x="856159" y="3940768"/>
              <a:ext cx="2160992" cy="648000"/>
            </a:xfrm>
            <a:custGeom>
              <a:avLst/>
              <a:gdLst>
                <a:gd name="connsiteX0" fmla="*/ 0 w 1944968"/>
                <a:gd name="connsiteY0" fmla="*/ 0 h 561975"/>
                <a:gd name="connsiteX1" fmla="*/ 1596626 w 1944968"/>
                <a:gd name="connsiteY1" fmla="*/ 0 h 561975"/>
                <a:gd name="connsiteX2" fmla="*/ 1596626 w 1944968"/>
                <a:gd name="connsiteY2" fmla="*/ 78950 h 561975"/>
                <a:gd name="connsiteX3" fmla="*/ 1944968 w 1944968"/>
                <a:gd name="connsiteY3" fmla="*/ 280988 h 561975"/>
                <a:gd name="connsiteX4" fmla="*/ 1596626 w 1944968"/>
                <a:gd name="connsiteY4" fmla="*/ 483026 h 561975"/>
                <a:gd name="connsiteX5" fmla="*/ 1596626 w 1944968"/>
                <a:gd name="connsiteY5" fmla="*/ 561975 h 561975"/>
                <a:gd name="connsiteX6" fmla="*/ 0 w 1944968"/>
                <a:gd name="connsiteY6" fmla="*/ 561975 h 561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4968" h="561975">
                  <a:moveTo>
                    <a:pt x="0" y="0"/>
                  </a:moveTo>
                  <a:lnTo>
                    <a:pt x="1596626" y="0"/>
                  </a:lnTo>
                  <a:lnTo>
                    <a:pt x="1596626" y="78950"/>
                  </a:lnTo>
                  <a:lnTo>
                    <a:pt x="1944968" y="280988"/>
                  </a:lnTo>
                  <a:lnTo>
                    <a:pt x="1596626" y="483026"/>
                  </a:lnTo>
                  <a:lnTo>
                    <a:pt x="1596626" y="561975"/>
                  </a:lnTo>
                  <a:lnTo>
                    <a:pt x="0" y="561975"/>
                  </a:lnTo>
                  <a:close/>
                </a:path>
              </a:pathLst>
            </a:custGeom>
            <a:solidFill>
              <a:srgbClr val="96AA6E"/>
            </a:solidFill>
            <a:ln>
              <a:noFill/>
            </a:ln>
            <a:extLst/>
          </p:spPr>
          <p:txBody>
            <a:bodyPr vert="horz" wrap="square" lIns="91440" tIns="45720" rIns="91440" bIns="45720" numCol="1" anchor="t" anchorCtr="0" compatLnSpc="1">
              <a:prstTxWarp prst="textNoShape">
                <a:avLst/>
              </a:prstTxWarp>
              <a:noAutofit/>
            </a:bodyPr>
            <a:lstStyle/>
            <a:p>
              <a:endParaRPr lang="zh-TW" altLang="en-US" sz="2400">
                <a:latin typeface="Calibri" panose="020F0502020204030204" pitchFamily="34" charset="0"/>
                <a:cs typeface="Calibri" panose="020F0502020204030204" pitchFamily="34" charset="0"/>
              </a:endParaRPr>
            </a:p>
          </p:txBody>
        </p:sp>
        <p:sp>
          <p:nvSpPr>
            <p:cNvPr id="50" name="矩形 49"/>
            <p:cNvSpPr/>
            <p:nvPr/>
          </p:nvSpPr>
          <p:spPr>
            <a:xfrm>
              <a:off x="821259" y="4033935"/>
              <a:ext cx="1217000" cy="461665"/>
            </a:xfrm>
            <a:prstGeom prst="rect">
              <a:avLst/>
            </a:prstGeom>
          </p:spPr>
          <p:txBody>
            <a:bodyPr wrap="none">
              <a:spAutoFit/>
            </a:bodyPr>
            <a:lstStyle/>
            <a:p>
              <a:r>
                <a:rPr lang="zh-TW" altLang="en-US" sz="2400" b="1" dirty="0">
                  <a:solidFill>
                    <a:schemeClr val="bg1"/>
                  </a:solidFill>
                  <a:latin typeface="Calibri" panose="020F0502020204030204" pitchFamily="34" charset="0"/>
                  <a:cs typeface="Calibri" panose="020F0502020204030204" pitchFamily="34" charset="0"/>
                </a:rPr>
                <a:t>Security</a:t>
              </a:r>
            </a:p>
          </p:txBody>
        </p:sp>
      </p:grpSp>
      <p:sp>
        <p:nvSpPr>
          <p:cNvPr id="51" name="矩形 50"/>
          <p:cNvSpPr/>
          <p:nvPr/>
        </p:nvSpPr>
        <p:spPr>
          <a:xfrm>
            <a:off x="3242775" y="1420416"/>
            <a:ext cx="4970065" cy="646331"/>
          </a:xfrm>
          <a:prstGeom prst="rect">
            <a:avLst/>
          </a:prstGeom>
        </p:spPr>
        <p:txBody>
          <a:bodyPr wrap="square">
            <a:spAutoFit/>
          </a:bodyPr>
          <a:lstStyle/>
          <a:p>
            <a:r>
              <a:rPr lang="zh-TW" altLang="en-US" sz="1800" dirty="0">
                <a:solidFill>
                  <a:schemeClr val="tx1">
                    <a:lumMod val="75000"/>
                    <a:lumOff val="25000"/>
                  </a:schemeClr>
                </a:solidFill>
                <a:latin typeface="Calibri" panose="020F0502020204030204" pitchFamily="34" charset="0"/>
                <a:cs typeface="Calibri" panose="020F0502020204030204" pitchFamily="34" charset="0"/>
              </a:rPr>
              <a:t>DataRAID</a:t>
            </a:r>
            <a:r>
              <a:rPr lang="en-US" altLang="zh-TW" sz="1800" dirty="0">
                <a:solidFill>
                  <a:schemeClr val="tx1">
                    <a:lumMod val="75000"/>
                    <a:lumOff val="25000"/>
                  </a:schemeClr>
                </a:solidFill>
                <a:latin typeface="Calibri" panose="020F0502020204030204" pitchFamily="34" charset="0"/>
                <a:cs typeface="Calibri" panose="020F0502020204030204" pitchFamily="34" charset="0"/>
              </a:rPr>
              <a:t>, </a:t>
            </a:r>
            <a:r>
              <a:rPr lang="zh-TW" altLang="en-US" sz="1800" dirty="0">
                <a:solidFill>
                  <a:schemeClr val="tx1">
                    <a:lumMod val="75000"/>
                    <a:lumOff val="25000"/>
                  </a:schemeClr>
                </a:solidFill>
                <a:latin typeface="Calibri" panose="020F0502020204030204" pitchFamily="34" charset="0"/>
                <a:cs typeface="Calibri" panose="020F0502020204030204" pitchFamily="34" charset="0"/>
              </a:rPr>
              <a:t>End-to-end Data Protection</a:t>
            </a:r>
            <a:r>
              <a:rPr lang="en-US" altLang="zh-TW" sz="1800" dirty="0">
                <a:solidFill>
                  <a:schemeClr val="tx1">
                    <a:lumMod val="75000"/>
                    <a:lumOff val="25000"/>
                  </a:schemeClr>
                </a:solidFill>
                <a:latin typeface="Calibri" panose="020F0502020204030204" pitchFamily="34" charset="0"/>
                <a:cs typeface="Calibri" panose="020F0502020204030204" pitchFamily="34" charset="0"/>
              </a:rPr>
              <a:t>, </a:t>
            </a:r>
            <a:r>
              <a:rPr lang="zh-TW" altLang="en-US" sz="1800" dirty="0">
                <a:solidFill>
                  <a:schemeClr val="tx1">
                    <a:lumMod val="75000"/>
                    <a:lumOff val="25000"/>
                  </a:schemeClr>
                </a:solidFill>
                <a:latin typeface="Calibri" panose="020F0502020204030204" pitchFamily="34" charset="0"/>
                <a:cs typeface="Calibri" panose="020F0502020204030204" pitchFamily="34" charset="0"/>
              </a:rPr>
              <a:t>Smart Read Refresh™</a:t>
            </a:r>
          </a:p>
        </p:txBody>
      </p:sp>
      <p:sp>
        <p:nvSpPr>
          <p:cNvPr id="52" name="矩形 51"/>
          <p:cNvSpPr/>
          <p:nvPr/>
        </p:nvSpPr>
        <p:spPr>
          <a:xfrm>
            <a:off x="3242775" y="2553984"/>
            <a:ext cx="5169718" cy="369332"/>
          </a:xfrm>
          <a:prstGeom prst="rect">
            <a:avLst/>
          </a:prstGeom>
        </p:spPr>
        <p:txBody>
          <a:bodyPr wrap="square">
            <a:spAutoFit/>
          </a:bodyPr>
          <a:lstStyle/>
          <a:p>
            <a:r>
              <a:rPr lang="zh-TW" altLang="en-US" sz="1800" dirty="0">
                <a:solidFill>
                  <a:schemeClr val="tx1">
                    <a:lumMod val="75000"/>
                    <a:lumOff val="25000"/>
                  </a:schemeClr>
                </a:solidFill>
                <a:latin typeface="Calibri" panose="020F0502020204030204" pitchFamily="34" charset="0"/>
                <a:cs typeface="Calibri" panose="020F0502020204030204" pitchFamily="34" charset="0"/>
              </a:rPr>
              <a:t>SLC-liteX</a:t>
            </a:r>
          </a:p>
        </p:txBody>
      </p:sp>
      <p:sp>
        <p:nvSpPr>
          <p:cNvPr id="53" name="矩形 52"/>
          <p:cNvSpPr/>
          <p:nvPr/>
        </p:nvSpPr>
        <p:spPr>
          <a:xfrm>
            <a:off x="3242775" y="3534266"/>
            <a:ext cx="5544616" cy="369332"/>
          </a:xfrm>
          <a:prstGeom prst="rect">
            <a:avLst/>
          </a:prstGeom>
        </p:spPr>
        <p:txBody>
          <a:bodyPr wrap="square">
            <a:spAutoFit/>
          </a:bodyPr>
          <a:lstStyle/>
          <a:p>
            <a:r>
              <a:rPr lang="zh-TW" altLang="en-US" sz="1800" dirty="0">
                <a:solidFill>
                  <a:schemeClr val="tx1">
                    <a:lumMod val="75000"/>
                    <a:lumOff val="25000"/>
                  </a:schemeClr>
                </a:solidFill>
                <a:latin typeface="Calibri" panose="020F0502020204030204" pitchFamily="34" charset="0"/>
                <a:cs typeface="Calibri" panose="020F0502020204030204" pitchFamily="34" charset="0"/>
              </a:rPr>
              <a:t>DataDefender™ </a:t>
            </a:r>
            <a:endParaRPr lang="en-US" altLang="zh-TW" sz="1800" dirty="0">
              <a:solidFill>
                <a:schemeClr val="tx1">
                  <a:lumMod val="75000"/>
                  <a:lumOff val="25000"/>
                </a:schemeClr>
              </a:solidFill>
              <a:latin typeface="Calibri" panose="020F0502020204030204" pitchFamily="34" charset="0"/>
              <a:cs typeface="Calibri" panose="020F0502020204030204" pitchFamily="34" charset="0"/>
            </a:endParaRPr>
          </a:p>
        </p:txBody>
      </p:sp>
      <p:sp>
        <p:nvSpPr>
          <p:cNvPr id="54" name="矩形 53"/>
          <p:cNvSpPr/>
          <p:nvPr/>
        </p:nvSpPr>
        <p:spPr>
          <a:xfrm>
            <a:off x="3242775" y="4127985"/>
            <a:ext cx="8307676" cy="1200329"/>
          </a:xfrm>
          <a:prstGeom prst="rect">
            <a:avLst/>
          </a:prstGeom>
        </p:spPr>
        <p:txBody>
          <a:bodyPr wrap="square">
            <a:spAutoFit/>
          </a:bodyPr>
          <a:lstStyle/>
          <a:p>
            <a:r>
              <a:rPr lang="en-US" altLang="zh-TW" sz="1800" dirty="0" smtClean="0">
                <a:solidFill>
                  <a:schemeClr val="tx1">
                    <a:lumMod val="75000"/>
                    <a:lumOff val="25000"/>
                  </a:schemeClr>
                </a:solidFill>
                <a:latin typeface="Calibri" panose="020F0502020204030204" pitchFamily="34" charset="0"/>
                <a:cs typeface="Calibri" panose="020F0502020204030204" pitchFamily="34" charset="0"/>
              </a:rPr>
              <a:t>- ATA Secure </a:t>
            </a:r>
            <a:r>
              <a:rPr lang="en-US" altLang="zh-TW" sz="1800" dirty="0" err="1" smtClean="0">
                <a:solidFill>
                  <a:schemeClr val="tx1">
                    <a:lumMod val="75000"/>
                    <a:lumOff val="25000"/>
                  </a:schemeClr>
                </a:solidFill>
                <a:latin typeface="Calibri" panose="020F0502020204030204" pitchFamily="34" charset="0"/>
                <a:cs typeface="Calibri" panose="020F0502020204030204" pitchFamily="34" charset="0"/>
              </a:rPr>
              <a:t>Erase,MIL</a:t>
            </a:r>
            <a:r>
              <a:rPr lang="en-US" altLang="zh-TW" sz="1800" dirty="0" smtClean="0">
                <a:solidFill>
                  <a:schemeClr val="tx1">
                    <a:lumMod val="75000"/>
                    <a:lumOff val="25000"/>
                  </a:schemeClr>
                </a:solidFill>
                <a:latin typeface="Calibri" panose="020F0502020204030204" pitchFamily="34" charset="0"/>
                <a:cs typeface="Calibri" panose="020F0502020204030204" pitchFamily="34" charset="0"/>
              </a:rPr>
              <a:t> Erase (NSA9-12)</a:t>
            </a:r>
          </a:p>
          <a:p>
            <a:r>
              <a:rPr lang="zh-TW" altLang="en-US" sz="1800" dirty="0" smtClean="0">
                <a:solidFill>
                  <a:schemeClr val="tx1">
                    <a:lumMod val="75000"/>
                    <a:lumOff val="25000"/>
                  </a:schemeClr>
                </a:solidFill>
                <a:latin typeface="Calibri" panose="020F0502020204030204" pitchFamily="34" charset="0"/>
                <a:cs typeface="Calibri" panose="020F0502020204030204" pitchFamily="34" charset="0"/>
              </a:rPr>
              <a:t>  Instant Keychange</a:t>
            </a:r>
            <a:r>
              <a:rPr lang="en-US" altLang="zh-TW" sz="1800" dirty="0" smtClean="0">
                <a:solidFill>
                  <a:schemeClr val="tx1">
                    <a:lumMod val="75000"/>
                    <a:lumOff val="25000"/>
                  </a:schemeClr>
                </a:solidFill>
                <a:latin typeface="Calibri" panose="020F0502020204030204" pitchFamily="34" charset="0"/>
                <a:cs typeface="Calibri" panose="020F0502020204030204" pitchFamily="34" charset="0"/>
              </a:rPr>
              <a:t>, Destroy (SW </a:t>
            </a:r>
            <a:r>
              <a:rPr lang="en-US" altLang="zh-TW" sz="1800" dirty="0">
                <a:solidFill>
                  <a:schemeClr val="tx1">
                    <a:lumMod val="75000"/>
                    <a:lumOff val="25000"/>
                  </a:schemeClr>
                </a:solidFill>
                <a:latin typeface="Calibri" panose="020F0502020204030204" pitchFamily="34" charset="0"/>
                <a:cs typeface="Calibri" panose="020F0502020204030204" pitchFamily="34" charset="0"/>
              </a:rPr>
              <a:t>command, </a:t>
            </a:r>
            <a:r>
              <a:rPr lang="en-US" altLang="zh-TW" sz="1800" dirty="0" smtClean="0">
                <a:solidFill>
                  <a:schemeClr val="tx1">
                    <a:lumMod val="75000"/>
                    <a:lumOff val="25000"/>
                  </a:schemeClr>
                </a:solidFill>
                <a:latin typeface="Calibri" panose="020F0502020204030204" pitchFamily="34" charset="0"/>
                <a:cs typeface="Calibri" panose="020F0502020204030204" pitchFamily="34" charset="0"/>
              </a:rPr>
              <a:t>HW: connector pin or </a:t>
            </a:r>
            <a:r>
              <a:rPr lang="en-US" altLang="zh-TW" sz="1800" dirty="0">
                <a:solidFill>
                  <a:schemeClr val="tx1">
                    <a:lumMod val="75000"/>
                    <a:lumOff val="25000"/>
                  </a:schemeClr>
                </a:solidFill>
                <a:latin typeface="Calibri" panose="020F0502020204030204" pitchFamily="34" charset="0"/>
                <a:cs typeface="Calibri" panose="020F0502020204030204" pitchFamily="34" charset="0"/>
              </a:rPr>
              <a:t>pin header)</a:t>
            </a:r>
          </a:p>
          <a:p>
            <a:r>
              <a:rPr lang="en-US" altLang="zh-TW" sz="1800" dirty="0" smtClean="0">
                <a:solidFill>
                  <a:schemeClr val="tx1">
                    <a:lumMod val="75000"/>
                    <a:lumOff val="25000"/>
                  </a:schemeClr>
                </a:solidFill>
                <a:latin typeface="Calibri" panose="020F0502020204030204" pitchFamily="34" charset="0"/>
                <a:cs typeface="Calibri" panose="020F0502020204030204" pitchFamily="34" charset="0"/>
              </a:rPr>
              <a:t>- Write protect (SW </a:t>
            </a:r>
            <a:r>
              <a:rPr lang="en-US" altLang="zh-TW" sz="1800" dirty="0">
                <a:solidFill>
                  <a:schemeClr val="tx1">
                    <a:lumMod val="75000"/>
                    <a:lumOff val="25000"/>
                  </a:schemeClr>
                </a:solidFill>
                <a:latin typeface="Calibri" panose="020F0502020204030204" pitchFamily="34" charset="0"/>
                <a:cs typeface="Calibri" panose="020F0502020204030204" pitchFamily="34" charset="0"/>
              </a:rPr>
              <a:t>command and </a:t>
            </a:r>
            <a:r>
              <a:rPr lang="en-US" altLang="zh-TW" sz="1800" dirty="0" smtClean="0">
                <a:solidFill>
                  <a:schemeClr val="tx1">
                    <a:lumMod val="75000"/>
                    <a:lumOff val="25000"/>
                  </a:schemeClr>
                </a:solidFill>
                <a:latin typeface="Calibri" panose="020F0502020204030204" pitchFamily="34" charset="0"/>
                <a:cs typeface="Calibri" panose="020F0502020204030204" pitchFamily="34" charset="0"/>
              </a:rPr>
              <a:t>HW: switch)    </a:t>
            </a:r>
          </a:p>
          <a:p>
            <a:r>
              <a:rPr lang="en-US" altLang="zh-TW" sz="1800" dirty="0" smtClean="0">
                <a:solidFill>
                  <a:schemeClr val="tx1">
                    <a:lumMod val="75000"/>
                    <a:lumOff val="25000"/>
                  </a:schemeClr>
                </a:solidFill>
                <a:latin typeface="Calibri" panose="020F0502020204030204" pitchFamily="34" charset="0"/>
                <a:cs typeface="Calibri" panose="020F0502020204030204" pitchFamily="34" charset="0"/>
              </a:rPr>
              <a:t>- </a:t>
            </a:r>
            <a:r>
              <a:rPr lang="zh-TW" altLang="en-US" sz="1800" dirty="0" smtClean="0">
                <a:solidFill>
                  <a:schemeClr val="tx1">
                    <a:lumMod val="75000"/>
                    <a:lumOff val="25000"/>
                  </a:schemeClr>
                </a:solidFill>
                <a:latin typeface="Calibri" panose="020F0502020204030204" pitchFamily="34" charset="0"/>
                <a:cs typeface="Calibri" panose="020F0502020204030204" pitchFamily="34" charset="0"/>
              </a:rPr>
              <a:t>TCG </a:t>
            </a:r>
            <a:r>
              <a:rPr lang="zh-TW" altLang="en-US" sz="1800" dirty="0">
                <a:solidFill>
                  <a:schemeClr val="tx1">
                    <a:lumMod val="75000"/>
                    <a:lumOff val="25000"/>
                  </a:schemeClr>
                </a:solidFill>
                <a:latin typeface="Calibri" panose="020F0502020204030204" pitchFamily="34" charset="0"/>
                <a:cs typeface="Calibri" panose="020F0502020204030204" pitchFamily="34" charset="0"/>
              </a:rPr>
              <a:t>Opal 2.</a:t>
            </a:r>
            <a:r>
              <a:rPr lang="zh-TW" altLang="en-US" sz="1800" dirty="0" smtClean="0">
                <a:solidFill>
                  <a:schemeClr val="tx1">
                    <a:lumMod val="75000"/>
                    <a:lumOff val="25000"/>
                  </a:schemeClr>
                </a:solidFill>
                <a:latin typeface="Calibri" panose="020F0502020204030204" pitchFamily="34" charset="0"/>
                <a:cs typeface="Calibri" panose="020F0502020204030204" pitchFamily="34" charset="0"/>
              </a:rPr>
              <a:t>0</a:t>
            </a:r>
            <a:endParaRPr lang="zh-TW" altLang="en-US" sz="1800" dirty="0">
              <a:solidFill>
                <a:schemeClr val="tx1">
                  <a:lumMod val="75000"/>
                  <a:lumOff val="25000"/>
                </a:schemeClr>
              </a:solidFill>
              <a:latin typeface="Calibri" panose="020F0502020204030204" pitchFamily="34" charset="0"/>
              <a:cs typeface="Calibri" panose="020F0502020204030204" pitchFamily="34" charset="0"/>
            </a:endParaRPr>
          </a:p>
        </p:txBody>
      </p:sp>
      <p:sp>
        <p:nvSpPr>
          <p:cNvPr id="55" name="矩形 54"/>
          <p:cNvSpPr/>
          <p:nvPr/>
        </p:nvSpPr>
        <p:spPr>
          <a:xfrm>
            <a:off x="3242775" y="5374450"/>
            <a:ext cx="6408712" cy="646331"/>
          </a:xfrm>
          <a:prstGeom prst="rect">
            <a:avLst/>
          </a:prstGeom>
        </p:spPr>
        <p:txBody>
          <a:bodyPr wrap="square">
            <a:spAutoFit/>
          </a:bodyPr>
          <a:lstStyle/>
          <a:p>
            <a:r>
              <a:rPr lang="zh-TW" altLang="en-US" sz="1800" dirty="0" smtClean="0">
                <a:solidFill>
                  <a:schemeClr val="tx1">
                    <a:lumMod val="75000"/>
                    <a:lumOff val="25000"/>
                  </a:schemeClr>
                </a:solidFill>
                <a:latin typeface="Calibri" panose="020F0502020204030204" pitchFamily="34" charset="0"/>
                <a:cs typeface="Calibri" panose="020F0502020204030204" pitchFamily="34" charset="0"/>
              </a:rPr>
              <a:t>Conformal Coating, </a:t>
            </a:r>
            <a:r>
              <a:rPr lang="zh-TW" altLang="en-US" sz="1800" dirty="0">
                <a:solidFill>
                  <a:schemeClr val="tx1">
                    <a:lumMod val="75000"/>
                    <a:lumOff val="25000"/>
                  </a:schemeClr>
                </a:solidFill>
                <a:latin typeface="Calibri" panose="020F0502020204030204" pitchFamily="34" charset="0"/>
                <a:cs typeface="Calibri" panose="020F0502020204030204" pitchFamily="34" charset="0"/>
              </a:rPr>
              <a:t>Nano Coating, Wide Temperature, </a:t>
            </a:r>
          </a:p>
          <a:p>
            <a:r>
              <a:rPr lang="zh-TW" altLang="en-US" sz="1800" dirty="0">
                <a:solidFill>
                  <a:schemeClr val="tx1">
                    <a:lumMod val="75000"/>
                    <a:lumOff val="25000"/>
                  </a:schemeClr>
                </a:solidFill>
                <a:latin typeface="Calibri" panose="020F0502020204030204" pitchFamily="34" charset="0"/>
                <a:cs typeface="Calibri" panose="020F0502020204030204" pitchFamily="34" charset="0"/>
              </a:rPr>
              <a:t>Thermal Throttling, </a:t>
            </a:r>
            <a:r>
              <a:rPr lang="en-US" altLang="zh-TW" sz="1800" dirty="0" err="1">
                <a:solidFill>
                  <a:schemeClr val="tx1">
                    <a:lumMod val="75000"/>
                    <a:lumOff val="25000"/>
                  </a:schemeClr>
                </a:solidFill>
                <a:latin typeface="Calibri" panose="020F0502020204030204" pitchFamily="34" charset="0"/>
                <a:cs typeface="Calibri" panose="020F0502020204030204" pitchFamily="34" charset="0"/>
              </a:rPr>
              <a:t>Sidefill</a:t>
            </a:r>
            <a:r>
              <a:rPr lang="zh-TW" altLang="en-US" sz="1800" dirty="0" smtClean="0">
                <a:solidFill>
                  <a:schemeClr val="tx1">
                    <a:lumMod val="75000"/>
                    <a:lumOff val="25000"/>
                  </a:schemeClr>
                </a:solidFill>
                <a:latin typeface="Calibri" panose="020F0502020204030204" pitchFamily="34" charset="0"/>
                <a:cs typeface="Calibri" panose="020F0502020204030204" pitchFamily="34" charset="0"/>
              </a:rPr>
              <a:t>, </a:t>
            </a:r>
            <a:r>
              <a:rPr lang="en-US" altLang="zh-TW" sz="1800" dirty="0" smtClean="0">
                <a:solidFill>
                  <a:schemeClr val="tx1">
                    <a:lumMod val="75000"/>
                    <a:lumOff val="25000"/>
                  </a:schemeClr>
                </a:solidFill>
                <a:latin typeface="Calibri" panose="020F0502020204030204" pitchFamily="34" charset="0"/>
                <a:cs typeface="Calibri" panose="020F0502020204030204" pitchFamily="34" charset="0"/>
              </a:rPr>
              <a:t>R-SATA, </a:t>
            </a:r>
            <a:r>
              <a:rPr lang="zh-TW" altLang="en-US" sz="1800" dirty="0" smtClean="0">
                <a:solidFill>
                  <a:schemeClr val="tx1">
                    <a:lumMod val="75000"/>
                    <a:lumOff val="25000"/>
                  </a:schemeClr>
                </a:solidFill>
                <a:latin typeface="Calibri" panose="020F0502020204030204" pitchFamily="34" charset="0"/>
                <a:cs typeface="Calibri" panose="020F0502020204030204" pitchFamily="34" charset="0"/>
              </a:rPr>
              <a:t>30</a:t>
            </a:r>
            <a:r>
              <a:rPr lang="zh-TW" altLang="en-US" sz="1800" dirty="0">
                <a:solidFill>
                  <a:schemeClr val="tx1">
                    <a:lumMod val="75000"/>
                    <a:lumOff val="25000"/>
                  </a:schemeClr>
                </a:solidFill>
                <a:latin typeface="Calibri" panose="020F0502020204030204" pitchFamily="34" charset="0"/>
                <a:cs typeface="Calibri" panose="020F0502020204030204" pitchFamily="34" charset="0"/>
              </a:rPr>
              <a:t>µ Gold </a:t>
            </a:r>
            <a:r>
              <a:rPr lang="zh-TW" altLang="en-US" sz="1800" dirty="0" smtClean="0">
                <a:solidFill>
                  <a:schemeClr val="tx1">
                    <a:lumMod val="75000"/>
                    <a:lumOff val="25000"/>
                  </a:schemeClr>
                </a:solidFill>
                <a:latin typeface="Calibri" panose="020F0502020204030204" pitchFamily="34" charset="0"/>
                <a:cs typeface="Calibri" panose="020F0502020204030204" pitchFamily="34" charset="0"/>
              </a:rPr>
              <a:t>Finger</a:t>
            </a:r>
            <a:endParaRPr lang="zh-TW" altLang="en-US" sz="1800" dirty="0">
              <a:solidFill>
                <a:schemeClr val="tx1">
                  <a:lumMod val="75000"/>
                  <a:lumOff val="25000"/>
                </a:schemeClr>
              </a:solidFill>
              <a:latin typeface="Calibri" panose="020F0502020204030204" pitchFamily="34" charset="0"/>
              <a:cs typeface="Calibri" panose="020F0502020204030204" pitchFamily="34" charset="0"/>
            </a:endParaRPr>
          </a:p>
        </p:txBody>
      </p:sp>
      <p:grpSp>
        <p:nvGrpSpPr>
          <p:cNvPr id="3" name="群組 2"/>
          <p:cNvGrpSpPr/>
          <p:nvPr/>
        </p:nvGrpSpPr>
        <p:grpSpPr>
          <a:xfrm>
            <a:off x="827375" y="5380928"/>
            <a:ext cx="2189360" cy="648000"/>
            <a:chOff x="827791" y="4660848"/>
            <a:chExt cx="2189360" cy="648000"/>
          </a:xfrm>
        </p:grpSpPr>
        <p:sp>
          <p:nvSpPr>
            <p:cNvPr id="56" name="手繪多邊形 55"/>
            <p:cNvSpPr>
              <a:spLocks noChangeArrowheads="1"/>
            </p:cNvSpPr>
            <p:nvPr/>
          </p:nvSpPr>
          <p:spPr bwMode="auto">
            <a:xfrm>
              <a:off x="856159" y="4660848"/>
              <a:ext cx="2160992" cy="648000"/>
            </a:xfrm>
            <a:custGeom>
              <a:avLst/>
              <a:gdLst>
                <a:gd name="connsiteX0" fmla="*/ 0 w 1944968"/>
                <a:gd name="connsiteY0" fmla="*/ 0 h 561975"/>
                <a:gd name="connsiteX1" fmla="*/ 1596626 w 1944968"/>
                <a:gd name="connsiteY1" fmla="*/ 0 h 561975"/>
                <a:gd name="connsiteX2" fmla="*/ 1596626 w 1944968"/>
                <a:gd name="connsiteY2" fmla="*/ 78950 h 561975"/>
                <a:gd name="connsiteX3" fmla="*/ 1944968 w 1944968"/>
                <a:gd name="connsiteY3" fmla="*/ 280988 h 561975"/>
                <a:gd name="connsiteX4" fmla="*/ 1596626 w 1944968"/>
                <a:gd name="connsiteY4" fmla="*/ 483026 h 561975"/>
                <a:gd name="connsiteX5" fmla="*/ 1596626 w 1944968"/>
                <a:gd name="connsiteY5" fmla="*/ 561975 h 561975"/>
                <a:gd name="connsiteX6" fmla="*/ 0 w 1944968"/>
                <a:gd name="connsiteY6" fmla="*/ 561975 h 561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4968" h="561975">
                  <a:moveTo>
                    <a:pt x="0" y="0"/>
                  </a:moveTo>
                  <a:lnTo>
                    <a:pt x="1596626" y="0"/>
                  </a:lnTo>
                  <a:lnTo>
                    <a:pt x="1596626" y="78950"/>
                  </a:lnTo>
                  <a:lnTo>
                    <a:pt x="1944968" y="280988"/>
                  </a:lnTo>
                  <a:lnTo>
                    <a:pt x="1596626" y="483026"/>
                  </a:lnTo>
                  <a:lnTo>
                    <a:pt x="1596626" y="561975"/>
                  </a:lnTo>
                  <a:lnTo>
                    <a:pt x="0" y="561975"/>
                  </a:lnTo>
                  <a:close/>
                </a:path>
              </a:pathLst>
            </a:custGeom>
            <a:solidFill>
              <a:srgbClr val="608B8A"/>
            </a:solidFill>
            <a:ln>
              <a:noFill/>
            </a:ln>
            <a:extLst/>
          </p:spPr>
          <p:txBody>
            <a:bodyPr vert="horz" wrap="square" lIns="91440" tIns="45720" rIns="91440" bIns="45720" numCol="1" anchor="t" anchorCtr="0" compatLnSpc="1">
              <a:prstTxWarp prst="textNoShape">
                <a:avLst/>
              </a:prstTxWarp>
              <a:noAutofit/>
            </a:bodyPr>
            <a:lstStyle/>
            <a:p>
              <a:endParaRPr lang="zh-TW" altLang="en-US" sz="2400">
                <a:latin typeface="Calibri" panose="020F0502020204030204" pitchFamily="34" charset="0"/>
                <a:cs typeface="Calibri" panose="020F0502020204030204" pitchFamily="34" charset="0"/>
              </a:endParaRPr>
            </a:p>
          </p:txBody>
        </p:sp>
        <p:sp>
          <p:nvSpPr>
            <p:cNvPr id="57" name="矩形 56"/>
            <p:cNvSpPr/>
            <p:nvPr/>
          </p:nvSpPr>
          <p:spPr>
            <a:xfrm>
              <a:off x="827791" y="4749341"/>
              <a:ext cx="1939795" cy="461665"/>
            </a:xfrm>
            <a:prstGeom prst="rect">
              <a:avLst/>
            </a:prstGeom>
          </p:spPr>
          <p:txBody>
            <a:bodyPr wrap="square">
              <a:spAutoFit/>
            </a:bodyPr>
            <a:lstStyle/>
            <a:p>
              <a:r>
                <a:rPr lang="zh-TW" altLang="en-US" sz="2400" b="1" dirty="0">
                  <a:solidFill>
                    <a:schemeClr val="bg1"/>
                  </a:solidFill>
                  <a:latin typeface="Calibri" panose="020F0502020204030204" pitchFamily="34" charset="0"/>
                  <a:cs typeface="Calibri" panose="020F0502020204030204" pitchFamily="34" charset="0"/>
                </a:rPr>
                <a:t>Survivability</a:t>
              </a:r>
            </a:p>
          </p:txBody>
        </p:sp>
      </p:grpSp>
      <p:pic>
        <p:nvPicPr>
          <p:cNvPr id="10" name="圖片 9"/>
          <p:cNvPicPr>
            <a:picLocks noChangeAspect="1"/>
          </p:cNvPicPr>
          <p:nvPr/>
        </p:nvPicPr>
        <p:blipFill>
          <a:blip r:embed="rId2"/>
          <a:stretch>
            <a:fillRect/>
          </a:stretch>
        </p:blipFill>
        <p:spPr>
          <a:xfrm>
            <a:off x="821259" y="6532984"/>
            <a:ext cx="11089232" cy="1916657"/>
          </a:xfrm>
          <a:prstGeom prst="rect">
            <a:avLst/>
          </a:prstGeom>
        </p:spPr>
      </p:pic>
      <p:grpSp>
        <p:nvGrpSpPr>
          <p:cNvPr id="4" name="群組 3"/>
          <p:cNvGrpSpPr/>
          <p:nvPr/>
        </p:nvGrpSpPr>
        <p:grpSpPr>
          <a:xfrm>
            <a:off x="821934" y="2410544"/>
            <a:ext cx="2209296" cy="648000"/>
            <a:chOff x="821934" y="2415294"/>
            <a:chExt cx="2209296" cy="648000"/>
          </a:xfrm>
        </p:grpSpPr>
        <p:sp>
          <p:nvSpPr>
            <p:cNvPr id="25" name="手繪多邊形 24"/>
            <p:cNvSpPr>
              <a:spLocks noChangeArrowheads="1"/>
            </p:cNvSpPr>
            <p:nvPr/>
          </p:nvSpPr>
          <p:spPr bwMode="auto">
            <a:xfrm>
              <a:off x="870238" y="2415294"/>
              <a:ext cx="2160992" cy="648000"/>
            </a:xfrm>
            <a:custGeom>
              <a:avLst/>
              <a:gdLst>
                <a:gd name="connsiteX0" fmla="*/ 0 w 1944968"/>
                <a:gd name="connsiteY0" fmla="*/ 0 h 561975"/>
                <a:gd name="connsiteX1" fmla="*/ 1596626 w 1944968"/>
                <a:gd name="connsiteY1" fmla="*/ 0 h 561975"/>
                <a:gd name="connsiteX2" fmla="*/ 1596626 w 1944968"/>
                <a:gd name="connsiteY2" fmla="*/ 78950 h 561975"/>
                <a:gd name="connsiteX3" fmla="*/ 1944968 w 1944968"/>
                <a:gd name="connsiteY3" fmla="*/ 280988 h 561975"/>
                <a:gd name="connsiteX4" fmla="*/ 1596626 w 1944968"/>
                <a:gd name="connsiteY4" fmla="*/ 483026 h 561975"/>
                <a:gd name="connsiteX5" fmla="*/ 1596626 w 1944968"/>
                <a:gd name="connsiteY5" fmla="*/ 561975 h 561975"/>
                <a:gd name="connsiteX6" fmla="*/ 0 w 1944968"/>
                <a:gd name="connsiteY6" fmla="*/ 561975 h 561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4968" h="561975">
                  <a:moveTo>
                    <a:pt x="0" y="0"/>
                  </a:moveTo>
                  <a:lnTo>
                    <a:pt x="1596626" y="0"/>
                  </a:lnTo>
                  <a:lnTo>
                    <a:pt x="1596626" y="78950"/>
                  </a:lnTo>
                  <a:lnTo>
                    <a:pt x="1944968" y="280988"/>
                  </a:lnTo>
                  <a:lnTo>
                    <a:pt x="1596626" y="483026"/>
                  </a:lnTo>
                  <a:lnTo>
                    <a:pt x="1596626" y="561975"/>
                  </a:lnTo>
                  <a:lnTo>
                    <a:pt x="0" y="561975"/>
                  </a:lnTo>
                  <a:close/>
                </a:path>
              </a:pathLst>
            </a:custGeom>
            <a:solidFill>
              <a:srgbClr val="008C7D"/>
            </a:solidFill>
            <a:ln>
              <a:noFill/>
            </a:ln>
            <a:extLst/>
          </p:spPr>
          <p:txBody>
            <a:bodyPr vert="horz" wrap="square" lIns="91440" tIns="45720" rIns="91440" bIns="45720" numCol="1" anchor="t" anchorCtr="0" compatLnSpc="1">
              <a:prstTxWarp prst="textNoShape">
                <a:avLst/>
              </a:prstTxWarp>
              <a:noAutofit/>
            </a:bodyPr>
            <a:lstStyle/>
            <a:p>
              <a:endParaRPr lang="zh-TW" altLang="en-US" sz="2400" dirty="0">
                <a:ln>
                  <a:solidFill>
                    <a:schemeClr val="bg1"/>
                  </a:solidFill>
                </a:ln>
                <a:solidFill>
                  <a:schemeClr val="bg1"/>
                </a:solidFill>
                <a:latin typeface="Calibri" panose="020F0502020204030204" pitchFamily="34" charset="0"/>
                <a:cs typeface="Calibri" panose="020F0502020204030204" pitchFamily="34" charset="0"/>
              </a:endParaRPr>
            </a:p>
          </p:txBody>
        </p:sp>
        <p:sp>
          <p:nvSpPr>
            <p:cNvPr id="26" name="矩形 25"/>
            <p:cNvSpPr/>
            <p:nvPr/>
          </p:nvSpPr>
          <p:spPr>
            <a:xfrm>
              <a:off x="821934" y="2508461"/>
              <a:ext cx="1563043" cy="461665"/>
            </a:xfrm>
            <a:prstGeom prst="rect">
              <a:avLst/>
            </a:prstGeom>
          </p:spPr>
          <p:txBody>
            <a:bodyPr wrap="square">
              <a:spAutoFit/>
            </a:bodyPr>
            <a:lstStyle/>
            <a:p>
              <a:r>
                <a:rPr lang="zh-TW" altLang="en-US" sz="2400" b="1" dirty="0" smtClean="0">
                  <a:solidFill>
                    <a:schemeClr val="bg1"/>
                  </a:solidFill>
                  <a:latin typeface="Calibri" panose="020F0502020204030204" pitchFamily="34" charset="0"/>
                  <a:cs typeface="Calibri" panose="020F0502020204030204" pitchFamily="34" charset="0"/>
                </a:rPr>
                <a:t>Longevit</a:t>
              </a:r>
              <a:r>
                <a:rPr lang="en-US" altLang="zh-TW" sz="2400" b="1" dirty="0" smtClean="0">
                  <a:solidFill>
                    <a:schemeClr val="bg1"/>
                  </a:solidFill>
                  <a:latin typeface="Calibri" panose="020F0502020204030204" pitchFamily="34" charset="0"/>
                  <a:cs typeface="Calibri" panose="020F0502020204030204" pitchFamily="34" charset="0"/>
                </a:rPr>
                <a:t>y</a:t>
              </a:r>
              <a:endParaRPr lang="zh-TW" altLang="en-US" sz="2400" b="1" dirty="0">
                <a:solidFill>
                  <a:schemeClr val="bg1"/>
                </a:solidFill>
                <a:latin typeface="Calibri" panose="020F0502020204030204" pitchFamily="34" charset="0"/>
                <a:cs typeface="Calibri" panose="020F0502020204030204" pitchFamily="34" charset="0"/>
              </a:endParaRPr>
            </a:p>
          </p:txBody>
        </p:sp>
      </p:grpSp>
      <p:grpSp>
        <p:nvGrpSpPr>
          <p:cNvPr id="11" name="群組 10"/>
          <p:cNvGrpSpPr/>
          <p:nvPr/>
        </p:nvGrpSpPr>
        <p:grpSpPr>
          <a:xfrm>
            <a:off x="816873" y="1420416"/>
            <a:ext cx="2200278" cy="648000"/>
            <a:chOff x="816873" y="1624869"/>
            <a:chExt cx="2200278" cy="648000"/>
          </a:xfrm>
        </p:grpSpPr>
        <p:sp>
          <p:nvSpPr>
            <p:cNvPr id="45" name="手繪多邊形 44"/>
            <p:cNvSpPr>
              <a:spLocks noChangeArrowheads="1"/>
            </p:cNvSpPr>
            <p:nvPr/>
          </p:nvSpPr>
          <p:spPr bwMode="auto">
            <a:xfrm>
              <a:off x="856159" y="1624869"/>
              <a:ext cx="2160992" cy="648000"/>
            </a:xfrm>
            <a:custGeom>
              <a:avLst/>
              <a:gdLst>
                <a:gd name="connsiteX0" fmla="*/ 0 w 1944968"/>
                <a:gd name="connsiteY0" fmla="*/ 0 h 561975"/>
                <a:gd name="connsiteX1" fmla="*/ 1596626 w 1944968"/>
                <a:gd name="connsiteY1" fmla="*/ 0 h 561975"/>
                <a:gd name="connsiteX2" fmla="*/ 1596626 w 1944968"/>
                <a:gd name="connsiteY2" fmla="*/ 78950 h 561975"/>
                <a:gd name="connsiteX3" fmla="*/ 1944968 w 1944968"/>
                <a:gd name="connsiteY3" fmla="*/ 280988 h 561975"/>
                <a:gd name="connsiteX4" fmla="*/ 1596626 w 1944968"/>
                <a:gd name="connsiteY4" fmla="*/ 483026 h 561975"/>
                <a:gd name="connsiteX5" fmla="*/ 1596626 w 1944968"/>
                <a:gd name="connsiteY5" fmla="*/ 561975 h 561975"/>
                <a:gd name="connsiteX6" fmla="*/ 0 w 1944968"/>
                <a:gd name="connsiteY6" fmla="*/ 561975 h 561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4968" h="561975">
                  <a:moveTo>
                    <a:pt x="0" y="0"/>
                  </a:moveTo>
                  <a:lnTo>
                    <a:pt x="1596626" y="0"/>
                  </a:lnTo>
                  <a:lnTo>
                    <a:pt x="1596626" y="78950"/>
                  </a:lnTo>
                  <a:lnTo>
                    <a:pt x="1944968" y="280988"/>
                  </a:lnTo>
                  <a:lnTo>
                    <a:pt x="1596626" y="483026"/>
                  </a:lnTo>
                  <a:lnTo>
                    <a:pt x="1596626" y="561975"/>
                  </a:lnTo>
                  <a:lnTo>
                    <a:pt x="0" y="561975"/>
                  </a:lnTo>
                  <a:close/>
                </a:path>
              </a:pathLst>
            </a:custGeom>
            <a:solidFill>
              <a:srgbClr val="004846"/>
            </a:solidFill>
            <a:ln>
              <a:noFill/>
            </a:ln>
            <a:extLst/>
          </p:spPr>
          <p:txBody>
            <a:bodyPr vert="horz" wrap="square" lIns="91440" tIns="45720" rIns="91440" bIns="45720" numCol="1" anchor="t" anchorCtr="0" compatLnSpc="1">
              <a:prstTxWarp prst="textNoShape">
                <a:avLst/>
              </a:prstTxWarp>
              <a:noAutofit/>
            </a:bodyPr>
            <a:lstStyle/>
            <a:p>
              <a:endParaRPr lang="zh-TW" altLang="en-US" sz="2400" dirty="0">
                <a:solidFill>
                  <a:schemeClr val="bg1"/>
                </a:solidFill>
                <a:latin typeface="Calibri" panose="020F0502020204030204" pitchFamily="34" charset="0"/>
                <a:cs typeface="Calibri" panose="020F0502020204030204" pitchFamily="34" charset="0"/>
              </a:endParaRPr>
            </a:p>
          </p:txBody>
        </p:sp>
        <p:sp>
          <p:nvSpPr>
            <p:cNvPr id="27" name="矩形 26"/>
            <p:cNvSpPr/>
            <p:nvPr/>
          </p:nvSpPr>
          <p:spPr>
            <a:xfrm>
              <a:off x="816873" y="1718239"/>
              <a:ext cx="1940211" cy="461665"/>
            </a:xfrm>
            <a:prstGeom prst="rect">
              <a:avLst/>
            </a:prstGeom>
          </p:spPr>
          <p:txBody>
            <a:bodyPr wrap="square">
              <a:spAutoFit/>
            </a:bodyPr>
            <a:lstStyle/>
            <a:p>
              <a:r>
                <a:rPr lang="zh-TW" altLang="en-US" sz="2400" b="1" dirty="0">
                  <a:solidFill>
                    <a:schemeClr val="bg1"/>
                  </a:solidFill>
                  <a:latin typeface="Calibri" panose="020F0502020204030204" pitchFamily="34" charset="0"/>
                  <a:cs typeface="Calibri" panose="020F0502020204030204" pitchFamily="34" charset="0"/>
                </a:rPr>
                <a:t>Data Integrity</a:t>
              </a:r>
            </a:p>
          </p:txBody>
        </p:sp>
      </p:grpSp>
    </p:spTree>
    <p:extLst>
      <p:ext uri="{BB962C8B-B14F-4D97-AF65-F5344CB8AC3E}">
        <p14:creationId xmlns:p14="http://schemas.microsoft.com/office/powerpoint/2010/main" val="3666801076"/>
      </p:ext>
    </p:extLst>
  </p:cSld>
  <p:clrMapOvr>
    <a:masterClrMapping/>
  </p:clrMapOvr>
  <p:transition/>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格 2"/>
          <p:cNvGraphicFramePr>
            <a:graphicFrameLocks noGrp="1"/>
          </p:cNvGraphicFramePr>
          <p:nvPr>
            <p:extLst>
              <p:ext uri="{D42A27DB-BD31-4B8C-83A1-F6EECF244321}">
                <p14:modId xmlns:p14="http://schemas.microsoft.com/office/powerpoint/2010/main" val="277389636"/>
              </p:ext>
            </p:extLst>
          </p:nvPr>
        </p:nvGraphicFramePr>
        <p:xfrm>
          <a:off x="622205" y="826400"/>
          <a:ext cx="16317572" cy="4474070"/>
        </p:xfrm>
        <a:graphic>
          <a:graphicData uri="http://schemas.openxmlformats.org/drawingml/2006/table">
            <a:tbl>
              <a:tblPr firstRow="1" bandRow="1">
                <a:tableStyleId>{5C22544A-7EE6-4342-B048-85BDC9FD1C3A}</a:tableStyleId>
              </a:tblPr>
              <a:tblGrid>
                <a:gridCol w="1900780"/>
                <a:gridCol w="2503555"/>
                <a:gridCol w="1642713"/>
                <a:gridCol w="1629564"/>
                <a:gridCol w="1793944"/>
                <a:gridCol w="1711754"/>
                <a:gridCol w="1711754"/>
                <a:gridCol w="1711754"/>
                <a:gridCol w="1711754"/>
              </a:tblGrid>
              <a:tr h="459776">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Flash</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Model</a:t>
                      </a: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SR/SW</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2023</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c hMerge="1">
                  <a:txBody>
                    <a:bodyPr/>
                    <a:lstStyle/>
                    <a:p>
                      <a:endParaRPr lang="zh-TW" altLang="en-US"/>
                    </a:p>
                  </a:txBody>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2024</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c hMerge="1">
                  <a:txBody>
                    <a:bodyPr/>
                    <a:lstStyle/>
                    <a:p>
                      <a:endParaRPr lang="zh-TW" altLang="en-US"/>
                    </a:p>
                  </a:txBody>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2025</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c hMerge="1">
                  <a:txBody>
                    <a:bodyPr/>
                    <a:lstStyle/>
                    <a:p>
                      <a:endParaRPr lang="zh-TW" altLang="en-US"/>
                    </a:p>
                  </a:txBody>
                  <a:tcPr/>
                </a:tc>
              </a:tr>
              <a:tr h="187550">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altLang="zh-TW"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r>
              <a:tr h="592861">
                <a:tc rowSpan="6">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TLC</a:t>
                      </a:r>
                      <a:endParaRPr lang="zh-TW" altLang="en-US" sz="2400" b="1" dirty="0" smtClean="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rowSpan="2">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PV910-M280 </a:t>
                      </a:r>
                    </a:p>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(Gen3 x2)</a:t>
                      </a:r>
                    </a:p>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6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DRAM-less</a:t>
                      </a:r>
                      <a:r>
                        <a:rPr lang="en-US" altLang="zh-TW" sz="1600" b="0" i="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 </a:t>
                      </a:r>
                      <a:r>
                        <a:rPr lang="en-US" altLang="zh-TW" sz="16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W/HMB</a:t>
                      </a: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1615/1310</a:t>
                      </a: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r>
              <a:tr h="592861">
                <a:tc vMerge="1">
                  <a:txBody>
                    <a:bodyPr/>
                    <a:lstStyle/>
                    <a:p>
                      <a:endParaRPr lang="zh-TW" altLang="en-US"/>
                    </a:p>
                  </a:txBody>
                  <a:tcPr/>
                </a:tc>
                <a:tc vMerge="1">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endParaRPr lang="en-US" altLang="zh-TW" sz="16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1655/1365</a:t>
                      </a: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r>
              <a:tr h="592861">
                <a:tc vMerge="1">
                  <a:txBody>
                    <a:bodyPr/>
                    <a:lstStyle/>
                    <a:p>
                      <a:endParaRPr lang="zh-TW" altLang="en-US"/>
                    </a:p>
                  </a:txBody>
                  <a:tcPr/>
                </a:tc>
                <a:tc rowSpan="2">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PV910-M242 </a:t>
                      </a:r>
                    </a:p>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(Gen3 x2)</a:t>
                      </a:r>
                    </a:p>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6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DRAM-less</a:t>
                      </a:r>
                      <a:r>
                        <a:rPr lang="en-US" altLang="zh-TW" sz="1600" b="0" i="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 </a:t>
                      </a:r>
                      <a:r>
                        <a:rPr lang="en-US" altLang="zh-TW" sz="16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W/HMB</a:t>
                      </a: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1630/1280</a:t>
                      </a: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0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r>
              <a:tr h="592861">
                <a:tc vMerge="1">
                  <a:txBody>
                    <a:bodyPr/>
                    <a:lstStyle/>
                    <a:p>
                      <a:endParaRPr lang="zh-TW" altLang="en-US"/>
                    </a:p>
                  </a:txBody>
                  <a:tcPr/>
                </a:tc>
                <a:tc vMerge="1">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endParaRPr lang="en-US" altLang="zh-TW" sz="16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1630/1355</a:t>
                      </a: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0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r>
              <a:tr h="592861">
                <a:tc vMerge="1">
                  <a:txBody>
                    <a:bodyPr/>
                    <a:lstStyle/>
                    <a:p>
                      <a:pPr algn="ct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rowSpan="2">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PV910-M230</a:t>
                      </a:r>
                    </a:p>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 (Gen3 x2) </a:t>
                      </a:r>
                    </a:p>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6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DRAM-less</a:t>
                      </a:r>
                      <a:r>
                        <a:rPr lang="en-US" altLang="zh-TW" sz="1600" b="0" i="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 </a:t>
                      </a:r>
                      <a:r>
                        <a:rPr lang="en-US" altLang="zh-TW" sz="16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W/HMB</a:t>
                      </a: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850/745</a:t>
                      </a: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0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r>
              <a:tr h="592861">
                <a:tc vMerge="1">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endParaRPr lang="zh-TW" altLang="en-US" sz="2400" b="1" dirty="0" smtClean="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vMerge="1">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endParaRPr lang="en-US" altLang="zh-TW" sz="16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1245/1095</a:t>
                      </a: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0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grpSp>
        <p:nvGrpSpPr>
          <p:cNvPr id="101" name="群組 100"/>
          <p:cNvGrpSpPr/>
          <p:nvPr/>
        </p:nvGrpSpPr>
        <p:grpSpPr>
          <a:xfrm>
            <a:off x="-4662109" y="2512992"/>
            <a:ext cx="4403248" cy="4271897"/>
            <a:chOff x="-4662109" y="2512992"/>
            <a:chExt cx="4403248" cy="4271897"/>
          </a:xfrm>
        </p:grpSpPr>
        <p:grpSp>
          <p:nvGrpSpPr>
            <p:cNvPr id="102" name="群組 101"/>
            <p:cNvGrpSpPr/>
            <p:nvPr/>
          </p:nvGrpSpPr>
          <p:grpSpPr>
            <a:xfrm>
              <a:off x="-4662109" y="2512992"/>
              <a:ext cx="4403248" cy="4271897"/>
              <a:chOff x="12883876" y="1908742"/>
              <a:chExt cx="4403248" cy="4271897"/>
            </a:xfrm>
          </p:grpSpPr>
          <p:sp>
            <p:nvSpPr>
              <p:cNvPr id="105" name="矩形 104"/>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6" name="矩形 105"/>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7" name="矩形 106"/>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8" name="矩形 107"/>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9" name="文字方塊 108"/>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110" name="文字方塊 109"/>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111" name="矩形 110"/>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2" name="文字方塊 111"/>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113" name="文字方塊 112"/>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114" name="矩形 113"/>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5" name="文字方塊 114"/>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116" name="矩形 115"/>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7" name="矩形 116"/>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8" name="矩形 117"/>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9" name="文字方塊 118"/>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120" name="矩形 119"/>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21" name="矩形 120"/>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2" name="矩形 121"/>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123" name="矩形 122"/>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124" name="矩形 123"/>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25" name="文字方塊 124"/>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126" name="矩形 125"/>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7" name="矩形 126"/>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103" name="文字方塊 102"/>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104" name="矩形 103"/>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60" name="標題 1"/>
          <p:cNvSpPr txBox="1">
            <a:spLocks/>
          </p:cNvSpPr>
          <p:nvPr/>
        </p:nvSpPr>
        <p:spPr>
          <a:xfrm>
            <a:off x="1664024" y="52264"/>
            <a:ext cx="14309298" cy="1080120"/>
          </a:xfrm>
          <a:prstGeom prst="rect">
            <a:avLst/>
          </a:prstGeom>
        </p:spPr>
        <p:txBody>
          <a:bodyPr anchor="ctr"/>
          <a:lstStyle>
            <a:lvl1pPr algn="l" rtl="0" eaLnBrk="0" fontAlgn="base" hangingPunct="0">
              <a:spcBef>
                <a:spcPct val="0"/>
              </a:spcBef>
              <a:spcAft>
                <a:spcPct val="0"/>
              </a:spcAft>
              <a:defRPr sz="4000" b="1">
                <a:solidFill>
                  <a:schemeClr val="tx1">
                    <a:lumMod val="75000"/>
                    <a:lumOff val="25000"/>
                  </a:schemeClr>
                </a:solidFill>
                <a:latin typeface="微軟正黑體" panose="020B0604030504040204" pitchFamily="34" charset="-120"/>
                <a:ea typeface="微軟正黑體" panose="020B0604030504040204" pitchFamily="34" charset="-120"/>
                <a:cs typeface="+mj-cs"/>
                <a:sym typeface="Arial" panose="020B0604020202020204" pitchFamily="34" charset="0"/>
              </a:defRPr>
            </a:lvl1pPr>
            <a:lvl2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2pPr>
            <a:lvl3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3pPr>
            <a:lvl4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4pPr>
            <a:lvl5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5pPr>
            <a:lvl6pPr marL="457223"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6pPr>
            <a:lvl7pPr marL="914446"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7pPr>
            <a:lvl8pPr marL="1371668"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8pPr>
            <a:lvl9pPr marL="1828892"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9pPr>
          </a:lstStyle>
          <a:p>
            <a:pPr algn="ctr"/>
            <a:r>
              <a:rPr lang="en-US" altLang="zh-TW" sz="3600" kern="1200" dirty="0" smtClean="0">
                <a:solidFill>
                  <a:srgbClr val="3C8C93"/>
                </a:solidFill>
                <a:latin typeface="Calibri" panose="020F0502020204030204" pitchFamily="34" charset="0"/>
                <a:ea typeface="Heiti TC Light" charset="0"/>
                <a:cs typeface="Calibri" panose="020F0502020204030204" pitchFamily="34" charset="0"/>
              </a:rPr>
              <a:t>Industrial </a:t>
            </a:r>
            <a:r>
              <a:rPr lang="en-US" altLang="zh-TW" sz="3600" kern="1200" dirty="0" err="1" smtClean="0">
                <a:solidFill>
                  <a:srgbClr val="3C8C93"/>
                </a:solidFill>
                <a:latin typeface="Calibri" panose="020F0502020204030204" pitchFamily="34" charset="0"/>
                <a:ea typeface="Heiti TC Light" charset="0"/>
                <a:cs typeface="Calibri" panose="020F0502020204030204" pitchFamily="34" charset="0"/>
              </a:rPr>
              <a:t>PCIe</a:t>
            </a:r>
            <a:r>
              <a:rPr lang="en-US" altLang="zh-TW" sz="3600" kern="1200" dirty="0" smtClean="0">
                <a:solidFill>
                  <a:srgbClr val="3C8C93"/>
                </a:solidFill>
                <a:latin typeface="Calibri" panose="020F0502020204030204" pitchFamily="34" charset="0"/>
                <a:ea typeface="Heiti TC Light" charset="0"/>
                <a:cs typeface="Calibri" panose="020F0502020204030204" pitchFamily="34" charset="0"/>
              </a:rPr>
              <a:t> Gen3</a:t>
            </a:r>
            <a:r>
              <a:rPr lang="zh-TW" altLang="en-US" sz="3600" kern="1200" dirty="0" smtClean="0">
                <a:solidFill>
                  <a:srgbClr val="3C8C93"/>
                </a:solidFill>
                <a:latin typeface="Calibri" panose="020F0502020204030204" pitchFamily="34" charset="0"/>
                <a:ea typeface="Heiti TC Light" charset="0"/>
                <a:cs typeface="Calibri" panose="020F0502020204030204" pitchFamily="34" charset="0"/>
              </a:rPr>
              <a:t> </a:t>
            </a:r>
            <a:r>
              <a:rPr lang="en-US" altLang="zh-TW" sz="3600" kern="1200" dirty="0" smtClean="0">
                <a:solidFill>
                  <a:srgbClr val="3C8C93"/>
                </a:solidFill>
                <a:latin typeface="Calibri" panose="020F0502020204030204" pitchFamily="34" charset="0"/>
                <a:ea typeface="Heiti TC Light" charset="0"/>
                <a:cs typeface="Calibri" panose="020F0502020204030204" pitchFamily="34" charset="0"/>
              </a:rPr>
              <a:t>M.2 SSD</a:t>
            </a:r>
            <a:endParaRPr lang="zh-TW" altLang="en-US" sz="3600" kern="1200" dirty="0">
              <a:solidFill>
                <a:srgbClr val="3C8C93"/>
              </a:solidFill>
              <a:latin typeface="Calibri" panose="020F0502020204030204" pitchFamily="34" charset="0"/>
              <a:ea typeface="Heiti TC Light" charset="0"/>
              <a:cs typeface="Calibri" panose="020F0502020204030204" pitchFamily="34" charset="0"/>
            </a:endParaRPr>
          </a:p>
        </p:txBody>
      </p:sp>
      <p:sp>
        <p:nvSpPr>
          <p:cNvPr id="68" name="五邊形 67"/>
          <p:cNvSpPr/>
          <p:nvPr/>
        </p:nvSpPr>
        <p:spPr bwMode="auto">
          <a:xfrm>
            <a:off x="6679778" y="1852464"/>
            <a:ext cx="10258366" cy="4068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a:defRPr/>
            </a:pPr>
            <a:r>
              <a:rPr lang="en-US" altLang="zh-TW" sz="1800" dirty="0" smtClean="0">
                <a:solidFill>
                  <a:schemeClr val="bg1"/>
                </a:solidFill>
                <a:latin typeface="Calibri" panose="020F0502020204030204" pitchFamily="34" charset="0"/>
                <a:cs typeface="Calibri" panose="020F0502020204030204" pitchFamily="34" charset="0"/>
              </a:rPr>
              <a:t> </a:t>
            </a:r>
            <a:r>
              <a:rPr lang="en-US" altLang="zh-TW" sz="1800" dirty="0">
                <a:solidFill>
                  <a:schemeClr val="bg1"/>
                </a:solidFill>
                <a:latin typeface="Calibri" panose="020F0502020204030204" pitchFamily="34" charset="0"/>
                <a:cs typeface="Calibri" panose="020F0502020204030204" pitchFamily="34" charset="0"/>
              </a:rPr>
              <a:t>BiCS3 120GB~960GB</a:t>
            </a:r>
          </a:p>
        </p:txBody>
      </p:sp>
      <p:grpSp>
        <p:nvGrpSpPr>
          <p:cNvPr id="74" name="群組 73"/>
          <p:cNvGrpSpPr/>
          <p:nvPr/>
        </p:nvGrpSpPr>
        <p:grpSpPr>
          <a:xfrm>
            <a:off x="7518400" y="3605904"/>
            <a:ext cx="9419744" cy="406800"/>
            <a:chOff x="7431055" y="3862751"/>
            <a:chExt cx="9419744" cy="406800"/>
          </a:xfrm>
        </p:grpSpPr>
        <p:sp>
          <p:nvSpPr>
            <p:cNvPr id="75" name="五邊形 74"/>
            <p:cNvSpPr/>
            <p:nvPr/>
          </p:nvSpPr>
          <p:spPr bwMode="auto">
            <a:xfrm>
              <a:off x="7431055" y="3862751"/>
              <a:ext cx="9419744" cy="4068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a:defRPr/>
              </a:pPr>
              <a:r>
                <a:rPr lang="en-US" altLang="zh-TW" sz="1800" dirty="0" smtClean="0">
                  <a:solidFill>
                    <a:schemeClr val="bg1"/>
                  </a:solidFill>
                  <a:latin typeface="Calibri" panose="020F0502020204030204" pitchFamily="34" charset="0"/>
                  <a:cs typeface="Calibri" panose="020F0502020204030204" pitchFamily="34" charset="0"/>
                </a:rPr>
                <a:t>                        </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76" name="文字方塊 75"/>
            <p:cNvSpPr txBox="1"/>
            <p:nvPr/>
          </p:nvSpPr>
          <p:spPr>
            <a:xfrm>
              <a:off x="7934714" y="3871827"/>
              <a:ext cx="2702719" cy="367794"/>
            </a:xfrm>
            <a:prstGeom prst="rect">
              <a:avLst/>
            </a:prstGeom>
            <a:noFill/>
          </p:spPr>
          <p:txBody>
            <a:bodyPr wrap="square" rtlCol="0">
              <a:spAutoFit/>
            </a:bodyPr>
            <a:lstStyle/>
            <a:p>
              <a:r>
                <a:rPr lang="en-US" altLang="zh-TW" sz="1800" dirty="0">
                  <a:solidFill>
                    <a:schemeClr val="bg1"/>
                  </a:solidFill>
                  <a:latin typeface="Calibri" panose="020F0502020204030204" pitchFamily="34" charset="0"/>
                  <a:ea typeface="微軟正黑體" panose="020B0604030504040204" pitchFamily="34" charset="-120"/>
                  <a:cs typeface="Calibri" panose="020F0502020204030204" pitchFamily="34" charset="0"/>
                </a:rPr>
                <a:t>BiCS5 </a:t>
              </a:r>
              <a:r>
                <a:rPr lang="en-US" altLang="zh-TW" sz="1800" dirty="0" smtClean="0">
                  <a:solidFill>
                    <a:schemeClr val="bg1"/>
                  </a:solidFill>
                  <a:latin typeface="Calibri" panose="020F0502020204030204" pitchFamily="34" charset="0"/>
                  <a:ea typeface="微軟正黑體" panose="020B0604030504040204" pitchFamily="34" charset="-120"/>
                  <a:cs typeface="Calibri" panose="020F0502020204030204" pitchFamily="34" charset="0"/>
                </a:rPr>
                <a:t>120GB~960GB</a:t>
              </a:r>
              <a:endParaRPr lang="zh-TW" altLang="en-US" sz="1800" dirty="0">
                <a:solidFill>
                  <a:schemeClr val="bg1"/>
                </a:solidFill>
                <a:latin typeface="Calibri" panose="020F0502020204030204" pitchFamily="34" charset="0"/>
                <a:ea typeface="微軟正黑體" panose="020B0604030504040204" pitchFamily="34" charset="-120"/>
                <a:cs typeface="Calibri" panose="020F0502020204030204" pitchFamily="34" charset="0"/>
              </a:endParaRPr>
            </a:p>
          </p:txBody>
        </p:sp>
      </p:grpSp>
      <p:sp>
        <p:nvSpPr>
          <p:cNvPr id="73" name="標題 1"/>
          <p:cNvSpPr>
            <a:spLocks noGrp="1"/>
          </p:cNvSpPr>
          <p:nvPr>
            <p:ph type="title"/>
          </p:nvPr>
        </p:nvSpPr>
        <p:spPr>
          <a:xfrm>
            <a:off x="267874" y="-163760"/>
            <a:ext cx="14309298" cy="1080120"/>
          </a:xfrm>
        </p:spPr>
        <p:txBody>
          <a:bodyPr/>
          <a:lstStyle/>
          <a:p>
            <a:r>
              <a:rPr lang="en-US" altLang="zh-TW" sz="4000" dirty="0" err="1" smtClean="0">
                <a:latin typeface="Calibri" panose="020F0502020204030204" pitchFamily="34" charset="0"/>
                <a:ea typeface="Verdana" panose="020B0604030504040204" pitchFamily="34" charset="0"/>
                <a:cs typeface="Calibri" panose="020F0502020204030204" pitchFamily="34" charset="0"/>
              </a:rPr>
              <a:t>PCIe</a:t>
            </a:r>
            <a:r>
              <a:rPr lang="en-US" altLang="zh-TW" sz="4000" dirty="0" smtClean="0">
                <a:latin typeface="Calibri" panose="020F0502020204030204" pitchFamily="34" charset="0"/>
                <a:ea typeface="Verdana" panose="020B0604030504040204" pitchFamily="34" charset="0"/>
                <a:cs typeface="Calibri" panose="020F0502020204030204" pitchFamily="34" charset="0"/>
              </a:rPr>
              <a:t> </a:t>
            </a:r>
            <a:endParaRPr lang="zh-TW" altLang="en-US" dirty="0">
              <a:latin typeface="Calibri" panose="020F0502020204030204" pitchFamily="34" charset="0"/>
              <a:cs typeface="Calibri" panose="020F0502020204030204" pitchFamily="34" charset="0"/>
            </a:endParaRPr>
          </a:p>
        </p:txBody>
      </p:sp>
      <p:grpSp>
        <p:nvGrpSpPr>
          <p:cNvPr id="85" name="群組 84"/>
          <p:cNvGrpSpPr/>
          <p:nvPr/>
        </p:nvGrpSpPr>
        <p:grpSpPr>
          <a:xfrm>
            <a:off x="13566675" y="8442557"/>
            <a:ext cx="3456384" cy="1258779"/>
            <a:chOff x="12662498" y="6256231"/>
            <a:chExt cx="3456384" cy="1258779"/>
          </a:xfrm>
        </p:grpSpPr>
        <p:sp>
          <p:nvSpPr>
            <p:cNvPr id="86" name="文字方塊 85"/>
            <p:cNvSpPr txBox="1"/>
            <p:nvPr/>
          </p:nvSpPr>
          <p:spPr>
            <a:xfrm>
              <a:off x="12662498" y="6256231"/>
              <a:ext cx="3257238" cy="830997"/>
            </a:xfrm>
            <a:prstGeom prst="rect">
              <a:avLst/>
            </a:prstGeom>
            <a:noFill/>
          </p:spPr>
          <p:txBody>
            <a:bodyPr wrap="none" rtlCol="0">
              <a:spAutoFit/>
            </a:bodyPr>
            <a:lstStyle/>
            <a:p>
              <a:r>
                <a:rPr lang="en-US" altLang="zh-TW" sz="16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Remarks:</a:t>
              </a:r>
            </a:p>
            <a:p>
              <a:pPr marL="457200" indent="-457200">
                <a:buAutoNum type="arabicPeriod"/>
              </a:pPr>
              <a:r>
                <a:rPr lang="en-US" altLang="zh-TW" sz="1600" dirty="0" smtClean="0">
                  <a:solidFill>
                    <a:schemeClr val="tx1">
                      <a:lumMod val="75000"/>
                      <a:lumOff val="25000"/>
                    </a:schemeClr>
                  </a:solidFill>
                  <a:latin typeface="Calibri" panose="020F0502020204030204" pitchFamily="34" charset="0"/>
                  <a:cs typeface="Calibri" panose="020F0502020204030204" pitchFamily="34" charset="0"/>
                </a:rPr>
                <a:t>SR/SW</a:t>
              </a:r>
              <a:r>
                <a:rPr lang="en-US" altLang="zh-TW" sz="1600" dirty="0">
                  <a:solidFill>
                    <a:schemeClr val="tx1">
                      <a:lumMod val="75000"/>
                      <a:lumOff val="25000"/>
                    </a:schemeClr>
                  </a:solidFill>
                  <a:latin typeface="Calibri" panose="020F0502020204030204" pitchFamily="34" charset="0"/>
                  <a:cs typeface="Calibri" panose="020F0502020204030204" pitchFamily="34" charset="0"/>
                </a:rPr>
                <a:t>: Sequential </a:t>
              </a:r>
              <a:r>
                <a:rPr lang="en-US" altLang="zh-TW" sz="1600" dirty="0" smtClean="0">
                  <a:solidFill>
                    <a:schemeClr val="tx1">
                      <a:lumMod val="75000"/>
                      <a:lumOff val="25000"/>
                    </a:schemeClr>
                  </a:solidFill>
                  <a:latin typeface="Calibri" panose="020F0502020204030204" pitchFamily="34" charset="0"/>
                  <a:cs typeface="Calibri" panose="020F0502020204030204" pitchFamily="34" charset="0"/>
                </a:rPr>
                <a:t>Read/Write</a:t>
              </a:r>
            </a:p>
            <a:p>
              <a:pPr marL="457200" indent="-457200">
                <a:buAutoNum type="arabicPeriod"/>
              </a:pPr>
              <a:r>
                <a:rPr lang="en-US" altLang="zh-TW" sz="1600" dirty="0" smtClean="0">
                  <a:solidFill>
                    <a:schemeClr val="tx1">
                      <a:lumMod val="75000"/>
                      <a:lumOff val="25000"/>
                    </a:schemeClr>
                  </a:solidFill>
                  <a:latin typeface="Calibri" panose="020F0502020204030204" pitchFamily="34" charset="0"/>
                  <a:cs typeface="Calibri" panose="020F0502020204030204" pitchFamily="34" charset="0"/>
                </a:rPr>
                <a:t>ES     CS MP                      EOL LTS</a:t>
              </a:r>
              <a:endParaRPr lang="zh-TW" altLang="en-US" sz="16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grpSp>
          <p:nvGrpSpPr>
            <p:cNvPr id="87" name="群組 86"/>
            <p:cNvGrpSpPr/>
            <p:nvPr/>
          </p:nvGrpSpPr>
          <p:grpSpPr>
            <a:xfrm>
              <a:off x="13238562" y="7119010"/>
              <a:ext cx="2880320" cy="396000"/>
              <a:chOff x="4725193" y="6393830"/>
              <a:chExt cx="2880320" cy="396000"/>
            </a:xfrm>
          </p:grpSpPr>
          <p:sp>
            <p:nvSpPr>
              <p:cNvPr id="88" name="五邊形 87"/>
              <p:cNvSpPr/>
              <p:nvPr/>
            </p:nvSpPr>
            <p:spPr bwMode="auto">
              <a:xfrm>
                <a:off x="6382168" y="6393830"/>
                <a:ext cx="1223345" cy="396000"/>
              </a:xfrm>
              <a:prstGeom prst="homePlate">
                <a:avLst/>
              </a:prstGeom>
              <a:solidFill>
                <a:srgbClr val="B3B3B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89" name="五邊形 88"/>
              <p:cNvSpPr/>
              <p:nvPr/>
            </p:nvSpPr>
            <p:spPr bwMode="auto">
              <a:xfrm>
                <a:off x="4735430" y="6393830"/>
                <a:ext cx="1936357"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90" name="五邊形 89"/>
              <p:cNvSpPr/>
              <p:nvPr/>
            </p:nvSpPr>
            <p:spPr bwMode="auto">
              <a:xfrm>
                <a:off x="4725193" y="6393830"/>
                <a:ext cx="360040" cy="396000"/>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grpSp>
      </p:grpSp>
      <p:sp>
        <p:nvSpPr>
          <p:cNvPr id="77" name="五邊形 76"/>
          <p:cNvSpPr/>
          <p:nvPr/>
        </p:nvSpPr>
        <p:spPr bwMode="auto">
          <a:xfrm>
            <a:off x="7540248" y="2428528"/>
            <a:ext cx="9410803" cy="4068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a:defRPr/>
            </a:pPr>
            <a:r>
              <a:rPr lang="en-US" altLang="zh-TW" sz="1800" dirty="0" smtClean="0">
                <a:solidFill>
                  <a:schemeClr val="bg1"/>
                </a:solidFill>
                <a:latin typeface="Calibri" panose="020F0502020204030204" pitchFamily="34" charset="0"/>
                <a:cs typeface="Calibri" panose="020F0502020204030204" pitchFamily="34" charset="0"/>
              </a:rPr>
              <a:t>        BiCS5 120GB~1920GB</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63" name="五邊形 62"/>
          <p:cNvSpPr/>
          <p:nvPr/>
        </p:nvSpPr>
        <p:spPr bwMode="auto">
          <a:xfrm>
            <a:off x="6679778" y="3029840"/>
            <a:ext cx="10258366" cy="4068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a:defRPr/>
            </a:pPr>
            <a:r>
              <a:rPr lang="en-US" altLang="zh-TW" sz="1800" dirty="0" smtClean="0">
                <a:solidFill>
                  <a:schemeClr val="bg1"/>
                </a:solidFill>
                <a:latin typeface="Calibri" panose="020F0502020204030204" pitchFamily="34" charset="0"/>
                <a:cs typeface="Calibri" panose="020F0502020204030204" pitchFamily="34" charset="0"/>
              </a:rPr>
              <a:t> </a:t>
            </a:r>
            <a:r>
              <a:rPr lang="en-US" altLang="zh-TW" sz="1800" dirty="0">
                <a:solidFill>
                  <a:schemeClr val="bg1"/>
                </a:solidFill>
                <a:latin typeface="Calibri" panose="020F0502020204030204" pitchFamily="34" charset="0"/>
                <a:cs typeface="Calibri" panose="020F0502020204030204" pitchFamily="34" charset="0"/>
              </a:rPr>
              <a:t>BiCS3 </a:t>
            </a:r>
            <a:r>
              <a:rPr lang="en-US" altLang="zh-TW" sz="1800" dirty="0" smtClean="0">
                <a:solidFill>
                  <a:schemeClr val="bg1"/>
                </a:solidFill>
                <a:latin typeface="Calibri" panose="020F0502020204030204" pitchFamily="34" charset="0"/>
                <a:cs typeface="Calibri" panose="020F0502020204030204" pitchFamily="34" charset="0"/>
              </a:rPr>
              <a:t>60GB~480GB</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64" name="五邊形 63"/>
          <p:cNvSpPr/>
          <p:nvPr/>
        </p:nvSpPr>
        <p:spPr bwMode="auto">
          <a:xfrm>
            <a:off x="6687048" y="4194085"/>
            <a:ext cx="10258366" cy="4068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a:defRPr/>
            </a:pPr>
            <a:r>
              <a:rPr lang="en-US" altLang="zh-TW" sz="1800" dirty="0" smtClean="0">
                <a:solidFill>
                  <a:schemeClr val="bg1"/>
                </a:solidFill>
                <a:latin typeface="Calibri" panose="020F0502020204030204" pitchFamily="34" charset="0"/>
                <a:cs typeface="Calibri" panose="020F0502020204030204" pitchFamily="34" charset="0"/>
              </a:rPr>
              <a:t> </a:t>
            </a:r>
            <a:r>
              <a:rPr lang="en-US" altLang="zh-TW" sz="1800" dirty="0">
                <a:solidFill>
                  <a:schemeClr val="bg1"/>
                </a:solidFill>
                <a:latin typeface="Calibri" panose="020F0502020204030204" pitchFamily="34" charset="0"/>
                <a:cs typeface="Calibri" panose="020F0502020204030204" pitchFamily="34" charset="0"/>
              </a:rPr>
              <a:t>BiCS3 </a:t>
            </a:r>
            <a:r>
              <a:rPr lang="en-US" altLang="zh-TW" sz="1800" dirty="0" smtClean="0">
                <a:solidFill>
                  <a:schemeClr val="bg1"/>
                </a:solidFill>
                <a:latin typeface="Calibri" panose="020F0502020204030204" pitchFamily="34" charset="0"/>
                <a:cs typeface="Calibri" panose="020F0502020204030204" pitchFamily="34" charset="0"/>
              </a:rPr>
              <a:t>60GB~240GB</a:t>
            </a:r>
            <a:endParaRPr lang="en-US" altLang="zh-TW" sz="1800" dirty="0">
              <a:solidFill>
                <a:schemeClr val="bg1"/>
              </a:solidFill>
              <a:latin typeface="Calibri" panose="020F0502020204030204" pitchFamily="34" charset="0"/>
              <a:cs typeface="Calibri" panose="020F0502020204030204" pitchFamily="34" charset="0"/>
            </a:endParaRPr>
          </a:p>
        </p:txBody>
      </p:sp>
      <p:grpSp>
        <p:nvGrpSpPr>
          <p:cNvPr id="2" name="群組 1"/>
          <p:cNvGrpSpPr/>
          <p:nvPr/>
        </p:nvGrpSpPr>
        <p:grpSpPr>
          <a:xfrm>
            <a:off x="7527342" y="4830040"/>
            <a:ext cx="9419744" cy="406800"/>
            <a:chOff x="7527342" y="4753486"/>
            <a:chExt cx="9419744" cy="406800"/>
          </a:xfrm>
        </p:grpSpPr>
        <p:sp>
          <p:nvSpPr>
            <p:cNvPr id="69" name="五邊形 68"/>
            <p:cNvSpPr/>
            <p:nvPr/>
          </p:nvSpPr>
          <p:spPr bwMode="auto">
            <a:xfrm>
              <a:off x="7527342" y="4753486"/>
              <a:ext cx="9419744" cy="4068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a:defRPr/>
              </a:pPr>
              <a:r>
                <a:rPr lang="en-US" altLang="zh-TW" sz="1800" dirty="0" smtClean="0">
                  <a:solidFill>
                    <a:schemeClr val="bg1"/>
                  </a:solidFill>
                  <a:latin typeface="Calibri" panose="020F0502020204030204" pitchFamily="34" charset="0"/>
                  <a:cs typeface="Calibri" panose="020F0502020204030204" pitchFamily="34" charset="0"/>
                </a:rPr>
                <a:t>                        </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82" name="文字方塊 81"/>
            <p:cNvSpPr txBox="1"/>
            <p:nvPr/>
          </p:nvSpPr>
          <p:spPr>
            <a:xfrm>
              <a:off x="8019082" y="4772989"/>
              <a:ext cx="2702719" cy="367794"/>
            </a:xfrm>
            <a:prstGeom prst="rect">
              <a:avLst/>
            </a:prstGeom>
            <a:noFill/>
          </p:spPr>
          <p:txBody>
            <a:bodyPr wrap="square" rtlCol="0">
              <a:spAutoFit/>
            </a:bodyPr>
            <a:lstStyle/>
            <a:p>
              <a:r>
                <a:rPr lang="en-US" altLang="zh-TW" sz="1800" dirty="0">
                  <a:solidFill>
                    <a:schemeClr val="bg1"/>
                  </a:solidFill>
                  <a:latin typeface="Calibri" panose="020F0502020204030204" pitchFamily="34" charset="0"/>
                  <a:ea typeface="微軟正黑體" panose="020B0604030504040204" pitchFamily="34" charset="-120"/>
                  <a:cs typeface="Calibri" panose="020F0502020204030204" pitchFamily="34" charset="0"/>
                </a:rPr>
                <a:t>BiCS5 </a:t>
              </a:r>
              <a:r>
                <a:rPr lang="en-US" altLang="zh-TW" sz="1800" dirty="0" smtClean="0">
                  <a:solidFill>
                    <a:schemeClr val="bg1"/>
                  </a:solidFill>
                  <a:latin typeface="Calibri" panose="020F0502020204030204" pitchFamily="34" charset="0"/>
                  <a:ea typeface="微軟正黑體" panose="020B0604030504040204" pitchFamily="34" charset="-120"/>
                  <a:cs typeface="Calibri" panose="020F0502020204030204" pitchFamily="34" charset="0"/>
                </a:rPr>
                <a:t>120GB~480GB</a:t>
              </a:r>
              <a:endParaRPr lang="zh-TW" altLang="en-US" sz="1800" dirty="0">
                <a:solidFill>
                  <a:schemeClr val="bg1"/>
                </a:solidFill>
                <a:latin typeface="Calibri" panose="020F0502020204030204" pitchFamily="34" charset="0"/>
                <a:ea typeface="微軟正黑體" panose="020B0604030504040204" pitchFamily="34" charset="-120"/>
                <a:cs typeface="Calibri" panose="020F0502020204030204" pitchFamily="34" charset="0"/>
              </a:endParaRPr>
            </a:p>
          </p:txBody>
        </p:sp>
      </p:grpSp>
    </p:spTree>
    <p:extLst>
      <p:ext uri="{BB962C8B-B14F-4D97-AF65-F5344CB8AC3E}">
        <p14:creationId xmlns:p14="http://schemas.microsoft.com/office/powerpoint/2010/main" val="223968831"/>
      </p:ext>
    </p:extLst>
  </p:cSld>
  <p:clrMapOvr>
    <a:masterClrMapping/>
  </p:clrMapOvr>
  <p:transition/>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格 2"/>
          <p:cNvGraphicFramePr>
            <a:graphicFrameLocks noGrp="1"/>
          </p:cNvGraphicFramePr>
          <p:nvPr>
            <p:extLst>
              <p:ext uri="{D42A27DB-BD31-4B8C-83A1-F6EECF244321}">
                <p14:modId xmlns:p14="http://schemas.microsoft.com/office/powerpoint/2010/main" val="811805401"/>
              </p:ext>
            </p:extLst>
          </p:nvPr>
        </p:nvGraphicFramePr>
        <p:xfrm>
          <a:off x="705487" y="1841573"/>
          <a:ext cx="16317572" cy="1694502"/>
        </p:xfrm>
        <a:graphic>
          <a:graphicData uri="http://schemas.openxmlformats.org/drawingml/2006/table">
            <a:tbl>
              <a:tblPr firstRow="1" bandRow="1">
                <a:tableStyleId>{5C22544A-7EE6-4342-B048-85BDC9FD1C3A}</a:tableStyleId>
              </a:tblPr>
              <a:tblGrid>
                <a:gridCol w="1900780"/>
                <a:gridCol w="2503555"/>
                <a:gridCol w="1642713"/>
                <a:gridCol w="1711754"/>
                <a:gridCol w="1711754"/>
                <a:gridCol w="1711754"/>
                <a:gridCol w="1711754"/>
                <a:gridCol w="1711754"/>
                <a:gridCol w="1711754"/>
              </a:tblGrid>
              <a:tr h="432000">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Flash</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Model</a:t>
                      </a: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SR/SW</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2023</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2024</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2025</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tc>
              </a:tr>
              <a:tr h="432000">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altLang="zh-TW"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r>
              <a:tr h="684000">
                <a:tc>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400" b="1" baseline="0" dirty="0" smtClean="0">
                          <a:solidFill>
                            <a:schemeClr val="bg1"/>
                          </a:solidFill>
                          <a:latin typeface="Calibri" panose="020F0502020204030204" pitchFamily="34" charset="0"/>
                          <a:cs typeface="Calibri" panose="020F0502020204030204" pitchFamily="34" charset="0"/>
                        </a:rPr>
                        <a:t>S</a:t>
                      </a:r>
                      <a:r>
                        <a:rPr lang="en-US" altLang="zh-TW" sz="2400" b="1" dirty="0" smtClean="0">
                          <a:solidFill>
                            <a:schemeClr val="bg1"/>
                          </a:solidFill>
                          <a:latin typeface="Calibri" panose="020F0502020204030204" pitchFamily="34" charset="0"/>
                          <a:cs typeface="Calibri" panose="020F0502020204030204" pitchFamily="34" charset="0"/>
                        </a:rPr>
                        <a:t>LC-</a:t>
                      </a:r>
                      <a:r>
                        <a:rPr lang="en-US" altLang="zh-TW" sz="2400" b="1" dirty="0" err="1" smtClean="0">
                          <a:solidFill>
                            <a:schemeClr val="bg1"/>
                          </a:solidFill>
                          <a:latin typeface="Calibri" panose="020F0502020204030204" pitchFamily="34" charset="0"/>
                          <a:cs typeface="Calibri" panose="020F0502020204030204" pitchFamily="34" charset="0"/>
                        </a:rPr>
                        <a:t>liteX</a:t>
                      </a:r>
                      <a:endParaRPr lang="zh-TW" altLang="en-US" sz="2400" b="1" dirty="0" smtClean="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8C7D"/>
                    </a:solidFill>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600" b="0" i="0" dirty="0" smtClean="0">
                          <a:solidFill>
                            <a:schemeClr val="tx1">
                              <a:lumMod val="75000"/>
                              <a:lumOff val="25000"/>
                            </a:schemeClr>
                          </a:solidFill>
                          <a:latin typeface="Calibri" panose="020F0502020204030204" pitchFamily="34" charset="0"/>
                          <a:cs typeface="Calibri" panose="020F0502020204030204" pitchFamily="34" charset="0"/>
                        </a:rPr>
                        <a:t>PH920-M280</a:t>
                      </a:r>
                    </a:p>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600" b="0" i="0" dirty="0" smtClean="0">
                          <a:solidFill>
                            <a:schemeClr val="tx1">
                              <a:lumMod val="75000"/>
                              <a:lumOff val="25000"/>
                            </a:schemeClr>
                          </a:solidFill>
                          <a:latin typeface="Calibri" panose="020F0502020204030204" pitchFamily="34" charset="0"/>
                          <a:cs typeface="Calibri" panose="020F0502020204030204" pitchFamily="34" charset="0"/>
                        </a:rPr>
                        <a:t>(Gen3 x4)</a:t>
                      </a:r>
                    </a:p>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4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DRAM-less</a:t>
                      </a:r>
                      <a:r>
                        <a:rPr lang="en-US" altLang="zh-TW" sz="1400" b="0" i="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 </a:t>
                      </a:r>
                      <a:r>
                        <a:rPr lang="en-US" altLang="zh-TW" sz="14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W/HMB</a:t>
                      </a: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3500/2700</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grpSp>
        <p:nvGrpSpPr>
          <p:cNvPr id="94" name="群組 93"/>
          <p:cNvGrpSpPr/>
          <p:nvPr/>
        </p:nvGrpSpPr>
        <p:grpSpPr>
          <a:xfrm>
            <a:off x="-4662109" y="2512992"/>
            <a:ext cx="4403248" cy="4271897"/>
            <a:chOff x="-4662109" y="2512992"/>
            <a:chExt cx="4403248" cy="4271897"/>
          </a:xfrm>
        </p:grpSpPr>
        <p:grpSp>
          <p:nvGrpSpPr>
            <p:cNvPr id="95" name="群組 94"/>
            <p:cNvGrpSpPr/>
            <p:nvPr/>
          </p:nvGrpSpPr>
          <p:grpSpPr>
            <a:xfrm>
              <a:off x="-4662109" y="2512992"/>
              <a:ext cx="4403248" cy="4271897"/>
              <a:chOff x="12883876" y="1908742"/>
              <a:chExt cx="4403248" cy="4271897"/>
            </a:xfrm>
          </p:grpSpPr>
          <p:sp>
            <p:nvSpPr>
              <p:cNvPr id="98" name="矩形 97"/>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9" name="矩形 98"/>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0" name="矩形 99"/>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1" name="矩形 100"/>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2" name="文字方塊 101"/>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103" name="文字方塊 102"/>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104" name="矩形 103"/>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5" name="文字方塊 104"/>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106" name="文字方塊 105"/>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107" name="矩形 106"/>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8" name="文字方塊 107"/>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109" name="矩形 108"/>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0" name="矩形 109"/>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1" name="矩形 110"/>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2" name="文字方塊 111"/>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113" name="矩形 112"/>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14" name="矩形 113"/>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5" name="矩形 114"/>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116" name="矩形 115"/>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117" name="矩形 116"/>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18" name="文字方塊 117"/>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119" name="矩形 118"/>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0" name="矩形 119"/>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96" name="文字方塊 95"/>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97" name="矩形 96"/>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62" name="標題 1"/>
          <p:cNvSpPr>
            <a:spLocks noGrp="1"/>
          </p:cNvSpPr>
          <p:nvPr/>
        </p:nvSpPr>
        <p:spPr>
          <a:xfrm>
            <a:off x="566346" y="-80695"/>
            <a:ext cx="14309298" cy="1080120"/>
          </a:xfrm>
          <a:prstGeom prst="rect">
            <a:avLst/>
          </a:prstGeom>
        </p:spPr>
        <p:txBody>
          <a:bodyPr anchor="ctr"/>
          <a:lstStyle>
            <a:lvl1pPr algn="l" rtl="0" eaLnBrk="0" fontAlgn="base" hangingPunct="0">
              <a:spcBef>
                <a:spcPct val="0"/>
              </a:spcBef>
              <a:spcAft>
                <a:spcPct val="0"/>
              </a:spcAft>
              <a:defRPr sz="4000" b="1">
                <a:solidFill>
                  <a:schemeClr val="tx1">
                    <a:lumMod val="75000"/>
                    <a:lumOff val="25000"/>
                  </a:schemeClr>
                </a:solidFill>
                <a:latin typeface="微軟正黑體" panose="020B0604030504040204" pitchFamily="34" charset="-120"/>
                <a:ea typeface="微軟正黑體" panose="020B0604030504040204" pitchFamily="34" charset="-120"/>
                <a:cs typeface="+mj-cs"/>
                <a:sym typeface="Arial" panose="020B0604020202020204" pitchFamily="34" charset="0"/>
              </a:defRPr>
            </a:lvl1pPr>
            <a:lvl2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2pPr>
            <a:lvl3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3pPr>
            <a:lvl4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4pPr>
            <a:lvl5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5pPr>
            <a:lvl6pPr marL="457223"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6pPr>
            <a:lvl7pPr marL="914446"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7pPr>
            <a:lvl8pPr marL="1371668"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8pPr>
            <a:lvl9pPr marL="1828892"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9pPr>
          </a:lstStyle>
          <a:p>
            <a:r>
              <a:rPr lang="en-US" altLang="zh-TW" sz="4000" dirty="0" err="1" smtClean="0">
                <a:latin typeface="Calibri" panose="020F0502020204030204" pitchFamily="34" charset="0"/>
                <a:ea typeface="Verdana" panose="020B0604030504040204" pitchFamily="34" charset="0"/>
                <a:cs typeface="Calibri" panose="020F0502020204030204" pitchFamily="34" charset="0"/>
              </a:rPr>
              <a:t>PCIe</a:t>
            </a:r>
            <a:endParaRPr lang="zh-TW" altLang="en-US" dirty="0">
              <a:latin typeface="Calibri" panose="020F0502020204030204" pitchFamily="34" charset="0"/>
              <a:cs typeface="Calibri" panose="020F0502020204030204" pitchFamily="34" charset="0"/>
            </a:endParaRPr>
          </a:p>
        </p:txBody>
      </p:sp>
      <p:grpSp>
        <p:nvGrpSpPr>
          <p:cNvPr id="64" name="群組 63"/>
          <p:cNvGrpSpPr/>
          <p:nvPr/>
        </p:nvGrpSpPr>
        <p:grpSpPr>
          <a:xfrm>
            <a:off x="8153379" y="2933720"/>
            <a:ext cx="8869680" cy="502920"/>
            <a:chOff x="7030517" y="4133438"/>
            <a:chExt cx="9916021" cy="502920"/>
          </a:xfrm>
        </p:grpSpPr>
        <p:sp>
          <p:nvSpPr>
            <p:cNvPr id="65" name="向右箭號 26"/>
            <p:cNvSpPr/>
            <p:nvPr/>
          </p:nvSpPr>
          <p:spPr bwMode="auto">
            <a:xfrm>
              <a:off x="7030517" y="4133438"/>
              <a:ext cx="9916021" cy="50292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a:defRPr/>
              </a:pPr>
              <a:r>
                <a:rPr lang="zh-TW" altLang="en-US" sz="2000" dirty="0" smtClean="0">
                  <a:solidFill>
                    <a:schemeClr val="bg1"/>
                  </a:solidFill>
                  <a:latin typeface="Calibri" panose="020F0502020204030204" pitchFamily="34" charset="0"/>
                  <a:cs typeface="Calibri" panose="020F0502020204030204" pitchFamily="34" charset="0"/>
                </a:rPr>
                <a:t> </a:t>
              </a:r>
              <a:r>
                <a:rPr lang="en-US" altLang="zh-TW" sz="1800" dirty="0" smtClean="0">
                  <a:solidFill>
                    <a:schemeClr val="bg1"/>
                  </a:solidFill>
                  <a:latin typeface="Calibri" panose="020F0502020204030204" pitchFamily="34" charset="0"/>
                  <a:cs typeface="Calibri" panose="020F0502020204030204" pitchFamily="34" charset="0"/>
                </a:rPr>
                <a:t> </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67" name="文字方塊 66"/>
            <p:cNvSpPr txBox="1"/>
            <p:nvPr/>
          </p:nvSpPr>
          <p:spPr>
            <a:xfrm>
              <a:off x="8289371" y="4215636"/>
              <a:ext cx="3873905" cy="369332"/>
            </a:xfrm>
            <a:prstGeom prst="rect">
              <a:avLst/>
            </a:prstGeom>
            <a:noFill/>
          </p:spPr>
          <p:txBody>
            <a:bodyPr wrap="square" rtlCol="0">
              <a:spAutoFit/>
            </a:bodyPr>
            <a:lstStyle/>
            <a:p>
              <a:r>
                <a:rPr lang="en-US" altLang="zh-TW" sz="1800" dirty="0" smtClean="0">
                  <a:solidFill>
                    <a:srgbClr val="FFC864"/>
                  </a:solidFill>
                  <a:latin typeface="Calibri" panose="020F0502020204030204" pitchFamily="34" charset="0"/>
                  <a:ea typeface="微軟正黑體" panose="020B0604030504040204" pitchFamily="34" charset="-120"/>
                  <a:cs typeface="Calibri" panose="020F0502020204030204" pitchFamily="34" charset="0"/>
                </a:rPr>
                <a:t>    </a:t>
              </a:r>
              <a:r>
                <a:rPr lang="en-US" altLang="zh-TW" sz="1800" dirty="0" smtClean="0">
                  <a:solidFill>
                    <a:schemeClr val="bg1"/>
                  </a:solidFill>
                  <a:latin typeface="Calibri" panose="020F0502020204030204" pitchFamily="34" charset="0"/>
                  <a:ea typeface="微軟正黑體" panose="020B0604030504040204" pitchFamily="34" charset="-120"/>
                  <a:cs typeface="Calibri" panose="020F0502020204030204" pitchFamily="34" charset="0"/>
                </a:rPr>
                <a:t>BiCS5 160GB~640GB</a:t>
              </a:r>
              <a:endParaRPr lang="zh-TW" altLang="en-US" sz="1800" dirty="0">
                <a:solidFill>
                  <a:schemeClr val="bg1"/>
                </a:solidFill>
                <a:latin typeface="Calibri" panose="020F0502020204030204" pitchFamily="34" charset="0"/>
                <a:ea typeface="微軟正黑體" panose="020B0604030504040204" pitchFamily="34" charset="-120"/>
                <a:cs typeface="Calibri" panose="020F0502020204030204" pitchFamily="34" charset="0"/>
              </a:endParaRPr>
            </a:p>
          </p:txBody>
        </p:sp>
      </p:grpSp>
      <p:sp>
        <p:nvSpPr>
          <p:cNvPr id="61" name="標題 1"/>
          <p:cNvSpPr txBox="1">
            <a:spLocks/>
          </p:cNvSpPr>
          <p:nvPr/>
        </p:nvSpPr>
        <p:spPr>
          <a:xfrm>
            <a:off x="1537364" y="767208"/>
            <a:ext cx="14309298" cy="1080120"/>
          </a:xfrm>
          <a:prstGeom prst="rect">
            <a:avLst/>
          </a:prstGeom>
        </p:spPr>
        <p:txBody>
          <a:bodyPr anchor="ctr"/>
          <a:lstStyle>
            <a:lvl1pPr algn="l" rtl="0" eaLnBrk="0" fontAlgn="base" hangingPunct="0">
              <a:spcBef>
                <a:spcPct val="0"/>
              </a:spcBef>
              <a:spcAft>
                <a:spcPct val="0"/>
              </a:spcAft>
              <a:defRPr sz="4000" b="1">
                <a:solidFill>
                  <a:schemeClr val="tx1">
                    <a:lumMod val="75000"/>
                    <a:lumOff val="25000"/>
                  </a:schemeClr>
                </a:solidFill>
                <a:latin typeface="微軟正黑體" panose="020B0604030504040204" pitchFamily="34" charset="-120"/>
                <a:ea typeface="微軟正黑體" panose="020B0604030504040204" pitchFamily="34" charset="-120"/>
                <a:cs typeface="+mj-cs"/>
                <a:sym typeface="Arial" panose="020B0604020202020204" pitchFamily="34" charset="0"/>
              </a:defRPr>
            </a:lvl1pPr>
            <a:lvl2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2pPr>
            <a:lvl3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3pPr>
            <a:lvl4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4pPr>
            <a:lvl5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5pPr>
            <a:lvl6pPr marL="457223"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6pPr>
            <a:lvl7pPr marL="914446"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7pPr>
            <a:lvl8pPr marL="1371668"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8pPr>
            <a:lvl9pPr marL="1828892"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9pPr>
          </a:lstStyle>
          <a:p>
            <a:pPr algn="ctr"/>
            <a:r>
              <a:rPr lang="en-US" altLang="zh-TW" sz="3600" dirty="0">
                <a:solidFill>
                  <a:srgbClr val="3C8C93"/>
                </a:solidFill>
                <a:latin typeface="Calibri" panose="020F0502020204030204" pitchFamily="34" charset="0"/>
                <a:ea typeface="Heiti TC Light" charset="0"/>
                <a:cs typeface="Calibri" panose="020F0502020204030204" pitchFamily="34" charset="0"/>
              </a:rPr>
              <a:t>Industrial </a:t>
            </a:r>
            <a:r>
              <a:rPr lang="en-US" altLang="zh-TW" sz="3600" dirty="0" err="1">
                <a:solidFill>
                  <a:srgbClr val="3C8C93"/>
                </a:solidFill>
                <a:latin typeface="Calibri" panose="020F0502020204030204" pitchFamily="34" charset="0"/>
                <a:ea typeface="Heiti TC Light" charset="0"/>
                <a:cs typeface="Calibri" panose="020F0502020204030204" pitchFamily="34" charset="0"/>
              </a:rPr>
              <a:t>PCIe</a:t>
            </a:r>
            <a:r>
              <a:rPr lang="en-US" altLang="zh-TW" sz="3600" dirty="0">
                <a:solidFill>
                  <a:srgbClr val="3C8C93"/>
                </a:solidFill>
                <a:latin typeface="Calibri" panose="020F0502020204030204" pitchFamily="34" charset="0"/>
                <a:ea typeface="Heiti TC Light" charset="0"/>
                <a:cs typeface="Calibri" panose="020F0502020204030204" pitchFamily="34" charset="0"/>
              </a:rPr>
              <a:t> </a:t>
            </a:r>
            <a:r>
              <a:rPr lang="en-US" altLang="zh-TW" sz="3600" dirty="0" smtClean="0">
                <a:solidFill>
                  <a:srgbClr val="3C8C93"/>
                </a:solidFill>
                <a:latin typeface="Calibri" panose="020F0502020204030204" pitchFamily="34" charset="0"/>
                <a:ea typeface="Heiti TC Light" charset="0"/>
                <a:cs typeface="Calibri" panose="020F0502020204030204" pitchFamily="34" charset="0"/>
              </a:rPr>
              <a:t>Gen3 </a:t>
            </a:r>
            <a:r>
              <a:rPr lang="en-US" altLang="zh-TW" sz="3600" dirty="0">
                <a:solidFill>
                  <a:srgbClr val="3C8C93"/>
                </a:solidFill>
                <a:latin typeface="Calibri" panose="020F0502020204030204" pitchFamily="34" charset="0"/>
                <a:ea typeface="Heiti TC Light" charset="0"/>
                <a:cs typeface="Calibri" panose="020F0502020204030204" pitchFamily="34" charset="0"/>
              </a:rPr>
              <a:t>M.2 SSD</a:t>
            </a:r>
            <a:endParaRPr lang="zh-TW" altLang="en-US" sz="3600" kern="1200" dirty="0">
              <a:solidFill>
                <a:srgbClr val="3C8C93"/>
              </a:solidFill>
              <a:latin typeface="Calibri" panose="020F0502020204030204" pitchFamily="34" charset="0"/>
              <a:ea typeface="Heiti TC Light" charset="0"/>
              <a:cs typeface="Calibri" panose="020F0502020204030204" pitchFamily="34" charset="0"/>
            </a:endParaRPr>
          </a:p>
        </p:txBody>
      </p:sp>
      <p:grpSp>
        <p:nvGrpSpPr>
          <p:cNvPr id="60" name="群組 59"/>
          <p:cNvGrpSpPr/>
          <p:nvPr/>
        </p:nvGrpSpPr>
        <p:grpSpPr>
          <a:xfrm>
            <a:off x="13566675" y="8298541"/>
            <a:ext cx="3456384" cy="1258779"/>
            <a:chOff x="12662498" y="6256231"/>
            <a:chExt cx="3456384" cy="1258779"/>
          </a:xfrm>
        </p:grpSpPr>
        <p:sp>
          <p:nvSpPr>
            <p:cNvPr id="68" name="文字方塊 67"/>
            <p:cNvSpPr txBox="1"/>
            <p:nvPr/>
          </p:nvSpPr>
          <p:spPr>
            <a:xfrm>
              <a:off x="12662498" y="6256231"/>
              <a:ext cx="3257238" cy="830997"/>
            </a:xfrm>
            <a:prstGeom prst="rect">
              <a:avLst/>
            </a:prstGeom>
            <a:noFill/>
          </p:spPr>
          <p:txBody>
            <a:bodyPr wrap="none" rtlCol="0">
              <a:spAutoFit/>
            </a:bodyPr>
            <a:lstStyle/>
            <a:p>
              <a:r>
                <a:rPr lang="en-US" altLang="zh-TW" sz="16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Remarks:</a:t>
              </a:r>
            </a:p>
            <a:p>
              <a:pPr marL="457200" indent="-457200">
                <a:buAutoNum type="arabicPeriod"/>
              </a:pPr>
              <a:r>
                <a:rPr lang="en-US" altLang="zh-TW" sz="1600" dirty="0" smtClean="0">
                  <a:solidFill>
                    <a:schemeClr val="tx1">
                      <a:lumMod val="75000"/>
                      <a:lumOff val="25000"/>
                    </a:schemeClr>
                  </a:solidFill>
                  <a:latin typeface="Calibri" panose="020F0502020204030204" pitchFamily="34" charset="0"/>
                  <a:cs typeface="Calibri" panose="020F0502020204030204" pitchFamily="34" charset="0"/>
                </a:rPr>
                <a:t>SR/SW</a:t>
              </a:r>
              <a:r>
                <a:rPr lang="en-US" altLang="zh-TW" sz="1600" dirty="0">
                  <a:solidFill>
                    <a:schemeClr val="tx1">
                      <a:lumMod val="75000"/>
                      <a:lumOff val="25000"/>
                    </a:schemeClr>
                  </a:solidFill>
                  <a:latin typeface="Calibri" panose="020F0502020204030204" pitchFamily="34" charset="0"/>
                  <a:cs typeface="Calibri" panose="020F0502020204030204" pitchFamily="34" charset="0"/>
                </a:rPr>
                <a:t>: Sequential </a:t>
              </a:r>
              <a:r>
                <a:rPr lang="en-US" altLang="zh-TW" sz="1600" dirty="0" smtClean="0">
                  <a:solidFill>
                    <a:schemeClr val="tx1">
                      <a:lumMod val="75000"/>
                      <a:lumOff val="25000"/>
                    </a:schemeClr>
                  </a:solidFill>
                  <a:latin typeface="Calibri" panose="020F0502020204030204" pitchFamily="34" charset="0"/>
                  <a:cs typeface="Calibri" panose="020F0502020204030204" pitchFamily="34" charset="0"/>
                </a:rPr>
                <a:t>Read/Write</a:t>
              </a:r>
            </a:p>
            <a:p>
              <a:pPr marL="457200" indent="-457200">
                <a:buAutoNum type="arabicPeriod"/>
              </a:pPr>
              <a:r>
                <a:rPr lang="en-US" altLang="zh-TW" sz="1600" dirty="0" smtClean="0">
                  <a:solidFill>
                    <a:schemeClr val="tx1">
                      <a:lumMod val="75000"/>
                      <a:lumOff val="25000"/>
                    </a:schemeClr>
                  </a:solidFill>
                  <a:latin typeface="Calibri" panose="020F0502020204030204" pitchFamily="34" charset="0"/>
                  <a:cs typeface="Calibri" panose="020F0502020204030204" pitchFamily="34" charset="0"/>
                </a:rPr>
                <a:t>ES     CS MP                      EOL LTS</a:t>
              </a:r>
              <a:endParaRPr lang="zh-TW" altLang="en-US" sz="16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grpSp>
          <p:nvGrpSpPr>
            <p:cNvPr id="69" name="群組 68"/>
            <p:cNvGrpSpPr/>
            <p:nvPr/>
          </p:nvGrpSpPr>
          <p:grpSpPr>
            <a:xfrm>
              <a:off x="13238562" y="7119010"/>
              <a:ext cx="2880320" cy="396000"/>
              <a:chOff x="4725193" y="6393830"/>
              <a:chExt cx="2880320" cy="396000"/>
            </a:xfrm>
          </p:grpSpPr>
          <p:sp>
            <p:nvSpPr>
              <p:cNvPr id="70" name="五邊形 69"/>
              <p:cNvSpPr/>
              <p:nvPr/>
            </p:nvSpPr>
            <p:spPr bwMode="auto">
              <a:xfrm>
                <a:off x="6382168" y="6393830"/>
                <a:ext cx="1223345" cy="396000"/>
              </a:xfrm>
              <a:prstGeom prst="homePlate">
                <a:avLst/>
              </a:prstGeom>
              <a:solidFill>
                <a:srgbClr val="B3B3B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71" name="五邊形 70"/>
              <p:cNvSpPr/>
              <p:nvPr/>
            </p:nvSpPr>
            <p:spPr bwMode="auto">
              <a:xfrm>
                <a:off x="4735430" y="6393830"/>
                <a:ext cx="1936357"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72" name="五邊形 71"/>
              <p:cNvSpPr/>
              <p:nvPr/>
            </p:nvSpPr>
            <p:spPr bwMode="auto">
              <a:xfrm>
                <a:off x="4725193" y="6393830"/>
                <a:ext cx="360040" cy="396000"/>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grpSp>
      </p:grpSp>
    </p:spTree>
    <p:extLst>
      <p:ext uri="{BB962C8B-B14F-4D97-AF65-F5344CB8AC3E}">
        <p14:creationId xmlns:p14="http://schemas.microsoft.com/office/powerpoint/2010/main" val="1153103507"/>
      </p:ext>
    </p:extLst>
  </p:cSld>
  <p:clrMapOvr>
    <a:masterClrMapping/>
  </p:clrMapOvr>
  <p:transition/>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圖片 22"/>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157252" y="7356204"/>
            <a:ext cx="1265764" cy="547159"/>
          </a:xfrm>
          <a:prstGeom prst="rect">
            <a:avLst/>
          </a:prstGeom>
        </p:spPr>
      </p:pic>
      <p:cxnSp>
        <p:nvCxnSpPr>
          <p:cNvPr id="26" name="直線接點 25"/>
          <p:cNvCxnSpPr/>
          <p:nvPr/>
        </p:nvCxnSpPr>
        <p:spPr>
          <a:xfrm>
            <a:off x="1253307" y="6925028"/>
            <a:ext cx="2699130" cy="0"/>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pic>
        <p:nvPicPr>
          <p:cNvPr id="16" name="圖片 15"/>
          <p:cNvPicPr>
            <a:picLocks noChangeAspect="1"/>
          </p:cNvPicPr>
          <p:nvPr/>
        </p:nvPicPr>
        <p:blipFill rotWithShape="1">
          <a:blip r:embed="rId3" cstate="email">
            <a:extLst>
              <a:ext uri="{28A0092B-C50C-407E-A947-70E740481C1C}">
                <a14:useLocalDpi xmlns:a14="http://schemas.microsoft.com/office/drawing/2010/main"/>
              </a:ext>
            </a:extLst>
          </a:blip>
          <a:srcRect t="17705"/>
          <a:stretch/>
        </p:blipFill>
        <p:spPr>
          <a:xfrm>
            <a:off x="2718820" y="7181056"/>
            <a:ext cx="1389453" cy="1143453"/>
          </a:xfrm>
          <a:prstGeom prst="rect">
            <a:avLst/>
          </a:prstGeom>
        </p:spPr>
      </p:pic>
      <p:sp>
        <p:nvSpPr>
          <p:cNvPr id="22" name="圓角矩形 21"/>
          <p:cNvSpPr/>
          <p:nvPr/>
        </p:nvSpPr>
        <p:spPr>
          <a:xfrm>
            <a:off x="1145235" y="5928274"/>
            <a:ext cx="3063102" cy="996754"/>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300192">
              <a:defRPr/>
            </a:pPr>
            <a:r>
              <a:rPr lang="en-US" altLang="zh-TW" sz="2400" b="1" dirty="0" smtClean="0">
                <a:solidFill>
                  <a:schemeClr val="bg1"/>
                </a:solidFill>
                <a:latin typeface="Calibri" panose="020F0502020204030204" pitchFamily="34" charset="0"/>
                <a:cs typeface="Calibri" panose="020F0502020204030204" pitchFamily="34" charset="0"/>
                <a:sym typeface="Arial" pitchFamily="34" charset="0"/>
              </a:rPr>
              <a:t>ST </a:t>
            </a:r>
            <a:r>
              <a:rPr lang="en-US" altLang="zh-TW" sz="2400" b="1" dirty="0">
                <a:solidFill>
                  <a:schemeClr val="bg1"/>
                </a:solidFill>
                <a:latin typeface="Calibri" panose="020F0502020204030204" pitchFamily="34" charset="0"/>
                <a:cs typeface="Calibri" panose="020F0502020204030204" pitchFamily="34" charset="0"/>
              </a:rPr>
              <a:t>CS: </a:t>
            </a:r>
            <a:r>
              <a:rPr lang="en-US" altLang="zh-TW" sz="2400" b="1" dirty="0" smtClean="0">
                <a:solidFill>
                  <a:schemeClr val="bg1"/>
                </a:solidFill>
                <a:latin typeface="Calibri" panose="020F0502020204030204" pitchFamily="34" charset="0"/>
                <a:cs typeface="Calibri" panose="020F0502020204030204" pitchFamily="34" charset="0"/>
              </a:rPr>
              <a:t>Ready</a:t>
            </a:r>
            <a:endParaRPr lang="en-US" altLang="zh-TW" sz="2400" b="1" dirty="0">
              <a:solidFill>
                <a:schemeClr val="bg1"/>
              </a:solidFill>
              <a:latin typeface="Calibri" panose="020F0502020204030204" pitchFamily="34" charset="0"/>
              <a:cs typeface="Calibri" panose="020F0502020204030204" pitchFamily="34" charset="0"/>
            </a:endParaRPr>
          </a:p>
        </p:txBody>
      </p:sp>
      <p:graphicFrame>
        <p:nvGraphicFramePr>
          <p:cNvPr id="33" name="表格 32"/>
          <p:cNvGraphicFramePr>
            <a:graphicFrameLocks noGrp="1"/>
          </p:cNvGraphicFramePr>
          <p:nvPr>
            <p:extLst>
              <p:ext uri="{D42A27DB-BD31-4B8C-83A1-F6EECF244321}">
                <p14:modId xmlns:p14="http://schemas.microsoft.com/office/powerpoint/2010/main" val="2088134762"/>
              </p:ext>
            </p:extLst>
          </p:nvPr>
        </p:nvGraphicFramePr>
        <p:xfrm>
          <a:off x="5285754" y="1852465"/>
          <a:ext cx="10657184" cy="8046552"/>
        </p:xfrm>
        <a:graphic>
          <a:graphicData uri="http://schemas.openxmlformats.org/drawingml/2006/table">
            <a:tbl>
              <a:tblPr firstRow="1" bandRow="1">
                <a:tableStyleId>{5940675A-B579-460E-94D1-54222C63F5DA}</a:tableStyleId>
              </a:tblPr>
              <a:tblGrid>
                <a:gridCol w="5328592"/>
                <a:gridCol w="5328592"/>
              </a:tblGrid>
              <a:tr h="428913">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PV930-M280</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91600">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err="1" smtClean="0">
                          <a:solidFill>
                            <a:schemeClr val="tx1">
                              <a:lumMod val="75000"/>
                              <a:lumOff val="25000"/>
                            </a:schemeClr>
                          </a:solidFill>
                          <a:latin typeface="Calibri" panose="020F0502020204030204" pitchFamily="34" charset="0"/>
                          <a:ea typeface="+mn-ea"/>
                          <a:cs typeface="+mn-cs"/>
                          <a:sym typeface="Arial" pitchFamily="34" charset="0"/>
                        </a:rPr>
                        <a:t>PCIe</a:t>
                      </a: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 Gen4 x4</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1600">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Form Factor</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M.2 2280 M Key</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1600">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Double side: 480GB~1920GB</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1600">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err="1" smtClean="0">
                          <a:solidFill>
                            <a:schemeClr val="tx1">
                              <a:lumMod val="75000"/>
                              <a:lumOff val="25000"/>
                            </a:schemeClr>
                          </a:solidFill>
                          <a:latin typeface="Calibri" panose="020F0502020204030204" pitchFamily="34" charset="0"/>
                          <a:ea typeface="+mn-ea"/>
                          <a:cs typeface="+mn-cs"/>
                          <a:sym typeface="Arial" pitchFamily="34" charset="0"/>
                        </a:rPr>
                        <a:t>Kioxia</a:t>
                      </a: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 </a:t>
                      </a:r>
                      <a:r>
                        <a:rPr lang="en-US" altLang="zh-TW" sz="2000" b="0" kern="1200" dirty="0" smtClean="0">
                          <a:solidFill>
                            <a:srgbClr val="C00000"/>
                          </a:solidFill>
                          <a:latin typeface="Calibri" panose="020F0502020204030204" pitchFamily="34" charset="0"/>
                          <a:ea typeface="+mn-ea"/>
                          <a:cs typeface="+mn-cs"/>
                          <a:sym typeface="Arial" pitchFamily="34" charset="0"/>
                        </a:rPr>
                        <a:t>BiCS5</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1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External DRAM</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Yes</a:t>
                      </a:r>
                    </a:p>
                  </a:txBody>
                  <a:tcPr marL="111600" marR="111600" marT="57600" marB="5760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1600">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R/W 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7130/6105</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1600">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Read) </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1061K</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1600">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Write) </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945K</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1600">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Wide Temp. (-40</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C~85</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No</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5377">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2777691">
                <a:tc>
                  <a:txBody>
                    <a:bodyPr/>
                    <a:lstStyle/>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CoreGlacier</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technology support </a:t>
                      </a:r>
                    </a:p>
                    <a:p>
                      <a:pPr fontAlgn="ctr">
                        <a:spcBef>
                          <a:spcPts val="0"/>
                        </a:spcBef>
                        <a:buSzPct val="100000"/>
                        <a:buFont typeface="Arial" pitchFamily="34" charset="0"/>
                        <a:buChar char="•"/>
                      </a:pPr>
                      <a:r>
                        <a:rPr lang="zh-TW" altLang="en-US"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Support LDPC ECC</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zh-TW" altLang="en-US"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Thermal throttling Technology</a:t>
                      </a:r>
                    </a:p>
                    <a:p>
                      <a:pPr marL="0" marR="0" lvl="0" indent="0" algn="l" defTabSz="914446" rtl="0" eaLnBrk="1" fontAlgn="ctr" latinLnBrk="0" hangingPunct="1">
                        <a:lnSpc>
                          <a:spcPct val="100000"/>
                        </a:lnSpc>
                        <a:spcBef>
                          <a:spcPts val="0"/>
                        </a:spcBef>
                        <a:spcAft>
                          <a:spcPts val="0"/>
                        </a:spcAft>
                        <a:buClrTx/>
                        <a:buSzPct val="100000"/>
                        <a:buFont typeface="Arial" pitchFamily="34" charset="0"/>
                        <a:buChar char="•"/>
                        <a:tabLst/>
                        <a:defRP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Support </a:t>
                      </a: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DataRAID</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zh-TW" altLang="en-US"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TRIM</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AES 256 support </a:t>
                      </a:r>
                    </a:p>
                    <a:p>
                      <a:pPr marL="179388" indent="-179388" eaLnBrk="0" fontAlgn="base" hangingPunct="0">
                        <a:buSzPct val="100000"/>
                        <a:buFont typeface="Arial" panose="020B0604020202020204" pitchFamily="34" charset="0"/>
                        <a:buChar char="•"/>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rPr>
                        <a:t>DataDefender</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p>
                    <a:p>
                      <a:pPr marL="179388" marR="0" indent="-179388" algn="l" defTabSz="914446" rtl="0" eaLnBrk="0" fontAlgn="base" latinLnBrk="0" hangingPunct="0">
                        <a:lnSpc>
                          <a:spcPct val="100000"/>
                        </a:lnSpc>
                        <a:spcBef>
                          <a:spcPts val="0"/>
                        </a:spcBef>
                        <a:spcAft>
                          <a:spcPts val="0"/>
                        </a:spcAft>
                        <a:buClrTx/>
                        <a:buSzPct val="100000"/>
                        <a:buFont typeface="Arial" panose="020B0604020202020204" pitchFamily="34" charset="0"/>
                        <a:buChar char="•"/>
                        <a:tabLst/>
                        <a:defRP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TCG</a:t>
                      </a:r>
                      <a:r>
                        <a:rPr lang="en-US" altLang="zh-TW" sz="2000" b="0" baseline="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OPAL (Optional)</a:t>
                      </a:r>
                      <a:endPar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Signed FW</a:t>
                      </a:r>
                    </a:p>
                    <a:p>
                      <a:pPr marL="0" marR="0" lvl="0" indent="0" algn="l" defTabSz="914446" rtl="0" eaLnBrk="1" fontAlgn="ctr" latinLnBrk="0" hangingPunct="1">
                        <a:lnSpc>
                          <a:spcPct val="100000"/>
                        </a:lnSpc>
                        <a:spcBef>
                          <a:spcPts val="0"/>
                        </a:spcBef>
                        <a:spcAft>
                          <a:spcPts val="0"/>
                        </a:spcAft>
                        <a:buClrTx/>
                        <a:buSzPct val="100000"/>
                        <a:buFont typeface="Arial" pitchFamily="34" charset="0"/>
                        <a:buChar char="•"/>
                        <a:tabLst/>
                        <a:defRPr/>
                      </a:pPr>
                      <a:r>
                        <a:rPr lang="en-US" altLang="zh-TW" sz="2000" b="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baseline="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Sidefill</a:t>
                      </a:r>
                      <a:endPar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p>
                      <a:pPr fontAlgn="ctr">
                        <a:spcBef>
                          <a:spcPts val="0"/>
                        </a:spcBef>
                        <a:buSzPct val="100000"/>
                        <a:buFont typeface="Arial" pitchFamily="34" charset="0"/>
                        <a:buNone/>
                      </a:pPr>
                      <a:endPar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indent="0">
                        <a:spcBef>
                          <a:spcPts val="3413"/>
                        </a:spcBef>
                        <a:buSzPct val="100000"/>
                        <a:buFont typeface="Arial" panose="020B0604020202020204" pitchFamily="34" charset="0"/>
                        <a:buNone/>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Industrial PC, Server, Edge computing, </a:t>
                      </a:r>
                      <a:b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b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IoT</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application</a:t>
                      </a:r>
                      <a:endParaRPr lang="en-US" altLang="zh-TW" sz="2000" b="0" dirty="0">
                        <a:solidFill>
                          <a:schemeClr val="tx1">
                            <a:lumMod val="75000"/>
                            <a:lumOff val="25000"/>
                          </a:schemeClr>
                        </a:solidFill>
                        <a:latin typeface="Calibri" panose="020F0502020204030204" pitchFamily="34" charset="0"/>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34" name="矩形 33"/>
          <p:cNvSpPr/>
          <p:nvPr/>
        </p:nvSpPr>
        <p:spPr>
          <a:xfrm>
            <a:off x="7373987" y="1025242"/>
            <a:ext cx="5205656" cy="646331"/>
          </a:xfrm>
          <a:prstGeom prst="rect">
            <a:avLst/>
          </a:prstGeom>
        </p:spPr>
        <p:txBody>
          <a:bodyPr wrap="none">
            <a:spAutoFit/>
          </a:bodyPr>
          <a:lstStyle/>
          <a:p>
            <a:pPr lvl="0" eaLnBrk="1" hangingPunct="1">
              <a:defRPr/>
            </a:pPr>
            <a:r>
              <a:rPr lang="en-US" altLang="zh-TW" sz="3600" b="1" dirty="0" smtClean="0">
                <a:solidFill>
                  <a:srgbClr val="008080"/>
                </a:solidFill>
                <a:latin typeface="Calibri" panose="020F0502020204030204" pitchFamily="34" charset="0"/>
                <a:cs typeface="Calibri" panose="020F0502020204030204" pitchFamily="34" charset="0"/>
              </a:rPr>
              <a:t>PV930-M280 </a:t>
            </a:r>
            <a:r>
              <a:rPr lang="en-US" altLang="zh-TW" sz="3600" b="1" dirty="0">
                <a:solidFill>
                  <a:srgbClr val="008080"/>
                </a:solidFill>
                <a:latin typeface="Calibri" panose="020F0502020204030204" pitchFamily="34" charset="0"/>
                <a:cs typeface="Calibri" panose="020F0502020204030204" pitchFamily="34" charset="0"/>
              </a:rPr>
              <a:t>Specification</a:t>
            </a:r>
          </a:p>
        </p:txBody>
      </p:sp>
      <p:pic>
        <p:nvPicPr>
          <p:cNvPr id="3" name="圖片 2"/>
          <p:cNvPicPr>
            <a:picLocks noChangeAspect="1"/>
          </p:cNvPicPr>
          <p:nvPr/>
        </p:nvPicPr>
        <p:blipFill>
          <a:blip r:embed="rId4"/>
          <a:stretch>
            <a:fillRect/>
          </a:stretch>
        </p:blipFill>
        <p:spPr>
          <a:xfrm>
            <a:off x="2051475" y="2140496"/>
            <a:ext cx="1269196" cy="3689130"/>
          </a:xfrm>
          <a:prstGeom prst="rect">
            <a:avLst/>
          </a:prstGeom>
        </p:spPr>
      </p:pic>
      <p:sp>
        <p:nvSpPr>
          <p:cNvPr id="12" name="標題 4"/>
          <p:cNvSpPr>
            <a:spLocks noGrp="1"/>
          </p:cNvSpPr>
          <p:nvPr>
            <p:ph type="title"/>
          </p:nvPr>
        </p:nvSpPr>
        <p:spPr>
          <a:xfrm>
            <a:off x="705488" y="268287"/>
            <a:ext cx="14292088" cy="1080121"/>
          </a:xfrm>
        </p:spPr>
        <p:txBody>
          <a:bodyPr/>
          <a:lstStyle/>
          <a:p>
            <a:r>
              <a:rPr lang="en-US" altLang="zh-TW" dirty="0" err="1" smtClean="0"/>
              <a:t>PCIe</a:t>
            </a:r>
            <a:endParaRPr lang="zh-TW" altLang="en-US" dirty="0"/>
          </a:p>
        </p:txBody>
      </p:sp>
    </p:spTree>
    <p:extLst>
      <p:ext uri="{BB962C8B-B14F-4D97-AF65-F5344CB8AC3E}">
        <p14:creationId xmlns:p14="http://schemas.microsoft.com/office/powerpoint/2010/main" val="1500841999"/>
      </p:ext>
    </p:extLst>
  </p:cSld>
  <p:clrMapOvr>
    <a:masterClrMapping/>
  </p:clrMapOvr>
  <p:transition/>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圖片 22"/>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157252" y="7356204"/>
            <a:ext cx="1265764" cy="547159"/>
          </a:xfrm>
          <a:prstGeom prst="rect">
            <a:avLst/>
          </a:prstGeom>
        </p:spPr>
      </p:pic>
      <p:cxnSp>
        <p:nvCxnSpPr>
          <p:cNvPr id="26" name="直線接點 25"/>
          <p:cNvCxnSpPr/>
          <p:nvPr/>
        </p:nvCxnSpPr>
        <p:spPr>
          <a:xfrm>
            <a:off x="1253307" y="6925028"/>
            <a:ext cx="2699130" cy="0"/>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pic>
        <p:nvPicPr>
          <p:cNvPr id="16" name="圖片 15"/>
          <p:cNvPicPr>
            <a:picLocks noChangeAspect="1"/>
          </p:cNvPicPr>
          <p:nvPr/>
        </p:nvPicPr>
        <p:blipFill rotWithShape="1">
          <a:blip r:embed="rId3" cstate="email">
            <a:extLst>
              <a:ext uri="{28A0092B-C50C-407E-A947-70E740481C1C}">
                <a14:useLocalDpi xmlns:a14="http://schemas.microsoft.com/office/drawing/2010/main"/>
              </a:ext>
            </a:extLst>
          </a:blip>
          <a:srcRect t="17705"/>
          <a:stretch/>
        </p:blipFill>
        <p:spPr>
          <a:xfrm>
            <a:off x="2718820" y="7181056"/>
            <a:ext cx="1389453" cy="1143453"/>
          </a:xfrm>
          <a:prstGeom prst="rect">
            <a:avLst/>
          </a:prstGeom>
        </p:spPr>
      </p:pic>
      <p:sp>
        <p:nvSpPr>
          <p:cNvPr id="22" name="圓角矩形 21"/>
          <p:cNvSpPr/>
          <p:nvPr/>
        </p:nvSpPr>
        <p:spPr>
          <a:xfrm>
            <a:off x="677243" y="5555967"/>
            <a:ext cx="3600400" cy="1034596"/>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300192">
              <a:defRPr/>
            </a:pPr>
            <a:r>
              <a:rPr lang="en-US" altLang="zh-TW" sz="2400" b="1" dirty="0" smtClean="0">
                <a:solidFill>
                  <a:schemeClr val="bg1"/>
                </a:solidFill>
                <a:latin typeface="Calibri" panose="020F0502020204030204" pitchFamily="34" charset="0"/>
                <a:cs typeface="Calibri" panose="020F0502020204030204" pitchFamily="34" charset="0"/>
              </a:rPr>
              <a:t>240GB~1920GB: CS Ready</a:t>
            </a:r>
          </a:p>
          <a:p>
            <a:pPr algn="ctr" defTabSz="1300192">
              <a:defRPr/>
            </a:pPr>
            <a:r>
              <a:rPr lang="en-US" altLang="zh-TW" sz="2400" b="1" dirty="0" smtClean="0">
                <a:solidFill>
                  <a:schemeClr val="bg1"/>
                </a:solidFill>
                <a:latin typeface="Calibri" panose="020F0502020204030204" pitchFamily="34" charset="0"/>
                <a:cs typeface="Calibri" panose="020F0502020204030204" pitchFamily="34" charset="0"/>
              </a:rPr>
              <a:t>3840GB: E/Nov.</a:t>
            </a:r>
            <a:endParaRPr lang="en-US" altLang="zh-TW" sz="2400" b="1" dirty="0">
              <a:solidFill>
                <a:schemeClr val="bg1"/>
              </a:solidFill>
              <a:latin typeface="Calibri" panose="020F0502020204030204" pitchFamily="34" charset="0"/>
              <a:cs typeface="Calibri" panose="020F0502020204030204" pitchFamily="34" charset="0"/>
            </a:endParaRPr>
          </a:p>
        </p:txBody>
      </p:sp>
      <p:sp>
        <p:nvSpPr>
          <p:cNvPr id="5" name="標題 4"/>
          <p:cNvSpPr>
            <a:spLocks noGrp="1"/>
          </p:cNvSpPr>
          <p:nvPr>
            <p:ph type="title"/>
          </p:nvPr>
        </p:nvSpPr>
        <p:spPr>
          <a:xfrm>
            <a:off x="677243" y="197727"/>
            <a:ext cx="14292088" cy="1080121"/>
          </a:xfrm>
        </p:spPr>
        <p:txBody>
          <a:bodyPr/>
          <a:lstStyle/>
          <a:p>
            <a:r>
              <a:rPr lang="en-US" altLang="zh-TW" dirty="0" err="1" smtClean="0"/>
              <a:t>PCIe</a:t>
            </a:r>
            <a:endParaRPr lang="zh-TW" altLang="en-US" dirty="0"/>
          </a:p>
        </p:txBody>
      </p:sp>
      <p:graphicFrame>
        <p:nvGraphicFramePr>
          <p:cNvPr id="33" name="表格 32"/>
          <p:cNvGraphicFramePr>
            <a:graphicFrameLocks noGrp="1"/>
          </p:cNvGraphicFramePr>
          <p:nvPr>
            <p:extLst>
              <p:ext uri="{D42A27DB-BD31-4B8C-83A1-F6EECF244321}">
                <p14:modId xmlns:p14="http://schemas.microsoft.com/office/powerpoint/2010/main" val="368599753"/>
              </p:ext>
            </p:extLst>
          </p:nvPr>
        </p:nvGraphicFramePr>
        <p:xfrm>
          <a:off x="5285755" y="1348408"/>
          <a:ext cx="10657183" cy="8065265"/>
        </p:xfrm>
        <a:graphic>
          <a:graphicData uri="http://schemas.openxmlformats.org/drawingml/2006/table">
            <a:tbl>
              <a:tblPr firstRow="1" bandRow="1">
                <a:tableStyleId>{5940675A-B579-460E-94D1-54222C63F5DA}</a:tableStyleId>
              </a:tblPr>
              <a:tblGrid>
                <a:gridCol w="5328591"/>
                <a:gridCol w="5328592"/>
              </a:tblGrid>
              <a:tr h="428913">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PV250-M280</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91600">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err="1" smtClean="0">
                          <a:solidFill>
                            <a:schemeClr val="tx1">
                              <a:lumMod val="75000"/>
                              <a:lumOff val="25000"/>
                            </a:schemeClr>
                          </a:solidFill>
                          <a:latin typeface="Calibri" panose="020F0502020204030204" pitchFamily="34" charset="0"/>
                          <a:ea typeface="+mn-ea"/>
                          <a:cs typeface="+mn-cs"/>
                          <a:sym typeface="Arial" pitchFamily="34" charset="0"/>
                        </a:rPr>
                        <a:t>PCIe</a:t>
                      </a: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 Gen4 x4</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1600">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Form Factor</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M.2 2280 M Key</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361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240GB~3840GB</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1600">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i="0" kern="1200" dirty="0" smtClean="0">
                          <a:solidFill>
                            <a:schemeClr val="tx1">
                              <a:lumMod val="75000"/>
                              <a:lumOff val="25000"/>
                            </a:schemeClr>
                          </a:solidFill>
                          <a:latin typeface="Calibri" panose="020F0502020204030204" pitchFamily="34" charset="0"/>
                          <a:ea typeface="+mn-ea"/>
                          <a:cs typeface="+mn-cs"/>
                          <a:sym typeface="Arial" pitchFamily="34" charset="0"/>
                        </a:rPr>
                        <a:t>240GB~1920GB</a:t>
                      </a:r>
                      <a:r>
                        <a:rPr lang="en-US" altLang="zh-TW" sz="2000" b="0" i="0" kern="1200" baseline="0" dirty="0" smtClean="0">
                          <a:solidFill>
                            <a:schemeClr val="tx1">
                              <a:lumMod val="75000"/>
                              <a:lumOff val="25000"/>
                            </a:schemeClr>
                          </a:solidFill>
                          <a:latin typeface="Calibri" panose="020F0502020204030204" pitchFamily="34" charset="0"/>
                          <a:ea typeface="+mn-ea"/>
                          <a:cs typeface="+mn-cs"/>
                          <a:sym typeface="Arial" pitchFamily="34" charset="0"/>
                        </a:rPr>
                        <a:t> </a:t>
                      </a:r>
                      <a:r>
                        <a:rPr lang="en-US" altLang="zh-TW" sz="2000" b="0" i="0" kern="1200" dirty="0" err="1" smtClean="0">
                          <a:solidFill>
                            <a:schemeClr val="tx1">
                              <a:lumMod val="75000"/>
                              <a:lumOff val="25000"/>
                            </a:schemeClr>
                          </a:solidFill>
                          <a:latin typeface="Calibri" panose="020F0502020204030204" pitchFamily="34" charset="0"/>
                          <a:ea typeface="+mn-ea"/>
                          <a:cs typeface="+mn-cs"/>
                          <a:sym typeface="Arial" pitchFamily="34" charset="0"/>
                        </a:rPr>
                        <a:t>Kioxia</a:t>
                      </a:r>
                      <a:r>
                        <a:rPr lang="en-US" altLang="zh-TW" sz="2000" b="0" i="0" kern="1200" dirty="0" smtClean="0">
                          <a:solidFill>
                            <a:schemeClr val="tx1">
                              <a:lumMod val="75000"/>
                              <a:lumOff val="25000"/>
                            </a:schemeClr>
                          </a:solidFill>
                          <a:latin typeface="Calibri" panose="020F0502020204030204" pitchFamily="34" charset="0"/>
                          <a:ea typeface="+mn-ea"/>
                          <a:cs typeface="+mn-cs"/>
                          <a:sym typeface="Arial" pitchFamily="34" charset="0"/>
                        </a:rPr>
                        <a:t> </a:t>
                      </a:r>
                      <a:r>
                        <a:rPr lang="en-US" altLang="zh-TW" sz="2000" b="0" i="0" kern="1200" dirty="0" smtClean="0">
                          <a:solidFill>
                            <a:srgbClr val="C00000"/>
                          </a:solidFill>
                          <a:latin typeface="Calibri" panose="020F0502020204030204" pitchFamily="34" charset="0"/>
                          <a:ea typeface="+mn-ea"/>
                          <a:cs typeface="+mn-cs"/>
                          <a:sym typeface="Arial" pitchFamily="34" charset="0"/>
                        </a:rPr>
                        <a:t>BiCS5</a:t>
                      </a:r>
                    </a:p>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i="0" kern="1200" dirty="0" smtClean="0">
                          <a:solidFill>
                            <a:schemeClr val="tx1">
                              <a:lumMod val="75000"/>
                              <a:lumOff val="25000"/>
                            </a:schemeClr>
                          </a:solidFill>
                          <a:latin typeface="Calibri" panose="020F0502020204030204" pitchFamily="34" charset="0"/>
                          <a:ea typeface="+mn-ea"/>
                          <a:cs typeface="+mn-cs"/>
                          <a:sym typeface="Arial" pitchFamily="34" charset="0"/>
                        </a:rPr>
                        <a:t>3840GB WD </a:t>
                      </a:r>
                      <a:r>
                        <a:rPr lang="en-US" altLang="zh-TW" sz="2000" b="0" i="0" kern="1200" dirty="0" smtClean="0">
                          <a:solidFill>
                            <a:srgbClr val="C00000"/>
                          </a:solidFill>
                          <a:latin typeface="Calibri" panose="020F0502020204030204" pitchFamily="34" charset="0"/>
                          <a:ea typeface="+mn-ea"/>
                          <a:cs typeface="+mn-cs"/>
                          <a:sym typeface="Arial" pitchFamily="34" charset="0"/>
                        </a:rPr>
                        <a:t>BiCS5</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1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External DRAM</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NO</a:t>
                      </a:r>
                      <a:endPar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111600" marR="111600" marT="57600" marB="5760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1600">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R/W 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3325/3020</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1600">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Read) </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385K </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1600">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Write) </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600K </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1600">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Wide Temp. (-40</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C~85</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240GB-1920GB:</a:t>
                      </a:r>
                      <a:r>
                        <a:rPr lang="zh-TW" altLang="en-US" sz="2000" b="0" kern="1200" dirty="0" smtClean="0">
                          <a:solidFill>
                            <a:schemeClr val="tx1">
                              <a:lumMod val="75000"/>
                              <a:lumOff val="25000"/>
                            </a:schemeClr>
                          </a:solidFill>
                          <a:latin typeface="Calibri" panose="020F0502020204030204" pitchFamily="34" charset="0"/>
                          <a:ea typeface="+mn-ea"/>
                          <a:cs typeface="+mn-cs"/>
                          <a:sym typeface="Arial" pitchFamily="34" charset="0"/>
                        </a:rPr>
                        <a:t> </a:t>
                      </a: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Yes</a:t>
                      </a:r>
                    </a:p>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3840GB:</a:t>
                      </a:r>
                      <a:r>
                        <a:rPr lang="zh-TW" altLang="en-US" sz="2000" b="0" kern="1200" dirty="0" smtClean="0">
                          <a:solidFill>
                            <a:schemeClr val="tx1">
                              <a:lumMod val="75000"/>
                              <a:lumOff val="25000"/>
                            </a:schemeClr>
                          </a:solidFill>
                          <a:latin typeface="Calibri" panose="020F0502020204030204" pitchFamily="34" charset="0"/>
                          <a:ea typeface="+mn-ea"/>
                          <a:cs typeface="+mn-cs"/>
                          <a:sym typeface="Arial" pitchFamily="34" charset="0"/>
                        </a:rPr>
                        <a:t> </a:t>
                      </a: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No</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5377">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2777691">
                <a:tc>
                  <a:txBody>
                    <a:bodyPr/>
                    <a:lstStyle/>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CoreGlacier</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technology support </a:t>
                      </a:r>
                    </a:p>
                    <a:p>
                      <a:pPr fontAlgn="ctr">
                        <a:spcBef>
                          <a:spcPts val="0"/>
                        </a:spcBef>
                        <a:buSzPct val="100000"/>
                        <a:buFont typeface="Arial" pitchFamily="34" charset="0"/>
                        <a:buChar char="•"/>
                      </a:pPr>
                      <a:r>
                        <a:rPr lang="zh-TW" altLang="en-US"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Support LDPC ECC</a:t>
                      </a:r>
                    </a:p>
                    <a:p>
                      <a:pPr marL="0" marR="0" lvl="0" indent="0" algn="l" defTabSz="914446" rtl="0" eaLnBrk="1" fontAlgn="ctr" latinLnBrk="0" hangingPunct="1">
                        <a:lnSpc>
                          <a:spcPct val="100000"/>
                        </a:lnSpc>
                        <a:spcBef>
                          <a:spcPts val="0"/>
                        </a:spcBef>
                        <a:spcAft>
                          <a:spcPts val="0"/>
                        </a:spcAft>
                        <a:buClrTx/>
                        <a:buSzPct val="100000"/>
                        <a:buFont typeface="Arial" pitchFamily="34" charset="0"/>
                        <a:buChar char="•"/>
                        <a:tabLst/>
                        <a:defRP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Support </a:t>
                      </a: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DataRAID</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zh-TW" altLang="en-US"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Thermal throttling Technology</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zh-TW" altLang="en-US"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End-to-End</a:t>
                      </a:r>
                      <a:r>
                        <a:rPr lang="en-US" altLang="zh-TW" sz="2000" b="0" baseline="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Protection</a:t>
                      </a:r>
                    </a:p>
                    <a:p>
                      <a:pPr fontAlgn="ctr">
                        <a:spcBef>
                          <a:spcPts val="0"/>
                        </a:spcBef>
                        <a:buSzPct val="100000"/>
                        <a:buFont typeface="Arial" pitchFamily="34" charset="0"/>
                        <a:buChar char="•"/>
                      </a:pPr>
                      <a:r>
                        <a:rPr lang="en-US" altLang="zh-TW" sz="2000" b="0" baseline="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baseline="0" dirty="0" err="1"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NVMe</a:t>
                      </a:r>
                      <a:r>
                        <a:rPr lang="en-US" altLang="zh-TW" sz="2000" b="0" baseline="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Secure Erase</a:t>
                      </a:r>
                      <a:endPar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endParaRP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AES 256 support </a:t>
                      </a:r>
                    </a:p>
                    <a:p>
                      <a:pPr marL="179388" indent="-179388" eaLnBrk="0" fontAlgn="base" hangingPunct="0">
                        <a:buSzPct val="100000"/>
                        <a:buFont typeface="Arial" panose="020B0604020202020204" pitchFamily="34" charset="0"/>
                        <a:buChar char="•"/>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rPr>
                        <a:t>DataDefender</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endPar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endParaRPr>
                    </a:p>
                    <a:p>
                      <a:pPr fontAlgn="ctr">
                        <a:spcBef>
                          <a:spcPts val="0"/>
                        </a:spcBef>
                        <a:buSzPct val="100000"/>
                        <a:buFont typeface="Arial" pitchFamily="34" charset="0"/>
                        <a:buChar char="•"/>
                      </a:pPr>
                      <a:r>
                        <a:rPr lang="en-US" altLang="zh-TW" sz="2000" b="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baseline="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Sidefill</a:t>
                      </a:r>
                      <a:endPar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indent="0">
                        <a:spcBef>
                          <a:spcPts val="3413"/>
                        </a:spcBef>
                        <a:buSzPct val="100000"/>
                        <a:buFont typeface="Arial" panose="020B0604020202020204" pitchFamily="34" charset="0"/>
                        <a:buNone/>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Industrial PC, Server, Edge computing, </a:t>
                      </a:r>
                      <a:b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b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IoT</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application</a:t>
                      </a:r>
                      <a:endParaRPr lang="en-US" altLang="zh-TW" sz="2000" b="0" dirty="0">
                        <a:solidFill>
                          <a:schemeClr val="tx1">
                            <a:lumMod val="75000"/>
                            <a:lumOff val="25000"/>
                          </a:schemeClr>
                        </a:solidFill>
                        <a:latin typeface="Calibri" panose="020F0502020204030204" pitchFamily="34" charset="0"/>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34" name="矩形 33"/>
          <p:cNvSpPr/>
          <p:nvPr/>
        </p:nvSpPr>
        <p:spPr>
          <a:xfrm>
            <a:off x="7522616" y="772344"/>
            <a:ext cx="5179963" cy="646331"/>
          </a:xfrm>
          <a:prstGeom prst="rect">
            <a:avLst/>
          </a:prstGeom>
        </p:spPr>
        <p:txBody>
          <a:bodyPr wrap="square">
            <a:spAutoFit/>
          </a:bodyPr>
          <a:lstStyle/>
          <a:p>
            <a:pPr lvl="0" eaLnBrk="1" hangingPunct="1">
              <a:defRPr/>
            </a:pPr>
            <a:r>
              <a:rPr lang="en-US" altLang="zh-TW" sz="3600" b="1" dirty="0" smtClean="0">
                <a:solidFill>
                  <a:srgbClr val="008080"/>
                </a:solidFill>
                <a:latin typeface="Calibri" panose="020F0502020204030204" pitchFamily="34" charset="0"/>
                <a:cs typeface="Calibri" panose="020F0502020204030204" pitchFamily="34" charset="0"/>
              </a:rPr>
              <a:t>PV250-M280 </a:t>
            </a:r>
            <a:r>
              <a:rPr lang="en-US" altLang="zh-TW" sz="3600" b="1" dirty="0">
                <a:solidFill>
                  <a:srgbClr val="008080"/>
                </a:solidFill>
                <a:latin typeface="Calibri" panose="020F0502020204030204" pitchFamily="34" charset="0"/>
                <a:cs typeface="Calibri" panose="020F0502020204030204" pitchFamily="34" charset="0"/>
              </a:rPr>
              <a:t>Specification</a:t>
            </a:r>
          </a:p>
        </p:txBody>
      </p:sp>
      <p:pic>
        <p:nvPicPr>
          <p:cNvPr id="3" name="圖片 2"/>
          <p:cNvPicPr>
            <a:picLocks noChangeAspect="1"/>
          </p:cNvPicPr>
          <p:nvPr/>
        </p:nvPicPr>
        <p:blipFill>
          <a:blip r:embed="rId4"/>
          <a:stretch>
            <a:fillRect/>
          </a:stretch>
        </p:blipFill>
        <p:spPr>
          <a:xfrm>
            <a:off x="1829371" y="1746565"/>
            <a:ext cx="1269196" cy="3689130"/>
          </a:xfrm>
          <a:prstGeom prst="rect">
            <a:avLst/>
          </a:prstGeom>
        </p:spPr>
      </p:pic>
    </p:spTree>
    <p:extLst>
      <p:ext uri="{BB962C8B-B14F-4D97-AF65-F5344CB8AC3E}">
        <p14:creationId xmlns:p14="http://schemas.microsoft.com/office/powerpoint/2010/main" val="3376119181"/>
      </p:ext>
    </p:extLst>
  </p:cSld>
  <p:clrMapOvr>
    <a:masterClrMapping/>
  </p:clrMapOvr>
  <p:transition/>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圖片 22"/>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157252" y="7714017"/>
            <a:ext cx="1265764" cy="547159"/>
          </a:xfrm>
          <a:prstGeom prst="rect">
            <a:avLst/>
          </a:prstGeom>
        </p:spPr>
      </p:pic>
      <p:cxnSp>
        <p:nvCxnSpPr>
          <p:cNvPr id="26" name="直線接點 25"/>
          <p:cNvCxnSpPr/>
          <p:nvPr/>
        </p:nvCxnSpPr>
        <p:spPr>
          <a:xfrm>
            <a:off x="1253307" y="7397080"/>
            <a:ext cx="2699130" cy="0"/>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pic>
        <p:nvPicPr>
          <p:cNvPr id="16" name="圖片 15"/>
          <p:cNvPicPr>
            <a:picLocks noChangeAspect="1"/>
          </p:cNvPicPr>
          <p:nvPr/>
        </p:nvPicPr>
        <p:blipFill rotWithShape="1">
          <a:blip r:embed="rId3" cstate="email">
            <a:extLst>
              <a:ext uri="{28A0092B-C50C-407E-A947-70E740481C1C}">
                <a14:useLocalDpi xmlns:a14="http://schemas.microsoft.com/office/drawing/2010/main"/>
              </a:ext>
            </a:extLst>
          </a:blip>
          <a:srcRect t="17705"/>
          <a:stretch/>
        </p:blipFill>
        <p:spPr>
          <a:xfrm>
            <a:off x="2718820" y="7549771"/>
            <a:ext cx="1389453" cy="1143453"/>
          </a:xfrm>
          <a:prstGeom prst="rect">
            <a:avLst/>
          </a:prstGeom>
        </p:spPr>
      </p:pic>
      <p:sp>
        <p:nvSpPr>
          <p:cNvPr id="22" name="圓角矩形 21"/>
          <p:cNvSpPr/>
          <p:nvPr/>
        </p:nvSpPr>
        <p:spPr>
          <a:xfrm>
            <a:off x="461219" y="5714412"/>
            <a:ext cx="3960441" cy="1365732"/>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300192">
              <a:defRPr/>
            </a:pPr>
            <a:r>
              <a:rPr lang="en-US" altLang="zh-TW" sz="2400" b="1" dirty="0" smtClean="0">
                <a:solidFill>
                  <a:schemeClr val="bg1"/>
                </a:solidFill>
                <a:latin typeface="Calibri" panose="020F0502020204030204" pitchFamily="34" charset="0"/>
                <a:cs typeface="Calibri" panose="020F0502020204030204" pitchFamily="34" charset="0"/>
              </a:rPr>
              <a:t>240GB~192GB CS: Ready</a:t>
            </a:r>
            <a:endParaRPr lang="en-US" altLang="zh-TW" sz="2400" b="1" dirty="0">
              <a:solidFill>
                <a:schemeClr val="bg1"/>
              </a:solidFill>
              <a:latin typeface="Calibri" panose="020F0502020204030204" pitchFamily="34" charset="0"/>
              <a:cs typeface="Calibri" panose="020F0502020204030204" pitchFamily="34" charset="0"/>
            </a:endParaRPr>
          </a:p>
          <a:p>
            <a:pPr algn="ctr" defTabSz="1300192">
              <a:defRPr/>
            </a:pPr>
            <a:r>
              <a:rPr lang="en-US" altLang="zh-TW" sz="2400" b="1" dirty="0" smtClean="0">
                <a:solidFill>
                  <a:schemeClr val="bg1"/>
                </a:solidFill>
                <a:latin typeface="Calibri" panose="020F0502020204030204" pitchFamily="34" charset="0"/>
                <a:cs typeface="Calibri" panose="020F0502020204030204" pitchFamily="34" charset="0"/>
              </a:rPr>
              <a:t>3840GB </a:t>
            </a:r>
            <a:r>
              <a:rPr lang="en-US" altLang="zh-TW" sz="2400" b="1" dirty="0">
                <a:solidFill>
                  <a:schemeClr val="bg1"/>
                </a:solidFill>
                <a:latin typeface="Calibri" panose="020F0502020204030204" pitchFamily="34" charset="0"/>
                <a:cs typeface="Calibri" panose="020F0502020204030204" pitchFamily="34" charset="0"/>
              </a:rPr>
              <a:t>CS: </a:t>
            </a:r>
            <a:r>
              <a:rPr lang="en-US" altLang="zh-TW" sz="2400" b="1" dirty="0" smtClean="0">
                <a:solidFill>
                  <a:schemeClr val="bg1"/>
                </a:solidFill>
                <a:latin typeface="Calibri" panose="020F0502020204030204" pitchFamily="34" charset="0"/>
                <a:cs typeface="Calibri" panose="020F0502020204030204" pitchFamily="34" charset="0"/>
              </a:rPr>
              <a:t>E/Dec.</a:t>
            </a:r>
            <a:endParaRPr lang="en-US" altLang="zh-TW" sz="2400" b="1" dirty="0">
              <a:solidFill>
                <a:schemeClr val="bg1"/>
              </a:solidFill>
              <a:latin typeface="Calibri" panose="020F0502020204030204" pitchFamily="34" charset="0"/>
              <a:cs typeface="Calibri" panose="020F0502020204030204" pitchFamily="34" charset="0"/>
            </a:endParaRPr>
          </a:p>
        </p:txBody>
      </p:sp>
      <p:sp>
        <p:nvSpPr>
          <p:cNvPr id="5" name="標題 4"/>
          <p:cNvSpPr>
            <a:spLocks noGrp="1"/>
          </p:cNvSpPr>
          <p:nvPr>
            <p:ph type="title"/>
          </p:nvPr>
        </p:nvSpPr>
        <p:spPr/>
        <p:txBody>
          <a:bodyPr/>
          <a:lstStyle/>
          <a:p>
            <a:r>
              <a:rPr lang="en-US" altLang="zh-TW" dirty="0" err="1" smtClean="0"/>
              <a:t>PCIe</a:t>
            </a:r>
            <a:endParaRPr lang="zh-TW" altLang="en-US" dirty="0"/>
          </a:p>
        </p:txBody>
      </p:sp>
      <p:graphicFrame>
        <p:nvGraphicFramePr>
          <p:cNvPr id="33" name="表格 32"/>
          <p:cNvGraphicFramePr>
            <a:graphicFrameLocks noGrp="1"/>
          </p:cNvGraphicFramePr>
          <p:nvPr>
            <p:extLst>
              <p:ext uri="{D42A27DB-BD31-4B8C-83A1-F6EECF244321}">
                <p14:modId xmlns:p14="http://schemas.microsoft.com/office/powerpoint/2010/main" val="1633947341"/>
              </p:ext>
            </p:extLst>
          </p:nvPr>
        </p:nvGraphicFramePr>
        <p:xfrm>
          <a:off x="5285754" y="1348408"/>
          <a:ext cx="10657184" cy="8370065"/>
        </p:xfrm>
        <a:graphic>
          <a:graphicData uri="http://schemas.openxmlformats.org/drawingml/2006/table">
            <a:tbl>
              <a:tblPr firstRow="1" bandRow="1">
                <a:tableStyleId>{5940675A-B579-460E-94D1-54222C63F5DA}</a:tableStyleId>
              </a:tblPr>
              <a:tblGrid>
                <a:gridCol w="5328592"/>
                <a:gridCol w="5328592"/>
              </a:tblGrid>
              <a:tr h="428913">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PV25P-M280</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91600">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err="1" smtClean="0">
                          <a:solidFill>
                            <a:schemeClr val="tx1">
                              <a:lumMod val="75000"/>
                              <a:lumOff val="25000"/>
                            </a:schemeClr>
                          </a:solidFill>
                          <a:latin typeface="Calibri" panose="020F0502020204030204" pitchFamily="34" charset="0"/>
                          <a:ea typeface="+mn-ea"/>
                          <a:cs typeface="+mn-cs"/>
                          <a:sym typeface="Arial" pitchFamily="34" charset="0"/>
                        </a:rPr>
                        <a:t>PCIe</a:t>
                      </a: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 Gen4 x4</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1600">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Form Factor</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M.2 2280 M Key</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361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240GB~3840GB</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1600">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i="0" kern="1200" dirty="0" smtClean="0">
                          <a:solidFill>
                            <a:schemeClr val="tx1">
                              <a:lumMod val="75000"/>
                              <a:lumOff val="25000"/>
                            </a:schemeClr>
                          </a:solidFill>
                          <a:latin typeface="Calibri" panose="020F0502020204030204" pitchFamily="34" charset="0"/>
                          <a:ea typeface="+mn-ea"/>
                          <a:cs typeface="+mn-cs"/>
                          <a:sym typeface="Arial" pitchFamily="34" charset="0"/>
                        </a:rPr>
                        <a:t>240GB~1920GB</a:t>
                      </a:r>
                      <a:r>
                        <a:rPr lang="en-US" altLang="zh-TW" sz="2000" b="0" i="0" kern="1200" baseline="0" dirty="0" smtClean="0">
                          <a:solidFill>
                            <a:schemeClr val="tx1">
                              <a:lumMod val="75000"/>
                              <a:lumOff val="25000"/>
                            </a:schemeClr>
                          </a:solidFill>
                          <a:latin typeface="Calibri" panose="020F0502020204030204" pitchFamily="34" charset="0"/>
                          <a:ea typeface="+mn-ea"/>
                          <a:cs typeface="+mn-cs"/>
                          <a:sym typeface="Arial" pitchFamily="34" charset="0"/>
                        </a:rPr>
                        <a:t> </a:t>
                      </a:r>
                      <a:r>
                        <a:rPr lang="en-US" altLang="zh-TW" sz="2000" b="0" i="0" kern="1200" dirty="0" err="1" smtClean="0">
                          <a:solidFill>
                            <a:schemeClr val="tx1">
                              <a:lumMod val="75000"/>
                              <a:lumOff val="25000"/>
                            </a:schemeClr>
                          </a:solidFill>
                          <a:latin typeface="Calibri" panose="020F0502020204030204" pitchFamily="34" charset="0"/>
                          <a:ea typeface="+mn-ea"/>
                          <a:cs typeface="+mn-cs"/>
                          <a:sym typeface="Arial" pitchFamily="34" charset="0"/>
                        </a:rPr>
                        <a:t>Kioxia</a:t>
                      </a:r>
                      <a:r>
                        <a:rPr lang="en-US" altLang="zh-TW" sz="2000" b="0" i="0" kern="1200" dirty="0" smtClean="0">
                          <a:solidFill>
                            <a:schemeClr val="tx1">
                              <a:lumMod val="75000"/>
                              <a:lumOff val="25000"/>
                            </a:schemeClr>
                          </a:solidFill>
                          <a:latin typeface="Calibri" panose="020F0502020204030204" pitchFamily="34" charset="0"/>
                          <a:ea typeface="+mn-ea"/>
                          <a:cs typeface="+mn-cs"/>
                          <a:sym typeface="Arial" pitchFamily="34" charset="0"/>
                        </a:rPr>
                        <a:t> </a:t>
                      </a:r>
                      <a:r>
                        <a:rPr lang="en-US" altLang="zh-TW" sz="2000" b="0" i="0" kern="1200" dirty="0" smtClean="0">
                          <a:solidFill>
                            <a:srgbClr val="C00000"/>
                          </a:solidFill>
                          <a:latin typeface="Calibri" panose="020F0502020204030204" pitchFamily="34" charset="0"/>
                          <a:ea typeface="+mn-ea"/>
                          <a:cs typeface="+mn-cs"/>
                          <a:sym typeface="Arial" pitchFamily="34" charset="0"/>
                        </a:rPr>
                        <a:t>BiCS5</a:t>
                      </a:r>
                    </a:p>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i="0" kern="1200" dirty="0" smtClean="0">
                          <a:solidFill>
                            <a:schemeClr val="tx1">
                              <a:lumMod val="75000"/>
                              <a:lumOff val="25000"/>
                            </a:schemeClr>
                          </a:solidFill>
                          <a:latin typeface="Calibri" panose="020F0502020204030204" pitchFamily="34" charset="0"/>
                          <a:ea typeface="+mn-ea"/>
                          <a:cs typeface="+mn-cs"/>
                          <a:sym typeface="Arial" pitchFamily="34" charset="0"/>
                        </a:rPr>
                        <a:t>3840GB WD </a:t>
                      </a:r>
                      <a:r>
                        <a:rPr lang="en-US" altLang="zh-TW" sz="2000" b="0" i="0" kern="1200" smtClean="0">
                          <a:solidFill>
                            <a:srgbClr val="C00000"/>
                          </a:solidFill>
                          <a:latin typeface="Calibri" panose="020F0502020204030204" pitchFamily="34" charset="0"/>
                          <a:ea typeface="+mn-ea"/>
                          <a:cs typeface="+mn-cs"/>
                          <a:sym typeface="Arial" pitchFamily="34" charset="0"/>
                        </a:rPr>
                        <a:t>BiCS5 </a:t>
                      </a:r>
                      <a:endParaRPr lang="en-US" altLang="zh-TW" sz="2000" b="0" i="0" kern="1200" dirty="0" smtClean="0">
                        <a:solidFill>
                          <a:srgbClr val="C00000"/>
                        </a:solidFill>
                        <a:latin typeface="Calibri" panose="020F0502020204030204" pitchFamily="34" charset="0"/>
                        <a:ea typeface="+mn-ea"/>
                        <a:cs typeface="+mn-cs"/>
                        <a:sym typeface="Arial" pitchFamily="34" charset="0"/>
                      </a:endParaRP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1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External DRAM</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NO</a:t>
                      </a:r>
                      <a:endPar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111600" marR="111600" marT="57600" marB="5760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1600">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R/W 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3325/3020</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1600">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Read) </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385K </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1600">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Write) </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600K </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1600">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Wide Temp. (-40</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C~85</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240GB-1920GB:</a:t>
                      </a:r>
                      <a:r>
                        <a:rPr lang="zh-TW" altLang="en-US" sz="2000" b="0" kern="1200" dirty="0" smtClean="0">
                          <a:solidFill>
                            <a:schemeClr val="tx1">
                              <a:lumMod val="75000"/>
                              <a:lumOff val="25000"/>
                            </a:schemeClr>
                          </a:solidFill>
                          <a:latin typeface="Calibri" panose="020F0502020204030204" pitchFamily="34" charset="0"/>
                          <a:ea typeface="+mn-ea"/>
                          <a:cs typeface="+mn-cs"/>
                          <a:sym typeface="Arial" pitchFamily="34" charset="0"/>
                        </a:rPr>
                        <a:t> </a:t>
                      </a: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Yes</a:t>
                      </a:r>
                    </a:p>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3840GB:</a:t>
                      </a:r>
                      <a:r>
                        <a:rPr lang="zh-TW" altLang="en-US" sz="2000" b="0" kern="1200" dirty="0" smtClean="0">
                          <a:solidFill>
                            <a:schemeClr val="tx1">
                              <a:lumMod val="75000"/>
                              <a:lumOff val="25000"/>
                            </a:schemeClr>
                          </a:solidFill>
                          <a:latin typeface="Calibri" panose="020F0502020204030204" pitchFamily="34" charset="0"/>
                          <a:ea typeface="+mn-ea"/>
                          <a:cs typeface="+mn-cs"/>
                          <a:sym typeface="Arial" pitchFamily="34" charset="0"/>
                        </a:rPr>
                        <a:t> </a:t>
                      </a: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No</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5377">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031314">
                <a:tc>
                  <a:txBody>
                    <a:bodyPr/>
                    <a:lstStyle/>
                    <a:p>
                      <a:pPr marL="0" marR="0" lvl="0" indent="0" algn="l" defTabSz="914446" rtl="0" eaLnBrk="1" fontAlgn="ctr" latinLnBrk="0" hangingPunct="1">
                        <a:lnSpc>
                          <a:spcPct val="100000"/>
                        </a:lnSpc>
                        <a:spcBef>
                          <a:spcPts val="0"/>
                        </a:spcBef>
                        <a:spcAft>
                          <a:spcPts val="0"/>
                        </a:spcAft>
                        <a:buClrTx/>
                        <a:buSzPct val="100000"/>
                        <a:buFont typeface="Arial" pitchFamily="34" charset="0"/>
                        <a:buChar char="•"/>
                        <a:tabLst/>
                        <a:defRP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baseline="0" dirty="0" err="1" smtClean="0">
                          <a:solidFill>
                            <a:srgbClr val="C00000"/>
                          </a:solidFill>
                          <a:latin typeface="Calibri" panose="020F0502020204030204" pitchFamily="34" charset="0"/>
                          <a:ea typeface="新細明體" charset="-120"/>
                          <a:cs typeface="Calibri" panose="020F0502020204030204" pitchFamily="34" charset="0"/>
                          <a:sym typeface="Arial" pitchFamily="34" charset="0"/>
                        </a:rPr>
                        <a:t>Corepower</a:t>
                      </a:r>
                      <a:endPar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endParaRP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Support LDPC ECC</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zh-TW" altLang="en-US"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Thermal throttling Technology</a:t>
                      </a:r>
                    </a:p>
                    <a:p>
                      <a:pPr marL="0" marR="0" lvl="0" indent="0" algn="l" defTabSz="914446" rtl="0" eaLnBrk="1" fontAlgn="ctr" latinLnBrk="0" hangingPunct="1">
                        <a:lnSpc>
                          <a:spcPct val="100000"/>
                        </a:lnSpc>
                        <a:spcBef>
                          <a:spcPts val="0"/>
                        </a:spcBef>
                        <a:spcAft>
                          <a:spcPts val="0"/>
                        </a:spcAft>
                        <a:buClrTx/>
                        <a:buSzPct val="100000"/>
                        <a:buFont typeface="Arial" pitchFamily="34" charset="0"/>
                        <a:buChar char="•"/>
                        <a:tabLst/>
                        <a:defRP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Support </a:t>
                      </a: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DataRAID</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zh-TW" altLang="en-US"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End-to-End</a:t>
                      </a:r>
                      <a:r>
                        <a:rPr lang="en-US" altLang="zh-TW" sz="2000" b="0" baseline="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Protection</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AES 256 support </a:t>
                      </a:r>
                    </a:p>
                    <a:p>
                      <a:pPr marL="179388" indent="-179388" eaLnBrk="0" fontAlgn="base" hangingPunct="0">
                        <a:buSzPct val="100000"/>
                        <a:buFont typeface="Arial" panose="020B0604020202020204" pitchFamily="34" charset="0"/>
                        <a:buChar char="•"/>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rPr>
                        <a:t>DataDefender</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p>
                    <a:p>
                      <a:pPr marL="179388" indent="-179388"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CoreGlacier</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technology support </a:t>
                      </a:r>
                    </a:p>
                    <a:p>
                      <a:pPr fontAlgn="ctr">
                        <a:spcBef>
                          <a:spcPts val="0"/>
                        </a:spcBef>
                        <a:buSzPct val="100000"/>
                        <a:buFont typeface="Arial" pitchFamily="34" charset="0"/>
                        <a:buChar char="•"/>
                      </a:pPr>
                      <a:r>
                        <a:rPr lang="en-US" altLang="zh-TW" sz="2000" b="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baseline="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Sidefill</a:t>
                      </a:r>
                      <a:endParaRPr lang="en-US" altLang="zh-TW" sz="2000" b="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p>
                      <a:pPr fontAlgn="ctr">
                        <a:spcBef>
                          <a:spcPts val="0"/>
                        </a:spcBef>
                        <a:buSzPct val="100000"/>
                        <a:buFont typeface="Arial" pitchFamily="34" charset="0"/>
                        <a:buChar char="•"/>
                      </a:pPr>
                      <a:endParaRPr lang="en-US" altLang="zh-TW" sz="2000" b="0" dirty="0" smtClean="0">
                        <a:solidFill>
                          <a:srgbClr val="C00000"/>
                        </a:solidFill>
                        <a:latin typeface="Calibri" panose="020F0502020204030204" pitchFamily="34" charset="0"/>
                        <a:ea typeface="新細明體" charset="-120"/>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indent="0">
                        <a:spcBef>
                          <a:spcPts val="3413"/>
                        </a:spcBef>
                        <a:buSzPct val="100000"/>
                        <a:buFont typeface="Arial" panose="020B0604020202020204" pitchFamily="34" charset="0"/>
                        <a:buNone/>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Industrial PC, Server, Edge computing, </a:t>
                      </a:r>
                      <a:b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b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IoT</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application</a:t>
                      </a:r>
                      <a:endParaRPr lang="en-US" altLang="zh-TW" sz="2000" b="0" dirty="0">
                        <a:solidFill>
                          <a:schemeClr val="tx1">
                            <a:lumMod val="75000"/>
                            <a:lumOff val="25000"/>
                          </a:schemeClr>
                        </a:solidFill>
                        <a:latin typeface="Calibri" panose="020F0502020204030204" pitchFamily="34" charset="0"/>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34" name="矩形 33"/>
          <p:cNvSpPr/>
          <p:nvPr/>
        </p:nvSpPr>
        <p:spPr>
          <a:xfrm>
            <a:off x="7557710" y="700336"/>
            <a:ext cx="5216877" cy="646331"/>
          </a:xfrm>
          <a:prstGeom prst="rect">
            <a:avLst/>
          </a:prstGeom>
        </p:spPr>
        <p:txBody>
          <a:bodyPr wrap="square">
            <a:spAutoFit/>
          </a:bodyPr>
          <a:lstStyle/>
          <a:p>
            <a:pPr lvl="0" eaLnBrk="1" hangingPunct="1">
              <a:defRPr/>
            </a:pPr>
            <a:r>
              <a:rPr lang="en-US" altLang="zh-TW" sz="3600" b="1" dirty="0" smtClean="0">
                <a:solidFill>
                  <a:srgbClr val="008080"/>
                </a:solidFill>
                <a:latin typeface="Calibri" panose="020F0502020204030204" pitchFamily="34" charset="0"/>
                <a:cs typeface="Calibri" panose="020F0502020204030204" pitchFamily="34" charset="0"/>
              </a:rPr>
              <a:t>PV25P-M280 </a:t>
            </a:r>
            <a:r>
              <a:rPr lang="en-US" altLang="zh-TW" sz="3600" b="1" dirty="0">
                <a:solidFill>
                  <a:srgbClr val="008080"/>
                </a:solidFill>
                <a:latin typeface="Calibri" panose="020F0502020204030204" pitchFamily="34" charset="0"/>
                <a:cs typeface="Calibri" panose="020F0502020204030204" pitchFamily="34" charset="0"/>
              </a:rPr>
              <a:t>Specification</a:t>
            </a:r>
          </a:p>
        </p:txBody>
      </p:sp>
      <p:pic>
        <p:nvPicPr>
          <p:cNvPr id="3" name="圖片 2"/>
          <p:cNvPicPr>
            <a:picLocks noChangeAspect="1"/>
          </p:cNvPicPr>
          <p:nvPr/>
        </p:nvPicPr>
        <p:blipFill>
          <a:blip r:embed="rId4"/>
          <a:stretch>
            <a:fillRect/>
          </a:stretch>
        </p:blipFill>
        <p:spPr>
          <a:xfrm>
            <a:off x="2148081" y="1727282"/>
            <a:ext cx="1269196" cy="3689130"/>
          </a:xfrm>
          <a:prstGeom prst="rect">
            <a:avLst/>
          </a:prstGeom>
        </p:spPr>
      </p:pic>
    </p:spTree>
    <p:extLst>
      <p:ext uri="{BB962C8B-B14F-4D97-AF65-F5344CB8AC3E}">
        <p14:creationId xmlns:p14="http://schemas.microsoft.com/office/powerpoint/2010/main" val="2039556268"/>
      </p:ext>
    </p:extLst>
  </p:cSld>
  <p:clrMapOvr>
    <a:masterClrMapping/>
  </p:clrMapOvr>
  <p:transition/>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圖片 22"/>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157252" y="7356204"/>
            <a:ext cx="1265764" cy="547159"/>
          </a:xfrm>
          <a:prstGeom prst="rect">
            <a:avLst/>
          </a:prstGeom>
        </p:spPr>
      </p:pic>
      <p:cxnSp>
        <p:nvCxnSpPr>
          <p:cNvPr id="26" name="直線接點 25"/>
          <p:cNvCxnSpPr/>
          <p:nvPr/>
        </p:nvCxnSpPr>
        <p:spPr>
          <a:xfrm>
            <a:off x="1253307" y="6925028"/>
            <a:ext cx="2699130" cy="0"/>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pic>
        <p:nvPicPr>
          <p:cNvPr id="16" name="圖片 15"/>
          <p:cNvPicPr>
            <a:picLocks noChangeAspect="1"/>
          </p:cNvPicPr>
          <p:nvPr/>
        </p:nvPicPr>
        <p:blipFill rotWithShape="1">
          <a:blip r:embed="rId3" cstate="email">
            <a:extLst>
              <a:ext uri="{28A0092B-C50C-407E-A947-70E740481C1C}">
                <a14:useLocalDpi xmlns:a14="http://schemas.microsoft.com/office/drawing/2010/main"/>
              </a:ext>
            </a:extLst>
          </a:blip>
          <a:srcRect t="17705"/>
          <a:stretch/>
        </p:blipFill>
        <p:spPr>
          <a:xfrm>
            <a:off x="2718820" y="7181056"/>
            <a:ext cx="1389453" cy="1143453"/>
          </a:xfrm>
          <a:prstGeom prst="rect">
            <a:avLst/>
          </a:prstGeom>
        </p:spPr>
      </p:pic>
      <p:sp>
        <p:nvSpPr>
          <p:cNvPr id="22" name="圓角矩形 21"/>
          <p:cNvSpPr/>
          <p:nvPr/>
        </p:nvSpPr>
        <p:spPr>
          <a:xfrm>
            <a:off x="1145235" y="5928274"/>
            <a:ext cx="3063102" cy="996754"/>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300192">
              <a:defRPr/>
            </a:pPr>
            <a:r>
              <a:rPr lang="en-US" altLang="zh-TW" sz="2400" b="1" dirty="0" smtClean="0">
                <a:solidFill>
                  <a:schemeClr val="bg1"/>
                </a:solidFill>
                <a:latin typeface="Calibri" panose="020F0502020204030204" pitchFamily="34" charset="0"/>
                <a:cs typeface="Calibri" panose="020F0502020204030204" pitchFamily="34" charset="0"/>
              </a:rPr>
              <a:t>CS</a:t>
            </a:r>
            <a:r>
              <a:rPr lang="en-US" altLang="zh-TW" sz="2400" b="1" dirty="0">
                <a:solidFill>
                  <a:schemeClr val="bg1"/>
                </a:solidFill>
                <a:latin typeface="Calibri" panose="020F0502020204030204" pitchFamily="34" charset="0"/>
                <a:cs typeface="Calibri" panose="020F0502020204030204" pitchFamily="34" charset="0"/>
              </a:rPr>
              <a:t>: </a:t>
            </a:r>
            <a:r>
              <a:rPr lang="en-US" altLang="zh-TW" sz="2400" b="1" dirty="0" smtClean="0">
                <a:solidFill>
                  <a:schemeClr val="bg1"/>
                </a:solidFill>
                <a:latin typeface="Calibri" panose="020F0502020204030204" pitchFamily="34" charset="0"/>
                <a:cs typeface="Calibri" panose="020F0502020204030204" pitchFamily="34" charset="0"/>
              </a:rPr>
              <a:t>E/Oct.</a:t>
            </a:r>
            <a:endParaRPr lang="en-US" altLang="zh-TW" sz="2400" b="1" dirty="0">
              <a:solidFill>
                <a:schemeClr val="bg1"/>
              </a:solidFill>
              <a:latin typeface="Calibri" panose="020F0502020204030204" pitchFamily="34" charset="0"/>
              <a:cs typeface="Calibri" panose="020F0502020204030204" pitchFamily="34" charset="0"/>
            </a:endParaRPr>
          </a:p>
        </p:txBody>
      </p:sp>
      <p:graphicFrame>
        <p:nvGraphicFramePr>
          <p:cNvPr id="33" name="表格 32"/>
          <p:cNvGraphicFramePr>
            <a:graphicFrameLocks noGrp="1"/>
          </p:cNvGraphicFramePr>
          <p:nvPr>
            <p:extLst>
              <p:ext uri="{D42A27DB-BD31-4B8C-83A1-F6EECF244321}">
                <p14:modId xmlns:p14="http://schemas.microsoft.com/office/powerpoint/2010/main" val="4147580225"/>
              </p:ext>
            </p:extLst>
          </p:nvPr>
        </p:nvGraphicFramePr>
        <p:xfrm>
          <a:off x="5285754" y="1852465"/>
          <a:ext cx="10657184" cy="8046552"/>
        </p:xfrm>
        <a:graphic>
          <a:graphicData uri="http://schemas.openxmlformats.org/drawingml/2006/table">
            <a:tbl>
              <a:tblPr firstRow="1" bandRow="1">
                <a:tableStyleId>{5940675A-B579-460E-94D1-54222C63F5DA}</a:tableStyleId>
              </a:tblPr>
              <a:tblGrid>
                <a:gridCol w="5328592"/>
                <a:gridCol w="5328592"/>
              </a:tblGrid>
              <a:tr h="428913">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PH930-M280</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91600">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err="1" smtClean="0">
                          <a:solidFill>
                            <a:schemeClr val="tx1">
                              <a:lumMod val="75000"/>
                              <a:lumOff val="25000"/>
                            </a:schemeClr>
                          </a:solidFill>
                          <a:latin typeface="Calibri" panose="020F0502020204030204" pitchFamily="34" charset="0"/>
                          <a:ea typeface="+mn-ea"/>
                          <a:cs typeface="+mn-cs"/>
                          <a:sym typeface="Arial" pitchFamily="34" charset="0"/>
                        </a:rPr>
                        <a:t>PCIe</a:t>
                      </a: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 Gen4 x4</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1600">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Form Factor</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M.2 2280 M Key</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1600">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Double side: 160GB~640GB</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1600">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err="1" smtClean="0">
                          <a:solidFill>
                            <a:schemeClr val="tx1">
                              <a:lumMod val="75000"/>
                              <a:lumOff val="25000"/>
                            </a:schemeClr>
                          </a:solidFill>
                          <a:latin typeface="Calibri" panose="020F0502020204030204" pitchFamily="34" charset="0"/>
                          <a:ea typeface="+mn-ea"/>
                          <a:cs typeface="+mn-cs"/>
                          <a:sym typeface="Arial" pitchFamily="34" charset="0"/>
                        </a:rPr>
                        <a:t>Kioxia</a:t>
                      </a: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 </a:t>
                      </a:r>
                      <a:r>
                        <a:rPr lang="en-US" altLang="zh-TW" sz="2000" b="0" kern="1200" dirty="0" smtClean="0">
                          <a:solidFill>
                            <a:srgbClr val="C00000"/>
                          </a:solidFill>
                          <a:latin typeface="Calibri" panose="020F0502020204030204" pitchFamily="34" charset="0"/>
                          <a:ea typeface="+mn-ea"/>
                          <a:cs typeface="+mn-cs"/>
                          <a:sym typeface="Arial" pitchFamily="34" charset="0"/>
                        </a:rPr>
                        <a:t>BiCS5</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1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External DRAM</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Yes</a:t>
                      </a:r>
                    </a:p>
                  </a:txBody>
                  <a:tcPr marL="111600" marR="111600" marT="57600" marB="5760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1600">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R/W 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7130/6105</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1600">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Read) </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1061K</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1600">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Write) </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945K</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1600">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Wide Temp. (-40</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C~85</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No</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5377">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2777691">
                <a:tc>
                  <a:txBody>
                    <a:bodyPr/>
                    <a:lstStyle/>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SLC-</a:t>
                      </a:r>
                      <a:r>
                        <a:rPr lang="en-US" altLang="zh-TW" sz="2000" b="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liteX</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(P/E Cycle 100K)</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CoreGlacier</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technology support </a:t>
                      </a:r>
                    </a:p>
                    <a:p>
                      <a:pPr fontAlgn="ctr">
                        <a:spcBef>
                          <a:spcPts val="0"/>
                        </a:spcBef>
                        <a:buSzPct val="100000"/>
                        <a:buFont typeface="Arial" pitchFamily="34" charset="0"/>
                        <a:buChar char="•"/>
                      </a:pPr>
                      <a:r>
                        <a:rPr lang="zh-TW" altLang="en-US"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Support LDPC ECC</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zh-TW" altLang="en-US"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Thermal throttling Technology</a:t>
                      </a:r>
                    </a:p>
                    <a:p>
                      <a:pPr marL="0" marR="0" lvl="0" indent="0" algn="l" defTabSz="914446" rtl="0" eaLnBrk="1" fontAlgn="ctr" latinLnBrk="0" hangingPunct="1">
                        <a:lnSpc>
                          <a:spcPct val="100000"/>
                        </a:lnSpc>
                        <a:spcBef>
                          <a:spcPts val="0"/>
                        </a:spcBef>
                        <a:spcAft>
                          <a:spcPts val="0"/>
                        </a:spcAft>
                        <a:buClrTx/>
                        <a:buSzPct val="100000"/>
                        <a:buFont typeface="Arial" pitchFamily="34" charset="0"/>
                        <a:buChar char="•"/>
                        <a:tabLst/>
                        <a:defRP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Support </a:t>
                      </a: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DataRAID</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zh-TW" altLang="en-US"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TRIM</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AES 256 support </a:t>
                      </a:r>
                    </a:p>
                    <a:p>
                      <a:pPr marL="179388" indent="-179388" eaLnBrk="0" fontAlgn="base" hangingPunct="0">
                        <a:buSzPct val="100000"/>
                        <a:buFont typeface="Arial" panose="020B0604020202020204" pitchFamily="34" charset="0"/>
                        <a:buChar char="•"/>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rPr>
                        <a:t>DataDefender</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p>
                    <a:p>
                      <a:pPr marL="179388" marR="0" indent="-179388" algn="l" defTabSz="914446" rtl="0" eaLnBrk="0" fontAlgn="base" latinLnBrk="0" hangingPunct="0">
                        <a:lnSpc>
                          <a:spcPct val="100000"/>
                        </a:lnSpc>
                        <a:spcBef>
                          <a:spcPts val="0"/>
                        </a:spcBef>
                        <a:spcAft>
                          <a:spcPts val="0"/>
                        </a:spcAft>
                        <a:buClrTx/>
                        <a:buSzPct val="100000"/>
                        <a:buFont typeface="Arial" panose="020B0604020202020204" pitchFamily="34" charset="0"/>
                        <a:buChar char="•"/>
                        <a:tabLst/>
                        <a:defRP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TCG</a:t>
                      </a:r>
                      <a:r>
                        <a:rPr lang="en-US" altLang="zh-TW" sz="2000" b="0" baseline="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OPAL (Optional)</a:t>
                      </a:r>
                      <a:endPar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Signed FW</a:t>
                      </a:r>
                    </a:p>
                    <a:p>
                      <a:pPr marL="0" marR="0" lvl="0" indent="0" algn="l" defTabSz="914446" rtl="0" eaLnBrk="1" fontAlgn="ctr" latinLnBrk="0" hangingPunct="1">
                        <a:lnSpc>
                          <a:spcPct val="100000"/>
                        </a:lnSpc>
                        <a:spcBef>
                          <a:spcPts val="0"/>
                        </a:spcBef>
                        <a:spcAft>
                          <a:spcPts val="0"/>
                        </a:spcAft>
                        <a:buClrTx/>
                        <a:buSzPct val="100000"/>
                        <a:buFont typeface="Arial" pitchFamily="34" charset="0"/>
                        <a:buChar char="•"/>
                        <a:tabLst/>
                        <a:defRPr/>
                      </a:pPr>
                      <a:r>
                        <a:rPr lang="en-US" altLang="zh-TW" sz="2000" b="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baseline="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Sidefill</a:t>
                      </a:r>
                      <a:endPar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indent="0">
                        <a:spcBef>
                          <a:spcPts val="3413"/>
                        </a:spcBef>
                        <a:buSzPct val="100000"/>
                        <a:buFont typeface="Arial" panose="020B0604020202020204" pitchFamily="34" charset="0"/>
                        <a:buNone/>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Industrial PC, Server, Edge computing, </a:t>
                      </a:r>
                      <a:b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b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IoT</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application</a:t>
                      </a:r>
                      <a:endParaRPr lang="en-US" altLang="zh-TW" sz="2000" b="0" dirty="0">
                        <a:solidFill>
                          <a:schemeClr val="tx1">
                            <a:lumMod val="75000"/>
                            <a:lumOff val="25000"/>
                          </a:schemeClr>
                        </a:solidFill>
                        <a:latin typeface="Calibri" panose="020F0502020204030204" pitchFamily="34" charset="0"/>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34" name="矩形 33"/>
          <p:cNvSpPr/>
          <p:nvPr/>
        </p:nvSpPr>
        <p:spPr>
          <a:xfrm>
            <a:off x="7373987" y="1025242"/>
            <a:ext cx="5227137" cy="646331"/>
          </a:xfrm>
          <a:prstGeom prst="rect">
            <a:avLst/>
          </a:prstGeom>
        </p:spPr>
        <p:txBody>
          <a:bodyPr wrap="none">
            <a:spAutoFit/>
          </a:bodyPr>
          <a:lstStyle/>
          <a:p>
            <a:pPr lvl="0" eaLnBrk="1" hangingPunct="1">
              <a:defRPr/>
            </a:pPr>
            <a:r>
              <a:rPr lang="en-US" altLang="zh-TW" sz="3600" b="1" dirty="0" smtClean="0">
                <a:solidFill>
                  <a:srgbClr val="008080"/>
                </a:solidFill>
                <a:latin typeface="Calibri" panose="020F0502020204030204" pitchFamily="34" charset="0"/>
                <a:cs typeface="Calibri" panose="020F0502020204030204" pitchFamily="34" charset="0"/>
              </a:rPr>
              <a:t>PH930-M280 </a:t>
            </a:r>
            <a:r>
              <a:rPr lang="en-US" altLang="zh-TW" sz="3600" b="1" dirty="0">
                <a:solidFill>
                  <a:srgbClr val="008080"/>
                </a:solidFill>
                <a:latin typeface="Calibri" panose="020F0502020204030204" pitchFamily="34" charset="0"/>
                <a:cs typeface="Calibri" panose="020F0502020204030204" pitchFamily="34" charset="0"/>
              </a:rPr>
              <a:t>Specification</a:t>
            </a:r>
          </a:p>
        </p:txBody>
      </p:sp>
      <p:pic>
        <p:nvPicPr>
          <p:cNvPr id="3" name="圖片 2"/>
          <p:cNvPicPr>
            <a:picLocks noChangeAspect="1"/>
          </p:cNvPicPr>
          <p:nvPr/>
        </p:nvPicPr>
        <p:blipFill>
          <a:blip r:embed="rId4"/>
          <a:stretch>
            <a:fillRect/>
          </a:stretch>
        </p:blipFill>
        <p:spPr>
          <a:xfrm>
            <a:off x="2051475" y="2140496"/>
            <a:ext cx="1269196" cy="3689130"/>
          </a:xfrm>
          <a:prstGeom prst="rect">
            <a:avLst/>
          </a:prstGeom>
        </p:spPr>
      </p:pic>
      <p:sp>
        <p:nvSpPr>
          <p:cNvPr id="12" name="標題 4"/>
          <p:cNvSpPr>
            <a:spLocks noGrp="1"/>
          </p:cNvSpPr>
          <p:nvPr>
            <p:ph type="title"/>
          </p:nvPr>
        </p:nvSpPr>
        <p:spPr>
          <a:xfrm>
            <a:off x="705488" y="268287"/>
            <a:ext cx="14292088" cy="1080121"/>
          </a:xfrm>
        </p:spPr>
        <p:txBody>
          <a:bodyPr/>
          <a:lstStyle/>
          <a:p>
            <a:r>
              <a:rPr lang="en-US" altLang="zh-TW" dirty="0" err="1" smtClean="0"/>
              <a:t>PCIe</a:t>
            </a:r>
            <a:endParaRPr lang="zh-TW" altLang="en-US" dirty="0"/>
          </a:p>
        </p:txBody>
      </p:sp>
    </p:spTree>
    <p:extLst>
      <p:ext uri="{BB962C8B-B14F-4D97-AF65-F5344CB8AC3E}">
        <p14:creationId xmlns:p14="http://schemas.microsoft.com/office/powerpoint/2010/main" val="1065975056"/>
      </p:ext>
    </p:extLst>
  </p:cSld>
  <p:clrMapOvr>
    <a:masterClrMapping/>
  </p:clrMapOvr>
  <p:transition/>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圖片 22"/>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157252" y="7356204"/>
            <a:ext cx="1265764" cy="547159"/>
          </a:xfrm>
          <a:prstGeom prst="rect">
            <a:avLst/>
          </a:prstGeom>
        </p:spPr>
      </p:pic>
      <p:cxnSp>
        <p:nvCxnSpPr>
          <p:cNvPr id="26" name="直線接點 25"/>
          <p:cNvCxnSpPr/>
          <p:nvPr/>
        </p:nvCxnSpPr>
        <p:spPr>
          <a:xfrm>
            <a:off x="1253307" y="6925028"/>
            <a:ext cx="2699130" cy="0"/>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pic>
        <p:nvPicPr>
          <p:cNvPr id="16" name="圖片 15"/>
          <p:cNvPicPr>
            <a:picLocks noChangeAspect="1"/>
          </p:cNvPicPr>
          <p:nvPr/>
        </p:nvPicPr>
        <p:blipFill rotWithShape="1">
          <a:blip r:embed="rId3" cstate="email">
            <a:extLst>
              <a:ext uri="{28A0092B-C50C-407E-A947-70E740481C1C}">
                <a14:useLocalDpi xmlns:a14="http://schemas.microsoft.com/office/drawing/2010/main"/>
              </a:ext>
            </a:extLst>
          </a:blip>
          <a:srcRect t="17705"/>
          <a:stretch/>
        </p:blipFill>
        <p:spPr>
          <a:xfrm>
            <a:off x="2718820" y="7181056"/>
            <a:ext cx="1389453" cy="1143453"/>
          </a:xfrm>
          <a:prstGeom prst="rect">
            <a:avLst/>
          </a:prstGeom>
        </p:spPr>
      </p:pic>
      <p:sp>
        <p:nvSpPr>
          <p:cNvPr id="22" name="圓角矩形 21"/>
          <p:cNvSpPr/>
          <p:nvPr/>
        </p:nvSpPr>
        <p:spPr>
          <a:xfrm>
            <a:off x="677243" y="5685610"/>
            <a:ext cx="3816424" cy="1034596"/>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300192">
              <a:defRPr/>
            </a:pPr>
            <a:r>
              <a:rPr lang="en-US" altLang="zh-TW" sz="2400" b="1" dirty="0" smtClean="0">
                <a:solidFill>
                  <a:schemeClr val="bg1"/>
                </a:solidFill>
                <a:latin typeface="Calibri" panose="020F0502020204030204" pitchFamily="34" charset="0"/>
                <a:cs typeface="Calibri" panose="020F0502020204030204" pitchFamily="34" charset="0"/>
              </a:rPr>
              <a:t>CS: E/Feb’ 24</a:t>
            </a:r>
          </a:p>
        </p:txBody>
      </p:sp>
      <p:sp>
        <p:nvSpPr>
          <p:cNvPr id="5" name="標題 4"/>
          <p:cNvSpPr>
            <a:spLocks noGrp="1"/>
          </p:cNvSpPr>
          <p:nvPr>
            <p:ph type="title"/>
          </p:nvPr>
        </p:nvSpPr>
        <p:spPr>
          <a:xfrm>
            <a:off x="677243" y="197727"/>
            <a:ext cx="14292088" cy="1080121"/>
          </a:xfrm>
        </p:spPr>
        <p:txBody>
          <a:bodyPr/>
          <a:lstStyle/>
          <a:p>
            <a:r>
              <a:rPr lang="en-US" altLang="zh-TW" dirty="0" err="1" smtClean="0"/>
              <a:t>PCIe</a:t>
            </a:r>
            <a:endParaRPr lang="zh-TW" altLang="en-US" dirty="0"/>
          </a:p>
        </p:txBody>
      </p:sp>
      <p:graphicFrame>
        <p:nvGraphicFramePr>
          <p:cNvPr id="33" name="表格 32"/>
          <p:cNvGraphicFramePr>
            <a:graphicFrameLocks noGrp="1"/>
          </p:cNvGraphicFramePr>
          <p:nvPr>
            <p:extLst>
              <p:ext uri="{D42A27DB-BD31-4B8C-83A1-F6EECF244321}">
                <p14:modId xmlns:p14="http://schemas.microsoft.com/office/powerpoint/2010/main" val="3630431454"/>
              </p:ext>
            </p:extLst>
          </p:nvPr>
        </p:nvGraphicFramePr>
        <p:xfrm>
          <a:off x="5285755" y="1348408"/>
          <a:ext cx="10657183" cy="7760465"/>
        </p:xfrm>
        <a:graphic>
          <a:graphicData uri="http://schemas.openxmlformats.org/drawingml/2006/table">
            <a:tbl>
              <a:tblPr firstRow="1" bandRow="1">
                <a:tableStyleId>{5940675A-B579-460E-94D1-54222C63F5DA}</a:tableStyleId>
              </a:tblPr>
              <a:tblGrid>
                <a:gridCol w="5328591"/>
                <a:gridCol w="5328592"/>
              </a:tblGrid>
              <a:tr h="428913">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PH250-M280</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91600">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err="1" smtClean="0">
                          <a:solidFill>
                            <a:schemeClr val="tx1">
                              <a:lumMod val="75000"/>
                              <a:lumOff val="25000"/>
                            </a:schemeClr>
                          </a:solidFill>
                          <a:latin typeface="Calibri" panose="020F0502020204030204" pitchFamily="34" charset="0"/>
                          <a:ea typeface="+mn-ea"/>
                          <a:cs typeface="+mn-cs"/>
                          <a:sym typeface="Arial" pitchFamily="34" charset="0"/>
                        </a:rPr>
                        <a:t>PCIe</a:t>
                      </a: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 Gen4 x4</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1600">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Form Factor</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M.2 2280 M Key</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36139">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160GB~640GB</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1600">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i="0" kern="1200" baseline="0" dirty="0" smtClean="0">
                          <a:solidFill>
                            <a:schemeClr val="tx1">
                              <a:lumMod val="75000"/>
                              <a:lumOff val="25000"/>
                            </a:schemeClr>
                          </a:solidFill>
                          <a:latin typeface="Calibri" panose="020F0502020204030204" pitchFamily="34" charset="0"/>
                          <a:ea typeface="+mn-ea"/>
                          <a:cs typeface="+mn-cs"/>
                          <a:sym typeface="Arial" pitchFamily="34" charset="0"/>
                        </a:rPr>
                        <a:t> </a:t>
                      </a:r>
                      <a:r>
                        <a:rPr lang="en-US" altLang="zh-TW" sz="2000" b="0" i="0" kern="1200" dirty="0" err="1" smtClean="0">
                          <a:solidFill>
                            <a:schemeClr val="tx1">
                              <a:lumMod val="75000"/>
                              <a:lumOff val="25000"/>
                            </a:schemeClr>
                          </a:solidFill>
                          <a:latin typeface="Calibri" panose="020F0502020204030204" pitchFamily="34" charset="0"/>
                          <a:ea typeface="+mn-ea"/>
                          <a:cs typeface="+mn-cs"/>
                          <a:sym typeface="Arial" pitchFamily="34" charset="0"/>
                        </a:rPr>
                        <a:t>Kioxia</a:t>
                      </a:r>
                      <a:r>
                        <a:rPr lang="en-US" altLang="zh-TW" sz="2000" b="0" i="0" kern="1200" dirty="0" smtClean="0">
                          <a:solidFill>
                            <a:schemeClr val="tx1">
                              <a:lumMod val="75000"/>
                              <a:lumOff val="25000"/>
                            </a:schemeClr>
                          </a:solidFill>
                          <a:latin typeface="Calibri" panose="020F0502020204030204" pitchFamily="34" charset="0"/>
                          <a:ea typeface="+mn-ea"/>
                          <a:cs typeface="+mn-cs"/>
                          <a:sym typeface="Arial" pitchFamily="34" charset="0"/>
                        </a:rPr>
                        <a:t> </a:t>
                      </a:r>
                      <a:r>
                        <a:rPr lang="en-US" altLang="zh-TW" sz="2000" b="0" i="0" kern="1200" dirty="0" smtClean="0">
                          <a:solidFill>
                            <a:srgbClr val="C00000"/>
                          </a:solidFill>
                          <a:latin typeface="Calibri" panose="020F0502020204030204" pitchFamily="34" charset="0"/>
                          <a:ea typeface="+mn-ea"/>
                          <a:cs typeface="+mn-cs"/>
                          <a:sym typeface="Arial" pitchFamily="34" charset="0"/>
                        </a:rPr>
                        <a:t>BiCS5</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401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External DRAM</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NO</a:t>
                      </a:r>
                    </a:p>
                  </a:txBody>
                  <a:tcPr marL="111600" marR="111600" marT="57600" marB="57600"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1600">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R/W 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Est.3325/3020</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1600">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Read) </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Est.385K </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1600">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Write) </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Est.600K </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1600">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Wide Temp. (-40</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C~85</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Yes</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5377">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2777691">
                <a:tc>
                  <a:txBody>
                    <a:bodyPr/>
                    <a:lstStyle/>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SLC-</a:t>
                      </a:r>
                      <a:r>
                        <a:rPr lang="en-US" altLang="zh-TW" sz="2000" b="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liteX</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(P/E Cycle 100K)</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CoreGlacier</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technology support </a:t>
                      </a:r>
                    </a:p>
                    <a:p>
                      <a:pPr fontAlgn="ctr">
                        <a:spcBef>
                          <a:spcPts val="0"/>
                        </a:spcBef>
                        <a:buSzPct val="100000"/>
                        <a:buFont typeface="Arial" pitchFamily="34" charset="0"/>
                        <a:buChar char="•"/>
                      </a:pPr>
                      <a:r>
                        <a:rPr lang="zh-TW" altLang="en-US"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Support LDPC ECC</a:t>
                      </a:r>
                    </a:p>
                    <a:p>
                      <a:pPr marL="0" marR="0" lvl="0" indent="0" algn="l" defTabSz="914446" rtl="0" eaLnBrk="1" fontAlgn="ctr" latinLnBrk="0" hangingPunct="1">
                        <a:lnSpc>
                          <a:spcPct val="100000"/>
                        </a:lnSpc>
                        <a:spcBef>
                          <a:spcPts val="0"/>
                        </a:spcBef>
                        <a:spcAft>
                          <a:spcPts val="0"/>
                        </a:spcAft>
                        <a:buClrTx/>
                        <a:buSzPct val="100000"/>
                        <a:buFont typeface="Arial" pitchFamily="34" charset="0"/>
                        <a:buChar char="•"/>
                        <a:tabLst/>
                        <a:defRP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Support </a:t>
                      </a: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DataRAID</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zh-TW" altLang="en-US"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Thermal throttling Technology</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zh-TW" altLang="en-US"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End-to-End</a:t>
                      </a:r>
                      <a:r>
                        <a:rPr lang="en-US" altLang="zh-TW" sz="2000" b="0" baseline="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Protection</a:t>
                      </a:r>
                    </a:p>
                    <a:p>
                      <a:pPr fontAlgn="ctr">
                        <a:spcBef>
                          <a:spcPts val="0"/>
                        </a:spcBef>
                        <a:buSzPct val="100000"/>
                        <a:buFont typeface="Arial" pitchFamily="34" charset="0"/>
                        <a:buChar char="•"/>
                      </a:pPr>
                      <a:r>
                        <a:rPr lang="en-US" altLang="zh-TW" sz="2000" b="0" baseline="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baseline="0" dirty="0" err="1"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NVMe</a:t>
                      </a:r>
                      <a:r>
                        <a:rPr lang="en-US" altLang="zh-TW" sz="2000" b="0" baseline="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Secure Erase</a:t>
                      </a:r>
                      <a:endPar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endParaRP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AES 256 support </a:t>
                      </a:r>
                    </a:p>
                    <a:p>
                      <a:pPr marL="179388" indent="-179388" eaLnBrk="0" fontAlgn="base" hangingPunct="0">
                        <a:buSzPct val="100000"/>
                        <a:buFont typeface="Arial" panose="020B0604020202020204" pitchFamily="34" charset="0"/>
                        <a:buChar char="•"/>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rPr>
                        <a:t>DataDefender</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endPar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endParaRPr>
                    </a:p>
                    <a:p>
                      <a:pPr fontAlgn="ctr">
                        <a:spcBef>
                          <a:spcPts val="0"/>
                        </a:spcBef>
                        <a:buSzPct val="100000"/>
                        <a:buFont typeface="Arial" pitchFamily="34" charset="0"/>
                        <a:buChar char="•"/>
                      </a:pPr>
                      <a:r>
                        <a:rPr lang="en-US" altLang="zh-TW" sz="2000" b="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baseline="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Sidefill</a:t>
                      </a:r>
                      <a:endPar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indent="0">
                        <a:spcBef>
                          <a:spcPts val="3413"/>
                        </a:spcBef>
                        <a:buSzPct val="100000"/>
                        <a:buFont typeface="Arial" panose="020B0604020202020204" pitchFamily="34" charset="0"/>
                        <a:buNone/>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Industrial PC, Server, Edge computing, </a:t>
                      </a:r>
                      <a:b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b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IoT</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application</a:t>
                      </a:r>
                      <a:endParaRPr lang="en-US" altLang="zh-TW" sz="2000" b="0" dirty="0">
                        <a:solidFill>
                          <a:schemeClr val="tx1">
                            <a:lumMod val="75000"/>
                            <a:lumOff val="25000"/>
                          </a:schemeClr>
                        </a:solidFill>
                        <a:latin typeface="Calibri" panose="020F0502020204030204" pitchFamily="34" charset="0"/>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34" name="矩形 33"/>
          <p:cNvSpPr/>
          <p:nvPr/>
        </p:nvSpPr>
        <p:spPr>
          <a:xfrm>
            <a:off x="7522616" y="772344"/>
            <a:ext cx="5179963" cy="646331"/>
          </a:xfrm>
          <a:prstGeom prst="rect">
            <a:avLst/>
          </a:prstGeom>
        </p:spPr>
        <p:txBody>
          <a:bodyPr wrap="square">
            <a:spAutoFit/>
          </a:bodyPr>
          <a:lstStyle/>
          <a:p>
            <a:pPr lvl="0" eaLnBrk="1" hangingPunct="1">
              <a:defRPr/>
            </a:pPr>
            <a:r>
              <a:rPr lang="en-US" altLang="zh-TW" sz="3600" b="1" dirty="0" smtClean="0">
                <a:solidFill>
                  <a:srgbClr val="008080"/>
                </a:solidFill>
                <a:latin typeface="Calibri" panose="020F0502020204030204" pitchFamily="34" charset="0"/>
                <a:cs typeface="Calibri" panose="020F0502020204030204" pitchFamily="34" charset="0"/>
              </a:rPr>
              <a:t>PH250-M280 </a:t>
            </a:r>
            <a:r>
              <a:rPr lang="en-US" altLang="zh-TW" sz="3600" b="1" dirty="0">
                <a:solidFill>
                  <a:srgbClr val="008080"/>
                </a:solidFill>
                <a:latin typeface="Calibri" panose="020F0502020204030204" pitchFamily="34" charset="0"/>
                <a:cs typeface="Calibri" panose="020F0502020204030204" pitchFamily="34" charset="0"/>
              </a:rPr>
              <a:t>Specification</a:t>
            </a:r>
          </a:p>
        </p:txBody>
      </p:sp>
      <p:pic>
        <p:nvPicPr>
          <p:cNvPr id="3" name="圖片 2"/>
          <p:cNvPicPr>
            <a:picLocks noChangeAspect="1"/>
          </p:cNvPicPr>
          <p:nvPr/>
        </p:nvPicPr>
        <p:blipFill>
          <a:blip r:embed="rId4"/>
          <a:stretch>
            <a:fillRect/>
          </a:stretch>
        </p:blipFill>
        <p:spPr>
          <a:xfrm>
            <a:off x="2250886" y="1746565"/>
            <a:ext cx="1269196" cy="3689130"/>
          </a:xfrm>
          <a:prstGeom prst="rect">
            <a:avLst/>
          </a:prstGeom>
        </p:spPr>
      </p:pic>
    </p:spTree>
    <p:extLst>
      <p:ext uri="{BB962C8B-B14F-4D97-AF65-F5344CB8AC3E}">
        <p14:creationId xmlns:p14="http://schemas.microsoft.com/office/powerpoint/2010/main" val="4053731839"/>
      </p:ext>
    </p:extLst>
  </p:cSld>
  <p:clrMapOvr>
    <a:masterClrMapping/>
  </p:clrMapOvr>
  <p:transition/>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圖片 22"/>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157252" y="7356204"/>
            <a:ext cx="1265764" cy="547159"/>
          </a:xfrm>
          <a:prstGeom prst="rect">
            <a:avLst/>
          </a:prstGeom>
        </p:spPr>
      </p:pic>
      <p:cxnSp>
        <p:nvCxnSpPr>
          <p:cNvPr id="26" name="直線接點 25"/>
          <p:cNvCxnSpPr/>
          <p:nvPr/>
        </p:nvCxnSpPr>
        <p:spPr>
          <a:xfrm>
            <a:off x="1253307" y="6925028"/>
            <a:ext cx="2699130" cy="0"/>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pic>
        <p:nvPicPr>
          <p:cNvPr id="16" name="圖片 15"/>
          <p:cNvPicPr>
            <a:picLocks noChangeAspect="1"/>
          </p:cNvPicPr>
          <p:nvPr/>
        </p:nvPicPr>
        <p:blipFill rotWithShape="1">
          <a:blip r:embed="rId3" cstate="email">
            <a:extLst>
              <a:ext uri="{28A0092B-C50C-407E-A947-70E740481C1C}">
                <a14:useLocalDpi xmlns:a14="http://schemas.microsoft.com/office/drawing/2010/main"/>
              </a:ext>
            </a:extLst>
          </a:blip>
          <a:srcRect t="17705"/>
          <a:stretch/>
        </p:blipFill>
        <p:spPr>
          <a:xfrm>
            <a:off x="2718820" y="7181056"/>
            <a:ext cx="1389453" cy="1143453"/>
          </a:xfrm>
          <a:prstGeom prst="rect">
            <a:avLst/>
          </a:prstGeom>
        </p:spPr>
      </p:pic>
      <p:sp>
        <p:nvSpPr>
          <p:cNvPr id="22" name="圓角矩形 21"/>
          <p:cNvSpPr/>
          <p:nvPr/>
        </p:nvSpPr>
        <p:spPr>
          <a:xfrm>
            <a:off x="1145235" y="5928274"/>
            <a:ext cx="3063102" cy="791932"/>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300192">
              <a:defRPr/>
            </a:pPr>
            <a:r>
              <a:rPr lang="en-US" altLang="zh-TW" sz="2400" b="1" dirty="0" smtClean="0">
                <a:solidFill>
                  <a:schemeClr val="bg1"/>
                </a:solidFill>
                <a:latin typeface="Calibri" panose="020F0502020204030204" pitchFamily="34" charset="0"/>
                <a:cs typeface="Calibri" panose="020F0502020204030204" pitchFamily="34" charset="0"/>
              </a:rPr>
              <a:t>CS: Ready</a:t>
            </a:r>
          </a:p>
        </p:txBody>
      </p:sp>
      <p:graphicFrame>
        <p:nvGraphicFramePr>
          <p:cNvPr id="33" name="表格 32"/>
          <p:cNvGraphicFramePr>
            <a:graphicFrameLocks noGrp="1"/>
          </p:cNvGraphicFramePr>
          <p:nvPr>
            <p:extLst>
              <p:ext uri="{D42A27DB-BD31-4B8C-83A1-F6EECF244321}">
                <p14:modId xmlns:p14="http://schemas.microsoft.com/office/powerpoint/2010/main" val="3728258101"/>
              </p:ext>
            </p:extLst>
          </p:nvPr>
        </p:nvGraphicFramePr>
        <p:xfrm>
          <a:off x="5285754" y="1852465"/>
          <a:ext cx="10657184" cy="7717992"/>
        </p:xfrm>
        <a:graphic>
          <a:graphicData uri="http://schemas.openxmlformats.org/drawingml/2006/table">
            <a:tbl>
              <a:tblPr firstRow="1" bandRow="1">
                <a:tableStyleId>{5940675A-B579-460E-94D1-54222C63F5DA}</a:tableStyleId>
              </a:tblPr>
              <a:tblGrid>
                <a:gridCol w="5328592"/>
                <a:gridCol w="5328592"/>
              </a:tblGrid>
              <a:tr h="42975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PV920-M280</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92370">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err="1" smtClean="0">
                          <a:solidFill>
                            <a:schemeClr val="tx1">
                              <a:lumMod val="75000"/>
                              <a:lumOff val="25000"/>
                            </a:schemeClr>
                          </a:solidFill>
                          <a:latin typeface="Calibri" panose="020F0502020204030204" pitchFamily="34" charset="0"/>
                          <a:ea typeface="+mn-ea"/>
                          <a:cs typeface="+mn-cs"/>
                          <a:sym typeface="Arial" pitchFamily="34" charset="0"/>
                        </a:rPr>
                        <a:t>PCIe</a:t>
                      </a: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 Gen3 x4</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2370">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Form Factor</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M.2 2280 M Key</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2370">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Single</a:t>
                      </a:r>
                      <a:r>
                        <a:rPr lang="en-US" altLang="zh-TW" sz="2000" b="0" kern="1200" baseline="0" dirty="0" smtClean="0">
                          <a:solidFill>
                            <a:schemeClr val="tx1">
                              <a:lumMod val="75000"/>
                              <a:lumOff val="25000"/>
                            </a:schemeClr>
                          </a:solidFill>
                          <a:latin typeface="Calibri" panose="020F0502020204030204" pitchFamily="34" charset="0"/>
                          <a:ea typeface="+mn-ea"/>
                          <a:cs typeface="+mn-cs"/>
                          <a:sym typeface="Arial" pitchFamily="34" charset="0"/>
                        </a:rPr>
                        <a:t> side: 240GB </a:t>
                      </a: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Double side: 480GB~1920GB</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2370">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err="1" smtClean="0">
                          <a:solidFill>
                            <a:schemeClr val="tx1">
                              <a:lumMod val="75000"/>
                              <a:lumOff val="25000"/>
                            </a:schemeClr>
                          </a:solidFill>
                          <a:latin typeface="Calibri" panose="020F0502020204030204" pitchFamily="34" charset="0"/>
                          <a:ea typeface="+mn-ea"/>
                          <a:cs typeface="+mn-cs"/>
                          <a:sym typeface="Arial" pitchFamily="34" charset="0"/>
                        </a:rPr>
                        <a:t>Kioxia</a:t>
                      </a: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 </a:t>
                      </a:r>
                      <a:r>
                        <a:rPr lang="en-US" altLang="zh-TW" sz="2000" b="0" kern="1200" dirty="0" smtClean="0">
                          <a:solidFill>
                            <a:srgbClr val="C00000"/>
                          </a:solidFill>
                          <a:latin typeface="Calibri" panose="020F0502020204030204" pitchFamily="34" charset="0"/>
                          <a:ea typeface="+mn-ea"/>
                          <a:cs typeface="+mn-cs"/>
                          <a:sym typeface="Arial" pitchFamily="34" charset="0"/>
                        </a:rPr>
                        <a:t>BiCS5</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72456">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External DRAM</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baseline="0" dirty="0" smtClean="0">
                          <a:solidFill>
                            <a:schemeClr val="tx1">
                              <a:lumMod val="75000"/>
                              <a:lumOff val="25000"/>
                            </a:schemeClr>
                          </a:solidFill>
                          <a:latin typeface="Calibri" panose="020F0502020204030204" pitchFamily="34" charset="0"/>
                          <a:ea typeface="+mn-ea"/>
                          <a:cs typeface="+mn-cs"/>
                          <a:sym typeface="Arial" pitchFamily="34" charset="0"/>
                        </a:rPr>
                        <a:t>No</a:t>
                      </a: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2370">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R/W 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defRPr/>
                      </a:pPr>
                      <a:r>
                        <a:rPr lang="en-US" altLang="zh-TW" sz="2000" b="0" kern="1200" baseline="0" dirty="0" smtClean="0">
                          <a:solidFill>
                            <a:schemeClr val="tx1">
                              <a:lumMod val="75000"/>
                              <a:lumOff val="25000"/>
                            </a:schemeClr>
                          </a:solidFill>
                          <a:latin typeface="Calibri" panose="020F0502020204030204" pitchFamily="34" charset="0"/>
                          <a:ea typeface="+mn-ea"/>
                          <a:cs typeface="+mn-cs"/>
                        </a:rPr>
                        <a:t>3535/2785</a:t>
                      </a:r>
                      <a:endParaRPr lang="zh-TW" altLang="en-US" sz="2000" b="0" kern="1200" baseline="0" dirty="0" smtClean="0">
                        <a:solidFill>
                          <a:schemeClr val="tx1">
                            <a:lumMod val="75000"/>
                            <a:lumOff val="25000"/>
                          </a:schemeClr>
                        </a:solidFill>
                        <a:latin typeface="Calibri" panose="020F0502020204030204" pitchFamily="34" charset="0"/>
                        <a:ea typeface="+mn-ea"/>
                        <a:cs typeface="+mn-cs"/>
                      </a:endParaRP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2370">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Read) </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baseline="0" dirty="0" smtClean="0">
                          <a:solidFill>
                            <a:schemeClr val="tx1">
                              <a:lumMod val="75000"/>
                              <a:lumOff val="25000"/>
                            </a:schemeClr>
                          </a:solidFill>
                          <a:latin typeface="Calibri" panose="020F0502020204030204" pitchFamily="34" charset="0"/>
                          <a:ea typeface="+mn-ea"/>
                          <a:cs typeface="+mn-cs"/>
                          <a:sym typeface="Arial" pitchFamily="34" charset="0"/>
                        </a:rPr>
                        <a:t>405K </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2370">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Write) </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baseline="0" dirty="0" smtClean="0">
                          <a:solidFill>
                            <a:schemeClr val="tx1">
                              <a:lumMod val="75000"/>
                              <a:lumOff val="25000"/>
                            </a:schemeClr>
                          </a:solidFill>
                          <a:latin typeface="Calibri" panose="020F0502020204030204" pitchFamily="34" charset="0"/>
                          <a:ea typeface="+mn-ea"/>
                          <a:cs typeface="+mn-cs"/>
                          <a:sym typeface="Arial" pitchFamily="34" charset="0"/>
                        </a:rPr>
                        <a:t>270K </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2370">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Wide Temp. (-40</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C~85</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Yes</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6154">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2791467">
                <a:tc>
                  <a:txBody>
                    <a:bodyPr/>
                    <a:lstStyle/>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CoreGlacier</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technology support </a:t>
                      </a:r>
                    </a:p>
                    <a:p>
                      <a:pPr fontAlgn="ctr">
                        <a:spcBef>
                          <a:spcPts val="0"/>
                        </a:spcBef>
                        <a:buSzPct val="100000"/>
                        <a:buFont typeface="Arial" pitchFamily="34" charset="0"/>
                        <a:buChar char="•"/>
                      </a:pPr>
                      <a:r>
                        <a:rPr lang="zh-TW" altLang="en-US"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Support LDPC ECC</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zh-TW" altLang="en-US"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Thermal throttling Technology</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zh-TW" altLang="en-US"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TRIM</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AES 256 support </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TCG</a:t>
                      </a:r>
                      <a:r>
                        <a:rPr lang="en-US" altLang="zh-TW" sz="2000" b="0" baseline="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OPAL (Optional)</a:t>
                      </a:r>
                      <a:endPar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endParaRPr>
                    </a:p>
                    <a:p>
                      <a:pPr marL="179388" indent="-179388" eaLnBrk="0" fontAlgn="base" hangingPunct="0">
                        <a:buSzPct val="100000"/>
                        <a:buFont typeface="Arial" panose="020B0604020202020204"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rPr>
                        <a:t>DataDefender</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Signed FW</a:t>
                      </a:r>
                    </a:p>
                    <a:p>
                      <a:pPr marL="0" marR="0" lvl="0" indent="0" algn="l" defTabSz="914446" rtl="0" eaLnBrk="1" fontAlgn="ctr" latinLnBrk="0" hangingPunct="1">
                        <a:lnSpc>
                          <a:spcPct val="100000"/>
                        </a:lnSpc>
                        <a:spcBef>
                          <a:spcPts val="0"/>
                        </a:spcBef>
                        <a:spcAft>
                          <a:spcPts val="0"/>
                        </a:spcAft>
                        <a:buClrTx/>
                        <a:buSzPct val="100000"/>
                        <a:buFont typeface="Arial" pitchFamily="34" charset="0"/>
                        <a:buChar char="•"/>
                        <a:tabLst/>
                        <a:defRPr/>
                      </a:pPr>
                      <a:r>
                        <a:rPr lang="en-US" altLang="zh-TW" sz="2000" b="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baseline="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Sidefill</a:t>
                      </a:r>
                      <a:endPar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p>
                      <a:pPr fontAlgn="ctr">
                        <a:spcBef>
                          <a:spcPts val="0"/>
                        </a:spcBef>
                        <a:buSzPct val="100000"/>
                        <a:buFont typeface="Arial" pitchFamily="34" charset="0"/>
                        <a:buNone/>
                      </a:pPr>
                      <a:endPar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indent="0">
                        <a:spcBef>
                          <a:spcPts val="3413"/>
                        </a:spcBef>
                        <a:buSzPct val="100000"/>
                        <a:buFont typeface="Arial" panose="020B0604020202020204" pitchFamily="34" charset="0"/>
                        <a:buNone/>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Industrial PC, Server, Edge computing, </a:t>
                      </a:r>
                      <a:b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b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IoT</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application</a:t>
                      </a:r>
                      <a:endParaRPr lang="en-US" altLang="zh-TW" sz="2000" b="0" dirty="0">
                        <a:solidFill>
                          <a:schemeClr val="tx1">
                            <a:lumMod val="75000"/>
                            <a:lumOff val="25000"/>
                          </a:schemeClr>
                        </a:solidFill>
                        <a:latin typeface="Calibri" panose="020F0502020204030204" pitchFamily="34" charset="0"/>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34" name="矩形 33"/>
          <p:cNvSpPr/>
          <p:nvPr/>
        </p:nvSpPr>
        <p:spPr>
          <a:xfrm>
            <a:off x="7373987" y="1025242"/>
            <a:ext cx="5205656" cy="646331"/>
          </a:xfrm>
          <a:prstGeom prst="rect">
            <a:avLst/>
          </a:prstGeom>
        </p:spPr>
        <p:txBody>
          <a:bodyPr wrap="none">
            <a:spAutoFit/>
          </a:bodyPr>
          <a:lstStyle/>
          <a:p>
            <a:pPr lvl="0" eaLnBrk="1" hangingPunct="1">
              <a:defRPr/>
            </a:pPr>
            <a:r>
              <a:rPr lang="en-US" altLang="zh-TW" sz="3600" b="1" dirty="0" smtClean="0">
                <a:solidFill>
                  <a:srgbClr val="008080"/>
                </a:solidFill>
                <a:latin typeface="Calibri" panose="020F0502020204030204" pitchFamily="34" charset="0"/>
                <a:cs typeface="Calibri" panose="020F0502020204030204" pitchFamily="34" charset="0"/>
              </a:rPr>
              <a:t>PV920-M280 </a:t>
            </a:r>
            <a:r>
              <a:rPr lang="en-US" altLang="zh-TW" sz="3600" b="1" dirty="0">
                <a:solidFill>
                  <a:srgbClr val="008080"/>
                </a:solidFill>
                <a:latin typeface="Calibri" panose="020F0502020204030204" pitchFamily="34" charset="0"/>
                <a:cs typeface="Calibri" panose="020F0502020204030204" pitchFamily="34" charset="0"/>
              </a:rPr>
              <a:t>Specification</a:t>
            </a:r>
          </a:p>
        </p:txBody>
      </p:sp>
      <p:pic>
        <p:nvPicPr>
          <p:cNvPr id="3" name="圖片 2"/>
          <p:cNvPicPr>
            <a:picLocks noChangeAspect="1"/>
          </p:cNvPicPr>
          <p:nvPr/>
        </p:nvPicPr>
        <p:blipFill>
          <a:blip r:embed="rId4"/>
          <a:stretch>
            <a:fillRect/>
          </a:stretch>
        </p:blipFill>
        <p:spPr>
          <a:xfrm>
            <a:off x="2051474" y="2212503"/>
            <a:ext cx="1244423" cy="3617123"/>
          </a:xfrm>
          <a:prstGeom prst="rect">
            <a:avLst/>
          </a:prstGeom>
        </p:spPr>
      </p:pic>
      <p:sp>
        <p:nvSpPr>
          <p:cNvPr id="11" name="標題 4"/>
          <p:cNvSpPr>
            <a:spLocks noGrp="1"/>
          </p:cNvSpPr>
          <p:nvPr>
            <p:ph type="title"/>
          </p:nvPr>
        </p:nvSpPr>
        <p:spPr>
          <a:xfrm>
            <a:off x="705488" y="268287"/>
            <a:ext cx="14292088" cy="1080121"/>
          </a:xfrm>
        </p:spPr>
        <p:txBody>
          <a:bodyPr/>
          <a:lstStyle/>
          <a:p>
            <a:r>
              <a:rPr lang="en-US" altLang="zh-TW" dirty="0" err="1" smtClean="0"/>
              <a:t>PCIe</a:t>
            </a:r>
            <a:endParaRPr lang="zh-TW" altLang="en-US" dirty="0"/>
          </a:p>
        </p:txBody>
      </p:sp>
    </p:spTree>
    <p:extLst>
      <p:ext uri="{BB962C8B-B14F-4D97-AF65-F5344CB8AC3E}">
        <p14:creationId xmlns:p14="http://schemas.microsoft.com/office/powerpoint/2010/main" val="3234121571"/>
      </p:ext>
    </p:extLst>
  </p:cSld>
  <p:clrMapOvr>
    <a:masterClrMapping/>
  </p:clrMapOvr>
  <p:transition/>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圖片 22"/>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157252" y="7356204"/>
            <a:ext cx="1265764" cy="547159"/>
          </a:xfrm>
          <a:prstGeom prst="rect">
            <a:avLst/>
          </a:prstGeom>
        </p:spPr>
      </p:pic>
      <p:cxnSp>
        <p:nvCxnSpPr>
          <p:cNvPr id="26" name="直線接點 25"/>
          <p:cNvCxnSpPr/>
          <p:nvPr/>
        </p:nvCxnSpPr>
        <p:spPr>
          <a:xfrm>
            <a:off x="1253307" y="6925028"/>
            <a:ext cx="2699130" cy="0"/>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pic>
        <p:nvPicPr>
          <p:cNvPr id="16" name="圖片 15"/>
          <p:cNvPicPr>
            <a:picLocks noChangeAspect="1"/>
          </p:cNvPicPr>
          <p:nvPr/>
        </p:nvPicPr>
        <p:blipFill rotWithShape="1">
          <a:blip r:embed="rId3" cstate="email">
            <a:extLst>
              <a:ext uri="{28A0092B-C50C-407E-A947-70E740481C1C}">
                <a14:useLocalDpi xmlns:a14="http://schemas.microsoft.com/office/drawing/2010/main"/>
              </a:ext>
            </a:extLst>
          </a:blip>
          <a:srcRect t="17705"/>
          <a:stretch/>
        </p:blipFill>
        <p:spPr>
          <a:xfrm>
            <a:off x="2718820" y="7181056"/>
            <a:ext cx="1389453" cy="1143453"/>
          </a:xfrm>
          <a:prstGeom prst="rect">
            <a:avLst/>
          </a:prstGeom>
        </p:spPr>
      </p:pic>
      <p:sp>
        <p:nvSpPr>
          <p:cNvPr id="22" name="圓角矩形 21"/>
          <p:cNvSpPr/>
          <p:nvPr/>
        </p:nvSpPr>
        <p:spPr>
          <a:xfrm>
            <a:off x="1145235" y="5928274"/>
            <a:ext cx="3063102" cy="791932"/>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300192">
              <a:defRPr/>
            </a:pPr>
            <a:r>
              <a:rPr lang="en-US" altLang="zh-TW" sz="2400" b="1" dirty="0" smtClean="0">
                <a:solidFill>
                  <a:schemeClr val="bg1"/>
                </a:solidFill>
                <a:latin typeface="Calibri" panose="020F0502020204030204" pitchFamily="34" charset="0"/>
                <a:cs typeface="Calibri" panose="020F0502020204030204" pitchFamily="34" charset="0"/>
              </a:rPr>
              <a:t>CS: Ready</a:t>
            </a:r>
            <a:endParaRPr lang="en-US" altLang="zh-TW" sz="2400" b="1" dirty="0">
              <a:solidFill>
                <a:schemeClr val="bg1"/>
              </a:solidFill>
              <a:latin typeface="Calibri" panose="020F0502020204030204" pitchFamily="34" charset="0"/>
              <a:cs typeface="Calibri" panose="020F0502020204030204" pitchFamily="34" charset="0"/>
            </a:endParaRPr>
          </a:p>
        </p:txBody>
      </p:sp>
      <p:graphicFrame>
        <p:nvGraphicFramePr>
          <p:cNvPr id="33" name="表格 32"/>
          <p:cNvGraphicFramePr>
            <a:graphicFrameLocks noGrp="1"/>
          </p:cNvGraphicFramePr>
          <p:nvPr>
            <p:extLst>
              <p:ext uri="{D42A27DB-BD31-4B8C-83A1-F6EECF244321}">
                <p14:modId xmlns:p14="http://schemas.microsoft.com/office/powerpoint/2010/main" val="602371052"/>
              </p:ext>
            </p:extLst>
          </p:nvPr>
        </p:nvGraphicFramePr>
        <p:xfrm>
          <a:off x="5285754" y="1852464"/>
          <a:ext cx="10657184" cy="8050752"/>
        </p:xfrm>
        <a:graphic>
          <a:graphicData uri="http://schemas.openxmlformats.org/drawingml/2006/table">
            <a:tbl>
              <a:tblPr firstRow="1" bandRow="1">
                <a:tableStyleId>{5940675A-B579-460E-94D1-54222C63F5DA}</a:tableStyleId>
              </a:tblPr>
              <a:tblGrid>
                <a:gridCol w="5328592"/>
                <a:gridCol w="5328592"/>
              </a:tblGrid>
              <a:tr h="48516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PH920-M280</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76866">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err="1" smtClean="0">
                          <a:solidFill>
                            <a:schemeClr val="tx1">
                              <a:lumMod val="75000"/>
                              <a:lumOff val="25000"/>
                            </a:schemeClr>
                          </a:solidFill>
                          <a:latin typeface="Calibri" panose="020F0502020204030204" pitchFamily="34" charset="0"/>
                          <a:ea typeface="+mn-ea"/>
                          <a:cs typeface="+mn-cs"/>
                          <a:sym typeface="Arial" pitchFamily="34" charset="0"/>
                        </a:rPr>
                        <a:t>PCIe</a:t>
                      </a: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 Gen3 x4</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76866">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Form Factor</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M.2 2280 M Key</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76866">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Single side: 160GB; Double side: </a:t>
                      </a: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320GB~640GB</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76866">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err="1" smtClean="0">
                          <a:solidFill>
                            <a:schemeClr val="tx1">
                              <a:lumMod val="75000"/>
                              <a:lumOff val="25000"/>
                            </a:schemeClr>
                          </a:solidFill>
                          <a:latin typeface="Calibri" panose="020F0502020204030204" pitchFamily="34" charset="0"/>
                          <a:ea typeface="+mn-ea"/>
                          <a:cs typeface="+mn-cs"/>
                          <a:sym typeface="Arial" pitchFamily="34" charset="0"/>
                        </a:rPr>
                        <a:t>Kioxia</a:t>
                      </a: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 </a:t>
                      </a:r>
                      <a:r>
                        <a:rPr lang="en-US" altLang="zh-TW" sz="2000" b="0" kern="1200" dirty="0" smtClean="0">
                          <a:solidFill>
                            <a:srgbClr val="C00000"/>
                          </a:solidFill>
                          <a:latin typeface="Calibri" panose="020F0502020204030204" pitchFamily="34" charset="0"/>
                          <a:ea typeface="+mn-ea"/>
                          <a:cs typeface="+mn-cs"/>
                          <a:sym typeface="Arial" pitchFamily="34" charset="0"/>
                        </a:rPr>
                        <a:t>BiCS5</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76866">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External DRAM</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No</a:t>
                      </a: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76866">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R/W 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3530/2730</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76866">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Read) </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425K</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76866">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Write) </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275K</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76866">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Wide Temp. (-40</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C~85</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Yes</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21172">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2558540">
                <a:tc>
                  <a:txBody>
                    <a:bodyPr/>
                    <a:lstStyle/>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SLC-</a:t>
                      </a:r>
                      <a:r>
                        <a:rPr lang="en-US" altLang="zh-TW" sz="2000" b="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liteX</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(P/E Cycle 100K)</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CoreGlacier</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technology support </a:t>
                      </a:r>
                    </a:p>
                    <a:p>
                      <a:pPr fontAlgn="ctr">
                        <a:spcBef>
                          <a:spcPts val="0"/>
                        </a:spcBef>
                        <a:buSzPct val="100000"/>
                        <a:buFont typeface="Arial" pitchFamily="34" charset="0"/>
                        <a:buChar char="•"/>
                      </a:pPr>
                      <a:r>
                        <a:rPr lang="zh-TW" altLang="en-US"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Support LDPC ECC</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zh-TW" altLang="en-US"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Thermal throttling Technology</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zh-TW" altLang="en-US"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TRIM</a:t>
                      </a:r>
                    </a:p>
                    <a:p>
                      <a:pPr fontAlgn="ctr">
                        <a:spcBef>
                          <a:spcPts val="0"/>
                        </a:spcBef>
                        <a:buSzPct val="100000"/>
                        <a:buFont typeface="Arial" pitchFamily="34" charset="0"/>
                        <a:buChar char="•"/>
                      </a:pPr>
                      <a:r>
                        <a:rPr lang="en-US" altLang="zh-TW" sz="2000" b="0" baseline="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AES 256 support </a:t>
                      </a:r>
                    </a:p>
                    <a:p>
                      <a:pPr marL="0" marR="0" lvl="0" indent="0" algn="l" defTabSz="914446" rtl="0" eaLnBrk="1" fontAlgn="ctr" latinLnBrk="0" hangingPunct="1">
                        <a:lnSpc>
                          <a:spcPct val="100000"/>
                        </a:lnSpc>
                        <a:spcBef>
                          <a:spcPts val="0"/>
                        </a:spcBef>
                        <a:spcAft>
                          <a:spcPts val="0"/>
                        </a:spcAft>
                        <a:buClrTx/>
                        <a:buSzPct val="100000"/>
                        <a:buFont typeface="Arial" pitchFamily="34" charset="0"/>
                        <a:buChar char="•"/>
                        <a:tabLst/>
                        <a:defRP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SLC-</a:t>
                      </a:r>
                      <a:r>
                        <a:rPr lang="en-US" altLang="zh-TW" sz="2000" kern="120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liteX</a:t>
                      </a:r>
                      <a:r>
                        <a:rPr lang="en-US" altLang="zh-TW" sz="2000" kern="120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(P/E</a:t>
                      </a:r>
                      <a:r>
                        <a:rPr lang="en-US" altLang="zh-TW" sz="2000" kern="120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cycles up to 100K)</a:t>
                      </a:r>
                      <a:endPar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endParaRPr>
                    </a:p>
                    <a:p>
                      <a:pPr marL="179388" indent="-179388" eaLnBrk="0" fontAlgn="base" hangingPunct="0">
                        <a:buSzPct val="100000"/>
                        <a:buFont typeface="Arial" panose="020B0604020202020204" pitchFamily="34" charset="0"/>
                        <a:buChar char="•"/>
                      </a:pP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rPr>
                        <a:t>DataDefender</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Signed FW</a:t>
                      </a:r>
                    </a:p>
                    <a:p>
                      <a:pPr marL="0" marR="0" lvl="0" indent="0" algn="l" defTabSz="914446" rtl="0" eaLnBrk="1" fontAlgn="ctr" latinLnBrk="0" hangingPunct="1">
                        <a:lnSpc>
                          <a:spcPct val="100000"/>
                        </a:lnSpc>
                        <a:spcBef>
                          <a:spcPts val="0"/>
                        </a:spcBef>
                        <a:spcAft>
                          <a:spcPts val="0"/>
                        </a:spcAft>
                        <a:buClrTx/>
                        <a:buSzPct val="100000"/>
                        <a:buFont typeface="Arial" pitchFamily="34" charset="0"/>
                        <a:buChar char="•"/>
                        <a:tabLst/>
                        <a:defRPr/>
                      </a:pPr>
                      <a:r>
                        <a:rPr lang="en-US" altLang="zh-TW" sz="2000" b="0" baseline="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t>
                      </a:r>
                      <a:r>
                        <a:rPr lang="en-US" altLang="zh-TW" sz="2000" b="0" baseline="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Sidefill</a:t>
                      </a:r>
                      <a:endPar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p>
                      <a:pPr fontAlgn="ctr">
                        <a:spcBef>
                          <a:spcPts val="0"/>
                        </a:spcBef>
                        <a:buSzPct val="100000"/>
                        <a:buFont typeface="Arial" pitchFamily="34" charset="0"/>
                        <a:buNone/>
                      </a:pPr>
                      <a:endPar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indent="0">
                        <a:spcBef>
                          <a:spcPts val="3413"/>
                        </a:spcBef>
                        <a:buSzPct val="100000"/>
                        <a:buFont typeface="Arial" panose="020B0604020202020204" pitchFamily="34" charset="0"/>
                        <a:buNone/>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Industrial PC, Server, Edge computing, </a:t>
                      </a:r>
                      <a:b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b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IoT</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application</a:t>
                      </a:r>
                      <a:endParaRPr lang="en-US" altLang="zh-TW" sz="2000" b="0" dirty="0">
                        <a:solidFill>
                          <a:schemeClr val="tx1">
                            <a:lumMod val="75000"/>
                            <a:lumOff val="25000"/>
                          </a:schemeClr>
                        </a:solidFill>
                        <a:latin typeface="Calibri" panose="020F0502020204030204" pitchFamily="34" charset="0"/>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34" name="矩形 33"/>
          <p:cNvSpPr/>
          <p:nvPr/>
        </p:nvSpPr>
        <p:spPr>
          <a:xfrm>
            <a:off x="7373987" y="1025242"/>
            <a:ext cx="5227137" cy="646331"/>
          </a:xfrm>
          <a:prstGeom prst="rect">
            <a:avLst/>
          </a:prstGeom>
        </p:spPr>
        <p:txBody>
          <a:bodyPr wrap="none">
            <a:spAutoFit/>
          </a:bodyPr>
          <a:lstStyle/>
          <a:p>
            <a:pPr lvl="0" eaLnBrk="1" hangingPunct="1">
              <a:defRPr/>
            </a:pPr>
            <a:r>
              <a:rPr lang="en-US" altLang="zh-TW" sz="3600" b="1" dirty="0" smtClean="0">
                <a:solidFill>
                  <a:srgbClr val="008080"/>
                </a:solidFill>
                <a:latin typeface="Calibri" panose="020F0502020204030204" pitchFamily="34" charset="0"/>
                <a:cs typeface="Calibri" panose="020F0502020204030204" pitchFamily="34" charset="0"/>
              </a:rPr>
              <a:t>PH920-M280 </a:t>
            </a:r>
            <a:r>
              <a:rPr lang="en-US" altLang="zh-TW" sz="3600" b="1" dirty="0">
                <a:solidFill>
                  <a:srgbClr val="008080"/>
                </a:solidFill>
                <a:latin typeface="Calibri" panose="020F0502020204030204" pitchFamily="34" charset="0"/>
                <a:cs typeface="Calibri" panose="020F0502020204030204" pitchFamily="34" charset="0"/>
              </a:rPr>
              <a:t>Specification</a:t>
            </a:r>
          </a:p>
        </p:txBody>
      </p:sp>
      <p:pic>
        <p:nvPicPr>
          <p:cNvPr id="3" name="圖片 2"/>
          <p:cNvPicPr>
            <a:picLocks noChangeAspect="1"/>
          </p:cNvPicPr>
          <p:nvPr/>
        </p:nvPicPr>
        <p:blipFill>
          <a:blip r:embed="rId4"/>
          <a:stretch>
            <a:fillRect/>
          </a:stretch>
        </p:blipFill>
        <p:spPr>
          <a:xfrm>
            <a:off x="2051474" y="2212503"/>
            <a:ext cx="1244423" cy="3617123"/>
          </a:xfrm>
          <a:prstGeom prst="rect">
            <a:avLst/>
          </a:prstGeom>
        </p:spPr>
      </p:pic>
      <p:sp>
        <p:nvSpPr>
          <p:cNvPr id="11" name="標題 4"/>
          <p:cNvSpPr>
            <a:spLocks noGrp="1"/>
          </p:cNvSpPr>
          <p:nvPr>
            <p:ph type="title"/>
          </p:nvPr>
        </p:nvSpPr>
        <p:spPr>
          <a:xfrm>
            <a:off x="705488" y="268287"/>
            <a:ext cx="14292088" cy="1080121"/>
          </a:xfrm>
        </p:spPr>
        <p:txBody>
          <a:bodyPr/>
          <a:lstStyle/>
          <a:p>
            <a:r>
              <a:rPr lang="en-US" altLang="zh-TW" dirty="0" err="1" smtClean="0"/>
              <a:t>PCIe</a:t>
            </a:r>
            <a:endParaRPr lang="zh-TW" altLang="en-US" dirty="0"/>
          </a:p>
        </p:txBody>
      </p:sp>
    </p:spTree>
    <p:extLst>
      <p:ext uri="{BB962C8B-B14F-4D97-AF65-F5344CB8AC3E}">
        <p14:creationId xmlns:p14="http://schemas.microsoft.com/office/powerpoint/2010/main" val="339956805"/>
      </p:ext>
    </p:extLst>
  </p:cSld>
  <p:clrMapOvr>
    <a:masterClrMapping/>
  </p:clrMapOvr>
  <p:transition/>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圖片 22"/>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157252" y="7356204"/>
            <a:ext cx="1265764" cy="547159"/>
          </a:xfrm>
          <a:prstGeom prst="rect">
            <a:avLst/>
          </a:prstGeom>
        </p:spPr>
      </p:pic>
      <p:cxnSp>
        <p:nvCxnSpPr>
          <p:cNvPr id="26" name="直線接點 25"/>
          <p:cNvCxnSpPr/>
          <p:nvPr/>
        </p:nvCxnSpPr>
        <p:spPr>
          <a:xfrm>
            <a:off x="1253307" y="6925028"/>
            <a:ext cx="2699130" cy="0"/>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pic>
        <p:nvPicPr>
          <p:cNvPr id="16" name="圖片 15"/>
          <p:cNvPicPr>
            <a:picLocks noChangeAspect="1"/>
          </p:cNvPicPr>
          <p:nvPr/>
        </p:nvPicPr>
        <p:blipFill rotWithShape="1">
          <a:blip r:embed="rId3" cstate="email">
            <a:extLst>
              <a:ext uri="{28A0092B-C50C-407E-A947-70E740481C1C}">
                <a14:useLocalDpi xmlns:a14="http://schemas.microsoft.com/office/drawing/2010/main"/>
              </a:ext>
            </a:extLst>
          </a:blip>
          <a:srcRect t="17705"/>
          <a:stretch/>
        </p:blipFill>
        <p:spPr>
          <a:xfrm>
            <a:off x="2718820" y="7181056"/>
            <a:ext cx="1389453" cy="1143453"/>
          </a:xfrm>
          <a:prstGeom prst="rect">
            <a:avLst/>
          </a:prstGeom>
        </p:spPr>
      </p:pic>
      <p:sp>
        <p:nvSpPr>
          <p:cNvPr id="22" name="圓角矩形 21"/>
          <p:cNvSpPr/>
          <p:nvPr/>
        </p:nvSpPr>
        <p:spPr>
          <a:xfrm>
            <a:off x="1253307" y="4964528"/>
            <a:ext cx="2448272" cy="776367"/>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300192">
              <a:defRPr/>
            </a:pPr>
            <a:r>
              <a:rPr lang="en-US" altLang="zh-TW" sz="2400" b="1" dirty="0" smtClean="0">
                <a:solidFill>
                  <a:schemeClr val="bg1"/>
                </a:solidFill>
                <a:latin typeface="Calibri" panose="020F0502020204030204" pitchFamily="34" charset="0"/>
                <a:cs typeface="Calibri" panose="020F0502020204030204" pitchFamily="34" charset="0"/>
              </a:rPr>
              <a:t>CS</a:t>
            </a:r>
            <a:r>
              <a:rPr lang="en-US" altLang="zh-TW" sz="2400" b="1" dirty="0">
                <a:solidFill>
                  <a:schemeClr val="bg1"/>
                </a:solidFill>
                <a:latin typeface="Calibri" panose="020F0502020204030204" pitchFamily="34" charset="0"/>
                <a:cs typeface="Calibri" panose="020F0502020204030204" pitchFamily="34" charset="0"/>
              </a:rPr>
              <a:t>: </a:t>
            </a:r>
            <a:r>
              <a:rPr lang="en-US" altLang="zh-TW" sz="2400" b="1" dirty="0" smtClean="0">
                <a:solidFill>
                  <a:schemeClr val="bg1"/>
                </a:solidFill>
                <a:latin typeface="Calibri" panose="020F0502020204030204" pitchFamily="34" charset="0"/>
                <a:cs typeface="Calibri" panose="020F0502020204030204" pitchFamily="34" charset="0"/>
              </a:rPr>
              <a:t>E/Dec.</a:t>
            </a:r>
            <a:endParaRPr lang="en-US" altLang="zh-TW" sz="2400" b="1" dirty="0">
              <a:solidFill>
                <a:schemeClr val="bg1"/>
              </a:solidFill>
              <a:latin typeface="Calibri" panose="020F0502020204030204" pitchFamily="34" charset="0"/>
              <a:cs typeface="Calibri" panose="020F0502020204030204" pitchFamily="34" charset="0"/>
            </a:endParaRPr>
          </a:p>
        </p:txBody>
      </p:sp>
      <p:graphicFrame>
        <p:nvGraphicFramePr>
          <p:cNvPr id="33" name="表格 32"/>
          <p:cNvGraphicFramePr>
            <a:graphicFrameLocks noGrp="1"/>
          </p:cNvGraphicFramePr>
          <p:nvPr>
            <p:extLst>
              <p:ext uri="{D42A27DB-BD31-4B8C-83A1-F6EECF244321}">
                <p14:modId xmlns:p14="http://schemas.microsoft.com/office/powerpoint/2010/main" val="197283255"/>
              </p:ext>
            </p:extLst>
          </p:nvPr>
        </p:nvGraphicFramePr>
        <p:xfrm>
          <a:off x="5285754" y="1852464"/>
          <a:ext cx="10657184" cy="7145519"/>
        </p:xfrm>
        <a:graphic>
          <a:graphicData uri="http://schemas.openxmlformats.org/drawingml/2006/table">
            <a:tbl>
              <a:tblPr firstRow="1" bandRow="1">
                <a:tableStyleId>{5940675A-B579-460E-94D1-54222C63F5DA}</a:tableStyleId>
              </a:tblPr>
              <a:tblGrid>
                <a:gridCol w="5328592"/>
                <a:gridCol w="5328592"/>
              </a:tblGrid>
              <a:tr h="42971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PV250-M242</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6972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err="1" smtClean="0">
                          <a:solidFill>
                            <a:schemeClr val="tx1">
                              <a:lumMod val="75000"/>
                              <a:lumOff val="25000"/>
                            </a:schemeClr>
                          </a:solidFill>
                          <a:latin typeface="Calibri" panose="020F0502020204030204" pitchFamily="34" charset="0"/>
                          <a:ea typeface="+mn-ea"/>
                          <a:cs typeface="+mn-cs"/>
                          <a:sym typeface="Arial" pitchFamily="34" charset="0"/>
                        </a:rPr>
                        <a:t>PCIe</a:t>
                      </a: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 Gen4 x4</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69724">
                <a:tc>
                  <a:txBody>
                    <a:bodyPr/>
                    <a:lstStyle/>
                    <a:p>
                      <a:pPr>
                        <a:lnSpc>
                          <a:spcPts val="2400"/>
                        </a:lnSpc>
                        <a:spcBef>
                          <a:spcPts val="0"/>
                        </a:spcBef>
                        <a:spcAft>
                          <a:spcPts val="0"/>
                        </a:spcAf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Form Factor</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M.2 2242 M Key</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6972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240GB~960GB</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6972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ts val="2400"/>
                        </a:lnSpc>
                        <a:spcBef>
                          <a:spcPts val="0"/>
                        </a:spcBef>
                        <a:spcAft>
                          <a:spcPts val="0"/>
                        </a:spcAft>
                        <a:buClrTx/>
                        <a:buSzPct val="171000"/>
                        <a:buFont typeface="Arial" pitchFamily="34" charset="0"/>
                        <a:buNone/>
                        <a:tabLst/>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Kioxia</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lang="en-US" altLang="zh-TW" sz="2000" b="0" kern="1200" dirty="0" smtClean="0">
                          <a:solidFill>
                            <a:srgbClr val="C00000"/>
                          </a:solidFill>
                          <a:latin typeface="Calibri" panose="020F0502020204030204" pitchFamily="34" charset="0"/>
                          <a:ea typeface="+mn-ea"/>
                          <a:cs typeface="Calibri" panose="020F0502020204030204" pitchFamily="34" charset="0"/>
                          <a:sym typeface="Arial" pitchFamily="34" charset="0"/>
                        </a:rPr>
                        <a:t>BiCS5</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6972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External DRAM</a:t>
                      </a:r>
                      <a:endParaRPr kumimoji="0" lang="zh-TW" altLang="en-US"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No</a:t>
                      </a: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6972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R/W 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Est. 3500/2885</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6972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Read)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Est.</a:t>
                      </a:r>
                      <a:r>
                        <a:rPr lang="en-US"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95</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K </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6972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Write)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Est.</a:t>
                      </a:r>
                      <a:r>
                        <a:rPr lang="en-US"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347K</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73290">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2935945">
                <a:tc>
                  <a:txBody>
                    <a:bodyPr/>
                    <a:lstStyle/>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Support LDPC ECC</a:t>
                      </a:r>
                    </a:p>
                    <a:p>
                      <a:pPr fontAlgn="ctr">
                        <a:spcBef>
                          <a:spcPts val="0"/>
                        </a:spcBef>
                        <a:buSzPct val="100000"/>
                        <a:buFont typeface="Arial" pitchFamily="34" charset="0"/>
                        <a:buChar char="•"/>
                      </a:pPr>
                      <a:r>
                        <a:rPr lang="zh-TW" altLang="en-US"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Support HMB (Host Memory Buffer)</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Support </a:t>
                      </a: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DataRAID</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a:t>
                      </a:r>
                    </a:p>
                    <a:p>
                      <a:pPr marL="0" marR="0" lvl="0" indent="0" algn="l" defTabSz="914446" rtl="0" eaLnBrk="1" fontAlgn="ctr" latinLnBrk="0" hangingPunct="1">
                        <a:lnSpc>
                          <a:spcPct val="100000"/>
                        </a:lnSpc>
                        <a:spcBef>
                          <a:spcPts val="0"/>
                        </a:spcBef>
                        <a:spcAft>
                          <a:spcPts val="0"/>
                        </a:spcAft>
                        <a:buClrTx/>
                        <a:buSzPct val="100000"/>
                        <a:buFont typeface="Arial" pitchFamily="34" charset="0"/>
                        <a:buChar char="•"/>
                        <a:tabLst/>
                        <a:defRP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AES256 Support</a:t>
                      </a:r>
                      <a:endPar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endParaRPr>
                    </a:p>
                    <a:p>
                      <a:pPr marL="0" marR="0" lvl="0" indent="0" algn="l" defTabSz="914446" rtl="0" eaLnBrk="1" fontAlgn="ctr" latinLnBrk="0" hangingPunct="1">
                        <a:lnSpc>
                          <a:spcPct val="100000"/>
                        </a:lnSpc>
                        <a:spcBef>
                          <a:spcPts val="0"/>
                        </a:spcBef>
                        <a:spcAft>
                          <a:spcPts val="0"/>
                        </a:spcAft>
                        <a:buClrTx/>
                        <a:buSzPct val="100000"/>
                        <a:buFont typeface="Arial" pitchFamily="34" charset="0"/>
                        <a:buChar char="•"/>
                        <a:tabLst/>
                        <a:defRP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 </a:t>
                      </a: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rPr>
                        <a:t>DataDefender</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a:t>
                      </a:r>
                      <a:endPar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endParaRP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Thermal throttling Technology</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End-to-End Data Protection</a:t>
                      </a:r>
                    </a:p>
                    <a:p>
                      <a:pPr marL="0" marR="0" lvl="0" indent="0" algn="l" defTabSz="914446" rtl="0" eaLnBrk="1" fontAlgn="ctr" latinLnBrk="0" hangingPunct="1">
                        <a:lnSpc>
                          <a:spcPct val="100000"/>
                        </a:lnSpc>
                        <a:spcBef>
                          <a:spcPts val="0"/>
                        </a:spcBef>
                        <a:spcAft>
                          <a:spcPts val="0"/>
                        </a:spcAft>
                        <a:buClrTx/>
                        <a:buSzPct val="100000"/>
                        <a:buFont typeface="Arial" pitchFamily="34" charset="0"/>
                        <a:buChar char="•"/>
                        <a:tabLst/>
                        <a:defRP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baseline="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Sidefill</a:t>
                      </a:r>
                      <a:endPar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endParaRPr>
                    </a:p>
                    <a:p>
                      <a:pPr fontAlgn="ctr">
                        <a:spcBef>
                          <a:spcPts val="0"/>
                        </a:spcBef>
                        <a:buSzPct val="100000"/>
                        <a:buFont typeface="Arial" pitchFamily="34" charset="0"/>
                        <a:buNone/>
                      </a:pPr>
                      <a:endPar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spcBef>
                          <a:spcPts val="3413"/>
                        </a:spcBef>
                        <a:buSzPct val="171000"/>
                      </a:pPr>
                      <a:r>
                        <a:rPr lang="fr-FR"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POS, Digital Signage, Industrial PC</a:t>
                      </a: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34" name="矩形 33"/>
          <p:cNvSpPr/>
          <p:nvPr/>
        </p:nvSpPr>
        <p:spPr>
          <a:xfrm>
            <a:off x="7373987" y="1025242"/>
            <a:ext cx="5205656" cy="646331"/>
          </a:xfrm>
          <a:prstGeom prst="rect">
            <a:avLst/>
          </a:prstGeom>
        </p:spPr>
        <p:txBody>
          <a:bodyPr wrap="none">
            <a:spAutoFit/>
          </a:bodyPr>
          <a:lstStyle/>
          <a:p>
            <a:pPr lvl="0" eaLnBrk="1" hangingPunct="1">
              <a:defRPr/>
            </a:pPr>
            <a:r>
              <a:rPr lang="en-US" altLang="zh-TW" sz="3600" b="1" dirty="0" smtClean="0">
                <a:solidFill>
                  <a:srgbClr val="008080"/>
                </a:solidFill>
                <a:latin typeface="Calibri" panose="020F0502020204030204" pitchFamily="34" charset="0"/>
                <a:cs typeface="Calibri" panose="020F0502020204030204" pitchFamily="34" charset="0"/>
              </a:rPr>
              <a:t>PV250-M242 </a:t>
            </a:r>
            <a:r>
              <a:rPr lang="en-US" altLang="zh-TW" sz="3600" b="1" dirty="0">
                <a:solidFill>
                  <a:srgbClr val="008080"/>
                </a:solidFill>
                <a:latin typeface="Calibri" panose="020F0502020204030204" pitchFamily="34" charset="0"/>
                <a:cs typeface="Calibri" panose="020F0502020204030204" pitchFamily="34" charset="0"/>
              </a:rPr>
              <a:t>Specification</a:t>
            </a:r>
          </a:p>
        </p:txBody>
      </p:sp>
      <p:pic>
        <p:nvPicPr>
          <p:cNvPr id="2" name="圖片 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54070" y="1852464"/>
            <a:ext cx="2937892" cy="2937892"/>
          </a:xfrm>
          <a:prstGeom prst="rect">
            <a:avLst/>
          </a:prstGeom>
        </p:spPr>
      </p:pic>
      <p:sp>
        <p:nvSpPr>
          <p:cNvPr id="11" name="標題 4"/>
          <p:cNvSpPr>
            <a:spLocks noGrp="1"/>
          </p:cNvSpPr>
          <p:nvPr>
            <p:ph type="title"/>
          </p:nvPr>
        </p:nvSpPr>
        <p:spPr>
          <a:xfrm>
            <a:off x="705488" y="268287"/>
            <a:ext cx="14292088" cy="1080121"/>
          </a:xfrm>
        </p:spPr>
        <p:txBody>
          <a:bodyPr/>
          <a:lstStyle/>
          <a:p>
            <a:r>
              <a:rPr lang="en-US" altLang="zh-TW" dirty="0" err="1" smtClean="0"/>
              <a:t>PCIe</a:t>
            </a:r>
            <a:endParaRPr lang="zh-TW" altLang="en-US" dirty="0"/>
          </a:p>
        </p:txBody>
      </p:sp>
    </p:spTree>
    <p:extLst>
      <p:ext uri="{BB962C8B-B14F-4D97-AF65-F5344CB8AC3E}">
        <p14:creationId xmlns:p14="http://schemas.microsoft.com/office/powerpoint/2010/main" val="190327064"/>
      </p:ext>
    </p:extLst>
  </p:cSld>
  <p:clrMapOvr>
    <a:masterClrMapping/>
  </p:clrMapOvr>
  <p:transition/>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502121" y="124272"/>
            <a:ext cx="14288690" cy="1128952"/>
          </a:xfrm>
        </p:spPr>
        <p:txBody>
          <a:bodyPr/>
          <a:lstStyle/>
          <a:p>
            <a:r>
              <a:rPr lang="en-US" altLang="zh-TW" smtClean="0"/>
              <a:t>Defense Series Roadmap</a:t>
            </a:r>
            <a:endParaRPr lang="zh-TW" altLang="en-US" dirty="0"/>
          </a:p>
        </p:txBody>
      </p:sp>
      <p:graphicFrame>
        <p:nvGraphicFramePr>
          <p:cNvPr id="3" name="表格 2"/>
          <p:cNvGraphicFramePr>
            <a:graphicFrameLocks noGrp="1"/>
          </p:cNvGraphicFramePr>
          <p:nvPr>
            <p:extLst>
              <p:ext uri="{D42A27DB-BD31-4B8C-83A1-F6EECF244321}">
                <p14:modId xmlns:p14="http://schemas.microsoft.com/office/powerpoint/2010/main" val="1504251647"/>
              </p:ext>
            </p:extLst>
          </p:nvPr>
        </p:nvGraphicFramePr>
        <p:xfrm>
          <a:off x="534141" y="1060376"/>
          <a:ext cx="16272894" cy="6263948"/>
        </p:xfrm>
        <a:graphic>
          <a:graphicData uri="http://schemas.openxmlformats.org/drawingml/2006/table">
            <a:tbl>
              <a:tblPr firstRow="1" bandRow="1">
                <a:tableStyleId>{5940675A-B579-460E-94D1-54222C63F5DA}</a:tableStyleId>
              </a:tblPr>
              <a:tblGrid>
                <a:gridCol w="873111"/>
                <a:gridCol w="1961239"/>
                <a:gridCol w="924344"/>
                <a:gridCol w="1042850"/>
                <a:gridCol w="1042850"/>
                <a:gridCol w="1042850"/>
                <a:gridCol w="1042850"/>
                <a:gridCol w="1042850"/>
                <a:gridCol w="1042850"/>
                <a:gridCol w="1042850"/>
                <a:gridCol w="1042850"/>
                <a:gridCol w="1042850"/>
                <a:gridCol w="1042850"/>
                <a:gridCol w="1042850"/>
                <a:gridCol w="1042850"/>
              </a:tblGrid>
              <a:tr h="432048">
                <a:tc>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Flash</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c grid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Available</a:t>
                      </a:r>
                      <a:r>
                        <a:rPr lang="en-US" altLang="zh-TW" sz="2000" b="1" baseline="0" dirty="0" smtClean="0">
                          <a:solidFill>
                            <a:schemeClr val="bg1"/>
                          </a:solidFill>
                          <a:latin typeface="Calibri" panose="020F0502020204030204" pitchFamily="34" charset="0"/>
                          <a:cs typeface="Calibri" panose="020F0502020204030204" pitchFamily="34" charset="0"/>
                        </a:rPr>
                        <a:t> Now</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c hMerge="1">
                  <a:txBody>
                    <a:bodyPr/>
                    <a:lstStyle/>
                    <a:p>
                      <a:endParaRPr lang="zh-TW" altLang="en-US"/>
                    </a:p>
                  </a:txBody>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Q4’23</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Q1’24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Q2’24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Q3’24</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solidFill>
                      <a:srgbClr val="404040"/>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r>
              <a:tr h="951862">
                <a:tc row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dirty="0" smtClean="0">
                          <a:solidFill>
                            <a:schemeClr val="bg1"/>
                          </a:solidFill>
                          <a:latin typeface="Calibri" panose="020F0502020204030204" pitchFamily="34" charset="0"/>
                          <a:cs typeface="Calibri" panose="020F0502020204030204" pitchFamily="34" charset="0"/>
                        </a:rPr>
                        <a:t>TLC</a:t>
                      </a:r>
                      <a:endParaRPr lang="zh-TW" altLang="en-US" sz="20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fontAlgn="auto">
                        <a:spcBef>
                          <a:spcPts val="0"/>
                        </a:spcBef>
                        <a:spcAft>
                          <a:spcPts val="0"/>
                        </a:spcAft>
                        <a:defRPr/>
                      </a:pPr>
                      <a:r>
                        <a:rPr lang="en-US" altLang="zh-TW" sz="1800" b="1" baseline="0" dirty="0" smtClean="0">
                          <a:solidFill>
                            <a:srgbClr val="FFC000"/>
                          </a:solidFill>
                          <a:latin typeface="Calibri" panose="020F0502020204030204" pitchFamily="34" charset="0"/>
                          <a:cs typeface="Calibri" panose="020F0502020204030204" pitchFamily="34" charset="0"/>
                        </a:rPr>
                        <a:t>SV24D-25</a:t>
                      </a:r>
                    </a:p>
                    <a:p>
                      <a:pPr fontAlgn="auto">
                        <a:spcBef>
                          <a:spcPts val="0"/>
                        </a:spcBef>
                        <a:spcAft>
                          <a:spcPts val="0"/>
                        </a:spcAft>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240GB~1920GB</a:t>
                      </a:r>
                    </a:p>
                    <a:p>
                      <a:pPr fontAlgn="auto">
                        <a:spcBef>
                          <a:spcPts val="0"/>
                        </a:spcBef>
                        <a:spcAft>
                          <a:spcPts val="0"/>
                        </a:spcAft>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TCG</a:t>
                      </a:r>
                      <a:r>
                        <a:rPr lang="en-US" altLang="zh-TW" sz="1800" b="1" baseline="0" dirty="0" smtClean="0">
                          <a:solidFill>
                            <a:schemeClr val="tx1">
                              <a:lumMod val="75000"/>
                              <a:lumOff val="25000"/>
                            </a:schemeClr>
                          </a:solidFill>
                          <a:latin typeface="Calibri" panose="020F0502020204030204" pitchFamily="34" charset="0"/>
                          <a:cs typeface="Calibri" panose="020F0502020204030204" pitchFamily="34" charset="0"/>
                        </a:rPr>
                        <a:t> Opal 2.0</a:t>
                      </a: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spcBef>
                          <a:spcPts val="0"/>
                        </a:spcBef>
                        <a:spcAft>
                          <a:spcPts val="0"/>
                        </a:spcAft>
                        <a:defRPr/>
                      </a:pPr>
                      <a:endParaRPr lang="en-US" altLang="zh-TW" sz="1800" b="1" dirty="0" smtClean="0">
                        <a:solidFill>
                          <a:schemeClr val="tx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algn="l" defTabSz="914446" rtl="0" eaLnBrk="1" latinLnBrk="0" hangingPunct="1"/>
                      <a:endParaRPr lang="zh-TW" altLang="en-US" sz="1800" kern="1200" dirty="0">
                        <a:solidFill>
                          <a:schemeClr val="tx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pPr marL="0" algn="l" defTabSz="914446" rtl="0" eaLnBrk="1" latinLnBrk="0" hangingPunct="1"/>
                      <a:endParaRPr lang="zh-TW" altLang="en-US" sz="1800" kern="1200" dirty="0">
                        <a:solidFill>
                          <a:schemeClr val="tx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r>
              <a:tr h="951862">
                <a:tc vMerge="1">
                  <a:txBody>
                    <a:bodyPr/>
                    <a:lstStyle/>
                    <a:p>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fontAlgn="auto">
                        <a:spcBef>
                          <a:spcPts val="0"/>
                        </a:spcBef>
                        <a:spcAft>
                          <a:spcPts val="0"/>
                        </a:spcAft>
                        <a:defRPr/>
                      </a:pPr>
                      <a:r>
                        <a:rPr lang="en-US" altLang="zh-TW" sz="1800" b="1" dirty="0" smtClean="0">
                          <a:solidFill>
                            <a:srgbClr val="FFC000"/>
                          </a:solidFill>
                          <a:latin typeface="Calibri" panose="020F0502020204030204" pitchFamily="34" charset="0"/>
                          <a:cs typeface="Calibri" panose="020F0502020204030204" pitchFamily="34" charset="0"/>
                        </a:rPr>
                        <a:t>SV24D-M280</a:t>
                      </a:r>
                    </a:p>
                    <a:p>
                      <a:pPr fontAlgn="auto">
                        <a:spcBef>
                          <a:spcPts val="0"/>
                        </a:spcBef>
                        <a:spcAft>
                          <a:spcPts val="0"/>
                        </a:spcAft>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240GB~1920GB</a:t>
                      </a:r>
                    </a:p>
                    <a:p>
                      <a:pPr fontAlgn="auto">
                        <a:spcBef>
                          <a:spcPts val="0"/>
                        </a:spcBef>
                        <a:spcAft>
                          <a:spcPts val="0"/>
                        </a:spcAft>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TCG</a:t>
                      </a:r>
                      <a:r>
                        <a:rPr lang="en-US" altLang="zh-TW" sz="1800" b="1" baseline="0" dirty="0" smtClean="0">
                          <a:solidFill>
                            <a:schemeClr val="tx1">
                              <a:lumMod val="75000"/>
                              <a:lumOff val="25000"/>
                            </a:schemeClr>
                          </a:solidFill>
                          <a:latin typeface="Calibri" panose="020F0502020204030204" pitchFamily="34" charset="0"/>
                          <a:cs typeface="Calibri" panose="020F0502020204030204" pitchFamily="34" charset="0"/>
                        </a:rPr>
                        <a:t> Opal 2.0</a:t>
                      </a: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spcBef>
                          <a:spcPts val="0"/>
                        </a:spcBef>
                        <a:spcAft>
                          <a:spcPts val="0"/>
                        </a:spcAft>
                        <a:defRPr/>
                      </a:pPr>
                      <a:endParaRPr lang="en-US" altLang="zh-TW" sz="1800" b="1" dirty="0" smtClean="0">
                        <a:solidFill>
                          <a:schemeClr val="tx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algn="l" defTabSz="914446" rtl="0" eaLnBrk="1" latinLnBrk="0" hangingPunct="1"/>
                      <a:endParaRPr lang="zh-TW" altLang="en-US" sz="1800" kern="1200" dirty="0">
                        <a:solidFill>
                          <a:schemeClr val="tx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pPr marL="0" algn="l" defTabSz="914446" rtl="0" eaLnBrk="1" latinLnBrk="0" hangingPunct="1"/>
                      <a:endParaRPr lang="zh-TW" altLang="en-US" sz="1800" kern="1200" dirty="0">
                        <a:solidFill>
                          <a:schemeClr val="tx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r>
              <a:tr h="951862">
                <a:tc vMerge="1">
                  <a:txBody>
                    <a:bodyPr/>
                    <a:lstStyle/>
                    <a:p>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fontAlgn="auto">
                        <a:spcBef>
                          <a:spcPts val="0"/>
                        </a:spcBef>
                        <a:spcAft>
                          <a:spcPts val="0"/>
                        </a:spcAft>
                        <a:defRPr/>
                      </a:pPr>
                      <a:r>
                        <a:rPr lang="en-US" altLang="zh-TW" sz="1800" b="1" dirty="0" smtClean="0">
                          <a:solidFill>
                            <a:srgbClr val="FFC000"/>
                          </a:solidFill>
                          <a:latin typeface="Calibri" panose="020F0502020204030204" pitchFamily="34" charset="0"/>
                          <a:cs typeface="Calibri" panose="020F0502020204030204" pitchFamily="34" charset="0"/>
                        </a:rPr>
                        <a:t>SV24D-300</a:t>
                      </a:r>
                    </a:p>
                    <a:p>
                      <a:pPr fontAlgn="auto">
                        <a:spcBef>
                          <a:spcPts val="0"/>
                        </a:spcBef>
                        <a:spcAft>
                          <a:spcPts val="0"/>
                        </a:spcAft>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240GB~1920GB</a:t>
                      </a:r>
                    </a:p>
                    <a:p>
                      <a:pPr fontAlgn="auto">
                        <a:spcBef>
                          <a:spcPts val="0"/>
                        </a:spcBef>
                        <a:spcAft>
                          <a:spcPts val="0"/>
                        </a:spcAft>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TCG</a:t>
                      </a:r>
                      <a:r>
                        <a:rPr lang="en-US" altLang="zh-TW" sz="1800" b="1" baseline="0" dirty="0" smtClean="0">
                          <a:solidFill>
                            <a:schemeClr val="tx1">
                              <a:lumMod val="75000"/>
                              <a:lumOff val="25000"/>
                            </a:schemeClr>
                          </a:solidFill>
                          <a:latin typeface="Calibri" panose="020F0502020204030204" pitchFamily="34" charset="0"/>
                          <a:cs typeface="Calibri" panose="020F0502020204030204" pitchFamily="34" charset="0"/>
                        </a:rPr>
                        <a:t> Opal 2.0</a:t>
                      </a: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spcBef>
                          <a:spcPts val="0"/>
                        </a:spcBef>
                        <a:spcAft>
                          <a:spcPts val="0"/>
                        </a:spcAft>
                        <a:defRPr/>
                      </a:pPr>
                      <a:endParaRPr lang="en-US" altLang="zh-TW" sz="1800" b="1" dirty="0" smtClean="0">
                        <a:solidFill>
                          <a:schemeClr val="tx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latinLnBrk="0" hangingPunct="1"/>
                      <a:endParaRPr lang="zh-TW" altLang="en-US" sz="1800" kern="1200" dirty="0">
                        <a:solidFill>
                          <a:schemeClr val="tx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latinLnBrk="0" hangingPunct="1"/>
                      <a:endParaRPr lang="zh-TW" altLang="en-US" sz="1800" kern="1200" dirty="0">
                        <a:solidFill>
                          <a:schemeClr val="tx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pPr marL="0" algn="l" defTabSz="914446" rtl="0" eaLnBrk="1" latinLnBrk="0" hangingPunct="1"/>
                      <a:endParaRPr lang="zh-TW" altLang="en-US" sz="1800" kern="1200" dirty="0">
                        <a:solidFill>
                          <a:schemeClr val="tx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pPr marL="0" algn="l" defTabSz="914446" rtl="0" eaLnBrk="1" latinLnBrk="0" hangingPunct="1"/>
                      <a:endParaRPr lang="zh-TW" altLang="en-US" sz="1800" kern="1200" dirty="0">
                        <a:solidFill>
                          <a:schemeClr val="tx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r>
              <a:tr h="1072590">
                <a:tc rowSpan="3">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SLC-</a:t>
                      </a:r>
                    </a:p>
                    <a:p>
                      <a:pPr algn="ctr"/>
                      <a:r>
                        <a:rPr lang="en-US" altLang="zh-TW" sz="2000" b="1" dirty="0" err="1" smtClean="0">
                          <a:solidFill>
                            <a:schemeClr val="bg1"/>
                          </a:solidFill>
                          <a:latin typeface="Calibri" panose="020F0502020204030204" pitchFamily="34" charset="0"/>
                          <a:cs typeface="Calibri" panose="020F0502020204030204" pitchFamily="34" charset="0"/>
                        </a:rPr>
                        <a:t>liteX</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8C7D"/>
                    </a:solidFill>
                  </a:tcPr>
                </a:tc>
                <a:tc>
                  <a:txBody>
                    <a:bodyPr/>
                    <a:lstStyle/>
                    <a:p>
                      <a:pPr fontAlgn="auto">
                        <a:spcBef>
                          <a:spcPts val="0"/>
                        </a:spcBef>
                        <a:spcAft>
                          <a:spcPts val="0"/>
                        </a:spcAft>
                        <a:defRPr/>
                      </a:pPr>
                      <a:r>
                        <a:rPr lang="en-US" altLang="zh-TW" sz="1800" b="1" dirty="0" smtClean="0">
                          <a:solidFill>
                            <a:srgbClr val="FFC000"/>
                          </a:solidFill>
                          <a:latin typeface="Calibri" panose="020F0502020204030204" pitchFamily="34" charset="0"/>
                          <a:cs typeface="Calibri" panose="020F0502020204030204" pitchFamily="34" charset="0"/>
                        </a:rPr>
                        <a:t>SH24D-25</a:t>
                      </a:r>
                    </a:p>
                    <a:p>
                      <a:pPr fontAlgn="auto">
                        <a:spcBef>
                          <a:spcPts val="0"/>
                        </a:spcBef>
                        <a:spcAft>
                          <a:spcPts val="0"/>
                        </a:spcAft>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160GB~640GB</a:t>
                      </a:r>
                    </a:p>
                    <a:p>
                      <a:pPr fontAlgn="auto">
                        <a:spcBef>
                          <a:spcPts val="0"/>
                        </a:spcBef>
                        <a:spcAft>
                          <a:spcPts val="0"/>
                        </a:spcAft>
                        <a:defRPr/>
                      </a:pPr>
                      <a:endParaRPr lang="en-US" altLang="zh-TW" sz="1800" b="1" dirty="0" smtClean="0">
                        <a:solidFill>
                          <a:schemeClr val="bg1"/>
                        </a:solidFill>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l"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l"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951862">
                <a:tc vMerge="1">
                  <a:txBody>
                    <a:bodyPr/>
                    <a:lstStyle/>
                    <a:p>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fontAlgn="auto">
                        <a:spcBef>
                          <a:spcPts val="0"/>
                        </a:spcBef>
                        <a:spcAft>
                          <a:spcPts val="0"/>
                        </a:spcAft>
                        <a:defRPr/>
                      </a:pPr>
                      <a:r>
                        <a:rPr lang="en-US" altLang="zh-TW" sz="1800" b="1" dirty="0" smtClean="0">
                          <a:solidFill>
                            <a:srgbClr val="FFC000"/>
                          </a:solidFill>
                          <a:latin typeface="Calibri" panose="020F0502020204030204" pitchFamily="34" charset="0"/>
                          <a:cs typeface="Calibri" panose="020F0502020204030204" pitchFamily="34" charset="0"/>
                        </a:rPr>
                        <a:t>SH24D-M280</a:t>
                      </a:r>
                    </a:p>
                    <a:p>
                      <a:pPr fontAlgn="auto">
                        <a:spcBef>
                          <a:spcPts val="0"/>
                        </a:spcBef>
                        <a:spcAft>
                          <a:spcPts val="0"/>
                        </a:spcAft>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160GB~640GB</a:t>
                      </a:r>
                    </a:p>
                    <a:p>
                      <a:pPr marL="0" marR="0" lvl="0" indent="0" algn="l" defTabSz="914446" rtl="0" eaLnBrk="1" fontAlgn="auto" latinLnBrk="0" hangingPunct="1">
                        <a:lnSpc>
                          <a:spcPct val="100000"/>
                        </a:lnSpc>
                        <a:spcBef>
                          <a:spcPts val="0"/>
                        </a:spcBef>
                        <a:spcAft>
                          <a:spcPts val="0"/>
                        </a:spcAft>
                        <a:buClrTx/>
                        <a:buSzTx/>
                        <a:buFontTx/>
                        <a:buNone/>
                        <a:tabLst/>
                        <a:defRPr/>
                      </a:pPr>
                      <a:endParaRPr lang="en-US" altLang="zh-TW" sz="1800" b="1" dirty="0" smtClean="0">
                        <a:solidFill>
                          <a:schemeClr val="bg1"/>
                        </a:solidFill>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951862">
                <a:tc vMerge="1">
                  <a:txBody>
                    <a:bodyPr/>
                    <a:lstStyle/>
                    <a:p>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fontAlgn="auto">
                        <a:spcBef>
                          <a:spcPts val="0"/>
                        </a:spcBef>
                        <a:spcAft>
                          <a:spcPts val="0"/>
                        </a:spcAft>
                        <a:defRPr/>
                      </a:pPr>
                      <a:r>
                        <a:rPr lang="en-US" altLang="zh-TW" sz="1800" b="1" dirty="0" smtClean="0">
                          <a:solidFill>
                            <a:srgbClr val="FFC000"/>
                          </a:solidFill>
                          <a:latin typeface="Calibri" panose="020F0502020204030204" pitchFamily="34" charset="0"/>
                          <a:cs typeface="Calibri" panose="020F0502020204030204" pitchFamily="34" charset="0"/>
                        </a:rPr>
                        <a:t>SH24D-300</a:t>
                      </a:r>
                    </a:p>
                    <a:p>
                      <a:pPr fontAlgn="auto">
                        <a:spcBef>
                          <a:spcPts val="0"/>
                        </a:spcBef>
                        <a:spcAft>
                          <a:spcPts val="0"/>
                        </a:spcAft>
                        <a:defRPr/>
                      </a:pP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160GB~640GB</a:t>
                      </a:r>
                    </a:p>
                    <a:p>
                      <a:pPr marL="0" marR="0" lvl="0" indent="0" algn="l" defTabSz="914446" rtl="0" eaLnBrk="1" fontAlgn="auto" latinLnBrk="0" hangingPunct="1">
                        <a:lnSpc>
                          <a:spcPct val="100000"/>
                        </a:lnSpc>
                        <a:spcBef>
                          <a:spcPts val="0"/>
                        </a:spcBef>
                        <a:spcAft>
                          <a:spcPts val="0"/>
                        </a:spcAft>
                        <a:buClrTx/>
                        <a:buSzTx/>
                        <a:buFontTx/>
                        <a:buNone/>
                        <a:tabLst/>
                        <a:defRPr/>
                      </a:pPr>
                      <a:endParaRPr lang="en-US" altLang="zh-TW" sz="1800" b="1" dirty="0" smtClean="0">
                        <a:solidFill>
                          <a:schemeClr val="bg1"/>
                        </a:solidFill>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dirty="0" smtClean="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solidFill>
                          <a:srgbClr val="004846"/>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bl>
          </a:graphicData>
        </a:graphic>
      </p:graphicFrame>
      <p:sp>
        <p:nvSpPr>
          <p:cNvPr id="80" name="文字方塊 38"/>
          <p:cNvSpPr txBox="1">
            <a:spLocks noChangeArrowheads="1"/>
          </p:cNvSpPr>
          <p:nvPr/>
        </p:nvSpPr>
        <p:spPr bwMode="auto">
          <a:xfrm>
            <a:off x="13808513" y="3940696"/>
            <a:ext cx="2782498" cy="295423"/>
          </a:xfrm>
          <a:prstGeom prst="rect">
            <a:avLst/>
          </a:prstGeom>
          <a:noFill/>
          <a:ln w="9525">
            <a:noFill/>
            <a:miter lim="800000"/>
            <a:headEnd/>
            <a:tailEnd/>
          </a:ln>
        </p:spPr>
        <p:txBody>
          <a:bodyPr wrap="square" lIns="79205" tIns="39603" rIns="79205" bIns="39603">
            <a:spAutoFit/>
          </a:bodyPr>
          <a:lstStyle/>
          <a:p>
            <a:pPr fontAlgn="auto">
              <a:spcBef>
                <a:spcPts val="0"/>
              </a:spcBef>
              <a:spcAft>
                <a:spcPts val="0"/>
              </a:spcAft>
              <a:defRPr/>
            </a:pPr>
            <a:r>
              <a:rPr kumimoji="0" lang="en-US" altLang="zh-TW" sz="1400" b="1" dirty="0">
                <a:solidFill>
                  <a:srgbClr val="C00000"/>
                </a:solidFill>
                <a:latin typeface="Calibri" panose="020F0502020204030204" pitchFamily="34" charset="0"/>
                <a:ea typeface="+mn-ea"/>
                <a:cs typeface="Calibri" panose="020F0502020204030204" pitchFamily="34" charset="0"/>
              </a:rPr>
              <a:t> Warranty: </a:t>
            </a:r>
            <a:r>
              <a:rPr lang="en-US" altLang="zh-TW" sz="1400" b="1" dirty="0">
                <a:solidFill>
                  <a:srgbClr val="C00000"/>
                </a:solidFill>
                <a:latin typeface="Calibri" panose="020F0502020204030204" pitchFamily="34" charset="0"/>
                <a:ea typeface="+mn-ea"/>
                <a:cs typeface="Calibri" panose="020F0502020204030204" pitchFamily="34" charset="0"/>
              </a:rPr>
              <a:t>3</a:t>
            </a:r>
            <a:r>
              <a:rPr kumimoji="0" lang="en-US" altLang="zh-TW" sz="1400" b="1" dirty="0" smtClean="0">
                <a:solidFill>
                  <a:srgbClr val="C00000"/>
                </a:solidFill>
                <a:latin typeface="Calibri" panose="020F0502020204030204" pitchFamily="34" charset="0"/>
                <a:ea typeface="+mn-ea"/>
                <a:cs typeface="Calibri" panose="020F0502020204030204" pitchFamily="34" charset="0"/>
              </a:rPr>
              <a:t> </a:t>
            </a:r>
            <a:r>
              <a:rPr kumimoji="0" lang="en-US" altLang="zh-TW" sz="1400" b="1" dirty="0">
                <a:solidFill>
                  <a:srgbClr val="C00000"/>
                </a:solidFill>
                <a:latin typeface="Calibri" panose="020F0502020204030204" pitchFamily="34" charset="0"/>
                <a:ea typeface="+mn-ea"/>
                <a:cs typeface="Calibri" panose="020F0502020204030204" pitchFamily="34" charset="0"/>
              </a:rPr>
              <a:t>years or </a:t>
            </a:r>
            <a:r>
              <a:rPr lang="en-US" altLang="zh-TW" sz="1400" b="1" dirty="0">
                <a:solidFill>
                  <a:srgbClr val="C00000"/>
                </a:solidFill>
                <a:latin typeface="Calibri" panose="020F0502020204030204" pitchFamily="34" charset="0"/>
                <a:ea typeface="+mn-ea"/>
                <a:cs typeface="Calibri" panose="020F0502020204030204" pitchFamily="34" charset="0"/>
              </a:rPr>
              <a:t>3</a:t>
            </a:r>
            <a:r>
              <a:rPr kumimoji="0" lang="en-US" altLang="zh-TW" sz="1400" b="1" dirty="0" smtClean="0">
                <a:solidFill>
                  <a:srgbClr val="C00000"/>
                </a:solidFill>
                <a:latin typeface="Calibri" panose="020F0502020204030204" pitchFamily="34" charset="0"/>
                <a:ea typeface="+mn-ea"/>
                <a:cs typeface="Calibri" panose="020F0502020204030204" pitchFamily="34" charset="0"/>
              </a:rPr>
              <a:t>K </a:t>
            </a:r>
            <a:r>
              <a:rPr kumimoji="0" lang="en-US" altLang="zh-TW" sz="1400" b="1" dirty="0">
                <a:solidFill>
                  <a:srgbClr val="C00000"/>
                </a:solidFill>
                <a:latin typeface="Calibri" panose="020F0502020204030204" pitchFamily="34" charset="0"/>
                <a:ea typeface="+mn-ea"/>
                <a:cs typeface="Calibri" panose="020F0502020204030204" pitchFamily="34" charset="0"/>
              </a:rPr>
              <a:t>P/E cycles</a:t>
            </a:r>
            <a:endParaRPr kumimoji="0" lang="zh-TW" altLang="en-US" sz="1400" b="1" dirty="0">
              <a:solidFill>
                <a:srgbClr val="C00000"/>
              </a:solidFill>
              <a:latin typeface="Calibri" panose="020F0502020204030204" pitchFamily="34" charset="0"/>
              <a:ea typeface="+mn-ea"/>
              <a:cs typeface="Calibri" panose="020F0502020204030204" pitchFamily="34" charset="0"/>
            </a:endParaRPr>
          </a:p>
        </p:txBody>
      </p:sp>
      <p:sp>
        <p:nvSpPr>
          <p:cNvPr id="81" name="文字方塊 38"/>
          <p:cNvSpPr txBox="1">
            <a:spLocks noChangeArrowheads="1"/>
          </p:cNvSpPr>
          <p:nvPr/>
        </p:nvSpPr>
        <p:spPr bwMode="auto">
          <a:xfrm>
            <a:off x="13737571" y="6885634"/>
            <a:ext cx="2997456" cy="294656"/>
          </a:xfrm>
          <a:prstGeom prst="rect">
            <a:avLst/>
          </a:prstGeom>
          <a:noFill/>
          <a:ln w="9525">
            <a:noFill/>
            <a:miter lim="800000"/>
            <a:headEnd/>
            <a:tailEnd/>
          </a:ln>
        </p:spPr>
        <p:txBody>
          <a:bodyPr wrap="square" lIns="79205" tIns="39603" rIns="79205" bIns="39603">
            <a:spAutoFit/>
          </a:bodyPr>
          <a:lstStyle/>
          <a:p>
            <a:pPr fontAlgn="auto">
              <a:spcBef>
                <a:spcPts val="0"/>
              </a:spcBef>
              <a:spcAft>
                <a:spcPts val="0"/>
              </a:spcAft>
              <a:defRPr/>
            </a:pPr>
            <a:r>
              <a:rPr kumimoji="0" lang="en-US" altLang="zh-TW" sz="1400" b="1" dirty="0">
                <a:solidFill>
                  <a:srgbClr val="C00000"/>
                </a:solidFill>
                <a:latin typeface="Calibri" panose="020F0502020204030204" pitchFamily="34" charset="0"/>
                <a:ea typeface="+mn-ea"/>
                <a:cs typeface="Calibri" panose="020F0502020204030204" pitchFamily="34" charset="0"/>
              </a:rPr>
              <a:t> Warranty: </a:t>
            </a:r>
            <a:r>
              <a:rPr lang="en-US" altLang="zh-TW" sz="1400" b="1" dirty="0">
                <a:solidFill>
                  <a:srgbClr val="C00000"/>
                </a:solidFill>
                <a:latin typeface="Calibri" panose="020F0502020204030204" pitchFamily="34" charset="0"/>
                <a:ea typeface="+mn-ea"/>
                <a:cs typeface="Calibri" panose="020F0502020204030204" pitchFamily="34" charset="0"/>
              </a:rPr>
              <a:t>5</a:t>
            </a:r>
            <a:r>
              <a:rPr kumimoji="0" lang="en-US" altLang="zh-TW" sz="1400" b="1" dirty="0" smtClean="0">
                <a:solidFill>
                  <a:srgbClr val="C00000"/>
                </a:solidFill>
                <a:latin typeface="Calibri" panose="020F0502020204030204" pitchFamily="34" charset="0"/>
                <a:ea typeface="+mn-ea"/>
                <a:cs typeface="Calibri" panose="020F0502020204030204" pitchFamily="34" charset="0"/>
              </a:rPr>
              <a:t> </a:t>
            </a:r>
            <a:r>
              <a:rPr kumimoji="0" lang="en-US" altLang="zh-TW" sz="1400" b="1" dirty="0">
                <a:solidFill>
                  <a:srgbClr val="C00000"/>
                </a:solidFill>
                <a:latin typeface="Calibri" panose="020F0502020204030204" pitchFamily="34" charset="0"/>
                <a:ea typeface="+mn-ea"/>
                <a:cs typeface="Calibri" panose="020F0502020204030204" pitchFamily="34" charset="0"/>
              </a:rPr>
              <a:t>years or </a:t>
            </a:r>
            <a:r>
              <a:rPr lang="en-US" altLang="zh-TW" sz="1400" b="1" dirty="0" smtClean="0">
                <a:solidFill>
                  <a:srgbClr val="C00000"/>
                </a:solidFill>
                <a:latin typeface="Calibri" panose="020F0502020204030204" pitchFamily="34" charset="0"/>
                <a:ea typeface="+mn-ea"/>
                <a:cs typeface="Calibri" panose="020F0502020204030204" pitchFamily="34" charset="0"/>
              </a:rPr>
              <a:t>10</a:t>
            </a:r>
            <a:r>
              <a:rPr kumimoji="0" lang="en-US" altLang="zh-TW" sz="1400" b="1" dirty="0" smtClean="0">
                <a:solidFill>
                  <a:srgbClr val="C00000"/>
                </a:solidFill>
                <a:latin typeface="Calibri" panose="020F0502020204030204" pitchFamily="34" charset="0"/>
                <a:ea typeface="+mn-ea"/>
                <a:cs typeface="Calibri" panose="020F0502020204030204" pitchFamily="34" charset="0"/>
              </a:rPr>
              <a:t>0K </a:t>
            </a:r>
            <a:r>
              <a:rPr kumimoji="0" lang="en-US" altLang="zh-TW" sz="1400" b="1" dirty="0">
                <a:solidFill>
                  <a:srgbClr val="C00000"/>
                </a:solidFill>
                <a:latin typeface="Calibri" panose="020F0502020204030204" pitchFamily="34" charset="0"/>
                <a:ea typeface="+mn-ea"/>
                <a:cs typeface="Calibri" panose="020F0502020204030204" pitchFamily="34" charset="0"/>
              </a:rPr>
              <a:t>P/E cycles</a:t>
            </a:r>
            <a:endParaRPr kumimoji="0" lang="zh-TW" altLang="en-US" sz="1400" b="1" dirty="0">
              <a:solidFill>
                <a:srgbClr val="C00000"/>
              </a:solidFill>
              <a:latin typeface="Calibri" panose="020F0502020204030204" pitchFamily="34" charset="0"/>
              <a:ea typeface="+mn-ea"/>
              <a:cs typeface="Calibri" panose="020F0502020204030204" pitchFamily="34" charset="0"/>
            </a:endParaRPr>
          </a:p>
        </p:txBody>
      </p:sp>
      <p:grpSp>
        <p:nvGrpSpPr>
          <p:cNvPr id="70" name="群組 69"/>
          <p:cNvGrpSpPr/>
          <p:nvPr/>
        </p:nvGrpSpPr>
        <p:grpSpPr>
          <a:xfrm>
            <a:off x="-5128588" y="2651206"/>
            <a:ext cx="4403248" cy="4271897"/>
            <a:chOff x="-4662109" y="2512992"/>
            <a:chExt cx="4403248" cy="4271897"/>
          </a:xfrm>
        </p:grpSpPr>
        <p:grpSp>
          <p:nvGrpSpPr>
            <p:cNvPr id="82" name="群組 81"/>
            <p:cNvGrpSpPr/>
            <p:nvPr/>
          </p:nvGrpSpPr>
          <p:grpSpPr>
            <a:xfrm>
              <a:off x="-4662109" y="2512992"/>
              <a:ext cx="4403248" cy="4271897"/>
              <a:chOff x="12883876" y="1908742"/>
              <a:chExt cx="4403248" cy="4271897"/>
            </a:xfrm>
          </p:grpSpPr>
          <p:sp>
            <p:nvSpPr>
              <p:cNvPr id="86" name="矩形 85"/>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87" name="矩形 86"/>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4" name="矩形 93"/>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5" name="矩形 94"/>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6" name="文字方塊 95"/>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97" name="文字方塊 96"/>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98" name="矩形 97"/>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9" name="文字方塊 98"/>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100" name="文字方塊 99"/>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101" name="矩形 100"/>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2" name="文字方塊 101"/>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103" name="矩形 102"/>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4" name="矩形 103"/>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5" name="矩形 104"/>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6" name="文字方塊 105"/>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107" name="矩形 106"/>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08" name="矩形 107"/>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9" name="矩形 108"/>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110" name="矩形 109"/>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111" name="矩形 110"/>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12" name="文字方塊 111"/>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113" name="矩形 112"/>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4" name="矩形 113"/>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83" name="文字方塊 82"/>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85" name="矩形 84"/>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grpSp>
        <p:nvGrpSpPr>
          <p:cNvPr id="77" name="群組 76"/>
          <p:cNvGrpSpPr/>
          <p:nvPr/>
        </p:nvGrpSpPr>
        <p:grpSpPr>
          <a:xfrm>
            <a:off x="3370219" y="1476104"/>
            <a:ext cx="835419" cy="808410"/>
            <a:chOff x="3798817" y="2263465"/>
            <a:chExt cx="734979" cy="704536"/>
          </a:xfrm>
        </p:grpSpPr>
        <p:sp>
          <p:nvSpPr>
            <p:cNvPr id="78" name="文字方塊 77"/>
            <p:cNvSpPr txBox="1"/>
            <p:nvPr/>
          </p:nvSpPr>
          <p:spPr>
            <a:xfrm>
              <a:off x="3798817" y="2263465"/>
              <a:ext cx="734979" cy="295053"/>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BiCS5</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79" name="圖片 78"/>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868465" y="2517346"/>
              <a:ext cx="475278" cy="450655"/>
            </a:xfrm>
            <a:prstGeom prst="rect">
              <a:avLst/>
            </a:prstGeom>
          </p:spPr>
        </p:pic>
      </p:grpSp>
      <p:grpSp>
        <p:nvGrpSpPr>
          <p:cNvPr id="117" name="群組 116"/>
          <p:cNvGrpSpPr/>
          <p:nvPr/>
        </p:nvGrpSpPr>
        <p:grpSpPr>
          <a:xfrm>
            <a:off x="3385176" y="2481929"/>
            <a:ext cx="834915" cy="738687"/>
            <a:chOff x="3773587" y="2266324"/>
            <a:chExt cx="734536" cy="738687"/>
          </a:xfrm>
        </p:grpSpPr>
        <p:sp>
          <p:nvSpPr>
            <p:cNvPr id="124" name="文字方塊 123"/>
            <p:cNvSpPr txBox="1"/>
            <p:nvPr/>
          </p:nvSpPr>
          <p:spPr>
            <a:xfrm>
              <a:off x="3773587" y="2266324"/>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BiCS5</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125" name="圖片 124"/>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830075" y="2554356"/>
              <a:ext cx="475278" cy="450655"/>
            </a:xfrm>
            <a:prstGeom prst="rect">
              <a:avLst/>
            </a:prstGeom>
          </p:spPr>
        </p:pic>
      </p:grpSp>
      <p:grpSp>
        <p:nvGrpSpPr>
          <p:cNvPr id="126" name="群組 125"/>
          <p:cNvGrpSpPr/>
          <p:nvPr/>
        </p:nvGrpSpPr>
        <p:grpSpPr>
          <a:xfrm>
            <a:off x="3413547" y="3436640"/>
            <a:ext cx="834915" cy="738687"/>
            <a:chOff x="3773587" y="2266324"/>
            <a:chExt cx="734536" cy="738687"/>
          </a:xfrm>
        </p:grpSpPr>
        <p:sp>
          <p:nvSpPr>
            <p:cNvPr id="127" name="文字方塊 126"/>
            <p:cNvSpPr txBox="1"/>
            <p:nvPr/>
          </p:nvSpPr>
          <p:spPr>
            <a:xfrm>
              <a:off x="3773587" y="2266324"/>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BiCS5</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128" name="圖片 127"/>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795114" y="2554356"/>
              <a:ext cx="475278" cy="450655"/>
            </a:xfrm>
            <a:prstGeom prst="rect">
              <a:avLst/>
            </a:prstGeom>
          </p:spPr>
        </p:pic>
      </p:grpSp>
      <p:grpSp>
        <p:nvGrpSpPr>
          <p:cNvPr id="129" name="群組 128"/>
          <p:cNvGrpSpPr/>
          <p:nvPr/>
        </p:nvGrpSpPr>
        <p:grpSpPr>
          <a:xfrm>
            <a:off x="3413547" y="4372744"/>
            <a:ext cx="834915" cy="720080"/>
            <a:chOff x="3773587" y="2266324"/>
            <a:chExt cx="734536" cy="720080"/>
          </a:xfrm>
        </p:grpSpPr>
        <p:sp>
          <p:nvSpPr>
            <p:cNvPr id="130" name="文字方塊 129"/>
            <p:cNvSpPr txBox="1"/>
            <p:nvPr/>
          </p:nvSpPr>
          <p:spPr>
            <a:xfrm>
              <a:off x="3773587" y="2266324"/>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BiCS5</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131" name="圖片 130"/>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795114" y="2535749"/>
              <a:ext cx="475278" cy="450655"/>
            </a:xfrm>
            <a:prstGeom prst="rect">
              <a:avLst/>
            </a:prstGeom>
          </p:spPr>
        </p:pic>
      </p:grpSp>
      <p:grpSp>
        <p:nvGrpSpPr>
          <p:cNvPr id="74" name="群組 73"/>
          <p:cNvGrpSpPr/>
          <p:nvPr/>
        </p:nvGrpSpPr>
        <p:grpSpPr>
          <a:xfrm>
            <a:off x="3442728" y="5362249"/>
            <a:ext cx="834915" cy="738687"/>
            <a:chOff x="3773587" y="2266324"/>
            <a:chExt cx="734536" cy="738687"/>
          </a:xfrm>
        </p:grpSpPr>
        <p:sp>
          <p:nvSpPr>
            <p:cNvPr id="75" name="文字方塊 74"/>
            <p:cNvSpPr txBox="1"/>
            <p:nvPr/>
          </p:nvSpPr>
          <p:spPr>
            <a:xfrm>
              <a:off x="3773587" y="2266324"/>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BiCS5</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76" name="圖片 75"/>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795114" y="2554356"/>
              <a:ext cx="475278" cy="450655"/>
            </a:xfrm>
            <a:prstGeom prst="rect">
              <a:avLst/>
            </a:prstGeom>
          </p:spPr>
        </p:pic>
      </p:grpSp>
      <p:grpSp>
        <p:nvGrpSpPr>
          <p:cNvPr id="90" name="群組 89"/>
          <p:cNvGrpSpPr/>
          <p:nvPr/>
        </p:nvGrpSpPr>
        <p:grpSpPr>
          <a:xfrm>
            <a:off x="3442728" y="6388968"/>
            <a:ext cx="834915" cy="773750"/>
            <a:chOff x="3773587" y="2266324"/>
            <a:chExt cx="734536" cy="773750"/>
          </a:xfrm>
        </p:grpSpPr>
        <p:sp>
          <p:nvSpPr>
            <p:cNvPr id="91" name="文字方塊 90"/>
            <p:cNvSpPr txBox="1"/>
            <p:nvPr/>
          </p:nvSpPr>
          <p:spPr>
            <a:xfrm>
              <a:off x="3773587" y="2266324"/>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BiCS5</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92" name="圖片 91"/>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795114" y="2589419"/>
              <a:ext cx="475278" cy="450655"/>
            </a:xfrm>
            <a:prstGeom prst="rect">
              <a:avLst/>
            </a:prstGeom>
          </p:spPr>
        </p:pic>
      </p:grpSp>
      <p:grpSp>
        <p:nvGrpSpPr>
          <p:cNvPr id="4" name="群組 3"/>
          <p:cNvGrpSpPr/>
          <p:nvPr/>
        </p:nvGrpSpPr>
        <p:grpSpPr>
          <a:xfrm>
            <a:off x="14526854" y="8726323"/>
            <a:ext cx="1920141" cy="856995"/>
            <a:chOff x="14526854" y="8726323"/>
            <a:chExt cx="1920141" cy="856995"/>
          </a:xfrm>
        </p:grpSpPr>
        <p:sp>
          <p:nvSpPr>
            <p:cNvPr id="88" name="文字方塊 87"/>
            <p:cNvSpPr txBox="1"/>
            <p:nvPr/>
          </p:nvSpPr>
          <p:spPr>
            <a:xfrm>
              <a:off x="14526854" y="8726323"/>
              <a:ext cx="1920141" cy="830997"/>
            </a:xfrm>
            <a:prstGeom prst="rect">
              <a:avLst/>
            </a:prstGeom>
            <a:noFill/>
          </p:spPr>
          <p:txBody>
            <a:bodyPr wrap="none" rtlCol="0">
              <a:spAutoFit/>
            </a:bodyPr>
            <a:lstStyle/>
            <a:p>
              <a:r>
                <a:rPr lang="en-US" altLang="zh-TW" sz="1600" dirty="0">
                  <a:solidFill>
                    <a:schemeClr val="tx1">
                      <a:lumMod val="65000"/>
                      <a:lumOff val="35000"/>
                    </a:schemeClr>
                  </a:solidFill>
                  <a:latin typeface="Calibri" panose="020F0502020204030204" pitchFamily="34" charset="0"/>
                  <a:cs typeface="Calibri" panose="020F0502020204030204" pitchFamily="34" charset="0"/>
                </a:rPr>
                <a:t>Remarks</a:t>
              </a: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a:t>
              </a:r>
            </a:p>
            <a:p>
              <a:pPr>
                <a:lnSpc>
                  <a:spcPct val="200000"/>
                </a:lnSpc>
              </a:pP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                Wide Temp.</a:t>
              </a:r>
            </a:p>
          </p:txBody>
        </p:sp>
        <p:pic>
          <p:nvPicPr>
            <p:cNvPr id="89" name="圖片 88"/>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14646795" y="9132663"/>
              <a:ext cx="540228" cy="450655"/>
            </a:xfrm>
            <a:prstGeom prst="rect">
              <a:avLst/>
            </a:prstGeom>
          </p:spPr>
        </p:pic>
      </p:grpSp>
    </p:spTree>
    <p:extLst>
      <p:ext uri="{BB962C8B-B14F-4D97-AF65-F5344CB8AC3E}">
        <p14:creationId xmlns:p14="http://schemas.microsoft.com/office/powerpoint/2010/main" val="565146490"/>
      </p:ext>
    </p:extLst>
  </p:cSld>
  <p:clrMapOvr>
    <a:masterClrMapping/>
  </p:clrMapOvr>
  <p:transition/>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圖片 22"/>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157252" y="7356204"/>
            <a:ext cx="1265764" cy="547159"/>
          </a:xfrm>
          <a:prstGeom prst="rect">
            <a:avLst/>
          </a:prstGeom>
        </p:spPr>
      </p:pic>
      <p:cxnSp>
        <p:nvCxnSpPr>
          <p:cNvPr id="26" name="直線接點 25"/>
          <p:cNvCxnSpPr/>
          <p:nvPr/>
        </p:nvCxnSpPr>
        <p:spPr>
          <a:xfrm>
            <a:off x="1253307" y="6925028"/>
            <a:ext cx="2699130" cy="0"/>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pic>
        <p:nvPicPr>
          <p:cNvPr id="16" name="圖片 15"/>
          <p:cNvPicPr>
            <a:picLocks noChangeAspect="1"/>
          </p:cNvPicPr>
          <p:nvPr/>
        </p:nvPicPr>
        <p:blipFill rotWithShape="1">
          <a:blip r:embed="rId3" cstate="email">
            <a:extLst>
              <a:ext uri="{28A0092B-C50C-407E-A947-70E740481C1C}">
                <a14:useLocalDpi xmlns:a14="http://schemas.microsoft.com/office/drawing/2010/main"/>
              </a:ext>
            </a:extLst>
          </a:blip>
          <a:srcRect t="17705"/>
          <a:stretch/>
        </p:blipFill>
        <p:spPr>
          <a:xfrm>
            <a:off x="2718820" y="7181056"/>
            <a:ext cx="1389453" cy="1143453"/>
          </a:xfrm>
          <a:prstGeom prst="rect">
            <a:avLst/>
          </a:prstGeom>
        </p:spPr>
      </p:pic>
      <p:sp>
        <p:nvSpPr>
          <p:cNvPr id="22" name="圓角矩形 21"/>
          <p:cNvSpPr/>
          <p:nvPr/>
        </p:nvSpPr>
        <p:spPr>
          <a:xfrm>
            <a:off x="1253307" y="4964528"/>
            <a:ext cx="2448272" cy="776367"/>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300192">
              <a:defRPr/>
            </a:pPr>
            <a:r>
              <a:rPr lang="en-US" altLang="zh-TW" sz="2400" b="1" dirty="0" smtClean="0">
                <a:solidFill>
                  <a:schemeClr val="bg1"/>
                </a:solidFill>
                <a:latin typeface="Calibri" panose="020F0502020204030204" pitchFamily="34" charset="0"/>
                <a:cs typeface="Calibri" panose="020F0502020204030204" pitchFamily="34" charset="0"/>
              </a:rPr>
              <a:t>CS</a:t>
            </a:r>
            <a:r>
              <a:rPr lang="en-US" altLang="zh-TW" sz="2400" b="1" dirty="0">
                <a:solidFill>
                  <a:schemeClr val="bg1"/>
                </a:solidFill>
                <a:latin typeface="Calibri" panose="020F0502020204030204" pitchFamily="34" charset="0"/>
                <a:cs typeface="Calibri" panose="020F0502020204030204" pitchFamily="34" charset="0"/>
              </a:rPr>
              <a:t>: </a:t>
            </a:r>
            <a:r>
              <a:rPr lang="en-US" altLang="zh-TW" sz="2400" b="1" dirty="0" smtClean="0">
                <a:solidFill>
                  <a:schemeClr val="bg1"/>
                </a:solidFill>
                <a:latin typeface="Calibri" panose="020F0502020204030204" pitchFamily="34" charset="0"/>
                <a:cs typeface="Calibri" panose="020F0502020204030204" pitchFamily="34" charset="0"/>
              </a:rPr>
              <a:t>E/Nov.</a:t>
            </a:r>
            <a:endParaRPr lang="en-US" altLang="zh-TW" sz="2400" b="1" dirty="0">
              <a:solidFill>
                <a:schemeClr val="bg1"/>
              </a:solidFill>
              <a:latin typeface="Calibri" panose="020F0502020204030204" pitchFamily="34" charset="0"/>
              <a:cs typeface="Calibri" panose="020F0502020204030204" pitchFamily="34" charset="0"/>
            </a:endParaRPr>
          </a:p>
        </p:txBody>
      </p:sp>
      <p:graphicFrame>
        <p:nvGraphicFramePr>
          <p:cNvPr id="33" name="表格 32"/>
          <p:cNvGraphicFramePr>
            <a:graphicFrameLocks noGrp="1"/>
          </p:cNvGraphicFramePr>
          <p:nvPr>
            <p:extLst>
              <p:ext uri="{D42A27DB-BD31-4B8C-83A1-F6EECF244321}">
                <p14:modId xmlns:p14="http://schemas.microsoft.com/office/powerpoint/2010/main" val="1412215045"/>
              </p:ext>
            </p:extLst>
          </p:nvPr>
        </p:nvGraphicFramePr>
        <p:xfrm>
          <a:off x="5285754" y="1852464"/>
          <a:ext cx="10657184" cy="7313266"/>
        </p:xfrm>
        <a:graphic>
          <a:graphicData uri="http://schemas.openxmlformats.org/drawingml/2006/table">
            <a:tbl>
              <a:tblPr firstRow="1" bandRow="1">
                <a:tableStyleId>{5940675A-B579-460E-94D1-54222C63F5DA}</a:tableStyleId>
              </a:tblPr>
              <a:tblGrid>
                <a:gridCol w="5328592"/>
                <a:gridCol w="5328592"/>
              </a:tblGrid>
              <a:tr h="42971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PV25P-M242</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6972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err="1" smtClean="0">
                          <a:solidFill>
                            <a:schemeClr val="tx1">
                              <a:lumMod val="75000"/>
                              <a:lumOff val="25000"/>
                            </a:schemeClr>
                          </a:solidFill>
                          <a:latin typeface="Calibri" panose="020F0502020204030204" pitchFamily="34" charset="0"/>
                          <a:ea typeface="+mn-ea"/>
                          <a:cs typeface="+mn-cs"/>
                          <a:sym typeface="Arial" pitchFamily="34" charset="0"/>
                        </a:rPr>
                        <a:t>PCIe</a:t>
                      </a: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 Gen4 x4</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69724">
                <a:tc>
                  <a:txBody>
                    <a:bodyPr/>
                    <a:lstStyle/>
                    <a:p>
                      <a:pPr>
                        <a:lnSpc>
                          <a:spcPts val="2400"/>
                        </a:lnSpc>
                        <a:spcBef>
                          <a:spcPts val="0"/>
                        </a:spcBef>
                        <a:spcAft>
                          <a:spcPts val="0"/>
                        </a:spcAf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Form Factor</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M.2 2242 M Key</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6972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240GB~960GB</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6972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ts val="2400"/>
                        </a:lnSpc>
                        <a:spcBef>
                          <a:spcPts val="0"/>
                        </a:spcBef>
                        <a:spcAft>
                          <a:spcPts val="0"/>
                        </a:spcAft>
                        <a:buClrTx/>
                        <a:buSzPct val="171000"/>
                        <a:buFont typeface="Arial" pitchFamily="34" charset="0"/>
                        <a:buNone/>
                        <a:tabLst/>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Kioxia</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lang="en-US" altLang="zh-TW" sz="2000" b="0" kern="1200" dirty="0" smtClean="0">
                          <a:solidFill>
                            <a:srgbClr val="C00000"/>
                          </a:solidFill>
                          <a:latin typeface="Calibri" panose="020F0502020204030204" pitchFamily="34" charset="0"/>
                          <a:ea typeface="+mn-ea"/>
                          <a:cs typeface="Calibri" panose="020F0502020204030204" pitchFamily="34" charset="0"/>
                          <a:sym typeface="Arial" pitchFamily="34" charset="0"/>
                        </a:rPr>
                        <a:t>BiCS5</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6972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External DRAM</a:t>
                      </a:r>
                      <a:endParaRPr kumimoji="0" lang="zh-TW" altLang="en-US"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No</a:t>
                      </a: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6972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R/W 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Est. 3500/2885</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6972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Read)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Est.</a:t>
                      </a:r>
                      <a:r>
                        <a:rPr lang="en-US"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95</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K </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6972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Write)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Est.</a:t>
                      </a:r>
                      <a:r>
                        <a:rPr lang="en-US"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347K</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73290">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2935945">
                <a:tc>
                  <a:txBody>
                    <a:bodyPr/>
                    <a:lstStyle/>
                    <a:p>
                      <a:pPr marL="0" marR="0" lvl="0" indent="0" algn="l" defTabSz="914446" rtl="0" eaLnBrk="1" fontAlgn="ctr" latinLnBrk="0" hangingPunct="1">
                        <a:lnSpc>
                          <a:spcPct val="100000"/>
                        </a:lnSpc>
                        <a:spcBef>
                          <a:spcPts val="0"/>
                        </a:spcBef>
                        <a:spcAft>
                          <a:spcPts val="0"/>
                        </a:spcAft>
                        <a:buClrTx/>
                        <a:buSzPct val="100000"/>
                        <a:buFont typeface="Arial" pitchFamily="34" charset="0"/>
                        <a:buChar char="•"/>
                        <a:tabLst/>
                        <a:defRP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dirty="0" err="1" smtClean="0">
                          <a:solidFill>
                            <a:srgbClr val="C00000"/>
                          </a:solidFill>
                          <a:latin typeface="Calibri" panose="020F0502020204030204" pitchFamily="34" charset="0"/>
                          <a:cs typeface="Calibri" panose="020F0502020204030204" pitchFamily="34" charset="0"/>
                          <a:sym typeface="Arial" pitchFamily="34" charset="0"/>
                        </a:rPr>
                        <a:t>Corepower</a:t>
                      </a:r>
                      <a:r>
                        <a:rPr lang="en-US" altLang="zh-TW" sz="2000" b="0" dirty="0" smtClean="0">
                          <a:solidFill>
                            <a:srgbClr val="C00000"/>
                          </a:solidFill>
                          <a:latin typeface="Calibri" panose="020F0502020204030204" pitchFamily="34" charset="0"/>
                          <a:cs typeface="Calibri" panose="020F0502020204030204" pitchFamily="34" charset="0"/>
                          <a:sym typeface="Arial" pitchFamily="34" charset="0"/>
                        </a:rPr>
                        <a:t> </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Support LDPC ECC</a:t>
                      </a:r>
                    </a:p>
                    <a:p>
                      <a:pPr fontAlgn="ctr">
                        <a:spcBef>
                          <a:spcPts val="0"/>
                        </a:spcBef>
                        <a:buSzPct val="100000"/>
                        <a:buFont typeface="Arial" pitchFamily="34" charset="0"/>
                        <a:buChar char="•"/>
                      </a:pPr>
                      <a:r>
                        <a:rPr lang="zh-TW" altLang="en-US"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Support HMB (Host Memory Buffer)</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Support </a:t>
                      </a: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DataRAID</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AES256 Support</a:t>
                      </a:r>
                      <a:endPar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endParaRPr>
                    </a:p>
                    <a:p>
                      <a:pPr marL="0" marR="0" lvl="0" indent="0" algn="l" defTabSz="914446" rtl="0" eaLnBrk="1" fontAlgn="ctr" latinLnBrk="0" hangingPunct="1">
                        <a:lnSpc>
                          <a:spcPct val="100000"/>
                        </a:lnSpc>
                        <a:spcBef>
                          <a:spcPts val="0"/>
                        </a:spcBef>
                        <a:spcAft>
                          <a:spcPts val="0"/>
                        </a:spcAft>
                        <a:buClrTx/>
                        <a:buSzPct val="100000"/>
                        <a:buFont typeface="Arial" pitchFamily="34" charset="0"/>
                        <a:buChar char="•"/>
                        <a:tabLst/>
                        <a:defRP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 </a:t>
                      </a: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rPr>
                        <a:t>DataDefender</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a:t>
                      </a:r>
                    </a:p>
                    <a:p>
                      <a:pPr marL="0" marR="0" lvl="0" indent="0" algn="l" defTabSz="914446" rtl="0" eaLnBrk="1" fontAlgn="ctr" latinLnBrk="0" hangingPunct="1">
                        <a:lnSpc>
                          <a:spcPct val="100000"/>
                        </a:lnSpc>
                        <a:spcBef>
                          <a:spcPts val="0"/>
                        </a:spcBef>
                        <a:spcAft>
                          <a:spcPts val="0"/>
                        </a:spcAft>
                        <a:buClrTx/>
                        <a:buSzPct val="100000"/>
                        <a:buFont typeface="Arial" pitchFamily="34" charset="0"/>
                        <a:buChar char="•"/>
                        <a:tabLst/>
                        <a:defRP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Thermal throttling Technology</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End-to-End Data Protection</a:t>
                      </a:r>
                    </a:p>
                    <a:p>
                      <a:pPr marL="0" marR="0" lvl="0" indent="0" algn="l" defTabSz="914446" rtl="0" eaLnBrk="1" fontAlgn="ctr" latinLnBrk="0" hangingPunct="1">
                        <a:lnSpc>
                          <a:spcPct val="100000"/>
                        </a:lnSpc>
                        <a:spcBef>
                          <a:spcPts val="0"/>
                        </a:spcBef>
                        <a:spcAft>
                          <a:spcPts val="0"/>
                        </a:spcAft>
                        <a:buClrTx/>
                        <a:buSzPct val="100000"/>
                        <a:buFont typeface="Arial" pitchFamily="34" charset="0"/>
                        <a:buChar char="•"/>
                        <a:tabLst/>
                        <a:defRP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baseline="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Sidefill</a:t>
                      </a:r>
                      <a:endPar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endParaRPr>
                    </a:p>
                    <a:p>
                      <a:pPr fontAlgn="ctr">
                        <a:spcBef>
                          <a:spcPts val="0"/>
                        </a:spcBef>
                        <a:buSzPct val="100000"/>
                        <a:buFont typeface="Arial" pitchFamily="34" charset="0"/>
                        <a:buNone/>
                      </a:pPr>
                      <a:endPar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spcBef>
                          <a:spcPts val="3413"/>
                        </a:spcBef>
                        <a:buSzPct val="171000"/>
                      </a:pPr>
                      <a:r>
                        <a:rPr lang="fr-FR"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POS, Digital Signage, Industrial PC</a:t>
                      </a: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34" name="矩形 33"/>
          <p:cNvSpPr/>
          <p:nvPr/>
        </p:nvSpPr>
        <p:spPr>
          <a:xfrm>
            <a:off x="7373987" y="1025242"/>
            <a:ext cx="5216877" cy="646331"/>
          </a:xfrm>
          <a:prstGeom prst="rect">
            <a:avLst/>
          </a:prstGeom>
        </p:spPr>
        <p:txBody>
          <a:bodyPr wrap="none">
            <a:spAutoFit/>
          </a:bodyPr>
          <a:lstStyle/>
          <a:p>
            <a:pPr lvl="0" eaLnBrk="1" hangingPunct="1">
              <a:defRPr/>
            </a:pPr>
            <a:r>
              <a:rPr lang="en-US" altLang="zh-TW" sz="3600" b="1" dirty="0" smtClean="0">
                <a:solidFill>
                  <a:srgbClr val="008080"/>
                </a:solidFill>
                <a:latin typeface="Calibri" panose="020F0502020204030204" pitchFamily="34" charset="0"/>
                <a:cs typeface="Calibri" panose="020F0502020204030204" pitchFamily="34" charset="0"/>
              </a:rPr>
              <a:t>PV25P-M242 </a:t>
            </a:r>
            <a:r>
              <a:rPr lang="en-US" altLang="zh-TW" sz="3600" b="1" dirty="0">
                <a:solidFill>
                  <a:srgbClr val="008080"/>
                </a:solidFill>
                <a:latin typeface="Calibri" panose="020F0502020204030204" pitchFamily="34" charset="0"/>
                <a:cs typeface="Calibri" panose="020F0502020204030204" pitchFamily="34" charset="0"/>
              </a:rPr>
              <a:t>Specification</a:t>
            </a:r>
          </a:p>
        </p:txBody>
      </p:sp>
      <p:pic>
        <p:nvPicPr>
          <p:cNvPr id="2" name="圖片 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54070" y="1852464"/>
            <a:ext cx="2937892" cy="2937892"/>
          </a:xfrm>
          <a:prstGeom prst="rect">
            <a:avLst/>
          </a:prstGeom>
        </p:spPr>
      </p:pic>
      <p:sp>
        <p:nvSpPr>
          <p:cNvPr id="11" name="標題 4"/>
          <p:cNvSpPr>
            <a:spLocks noGrp="1"/>
          </p:cNvSpPr>
          <p:nvPr>
            <p:ph type="title"/>
          </p:nvPr>
        </p:nvSpPr>
        <p:spPr>
          <a:xfrm>
            <a:off x="705488" y="268287"/>
            <a:ext cx="14292088" cy="1080121"/>
          </a:xfrm>
        </p:spPr>
        <p:txBody>
          <a:bodyPr/>
          <a:lstStyle/>
          <a:p>
            <a:r>
              <a:rPr lang="en-US" altLang="zh-TW" dirty="0" err="1" smtClean="0"/>
              <a:t>PCIe</a:t>
            </a:r>
            <a:endParaRPr lang="zh-TW" altLang="en-US" dirty="0"/>
          </a:p>
        </p:txBody>
      </p:sp>
    </p:spTree>
    <p:extLst>
      <p:ext uri="{BB962C8B-B14F-4D97-AF65-F5344CB8AC3E}">
        <p14:creationId xmlns:p14="http://schemas.microsoft.com/office/powerpoint/2010/main" val="14312190"/>
      </p:ext>
    </p:extLst>
  </p:cSld>
  <p:clrMapOvr>
    <a:masterClrMapping/>
  </p:clrMapOvr>
  <p:transition/>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圖片 22"/>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157252" y="7356204"/>
            <a:ext cx="1265764" cy="547159"/>
          </a:xfrm>
          <a:prstGeom prst="rect">
            <a:avLst/>
          </a:prstGeom>
        </p:spPr>
      </p:pic>
      <p:cxnSp>
        <p:nvCxnSpPr>
          <p:cNvPr id="26" name="直線接點 25"/>
          <p:cNvCxnSpPr/>
          <p:nvPr/>
        </p:nvCxnSpPr>
        <p:spPr>
          <a:xfrm>
            <a:off x="1253307" y="6925028"/>
            <a:ext cx="2699130" cy="0"/>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pic>
        <p:nvPicPr>
          <p:cNvPr id="16" name="圖片 15"/>
          <p:cNvPicPr>
            <a:picLocks noChangeAspect="1"/>
          </p:cNvPicPr>
          <p:nvPr/>
        </p:nvPicPr>
        <p:blipFill rotWithShape="1">
          <a:blip r:embed="rId3" cstate="email">
            <a:extLst>
              <a:ext uri="{28A0092B-C50C-407E-A947-70E740481C1C}">
                <a14:useLocalDpi xmlns:a14="http://schemas.microsoft.com/office/drawing/2010/main"/>
              </a:ext>
            </a:extLst>
          </a:blip>
          <a:srcRect t="17705"/>
          <a:stretch/>
        </p:blipFill>
        <p:spPr>
          <a:xfrm>
            <a:off x="2718820" y="7181056"/>
            <a:ext cx="1389453" cy="1143453"/>
          </a:xfrm>
          <a:prstGeom prst="rect">
            <a:avLst/>
          </a:prstGeom>
        </p:spPr>
      </p:pic>
      <p:sp>
        <p:nvSpPr>
          <p:cNvPr id="22" name="圓角矩形 21"/>
          <p:cNvSpPr/>
          <p:nvPr/>
        </p:nvSpPr>
        <p:spPr>
          <a:xfrm>
            <a:off x="1253307" y="5020816"/>
            <a:ext cx="2448272" cy="776367"/>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300192">
              <a:defRPr/>
            </a:pPr>
            <a:r>
              <a:rPr lang="en-US" altLang="zh-TW" sz="2400" b="1" dirty="0" smtClean="0">
                <a:solidFill>
                  <a:schemeClr val="bg1"/>
                </a:solidFill>
                <a:latin typeface="Calibri" panose="020F0502020204030204" pitchFamily="34" charset="0"/>
                <a:cs typeface="Calibri" panose="020F0502020204030204" pitchFamily="34" charset="0"/>
              </a:rPr>
              <a:t>CS</a:t>
            </a:r>
            <a:r>
              <a:rPr lang="en-US" altLang="zh-TW" sz="2400" b="1">
                <a:solidFill>
                  <a:schemeClr val="bg1"/>
                </a:solidFill>
                <a:latin typeface="Calibri" panose="020F0502020204030204" pitchFamily="34" charset="0"/>
                <a:cs typeface="Calibri" panose="020F0502020204030204" pitchFamily="34" charset="0"/>
              </a:rPr>
              <a:t>: </a:t>
            </a:r>
            <a:r>
              <a:rPr lang="en-US" altLang="zh-TW" sz="2400" b="1" smtClean="0">
                <a:solidFill>
                  <a:schemeClr val="bg1"/>
                </a:solidFill>
                <a:latin typeface="Calibri" panose="020F0502020204030204" pitchFamily="34" charset="0"/>
                <a:cs typeface="Calibri" panose="020F0502020204030204" pitchFamily="34" charset="0"/>
              </a:rPr>
              <a:t>E/Feb’24</a:t>
            </a:r>
            <a:endParaRPr lang="en-US" altLang="zh-TW" sz="2400" b="1" dirty="0">
              <a:solidFill>
                <a:schemeClr val="bg1"/>
              </a:solidFill>
              <a:latin typeface="Calibri" panose="020F0502020204030204" pitchFamily="34" charset="0"/>
              <a:cs typeface="Calibri" panose="020F0502020204030204" pitchFamily="34" charset="0"/>
            </a:endParaRPr>
          </a:p>
        </p:txBody>
      </p:sp>
      <p:graphicFrame>
        <p:nvGraphicFramePr>
          <p:cNvPr id="33" name="表格 32"/>
          <p:cNvGraphicFramePr>
            <a:graphicFrameLocks noGrp="1"/>
          </p:cNvGraphicFramePr>
          <p:nvPr>
            <p:extLst>
              <p:ext uri="{D42A27DB-BD31-4B8C-83A1-F6EECF244321}">
                <p14:modId xmlns:p14="http://schemas.microsoft.com/office/powerpoint/2010/main" val="1010845381"/>
              </p:ext>
            </p:extLst>
          </p:nvPr>
        </p:nvGraphicFramePr>
        <p:xfrm>
          <a:off x="5285754" y="1852464"/>
          <a:ext cx="10657184" cy="7313266"/>
        </p:xfrm>
        <a:graphic>
          <a:graphicData uri="http://schemas.openxmlformats.org/drawingml/2006/table">
            <a:tbl>
              <a:tblPr firstRow="1" bandRow="1">
                <a:tableStyleId>{5940675A-B579-460E-94D1-54222C63F5DA}</a:tableStyleId>
              </a:tblPr>
              <a:tblGrid>
                <a:gridCol w="5328592"/>
                <a:gridCol w="5328592"/>
              </a:tblGrid>
              <a:tr h="42971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PH250-M242</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6972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err="1" smtClean="0">
                          <a:solidFill>
                            <a:schemeClr val="tx1">
                              <a:lumMod val="75000"/>
                              <a:lumOff val="25000"/>
                            </a:schemeClr>
                          </a:solidFill>
                          <a:latin typeface="Calibri" panose="020F0502020204030204" pitchFamily="34" charset="0"/>
                          <a:ea typeface="+mn-ea"/>
                          <a:cs typeface="+mn-cs"/>
                          <a:sym typeface="Arial" pitchFamily="34" charset="0"/>
                        </a:rPr>
                        <a:t>PCIe</a:t>
                      </a: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 Gen4 x4</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69724">
                <a:tc>
                  <a:txBody>
                    <a:bodyPr/>
                    <a:lstStyle/>
                    <a:p>
                      <a:pPr>
                        <a:lnSpc>
                          <a:spcPts val="2400"/>
                        </a:lnSpc>
                        <a:spcBef>
                          <a:spcPts val="0"/>
                        </a:spcBef>
                        <a:spcAft>
                          <a:spcPts val="0"/>
                        </a:spcAf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Form Factor</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M.2 2242 M Key</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6972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160GB~640GB</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6972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ts val="2400"/>
                        </a:lnSpc>
                        <a:spcBef>
                          <a:spcPts val="0"/>
                        </a:spcBef>
                        <a:spcAft>
                          <a:spcPts val="0"/>
                        </a:spcAft>
                        <a:buClrTx/>
                        <a:buSzPct val="171000"/>
                        <a:buFont typeface="Arial" pitchFamily="34" charset="0"/>
                        <a:buNone/>
                        <a:tabLst/>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Kioxia</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lang="en-US" altLang="zh-TW" sz="2000" b="0" kern="1200" dirty="0" smtClean="0">
                          <a:solidFill>
                            <a:srgbClr val="C00000"/>
                          </a:solidFill>
                          <a:latin typeface="Calibri" panose="020F0502020204030204" pitchFamily="34" charset="0"/>
                          <a:ea typeface="+mn-ea"/>
                          <a:cs typeface="Calibri" panose="020F0502020204030204" pitchFamily="34" charset="0"/>
                          <a:sym typeface="Arial" pitchFamily="34" charset="0"/>
                        </a:rPr>
                        <a:t>BiCS5</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6972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kumimoji="0" lang="en-US" altLang="zh-TW"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rPr>
                        <a:t>External DRAM</a:t>
                      </a:r>
                      <a:endParaRPr kumimoji="0" lang="zh-TW" altLang="en-US" sz="2000" b="0" i="0" u="none" strike="noStrike" cap="none" normalizeH="0" baseline="0" dirty="0" smtClean="0">
                        <a:ln>
                          <a:noFill/>
                        </a:ln>
                        <a:solidFill>
                          <a:schemeClr val="tx1">
                            <a:lumMod val="75000"/>
                            <a:lumOff val="25000"/>
                          </a:schemeClr>
                        </a:solidFill>
                        <a:effectLst/>
                        <a:latin typeface="Calibri" panose="020F0502020204030204" pitchFamily="34" charset="0"/>
                        <a:ea typeface="新細明體" pitchFamily="18" charset="-120"/>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base" latinLnBrk="0" hangingPunct="0">
                        <a:lnSpc>
                          <a:spcPts val="2500"/>
                        </a:lnSpc>
                        <a:spcBef>
                          <a:spcPts val="0"/>
                        </a:spcBef>
                        <a:spcAft>
                          <a:spcPts val="0"/>
                        </a:spcAft>
                        <a:buClrTx/>
                        <a:buSzPct val="171000"/>
                        <a:buFont typeface="Arial" pitchFamily="34" charset="0"/>
                        <a:buNone/>
                        <a:tabLst/>
                        <a:defRPr/>
                      </a:pPr>
                      <a:r>
                        <a:rPr kumimoji="0" lang="en-US" altLang="zh-TW" sz="2000" u="none" strike="noStrike" kern="1200" cap="none" normalizeH="0" baseline="0" dirty="0" smtClean="0">
                          <a:ln>
                            <a:noFill/>
                          </a:ln>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No</a:t>
                      </a: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6972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R/W 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Est. 3500/2885</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6972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Read)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Est.</a:t>
                      </a:r>
                      <a:r>
                        <a:rPr lang="en-US"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95</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K </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6972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Write) </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Est.</a:t>
                      </a:r>
                      <a:r>
                        <a:rPr lang="en-US"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347K</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73290">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2935945">
                <a:tc>
                  <a:txBody>
                    <a:bodyPr/>
                    <a:lstStyle/>
                    <a:p>
                      <a:pPr marL="0" marR="0" lvl="0" indent="0" algn="l" defTabSz="914446" rtl="0" eaLnBrk="1" fontAlgn="ctr" latinLnBrk="0" hangingPunct="1">
                        <a:lnSpc>
                          <a:spcPct val="100000"/>
                        </a:lnSpc>
                        <a:spcBef>
                          <a:spcPts val="0"/>
                        </a:spcBef>
                        <a:spcAft>
                          <a:spcPts val="0"/>
                        </a:spcAft>
                        <a:buClrTx/>
                        <a:buSzPct val="100000"/>
                        <a:buFont typeface="Arial" pitchFamily="34" charset="0"/>
                        <a:buChar char="•"/>
                        <a:tabLst/>
                        <a:defRP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SLC-</a:t>
                      </a:r>
                      <a:r>
                        <a:rPr lang="en-US" altLang="zh-TW" sz="2000" b="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liteX</a:t>
                      </a: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(P/E Cycle 100K)</a:t>
                      </a:r>
                      <a:endParaRPr lang="en-US" altLang="zh-TW" sz="2000" b="0" dirty="0" smtClean="0">
                        <a:solidFill>
                          <a:srgbClr val="C00000"/>
                        </a:solidFill>
                        <a:latin typeface="Calibri" panose="020F0502020204030204" pitchFamily="34" charset="0"/>
                        <a:cs typeface="Calibri" panose="020F0502020204030204" pitchFamily="34" charset="0"/>
                        <a:sym typeface="Arial" pitchFamily="34" charset="0"/>
                      </a:endParaRP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Support LDPC ECC</a:t>
                      </a:r>
                    </a:p>
                    <a:p>
                      <a:pPr fontAlgn="ctr">
                        <a:spcBef>
                          <a:spcPts val="0"/>
                        </a:spcBef>
                        <a:buSzPct val="100000"/>
                        <a:buFont typeface="Arial" pitchFamily="34" charset="0"/>
                        <a:buChar char="•"/>
                      </a:pPr>
                      <a:r>
                        <a:rPr lang="zh-TW" altLang="en-US"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Support HMB (Host Memory Buffer)</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Support </a:t>
                      </a: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DataRAID</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AES256 Support</a:t>
                      </a:r>
                      <a:endPar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endParaRPr>
                    </a:p>
                    <a:p>
                      <a:pPr marL="0" marR="0" lvl="0" indent="0" algn="l" defTabSz="914446" rtl="0" eaLnBrk="1" fontAlgn="ctr" latinLnBrk="0" hangingPunct="1">
                        <a:lnSpc>
                          <a:spcPct val="100000"/>
                        </a:lnSpc>
                        <a:spcBef>
                          <a:spcPts val="0"/>
                        </a:spcBef>
                        <a:spcAft>
                          <a:spcPts val="0"/>
                        </a:spcAft>
                        <a:buClrTx/>
                        <a:buSzPct val="100000"/>
                        <a:buFont typeface="Arial" pitchFamily="34" charset="0"/>
                        <a:buChar char="•"/>
                        <a:tabLst/>
                        <a:defRP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 </a:t>
                      </a: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rPr>
                        <a:t>DataDefender</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a:t>
                      </a:r>
                    </a:p>
                    <a:p>
                      <a:pPr marL="0" marR="0" lvl="0" indent="0" algn="l" defTabSz="914446" rtl="0" eaLnBrk="1" fontAlgn="ctr" latinLnBrk="0" hangingPunct="1">
                        <a:lnSpc>
                          <a:spcPct val="100000"/>
                        </a:lnSpc>
                        <a:spcBef>
                          <a:spcPts val="0"/>
                        </a:spcBef>
                        <a:spcAft>
                          <a:spcPts val="0"/>
                        </a:spcAft>
                        <a:buClrTx/>
                        <a:buSzPct val="100000"/>
                        <a:buFont typeface="Arial" pitchFamily="34" charset="0"/>
                        <a:buChar char="•"/>
                        <a:tabLst/>
                        <a:defRP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Thermal throttling Technology</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End-to-End Data Protection</a:t>
                      </a:r>
                    </a:p>
                    <a:p>
                      <a:pPr marL="0" marR="0" lvl="0" indent="0" algn="l" defTabSz="914446" rtl="0" eaLnBrk="1" fontAlgn="ctr" latinLnBrk="0" hangingPunct="1">
                        <a:lnSpc>
                          <a:spcPct val="100000"/>
                        </a:lnSpc>
                        <a:spcBef>
                          <a:spcPts val="0"/>
                        </a:spcBef>
                        <a:spcAft>
                          <a:spcPts val="0"/>
                        </a:spcAft>
                        <a:buClrTx/>
                        <a:buSzPct val="100000"/>
                        <a:buFont typeface="Arial" pitchFamily="34" charset="0"/>
                        <a:buChar char="•"/>
                        <a:tabLst/>
                        <a:defRP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baseline="0" dirty="0" err="1"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Sidefill</a:t>
                      </a:r>
                      <a:endPar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endParaRPr>
                    </a:p>
                    <a:p>
                      <a:pPr fontAlgn="ctr">
                        <a:spcBef>
                          <a:spcPts val="0"/>
                        </a:spcBef>
                        <a:buSzPct val="100000"/>
                        <a:buFont typeface="Arial" pitchFamily="34" charset="0"/>
                        <a:buNone/>
                      </a:pPr>
                      <a:endPar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spcBef>
                          <a:spcPts val="3413"/>
                        </a:spcBef>
                        <a:buSzPct val="171000"/>
                      </a:pPr>
                      <a:r>
                        <a:rPr lang="fr-FR"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POS, Digital Signage, Industrial PC</a:t>
                      </a: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34" name="矩形 33"/>
          <p:cNvSpPr/>
          <p:nvPr/>
        </p:nvSpPr>
        <p:spPr>
          <a:xfrm>
            <a:off x="7373987" y="1025242"/>
            <a:ext cx="5227137" cy="646331"/>
          </a:xfrm>
          <a:prstGeom prst="rect">
            <a:avLst/>
          </a:prstGeom>
        </p:spPr>
        <p:txBody>
          <a:bodyPr wrap="none">
            <a:spAutoFit/>
          </a:bodyPr>
          <a:lstStyle/>
          <a:p>
            <a:pPr lvl="0" eaLnBrk="1" hangingPunct="1">
              <a:defRPr/>
            </a:pPr>
            <a:r>
              <a:rPr lang="en-US" altLang="zh-TW" sz="3600" b="1" dirty="0" smtClean="0">
                <a:solidFill>
                  <a:srgbClr val="008080"/>
                </a:solidFill>
                <a:latin typeface="Calibri" panose="020F0502020204030204" pitchFamily="34" charset="0"/>
                <a:cs typeface="Calibri" panose="020F0502020204030204" pitchFamily="34" charset="0"/>
              </a:rPr>
              <a:t>PH250-M242 </a:t>
            </a:r>
            <a:r>
              <a:rPr lang="en-US" altLang="zh-TW" sz="3600" b="1" dirty="0">
                <a:solidFill>
                  <a:srgbClr val="008080"/>
                </a:solidFill>
                <a:latin typeface="Calibri" panose="020F0502020204030204" pitchFamily="34" charset="0"/>
                <a:cs typeface="Calibri" panose="020F0502020204030204" pitchFamily="34" charset="0"/>
              </a:rPr>
              <a:t>Specification</a:t>
            </a:r>
          </a:p>
        </p:txBody>
      </p:sp>
      <p:pic>
        <p:nvPicPr>
          <p:cNvPr id="2" name="圖片 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54070" y="1852464"/>
            <a:ext cx="2937892" cy="2937892"/>
          </a:xfrm>
          <a:prstGeom prst="rect">
            <a:avLst/>
          </a:prstGeom>
        </p:spPr>
      </p:pic>
      <p:sp>
        <p:nvSpPr>
          <p:cNvPr id="11" name="標題 4"/>
          <p:cNvSpPr>
            <a:spLocks noGrp="1"/>
          </p:cNvSpPr>
          <p:nvPr>
            <p:ph type="title"/>
          </p:nvPr>
        </p:nvSpPr>
        <p:spPr>
          <a:xfrm>
            <a:off x="705488" y="268287"/>
            <a:ext cx="14292088" cy="1080121"/>
          </a:xfrm>
        </p:spPr>
        <p:txBody>
          <a:bodyPr/>
          <a:lstStyle/>
          <a:p>
            <a:r>
              <a:rPr lang="en-US" altLang="zh-TW" dirty="0" err="1" smtClean="0"/>
              <a:t>PCIe</a:t>
            </a:r>
            <a:endParaRPr lang="zh-TW" altLang="en-US" dirty="0"/>
          </a:p>
        </p:txBody>
      </p:sp>
    </p:spTree>
    <p:extLst>
      <p:ext uri="{BB962C8B-B14F-4D97-AF65-F5344CB8AC3E}">
        <p14:creationId xmlns:p14="http://schemas.microsoft.com/office/powerpoint/2010/main" val="2835593873"/>
      </p:ext>
    </p:extLst>
  </p:cSld>
  <p:clrMapOvr>
    <a:masterClrMapping/>
  </p:clrMapOvr>
  <p:transition/>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矩形 23"/>
          <p:cNvSpPr/>
          <p:nvPr/>
        </p:nvSpPr>
        <p:spPr>
          <a:xfrm>
            <a:off x="3313794" y="5840001"/>
            <a:ext cx="1462260" cy="398699"/>
          </a:xfrm>
          <a:prstGeom prst="rect">
            <a:avLst/>
          </a:prstGeom>
        </p:spPr>
        <p:txBody>
          <a:bodyPr wrap="none">
            <a:spAutoFit/>
          </a:bodyPr>
          <a:lstStyle/>
          <a:p>
            <a:pPr algn="ctr" defTabSz="1300192">
              <a:defRPr/>
            </a:pPr>
            <a:r>
              <a:rPr lang="en-US" altLang="zh-TW" sz="1991" b="1" dirty="0">
                <a:solidFill>
                  <a:schemeClr val="bg1"/>
                </a:solidFill>
              </a:rPr>
              <a:t>CS: Ready</a:t>
            </a:r>
          </a:p>
        </p:txBody>
      </p:sp>
      <p:pic>
        <p:nvPicPr>
          <p:cNvPr id="3" name="圖片 2"/>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43337" y="2212504"/>
            <a:ext cx="2578600" cy="2578600"/>
          </a:xfrm>
          <a:prstGeom prst="rect">
            <a:avLst/>
          </a:prstGeom>
        </p:spPr>
      </p:pic>
      <p:grpSp>
        <p:nvGrpSpPr>
          <p:cNvPr id="31" name="群組 30"/>
          <p:cNvGrpSpPr/>
          <p:nvPr/>
        </p:nvGrpSpPr>
        <p:grpSpPr>
          <a:xfrm>
            <a:off x="785117" y="6708450"/>
            <a:ext cx="2951021" cy="1399481"/>
            <a:chOff x="1157252" y="6925028"/>
            <a:chExt cx="2951021" cy="1399481"/>
          </a:xfrm>
        </p:grpSpPr>
        <p:pic>
          <p:nvPicPr>
            <p:cNvPr id="33" name="圖片 32"/>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157252" y="7356204"/>
              <a:ext cx="1265764" cy="547159"/>
            </a:xfrm>
            <a:prstGeom prst="rect">
              <a:avLst/>
            </a:prstGeom>
          </p:spPr>
        </p:pic>
        <p:cxnSp>
          <p:nvCxnSpPr>
            <p:cNvPr id="34" name="直線接點 33"/>
            <p:cNvCxnSpPr/>
            <p:nvPr/>
          </p:nvCxnSpPr>
          <p:spPr>
            <a:xfrm>
              <a:off x="1253307" y="6925028"/>
              <a:ext cx="2699130" cy="0"/>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pic>
          <p:nvPicPr>
            <p:cNvPr id="35" name="圖片 34"/>
            <p:cNvPicPr>
              <a:picLocks noChangeAspect="1"/>
            </p:cNvPicPr>
            <p:nvPr/>
          </p:nvPicPr>
          <p:blipFill rotWithShape="1">
            <a:blip r:embed="rId5" cstate="email">
              <a:extLst>
                <a:ext uri="{28A0092B-C50C-407E-A947-70E740481C1C}">
                  <a14:useLocalDpi xmlns:a14="http://schemas.microsoft.com/office/drawing/2010/main"/>
                </a:ext>
              </a:extLst>
            </a:blip>
            <a:srcRect t="17705"/>
            <a:stretch/>
          </p:blipFill>
          <p:spPr>
            <a:xfrm>
              <a:off x="2718820" y="7181056"/>
              <a:ext cx="1389453" cy="1143453"/>
            </a:xfrm>
            <a:prstGeom prst="rect">
              <a:avLst/>
            </a:prstGeom>
          </p:spPr>
        </p:pic>
      </p:grpSp>
      <p:graphicFrame>
        <p:nvGraphicFramePr>
          <p:cNvPr id="37" name="表格 36"/>
          <p:cNvGraphicFramePr>
            <a:graphicFrameLocks noGrp="1"/>
          </p:cNvGraphicFramePr>
          <p:nvPr>
            <p:extLst>
              <p:ext uri="{D42A27DB-BD31-4B8C-83A1-F6EECF244321}">
                <p14:modId xmlns:p14="http://schemas.microsoft.com/office/powerpoint/2010/main" val="3162319563"/>
              </p:ext>
            </p:extLst>
          </p:nvPr>
        </p:nvGraphicFramePr>
        <p:xfrm>
          <a:off x="5285754" y="1852464"/>
          <a:ext cx="10657184" cy="6946317"/>
        </p:xfrm>
        <a:graphic>
          <a:graphicData uri="http://schemas.openxmlformats.org/drawingml/2006/table">
            <a:tbl>
              <a:tblPr firstRow="1" bandRow="1">
                <a:tableStyleId>{5940675A-B579-460E-94D1-54222C63F5DA}</a:tableStyleId>
              </a:tblPr>
              <a:tblGrid>
                <a:gridCol w="5328592"/>
                <a:gridCol w="5328592"/>
              </a:tblGrid>
              <a:tr h="41762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PV910-M230</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97212">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PCIe</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Gen3 x2</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7212">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Form Factor</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M.2 2230 B+M Key</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7330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120GB~480GB</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7212">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Kioxia</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lang="en-US" altLang="zh-TW" sz="2000" b="0" kern="1200" dirty="0" smtClean="0">
                          <a:solidFill>
                            <a:srgbClr val="C00000"/>
                          </a:solidFill>
                          <a:latin typeface="Calibri" panose="020F0502020204030204" pitchFamily="34" charset="0"/>
                          <a:ea typeface="+mn-ea"/>
                          <a:cs typeface="Calibri" panose="020F0502020204030204" pitchFamily="34" charset="0"/>
                          <a:sym typeface="Arial" pitchFamily="34" charset="0"/>
                        </a:rPr>
                        <a:t>BiCS5</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7212">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External DRAM</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No</a:t>
                      </a: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7212">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R/W 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1195/550</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9276">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Read) </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54K</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7212">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Write) </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107K</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97212">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Wide Temp. (-40</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C~85</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Yes</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84975">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2275167">
                <a:tc>
                  <a:txBody>
                    <a:bodyPr/>
                    <a:lstStyle/>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Support LDPC ECC</a:t>
                      </a:r>
                    </a:p>
                    <a:p>
                      <a:pPr fontAlgn="ctr">
                        <a:spcBef>
                          <a:spcPts val="0"/>
                        </a:spcBef>
                        <a:buSzPct val="100000"/>
                        <a:buFont typeface="Arial" pitchFamily="34" charset="0"/>
                        <a:buChar char="•"/>
                      </a:pPr>
                      <a:r>
                        <a:rPr lang="zh-TW" altLang="en-US"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Support HMB (Host Memory Buffer)</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S.M.A.R.T. SSD Widget</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Thermal throttling Technology</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End-to-End Data Protection </a:t>
                      </a:r>
                    </a:p>
                    <a:p>
                      <a:pPr marL="0" marR="0" lvl="0" indent="0" algn="l" defTabSz="914446" rtl="0" eaLnBrk="1" fontAlgn="ctr" latinLnBrk="0" hangingPunct="1">
                        <a:lnSpc>
                          <a:spcPct val="100000"/>
                        </a:lnSpc>
                        <a:spcBef>
                          <a:spcPts val="0"/>
                        </a:spcBef>
                        <a:spcAft>
                          <a:spcPts val="0"/>
                        </a:spcAft>
                        <a:buClrTx/>
                        <a:buSzPct val="100000"/>
                        <a:buFont typeface="Arial" pitchFamily="34" charset="0"/>
                        <a:buChar char="•"/>
                        <a:tabLst/>
                        <a:defRP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AES 256 support</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Signed</a:t>
                      </a:r>
                      <a:r>
                        <a:rPr lang="en-US" altLang="zh-TW" sz="2000" b="0" baseline="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FW</a:t>
                      </a:r>
                      <a:endParaRPr lang="en-US" altLang="zh-TW" sz="2000" b="0" dirty="0">
                        <a:solidFill>
                          <a:schemeClr val="tx1">
                            <a:lumMod val="75000"/>
                            <a:lumOff val="25000"/>
                          </a:schemeClr>
                        </a:solidFill>
                        <a:latin typeface="Calibri" panose="020F0502020204030204" pitchFamily="34" charset="0"/>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indent="0">
                        <a:spcBef>
                          <a:spcPts val="3413"/>
                        </a:spcBef>
                        <a:buSzPct val="100000"/>
                        <a:buFont typeface="Arial" panose="020B0604020202020204" pitchFamily="34" charset="0"/>
                        <a:buNone/>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Industrial PC, Edge computing, </a:t>
                      </a:r>
                      <a:b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b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IoT</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application</a:t>
                      </a:r>
                      <a:endParaRPr lang="en-US" altLang="zh-TW" sz="2000" b="0" dirty="0">
                        <a:solidFill>
                          <a:schemeClr val="tx1">
                            <a:lumMod val="75000"/>
                            <a:lumOff val="25000"/>
                          </a:schemeClr>
                        </a:solidFill>
                        <a:latin typeface="Calibri" panose="020F0502020204030204" pitchFamily="34" charset="0"/>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38" name="矩形 37"/>
          <p:cNvSpPr/>
          <p:nvPr/>
        </p:nvSpPr>
        <p:spPr>
          <a:xfrm>
            <a:off x="7373987" y="1025242"/>
            <a:ext cx="5205656" cy="646331"/>
          </a:xfrm>
          <a:prstGeom prst="rect">
            <a:avLst/>
          </a:prstGeom>
        </p:spPr>
        <p:txBody>
          <a:bodyPr wrap="none">
            <a:spAutoFit/>
          </a:bodyPr>
          <a:lstStyle/>
          <a:p>
            <a:pPr lvl="0" eaLnBrk="1" hangingPunct="1">
              <a:defRPr/>
            </a:pPr>
            <a:r>
              <a:rPr lang="en-US" altLang="zh-TW" sz="3600" b="1" dirty="0">
                <a:solidFill>
                  <a:srgbClr val="008080"/>
                </a:solidFill>
                <a:latin typeface="Calibri" panose="020F0502020204030204" pitchFamily="34" charset="0"/>
                <a:cs typeface="Calibri" panose="020F0502020204030204" pitchFamily="34" charset="0"/>
              </a:rPr>
              <a:t>PV910-M230 Specification</a:t>
            </a:r>
          </a:p>
        </p:txBody>
      </p:sp>
      <p:sp>
        <p:nvSpPr>
          <p:cNvPr id="13" name="標題 4"/>
          <p:cNvSpPr>
            <a:spLocks noGrp="1"/>
          </p:cNvSpPr>
          <p:nvPr>
            <p:ph type="title"/>
          </p:nvPr>
        </p:nvSpPr>
        <p:spPr>
          <a:xfrm>
            <a:off x="705488" y="268287"/>
            <a:ext cx="14292088" cy="1080121"/>
          </a:xfrm>
        </p:spPr>
        <p:txBody>
          <a:bodyPr/>
          <a:lstStyle/>
          <a:p>
            <a:r>
              <a:rPr lang="en-US" altLang="zh-TW" dirty="0" err="1" smtClean="0"/>
              <a:t>PCIe</a:t>
            </a:r>
            <a:endParaRPr lang="zh-TW" altLang="en-US" dirty="0"/>
          </a:p>
        </p:txBody>
      </p:sp>
      <p:sp>
        <p:nvSpPr>
          <p:cNvPr id="12" name="圓角矩形 11"/>
          <p:cNvSpPr/>
          <p:nvPr/>
        </p:nvSpPr>
        <p:spPr>
          <a:xfrm>
            <a:off x="1181299" y="5308848"/>
            <a:ext cx="2448272" cy="776367"/>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300192">
              <a:defRPr/>
            </a:pPr>
            <a:r>
              <a:rPr lang="en-US" altLang="zh-TW" sz="2400" b="1" dirty="0" smtClean="0">
                <a:solidFill>
                  <a:schemeClr val="bg1"/>
                </a:solidFill>
                <a:latin typeface="Calibri" panose="020F0502020204030204" pitchFamily="34" charset="0"/>
                <a:cs typeface="Calibri" panose="020F0502020204030204" pitchFamily="34" charset="0"/>
              </a:rPr>
              <a:t>CS</a:t>
            </a:r>
            <a:r>
              <a:rPr lang="en-US" altLang="zh-TW" sz="2400" b="1" dirty="0">
                <a:solidFill>
                  <a:schemeClr val="bg1"/>
                </a:solidFill>
                <a:latin typeface="Calibri" panose="020F0502020204030204" pitchFamily="34" charset="0"/>
                <a:cs typeface="Calibri" panose="020F0502020204030204" pitchFamily="34" charset="0"/>
              </a:rPr>
              <a:t>: </a:t>
            </a:r>
            <a:r>
              <a:rPr lang="en-US" altLang="zh-TW" sz="2400" b="1" dirty="0" smtClean="0">
                <a:solidFill>
                  <a:schemeClr val="bg1"/>
                </a:solidFill>
                <a:latin typeface="Calibri" panose="020F0502020204030204" pitchFamily="34" charset="0"/>
                <a:cs typeface="Calibri" panose="020F0502020204030204" pitchFamily="34" charset="0"/>
              </a:rPr>
              <a:t>Ready</a:t>
            </a:r>
            <a:endParaRPr lang="en-US" altLang="zh-TW" sz="2400" b="1" dirty="0">
              <a:solidFill>
                <a:schemeClr val="bg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620787671"/>
      </p:ext>
    </p:extLst>
  </p:cSld>
  <p:clrMapOvr>
    <a:masterClrMapping/>
  </p:clrMapOvr>
  <p:transition/>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文字方塊 15"/>
          <p:cNvSpPr txBox="1">
            <a:spLocks noChangeArrowheads="1"/>
          </p:cNvSpPr>
          <p:nvPr/>
        </p:nvSpPr>
        <p:spPr bwMode="auto">
          <a:xfrm>
            <a:off x="5606987" y="1276400"/>
            <a:ext cx="6758444" cy="667746"/>
          </a:xfrm>
          <a:prstGeom prst="rect">
            <a:avLst/>
          </a:prstGeom>
          <a:noFill/>
          <a:ln>
            <a:noFill/>
          </a:ln>
          <a:extLst/>
        </p:spPr>
        <p:txBody>
          <a:bodyPr wrap="square" lIns="112647" tIns="56324" rIns="112647" bIns="56324">
            <a:spAutoFit/>
          </a:bodyPr>
          <a:lstStyle>
            <a:lvl1pPr eaLnBrk="0" hangingPunct="0">
              <a:defRPr kumimoji="1">
                <a:solidFill>
                  <a:schemeClr val="tx1"/>
                </a:solidFill>
                <a:latin typeface="Arial" pitchFamily="34" charset="0"/>
                <a:ea typeface="新細明體" pitchFamily="18" charset="-120"/>
              </a:defRPr>
            </a:lvl1pPr>
            <a:lvl2pPr marL="742950" indent="-285750" eaLnBrk="0" hangingPunct="0">
              <a:defRPr kumimoji="1">
                <a:solidFill>
                  <a:schemeClr val="tx1"/>
                </a:solidFill>
                <a:latin typeface="Arial" pitchFamily="34" charset="0"/>
                <a:ea typeface="新細明體" pitchFamily="18" charset="-120"/>
              </a:defRPr>
            </a:lvl2pPr>
            <a:lvl3pPr marL="1143000" indent="-228600" eaLnBrk="0" hangingPunct="0">
              <a:defRPr kumimoji="1">
                <a:solidFill>
                  <a:schemeClr val="tx1"/>
                </a:solidFill>
                <a:latin typeface="Arial" pitchFamily="34" charset="0"/>
                <a:ea typeface="新細明體" pitchFamily="18" charset="-120"/>
              </a:defRPr>
            </a:lvl3pPr>
            <a:lvl4pPr marL="1600200" indent="-228600" eaLnBrk="0" hangingPunct="0">
              <a:defRPr kumimoji="1">
                <a:solidFill>
                  <a:schemeClr val="tx1"/>
                </a:solidFill>
                <a:latin typeface="Arial" pitchFamily="34" charset="0"/>
                <a:ea typeface="新細明體" pitchFamily="18" charset="-120"/>
              </a:defRPr>
            </a:lvl4pPr>
            <a:lvl5pPr marL="2057400" indent="-228600" eaLnBrk="0" hangingPunct="0">
              <a:defRPr kumimoji="1">
                <a:solidFill>
                  <a:schemeClr val="tx1"/>
                </a:solidFill>
                <a:latin typeface="Arial" pitchFamily="34" charset="0"/>
                <a:ea typeface="新細明體" pitchFamily="18" charset="-120"/>
              </a:defRPr>
            </a:lvl5pPr>
            <a:lvl6pPr marL="25146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defTabSz="912813"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hangingPunct="1">
              <a:defRPr/>
            </a:pPr>
            <a:r>
              <a:rPr kumimoji="0" lang="en-US" altLang="zh-TW" sz="3600" b="1" dirty="0" err="1">
                <a:solidFill>
                  <a:srgbClr val="3C8C93"/>
                </a:solidFill>
                <a:latin typeface="Calibri" panose="020F0502020204030204" pitchFamily="34" charset="0"/>
                <a:cs typeface="Calibri" panose="020F0502020204030204" pitchFamily="34" charset="0"/>
              </a:rPr>
              <a:t>PCIe</a:t>
            </a:r>
            <a:r>
              <a:rPr kumimoji="0" lang="en-US" altLang="zh-TW" sz="3600" b="1" dirty="0">
                <a:solidFill>
                  <a:srgbClr val="3C8C93"/>
                </a:solidFill>
                <a:latin typeface="Calibri" panose="020F0502020204030204" pitchFamily="34" charset="0"/>
                <a:cs typeface="Calibri" panose="020F0502020204030204" pitchFamily="34" charset="0"/>
              </a:rPr>
              <a:t> M.2 2280  Comparison Table</a:t>
            </a:r>
            <a:endParaRPr kumimoji="0" lang="zh-TW" altLang="en-US" sz="3600" b="1" dirty="0">
              <a:solidFill>
                <a:srgbClr val="3C8C93"/>
              </a:solidFill>
              <a:latin typeface="Calibri" panose="020F0502020204030204" pitchFamily="34" charset="0"/>
              <a:cs typeface="Calibri" panose="020F0502020204030204" pitchFamily="34" charset="0"/>
            </a:endParaRPr>
          </a:p>
        </p:txBody>
      </p:sp>
      <p:graphicFrame>
        <p:nvGraphicFramePr>
          <p:cNvPr id="15" name="表格 14"/>
          <p:cNvGraphicFramePr>
            <a:graphicFrameLocks noGrp="1"/>
          </p:cNvGraphicFramePr>
          <p:nvPr>
            <p:extLst/>
          </p:nvPr>
        </p:nvGraphicFramePr>
        <p:xfrm>
          <a:off x="965272" y="2068488"/>
          <a:ext cx="15660000" cy="6385668"/>
        </p:xfrm>
        <a:graphic>
          <a:graphicData uri="http://schemas.openxmlformats.org/drawingml/2006/table">
            <a:tbl>
              <a:tblPr>
                <a:tableStyleId>{5940675A-B579-460E-94D1-54222C63F5DA}</a:tableStyleId>
              </a:tblPr>
              <a:tblGrid>
                <a:gridCol w="1957500"/>
                <a:gridCol w="1957500"/>
                <a:gridCol w="1957500"/>
                <a:gridCol w="1957500"/>
                <a:gridCol w="1957500"/>
                <a:gridCol w="1957500"/>
                <a:gridCol w="1957500"/>
                <a:gridCol w="1957500"/>
              </a:tblGrid>
              <a:tr h="471195">
                <a:tc>
                  <a:txBody>
                    <a:bodyPr/>
                    <a:lstStyle/>
                    <a:p>
                      <a:pPr algn="ctr" rtl="0" fontAlgn="ctr"/>
                      <a:r>
                        <a:rPr lang="en-US" sz="2400" b="1" u="none" strike="noStrike" dirty="0">
                          <a:solidFill>
                            <a:schemeClr val="bg1"/>
                          </a:solidFill>
                          <a:latin typeface="Calibri" panose="020F0502020204030204" pitchFamily="34" charset="0"/>
                          <a:cs typeface="Calibri" panose="020F0502020204030204" pitchFamily="34" charset="0"/>
                        </a:rPr>
                        <a:t>Model Name</a:t>
                      </a:r>
                      <a:endParaRPr lang="en-US" sz="2400" b="1" i="0" u="none" strike="noStrike" dirty="0">
                        <a:solidFill>
                          <a:schemeClr val="bg1"/>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algn="ctr" rtl="0" fontAlgn="ctr"/>
                      <a:r>
                        <a:rPr lang="en-US" sz="2400" b="1" i="0" u="none" strike="noStrike" dirty="0" smtClean="0">
                          <a:solidFill>
                            <a:schemeClr val="bg1"/>
                          </a:solidFill>
                          <a:latin typeface="Calibri" panose="020F0502020204030204" pitchFamily="34" charset="0"/>
                          <a:cs typeface="Calibri" panose="020F0502020204030204" pitchFamily="34" charset="0"/>
                        </a:rPr>
                        <a:t>PV930-M280</a:t>
                      </a:r>
                      <a:endParaRPr lang="en-US" sz="2400" b="1" i="0" u="none" strike="noStrike" dirty="0">
                        <a:solidFill>
                          <a:schemeClr val="bg1"/>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algn="ctr" rtl="0" fontAlgn="ctr"/>
                      <a:r>
                        <a:rPr lang="en-US" altLang="zh-TW" sz="2400" b="1" i="0" u="none" strike="noStrike" dirty="0" smtClean="0">
                          <a:solidFill>
                            <a:schemeClr val="bg1"/>
                          </a:solidFill>
                          <a:effectLst/>
                          <a:latin typeface="Calibri" panose="020F0502020204030204" pitchFamily="34" charset="0"/>
                          <a:cs typeface="Calibri" panose="020F0502020204030204" pitchFamily="34" charset="0"/>
                        </a:rPr>
                        <a:t>PV250-M280</a:t>
                      </a:r>
                      <a:endParaRPr lang="en-US" sz="2400" b="1" i="0" u="none" strike="noStrike" dirty="0">
                        <a:solidFill>
                          <a:schemeClr val="bg1"/>
                        </a:solidFill>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algn="ctr" rtl="0" fontAlgn="ctr"/>
                      <a:r>
                        <a:rPr lang="en-US" sz="2400" b="1" u="none" strike="noStrike" dirty="0" smtClean="0">
                          <a:solidFill>
                            <a:schemeClr val="bg1"/>
                          </a:solidFill>
                          <a:latin typeface="Calibri" panose="020F0502020204030204" pitchFamily="34" charset="0"/>
                          <a:cs typeface="Calibri" panose="020F0502020204030204" pitchFamily="34" charset="0"/>
                        </a:rPr>
                        <a:t>PV210-M280</a:t>
                      </a:r>
                      <a:endParaRPr lang="en-US" sz="2400" b="1" i="0" u="none" strike="noStrike" dirty="0">
                        <a:solidFill>
                          <a:schemeClr val="bg1"/>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algn="ctr" rtl="0" fontAlgn="ctr"/>
                      <a:r>
                        <a:rPr lang="en-US" altLang="zh-TW" sz="2400" b="1" u="none" strike="noStrike" dirty="0" smtClean="0">
                          <a:solidFill>
                            <a:schemeClr val="bg1"/>
                          </a:solidFill>
                          <a:latin typeface="Calibri" panose="020F0502020204030204" pitchFamily="34" charset="0"/>
                          <a:cs typeface="Calibri" panose="020F0502020204030204" pitchFamily="34" charset="0"/>
                        </a:rPr>
                        <a:t>PV920-M280</a:t>
                      </a:r>
                      <a:endParaRPr lang="en-US" sz="2400" b="1" i="0" u="none" strike="noStrike" dirty="0">
                        <a:solidFill>
                          <a:schemeClr val="bg1"/>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algn="ctr" rtl="0" fontAlgn="ctr"/>
                      <a:r>
                        <a:rPr lang="en-US" altLang="zh-TW" sz="2400" b="1" u="none" strike="noStrike" dirty="0" smtClean="0">
                          <a:solidFill>
                            <a:schemeClr val="bg1"/>
                          </a:solidFill>
                          <a:latin typeface="Calibri" panose="020F0502020204030204" pitchFamily="34" charset="0"/>
                          <a:cs typeface="Calibri" panose="020F0502020204030204" pitchFamily="34" charset="0"/>
                        </a:rPr>
                        <a:t>PH920-M280</a:t>
                      </a:r>
                      <a:endParaRPr lang="en-US" sz="2400" b="1" i="0" u="none" strike="noStrike" dirty="0">
                        <a:solidFill>
                          <a:schemeClr val="bg1"/>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algn="ctr" rtl="0" fontAlgn="ctr"/>
                      <a:r>
                        <a:rPr lang="en-US" sz="2400" b="1" u="none" strike="noStrike" dirty="0" smtClean="0">
                          <a:solidFill>
                            <a:schemeClr val="bg1"/>
                          </a:solidFill>
                          <a:effectLst/>
                          <a:latin typeface="Calibri" panose="020F0502020204030204" pitchFamily="34" charset="0"/>
                          <a:cs typeface="Calibri" panose="020F0502020204030204" pitchFamily="34" charset="0"/>
                        </a:rPr>
                        <a:t>PV220-M280</a:t>
                      </a:r>
                      <a:endParaRPr lang="en-US" sz="2400" b="1" i="0" u="none" strike="noStrike" dirty="0" smtClean="0">
                        <a:solidFill>
                          <a:schemeClr val="bg1"/>
                        </a:solidFill>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algn="ctr" rtl="0" fontAlgn="ctr"/>
                      <a:r>
                        <a:rPr lang="en-US" altLang="zh-TW" sz="2400" b="1" u="none" strike="noStrike" dirty="0" smtClean="0">
                          <a:solidFill>
                            <a:schemeClr val="bg1"/>
                          </a:solidFill>
                          <a:latin typeface="Calibri" panose="020F0502020204030204" pitchFamily="34" charset="0"/>
                          <a:cs typeface="Calibri" panose="020F0502020204030204" pitchFamily="34" charset="0"/>
                        </a:rPr>
                        <a:t>PV910-M280</a:t>
                      </a:r>
                      <a:endParaRPr lang="en-US" altLang="zh-TW" sz="2400" b="1" i="0" u="none" strike="noStrike" dirty="0">
                        <a:solidFill>
                          <a:schemeClr val="bg1"/>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42651">
                <a:tc>
                  <a:txBody>
                    <a:bodyPr/>
                    <a:lstStyle/>
                    <a:p>
                      <a:pPr algn="l" rtl="0" fontAlgn="ct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Interface </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ctr"/>
                      <a:r>
                        <a:rPr lang="en-US" sz="2000" u="none" strike="noStrike" dirty="0" err="1" smtClean="0">
                          <a:solidFill>
                            <a:schemeClr val="tx1">
                              <a:lumMod val="75000"/>
                              <a:lumOff val="25000"/>
                            </a:schemeClr>
                          </a:solidFill>
                          <a:latin typeface="Calibri" panose="020F0502020204030204" pitchFamily="34" charset="0"/>
                          <a:cs typeface="Calibri" panose="020F0502020204030204" pitchFamily="34" charset="0"/>
                        </a:rPr>
                        <a:t>PCIe</a:t>
                      </a: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 Gen4</a:t>
                      </a:r>
                      <a:r>
                        <a:rPr lang="en-US" sz="2000" u="none" strike="noStrike" baseline="0" dirty="0" smtClean="0">
                          <a:solidFill>
                            <a:schemeClr val="tx1">
                              <a:lumMod val="75000"/>
                              <a:lumOff val="25000"/>
                            </a:schemeClr>
                          </a:solidFill>
                          <a:latin typeface="Calibri" panose="020F0502020204030204" pitchFamily="34" charset="0"/>
                          <a:cs typeface="Calibri" panose="020F0502020204030204" pitchFamily="34" charset="0"/>
                        </a:rPr>
                        <a:t> x4</a:t>
                      </a:r>
                      <a:endParaRPr lang="en-US"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ctr"/>
                      <a:r>
                        <a:rPr lang="en-US" altLang="zh-TW" sz="2000" b="1" u="none" strike="noStrike" dirty="0" err="1" smtClean="0">
                          <a:solidFill>
                            <a:schemeClr val="tx1">
                              <a:lumMod val="75000"/>
                              <a:lumOff val="25000"/>
                            </a:schemeClr>
                          </a:solidFill>
                          <a:effectLst/>
                          <a:latin typeface="Calibri" panose="020F0502020204030204" pitchFamily="34" charset="0"/>
                          <a:cs typeface="Calibri" panose="020F0502020204030204" pitchFamily="34" charset="0"/>
                        </a:rPr>
                        <a:t>PCIe</a:t>
                      </a:r>
                      <a:r>
                        <a:rPr lang="en-US" altLang="zh-TW"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 Gen4</a:t>
                      </a:r>
                      <a:r>
                        <a:rPr lang="en-US" altLang="zh-TW" sz="2000" b="1" u="none" strike="noStrike" baseline="0" dirty="0" smtClean="0">
                          <a:solidFill>
                            <a:schemeClr val="tx1">
                              <a:lumMod val="75000"/>
                              <a:lumOff val="25000"/>
                            </a:schemeClr>
                          </a:solidFill>
                          <a:effectLst/>
                          <a:latin typeface="Calibri" panose="020F0502020204030204" pitchFamily="34" charset="0"/>
                          <a:cs typeface="Calibri" panose="020F0502020204030204" pitchFamily="34" charset="0"/>
                        </a:rPr>
                        <a:t> x4</a:t>
                      </a:r>
                      <a:endParaRPr lang="en-US" altLang="zh-TW" sz="2000" b="1" i="0" u="none" strike="noStrike" dirty="0">
                        <a:solidFill>
                          <a:schemeClr val="tx1">
                            <a:lumMod val="75000"/>
                            <a:lumOff val="25000"/>
                          </a:schemeClr>
                        </a:solidFill>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ctr"/>
                      <a:r>
                        <a:rPr lang="en-US" sz="2000" u="none" strike="noStrike" dirty="0" err="1" smtClean="0">
                          <a:solidFill>
                            <a:schemeClr val="tx1">
                              <a:lumMod val="75000"/>
                              <a:lumOff val="25000"/>
                            </a:schemeClr>
                          </a:solidFill>
                          <a:latin typeface="Calibri" panose="020F0502020204030204" pitchFamily="34" charset="0"/>
                          <a:cs typeface="Calibri" panose="020F0502020204030204" pitchFamily="34" charset="0"/>
                        </a:rPr>
                        <a:t>PCIe</a:t>
                      </a: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 Gen3</a:t>
                      </a:r>
                      <a:r>
                        <a:rPr lang="en-US" sz="2000" u="none" strike="noStrike" baseline="0" dirty="0" smtClean="0">
                          <a:solidFill>
                            <a:schemeClr val="tx1">
                              <a:lumMod val="75000"/>
                              <a:lumOff val="25000"/>
                            </a:schemeClr>
                          </a:solidFill>
                          <a:latin typeface="Calibri" panose="020F0502020204030204" pitchFamily="34" charset="0"/>
                          <a:cs typeface="Calibri" panose="020F0502020204030204" pitchFamily="34" charset="0"/>
                        </a:rPr>
                        <a:t> x4</a:t>
                      </a:r>
                      <a:endParaRPr lang="en-US"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zh-TW" sz="2000" u="none" strike="noStrike" kern="1200" dirty="0" err="1" smtClean="0">
                          <a:solidFill>
                            <a:schemeClr val="tx1">
                              <a:lumMod val="75000"/>
                              <a:lumOff val="25000"/>
                            </a:schemeClr>
                          </a:solidFill>
                          <a:latin typeface="Calibri" panose="020F0502020204030204" pitchFamily="34" charset="0"/>
                          <a:cs typeface="Calibri" panose="020F0502020204030204" pitchFamily="34" charset="0"/>
                        </a:rPr>
                        <a:t>PCIe</a:t>
                      </a:r>
                      <a:r>
                        <a:rPr lang="en-US" altLang="zh-TW" sz="2000" u="none" strike="noStrike" kern="1200" dirty="0" smtClean="0">
                          <a:solidFill>
                            <a:schemeClr val="tx1">
                              <a:lumMod val="75000"/>
                              <a:lumOff val="25000"/>
                            </a:schemeClr>
                          </a:solidFill>
                          <a:latin typeface="Calibri" panose="020F0502020204030204" pitchFamily="34" charset="0"/>
                          <a:cs typeface="Calibri" panose="020F0502020204030204" pitchFamily="34" charset="0"/>
                        </a:rPr>
                        <a:t> </a:t>
                      </a:r>
                      <a:r>
                        <a:rPr lang="en-US" altLang="zh-TW" sz="2000" kern="1200" dirty="0" smtClean="0">
                          <a:solidFill>
                            <a:schemeClr val="tx1">
                              <a:lumMod val="75000"/>
                              <a:lumOff val="25000"/>
                            </a:schemeClr>
                          </a:solidFill>
                          <a:latin typeface="Calibri" panose="020F0502020204030204" pitchFamily="34" charset="0"/>
                          <a:cs typeface="Calibri" panose="020F0502020204030204" pitchFamily="34" charset="0"/>
                        </a:rPr>
                        <a:t>Gen3 x4</a:t>
                      </a:r>
                      <a:endPar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zh-TW" sz="2000" u="none" strike="noStrike" kern="1200" dirty="0" err="1" smtClean="0">
                          <a:solidFill>
                            <a:schemeClr val="tx1">
                              <a:lumMod val="75000"/>
                              <a:lumOff val="25000"/>
                            </a:schemeClr>
                          </a:solidFill>
                          <a:latin typeface="Calibri" panose="020F0502020204030204" pitchFamily="34" charset="0"/>
                          <a:cs typeface="Calibri" panose="020F0502020204030204" pitchFamily="34" charset="0"/>
                        </a:rPr>
                        <a:t>PCIe</a:t>
                      </a:r>
                      <a:r>
                        <a:rPr lang="en-US" altLang="zh-TW" sz="2000" u="none" strike="noStrike" kern="1200" dirty="0" smtClean="0">
                          <a:solidFill>
                            <a:schemeClr val="tx1">
                              <a:lumMod val="75000"/>
                              <a:lumOff val="25000"/>
                            </a:schemeClr>
                          </a:solidFill>
                          <a:latin typeface="Calibri" panose="020F0502020204030204" pitchFamily="34" charset="0"/>
                          <a:cs typeface="Calibri" panose="020F0502020204030204" pitchFamily="34" charset="0"/>
                        </a:rPr>
                        <a:t> </a:t>
                      </a:r>
                      <a:r>
                        <a:rPr lang="en-US" altLang="zh-TW" sz="2000" kern="1200" dirty="0" smtClean="0">
                          <a:solidFill>
                            <a:schemeClr val="tx1">
                              <a:lumMod val="75000"/>
                              <a:lumOff val="25000"/>
                            </a:schemeClr>
                          </a:solidFill>
                          <a:latin typeface="Calibri" panose="020F0502020204030204" pitchFamily="34" charset="0"/>
                          <a:cs typeface="Calibri" panose="020F0502020204030204" pitchFamily="34" charset="0"/>
                        </a:rPr>
                        <a:t>Gen3 x4</a:t>
                      </a:r>
                      <a:endPar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algn="ctr" defTabSz="914400" rtl="0" eaLnBrk="1" fontAlgn="ctr" latinLnBrk="0" hangingPunct="1"/>
                      <a:r>
                        <a:rPr lang="en-US" sz="2000" b="1" u="none" strike="noStrike" kern="1200" dirty="0" err="1" smtClean="0">
                          <a:solidFill>
                            <a:schemeClr val="tx1">
                              <a:lumMod val="75000"/>
                              <a:lumOff val="25000"/>
                            </a:schemeClr>
                          </a:solidFill>
                          <a:effectLst/>
                          <a:latin typeface="Calibri" panose="020F0502020204030204" pitchFamily="34" charset="0"/>
                          <a:cs typeface="Calibri" panose="020F0502020204030204" pitchFamily="34" charset="0"/>
                        </a:rPr>
                        <a:t>PCIe</a:t>
                      </a:r>
                      <a:r>
                        <a:rPr lang="en-US" sz="2000" b="1" u="none" strike="noStrike" kern="1200" dirty="0" smtClean="0">
                          <a:solidFill>
                            <a:schemeClr val="tx1">
                              <a:lumMod val="75000"/>
                              <a:lumOff val="25000"/>
                            </a:schemeClr>
                          </a:solidFill>
                          <a:effectLst/>
                          <a:latin typeface="Calibri" panose="020F0502020204030204" pitchFamily="34" charset="0"/>
                          <a:cs typeface="Calibri" panose="020F0502020204030204" pitchFamily="34" charset="0"/>
                        </a:rPr>
                        <a:t> Gen3 x4</a:t>
                      </a:r>
                      <a:endParaRPr lang="en-US" sz="2000" b="1" i="0" u="none" strike="noStrike" kern="1200" dirty="0">
                        <a:solidFill>
                          <a:schemeClr val="tx1">
                            <a:lumMod val="75000"/>
                            <a:lumOff val="25000"/>
                          </a:schemeClr>
                        </a:solidFill>
                        <a:effectLst/>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zh-TW" sz="2000" u="none" strike="noStrike" kern="1200" dirty="0" err="1" smtClean="0">
                          <a:solidFill>
                            <a:schemeClr val="tx1">
                              <a:lumMod val="75000"/>
                              <a:lumOff val="25000"/>
                            </a:schemeClr>
                          </a:solidFill>
                          <a:latin typeface="Calibri" panose="020F0502020204030204" pitchFamily="34" charset="0"/>
                          <a:cs typeface="Calibri" panose="020F0502020204030204" pitchFamily="34" charset="0"/>
                        </a:rPr>
                        <a:t>PCIe</a:t>
                      </a:r>
                      <a:r>
                        <a:rPr lang="en-US" altLang="zh-TW" sz="2000" u="none" strike="noStrike" kern="1200" dirty="0" smtClean="0">
                          <a:solidFill>
                            <a:schemeClr val="tx1">
                              <a:lumMod val="75000"/>
                              <a:lumOff val="25000"/>
                            </a:schemeClr>
                          </a:solidFill>
                          <a:latin typeface="Calibri" panose="020F0502020204030204" pitchFamily="34" charset="0"/>
                          <a:cs typeface="Calibri" panose="020F0502020204030204" pitchFamily="34" charset="0"/>
                        </a:rPr>
                        <a:t> Gen3 x2</a:t>
                      </a:r>
                      <a:endParaRPr lang="en-US" altLang="zh-TW" sz="2000" b="0" i="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03880">
                <a:tc>
                  <a:txBody>
                    <a:bodyPr/>
                    <a:lstStyle/>
                    <a:p>
                      <a:pPr algn="l" rtl="0" fontAlgn="ct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External DRAM</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ctr"/>
                      <a:r>
                        <a:rPr lang="en-US" altLang="zh-TW"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Yes</a:t>
                      </a:r>
                      <a:endParaRPr lang="en-US" altLang="zh-TW"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ctr"/>
                      <a:r>
                        <a:rPr lang="en-US" altLang="zh-TW" sz="2000" b="1" i="0"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No</a:t>
                      </a:r>
                      <a:endParaRPr lang="en-US" altLang="zh-TW" sz="2000" b="1" i="0" u="none" strike="noStrike" dirty="0">
                        <a:solidFill>
                          <a:schemeClr val="tx1">
                            <a:lumMod val="75000"/>
                            <a:lumOff val="25000"/>
                          </a:schemeClr>
                        </a:solidFill>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ctr"/>
                      <a:r>
                        <a:rPr lang="en-US" altLang="zh-TW"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Yes</a:t>
                      </a:r>
                      <a:endParaRPr lang="en-US" altLang="zh-TW"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algn="ctr" defTabSz="914400" rtl="0" eaLnBrk="1" fontAlgn="ctr" latinLnBrk="0" hangingPunct="1"/>
                      <a:r>
                        <a:rPr lang="en-US" altLang="zh-TW" sz="2000" u="none" strike="noStrike" kern="1200" dirty="0" smtClean="0">
                          <a:solidFill>
                            <a:schemeClr val="tx1">
                              <a:lumMod val="75000"/>
                              <a:lumOff val="25000"/>
                            </a:schemeClr>
                          </a:solidFill>
                          <a:latin typeface="Calibri" panose="020F0502020204030204" pitchFamily="34" charset="0"/>
                          <a:cs typeface="Calibri" panose="020F0502020204030204" pitchFamily="34" charset="0"/>
                        </a:rPr>
                        <a:t>No</a:t>
                      </a:r>
                      <a:endParaRPr lang="en-US" altLang="zh-TW" sz="2000" b="0" i="0" u="none" strike="noStrike"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algn="ctr" defTabSz="914400" rtl="0" eaLnBrk="1" fontAlgn="ctr" latinLnBrk="0" hangingPunct="1"/>
                      <a:r>
                        <a:rPr lang="en-US" altLang="zh-TW" sz="2000" u="none" strike="noStrike" kern="1200" dirty="0" smtClean="0">
                          <a:solidFill>
                            <a:schemeClr val="tx1">
                              <a:lumMod val="75000"/>
                              <a:lumOff val="25000"/>
                            </a:schemeClr>
                          </a:solidFill>
                          <a:latin typeface="Calibri" panose="020F0502020204030204" pitchFamily="34" charset="0"/>
                          <a:cs typeface="Calibri" panose="020F0502020204030204" pitchFamily="34" charset="0"/>
                        </a:rPr>
                        <a:t>No</a:t>
                      </a:r>
                      <a:endParaRPr lang="en-US" altLang="zh-TW" sz="2000" b="0" i="0" u="none" strike="noStrike"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algn="ctr" defTabSz="914400" rtl="0" eaLnBrk="1" fontAlgn="ctr" latinLnBrk="0" hangingPunct="1"/>
                      <a:r>
                        <a:rPr lang="en-US" altLang="zh-TW" sz="2000" b="1" u="none" strike="noStrike" kern="1200" dirty="0" smtClean="0">
                          <a:solidFill>
                            <a:schemeClr val="tx1">
                              <a:lumMod val="75000"/>
                              <a:lumOff val="25000"/>
                            </a:schemeClr>
                          </a:solidFill>
                          <a:effectLst/>
                          <a:latin typeface="Calibri" panose="020F0502020204030204" pitchFamily="34" charset="0"/>
                          <a:cs typeface="Calibri" panose="020F0502020204030204" pitchFamily="34" charset="0"/>
                        </a:rPr>
                        <a:t>No</a:t>
                      </a:r>
                      <a:endParaRPr lang="en-US" altLang="zh-TW" sz="2000" b="1" i="0" u="none" strike="noStrike" kern="1200" dirty="0">
                        <a:solidFill>
                          <a:schemeClr val="tx1">
                            <a:lumMod val="75000"/>
                            <a:lumOff val="25000"/>
                          </a:schemeClr>
                        </a:solidFill>
                        <a:effectLst/>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algn="ctr" defTabSz="914400" rtl="0" eaLnBrk="1" fontAlgn="ctr" latinLnBrk="0" hangingPunct="1"/>
                      <a:r>
                        <a:rPr lang="en-US" altLang="zh-TW" sz="2000" u="none" strike="noStrike" kern="1200" dirty="0" smtClean="0">
                          <a:solidFill>
                            <a:schemeClr val="tx1">
                              <a:lumMod val="75000"/>
                              <a:lumOff val="25000"/>
                            </a:schemeClr>
                          </a:solidFill>
                          <a:latin typeface="Calibri" panose="020F0502020204030204" pitchFamily="34" charset="0"/>
                          <a:cs typeface="Calibri" panose="020F0502020204030204" pitchFamily="34" charset="0"/>
                        </a:rPr>
                        <a:t>No</a:t>
                      </a:r>
                      <a:endParaRPr lang="en-US" altLang="zh-TW" sz="2000" b="0" i="0" u="none" strike="noStrike"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11304">
                <a:tc>
                  <a:txBody>
                    <a:bodyPr/>
                    <a:lstStyle/>
                    <a:p>
                      <a:pPr algn="l" rtl="0" fontAlgn="ct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Channel</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ctr"/>
                      <a:r>
                        <a:rPr lang="en-US" altLang="zh-TW" sz="2000" u="none" strike="noStrike" dirty="0">
                          <a:solidFill>
                            <a:schemeClr val="tx1">
                              <a:lumMod val="75000"/>
                              <a:lumOff val="25000"/>
                            </a:schemeClr>
                          </a:solidFill>
                          <a:latin typeface="Calibri" panose="020F0502020204030204" pitchFamily="34" charset="0"/>
                          <a:cs typeface="Calibri" panose="020F0502020204030204" pitchFamily="34" charset="0"/>
                        </a:rPr>
                        <a:t>8</a:t>
                      </a:r>
                      <a:endParaRPr lang="en-US" altLang="zh-TW"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ctr"/>
                      <a:r>
                        <a:rPr lang="en-US" altLang="zh-TW" sz="2000" b="1" i="0"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4</a:t>
                      </a:r>
                      <a:endParaRPr lang="en-US" altLang="zh-TW" sz="2000" b="1" i="0" u="none" strike="noStrike" dirty="0">
                        <a:solidFill>
                          <a:schemeClr val="tx1">
                            <a:lumMod val="75000"/>
                            <a:lumOff val="25000"/>
                          </a:schemeClr>
                        </a:solidFill>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ctr"/>
                      <a:r>
                        <a:rPr lang="en-US" altLang="zh-TW" sz="2000" u="none" strike="noStrike" dirty="0">
                          <a:solidFill>
                            <a:schemeClr val="tx1">
                              <a:lumMod val="75000"/>
                              <a:lumOff val="25000"/>
                            </a:schemeClr>
                          </a:solidFill>
                          <a:latin typeface="Calibri" panose="020F0502020204030204" pitchFamily="34" charset="0"/>
                          <a:cs typeface="Calibri" panose="020F0502020204030204" pitchFamily="34" charset="0"/>
                        </a:rPr>
                        <a:t>8</a:t>
                      </a:r>
                      <a:endParaRPr lang="en-US" altLang="zh-TW"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algn="ctr" defTabSz="914400" rtl="0" eaLnBrk="1" fontAlgn="ctr" latinLnBrk="0" hangingPunct="1"/>
                      <a:r>
                        <a:rPr lang="en-US" altLang="zh-TW" sz="2000" u="none" strike="noStrike" kern="1200" dirty="0" smtClean="0">
                          <a:solidFill>
                            <a:schemeClr val="tx1">
                              <a:lumMod val="75000"/>
                              <a:lumOff val="25000"/>
                            </a:schemeClr>
                          </a:solidFill>
                          <a:latin typeface="Calibri" panose="020F0502020204030204" pitchFamily="34" charset="0"/>
                          <a:cs typeface="Calibri" panose="020F0502020204030204" pitchFamily="34" charset="0"/>
                        </a:rPr>
                        <a:t>4</a:t>
                      </a:r>
                      <a:endParaRPr lang="en-US" altLang="zh-TW" sz="2000" b="0" i="0" u="none" strike="noStrike"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algn="ctr" defTabSz="914400" rtl="0" eaLnBrk="1" fontAlgn="ctr" latinLnBrk="0" hangingPunct="1"/>
                      <a:r>
                        <a:rPr lang="en-US" altLang="zh-TW" sz="2000" u="none" strike="noStrike" kern="1200" dirty="0" smtClean="0">
                          <a:solidFill>
                            <a:schemeClr val="tx1">
                              <a:lumMod val="75000"/>
                              <a:lumOff val="25000"/>
                            </a:schemeClr>
                          </a:solidFill>
                          <a:latin typeface="Calibri" panose="020F0502020204030204" pitchFamily="34" charset="0"/>
                          <a:cs typeface="Calibri" panose="020F0502020204030204" pitchFamily="34" charset="0"/>
                        </a:rPr>
                        <a:t>4</a:t>
                      </a:r>
                      <a:endParaRPr lang="en-US" altLang="zh-TW" sz="2000" b="0" i="0" u="none" strike="noStrike"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algn="ctr" defTabSz="914400" rtl="0" eaLnBrk="1" fontAlgn="ctr" latinLnBrk="0" hangingPunct="1"/>
                      <a:r>
                        <a:rPr lang="en-US" altLang="zh-TW" sz="2000" b="1" u="none" strike="noStrike" kern="1200" dirty="0" smtClean="0">
                          <a:solidFill>
                            <a:schemeClr val="tx1">
                              <a:lumMod val="75000"/>
                              <a:lumOff val="25000"/>
                            </a:schemeClr>
                          </a:solidFill>
                          <a:effectLst/>
                          <a:latin typeface="Calibri" panose="020F0502020204030204" pitchFamily="34" charset="0"/>
                          <a:cs typeface="Calibri" panose="020F0502020204030204" pitchFamily="34" charset="0"/>
                        </a:rPr>
                        <a:t>4</a:t>
                      </a:r>
                      <a:endParaRPr lang="en-US" altLang="zh-TW" sz="2000" b="1" i="0" u="none" strike="noStrike" kern="1200" dirty="0">
                        <a:solidFill>
                          <a:schemeClr val="tx1">
                            <a:lumMod val="75000"/>
                            <a:lumOff val="25000"/>
                          </a:schemeClr>
                        </a:solidFill>
                        <a:effectLst/>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algn="ctr" defTabSz="914400" rtl="0" eaLnBrk="1" fontAlgn="ctr" latinLnBrk="0" hangingPunct="1"/>
                      <a:r>
                        <a:rPr lang="en-US" altLang="zh-TW" sz="2000" u="none" strike="noStrike" kern="1200" dirty="0" smtClean="0">
                          <a:solidFill>
                            <a:schemeClr val="tx1">
                              <a:lumMod val="75000"/>
                              <a:lumOff val="25000"/>
                            </a:schemeClr>
                          </a:solidFill>
                          <a:latin typeface="Calibri" panose="020F0502020204030204" pitchFamily="34" charset="0"/>
                          <a:cs typeface="Calibri" panose="020F0502020204030204" pitchFamily="34" charset="0"/>
                        </a:rPr>
                        <a:t>4</a:t>
                      </a:r>
                      <a:endParaRPr lang="en-US" altLang="zh-TW" sz="2000" b="0" i="0" u="none" strike="noStrike"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515169">
                <a:tc>
                  <a:txBody>
                    <a:bodyPr/>
                    <a:lstStyle/>
                    <a:p>
                      <a:pPr algn="l" rtl="0" fontAlgn="ct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Flash Type</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ctr"/>
                      <a:r>
                        <a:rPr lang="en-US" sz="2000" u="none" strike="noStrike" dirty="0" err="1" smtClean="0">
                          <a:solidFill>
                            <a:schemeClr val="tx1">
                              <a:lumMod val="75000"/>
                              <a:lumOff val="25000"/>
                            </a:schemeClr>
                          </a:solidFill>
                          <a:latin typeface="Calibri" panose="020F0502020204030204" pitchFamily="34" charset="0"/>
                          <a:cs typeface="Calibri" panose="020F0502020204030204" pitchFamily="34" charset="0"/>
                        </a:rPr>
                        <a:t>Kioxia</a:t>
                      </a: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 </a:t>
                      </a:r>
                      <a:r>
                        <a:rPr lang="en-US" sz="2000" u="none" strike="noStrike" dirty="0" smtClean="0">
                          <a:solidFill>
                            <a:srgbClr val="C00000"/>
                          </a:solidFill>
                          <a:latin typeface="Calibri" panose="020F0502020204030204" pitchFamily="34" charset="0"/>
                          <a:cs typeface="Calibri" panose="020F0502020204030204" pitchFamily="34" charset="0"/>
                        </a:rPr>
                        <a:t>BiCS</a:t>
                      </a:r>
                      <a:r>
                        <a:rPr lang="en-US" altLang="zh-TW" sz="2000" u="none" strike="noStrike" dirty="0" smtClean="0">
                          <a:solidFill>
                            <a:srgbClr val="C00000"/>
                          </a:solidFill>
                          <a:latin typeface="Calibri" panose="020F0502020204030204" pitchFamily="34" charset="0"/>
                          <a:cs typeface="Calibri" panose="020F0502020204030204" pitchFamily="34" charset="0"/>
                        </a:rPr>
                        <a:t>5</a:t>
                      </a:r>
                      <a:endParaRPr lang="en-US" sz="2000" b="0" i="0" u="none" strike="noStrike" dirty="0">
                        <a:solidFill>
                          <a:srgbClr val="C00000"/>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ctr"/>
                      <a:r>
                        <a:rPr lang="en-US" sz="2000" b="1" u="none" strike="noStrike" dirty="0" err="1" smtClean="0">
                          <a:solidFill>
                            <a:schemeClr val="tx1">
                              <a:lumMod val="75000"/>
                              <a:lumOff val="25000"/>
                            </a:schemeClr>
                          </a:solidFill>
                          <a:effectLst/>
                          <a:latin typeface="Calibri" panose="020F0502020204030204" pitchFamily="34" charset="0"/>
                          <a:cs typeface="Calibri" panose="020F0502020204030204" pitchFamily="34" charset="0"/>
                        </a:rPr>
                        <a:t>Kioxia</a:t>
                      </a:r>
                      <a:r>
                        <a:rPr lang="en-US"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/WD </a:t>
                      </a:r>
                      <a:r>
                        <a:rPr lang="en-US" sz="2000" b="1" u="none" strike="noStrike" dirty="0" smtClean="0">
                          <a:solidFill>
                            <a:srgbClr val="C00000"/>
                          </a:solidFill>
                          <a:effectLst/>
                          <a:latin typeface="Calibri" panose="020F0502020204030204" pitchFamily="34" charset="0"/>
                          <a:cs typeface="Calibri" panose="020F0502020204030204" pitchFamily="34" charset="0"/>
                        </a:rPr>
                        <a:t>BiCS</a:t>
                      </a:r>
                      <a:r>
                        <a:rPr lang="en-US" altLang="zh-TW" sz="2000" b="1" u="none" strike="noStrike" dirty="0" smtClean="0">
                          <a:solidFill>
                            <a:srgbClr val="C00000"/>
                          </a:solidFill>
                          <a:effectLst/>
                          <a:latin typeface="Calibri" panose="020F0502020204030204" pitchFamily="34" charset="0"/>
                          <a:cs typeface="Calibri" panose="020F0502020204030204" pitchFamily="34" charset="0"/>
                        </a:rPr>
                        <a:t>5</a:t>
                      </a:r>
                      <a:endParaRPr lang="en-US" sz="2000" b="1" i="0" u="none" strike="noStrike" dirty="0">
                        <a:solidFill>
                          <a:srgbClr val="C00000"/>
                        </a:solidFill>
                        <a:effectLst/>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ctr"/>
                      <a:r>
                        <a:rPr lang="en-US" sz="2000" u="none" strike="noStrike" dirty="0" err="1" smtClean="0">
                          <a:solidFill>
                            <a:schemeClr val="tx1">
                              <a:lumMod val="75000"/>
                              <a:lumOff val="25000"/>
                            </a:schemeClr>
                          </a:solidFill>
                          <a:latin typeface="Calibri" panose="020F0502020204030204" pitchFamily="34" charset="0"/>
                          <a:cs typeface="Calibri" panose="020F0502020204030204" pitchFamily="34" charset="0"/>
                        </a:rPr>
                        <a:t>Kioxia</a:t>
                      </a: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 </a:t>
                      </a:r>
                      <a:r>
                        <a:rPr lang="en-US" sz="2000" u="none" strike="noStrike" dirty="0" smtClean="0">
                          <a:solidFill>
                            <a:srgbClr val="C00000"/>
                          </a:solidFill>
                          <a:latin typeface="Calibri" panose="020F0502020204030204" pitchFamily="34" charset="0"/>
                          <a:cs typeface="Calibri" panose="020F0502020204030204" pitchFamily="34" charset="0"/>
                        </a:rPr>
                        <a:t>BiCS5</a:t>
                      </a:r>
                      <a:endParaRPr lang="en-US" sz="2000" b="0" i="0" u="none" strike="noStrike" dirty="0">
                        <a:solidFill>
                          <a:srgbClr val="C00000"/>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zh-TW" sz="2000" u="none" strike="noStrike" dirty="0" err="1" smtClean="0">
                          <a:solidFill>
                            <a:schemeClr val="tx1">
                              <a:lumMod val="75000"/>
                              <a:lumOff val="25000"/>
                            </a:schemeClr>
                          </a:solidFill>
                          <a:latin typeface="Calibri" panose="020F0502020204030204" pitchFamily="34" charset="0"/>
                          <a:cs typeface="Calibri" panose="020F0502020204030204" pitchFamily="34" charset="0"/>
                        </a:rPr>
                        <a:t>Kioxia</a:t>
                      </a:r>
                      <a:r>
                        <a:rPr lang="en-US" altLang="zh-TW"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 </a:t>
                      </a:r>
                      <a:r>
                        <a:rPr lang="en-US" altLang="zh-TW" sz="2000" u="none" strike="noStrike" dirty="0" smtClean="0">
                          <a:solidFill>
                            <a:srgbClr val="C00000"/>
                          </a:solidFill>
                          <a:latin typeface="Calibri" panose="020F0502020204030204" pitchFamily="34" charset="0"/>
                          <a:cs typeface="Calibri" panose="020F0502020204030204" pitchFamily="34" charset="0"/>
                        </a:rPr>
                        <a:t>BiCS5</a:t>
                      </a:r>
                      <a:endParaRPr lang="en-US" altLang="zh-TW" sz="2000" b="0" i="0" u="none" strike="noStrike" dirty="0" smtClean="0">
                        <a:solidFill>
                          <a:srgbClr val="C00000"/>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zh-TW" sz="2000" u="none" strike="noStrike" dirty="0" err="1" smtClean="0">
                          <a:solidFill>
                            <a:schemeClr val="tx1">
                              <a:lumMod val="75000"/>
                              <a:lumOff val="25000"/>
                            </a:schemeClr>
                          </a:solidFill>
                          <a:latin typeface="Calibri" panose="020F0502020204030204" pitchFamily="34" charset="0"/>
                          <a:cs typeface="Calibri" panose="020F0502020204030204" pitchFamily="34" charset="0"/>
                        </a:rPr>
                        <a:t>Kioxia</a:t>
                      </a:r>
                      <a:r>
                        <a:rPr lang="en-US" altLang="zh-TW"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 </a:t>
                      </a:r>
                      <a:r>
                        <a:rPr lang="en-US" altLang="zh-TW" sz="2000" u="none" strike="noStrike" dirty="0" smtClean="0">
                          <a:solidFill>
                            <a:srgbClr val="C00000"/>
                          </a:solidFill>
                          <a:latin typeface="Calibri" panose="020F0502020204030204" pitchFamily="34" charset="0"/>
                          <a:cs typeface="Calibri" panose="020F0502020204030204" pitchFamily="34" charset="0"/>
                        </a:rPr>
                        <a:t>BiCS5</a:t>
                      </a:r>
                      <a:endParaRPr lang="en-US" altLang="zh-TW" sz="2000" b="0" i="0" u="none" strike="noStrike" dirty="0" smtClean="0">
                        <a:solidFill>
                          <a:srgbClr val="C00000"/>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algn="ctr" defTabSz="914400" rtl="0" eaLnBrk="1" fontAlgn="ctr" latinLnBrk="0" hangingPunct="1"/>
                      <a:r>
                        <a:rPr lang="en-US" sz="2000" b="1" u="none" strike="noStrike" kern="1200" dirty="0" err="1" smtClean="0">
                          <a:solidFill>
                            <a:schemeClr val="tx1">
                              <a:lumMod val="75000"/>
                              <a:lumOff val="25000"/>
                            </a:schemeClr>
                          </a:solidFill>
                          <a:effectLst/>
                          <a:latin typeface="Calibri" panose="020F0502020204030204" pitchFamily="34" charset="0"/>
                          <a:cs typeface="Calibri" panose="020F0502020204030204" pitchFamily="34" charset="0"/>
                        </a:rPr>
                        <a:t>Kioxia</a:t>
                      </a:r>
                      <a:r>
                        <a:rPr lang="en-US" sz="2000" b="1" u="none" strike="noStrike" kern="1200" dirty="0" smtClean="0">
                          <a:solidFill>
                            <a:schemeClr val="tx1">
                              <a:lumMod val="75000"/>
                              <a:lumOff val="25000"/>
                            </a:schemeClr>
                          </a:solidFill>
                          <a:effectLst/>
                          <a:latin typeface="Calibri" panose="020F0502020204030204" pitchFamily="34" charset="0"/>
                          <a:cs typeface="Calibri" panose="020F0502020204030204" pitchFamily="34" charset="0"/>
                        </a:rPr>
                        <a:t> </a:t>
                      </a:r>
                      <a:r>
                        <a:rPr lang="en-US" sz="2000" b="1" u="none" strike="noStrike" kern="1200" dirty="0" smtClean="0">
                          <a:solidFill>
                            <a:srgbClr val="C00000"/>
                          </a:solidFill>
                          <a:effectLst/>
                          <a:latin typeface="Calibri" panose="020F0502020204030204" pitchFamily="34" charset="0"/>
                          <a:cs typeface="Calibri" panose="020F0502020204030204" pitchFamily="34" charset="0"/>
                        </a:rPr>
                        <a:t>BiCS5</a:t>
                      </a:r>
                      <a:endParaRPr lang="en-US" sz="2000" b="1" i="0" u="none" strike="noStrike" kern="1200" dirty="0">
                        <a:solidFill>
                          <a:srgbClr val="C00000"/>
                        </a:solidFill>
                        <a:effectLst/>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sz="2000" u="none" strike="noStrike" kern="1200" dirty="0" err="1" smtClean="0">
                          <a:solidFill>
                            <a:schemeClr val="tx1">
                              <a:lumMod val="75000"/>
                              <a:lumOff val="25000"/>
                            </a:schemeClr>
                          </a:solidFill>
                          <a:latin typeface="Calibri" panose="020F0502020204030204" pitchFamily="34" charset="0"/>
                          <a:cs typeface="Calibri" panose="020F0502020204030204" pitchFamily="34" charset="0"/>
                        </a:rPr>
                        <a:t>Kioxia</a:t>
                      </a:r>
                      <a:r>
                        <a:rPr lang="en-US" sz="2000" u="none" strike="noStrike" kern="1200" dirty="0" smtClean="0">
                          <a:solidFill>
                            <a:schemeClr val="tx1">
                              <a:lumMod val="75000"/>
                              <a:lumOff val="25000"/>
                            </a:schemeClr>
                          </a:solidFill>
                          <a:latin typeface="Calibri" panose="020F0502020204030204" pitchFamily="34" charset="0"/>
                          <a:cs typeface="Calibri" panose="020F0502020204030204" pitchFamily="34" charset="0"/>
                        </a:rPr>
                        <a:t> </a:t>
                      </a:r>
                      <a:r>
                        <a:rPr lang="en-US" altLang="zh-TW" sz="2000" b="1" u="none" strike="noStrike" kern="1200" dirty="0" smtClean="0">
                          <a:solidFill>
                            <a:srgbClr val="C00000"/>
                          </a:solidFill>
                          <a:effectLst/>
                          <a:latin typeface="Calibri" panose="020F0502020204030204" pitchFamily="34" charset="0"/>
                          <a:cs typeface="Calibri" panose="020F0502020204030204" pitchFamily="34" charset="0"/>
                        </a:rPr>
                        <a:t>BiCS5</a:t>
                      </a:r>
                      <a:endParaRPr lang="en-US" altLang="zh-TW" sz="2000" b="1" i="0" u="none" strike="noStrike" kern="1200" dirty="0" smtClean="0">
                        <a:solidFill>
                          <a:srgbClr val="C00000"/>
                        </a:solidFill>
                        <a:effectLst/>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605821">
                <a:tc>
                  <a:txBody>
                    <a:bodyPr/>
                    <a:lstStyle/>
                    <a:p>
                      <a:pPr algn="l" rtl="0" fontAlgn="ct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Available Capacity</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zh-TW" sz="200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480GB to 1920GB</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zh-TW" sz="2000" b="1"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rPr>
                        <a:t>240GB to 3840GB</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zh-TW" sz="200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480GB to 1920GB</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240GB to 1920GB</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160GB to 640GB</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zh-TW" sz="2000" b="1"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rPr>
                        <a:t>12</a:t>
                      </a:r>
                      <a:r>
                        <a:rPr lang="en-US" sz="2000" b="1"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rPr>
                        <a:t>0GB </a:t>
                      </a:r>
                      <a:r>
                        <a:rPr lang="en-US" sz="2000" b="1" kern="1200" dirty="0">
                          <a:solidFill>
                            <a:schemeClr val="tx1">
                              <a:lumMod val="75000"/>
                              <a:lumOff val="25000"/>
                            </a:schemeClr>
                          </a:solidFill>
                          <a:effectLst/>
                          <a:latin typeface="Calibri" panose="020F0502020204030204" pitchFamily="34" charset="0"/>
                          <a:ea typeface="+mn-ea"/>
                          <a:cs typeface="Calibri" panose="020F0502020204030204" pitchFamily="34" charset="0"/>
                        </a:rPr>
                        <a:t>to </a:t>
                      </a:r>
                      <a:r>
                        <a:rPr lang="en-US" sz="2000" b="1"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rPr>
                        <a:t>1920GB</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algn="ctr" defTabSz="914400" rtl="0" eaLnBrk="1" fontAlgn="ctr" latinLnBrk="0" hangingPunct="1"/>
                      <a:r>
                        <a:rPr lang="en-US" sz="2000" u="none" strike="noStrike" kern="1200" dirty="0" smtClean="0">
                          <a:solidFill>
                            <a:schemeClr val="tx1">
                              <a:lumMod val="75000"/>
                              <a:lumOff val="25000"/>
                            </a:schemeClr>
                          </a:solidFill>
                          <a:latin typeface="Calibri" panose="020F0502020204030204" pitchFamily="34" charset="0"/>
                          <a:cs typeface="Calibri" panose="020F0502020204030204" pitchFamily="34" charset="0"/>
                        </a:rPr>
                        <a:t>120GB </a:t>
                      </a:r>
                      <a:r>
                        <a:rPr lang="en-US" sz="2000" u="none" strike="noStrike" kern="1200" dirty="0">
                          <a:solidFill>
                            <a:schemeClr val="tx1">
                              <a:lumMod val="75000"/>
                              <a:lumOff val="25000"/>
                            </a:schemeClr>
                          </a:solidFill>
                          <a:latin typeface="Calibri" panose="020F0502020204030204" pitchFamily="34" charset="0"/>
                          <a:cs typeface="Calibri" panose="020F0502020204030204" pitchFamily="34" charset="0"/>
                        </a:rPr>
                        <a:t>to </a:t>
                      </a:r>
                      <a:r>
                        <a:rPr lang="en-US" sz="2000" u="none" strike="noStrike" kern="1200" dirty="0" smtClean="0">
                          <a:solidFill>
                            <a:schemeClr val="tx1">
                              <a:lumMod val="75000"/>
                              <a:lumOff val="25000"/>
                            </a:schemeClr>
                          </a:solidFill>
                          <a:latin typeface="Calibri" panose="020F0502020204030204" pitchFamily="34" charset="0"/>
                          <a:cs typeface="Calibri" panose="020F0502020204030204" pitchFamily="34" charset="0"/>
                        </a:rPr>
                        <a:t>1920GB</a:t>
                      </a:r>
                      <a:endParaRPr lang="en-US" sz="2000" b="0" i="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622608">
                <a:tc>
                  <a:txBody>
                    <a:bodyPr/>
                    <a:lstStyle/>
                    <a:p>
                      <a:pPr algn="l" rtl="0" fontAlgn="ct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R/W Speed (</a:t>
                      </a: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MB/sec)</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7130/6195</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b="1"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3800/3300</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3540/2675</a:t>
                      </a:r>
                      <a:endParaRPr lang="zh-TW" altLang="en-US" sz="200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3535/2785</a:t>
                      </a:r>
                      <a:endParaRPr lang="zh-TW" altLang="en-US" sz="200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3530/2730</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zh-TW" sz="2000" b="1"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rPr>
                        <a:t>2390/2210</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zh-TW" sz="2000" dirty="0" smtClean="0">
                          <a:solidFill>
                            <a:schemeClr val="tx1">
                              <a:lumMod val="75000"/>
                              <a:lumOff val="25000"/>
                            </a:schemeClr>
                          </a:solidFill>
                          <a:latin typeface="Calibri" panose="020F0502020204030204" pitchFamily="34" charset="0"/>
                          <a:cs typeface="Calibri" panose="020F0502020204030204" pitchFamily="34" charset="0"/>
                        </a:rPr>
                        <a:t>1775/1295</a:t>
                      </a:r>
                      <a:endParaRPr lang="en-US" altLang="zh-TW" sz="2000" b="1" i="0" dirty="0" smtClean="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933912">
                <a:tc>
                  <a:txBody>
                    <a:bodyPr/>
                    <a:lstStyle/>
                    <a:p>
                      <a:pPr algn="l" rtl="0" fontAlgn="ct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IOPS</a:t>
                      </a:r>
                    </a:p>
                    <a:p>
                      <a:pPr marL="0" marR="0" lvl="0" indent="0" algn="l" defTabSz="914400" rtl="0" eaLnBrk="1" fontAlgn="ctr" latinLnBrk="0" hangingPunct="1">
                        <a:lnSpc>
                          <a:spcPct val="100000"/>
                        </a:lnSpc>
                        <a:spcBef>
                          <a:spcPts val="0"/>
                        </a:spcBef>
                        <a:spcAft>
                          <a:spcPts val="0"/>
                        </a:spcAft>
                        <a:buClrTx/>
                        <a:buSzTx/>
                        <a:buFontTx/>
                        <a:buNone/>
                        <a:tabLst/>
                        <a:defRPr/>
                      </a:pPr>
                      <a:r>
                        <a:rPr lang="en-US" altLang="zh-TW"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(4K Random Read</a:t>
                      </a:r>
                      <a:r>
                        <a:rPr lang="en-US" altLang="zh-TW" sz="2000" u="none" strike="noStrike" baseline="0" dirty="0" smtClean="0">
                          <a:solidFill>
                            <a:schemeClr val="tx1">
                              <a:lumMod val="75000"/>
                              <a:lumOff val="25000"/>
                            </a:schemeClr>
                          </a:solidFill>
                          <a:latin typeface="Calibri" panose="020F0502020204030204" pitchFamily="34" charset="0"/>
                          <a:cs typeface="Calibri" panose="020F0502020204030204" pitchFamily="34" charset="0"/>
                        </a:rPr>
                        <a:t>/W</a:t>
                      </a:r>
                      <a:r>
                        <a:rPr lang="en-US" altLang="zh-TW"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rite)</a:t>
                      </a:r>
                      <a:endParaRPr lang="en-US" altLang="zh-TW" sz="2000" b="1" i="0" u="none" strike="noStrike" dirty="0" smtClean="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sz="200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1061K/</a:t>
                      </a:r>
                      <a:r>
                        <a:rPr lang="en-US" altLang="zh-TW" sz="200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945K</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sz="2000" b="1"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rPr>
                        <a:t>318K/</a:t>
                      </a:r>
                      <a:r>
                        <a:rPr lang="en-US" sz="2000" b="1"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631</a:t>
                      </a:r>
                      <a:r>
                        <a:rPr lang="en-US" altLang="zh-TW" sz="2000" b="1"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sym typeface="Arial" pitchFamily="34" charset="0"/>
                        </a:rPr>
                        <a:t>K</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sz="200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553K/543K</a:t>
                      </a:r>
                      <a:endParaRPr lang="en-US" sz="200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405K/270K</a:t>
                      </a:r>
                      <a:r>
                        <a:rPr lang="zh-TW" altLang="en-US" sz="200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 </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425K/275K</a:t>
                      </a:r>
                      <a:endParaRPr lang="zh-TW" altLang="en-US" sz="200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sz="2000" b="1"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rPr>
                        <a:t>223K/322K</a:t>
                      </a:r>
                      <a:endParaRPr lang="en-US" sz="2000" b="1" kern="1200" dirty="0">
                        <a:solidFill>
                          <a:schemeClr val="tx1">
                            <a:lumMod val="75000"/>
                            <a:lumOff val="25000"/>
                          </a:schemeClr>
                        </a:solidFill>
                        <a:effectLst/>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zh-TW" sz="2000" kern="1200" dirty="0" smtClean="0">
                          <a:solidFill>
                            <a:schemeClr val="tx1">
                              <a:lumMod val="75000"/>
                              <a:lumOff val="25000"/>
                            </a:schemeClr>
                          </a:solidFill>
                          <a:latin typeface="Calibri" panose="020F0502020204030204" pitchFamily="34" charset="0"/>
                          <a:cs typeface="Calibri" panose="020F0502020204030204" pitchFamily="34" charset="0"/>
                        </a:rPr>
                        <a:t>146K/110K</a:t>
                      </a:r>
                      <a:endParaRPr lang="en-US" altLang="zh-TW" sz="2000" b="1" i="0"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622608">
                <a:tc>
                  <a:txBody>
                    <a:bodyPr/>
                    <a:lstStyle/>
                    <a:p>
                      <a:pPr algn="l" rtl="0" fontAlgn="ct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Wide </a:t>
                      </a: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Temp</a:t>
                      </a:r>
                      <a:r>
                        <a:rPr lang="en-US"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 </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ctr"/>
                      <a:r>
                        <a:rPr lang="en-US" altLang="zh-TW" sz="2000" b="0" i="0" u="none" strike="noStrike" dirty="0" smtClean="0">
                          <a:solidFill>
                            <a:schemeClr val="tx1">
                              <a:lumMod val="75000"/>
                              <a:lumOff val="25000"/>
                            </a:schemeClr>
                          </a:solidFill>
                          <a:latin typeface="Calibri" panose="020F0502020204030204" pitchFamily="34" charset="0"/>
                          <a:cs typeface="Calibri" panose="020F0502020204030204" pitchFamily="34" charset="0"/>
                        </a:rPr>
                        <a:t>No</a:t>
                      </a:r>
                      <a:endParaRPr lang="en-US" altLang="zh-TW"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ctr"/>
                      <a:r>
                        <a:rPr lang="en-US" altLang="zh-TW" sz="2000" b="1" i="0"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Yes*</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ctr"/>
                      <a:r>
                        <a:rPr lang="en-US" altLang="zh-TW"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Yes</a:t>
                      </a:r>
                      <a:endParaRPr lang="en-US" altLang="zh-TW"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ctr"/>
                      <a:r>
                        <a:rPr lang="en-US" altLang="zh-TW"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Yes</a:t>
                      </a:r>
                      <a:endParaRPr lang="en-US" altLang="zh-TW"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ctr"/>
                      <a:r>
                        <a:rPr lang="en-US" altLang="zh-TW"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Yes</a:t>
                      </a:r>
                      <a:endParaRPr lang="en-US" altLang="zh-TW" sz="2000" b="0"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algn="ctr" defTabSz="914400" rtl="0" eaLnBrk="1" fontAlgn="ctr" latinLnBrk="0" hangingPunct="1"/>
                      <a:r>
                        <a:rPr lang="en-US" altLang="zh-TW" sz="2000" b="1" u="none" strike="noStrike" kern="1200" dirty="0" smtClean="0">
                          <a:solidFill>
                            <a:schemeClr val="tx1">
                              <a:lumMod val="75000"/>
                              <a:lumOff val="25000"/>
                            </a:schemeClr>
                          </a:solidFill>
                          <a:effectLst/>
                          <a:latin typeface="Calibri" panose="020F0502020204030204" pitchFamily="34" charset="0"/>
                          <a:cs typeface="Calibri" panose="020F0502020204030204" pitchFamily="34" charset="0"/>
                        </a:rPr>
                        <a:t>Yes</a:t>
                      </a:r>
                      <a:endParaRPr lang="en-US" altLang="zh-TW" sz="2000" b="1" i="0" u="none" strike="noStrike" kern="1200" dirty="0">
                        <a:solidFill>
                          <a:schemeClr val="tx1">
                            <a:lumMod val="75000"/>
                            <a:lumOff val="25000"/>
                          </a:schemeClr>
                        </a:solidFill>
                        <a:effectLst/>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algn="ctr" defTabSz="914400" rtl="0" eaLnBrk="1" fontAlgn="ctr" latinLnBrk="0" hangingPunct="1"/>
                      <a:r>
                        <a:rPr lang="en-US" altLang="zh-TW" sz="2000" u="none" strike="noStrike" kern="1200" dirty="0" smtClean="0">
                          <a:solidFill>
                            <a:schemeClr val="tx1">
                              <a:lumMod val="75000"/>
                              <a:lumOff val="25000"/>
                            </a:schemeClr>
                          </a:solidFill>
                          <a:latin typeface="Calibri" panose="020F0502020204030204" pitchFamily="34" charset="0"/>
                          <a:cs typeface="Calibri" panose="020F0502020204030204" pitchFamily="34" charset="0"/>
                        </a:rPr>
                        <a:t>Yes</a:t>
                      </a:r>
                      <a:endParaRPr lang="en-US" altLang="zh-TW" sz="2000" b="0" i="0" u="none" strike="noStrike"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1556520">
                <a:tc>
                  <a:txBody>
                    <a:bodyPr/>
                    <a:lstStyle/>
                    <a:p>
                      <a:pPr algn="l" rtl="0" fontAlgn="ctr"/>
                      <a:r>
                        <a:rPr lang="en-US" sz="2000" u="none" strike="noStrike" dirty="0">
                          <a:solidFill>
                            <a:schemeClr val="tx1">
                              <a:lumMod val="75000"/>
                              <a:lumOff val="25000"/>
                            </a:schemeClr>
                          </a:solidFill>
                          <a:latin typeface="Calibri" panose="020F0502020204030204" pitchFamily="34" charset="0"/>
                          <a:cs typeface="Calibri" panose="020F0502020204030204" pitchFamily="34" charset="0"/>
                        </a:rPr>
                        <a:t>Special  Features</a:t>
                      </a:r>
                      <a:endParaRPr lang="en-US" sz="2000" b="1" i="0" u="none" strike="noStrike" dirty="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zh-TW"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End-to-End Data Protection </a:t>
                      </a:r>
                    </a:p>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u="none" strike="noStrike" kern="1200" dirty="0" smtClean="0">
                          <a:solidFill>
                            <a:schemeClr val="tx1">
                              <a:lumMod val="75000"/>
                              <a:lumOff val="25000"/>
                            </a:schemeClr>
                          </a:solidFill>
                          <a:latin typeface="Calibri" panose="020F0502020204030204" pitchFamily="34" charset="0"/>
                          <a:cs typeface="Calibri" panose="020F0502020204030204" pitchFamily="34" charset="0"/>
                        </a:rPr>
                        <a:t>AES256</a:t>
                      </a:r>
                    </a:p>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u="none" strike="noStrike" kern="1200" dirty="0" smtClean="0">
                          <a:solidFill>
                            <a:schemeClr val="tx1">
                              <a:lumMod val="75000"/>
                              <a:lumOff val="25000"/>
                            </a:schemeClr>
                          </a:solidFill>
                          <a:latin typeface="Calibri" panose="020F0502020204030204" pitchFamily="34" charset="0"/>
                          <a:cs typeface="Calibri" panose="020F0502020204030204" pitchFamily="34" charset="0"/>
                        </a:rPr>
                        <a:t>Signed FW</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n-US" altLang="zh-TW" sz="2000" u="none" strike="noStrike" kern="1200" dirty="0" smtClean="0">
                        <a:solidFill>
                          <a:schemeClr val="tx1">
                            <a:lumMod val="75000"/>
                            <a:lumOff val="25000"/>
                          </a:schemeClr>
                        </a:solidFill>
                        <a:latin typeface="Calibri" panose="020F0502020204030204" pitchFamily="34" charset="0"/>
                        <a:cs typeface="Calibri" panose="020F0502020204030204" pitchFamily="34" charset="0"/>
                      </a:endParaRPr>
                    </a:p>
                  </a:txBody>
                  <a:tcPr marL="0" marR="0" marT="0" marB="0">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zh-TW" sz="2000" b="1" u="none" strike="noStrike" dirty="0" smtClean="0">
                          <a:solidFill>
                            <a:schemeClr val="tx1">
                              <a:lumMod val="75000"/>
                              <a:lumOff val="25000"/>
                            </a:schemeClr>
                          </a:solidFill>
                          <a:effectLst/>
                          <a:latin typeface="Calibri" panose="020F0502020204030204" pitchFamily="34" charset="0"/>
                          <a:cs typeface="Calibri" panose="020F0502020204030204" pitchFamily="34" charset="0"/>
                        </a:rPr>
                        <a:t>End-to-End Data Protection </a:t>
                      </a:r>
                    </a:p>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b="1" u="none" strike="noStrike" kern="1200" dirty="0" smtClean="0">
                          <a:solidFill>
                            <a:schemeClr val="tx1">
                              <a:lumMod val="75000"/>
                              <a:lumOff val="25000"/>
                            </a:schemeClr>
                          </a:solidFill>
                          <a:effectLst/>
                          <a:latin typeface="Calibri" panose="020F0502020204030204" pitchFamily="34" charset="0"/>
                          <a:cs typeface="Calibri" panose="020F0502020204030204" pitchFamily="34" charset="0"/>
                        </a:rPr>
                        <a:t>AES256</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n-US" altLang="zh-TW" sz="2000" b="1" u="none" strike="noStrike" kern="1200" dirty="0" smtClean="0">
                        <a:solidFill>
                          <a:schemeClr val="tx1">
                            <a:lumMod val="75000"/>
                            <a:lumOff val="25000"/>
                          </a:schemeClr>
                        </a:solidFill>
                        <a:effectLst/>
                        <a:latin typeface="Calibri" panose="020F0502020204030204" pitchFamily="34" charset="0"/>
                        <a:cs typeface="Calibri" panose="020F0502020204030204" pitchFamily="34" charset="0"/>
                      </a:endParaRPr>
                    </a:p>
                  </a:txBody>
                  <a:tcPr marL="0" marR="0" marT="0" marB="0">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zh-TW" sz="2000" u="none" strike="noStrike" dirty="0" smtClean="0">
                          <a:solidFill>
                            <a:schemeClr val="tx1">
                              <a:lumMod val="75000"/>
                              <a:lumOff val="25000"/>
                            </a:schemeClr>
                          </a:solidFill>
                          <a:latin typeface="Calibri" panose="020F0502020204030204" pitchFamily="34" charset="0"/>
                          <a:cs typeface="Calibri" panose="020F0502020204030204" pitchFamily="34" charset="0"/>
                        </a:rPr>
                        <a:t>End-to-End Data Protection </a:t>
                      </a:r>
                    </a:p>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u="none" strike="noStrike" kern="1200" dirty="0" smtClean="0">
                          <a:solidFill>
                            <a:schemeClr val="tx1">
                              <a:lumMod val="75000"/>
                              <a:lumOff val="25000"/>
                            </a:schemeClr>
                          </a:solidFill>
                          <a:latin typeface="Calibri" panose="020F0502020204030204" pitchFamily="34" charset="0"/>
                          <a:cs typeface="Calibri" panose="020F0502020204030204" pitchFamily="34" charset="0"/>
                        </a:rPr>
                        <a:t>AES256</a:t>
                      </a:r>
                    </a:p>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u="none" strike="noStrike" kern="1200" dirty="0" smtClean="0">
                          <a:solidFill>
                            <a:schemeClr val="tx1">
                              <a:lumMod val="75000"/>
                              <a:lumOff val="25000"/>
                            </a:schemeClr>
                          </a:solidFill>
                          <a:latin typeface="Calibri" panose="020F0502020204030204" pitchFamily="34" charset="0"/>
                          <a:cs typeface="Calibri" panose="020F0502020204030204" pitchFamily="34" charset="0"/>
                        </a:rPr>
                        <a:t>TCG OPAL 2.0 (Optional)</a:t>
                      </a:r>
                      <a:endParaRPr lang="en-US" altLang="zh-TW" sz="2000" b="0" i="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0" marR="0" marT="0" marB="0">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zh-TW" sz="2000" u="none" strike="noStrike" kern="1200" dirty="0" smtClean="0">
                          <a:solidFill>
                            <a:schemeClr val="tx1">
                              <a:lumMod val="75000"/>
                              <a:lumOff val="25000"/>
                            </a:schemeClr>
                          </a:solidFill>
                          <a:latin typeface="Calibri" panose="020F0502020204030204" pitchFamily="34" charset="0"/>
                          <a:cs typeface="Calibri" panose="020F0502020204030204" pitchFamily="34" charset="0"/>
                        </a:rPr>
                        <a:t>End-to-End Data Protection </a:t>
                      </a:r>
                    </a:p>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u="none" strike="noStrike" kern="1200" dirty="0" smtClean="0">
                          <a:solidFill>
                            <a:schemeClr val="tx1">
                              <a:lumMod val="75000"/>
                              <a:lumOff val="25000"/>
                            </a:schemeClr>
                          </a:solidFill>
                          <a:latin typeface="Calibri" panose="020F0502020204030204" pitchFamily="34" charset="0"/>
                          <a:cs typeface="Calibri" panose="020F0502020204030204" pitchFamily="34" charset="0"/>
                        </a:rPr>
                        <a:t>AES256</a:t>
                      </a:r>
                    </a:p>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u="none" strike="noStrike" kern="1200" dirty="0" smtClean="0">
                          <a:solidFill>
                            <a:schemeClr val="tx1">
                              <a:lumMod val="75000"/>
                              <a:lumOff val="25000"/>
                            </a:schemeClr>
                          </a:solidFill>
                          <a:latin typeface="Calibri" panose="020F0502020204030204" pitchFamily="34" charset="0"/>
                          <a:cs typeface="Calibri" panose="020F0502020204030204" pitchFamily="34" charset="0"/>
                        </a:rPr>
                        <a:t>Signed FW</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n-US" altLang="zh-TW" sz="2000" b="0" i="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0" marR="0" marT="0" marB="0">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zh-TW" sz="2000" u="none" strike="noStrike" kern="1200" dirty="0" smtClean="0">
                          <a:solidFill>
                            <a:schemeClr val="tx1">
                              <a:lumMod val="75000"/>
                              <a:lumOff val="25000"/>
                            </a:schemeClr>
                          </a:solidFill>
                          <a:latin typeface="Calibri" panose="020F0502020204030204" pitchFamily="34" charset="0"/>
                          <a:cs typeface="Calibri" panose="020F0502020204030204" pitchFamily="34" charset="0"/>
                        </a:rPr>
                        <a:t>End-to-End Data Protection </a:t>
                      </a:r>
                    </a:p>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u="none" strike="noStrike" kern="1200" dirty="0" smtClean="0">
                          <a:solidFill>
                            <a:schemeClr val="tx1">
                              <a:lumMod val="75000"/>
                              <a:lumOff val="25000"/>
                            </a:schemeClr>
                          </a:solidFill>
                          <a:latin typeface="Calibri" panose="020F0502020204030204" pitchFamily="34" charset="0"/>
                          <a:cs typeface="Calibri" panose="020F0502020204030204" pitchFamily="34" charset="0"/>
                        </a:rPr>
                        <a:t>AES256</a:t>
                      </a:r>
                    </a:p>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u="none" strike="noStrike" kern="1200" dirty="0" smtClean="0">
                          <a:solidFill>
                            <a:schemeClr val="tx1">
                              <a:lumMod val="75000"/>
                              <a:lumOff val="25000"/>
                            </a:schemeClr>
                          </a:solidFill>
                          <a:latin typeface="Calibri" panose="020F0502020204030204" pitchFamily="34" charset="0"/>
                          <a:cs typeface="Calibri" panose="020F0502020204030204" pitchFamily="34" charset="0"/>
                        </a:rPr>
                        <a:t>Signed FW</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n-US" altLang="zh-TW" sz="2000" b="0" i="0" u="none" strike="noStrike"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0" marR="0" marT="0" marB="0">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zh-TW" sz="2000" b="1" u="none" strike="noStrike" kern="1200" dirty="0" smtClean="0">
                          <a:solidFill>
                            <a:schemeClr val="tx1">
                              <a:lumMod val="75000"/>
                              <a:lumOff val="25000"/>
                            </a:schemeClr>
                          </a:solidFill>
                          <a:effectLst/>
                          <a:latin typeface="Calibri" panose="020F0502020204030204" pitchFamily="34" charset="0"/>
                          <a:cs typeface="Calibri" panose="020F0502020204030204" pitchFamily="34" charset="0"/>
                        </a:rPr>
                        <a:t>End-to-End Data Protection </a:t>
                      </a:r>
                    </a:p>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b="1" u="none" strike="noStrike" kern="1200" dirty="0" smtClean="0">
                          <a:solidFill>
                            <a:schemeClr val="tx1">
                              <a:lumMod val="75000"/>
                              <a:lumOff val="25000"/>
                            </a:schemeClr>
                          </a:solidFill>
                          <a:effectLst/>
                          <a:latin typeface="Calibri" panose="020F0502020204030204" pitchFamily="34" charset="0"/>
                          <a:cs typeface="Calibri" panose="020F0502020204030204" pitchFamily="34" charset="0"/>
                        </a:rPr>
                        <a:t>AES256</a:t>
                      </a:r>
                    </a:p>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b="1" u="none" strike="noStrike" kern="1200" dirty="0" smtClean="0">
                          <a:solidFill>
                            <a:schemeClr val="tx1">
                              <a:lumMod val="75000"/>
                              <a:lumOff val="25000"/>
                            </a:schemeClr>
                          </a:solidFill>
                          <a:effectLst/>
                          <a:latin typeface="Calibri" panose="020F0502020204030204" pitchFamily="34" charset="0"/>
                          <a:cs typeface="Calibri" panose="020F0502020204030204" pitchFamily="34" charset="0"/>
                        </a:rPr>
                        <a:t>TCG OPAL 2.0 (Optional)</a:t>
                      </a:r>
                      <a:endParaRPr lang="en-US" altLang="zh-TW" sz="2000" b="1" i="0" u="none" strike="noStrike" kern="1200" dirty="0" smtClean="0">
                        <a:solidFill>
                          <a:schemeClr val="tx1">
                            <a:lumMod val="75000"/>
                            <a:lumOff val="25000"/>
                          </a:schemeClr>
                        </a:solidFill>
                        <a:effectLst/>
                        <a:latin typeface="Calibri" panose="020F0502020204030204" pitchFamily="34" charset="0"/>
                        <a:ea typeface="+mn-ea"/>
                        <a:cs typeface="Calibri" panose="020F0502020204030204" pitchFamily="34" charset="0"/>
                      </a:endParaRPr>
                    </a:p>
                  </a:txBody>
                  <a:tcPr marL="0" marR="0" marT="0" marB="0">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zh-TW" sz="2000" u="none" strike="noStrike" kern="1200" dirty="0" smtClean="0">
                          <a:solidFill>
                            <a:schemeClr val="tx1">
                              <a:lumMod val="75000"/>
                              <a:lumOff val="25000"/>
                            </a:schemeClr>
                          </a:solidFill>
                          <a:latin typeface="Calibri" panose="020F0502020204030204" pitchFamily="34" charset="0"/>
                          <a:cs typeface="Calibri" panose="020F0502020204030204" pitchFamily="34" charset="0"/>
                        </a:rPr>
                        <a:t>End-to-End Data Protection </a:t>
                      </a:r>
                    </a:p>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u="none" strike="noStrike" kern="1200" dirty="0" smtClean="0">
                          <a:solidFill>
                            <a:schemeClr val="tx1">
                              <a:lumMod val="75000"/>
                              <a:lumOff val="25000"/>
                            </a:schemeClr>
                          </a:solidFill>
                          <a:latin typeface="Calibri" panose="020F0502020204030204" pitchFamily="34" charset="0"/>
                          <a:cs typeface="Calibri" panose="020F0502020204030204" pitchFamily="34" charset="0"/>
                        </a:rPr>
                        <a:t>AES256</a:t>
                      </a:r>
                    </a:p>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2000" u="none" strike="noStrike" kern="1200" dirty="0" smtClean="0">
                          <a:solidFill>
                            <a:schemeClr val="tx1">
                              <a:lumMod val="75000"/>
                              <a:lumOff val="25000"/>
                            </a:schemeClr>
                          </a:solidFill>
                          <a:latin typeface="Calibri" panose="020F0502020204030204" pitchFamily="34" charset="0"/>
                          <a:cs typeface="Calibri" panose="020F0502020204030204" pitchFamily="34" charset="0"/>
                        </a:rPr>
                        <a:t>Signed FW</a:t>
                      </a:r>
                    </a:p>
                  </a:txBody>
                  <a:tcPr marL="0" marR="0" marT="0" marB="0">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34" name="圓角矩形 33"/>
          <p:cNvSpPr/>
          <p:nvPr/>
        </p:nvSpPr>
        <p:spPr>
          <a:xfrm>
            <a:off x="12936205" y="8549208"/>
            <a:ext cx="1638582" cy="648000"/>
          </a:xfrm>
          <a:prstGeom prst="roundRect">
            <a:avLst/>
          </a:prstGeom>
          <a:solidFill>
            <a:srgbClr val="008C7D"/>
          </a:solidFill>
          <a:ln/>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112647" tIns="56324" rIns="112647" bIns="56324" anchor="ctr"/>
          <a:lstStyle/>
          <a:p>
            <a:pPr algn="ctr" defTabSz="1126226">
              <a:defRPr/>
            </a:pPr>
            <a:r>
              <a:rPr lang="en-US" altLang="zh-TW" sz="2000" b="1" dirty="0">
                <a:solidFill>
                  <a:schemeClr val="bg1"/>
                </a:solidFill>
                <a:latin typeface="Calibri" panose="020F0502020204030204" pitchFamily="34" charset="0"/>
                <a:cs typeface="Calibri" panose="020F0502020204030204" pitchFamily="34" charset="0"/>
              </a:rPr>
              <a:t>VA Features</a:t>
            </a:r>
          </a:p>
        </p:txBody>
      </p:sp>
      <p:sp>
        <p:nvSpPr>
          <p:cNvPr id="36" name="圓角矩形 35"/>
          <p:cNvSpPr/>
          <p:nvPr/>
        </p:nvSpPr>
        <p:spPr>
          <a:xfrm>
            <a:off x="3053507" y="8549208"/>
            <a:ext cx="5760640" cy="648000"/>
          </a:xfrm>
          <a:prstGeom prst="roundRect">
            <a:avLst/>
          </a:prstGeom>
          <a:solidFill>
            <a:srgbClr val="008C7D"/>
          </a:solidFill>
          <a:ln/>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112647" tIns="56324" rIns="112647" bIns="56324" anchor="ctr"/>
          <a:lstStyle/>
          <a:p>
            <a:pPr algn="ctr" defTabSz="1126226">
              <a:defRPr/>
            </a:pPr>
            <a:r>
              <a:rPr lang="en-US" altLang="zh-TW" sz="2000" b="1" dirty="0">
                <a:solidFill>
                  <a:schemeClr val="bg1"/>
                </a:solidFill>
                <a:latin typeface="Calibri" panose="020F0502020204030204" pitchFamily="34" charset="0"/>
                <a:cs typeface="Calibri" panose="020F0502020204030204" pitchFamily="34" charset="0"/>
              </a:rPr>
              <a:t>High Performance</a:t>
            </a:r>
          </a:p>
        </p:txBody>
      </p:sp>
      <p:sp>
        <p:nvSpPr>
          <p:cNvPr id="37" name="圓角矩形 36"/>
          <p:cNvSpPr/>
          <p:nvPr/>
        </p:nvSpPr>
        <p:spPr>
          <a:xfrm>
            <a:off x="14706020" y="8549208"/>
            <a:ext cx="1884991" cy="648000"/>
          </a:xfrm>
          <a:prstGeom prst="roundRect">
            <a:avLst/>
          </a:prstGeom>
          <a:solidFill>
            <a:srgbClr val="008C7D"/>
          </a:solidFill>
          <a:ln/>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112647" tIns="56324" rIns="112647" bIns="56324" anchor="ctr"/>
          <a:lstStyle/>
          <a:p>
            <a:pPr algn="ctr" defTabSz="1126226">
              <a:defRPr/>
            </a:pPr>
            <a:r>
              <a:rPr lang="en-US" altLang="zh-TW" sz="2000" b="1" dirty="0">
                <a:solidFill>
                  <a:schemeClr val="bg1"/>
                </a:solidFill>
                <a:latin typeface="Calibri" panose="020F0502020204030204" pitchFamily="34" charset="0"/>
                <a:cs typeface="Calibri" panose="020F0502020204030204" pitchFamily="34" charset="0"/>
              </a:rPr>
              <a:t>Signed FW</a:t>
            </a:r>
          </a:p>
        </p:txBody>
      </p:sp>
      <p:sp>
        <p:nvSpPr>
          <p:cNvPr id="35" name="圓角矩形 34"/>
          <p:cNvSpPr/>
          <p:nvPr/>
        </p:nvSpPr>
        <p:spPr>
          <a:xfrm>
            <a:off x="9119781" y="8549208"/>
            <a:ext cx="1638582" cy="648000"/>
          </a:xfrm>
          <a:prstGeom prst="roundRect">
            <a:avLst/>
          </a:prstGeom>
          <a:solidFill>
            <a:srgbClr val="008C7D"/>
          </a:solidFill>
          <a:ln/>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112647" tIns="56324" rIns="112647" bIns="56324" anchor="ctr"/>
          <a:lstStyle/>
          <a:p>
            <a:pPr algn="ctr" defTabSz="1126226">
              <a:defRPr/>
            </a:pPr>
            <a:r>
              <a:rPr lang="en-US" altLang="zh-TW" sz="2000" b="1" dirty="0" smtClean="0">
                <a:solidFill>
                  <a:schemeClr val="bg1"/>
                </a:solidFill>
                <a:latin typeface="Calibri" panose="020F0502020204030204" pitchFamily="34" charset="0"/>
                <a:cs typeface="Calibri" panose="020F0502020204030204" pitchFamily="34" charset="0"/>
              </a:rPr>
              <a:t>Signed </a:t>
            </a:r>
            <a:r>
              <a:rPr lang="en-US" altLang="zh-TW" sz="2000" b="1" dirty="0">
                <a:solidFill>
                  <a:schemeClr val="bg1"/>
                </a:solidFill>
                <a:latin typeface="Calibri" panose="020F0502020204030204" pitchFamily="34" charset="0"/>
                <a:cs typeface="Calibri" panose="020F0502020204030204" pitchFamily="34" charset="0"/>
              </a:rPr>
              <a:t>FW</a:t>
            </a:r>
          </a:p>
        </p:txBody>
      </p:sp>
      <p:sp>
        <p:nvSpPr>
          <p:cNvPr id="38" name="圓角矩形 37"/>
          <p:cNvSpPr/>
          <p:nvPr/>
        </p:nvSpPr>
        <p:spPr>
          <a:xfrm>
            <a:off x="10991989" y="8549208"/>
            <a:ext cx="1638582" cy="648000"/>
          </a:xfrm>
          <a:prstGeom prst="roundRect">
            <a:avLst/>
          </a:prstGeom>
          <a:solidFill>
            <a:srgbClr val="008C7D"/>
          </a:solidFill>
          <a:ln/>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112647" tIns="56324" rIns="112647" bIns="56324" anchor="ctr"/>
          <a:lstStyle/>
          <a:p>
            <a:pPr algn="ctr" defTabSz="1126226">
              <a:defRPr/>
            </a:pPr>
            <a:r>
              <a:rPr lang="en-US" altLang="zh-TW" sz="2000" b="1" dirty="0" smtClean="0">
                <a:solidFill>
                  <a:schemeClr val="bg1"/>
                </a:solidFill>
                <a:latin typeface="Calibri" panose="020F0502020204030204" pitchFamily="34" charset="0"/>
                <a:cs typeface="Calibri" panose="020F0502020204030204" pitchFamily="34" charset="0"/>
              </a:rPr>
              <a:t>SLC-</a:t>
            </a:r>
            <a:r>
              <a:rPr lang="en-US" altLang="zh-TW" sz="2000" b="1" dirty="0" err="1" smtClean="0">
                <a:solidFill>
                  <a:schemeClr val="bg1"/>
                </a:solidFill>
                <a:latin typeface="Calibri" panose="020F0502020204030204" pitchFamily="34" charset="0"/>
                <a:cs typeface="Calibri" panose="020F0502020204030204" pitchFamily="34" charset="0"/>
              </a:rPr>
              <a:t>liteX</a:t>
            </a:r>
            <a:endParaRPr lang="en-US" altLang="zh-TW" sz="2000" b="1" dirty="0">
              <a:solidFill>
                <a:schemeClr val="bg1"/>
              </a:solidFill>
              <a:latin typeface="Calibri" panose="020F0502020204030204" pitchFamily="34" charset="0"/>
              <a:cs typeface="Calibri" panose="020F0502020204030204" pitchFamily="34" charset="0"/>
            </a:endParaRPr>
          </a:p>
        </p:txBody>
      </p:sp>
      <p:grpSp>
        <p:nvGrpSpPr>
          <p:cNvPr id="91" name="群組 90"/>
          <p:cNvGrpSpPr/>
          <p:nvPr/>
        </p:nvGrpSpPr>
        <p:grpSpPr>
          <a:xfrm>
            <a:off x="-4662109" y="2512992"/>
            <a:ext cx="4403248" cy="4271897"/>
            <a:chOff x="-4662109" y="2512992"/>
            <a:chExt cx="4403248" cy="4271897"/>
          </a:xfrm>
        </p:grpSpPr>
        <p:grpSp>
          <p:nvGrpSpPr>
            <p:cNvPr id="92" name="群組 91"/>
            <p:cNvGrpSpPr/>
            <p:nvPr/>
          </p:nvGrpSpPr>
          <p:grpSpPr>
            <a:xfrm>
              <a:off x="-4662109" y="2512992"/>
              <a:ext cx="4403248" cy="4271897"/>
              <a:chOff x="12883876" y="1908742"/>
              <a:chExt cx="4403248" cy="4271897"/>
            </a:xfrm>
          </p:grpSpPr>
          <p:sp>
            <p:nvSpPr>
              <p:cNvPr id="95" name="矩形 94"/>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6" name="矩形 95"/>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7" name="矩形 96"/>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8" name="矩形 97"/>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9" name="文字方塊 98"/>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100" name="文字方塊 99"/>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101" name="矩形 100"/>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2" name="文字方塊 101"/>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103" name="文字方塊 102"/>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104" name="矩形 103"/>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5" name="文字方塊 104"/>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106" name="矩形 105"/>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7" name="矩形 106"/>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8" name="矩形 107"/>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9" name="文字方塊 108"/>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110" name="矩形 109"/>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11" name="矩形 110"/>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2" name="矩形 111"/>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113" name="矩形 112"/>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114" name="矩形 113"/>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15" name="文字方塊 114"/>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116" name="矩形 115"/>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7" name="矩形 116"/>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93" name="文字方塊 92"/>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94" name="矩形 93"/>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5" name="矩形 4"/>
          <p:cNvSpPr/>
          <p:nvPr/>
        </p:nvSpPr>
        <p:spPr>
          <a:xfrm>
            <a:off x="989457" y="9208893"/>
            <a:ext cx="1783822" cy="369332"/>
          </a:xfrm>
          <a:prstGeom prst="rect">
            <a:avLst/>
          </a:prstGeom>
        </p:spPr>
        <p:txBody>
          <a:bodyPr wrap="none">
            <a:spAutoFit/>
          </a:bodyPr>
          <a:lstStyle/>
          <a:p>
            <a:pPr algn="ctr" fontAlgn="ctr"/>
            <a:r>
              <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rPr>
              <a:t>*3840GB </a:t>
            </a:r>
            <a:r>
              <a:rPr lang="en-US" altLang="zh-TW" sz="1800" b="1" dirty="0">
                <a:solidFill>
                  <a:schemeClr val="tx1">
                    <a:lumMod val="75000"/>
                    <a:lumOff val="25000"/>
                  </a:schemeClr>
                </a:solidFill>
                <a:latin typeface="Calibri" panose="020F0502020204030204" pitchFamily="34" charset="0"/>
                <a:cs typeface="Calibri" panose="020F0502020204030204" pitchFamily="34" charset="0"/>
              </a:rPr>
              <a:t>ST only</a:t>
            </a:r>
          </a:p>
        </p:txBody>
      </p:sp>
      <p:sp>
        <p:nvSpPr>
          <p:cNvPr id="39" name="標題 4"/>
          <p:cNvSpPr>
            <a:spLocks noGrp="1"/>
          </p:cNvSpPr>
          <p:nvPr>
            <p:ph type="title"/>
          </p:nvPr>
        </p:nvSpPr>
        <p:spPr>
          <a:xfrm>
            <a:off x="705488" y="268287"/>
            <a:ext cx="14292088" cy="1080121"/>
          </a:xfrm>
        </p:spPr>
        <p:txBody>
          <a:bodyPr/>
          <a:lstStyle/>
          <a:p>
            <a:r>
              <a:rPr lang="en-US" altLang="zh-TW" dirty="0" err="1" smtClean="0"/>
              <a:t>PCIe</a:t>
            </a:r>
            <a:endParaRPr lang="zh-TW" altLang="en-US" dirty="0"/>
          </a:p>
        </p:txBody>
      </p:sp>
    </p:spTree>
    <p:extLst>
      <p:ext uri="{BB962C8B-B14F-4D97-AF65-F5344CB8AC3E}">
        <p14:creationId xmlns:p14="http://schemas.microsoft.com/office/powerpoint/2010/main" val="3070363137"/>
      </p:ext>
    </p:extLst>
  </p:cSld>
  <p:clrMapOvr>
    <a:masterClrMapping/>
  </p:clrMapOvr>
  <p:transition/>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內容版面配置區 2"/>
          <p:cNvSpPr>
            <a:spLocks noGrp="1"/>
          </p:cNvSpPr>
          <p:nvPr>
            <p:ph idx="1"/>
          </p:nvPr>
        </p:nvSpPr>
        <p:spPr/>
        <p:txBody>
          <a:bodyPr/>
          <a:lstStyle/>
          <a:p>
            <a:r>
              <a:rPr lang="en-US" altLang="zh-TW" sz="2400" dirty="0">
                <a:solidFill>
                  <a:schemeClr val="bg1">
                    <a:lumMod val="75000"/>
                  </a:schemeClr>
                </a:solidFill>
              </a:rPr>
              <a:t>Gen4/Gen3 M.2</a:t>
            </a:r>
          </a:p>
          <a:p>
            <a:r>
              <a:rPr lang="en-US" altLang="zh-TW" sz="2400" b="1" dirty="0" err="1">
                <a:solidFill>
                  <a:schemeClr val="tx1"/>
                </a:solidFill>
              </a:rPr>
              <a:t>Cfexpress</a:t>
            </a:r>
            <a:r>
              <a:rPr lang="en-US" altLang="zh-TW" sz="2400" b="1" dirty="0">
                <a:solidFill>
                  <a:schemeClr val="tx1"/>
                </a:solidFill>
              </a:rPr>
              <a:t> /U.2 (SFF-8639)</a:t>
            </a:r>
          </a:p>
          <a:p>
            <a:r>
              <a:rPr lang="en-US" altLang="zh-TW" sz="2400" dirty="0" err="1">
                <a:solidFill>
                  <a:schemeClr val="bg1">
                    <a:lumMod val="75000"/>
                  </a:schemeClr>
                </a:solidFill>
              </a:rPr>
              <a:t>uSSD</a:t>
            </a:r>
            <a:endParaRPr lang="en-US" altLang="zh-TW" sz="2400" dirty="0">
              <a:solidFill>
                <a:schemeClr val="bg1">
                  <a:lumMod val="75000"/>
                </a:schemeClr>
              </a:solidFill>
            </a:endParaRPr>
          </a:p>
        </p:txBody>
      </p:sp>
      <p:sp>
        <p:nvSpPr>
          <p:cNvPr id="2" name="標題 1"/>
          <p:cNvSpPr>
            <a:spLocks noGrp="1"/>
          </p:cNvSpPr>
          <p:nvPr>
            <p:ph type="title"/>
          </p:nvPr>
        </p:nvSpPr>
        <p:spPr/>
        <p:txBody>
          <a:bodyPr/>
          <a:lstStyle/>
          <a:p>
            <a:r>
              <a:rPr lang="en-US" altLang="zh-TW" dirty="0" err="1" smtClean="0"/>
              <a:t>PCIe</a:t>
            </a:r>
            <a:r>
              <a:rPr lang="en-US" altLang="zh-TW" dirty="0" smtClean="0"/>
              <a:t> SSD Series</a:t>
            </a:r>
            <a:endParaRPr lang="zh-TW" altLang="en-US" dirty="0"/>
          </a:p>
        </p:txBody>
      </p:sp>
    </p:spTree>
    <p:extLst>
      <p:ext uri="{BB962C8B-B14F-4D97-AF65-F5344CB8AC3E}">
        <p14:creationId xmlns:p14="http://schemas.microsoft.com/office/powerpoint/2010/main" val="3698596618"/>
      </p:ext>
    </p:extLst>
  </p:cSld>
  <p:clrMapOvr>
    <a:masterClrMapping/>
  </p:clrMapOvr>
  <p:transition/>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1526268" y="52264"/>
            <a:ext cx="14309298" cy="1080120"/>
          </a:xfrm>
        </p:spPr>
        <p:txBody>
          <a:bodyPr/>
          <a:lstStyle/>
          <a:p>
            <a:pPr algn="ctr"/>
            <a:r>
              <a:rPr lang="en-US" altLang="zh-TW" sz="3600" kern="1200" dirty="0">
                <a:solidFill>
                  <a:srgbClr val="3C8C93"/>
                </a:solidFill>
                <a:latin typeface="Calibri" panose="020F0502020204030204" pitchFamily="34" charset="0"/>
                <a:ea typeface="Heiti TC Light" charset="0"/>
                <a:cs typeface="Calibri" panose="020F0502020204030204" pitchFamily="34" charset="0"/>
                <a:sym typeface="Gill Sans" charset="0"/>
              </a:rPr>
              <a:t>Industrial </a:t>
            </a:r>
            <a:r>
              <a:rPr lang="en-US" altLang="zh-TW" sz="3600" kern="1200" dirty="0" err="1">
                <a:solidFill>
                  <a:srgbClr val="3C8C93"/>
                </a:solidFill>
                <a:latin typeface="Calibri" panose="020F0502020204030204" pitchFamily="34" charset="0"/>
                <a:ea typeface="Heiti TC Light" charset="0"/>
                <a:cs typeface="Calibri" panose="020F0502020204030204" pitchFamily="34" charset="0"/>
                <a:sym typeface="Gill Sans" charset="0"/>
              </a:rPr>
              <a:t>PCIe</a:t>
            </a:r>
            <a:r>
              <a:rPr lang="en-US" altLang="zh-TW" sz="3600" kern="1200" dirty="0">
                <a:solidFill>
                  <a:srgbClr val="3C8C93"/>
                </a:solidFill>
                <a:latin typeface="Calibri" panose="020F0502020204030204" pitchFamily="34" charset="0"/>
                <a:ea typeface="Heiti TC Light" charset="0"/>
                <a:cs typeface="Calibri" panose="020F0502020204030204" pitchFamily="34" charset="0"/>
                <a:sym typeface="Gill Sans" charset="0"/>
              </a:rPr>
              <a:t> SSD </a:t>
            </a:r>
            <a:endParaRPr lang="zh-TW" altLang="en-US" sz="3600" kern="1200" dirty="0">
              <a:solidFill>
                <a:srgbClr val="3C8C93"/>
              </a:solidFill>
              <a:latin typeface="Calibri" panose="020F0502020204030204" pitchFamily="34" charset="0"/>
              <a:ea typeface="Heiti TC Light" charset="0"/>
              <a:cs typeface="Calibri" panose="020F0502020204030204" pitchFamily="34" charset="0"/>
              <a:sym typeface="Gill Sans" charset="0"/>
            </a:endParaRPr>
          </a:p>
        </p:txBody>
      </p:sp>
      <p:graphicFrame>
        <p:nvGraphicFramePr>
          <p:cNvPr id="6" name="表格 5"/>
          <p:cNvGraphicFramePr>
            <a:graphicFrameLocks noGrp="1"/>
          </p:cNvGraphicFramePr>
          <p:nvPr>
            <p:extLst>
              <p:ext uri="{D42A27DB-BD31-4B8C-83A1-F6EECF244321}">
                <p14:modId xmlns:p14="http://schemas.microsoft.com/office/powerpoint/2010/main" val="2515242662"/>
              </p:ext>
            </p:extLst>
          </p:nvPr>
        </p:nvGraphicFramePr>
        <p:xfrm>
          <a:off x="605235" y="857413"/>
          <a:ext cx="16290026" cy="7129604"/>
        </p:xfrm>
        <a:graphic>
          <a:graphicData uri="http://schemas.openxmlformats.org/drawingml/2006/table">
            <a:tbl>
              <a:tblPr firstRow="1" bandRow="1">
                <a:tableStyleId>{5940675A-B579-460E-94D1-54222C63F5DA}</a:tableStyleId>
              </a:tblPr>
              <a:tblGrid>
                <a:gridCol w="873119"/>
                <a:gridCol w="2060893"/>
                <a:gridCol w="1092446"/>
                <a:gridCol w="1021964"/>
                <a:gridCol w="1021964"/>
                <a:gridCol w="1021964"/>
                <a:gridCol w="1021964"/>
                <a:gridCol w="1021964"/>
                <a:gridCol w="1021964"/>
                <a:gridCol w="1021964"/>
                <a:gridCol w="1021964"/>
                <a:gridCol w="1021964"/>
                <a:gridCol w="1021964"/>
                <a:gridCol w="1021964"/>
                <a:gridCol w="1021964"/>
              </a:tblGrid>
              <a:tr h="382054">
                <a:tc>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Flash</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gridSpan="2">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Available</a:t>
                      </a:r>
                      <a:r>
                        <a:rPr lang="en-US" altLang="zh-TW" sz="2000" b="1" baseline="0" dirty="0" smtClean="0">
                          <a:solidFill>
                            <a:schemeClr val="bg1"/>
                          </a:solidFill>
                          <a:latin typeface="Calibri" panose="020F0502020204030204" pitchFamily="34" charset="0"/>
                          <a:cs typeface="Calibri" panose="020F0502020204030204" pitchFamily="34" charset="0"/>
                        </a:rPr>
                        <a:t> Now</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hMerge="1">
                  <a:txBody>
                    <a:bodyPr/>
                    <a:lstStyle/>
                    <a:p>
                      <a:endParaRPr lang="zh-TW" altLang="en-US"/>
                    </a:p>
                  </a:txBody>
                  <a:tcPr/>
                </a:tc>
                <a:tc gridSpan="3">
                  <a:txBody>
                    <a:bodyPr/>
                    <a:lstStyle/>
                    <a:p>
                      <a:pPr algn="ct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Q4’23</a:t>
                      </a: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Q1’24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1">
                        <a:lumMod val="75000"/>
                        <a:lumOff val="25000"/>
                      </a:schemeClr>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Q2’24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3">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2000" b="1" i="0" dirty="0" smtClean="0">
                          <a:solidFill>
                            <a:schemeClr val="bg1"/>
                          </a:solidFill>
                          <a:latin typeface="Calibri" panose="020F0502020204030204" pitchFamily="34" charset="0"/>
                          <a:ea typeface="微軟正黑體" pitchFamily="34" charset="-120"/>
                          <a:cs typeface="Calibri" panose="020F0502020204030204" pitchFamily="34" charset="0"/>
                        </a:rPr>
                        <a:t>Q3’24</a:t>
                      </a:r>
                      <a:endParaRPr lang="zh-TW" altLang="en-US" sz="2000" b="1" i="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c hMerge="1">
                  <a:txBody>
                    <a:bodyPr/>
                    <a:lstStyle/>
                    <a:p>
                      <a:pPr algn="ctr"/>
                      <a:endParaRPr lang="zh-TW" altLang="en-US" sz="2000" b="1" i="0" dirty="0">
                        <a:solidFill>
                          <a:schemeClr val="bg1"/>
                        </a:solidFill>
                        <a:latin typeface="Calibri" panose="020F0502020204030204" pitchFamily="34" charset="0"/>
                        <a:ea typeface="微軟正黑體" pitchFamily="34" charset="-120"/>
                        <a:cs typeface="Calibri" panose="020F0502020204030204" pitchFamily="34" charset="0"/>
                      </a:endParaRPr>
                    </a:p>
                  </a:txBody>
                  <a:tcPr marL="79216" marR="79216" marT="39603" marB="39603"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404040"/>
                    </a:solidFill>
                  </a:tcPr>
                </a:tc>
              </a:tr>
              <a:tr h="1146163">
                <a:tc rowSpan="4">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TLC</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marL="0" algn="l" defTabSz="914446" rtl="0" eaLnBrk="1" fontAlgn="auto" latinLnBrk="0" hangingPunct="1">
                        <a:spcBef>
                          <a:spcPts val="0"/>
                        </a:spcBef>
                        <a:spcAft>
                          <a:spcPts val="0"/>
                        </a:spcAft>
                        <a:defRPr/>
                      </a:pPr>
                      <a:endParaRPr lang="en-US" altLang="zh-TW" sz="1800" b="1"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gridSpan="2">
                  <a:txBody>
                    <a:bodyPr/>
                    <a:lstStyle/>
                    <a:p>
                      <a:pPr marL="0" algn="just" defTabSz="914446" rtl="0" eaLnBrk="1" fontAlgn="auto" latinLnBrk="0" hangingPunct="1">
                        <a:spcBef>
                          <a:spcPts val="0"/>
                        </a:spcBef>
                        <a:spcAft>
                          <a:spcPts val="0"/>
                        </a:spcAft>
                        <a:defRPr/>
                      </a:pPr>
                      <a:r>
                        <a:rPr lang="en-US" altLang="zh-TW" sz="1800" b="1" kern="1200" dirty="0" smtClean="0">
                          <a:solidFill>
                            <a:srgbClr val="F49C00"/>
                          </a:solidFill>
                          <a:latin typeface="Calibri" panose="020F0502020204030204" pitchFamily="34" charset="0"/>
                          <a:ea typeface="+mn-ea"/>
                          <a:cs typeface="Calibri" panose="020F0502020204030204" pitchFamily="34" charset="0"/>
                        </a:rPr>
                        <a:t>PV250-CFX</a:t>
                      </a:r>
                    </a:p>
                    <a:p>
                      <a:pPr marL="0" algn="l" defTabSz="914446" rtl="0" eaLnBrk="1" fontAlgn="auto" latinLnBrk="0" hangingPunct="1">
                        <a:spcBef>
                          <a:spcPts val="0"/>
                        </a:spcBef>
                        <a:spcAft>
                          <a:spcPts val="0"/>
                        </a:spcAft>
                        <a:defRPr/>
                      </a:pPr>
                      <a:r>
                        <a:rPr lang="en-US" altLang="zh-TW" sz="1800" b="1" kern="1200" dirty="0" smtClean="0">
                          <a:solidFill>
                            <a:schemeClr val="bg1"/>
                          </a:solidFill>
                          <a:latin typeface="Calibri" panose="020F0502020204030204" pitchFamily="34" charset="0"/>
                          <a:ea typeface="+mn-ea"/>
                          <a:cs typeface="Calibri" panose="020F0502020204030204" pitchFamily="34" charset="0"/>
                        </a:rPr>
                        <a:t>240GB~960GB </a:t>
                      </a:r>
                    </a:p>
                    <a:p>
                      <a:pPr marL="0" algn="l" defTabSz="914446" rtl="0" eaLnBrk="1" fontAlgn="auto" latinLnBrk="0" hangingPunct="1">
                        <a:spcBef>
                          <a:spcPts val="0"/>
                        </a:spcBef>
                        <a:spcAft>
                          <a:spcPts val="0"/>
                        </a:spcAft>
                        <a:defRPr/>
                      </a:pPr>
                      <a:r>
                        <a:rPr lang="en-US" altLang="zh-TW" sz="1800" b="1" kern="1200" dirty="0" smtClean="0">
                          <a:solidFill>
                            <a:schemeClr val="bg1"/>
                          </a:solidFill>
                          <a:latin typeface="Calibri" panose="020F0502020204030204" pitchFamily="34" charset="0"/>
                          <a:ea typeface="+mn-ea"/>
                          <a:cs typeface="Calibri" panose="020F0502020204030204" pitchFamily="34" charset="0"/>
                        </a:rPr>
                        <a:t>Gen 3 x2</a:t>
                      </a:r>
                    </a:p>
                    <a:p>
                      <a:pPr marL="0" algn="l" defTabSz="914446" rtl="0" eaLnBrk="1" fontAlgn="auto" latinLnBrk="0" hangingPunct="1">
                        <a:spcBef>
                          <a:spcPts val="0"/>
                        </a:spcBef>
                        <a:spcAft>
                          <a:spcPts val="0"/>
                        </a:spcAft>
                        <a:defRPr/>
                      </a:pPr>
                      <a:r>
                        <a:rPr lang="en-US" altLang="zh-TW" sz="1800" b="1" kern="1200" baseline="0" dirty="0" smtClean="0">
                          <a:solidFill>
                            <a:schemeClr val="bg1"/>
                          </a:solidFill>
                          <a:latin typeface="Calibri" panose="020F0502020204030204" pitchFamily="34" charset="0"/>
                          <a:ea typeface="+mn-ea"/>
                          <a:cs typeface="Calibri" panose="020F0502020204030204" pitchFamily="34" charset="0"/>
                        </a:rPr>
                        <a:t>DRAM-less w/HMB</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hMerge="1">
                  <a:txBody>
                    <a:bodyPr/>
                    <a:lstStyle/>
                    <a:p>
                      <a:pPr marL="0" algn="l" defTabSz="914446" rtl="0" eaLnBrk="1" fontAlgn="auto" latinLnBrk="0" hangingPunct="1">
                        <a:spcBef>
                          <a:spcPts val="0"/>
                        </a:spcBef>
                        <a:spcAft>
                          <a:spcPts val="0"/>
                        </a:spcAft>
                        <a:defRPr/>
                      </a:pPr>
                      <a:endParaRPr lang="zh-TW" altLang="en-US" sz="1800"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pPr marL="0" algn="just"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just"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just"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just" defTabSz="914446" rtl="0" eaLnBrk="1" fontAlgn="auto" latinLnBrk="0" hangingPunct="1">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146163">
                <a:tc vMerge="1">
                  <a:txBody>
                    <a:bodyPr/>
                    <a:lstStyle/>
                    <a:p>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fontAlgn="auto">
                        <a:spcBef>
                          <a:spcPts val="0"/>
                        </a:spcBef>
                        <a:spcAft>
                          <a:spcPts val="0"/>
                        </a:spcAft>
                        <a:defRPr/>
                      </a:pPr>
                      <a:endParaRPr lang="en-US" altLang="zh-TW" sz="1800" b="1"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spcBef>
                          <a:spcPts val="0"/>
                        </a:spcBef>
                        <a:spcAft>
                          <a:spcPts val="0"/>
                        </a:spcAft>
                        <a:defRPr/>
                      </a:pP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gridSpan="2">
                  <a:txBody>
                    <a:bodyPr/>
                    <a:lstStyle/>
                    <a:p>
                      <a:pPr marL="0" algn="just" defTabSz="914446" rtl="0" eaLnBrk="1" fontAlgn="auto" latinLnBrk="0" hangingPunct="1">
                        <a:spcBef>
                          <a:spcPts val="0"/>
                        </a:spcBef>
                        <a:spcAft>
                          <a:spcPts val="0"/>
                        </a:spcAft>
                        <a:defRPr/>
                      </a:pPr>
                      <a:r>
                        <a:rPr lang="en-US" altLang="zh-TW" sz="1800" b="1" kern="1200" dirty="0" smtClean="0">
                          <a:solidFill>
                            <a:srgbClr val="F49C00"/>
                          </a:solidFill>
                          <a:latin typeface="Calibri" panose="020F0502020204030204" pitchFamily="34" charset="0"/>
                          <a:ea typeface="+mn-ea"/>
                          <a:cs typeface="Calibri" panose="020F0502020204030204" pitchFamily="34" charset="0"/>
                        </a:rPr>
                        <a:t>PV25P-CFX</a:t>
                      </a:r>
                    </a:p>
                    <a:p>
                      <a:pPr marL="0" algn="l" defTabSz="914446" rtl="0" eaLnBrk="1" fontAlgn="auto" latinLnBrk="0" hangingPunct="1">
                        <a:spcBef>
                          <a:spcPts val="0"/>
                        </a:spcBef>
                        <a:spcAft>
                          <a:spcPts val="0"/>
                        </a:spcAft>
                        <a:defRPr/>
                      </a:pPr>
                      <a:r>
                        <a:rPr lang="en-US" altLang="zh-TW" sz="1800" b="1" kern="1200" dirty="0" smtClean="0">
                          <a:solidFill>
                            <a:schemeClr val="bg1"/>
                          </a:solidFill>
                          <a:latin typeface="Calibri" panose="020F0502020204030204" pitchFamily="34" charset="0"/>
                          <a:ea typeface="+mn-ea"/>
                          <a:cs typeface="Calibri" panose="020F0502020204030204" pitchFamily="34" charset="0"/>
                        </a:rPr>
                        <a:t>240GB~960GB </a:t>
                      </a:r>
                    </a:p>
                    <a:p>
                      <a:pPr marL="0" algn="l" defTabSz="914446" rtl="0" eaLnBrk="1" fontAlgn="auto" latinLnBrk="0" hangingPunct="1">
                        <a:spcBef>
                          <a:spcPts val="0"/>
                        </a:spcBef>
                        <a:spcAft>
                          <a:spcPts val="0"/>
                        </a:spcAft>
                        <a:defRPr/>
                      </a:pPr>
                      <a:r>
                        <a:rPr lang="en-US" altLang="zh-TW" sz="1800" b="1" kern="1200" dirty="0" smtClean="0">
                          <a:solidFill>
                            <a:schemeClr val="bg1"/>
                          </a:solidFill>
                          <a:latin typeface="Calibri" panose="020F0502020204030204" pitchFamily="34" charset="0"/>
                          <a:ea typeface="+mn-ea"/>
                          <a:cs typeface="Calibri" panose="020F0502020204030204" pitchFamily="34" charset="0"/>
                        </a:rPr>
                        <a:t>Gen3 x2</a:t>
                      </a:r>
                    </a:p>
                    <a:p>
                      <a:pPr marL="0" algn="l" defTabSz="914446" rtl="0" eaLnBrk="1" fontAlgn="auto" latinLnBrk="0" hangingPunct="1">
                        <a:spcBef>
                          <a:spcPts val="0"/>
                        </a:spcBef>
                        <a:spcAft>
                          <a:spcPts val="0"/>
                        </a:spcAft>
                        <a:defRPr/>
                      </a:pPr>
                      <a:r>
                        <a:rPr lang="en-US" altLang="zh-TW" sz="1800" b="1" kern="1200" baseline="0" dirty="0" smtClean="0">
                          <a:solidFill>
                            <a:schemeClr val="bg1"/>
                          </a:solidFill>
                          <a:latin typeface="Calibri" panose="020F0502020204030204" pitchFamily="34" charset="0"/>
                          <a:ea typeface="+mn-ea"/>
                          <a:cs typeface="Calibri" panose="020F0502020204030204" pitchFamily="34" charset="0"/>
                        </a:rPr>
                        <a:t>DRAM-less w/HMB</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hMerge="1">
                  <a:txBody>
                    <a:bodyPr/>
                    <a:lstStyle/>
                    <a:p>
                      <a:pPr fontAlgn="auto">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4846"/>
                    </a:solidFill>
                  </a:tcPr>
                </a:tc>
                <a:tc>
                  <a:txBody>
                    <a:bodyPr/>
                    <a:lstStyle/>
                    <a:p>
                      <a:pPr marL="0" algn="just" defTabSz="914446" rtl="0" eaLnBrk="1" fontAlgn="auto" latinLnBrk="0" hangingPunct="1">
                        <a:spcBef>
                          <a:spcPts val="0"/>
                        </a:spcBef>
                        <a:spcAft>
                          <a:spcPts val="0"/>
                        </a:spcAft>
                        <a:defRPr/>
                      </a:pPr>
                      <a:endParaRPr lang="en-US" altLang="zh-TW" sz="1800" b="1" kern="1200" baseline="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just" defTabSz="914446" rtl="0" eaLnBrk="1" fontAlgn="auto" latinLnBrk="0" hangingPunct="1">
                        <a:spcBef>
                          <a:spcPts val="0"/>
                        </a:spcBef>
                        <a:spcAft>
                          <a:spcPts val="0"/>
                        </a:spcAft>
                        <a:defRPr/>
                      </a:pPr>
                      <a:endParaRPr lang="en-US" altLang="zh-TW" sz="1800" b="1" kern="1200" baseline="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just" defTabSz="914446" rtl="0" eaLnBrk="1" fontAlgn="auto" latinLnBrk="0" hangingPunct="1">
                        <a:spcBef>
                          <a:spcPts val="0"/>
                        </a:spcBef>
                        <a:spcAft>
                          <a:spcPts val="0"/>
                        </a:spcAft>
                        <a:defRPr/>
                      </a:pPr>
                      <a:endParaRPr lang="en-US" altLang="zh-TW" sz="1800" b="1" kern="1200" baseline="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just" defTabSz="914446" rtl="0" eaLnBrk="1" fontAlgn="auto" latinLnBrk="0" hangingPunct="1">
                        <a:spcBef>
                          <a:spcPts val="0"/>
                        </a:spcBef>
                        <a:spcAft>
                          <a:spcPts val="0"/>
                        </a:spcAft>
                        <a:defRPr/>
                      </a:pPr>
                      <a:endParaRPr lang="en-US" altLang="zh-TW" sz="1800" b="1" kern="1200" baseline="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410663">
                <a:tc vMerge="1">
                  <a:txBody>
                    <a:bodyPr/>
                    <a:lstStyle/>
                    <a:p>
                      <a:endParaRPr lang="zh-TW" altLang="en-US"/>
                    </a:p>
                  </a:txBody>
                  <a:tcPr/>
                </a:tc>
                <a:tc>
                  <a:txBody>
                    <a:bodyPr/>
                    <a:lstStyle/>
                    <a:p>
                      <a:pPr marL="0" algn="l" defTabSz="914446" rtl="0" eaLnBrk="1" fontAlgn="auto" latinLnBrk="0" hangingPunct="1">
                        <a:spcBef>
                          <a:spcPts val="0"/>
                        </a:spcBef>
                        <a:spcAft>
                          <a:spcPts val="0"/>
                        </a:spcAft>
                        <a:defRPr/>
                      </a:pPr>
                      <a:r>
                        <a:rPr lang="en-US" altLang="zh-TW" sz="1800" b="1" kern="1200" dirty="0" smtClean="0">
                          <a:solidFill>
                            <a:srgbClr val="F49C00"/>
                          </a:solidFill>
                          <a:latin typeface="Calibri" panose="020F0502020204030204" pitchFamily="34" charset="0"/>
                          <a:ea typeface="+mn-ea"/>
                          <a:cs typeface="Calibri" panose="020F0502020204030204" pitchFamily="34" charset="0"/>
                        </a:rPr>
                        <a:t>PV140-25</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960GB~7680GB</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Gen3 x4 </a:t>
                      </a:r>
                      <a:b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br>
                      <a: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High performance</a:t>
                      </a:r>
                    </a:p>
                    <a:p>
                      <a:pPr fontAlgn="auto">
                        <a:spcBef>
                          <a:spcPts val="0"/>
                        </a:spcBef>
                        <a:spcAft>
                          <a:spcPts val="0"/>
                        </a:spcAft>
                        <a:defRPr/>
                      </a:pPr>
                      <a:endParaRPr lang="en-US" altLang="zh-TW" sz="1800" b="1" kern="1200" dirty="0">
                        <a:solidFill>
                          <a:schemeClr val="tx1">
                            <a:lumMod val="75000"/>
                            <a:lumOff val="25000"/>
                          </a:schemeClr>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spcBef>
                          <a:spcPts val="0"/>
                        </a:spcBef>
                        <a:spcAft>
                          <a:spcPts val="0"/>
                        </a:spcAft>
                        <a:defRPr/>
                      </a:pP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pPr fontAlgn="auto">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just" defTabSz="914446" rtl="0" eaLnBrk="1" fontAlgn="auto" latinLnBrk="0" hangingPunct="1">
                        <a:spcBef>
                          <a:spcPts val="0"/>
                        </a:spcBef>
                        <a:spcAft>
                          <a:spcPts val="0"/>
                        </a:spcAft>
                        <a:defRPr/>
                      </a:pPr>
                      <a:endParaRPr lang="en-US" altLang="zh-TW" sz="1800" b="1" kern="1200" baseline="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just" defTabSz="914446" rtl="0" eaLnBrk="1" fontAlgn="auto" latinLnBrk="0" hangingPunct="1">
                        <a:spcBef>
                          <a:spcPts val="0"/>
                        </a:spcBef>
                        <a:spcAft>
                          <a:spcPts val="0"/>
                        </a:spcAft>
                        <a:defRPr/>
                      </a:pPr>
                      <a:endParaRPr lang="en-US" altLang="zh-TW" sz="1800" b="1" kern="1200" baseline="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381274">
                <a:tc vMerge="1">
                  <a:txBody>
                    <a:bodyPr/>
                    <a:lstStyle/>
                    <a:p>
                      <a:endParaRPr lang="zh-TW" altLang="en-US"/>
                    </a:p>
                  </a:txBody>
                  <a:tcPr/>
                </a:tc>
                <a:tc>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PV910-CFX</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120GB~960GB </a:t>
                      </a:r>
                    </a:p>
                    <a:p>
                      <a:pPr marL="0" algn="l" defTabSz="914446" rtl="0" eaLnBrk="1" fontAlgn="auto" latinLnBrk="0" hangingPunct="1">
                        <a:spcBef>
                          <a:spcPts val="0"/>
                        </a:spcBef>
                        <a:spcAft>
                          <a:spcPts val="0"/>
                        </a:spcAft>
                        <a:defRPr/>
                      </a:pPr>
                      <a: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Gen3 x2</a:t>
                      </a:r>
                    </a:p>
                    <a:p>
                      <a:pPr marL="0" algn="l" defTabSz="914446" rtl="0" eaLnBrk="1" fontAlgn="auto" latinLnBrk="0" hangingPunct="1">
                        <a:spcBef>
                          <a:spcPts val="0"/>
                        </a:spcBef>
                        <a:spcAft>
                          <a:spcPts val="0"/>
                        </a:spcAft>
                        <a:defRPr/>
                      </a:pPr>
                      <a:r>
                        <a:rPr lang="en-US" altLang="zh-TW" sz="1600" b="1"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DRAM-less w/HMB</a:t>
                      </a:r>
                      <a:r>
                        <a:rPr lang="en-US" altLang="zh-TW" sz="16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
                      </a:r>
                      <a:br>
                        <a:rPr lang="en-US" altLang="zh-TW" sz="16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br>
                      <a:r>
                        <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rPr>
                        <a:t>(Write Protect)</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fontAlgn="auto">
                        <a:spcBef>
                          <a:spcPts val="0"/>
                        </a:spcBef>
                        <a:spcAft>
                          <a:spcPts val="0"/>
                        </a:spcAft>
                        <a:defRPr/>
                      </a:pPr>
                      <a:endParaRPr lang="en-US" altLang="zh-TW" sz="1800" b="1" dirty="0" smtClean="0">
                        <a:solidFill>
                          <a:schemeClr val="tx1">
                            <a:lumMod val="75000"/>
                            <a:lumOff val="25000"/>
                          </a:schemeClr>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pPr fontAlgn="auto">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kern="1200" dirty="0" smtClean="0">
                        <a:solidFill>
                          <a:schemeClr val="bg1"/>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r>
              <a:tr h="1460324">
                <a:tc>
                  <a:txBody>
                    <a:bodyPr/>
                    <a:lstStyle/>
                    <a:p>
                      <a:pPr algn="ctr"/>
                      <a:r>
                        <a:rPr lang="en-US" altLang="zh-TW" sz="2000" b="1" dirty="0" smtClean="0">
                          <a:solidFill>
                            <a:schemeClr val="bg1"/>
                          </a:solidFill>
                          <a:latin typeface="Calibri" panose="020F0502020204030204" pitchFamily="34" charset="0"/>
                          <a:cs typeface="Calibri" panose="020F0502020204030204" pitchFamily="34" charset="0"/>
                        </a:rPr>
                        <a:t>SLC-</a:t>
                      </a:r>
                      <a:r>
                        <a:rPr lang="en-US" altLang="zh-TW" sz="2000" b="1" dirty="0" err="1" smtClean="0">
                          <a:solidFill>
                            <a:schemeClr val="bg1"/>
                          </a:solidFill>
                          <a:latin typeface="Calibri" panose="020F0502020204030204" pitchFamily="34" charset="0"/>
                          <a:cs typeface="Calibri" panose="020F0502020204030204" pitchFamily="34" charset="0"/>
                        </a:rPr>
                        <a:t>liteX</a:t>
                      </a:r>
                      <a:endParaRPr lang="zh-TW" altLang="en-US" sz="2000" b="1" dirty="0">
                        <a:solidFill>
                          <a:schemeClr val="bg1"/>
                        </a:solidFill>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8C7D"/>
                    </a:solid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rgbClr val="FFFFFF"/>
                        </a:solidFill>
                        <a:latin typeface="Calibri" panose="020F0502020204030204" pitchFamily="34" charset="0"/>
                        <a:ea typeface="+mn-ea"/>
                        <a:cs typeface="Calibri" panose="020F0502020204030204" pitchFamily="34" charset="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rgbClr val="FFFFFF"/>
                        </a:solidFill>
                        <a:latin typeface="Calibri" panose="020F0502020204030204" pitchFamily="34" charset="0"/>
                        <a:ea typeface="+mn-ea"/>
                        <a:cs typeface="Calibri" panose="020F0502020204030204" pitchFamily="34" charset="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algn="l" defTabSz="914446" rtl="0" eaLnBrk="1" fontAlgn="auto" latinLnBrk="0" hangingPunct="1">
                        <a:spcBef>
                          <a:spcPts val="0"/>
                        </a:spcBef>
                        <a:spcAft>
                          <a:spcPts val="0"/>
                        </a:spcAft>
                        <a:defRPr/>
                      </a:pPr>
                      <a:endParaRPr lang="en-US" altLang="zh-TW" sz="1800" b="1" kern="1200" dirty="0" smtClean="0">
                        <a:solidFill>
                          <a:srgbClr val="FFFFFF"/>
                        </a:solidFill>
                        <a:latin typeface="Calibri" panose="020F0502020204030204" pitchFamily="34" charset="0"/>
                        <a:ea typeface="+mn-ea"/>
                        <a:cs typeface="Calibri" panose="020F0502020204030204" pitchFamily="34" charset="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fontAlgn="auto">
                        <a:spcBef>
                          <a:spcPts val="0"/>
                        </a:spcBef>
                        <a:spcAft>
                          <a:spcPts val="0"/>
                        </a:spcAft>
                        <a:defRPr/>
                      </a:pPr>
                      <a:endParaRPr lang="en-US" altLang="zh-TW" sz="1800" b="1" kern="1200" dirty="0" smtClean="0">
                        <a:solidFill>
                          <a:srgbClr val="FFFFFF"/>
                        </a:solidFill>
                        <a:latin typeface="Calibri" panose="020F0502020204030204" pitchFamily="34" charset="0"/>
                        <a:ea typeface="+mn-ea"/>
                        <a:cs typeface="Calibri" panose="020F0502020204030204" pitchFamily="34" charset="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gridSpan="2">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PH250-CFX</a:t>
                      </a:r>
                    </a:p>
                    <a:p>
                      <a:pPr marL="0" algn="l" defTabSz="914446" rtl="0" eaLnBrk="1" fontAlgn="auto" latinLnBrk="0" hangingPunct="1">
                        <a:spcBef>
                          <a:spcPts val="0"/>
                        </a:spcBef>
                        <a:spcAft>
                          <a:spcPts val="0"/>
                        </a:spcAft>
                        <a:defRPr/>
                      </a:pPr>
                      <a:r>
                        <a:rPr lang="en-US" altLang="zh-TW" sz="1800" b="1" kern="1200" dirty="0" smtClean="0">
                          <a:solidFill>
                            <a:srgbClr val="FFFFFF"/>
                          </a:solidFill>
                          <a:latin typeface="Calibri" panose="020F0502020204030204" pitchFamily="34" charset="0"/>
                          <a:ea typeface="+mn-ea"/>
                          <a:cs typeface="Calibri" panose="020F0502020204030204" pitchFamily="34" charset="0"/>
                        </a:rPr>
                        <a:t>160GB~320GB </a:t>
                      </a:r>
                    </a:p>
                    <a:p>
                      <a:pPr marL="0" algn="l" defTabSz="914446" rtl="0" eaLnBrk="1" fontAlgn="auto" latinLnBrk="0" hangingPunct="1">
                        <a:spcBef>
                          <a:spcPts val="0"/>
                        </a:spcBef>
                        <a:spcAft>
                          <a:spcPts val="0"/>
                        </a:spcAft>
                        <a:defRPr/>
                      </a:pPr>
                      <a:r>
                        <a:rPr lang="en-US" altLang="zh-TW" sz="1800" b="1" kern="1200" dirty="0" smtClean="0">
                          <a:solidFill>
                            <a:srgbClr val="FFFFFF"/>
                          </a:solidFill>
                          <a:latin typeface="Calibri" panose="020F0502020204030204" pitchFamily="34" charset="0"/>
                          <a:ea typeface="+mn-ea"/>
                          <a:cs typeface="Calibri" panose="020F0502020204030204" pitchFamily="34" charset="0"/>
                        </a:rPr>
                        <a:t>Gen 3 x2</a:t>
                      </a:r>
                      <a:endParaRPr lang="en-US" altLang="zh-TW" sz="1800" b="1" kern="1200" baseline="0" dirty="0" smtClean="0">
                        <a:solidFill>
                          <a:srgbClr val="FFFFFF"/>
                        </a:solidFill>
                        <a:latin typeface="Calibri" panose="020F0502020204030204" pitchFamily="34" charset="0"/>
                        <a:ea typeface="+mn-ea"/>
                        <a:cs typeface="Calibri" panose="020F0502020204030204" pitchFamily="34" charset="0"/>
                      </a:endParaRPr>
                    </a:p>
                    <a:p>
                      <a:pPr marL="0" algn="l" defTabSz="914446" rtl="0" eaLnBrk="1" fontAlgn="auto" latinLnBrk="0" hangingPunct="1">
                        <a:spcBef>
                          <a:spcPts val="0"/>
                        </a:spcBef>
                        <a:spcAft>
                          <a:spcPts val="0"/>
                        </a:spcAft>
                        <a:defRPr/>
                      </a:pPr>
                      <a:r>
                        <a:rPr lang="en-US" altLang="zh-TW" sz="1800" b="1" kern="1200" baseline="0" dirty="0" smtClean="0">
                          <a:solidFill>
                            <a:srgbClr val="FFFFFF"/>
                          </a:solidFill>
                          <a:latin typeface="Calibri" panose="020F0502020204030204" pitchFamily="34" charset="0"/>
                          <a:ea typeface="+mn-ea"/>
                          <a:cs typeface="Calibri" panose="020F0502020204030204" pitchFamily="34" charset="0"/>
                        </a:rPr>
                        <a:t>DRAM-less w/HMB</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8C7D"/>
                    </a:solidFill>
                  </a:tcPr>
                </a:tc>
                <a:tc hMerge="1">
                  <a:txBody>
                    <a:bodyPr/>
                    <a:lstStyle/>
                    <a:p>
                      <a:pPr fontAlgn="auto">
                        <a:spcBef>
                          <a:spcPts val="0"/>
                        </a:spcBef>
                        <a:spcAft>
                          <a:spcPts val="0"/>
                        </a:spcAft>
                        <a:defRPr/>
                      </a:pPr>
                      <a:endParaRPr lang="en-US" altLang="zh-TW" sz="1800" b="1" kern="1200" baseline="0" dirty="0" smtClean="0">
                        <a:solidFill>
                          <a:srgbClr val="FFFFFF"/>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8C7D"/>
                    </a:solidFill>
                  </a:tcPr>
                </a:tc>
                <a:tc>
                  <a:txBody>
                    <a:bodyPr/>
                    <a:lstStyle/>
                    <a:p>
                      <a:pPr marL="0" algn="l" defTabSz="914446" rtl="0" eaLnBrk="1" fontAlgn="auto" latinLnBrk="0" hangingPunct="1">
                        <a:spcBef>
                          <a:spcPts val="0"/>
                        </a:spcBef>
                        <a:spcAft>
                          <a:spcPts val="0"/>
                        </a:spcAft>
                        <a:defRPr/>
                      </a:pPr>
                      <a:endParaRPr lang="en-US" altLang="zh-TW" sz="1800" b="1" kern="1200" baseline="0" dirty="0" smtClean="0">
                        <a:solidFill>
                          <a:srgbClr val="FFFFFF"/>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8C7D"/>
                    </a:solidFill>
                  </a:tcPr>
                </a:tc>
                <a:tc>
                  <a:txBody>
                    <a:bodyPr/>
                    <a:lstStyle/>
                    <a:p>
                      <a:pPr fontAlgn="auto">
                        <a:spcBef>
                          <a:spcPts val="0"/>
                        </a:spcBef>
                        <a:spcAft>
                          <a:spcPts val="0"/>
                        </a:spcAft>
                        <a:defRPr/>
                      </a:pPr>
                      <a:endParaRPr lang="en-US" altLang="zh-TW" sz="1800" b="1" kern="1200" baseline="0" dirty="0" smtClean="0">
                        <a:solidFill>
                          <a:srgbClr val="FFFFFF"/>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gridSpan="2">
                  <a:txBody>
                    <a:bodyPr/>
                    <a:lstStyle/>
                    <a:p>
                      <a:pPr fontAlgn="auto">
                        <a:spcBef>
                          <a:spcPts val="0"/>
                        </a:spcBef>
                        <a:spcAft>
                          <a:spcPts val="0"/>
                        </a:spcAft>
                        <a:defRPr/>
                      </a:pPr>
                      <a:r>
                        <a:rPr lang="en-US" altLang="zh-TW" sz="1800" b="1" dirty="0" smtClean="0">
                          <a:solidFill>
                            <a:srgbClr val="F49C00"/>
                          </a:solidFill>
                          <a:latin typeface="Calibri" panose="020F0502020204030204" pitchFamily="34" charset="0"/>
                          <a:cs typeface="Calibri" panose="020F0502020204030204" pitchFamily="34" charset="0"/>
                        </a:rPr>
                        <a:t>PH25P-CFX</a:t>
                      </a:r>
                    </a:p>
                    <a:p>
                      <a:pPr marL="0" algn="l" defTabSz="914446" rtl="0" eaLnBrk="1" fontAlgn="auto" latinLnBrk="0" hangingPunct="1">
                        <a:spcBef>
                          <a:spcPts val="0"/>
                        </a:spcBef>
                        <a:spcAft>
                          <a:spcPts val="0"/>
                        </a:spcAft>
                        <a:defRPr/>
                      </a:pPr>
                      <a:r>
                        <a:rPr lang="en-US" altLang="zh-TW" sz="1800" b="1" kern="1200" dirty="0" smtClean="0">
                          <a:solidFill>
                            <a:srgbClr val="FFFFFF"/>
                          </a:solidFill>
                          <a:latin typeface="Calibri" panose="020F0502020204030204" pitchFamily="34" charset="0"/>
                          <a:ea typeface="+mn-ea"/>
                          <a:cs typeface="Calibri" panose="020F0502020204030204" pitchFamily="34" charset="0"/>
                        </a:rPr>
                        <a:t>160GB~320GB </a:t>
                      </a:r>
                    </a:p>
                    <a:p>
                      <a:pPr marL="0" algn="l" defTabSz="914446" rtl="0" eaLnBrk="1" fontAlgn="auto" latinLnBrk="0" hangingPunct="1">
                        <a:spcBef>
                          <a:spcPts val="0"/>
                        </a:spcBef>
                        <a:spcAft>
                          <a:spcPts val="0"/>
                        </a:spcAft>
                        <a:defRPr/>
                      </a:pPr>
                      <a:r>
                        <a:rPr lang="en-US" altLang="zh-TW" sz="1800" b="1" kern="1200" dirty="0" smtClean="0">
                          <a:solidFill>
                            <a:srgbClr val="FFFFFF"/>
                          </a:solidFill>
                          <a:latin typeface="Calibri" panose="020F0502020204030204" pitchFamily="34" charset="0"/>
                          <a:ea typeface="+mn-ea"/>
                          <a:cs typeface="Calibri" panose="020F0502020204030204" pitchFamily="34" charset="0"/>
                        </a:rPr>
                        <a:t>Gen 3 x2</a:t>
                      </a:r>
                      <a:endParaRPr lang="en-US" altLang="zh-TW" sz="1800" b="1" kern="1200" baseline="0" dirty="0" smtClean="0">
                        <a:solidFill>
                          <a:srgbClr val="FFFFFF"/>
                        </a:solidFill>
                        <a:latin typeface="Calibri" panose="020F0502020204030204" pitchFamily="34" charset="0"/>
                        <a:ea typeface="+mn-ea"/>
                        <a:cs typeface="Calibri" panose="020F0502020204030204" pitchFamily="34" charset="0"/>
                      </a:endParaRPr>
                    </a:p>
                    <a:p>
                      <a:pPr marL="0" algn="l" defTabSz="914446" rtl="0" eaLnBrk="1" fontAlgn="auto" latinLnBrk="0" hangingPunct="1">
                        <a:spcBef>
                          <a:spcPts val="0"/>
                        </a:spcBef>
                        <a:spcAft>
                          <a:spcPts val="0"/>
                        </a:spcAft>
                        <a:defRPr/>
                      </a:pPr>
                      <a:r>
                        <a:rPr lang="en-US" altLang="zh-TW" sz="1800" b="1" kern="1200" baseline="0" dirty="0" smtClean="0">
                          <a:solidFill>
                            <a:srgbClr val="FFFFFF"/>
                          </a:solidFill>
                          <a:latin typeface="Calibri" panose="020F0502020204030204" pitchFamily="34" charset="0"/>
                          <a:ea typeface="+mn-ea"/>
                          <a:cs typeface="Calibri" panose="020F0502020204030204" pitchFamily="34" charset="0"/>
                        </a:rPr>
                        <a:t>DRAM-less w/HMB</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8C7D"/>
                    </a:solidFill>
                  </a:tcPr>
                </a:tc>
                <a:tc hMerge="1">
                  <a:txBody>
                    <a:bodyPr/>
                    <a:lstStyle/>
                    <a:p>
                      <a:pPr marL="0" algn="l" defTabSz="914446" rtl="0" eaLnBrk="1" fontAlgn="auto" latinLnBrk="0" hangingPunct="1">
                        <a:spcBef>
                          <a:spcPts val="0"/>
                        </a:spcBef>
                        <a:spcAft>
                          <a:spcPts val="0"/>
                        </a:spcAft>
                        <a:defRPr/>
                      </a:pPr>
                      <a:endParaRPr lang="en-US" altLang="zh-TW" sz="1800" b="1" kern="1200" baseline="0" dirty="0" smtClean="0">
                        <a:solidFill>
                          <a:srgbClr val="FFFFFF"/>
                        </a:solidFill>
                        <a:latin typeface="Calibri" panose="020F0502020204030204" pitchFamily="34" charset="0"/>
                        <a:ea typeface="+mn-ea"/>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8C7D"/>
                    </a:solidFill>
                  </a:tcPr>
                </a:tc>
                <a:tc>
                  <a:txBody>
                    <a:bodyPr/>
                    <a:lstStyle/>
                    <a:p>
                      <a:endParaRPr lang="zh-TW" altLang="en-US" sz="1800" dirty="0">
                        <a:latin typeface="Calibri" panose="020F0502020204030204" pitchFamily="34" charset="0"/>
                        <a:cs typeface="Calibri" panose="020F050202020403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8C7D"/>
                    </a:solidFill>
                  </a:tcPr>
                </a:tc>
              </a:tr>
            </a:tbl>
          </a:graphicData>
        </a:graphic>
      </p:graphicFrame>
      <p:grpSp>
        <p:nvGrpSpPr>
          <p:cNvPr id="94" name="群組 93"/>
          <p:cNvGrpSpPr/>
          <p:nvPr/>
        </p:nvGrpSpPr>
        <p:grpSpPr>
          <a:xfrm>
            <a:off x="-4662109" y="2512992"/>
            <a:ext cx="4403248" cy="4271897"/>
            <a:chOff x="-4662109" y="2512992"/>
            <a:chExt cx="4403248" cy="4271897"/>
          </a:xfrm>
        </p:grpSpPr>
        <p:grpSp>
          <p:nvGrpSpPr>
            <p:cNvPr id="95" name="群組 94"/>
            <p:cNvGrpSpPr/>
            <p:nvPr/>
          </p:nvGrpSpPr>
          <p:grpSpPr>
            <a:xfrm>
              <a:off x="-4662109" y="2512992"/>
              <a:ext cx="4403248" cy="4271897"/>
              <a:chOff x="12883876" y="1908742"/>
              <a:chExt cx="4403248" cy="4271897"/>
            </a:xfrm>
          </p:grpSpPr>
          <p:sp>
            <p:nvSpPr>
              <p:cNvPr id="98" name="矩形 97"/>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99" name="矩形 98"/>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0" name="矩形 99"/>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1" name="矩形 100"/>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2" name="文字方塊 101"/>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103" name="文字方塊 102"/>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104" name="矩形 103"/>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5" name="文字方塊 104"/>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106" name="文字方塊 105"/>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107" name="矩形 106"/>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8" name="文字方塊 107"/>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109" name="矩形 108"/>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0" name="矩形 109"/>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1" name="矩形 110"/>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2" name="文字方塊 111"/>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113" name="矩形 112"/>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14" name="矩形 113"/>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5" name="矩形 114"/>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116" name="矩形 115"/>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117" name="矩形 116"/>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18" name="文字方塊 117"/>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119" name="矩形 118"/>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0" name="矩形 119"/>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96" name="文字方塊 95"/>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97" name="矩形 96"/>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grpSp>
        <p:nvGrpSpPr>
          <p:cNvPr id="58" name="群組 57"/>
          <p:cNvGrpSpPr/>
          <p:nvPr/>
        </p:nvGrpSpPr>
        <p:grpSpPr>
          <a:xfrm>
            <a:off x="3773587" y="4084712"/>
            <a:ext cx="734536" cy="827151"/>
            <a:chOff x="3773587" y="2266324"/>
            <a:chExt cx="734536" cy="827151"/>
          </a:xfrm>
        </p:grpSpPr>
        <p:sp>
          <p:nvSpPr>
            <p:cNvPr id="59" name="文字方塊 58"/>
            <p:cNvSpPr txBox="1"/>
            <p:nvPr/>
          </p:nvSpPr>
          <p:spPr>
            <a:xfrm>
              <a:off x="3773587" y="2266324"/>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BiCS5</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60" name="圖片 59"/>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818601" y="2642820"/>
              <a:ext cx="475278" cy="450655"/>
            </a:xfrm>
            <a:prstGeom prst="rect">
              <a:avLst/>
            </a:prstGeom>
          </p:spPr>
        </p:pic>
      </p:grpSp>
      <p:sp>
        <p:nvSpPr>
          <p:cNvPr id="67" name="文字方塊 38"/>
          <p:cNvSpPr txBox="1">
            <a:spLocks noChangeArrowheads="1"/>
          </p:cNvSpPr>
          <p:nvPr/>
        </p:nvSpPr>
        <p:spPr bwMode="auto">
          <a:xfrm>
            <a:off x="14068103" y="6143064"/>
            <a:ext cx="2719568" cy="295423"/>
          </a:xfrm>
          <a:prstGeom prst="rect">
            <a:avLst/>
          </a:prstGeom>
          <a:noFill/>
          <a:ln w="9525">
            <a:noFill/>
            <a:miter lim="800000"/>
            <a:headEnd/>
            <a:tailEnd/>
          </a:ln>
        </p:spPr>
        <p:txBody>
          <a:bodyPr wrap="none" lIns="79205" tIns="39603" rIns="79205" bIns="39603">
            <a:spAutoFit/>
          </a:bodyPr>
          <a:lstStyle/>
          <a:p>
            <a:pPr fontAlgn="auto">
              <a:spcBef>
                <a:spcPts val="0"/>
              </a:spcBef>
              <a:spcAft>
                <a:spcPts val="0"/>
              </a:spcAft>
              <a:defRPr/>
            </a:pPr>
            <a:r>
              <a:rPr kumimoji="0" lang="en-US" altLang="zh-TW" sz="1400" b="1" dirty="0">
                <a:solidFill>
                  <a:srgbClr val="C00000"/>
                </a:solidFill>
                <a:latin typeface="Calibri" panose="020F0502020204030204" pitchFamily="34" charset="0"/>
                <a:ea typeface="+mn-ea"/>
                <a:cs typeface="Calibri" panose="020F0502020204030204" pitchFamily="34" charset="0"/>
              </a:rPr>
              <a:t> Warranty: </a:t>
            </a:r>
            <a:r>
              <a:rPr lang="en-US" altLang="zh-TW" sz="1400" b="1" dirty="0">
                <a:solidFill>
                  <a:srgbClr val="C00000"/>
                </a:solidFill>
                <a:latin typeface="Calibri" panose="020F0502020204030204" pitchFamily="34" charset="0"/>
                <a:ea typeface="+mn-ea"/>
                <a:cs typeface="Calibri" panose="020F0502020204030204" pitchFamily="34" charset="0"/>
              </a:rPr>
              <a:t>3</a:t>
            </a:r>
            <a:r>
              <a:rPr kumimoji="0" lang="en-US" altLang="zh-TW" sz="1400" b="1" dirty="0" smtClean="0">
                <a:solidFill>
                  <a:srgbClr val="C00000"/>
                </a:solidFill>
                <a:latin typeface="Calibri" panose="020F0502020204030204" pitchFamily="34" charset="0"/>
                <a:ea typeface="+mn-ea"/>
                <a:cs typeface="Calibri" panose="020F0502020204030204" pitchFamily="34" charset="0"/>
              </a:rPr>
              <a:t> </a:t>
            </a:r>
            <a:r>
              <a:rPr kumimoji="0" lang="en-US" altLang="zh-TW" sz="1400" b="1" dirty="0">
                <a:solidFill>
                  <a:srgbClr val="C00000"/>
                </a:solidFill>
                <a:latin typeface="Calibri" panose="020F0502020204030204" pitchFamily="34" charset="0"/>
                <a:ea typeface="+mn-ea"/>
                <a:cs typeface="Calibri" panose="020F0502020204030204" pitchFamily="34" charset="0"/>
              </a:rPr>
              <a:t>years or </a:t>
            </a:r>
            <a:r>
              <a:rPr kumimoji="0" lang="en-US" altLang="zh-TW" sz="1400" b="1" dirty="0" smtClean="0">
                <a:solidFill>
                  <a:srgbClr val="C00000"/>
                </a:solidFill>
                <a:latin typeface="Calibri" panose="020F0502020204030204" pitchFamily="34" charset="0"/>
                <a:ea typeface="+mn-ea"/>
                <a:cs typeface="Calibri" panose="020F0502020204030204" pitchFamily="34" charset="0"/>
              </a:rPr>
              <a:t>3K </a:t>
            </a:r>
            <a:r>
              <a:rPr kumimoji="0" lang="en-US" altLang="zh-TW" sz="1400" b="1" dirty="0">
                <a:solidFill>
                  <a:srgbClr val="C00000"/>
                </a:solidFill>
                <a:latin typeface="Calibri" panose="020F0502020204030204" pitchFamily="34" charset="0"/>
                <a:ea typeface="+mn-ea"/>
                <a:cs typeface="Calibri" panose="020F0502020204030204" pitchFamily="34" charset="0"/>
              </a:rPr>
              <a:t>P/E cycles</a:t>
            </a:r>
            <a:endParaRPr kumimoji="0" lang="zh-TW" altLang="en-US" sz="1400" b="1" dirty="0">
              <a:solidFill>
                <a:srgbClr val="C00000"/>
              </a:solidFill>
              <a:latin typeface="Calibri" panose="020F0502020204030204" pitchFamily="34" charset="0"/>
              <a:ea typeface="+mn-ea"/>
              <a:cs typeface="Calibri" panose="020F0502020204030204" pitchFamily="34" charset="0"/>
            </a:endParaRPr>
          </a:p>
        </p:txBody>
      </p:sp>
      <p:grpSp>
        <p:nvGrpSpPr>
          <p:cNvPr id="69" name="群組 68"/>
          <p:cNvGrpSpPr/>
          <p:nvPr/>
        </p:nvGrpSpPr>
        <p:grpSpPr>
          <a:xfrm>
            <a:off x="14952575" y="8870801"/>
            <a:ext cx="1920141" cy="866153"/>
            <a:chOff x="14526854" y="8045152"/>
            <a:chExt cx="1920141" cy="866153"/>
          </a:xfrm>
        </p:grpSpPr>
        <p:sp>
          <p:nvSpPr>
            <p:cNvPr id="70" name="文字方塊 69"/>
            <p:cNvSpPr txBox="1"/>
            <p:nvPr/>
          </p:nvSpPr>
          <p:spPr>
            <a:xfrm>
              <a:off x="14526854" y="8045152"/>
              <a:ext cx="1920141" cy="830997"/>
            </a:xfrm>
            <a:prstGeom prst="rect">
              <a:avLst/>
            </a:prstGeom>
            <a:noFill/>
          </p:spPr>
          <p:txBody>
            <a:bodyPr wrap="none" rtlCol="0">
              <a:spAutoFit/>
            </a:bodyPr>
            <a:lstStyle/>
            <a:p>
              <a:r>
                <a:rPr lang="en-US" altLang="zh-TW" sz="1600" dirty="0">
                  <a:solidFill>
                    <a:schemeClr val="tx1">
                      <a:lumMod val="65000"/>
                      <a:lumOff val="35000"/>
                    </a:schemeClr>
                  </a:solidFill>
                  <a:latin typeface="Calibri" panose="020F0502020204030204" pitchFamily="34" charset="0"/>
                  <a:cs typeface="Calibri" panose="020F0502020204030204" pitchFamily="34" charset="0"/>
                </a:rPr>
                <a:t>Remarks</a:t>
              </a: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a:t>
              </a:r>
            </a:p>
            <a:p>
              <a:pPr>
                <a:lnSpc>
                  <a:spcPct val="200000"/>
                </a:lnSpc>
              </a:pPr>
              <a:r>
                <a:rPr lang="en-US" altLang="zh-TW" sz="1600" dirty="0" smtClean="0">
                  <a:solidFill>
                    <a:schemeClr val="tx1">
                      <a:lumMod val="65000"/>
                      <a:lumOff val="35000"/>
                    </a:schemeClr>
                  </a:solidFill>
                  <a:latin typeface="Calibri" panose="020F0502020204030204" pitchFamily="34" charset="0"/>
                  <a:cs typeface="Calibri" panose="020F0502020204030204" pitchFamily="34" charset="0"/>
                </a:rPr>
                <a:t>                Wide Temp.</a:t>
              </a:r>
            </a:p>
          </p:txBody>
        </p:sp>
        <p:pic>
          <p:nvPicPr>
            <p:cNvPr id="71" name="圖片 70"/>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14821347" y="8460650"/>
              <a:ext cx="475278" cy="450655"/>
            </a:xfrm>
            <a:prstGeom prst="rect">
              <a:avLst/>
            </a:prstGeom>
          </p:spPr>
        </p:pic>
      </p:grpSp>
      <p:grpSp>
        <p:nvGrpSpPr>
          <p:cNvPr id="53" name="群組 52"/>
          <p:cNvGrpSpPr/>
          <p:nvPr/>
        </p:nvGrpSpPr>
        <p:grpSpPr>
          <a:xfrm>
            <a:off x="9822259" y="1460186"/>
            <a:ext cx="837247" cy="866448"/>
            <a:chOff x="10786487" y="4166069"/>
            <a:chExt cx="837247" cy="866448"/>
          </a:xfrm>
          <a:noFill/>
        </p:grpSpPr>
        <p:sp>
          <p:nvSpPr>
            <p:cNvPr id="54" name="文字方塊 53"/>
            <p:cNvSpPr txBox="1"/>
            <p:nvPr/>
          </p:nvSpPr>
          <p:spPr>
            <a:xfrm>
              <a:off x="10786487" y="4166069"/>
              <a:ext cx="837247" cy="338554"/>
            </a:xfrm>
            <a:prstGeom prst="rect">
              <a:avLst/>
            </a:prstGeom>
            <a:grpFill/>
          </p:spPr>
          <p:txBody>
            <a:bodyPr wrap="square" rtlCol="0">
              <a:spAutoFit/>
            </a:bodyPr>
            <a:lstStyle/>
            <a:p>
              <a:pPr algn="ctr"/>
              <a:r>
                <a:rPr lang="en-US" altLang="zh-TW" sz="1600" b="1" dirty="0" smtClean="0">
                  <a:solidFill>
                    <a:srgbClr val="FFFF00"/>
                  </a:solidFill>
                  <a:latin typeface="Calibri" panose="020F0502020204030204" pitchFamily="34" charset="0"/>
                  <a:cs typeface="Calibri" panose="020F0502020204030204" pitchFamily="34" charset="0"/>
                </a:rPr>
                <a:t>BiCS5</a:t>
              </a:r>
              <a:endParaRPr lang="en-US" altLang="zh-TW" sz="1600" b="1" dirty="0">
                <a:solidFill>
                  <a:srgbClr val="FFFF00"/>
                </a:solidFill>
                <a:latin typeface="Calibri" panose="020F0502020204030204" pitchFamily="34" charset="0"/>
                <a:cs typeface="Calibri" panose="020F0502020204030204" pitchFamily="34" charset="0"/>
              </a:endParaRPr>
            </a:p>
          </p:txBody>
        </p:sp>
        <p:pic>
          <p:nvPicPr>
            <p:cNvPr id="55" name="圖片 54"/>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0998888" y="4582517"/>
              <a:ext cx="450000" cy="450000"/>
            </a:xfrm>
            <a:prstGeom prst="rect">
              <a:avLst/>
            </a:prstGeom>
            <a:grpFill/>
          </p:spPr>
        </p:pic>
      </p:grpSp>
      <p:grpSp>
        <p:nvGrpSpPr>
          <p:cNvPr id="56" name="群組 55"/>
          <p:cNvGrpSpPr/>
          <p:nvPr/>
        </p:nvGrpSpPr>
        <p:grpSpPr>
          <a:xfrm>
            <a:off x="8750248" y="2572544"/>
            <a:ext cx="837247" cy="866448"/>
            <a:chOff x="10786487" y="3812077"/>
            <a:chExt cx="837247" cy="866448"/>
          </a:xfrm>
          <a:solidFill>
            <a:srgbClr val="004846"/>
          </a:solidFill>
        </p:grpSpPr>
        <p:sp>
          <p:nvSpPr>
            <p:cNvPr id="57" name="文字方塊 56"/>
            <p:cNvSpPr txBox="1"/>
            <p:nvPr/>
          </p:nvSpPr>
          <p:spPr>
            <a:xfrm>
              <a:off x="10786487" y="3812077"/>
              <a:ext cx="837247" cy="338554"/>
            </a:xfrm>
            <a:prstGeom prst="rect">
              <a:avLst/>
            </a:prstGeom>
            <a:noFill/>
          </p:spPr>
          <p:txBody>
            <a:bodyPr wrap="square" rtlCol="0">
              <a:spAutoFit/>
            </a:bodyPr>
            <a:lstStyle/>
            <a:p>
              <a:pPr algn="ctr"/>
              <a:r>
                <a:rPr lang="en-US" altLang="zh-TW" sz="1600" b="1" dirty="0" smtClean="0">
                  <a:solidFill>
                    <a:srgbClr val="FFFF00"/>
                  </a:solidFill>
                  <a:latin typeface="Calibri" panose="020F0502020204030204" pitchFamily="34" charset="0"/>
                  <a:cs typeface="Calibri" panose="020F0502020204030204" pitchFamily="34" charset="0"/>
                </a:rPr>
                <a:t>BiCS5</a:t>
              </a:r>
              <a:endParaRPr lang="en-US" altLang="zh-TW" sz="1600" b="1" dirty="0">
                <a:solidFill>
                  <a:srgbClr val="FFFF00"/>
                </a:solidFill>
                <a:latin typeface="Calibri" panose="020F0502020204030204" pitchFamily="34" charset="0"/>
                <a:cs typeface="Calibri" panose="020F0502020204030204" pitchFamily="34" charset="0"/>
              </a:endParaRPr>
            </a:p>
          </p:txBody>
        </p:sp>
        <p:pic>
          <p:nvPicPr>
            <p:cNvPr id="64" name="圖片 63"/>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0998888" y="4228525"/>
              <a:ext cx="450000" cy="450000"/>
            </a:xfrm>
            <a:prstGeom prst="rect">
              <a:avLst/>
            </a:prstGeom>
            <a:grpFill/>
          </p:spPr>
        </p:pic>
      </p:grpSp>
      <p:grpSp>
        <p:nvGrpSpPr>
          <p:cNvPr id="74" name="群組 73"/>
          <p:cNvGrpSpPr/>
          <p:nvPr/>
        </p:nvGrpSpPr>
        <p:grpSpPr>
          <a:xfrm>
            <a:off x="3800768" y="5452864"/>
            <a:ext cx="734536" cy="827151"/>
            <a:chOff x="3773587" y="2266324"/>
            <a:chExt cx="734536" cy="827151"/>
          </a:xfrm>
        </p:grpSpPr>
        <p:sp>
          <p:nvSpPr>
            <p:cNvPr id="75" name="文字方塊 74"/>
            <p:cNvSpPr txBox="1"/>
            <p:nvPr/>
          </p:nvSpPr>
          <p:spPr>
            <a:xfrm>
              <a:off x="3773587" y="2266324"/>
              <a:ext cx="734536" cy="338554"/>
            </a:xfrm>
            <a:prstGeom prst="rect">
              <a:avLst/>
            </a:prstGeom>
            <a:noFill/>
          </p:spPr>
          <p:txBody>
            <a:bodyPr wrap="square" rtlCol="0">
              <a:spAutoFit/>
            </a:bodyPr>
            <a:lstStyle/>
            <a:p>
              <a:r>
                <a:rPr lang="en-US" altLang="zh-TW" sz="1600" b="1" dirty="0" smtClean="0">
                  <a:solidFill>
                    <a:srgbClr val="C00000"/>
                  </a:solidFill>
                  <a:latin typeface="Calibri" panose="020F0502020204030204" pitchFamily="34" charset="0"/>
                  <a:cs typeface="Calibri" panose="020F0502020204030204" pitchFamily="34" charset="0"/>
                </a:rPr>
                <a:t>BiCS5</a:t>
              </a:r>
              <a:endParaRPr lang="en-US" altLang="zh-TW" sz="1600" b="1" dirty="0">
                <a:solidFill>
                  <a:srgbClr val="C00000"/>
                </a:solidFill>
                <a:latin typeface="Calibri" panose="020F0502020204030204" pitchFamily="34" charset="0"/>
                <a:cs typeface="Calibri" panose="020F0502020204030204" pitchFamily="34" charset="0"/>
              </a:endParaRPr>
            </a:p>
          </p:txBody>
        </p:sp>
        <p:pic>
          <p:nvPicPr>
            <p:cNvPr id="76" name="圖片 75"/>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818601" y="2642820"/>
              <a:ext cx="475278" cy="450655"/>
            </a:xfrm>
            <a:prstGeom prst="rect">
              <a:avLst/>
            </a:prstGeom>
          </p:spPr>
        </p:pic>
      </p:grpSp>
      <p:sp>
        <p:nvSpPr>
          <p:cNvPr id="61" name="標題 1"/>
          <p:cNvSpPr txBox="1">
            <a:spLocks/>
          </p:cNvSpPr>
          <p:nvPr/>
        </p:nvSpPr>
        <p:spPr>
          <a:xfrm>
            <a:off x="267874" y="-19744"/>
            <a:ext cx="14309298" cy="1080120"/>
          </a:xfrm>
          <a:prstGeom prst="rect">
            <a:avLst/>
          </a:prstGeom>
        </p:spPr>
        <p:txBody>
          <a:bodyPr anchor="ctr"/>
          <a:lstStyle>
            <a:lvl1pPr algn="l" rtl="0" eaLnBrk="0" fontAlgn="base" hangingPunct="0">
              <a:spcBef>
                <a:spcPct val="0"/>
              </a:spcBef>
              <a:spcAft>
                <a:spcPct val="0"/>
              </a:spcAft>
              <a:defRPr sz="4000" b="1">
                <a:solidFill>
                  <a:schemeClr val="tx1">
                    <a:lumMod val="75000"/>
                    <a:lumOff val="25000"/>
                  </a:schemeClr>
                </a:solidFill>
                <a:latin typeface="微軟正黑體" panose="020B0604030504040204" pitchFamily="34" charset="-120"/>
                <a:ea typeface="微軟正黑體" panose="020B0604030504040204" pitchFamily="34" charset="-120"/>
                <a:cs typeface="+mj-cs"/>
                <a:sym typeface="Arial" panose="020B0604020202020204" pitchFamily="34" charset="0"/>
              </a:defRPr>
            </a:lvl1pPr>
            <a:lvl2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2pPr>
            <a:lvl3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3pPr>
            <a:lvl4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4pPr>
            <a:lvl5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5pPr>
            <a:lvl6pPr marL="457223"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6pPr>
            <a:lvl7pPr marL="914446"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7pPr>
            <a:lvl8pPr marL="1371668"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8pPr>
            <a:lvl9pPr marL="1828892"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9pPr>
          </a:lstStyle>
          <a:p>
            <a:r>
              <a:rPr lang="en-US" altLang="zh-TW" kern="0" dirty="0" err="1" smtClean="0">
                <a:latin typeface="Calibri" panose="020F0502020204030204" pitchFamily="34" charset="0"/>
                <a:ea typeface="Verdana" panose="020B0604030504040204" pitchFamily="34" charset="0"/>
                <a:cs typeface="Calibri" panose="020F0502020204030204" pitchFamily="34" charset="0"/>
              </a:rPr>
              <a:t>PCIe</a:t>
            </a:r>
            <a:r>
              <a:rPr lang="en-US" altLang="zh-TW" kern="0" dirty="0" smtClean="0">
                <a:latin typeface="Calibri" panose="020F0502020204030204" pitchFamily="34" charset="0"/>
                <a:ea typeface="Verdana" panose="020B0604030504040204" pitchFamily="34" charset="0"/>
                <a:cs typeface="Calibri" panose="020F0502020204030204" pitchFamily="34" charset="0"/>
              </a:rPr>
              <a:t> </a:t>
            </a:r>
            <a:endParaRPr lang="zh-TW" altLang="en-US" kern="0" dirty="0">
              <a:latin typeface="Calibri" panose="020F0502020204030204" pitchFamily="34" charset="0"/>
              <a:cs typeface="Calibri" panose="020F0502020204030204" pitchFamily="34" charset="0"/>
            </a:endParaRPr>
          </a:p>
        </p:txBody>
      </p:sp>
      <p:sp>
        <p:nvSpPr>
          <p:cNvPr id="50" name="文字方塊 38"/>
          <p:cNvSpPr txBox="1">
            <a:spLocks noChangeArrowheads="1"/>
          </p:cNvSpPr>
          <p:nvPr/>
        </p:nvSpPr>
        <p:spPr bwMode="auto">
          <a:xfrm>
            <a:off x="13976732" y="8253785"/>
            <a:ext cx="2902311" cy="295423"/>
          </a:xfrm>
          <a:prstGeom prst="rect">
            <a:avLst/>
          </a:prstGeom>
          <a:noFill/>
          <a:ln w="9525">
            <a:noFill/>
            <a:miter lim="800000"/>
            <a:headEnd/>
            <a:tailEnd/>
          </a:ln>
        </p:spPr>
        <p:txBody>
          <a:bodyPr wrap="none" lIns="79205" tIns="39603" rIns="79205" bIns="39603">
            <a:spAutoFit/>
          </a:bodyPr>
          <a:lstStyle/>
          <a:p>
            <a:pPr fontAlgn="auto">
              <a:spcBef>
                <a:spcPts val="0"/>
              </a:spcBef>
              <a:spcAft>
                <a:spcPts val="0"/>
              </a:spcAft>
              <a:defRPr/>
            </a:pPr>
            <a:r>
              <a:rPr kumimoji="0" lang="en-US" altLang="zh-TW" sz="1400" b="1" dirty="0">
                <a:solidFill>
                  <a:srgbClr val="C00000"/>
                </a:solidFill>
                <a:latin typeface="Calibri" panose="020F0502020204030204" pitchFamily="34" charset="0"/>
                <a:ea typeface="+mn-ea"/>
                <a:cs typeface="Calibri" panose="020F0502020204030204" pitchFamily="34" charset="0"/>
              </a:rPr>
              <a:t> Warranty: </a:t>
            </a:r>
            <a:r>
              <a:rPr lang="en-US" altLang="zh-TW" sz="1400" b="1" dirty="0">
                <a:solidFill>
                  <a:srgbClr val="C00000"/>
                </a:solidFill>
                <a:latin typeface="Calibri" panose="020F0502020204030204" pitchFamily="34" charset="0"/>
                <a:ea typeface="+mn-ea"/>
                <a:cs typeface="Calibri" panose="020F0502020204030204" pitchFamily="34" charset="0"/>
              </a:rPr>
              <a:t>5</a:t>
            </a:r>
            <a:r>
              <a:rPr kumimoji="0" lang="en-US" altLang="zh-TW" sz="1400" b="1" dirty="0" smtClean="0">
                <a:solidFill>
                  <a:srgbClr val="C00000"/>
                </a:solidFill>
                <a:latin typeface="Calibri" panose="020F0502020204030204" pitchFamily="34" charset="0"/>
                <a:ea typeface="+mn-ea"/>
                <a:cs typeface="Calibri" panose="020F0502020204030204" pitchFamily="34" charset="0"/>
              </a:rPr>
              <a:t> </a:t>
            </a:r>
            <a:r>
              <a:rPr kumimoji="0" lang="en-US" altLang="zh-TW" sz="1400" b="1" dirty="0">
                <a:solidFill>
                  <a:srgbClr val="C00000"/>
                </a:solidFill>
                <a:latin typeface="Calibri" panose="020F0502020204030204" pitchFamily="34" charset="0"/>
                <a:ea typeface="+mn-ea"/>
                <a:cs typeface="Calibri" panose="020F0502020204030204" pitchFamily="34" charset="0"/>
              </a:rPr>
              <a:t>years or </a:t>
            </a:r>
            <a:r>
              <a:rPr lang="en-US" altLang="zh-TW" sz="1400" b="1" dirty="0" smtClean="0">
                <a:solidFill>
                  <a:srgbClr val="C00000"/>
                </a:solidFill>
                <a:latin typeface="Calibri" panose="020F0502020204030204" pitchFamily="34" charset="0"/>
                <a:ea typeface="+mn-ea"/>
                <a:cs typeface="Calibri" panose="020F0502020204030204" pitchFamily="34" charset="0"/>
              </a:rPr>
              <a:t>100</a:t>
            </a:r>
            <a:r>
              <a:rPr kumimoji="0" lang="en-US" altLang="zh-TW" sz="1400" b="1" dirty="0" smtClean="0">
                <a:solidFill>
                  <a:srgbClr val="C00000"/>
                </a:solidFill>
                <a:latin typeface="Calibri" panose="020F0502020204030204" pitchFamily="34" charset="0"/>
                <a:ea typeface="+mn-ea"/>
                <a:cs typeface="Calibri" panose="020F0502020204030204" pitchFamily="34" charset="0"/>
              </a:rPr>
              <a:t>K </a:t>
            </a:r>
            <a:r>
              <a:rPr kumimoji="0" lang="en-US" altLang="zh-TW" sz="1400" b="1" dirty="0">
                <a:solidFill>
                  <a:srgbClr val="C00000"/>
                </a:solidFill>
                <a:latin typeface="Calibri" panose="020F0502020204030204" pitchFamily="34" charset="0"/>
                <a:ea typeface="+mn-ea"/>
                <a:cs typeface="Calibri" panose="020F0502020204030204" pitchFamily="34" charset="0"/>
              </a:rPr>
              <a:t>P/E cycles</a:t>
            </a:r>
            <a:endParaRPr kumimoji="0" lang="zh-TW" altLang="en-US" sz="1400" b="1" dirty="0">
              <a:solidFill>
                <a:srgbClr val="C00000"/>
              </a:solidFill>
              <a:latin typeface="Calibri" panose="020F0502020204030204" pitchFamily="34" charset="0"/>
              <a:ea typeface="+mn-ea"/>
              <a:cs typeface="Calibri" panose="020F0502020204030204" pitchFamily="34" charset="0"/>
            </a:endParaRPr>
          </a:p>
        </p:txBody>
      </p:sp>
      <p:grpSp>
        <p:nvGrpSpPr>
          <p:cNvPr id="51" name="群組 50"/>
          <p:cNvGrpSpPr/>
          <p:nvPr/>
        </p:nvGrpSpPr>
        <p:grpSpPr>
          <a:xfrm>
            <a:off x="11910491" y="6821016"/>
            <a:ext cx="784529" cy="770602"/>
            <a:chOff x="7902270" y="5042302"/>
            <a:chExt cx="784529" cy="770602"/>
          </a:xfrm>
        </p:grpSpPr>
        <p:pic>
          <p:nvPicPr>
            <p:cNvPr id="52" name="圖片 51"/>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999997" y="5385791"/>
              <a:ext cx="457337" cy="427113"/>
            </a:xfrm>
            <a:prstGeom prst="rect">
              <a:avLst/>
            </a:prstGeom>
          </p:spPr>
        </p:pic>
        <p:sp>
          <p:nvSpPr>
            <p:cNvPr id="62" name="文字方塊 61"/>
            <p:cNvSpPr txBox="1"/>
            <p:nvPr/>
          </p:nvSpPr>
          <p:spPr>
            <a:xfrm>
              <a:off x="7902270" y="5042302"/>
              <a:ext cx="784529" cy="338554"/>
            </a:xfrm>
            <a:prstGeom prst="rect">
              <a:avLst/>
            </a:prstGeom>
            <a:noFill/>
          </p:spPr>
          <p:txBody>
            <a:bodyPr wrap="square" rtlCol="0">
              <a:spAutoFit/>
            </a:bodyPr>
            <a:lstStyle/>
            <a:p>
              <a:r>
                <a:rPr lang="en-US" altLang="zh-TW" sz="1600" b="1" dirty="0" smtClean="0">
                  <a:solidFill>
                    <a:srgbClr val="FFFF00"/>
                  </a:solidFill>
                  <a:latin typeface="Calibri" panose="020F0502020204030204" pitchFamily="34" charset="0"/>
                  <a:cs typeface="Calibri" panose="020F0502020204030204" pitchFamily="34" charset="0"/>
                </a:rPr>
                <a:t>BiCS5</a:t>
              </a:r>
              <a:endParaRPr lang="en-US" altLang="zh-TW" sz="1600" b="1" dirty="0">
                <a:solidFill>
                  <a:srgbClr val="FFFF00"/>
                </a:solidFill>
                <a:latin typeface="Calibri" panose="020F0502020204030204" pitchFamily="34" charset="0"/>
                <a:cs typeface="Calibri" panose="020F0502020204030204" pitchFamily="34" charset="0"/>
              </a:endParaRPr>
            </a:p>
          </p:txBody>
        </p:sp>
      </p:grpSp>
      <p:grpSp>
        <p:nvGrpSpPr>
          <p:cNvPr id="63" name="群組 62"/>
          <p:cNvGrpSpPr/>
          <p:nvPr/>
        </p:nvGrpSpPr>
        <p:grpSpPr>
          <a:xfrm>
            <a:off x="16022506" y="6893024"/>
            <a:ext cx="784529" cy="770602"/>
            <a:chOff x="7902270" y="5042302"/>
            <a:chExt cx="784529" cy="770602"/>
          </a:xfrm>
        </p:grpSpPr>
        <p:pic>
          <p:nvPicPr>
            <p:cNvPr id="65" name="圖片 64"/>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999997" y="5385791"/>
              <a:ext cx="457337" cy="427113"/>
            </a:xfrm>
            <a:prstGeom prst="rect">
              <a:avLst/>
            </a:prstGeom>
          </p:spPr>
        </p:pic>
        <p:sp>
          <p:nvSpPr>
            <p:cNvPr id="66" name="文字方塊 65"/>
            <p:cNvSpPr txBox="1"/>
            <p:nvPr/>
          </p:nvSpPr>
          <p:spPr>
            <a:xfrm>
              <a:off x="7902270" y="5042302"/>
              <a:ext cx="784529" cy="338554"/>
            </a:xfrm>
            <a:prstGeom prst="rect">
              <a:avLst/>
            </a:prstGeom>
            <a:noFill/>
          </p:spPr>
          <p:txBody>
            <a:bodyPr wrap="square" rtlCol="0">
              <a:spAutoFit/>
            </a:bodyPr>
            <a:lstStyle/>
            <a:p>
              <a:r>
                <a:rPr lang="en-US" altLang="zh-TW" sz="1600" b="1" dirty="0" smtClean="0">
                  <a:solidFill>
                    <a:srgbClr val="FFFF00"/>
                  </a:solidFill>
                  <a:latin typeface="Calibri" panose="020F0502020204030204" pitchFamily="34" charset="0"/>
                  <a:cs typeface="Calibri" panose="020F0502020204030204" pitchFamily="34" charset="0"/>
                </a:rPr>
                <a:t>BiCS5</a:t>
              </a:r>
              <a:endParaRPr lang="en-US" altLang="zh-TW" sz="1600" b="1" dirty="0">
                <a:solidFill>
                  <a:srgbClr val="FFFF00"/>
                </a:solidFill>
                <a:latin typeface="Calibri" panose="020F0502020204030204" pitchFamily="34" charset="0"/>
                <a:cs typeface="Calibri" panose="020F0502020204030204" pitchFamily="34" charset="0"/>
              </a:endParaRPr>
            </a:p>
          </p:txBody>
        </p:sp>
      </p:grpSp>
    </p:spTree>
    <p:extLst>
      <p:ext uri="{BB962C8B-B14F-4D97-AF65-F5344CB8AC3E}">
        <p14:creationId xmlns:p14="http://schemas.microsoft.com/office/powerpoint/2010/main" val="2251937987"/>
      </p:ext>
    </p:extLst>
  </p:cSld>
  <p:clrMapOvr>
    <a:masterClrMapping/>
  </p:clrMapOvr>
  <p:transition/>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格 2"/>
          <p:cNvGraphicFramePr>
            <a:graphicFrameLocks noGrp="1"/>
          </p:cNvGraphicFramePr>
          <p:nvPr>
            <p:extLst>
              <p:ext uri="{D42A27DB-BD31-4B8C-83A1-F6EECF244321}">
                <p14:modId xmlns:p14="http://schemas.microsoft.com/office/powerpoint/2010/main" val="1753577708"/>
              </p:ext>
            </p:extLst>
          </p:nvPr>
        </p:nvGraphicFramePr>
        <p:xfrm>
          <a:off x="722013" y="1134988"/>
          <a:ext cx="16317572" cy="7158148"/>
        </p:xfrm>
        <a:graphic>
          <a:graphicData uri="http://schemas.openxmlformats.org/drawingml/2006/table">
            <a:tbl>
              <a:tblPr firstRow="1" bandRow="1">
                <a:tableStyleId>{5C22544A-7EE6-4342-B048-85BDC9FD1C3A}</a:tableStyleId>
              </a:tblPr>
              <a:tblGrid>
                <a:gridCol w="1900780"/>
                <a:gridCol w="2503555"/>
                <a:gridCol w="1642713"/>
                <a:gridCol w="1629564"/>
                <a:gridCol w="1793944"/>
                <a:gridCol w="1711754"/>
                <a:gridCol w="1711754"/>
                <a:gridCol w="1711754"/>
                <a:gridCol w="1711754"/>
              </a:tblGrid>
              <a:tr h="459776">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Flash</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Model</a:t>
                      </a: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SR/SW</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2023</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c hMerge="1">
                  <a:txBody>
                    <a:bodyPr/>
                    <a:lstStyle/>
                    <a:p>
                      <a:endParaRPr lang="zh-TW" altLang="en-US"/>
                    </a:p>
                  </a:txBody>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2024</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c hMerge="1">
                  <a:txBody>
                    <a:bodyPr/>
                    <a:lstStyle/>
                    <a:p>
                      <a:endParaRPr lang="zh-TW" altLang="en-US"/>
                    </a:p>
                  </a:txBody>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2025</a:t>
                      </a:r>
                      <a:endParaRPr lang="zh-TW" altLang="en-US" sz="2400" b="1" i="0" kern="1200" dirty="0" smtClean="0">
                        <a:solidFill>
                          <a:schemeClr val="bg1"/>
                        </a:solidFill>
                        <a:latin typeface="Calibri" panose="020F0502020204030204" pitchFamily="34" charset="0"/>
                        <a:ea typeface="微軟正黑體" pitchFamily="34" charset="-12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c hMerge="1">
                  <a:txBody>
                    <a:bodyPr/>
                    <a:lstStyle/>
                    <a:p>
                      <a:endParaRPr lang="zh-TW" altLang="en-US"/>
                    </a:p>
                  </a:txBody>
                  <a:tcPr/>
                </a:tc>
              </a:tr>
              <a:tr h="459776">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altLang="zh-TW"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b="1" i="0" kern="1200" dirty="0" smtClean="0">
                        <a:solidFill>
                          <a:schemeClr val="accent3">
                            <a:lumMod val="50000"/>
                          </a:schemeClr>
                        </a:solidFill>
                        <a:latin typeface="+mn-lt"/>
                        <a:ea typeface="微軟正黑體" pitchFamily="34" charset="-120"/>
                        <a:cs typeface="+mn-cs"/>
                      </a:endParaRPr>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2">
                        <a:lumMod val="90000"/>
                      </a:schemeClr>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H1</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c>
                  <a:txBody>
                    <a:bodyPr/>
                    <a:lstStyle/>
                    <a:p>
                      <a:pPr algn="ctr"/>
                      <a:r>
                        <a:rPr lang="en-US" altLang="zh-TW" sz="2400" b="1" i="0" kern="1200" dirty="0" smtClean="0">
                          <a:solidFill>
                            <a:schemeClr val="bg1"/>
                          </a:solidFill>
                          <a:latin typeface="Calibri" panose="020F0502020204030204" pitchFamily="34" charset="0"/>
                          <a:ea typeface="微軟正黑體" pitchFamily="34" charset="-120"/>
                          <a:cs typeface="Calibri" panose="020F0502020204030204" pitchFamily="34" charset="0"/>
                        </a:rPr>
                        <a:t>H2</a:t>
                      </a:r>
                      <a:endParaRPr lang="zh-TW" altLang="en-US" sz="2400"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04040"/>
                    </a:solidFill>
                  </a:tcPr>
                </a:tc>
              </a:tr>
              <a:tr h="687963">
                <a:tc rowSpan="6">
                  <a:txBody>
                    <a:bodyPr/>
                    <a:lstStyle/>
                    <a:p>
                      <a:pPr algn="ctr"/>
                      <a:r>
                        <a:rPr lang="en-US" altLang="zh-TW" sz="2400" b="1" dirty="0" smtClean="0">
                          <a:solidFill>
                            <a:schemeClr val="bg1"/>
                          </a:solidFill>
                          <a:latin typeface="Calibri" panose="020F0502020204030204" pitchFamily="34" charset="0"/>
                          <a:cs typeface="Calibri" panose="020F0502020204030204" pitchFamily="34" charset="0"/>
                        </a:rPr>
                        <a:t>TLC</a:t>
                      </a: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PV250-CFX</a:t>
                      </a:r>
                    </a:p>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(Gen3</a:t>
                      </a:r>
                      <a:r>
                        <a:rPr lang="en-US" altLang="zh-TW" sz="1800" b="0" i="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 </a:t>
                      </a: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x2)</a:t>
                      </a:r>
                    </a:p>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6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DRAM-less</a:t>
                      </a:r>
                      <a:r>
                        <a:rPr lang="en-US" altLang="zh-TW" sz="1600" b="0" i="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 </a:t>
                      </a:r>
                      <a:r>
                        <a:rPr lang="en-US" altLang="zh-TW" sz="16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W/HMB</a:t>
                      </a: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rgbClr val="C00000"/>
                          </a:solidFill>
                          <a:latin typeface="Calibri" panose="020F0502020204030204" pitchFamily="34" charset="0"/>
                          <a:ea typeface="+mn-ea"/>
                          <a:cs typeface="Calibri" panose="020F0502020204030204" pitchFamily="34" charset="0"/>
                        </a:rPr>
                        <a:t>Est. 2900/1500</a:t>
                      </a:r>
                      <a:endParaRPr lang="zh-TW" altLang="en-US" sz="1800" b="0" i="0" kern="1200" dirty="0" smtClean="0">
                        <a:solidFill>
                          <a:srgbClr val="C00000"/>
                        </a:solidFill>
                        <a:latin typeface="Calibri" panose="020F0502020204030204" pitchFamily="34" charset="0"/>
                        <a:ea typeface="+mn-ea"/>
                        <a:cs typeface="Calibri" panose="020F0502020204030204" pitchFamily="34" charset="0"/>
                      </a:endParaRP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0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r>
              <a:tr h="687963">
                <a:tc vMerge="1">
                  <a:txBody>
                    <a:bodyPr/>
                    <a:lstStyle/>
                    <a:p>
                      <a:pPr algn="ct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PV25P-CFX</a:t>
                      </a:r>
                    </a:p>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(Gen3 x2)</a:t>
                      </a:r>
                    </a:p>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6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DRAM-less</a:t>
                      </a:r>
                      <a:r>
                        <a:rPr lang="en-US" altLang="zh-TW" sz="1600" b="0" i="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 </a:t>
                      </a:r>
                      <a:r>
                        <a:rPr lang="en-US" altLang="zh-TW" sz="16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W/HMB</a:t>
                      </a: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1800" b="0" i="0" kern="1200" dirty="0" smtClean="0">
                          <a:solidFill>
                            <a:srgbClr val="C00000"/>
                          </a:solidFill>
                          <a:latin typeface="Calibri" panose="020F0502020204030204" pitchFamily="34" charset="0"/>
                          <a:ea typeface="+mn-ea"/>
                          <a:cs typeface="Calibri" panose="020F0502020204030204" pitchFamily="34" charset="0"/>
                        </a:rPr>
                        <a:t>Est. 2900/1500</a:t>
                      </a:r>
                      <a:endParaRPr lang="zh-TW" altLang="en-US" sz="1800" b="0" i="0" kern="1200" dirty="0" smtClean="0">
                        <a:solidFill>
                          <a:srgbClr val="C00000"/>
                        </a:solidFill>
                        <a:latin typeface="Calibri" panose="020F0502020204030204" pitchFamily="34" charset="0"/>
                        <a:ea typeface="+mn-ea"/>
                        <a:cs typeface="Calibri" panose="020F0502020204030204" pitchFamily="34" charset="0"/>
                      </a:endParaRP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8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0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r>
              <a:tr h="687963">
                <a:tc vMerge="1">
                  <a:txBody>
                    <a:bodyPr/>
                    <a:lstStyle/>
                    <a:p>
                      <a:pPr algn="ct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rowSpan="2">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PV140-25</a:t>
                      </a:r>
                    </a:p>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(Gen3 x4)</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3340/1175</a:t>
                      </a: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0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0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r>
              <a:tr h="687963">
                <a:tc vMerge="1">
                  <a:txBody>
                    <a:bodyPr/>
                    <a:lstStyle/>
                    <a:p>
                      <a:pPr algn="ct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vMerge="1">
                  <a:txBody>
                    <a:bodyPr/>
                    <a:lstStyle/>
                    <a:p>
                      <a:pPr marL="0" marR="0" indent="0" algn="ctr" defTabSz="914212" rtl="0" eaLnBrk="1" fontAlgn="auto" latinLnBrk="0" hangingPunct="1">
                        <a:lnSpc>
                          <a:spcPct val="100000"/>
                        </a:lnSpc>
                        <a:spcBef>
                          <a:spcPts val="0"/>
                        </a:spcBef>
                        <a:spcAft>
                          <a:spcPts val="0"/>
                        </a:spcAft>
                        <a:buClrTx/>
                        <a:buSzTx/>
                        <a:buFontTx/>
                        <a:buNone/>
                        <a:tabLst/>
                        <a:defRPr/>
                      </a:pPr>
                      <a:endParaRPr lang="zh-TW" altLang="en-US" sz="16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3405/1100</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0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0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r>
              <a:tr h="687963">
                <a:tc vMerge="1">
                  <a:txBody>
                    <a:bodyPr/>
                    <a:lstStyle/>
                    <a:p>
                      <a:pPr algn="ct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rowSpan="2">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PV910-CFX </a:t>
                      </a:r>
                    </a:p>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(Gen3 x2)</a:t>
                      </a:r>
                    </a:p>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DRAM-less</a:t>
                      </a:r>
                      <a:r>
                        <a:rPr lang="en-US" altLang="zh-TW" sz="1800" b="0" i="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 </a:t>
                      </a:r>
                      <a:r>
                        <a:rPr lang="en-US" altLang="zh-TW"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W/HMB</a:t>
                      </a: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1630/1265</a:t>
                      </a: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0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0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r>
              <a:tr h="687963">
                <a:tc vMerge="1">
                  <a:txBody>
                    <a:bodyPr/>
                    <a:lstStyle/>
                    <a:p>
                      <a:pPr algn="ct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4846"/>
                    </a:solidFill>
                  </a:tcPr>
                </a:tc>
                <a:tc vMerge="1">
                  <a:txBody>
                    <a:bodyPr/>
                    <a:lstStyle/>
                    <a:p>
                      <a:pPr marL="0" marR="0" lvl="0" indent="0" algn="ctr" defTabSz="914212" rtl="0" eaLnBrk="1" fontAlgn="auto" latinLnBrk="0" hangingPunct="1">
                        <a:lnSpc>
                          <a:spcPct val="100000"/>
                        </a:lnSpc>
                        <a:spcBef>
                          <a:spcPts val="0"/>
                        </a:spcBef>
                        <a:spcAft>
                          <a:spcPts val="0"/>
                        </a:spcAft>
                        <a:buClrTx/>
                        <a:buSzTx/>
                        <a:buFontTx/>
                        <a:buNone/>
                        <a:tabLst/>
                        <a:defRPr/>
                      </a:pPr>
                      <a:endParaRPr lang="zh-TW" altLang="en-US" sz="18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46"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1780/1350</a:t>
                      </a: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0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1000"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r>
              <a:tr h="687963">
                <a:tc rowSpan="2">
                  <a:txBody>
                    <a:bodyPr/>
                    <a:lstStyle/>
                    <a:p>
                      <a:pPr algn="ctr"/>
                      <a:r>
                        <a:rPr lang="en-US" altLang="zh-TW" sz="2400" b="1" baseline="0" dirty="0" smtClean="0">
                          <a:solidFill>
                            <a:schemeClr val="bg1"/>
                          </a:solidFill>
                          <a:latin typeface="Calibri" panose="020F0502020204030204" pitchFamily="34" charset="0"/>
                          <a:cs typeface="Calibri" panose="020F0502020204030204" pitchFamily="34" charset="0"/>
                        </a:rPr>
                        <a:t> S</a:t>
                      </a:r>
                      <a:r>
                        <a:rPr lang="en-US" altLang="zh-TW" sz="2400" b="1" dirty="0" smtClean="0">
                          <a:solidFill>
                            <a:schemeClr val="bg1"/>
                          </a:solidFill>
                          <a:latin typeface="Calibri" panose="020F0502020204030204" pitchFamily="34" charset="0"/>
                          <a:cs typeface="Calibri" panose="020F0502020204030204" pitchFamily="34" charset="0"/>
                        </a:rPr>
                        <a:t>LC-</a:t>
                      </a:r>
                      <a:r>
                        <a:rPr lang="en-US" altLang="zh-TW" sz="2400" b="1" dirty="0" err="1" smtClean="0">
                          <a:solidFill>
                            <a:schemeClr val="bg1"/>
                          </a:solidFill>
                          <a:latin typeface="Calibri" panose="020F0502020204030204" pitchFamily="34" charset="0"/>
                          <a:cs typeface="Calibri" panose="020F0502020204030204" pitchFamily="34" charset="0"/>
                        </a:rPr>
                        <a:t>liteX</a:t>
                      </a: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8C7D"/>
                    </a:solidFill>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PH250-CFX</a:t>
                      </a:r>
                    </a:p>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(Gen3 x2)</a:t>
                      </a:r>
                    </a:p>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6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DRAM-less</a:t>
                      </a:r>
                      <a:r>
                        <a:rPr lang="en-US" altLang="zh-TW" sz="1600" b="0" i="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 </a:t>
                      </a:r>
                      <a:r>
                        <a:rPr lang="en-US" altLang="zh-TW" sz="16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W/HMB</a:t>
                      </a: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rgbClr val="C00000"/>
                          </a:solidFill>
                          <a:latin typeface="Calibri" panose="020F0502020204030204" pitchFamily="34" charset="0"/>
                          <a:ea typeface="+mn-ea"/>
                          <a:cs typeface="Calibri" panose="020F0502020204030204" pitchFamily="34" charset="0"/>
                        </a:rPr>
                        <a:t>Est. 2900/1500</a:t>
                      </a:r>
                      <a:endParaRPr lang="zh-TW" altLang="en-US" sz="1800" b="0" i="0" kern="1200" dirty="0" smtClean="0">
                        <a:solidFill>
                          <a:srgbClr val="C00000"/>
                        </a:solidFill>
                        <a:latin typeface="Calibri" panose="020F0502020204030204" pitchFamily="34" charset="0"/>
                        <a:ea typeface="+mn-ea"/>
                        <a:cs typeface="Calibri" panose="020F0502020204030204" pitchFamily="34" charset="0"/>
                      </a:endParaRP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r>
              <a:tr h="687963">
                <a:tc vMerge="1">
                  <a:txBody>
                    <a:bodyPr/>
                    <a:lstStyle/>
                    <a:p>
                      <a:pPr algn="ctr"/>
                      <a:endParaRPr lang="zh-TW" altLang="en-US" sz="2400" b="1" dirty="0">
                        <a:solidFill>
                          <a:schemeClr val="bg1"/>
                        </a:solidFill>
                        <a:latin typeface="Calibri" panose="020F0502020204030204" pitchFamily="34" charset="0"/>
                        <a:cs typeface="Calibri" panose="020F0502020204030204" pitchFamily="34" charset="0"/>
                      </a:endParaRPr>
                    </a:p>
                  </a:txBody>
                  <a:tcPr marL="91367" marR="91367" marT="45684" marB="4568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008C7D"/>
                    </a:solidFill>
                  </a:tcPr>
                </a:tc>
                <a:tc>
                  <a:txBody>
                    <a:bodyPr/>
                    <a:lstStyle/>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PH250-CFX</a:t>
                      </a:r>
                    </a:p>
                    <a:p>
                      <a:pPr marL="0" marR="0" indent="0" algn="ctr" defTabSz="914212" rtl="0" eaLnBrk="1" fontAlgn="auto" latinLnBrk="0" hangingPunct="1">
                        <a:lnSpc>
                          <a:spcPct val="100000"/>
                        </a:lnSpc>
                        <a:spcBef>
                          <a:spcPts val="0"/>
                        </a:spcBef>
                        <a:spcAft>
                          <a:spcPts val="0"/>
                        </a:spcAft>
                        <a:buClrTx/>
                        <a:buSzTx/>
                        <a:buFontTx/>
                        <a:buNone/>
                        <a:tabLst/>
                        <a:defRPr/>
                      </a:pPr>
                      <a:r>
                        <a:rPr lang="en-US" altLang="zh-TW" sz="1800" b="0" i="0" dirty="0" smtClean="0">
                          <a:solidFill>
                            <a:schemeClr val="tx1">
                              <a:lumMod val="75000"/>
                              <a:lumOff val="25000"/>
                            </a:schemeClr>
                          </a:solidFill>
                          <a:latin typeface="Calibri" panose="020F0502020204030204" pitchFamily="34" charset="0"/>
                          <a:cs typeface="Calibri" panose="020F0502020204030204" pitchFamily="34" charset="0"/>
                        </a:rPr>
                        <a:t>(Gen3 x2)</a:t>
                      </a:r>
                    </a:p>
                    <a:p>
                      <a:pPr marL="0" marR="0" lvl="0" indent="0" algn="ctr" defTabSz="914212" rtl="0" eaLnBrk="1" fontAlgn="auto" latinLnBrk="0" hangingPunct="1">
                        <a:lnSpc>
                          <a:spcPct val="100000"/>
                        </a:lnSpc>
                        <a:spcBef>
                          <a:spcPts val="0"/>
                        </a:spcBef>
                        <a:spcAft>
                          <a:spcPts val="0"/>
                        </a:spcAft>
                        <a:buClrTx/>
                        <a:buSzTx/>
                        <a:buFontTx/>
                        <a:buNone/>
                        <a:tabLst/>
                        <a:defRPr/>
                      </a:pPr>
                      <a:r>
                        <a:rPr lang="en-US" altLang="zh-TW" sz="16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DRAM-less</a:t>
                      </a:r>
                      <a:r>
                        <a:rPr lang="en-US" altLang="zh-TW" sz="1600" b="0" i="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rPr>
                        <a:t> </a:t>
                      </a:r>
                      <a:r>
                        <a:rPr lang="en-US" altLang="zh-TW" sz="1600" b="0" i="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W/HMB</a:t>
                      </a: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46" rtl="0" eaLnBrk="1" fontAlgn="auto" latinLnBrk="0" hangingPunct="1">
                        <a:lnSpc>
                          <a:spcPct val="100000"/>
                        </a:lnSpc>
                        <a:spcBef>
                          <a:spcPts val="0"/>
                        </a:spcBef>
                        <a:spcAft>
                          <a:spcPts val="0"/>
                        </a:spcAft>
                        <a:buClrTx/>
                        <a:buSzTx/>
                        <a:buFontTx/>
                        <a:buNone/>
                        <a:tabLst/>
                        <a:defRPr/>
                      </a:pPr>
                      <a:r>
                        <a:rPr lang="en-US" altLang="zh-TW" sz="1800" b="0" i="0" kern="1200" dirty="0" smtClean="0">
                          <a:solidFill>
                            <a:srgbClr val="C00000"/>
                          </a:solidFill>
                          <a:latin typeface="Calibri" panose="020F0502020204030204" pitchFamily="34" charset="0"/>
                          <a:ea typeface="+mn-ea"/>
                          <a:cs typeface="Calibri" panose="020F0502020204030204" pitchFamily="34" charset="0"/>
                        </a:rPr>
                        <a:t>Est. 2900/1500</a:t>
                      </a:r>
                      <a:endParaRPr lang="zh-TW" altLang="en-US" sz="1800" b="0" i="0" kern="1200" dirty="0" smtClean="0">
                        <a:solidFill>
                          <a:srgbClr val="C00000"/>
                        </a:solidFill>
                        <a:latin typeface="Calibri" panose="020F0502020204030204" pitchFamily="34" charset="0"/>
                        <a:ea typeface="+mn-ea"/>
                        <a:cs typeface="Calibri" panose="020F0502020204030204" pitchFamily="34" charset="0"/>
                      </a:endParaRPr>
                    </a:p>
                  </a:txBody>
                  <a:tcPr marL="79216" marR="79216" marT="39603" marB="39603" anchor="ctr" anchorCtr="1">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2400" dirty="0">
                        <a:latin typeface="Calibri" panose="020F0502020204030204" pitchFamily="34" charset="0"/>
                        <a:cs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latin typeface="Calibri" panose="020F0502020204030204" pitchFamily="34" charset="0"/>
                      </a:endParaRPr>
                    </a:p>
                  </a:txBody>
                  <a:tcPr marL="91367" marR="91367" marT="45684" marB="4568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grpSp>
        <p:nvGrpSpPr>
          <p:cNvPr id="101" name="群組 100"/>
          <p:cNvGrpSpPr/>
          <p:nvPr/>
        </p:nvGrpSpPr>
        <p:grpSpPr>
          <a:xfrm>
            <a:off x="-4662109" y="2512992"/>
            <a:ext cx="4403248" cy="4271897"/>
            <a:chOff x="-4662109" y="2512992"/>
            <a:chExt cx="4403248" cy="4271897"/>
          </a:xfrm>
        </p:grpSpPr>
        <p:grpSp>
          <p:nvGrpSpPr>
            <p:cNvPr id="102" name="群組 101"/>
            <p:cNvGrpSpPr/>
            <p:nvPr/>
          </p:nvGrpSpPr>
          <p:grpSpPr>
            <a:xfrm>
              <a:off x="-4662109" y="2512992"/>
              <a:ext cx="4403248" cy="4271897"/>
              <a:chOff x="12883876" y="1908742"/>
              <a:chExt cx="4403248" cy="4271897"/>
            </a:xfrm>
          </p:grpSpPr>
          <p:sp>
            <p:nvSpPr>
              <p:cNvPr id="105" name="矩形 104"/>
              <p:cNvSpPr/>
              <p:nvPr/>
            </p:nvSpPr>
            <p:spPr>
              <a:xfrm>
                <a:off x="14220892" y="2399631"/>
                <a:ext cx="432048" cy="432048"/>
              </a:xfrm>
              <a:prstGeom prst="rect">
                <a:avLst/>
              </a:prstGeom>
              <a:solidFill>
                <a:srgbClr val="00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6" name="矩形 105"/>
              <p:cNvSpPr/>
              <p:nvPr/>
            </p:nvSpPr>
            <p:spPr>
              <a:xfrm>
                <a:off x="14851186" y="2399631"/>
                <a:ext cx="432048" cy="432048"/>
              </a:xfrm>
              <a:prstGeom prst="rect">
                <a:avLst/>
              </a:prstGeom>
              <a:solidFill>
                <a:srgbClr val="66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7" name="矩形 106"/>
              <p:cNvSpPr/>
              <p:nvPr/>
            </p:nvSpPr>
            <p:spPr>
              <a:xfrm>
                <a:off x="15481480" y="2399631"/>
                <a:ext cx="432048" cy="432048"/>
              </a:xfrm>
              <a:prstGeom prst="rect">
                <a:avLst/>
              </a:prstGeom>
              <a:solidFill>
                <a:srgbClr val="2451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8" name="矩形 107"/>
              <p:cNvSpPr/>
              <p:nvPr/>
            </p:nvSpPr>
            <p:spPr>
              <a:xfrm>
                <a:off x="14220892" y="2957791"/>
                <a:ext cx="432048" cy="432048"/>
              </a:xfrm>
              <a:prstGeom prst="rect">
                <a:avLst/>
              </a:prstGeom>
              <a:solidFill>
                <a:srgbClr val="00484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09" name="文字方塊 108"/>
              <p:cNvSpPr txBox="1"/>
              <p:nvPr/>
            </p:nvSpPr>
            <p:spPr>
              <a:xfrm>
                <a:off x="14776708" y="1908742"/>
                <a:ext cx="617585" cy="246221"/>
              </a:xfrm>
              <a:prstGeom prst="rect">
                <a:avLst/>
              </a:prstGeom>
              <a:noFill/>
            </p:spPr>
            <p:txBody>
              <a:bodyPr wrap="square" rtlCol="0">
                <a:spAutoFit/>
              </a:bodyPr>
              <a:lstStyle/>
              <a:p>
                <a:pPr algn="ctr"/>
                <a:r>
                  <a:rPr lang="en-US" altLang="zh-TW" sz="1000" dirty="0" smtClean="0"/>
                  <a:t>2D </a:t>
                </a:r>
                <a:r>
                  <a:rPr lang="en-US" altLang="zh-TW" sz="1000" dirty="0"/>
                  <a:t>M</a:t>
                </a:r>
                <a:r>
                  <a:rPr lang="en-US" altLang="zh-TW" sz="1000" dirty="0" smtClean="0"/>
                  <a:t>LC</a:t>
                </a:r>
                <a:endParaRPr lang="zh-TW" altLang="en-US" sz="1000" dirty="0"/>
              </a:p>
            </p:txBody>
          </p:sp>
          <p:sp>
            <p:nvSpPr>
              <p:cNvPr id="110" name="文字方塊 109"/>
              <p:cNvSpPr txBox="1"/>
              <p:nvPr/>
            </p:nvSpPr>
            <p:spPr>
              <a:xfrm>
                <a:off x="15407652" y="1908742"/>
                <a:ext cx="617585" cy="246221"/>
              </a:xfrm>
              <a:prstGeom prst="rect">
                <a:avLst/>
              </a:prstGeom>
              <a:noFill/>
            </p:spPr>
            <p:txBody>
              <a:bodyPr wrap="square" rtlCol="0">
                <a:spAutoFit/>
              </a:bodyPr>
              <a:lstStyle/>
              <a:p>
                <a:pPr algn="ctr"/>
                <a:r>
                  <a:rPr lang="en-US" altLang="zh-TW" sz="1000" dirty="0" smtClean="0"/>
                  <a:t>SLC-lite</a:t>
                </a:r>
                <a:endParaRPr lang="zh-TW" altLang="en-US" sz="1000" dirty="0"/>
              </a:p>
            </p:txBody>
          </p:sp>
          <p:sp>
            <p:nvSpPr>
              <p:cNvPr id="111" name="矩形 110"/>
              <p:cNvSpPr/>
              <p:nvPr/>
            </p:nvSpPr>
            <p:spPr>
              <a:xfrm>
                <a:off x="16111774" y="239963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2" name="文字方塊 111"/>
              <p:cNvSpPr txBox="1"/>
              <p:nvPr/>
            </p:nvSpPr>
            <p:spPr>
              <a:xfrm>
                <a:off x="16038596" y="1908742"/>
                <a:ext cx="617585" cy="246221"/>
              </a:xfrm>
              <a:prstGeom prst="rect">
                <a:avLst/>
              </a:prstGeom>
              <a:noFill/>
            </p:spPr>
            <p:txBody>
              <a:bodyPr wrap="square" rtlCol="0">
                <a:spAutoFit/>
              </a:bodyPr>
              <a:lstStyle/>
              <a:p>
                <a:pPr algn="ctr"/>
                <a:r>
                  <a:rPr lang="en-US" altLang="zh-TW" sz="1000" dirty="0" smtClean="0"/>
                  <a:t>SLC</a:t>
                </a:r>
                <a:endParaRPr lang="zh-TW" altLang="en-US" sz="1000" dirty="0"/>
              </a:p>
            </p:txBody>
          </p:sp>
          <p:sp>
            <p:nvSpPr>
              <p:cNvPr id="113" name="文字方塊 112"/>
              <p:cNvSpPr txBox="1"/>
              <p:nvPr/>
            </p:nvSpPr>
            <p:spPr>
              <a:xfrm>
                <a:off x="14145764" y="1908742"/>
                <a:ext cx="617585" cy="246221"/>
              </a:xfrm>
              <a:prstGeom prst="rect">
                <a:avLst/>
              </a:prstGeom>
              <a:noFill/>
            </p:spPr>
            <p:txBody>
              <a:bodyPr wrap="square" rtlCol="0">
                <a:spAutoFit/>
              </a:bodyPr>
              <a:lstStyle/>
              <a:p>
                <a:pPr algn="ctr"/>
                <a:r>
                  <a:rPr lang="en-US" altLang="zh-TW" sz="1000" dirty="0" smtClean="0"/>
                  <a:t>3D TLC</a:t>
                </a:r>
                <a:endParaRPr lang="zh-TW" altLang="en-US" sz="1000" dirty="0"/>
              </a:p>
            </p:txBody>
          </p:sp>
          <p:sp>
            <p:nvSpPr>
              <p:cNvPr id="114" name="矩形 113"/>
              <p:cNvSpPr/>
              <p:nvPr/>
            </p:nvSpPr>
            <p:spPr>
              <a:xfrm>
                <a:off x="16742067" y="239963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5" name="文字方塊 114"/>
              <p:cNvSpPr txBox="1"/>
              <p:nvPr/>
            </p:nvSpPr>
            <p:spPr>
              <a:xfrm>
                <a:off x="16669539" y="1908742"/>
                <a:ext cx="617585" cy="246221"/>
              </a:xfrm>
              <a:prstGeom prst="rect">
                <a:avLst/>
              </a:prstGeom>
              <a:noFill/>
            </p:spPr>
            <p:txBody>
              <a:bodyPr wrap="square" rtlCol="0">
                <a:spAutoFit/>
              </a:bodyPr>
              <a:lstStyle/>
              <a:p>
                <a:pPr algn="ctr"/>
                <a:r>
                  <a:rPr lang="zh-TW" altLang="en-US" sz="1000" dirty="0" smtClean="0"/>
                  <a:t>類</a:t>
                </a:r>
                <a:r>
                  <a:rPr lang="zh-TW" altLang="en-US" sz="1000" dirty="0"/>
                  <a:t>工</a:t>
                </a:r>
              </a:p>
            </p:txBody>
          </p:sp>
          <p:sp>
            <p:nvSpPr>
              <p:cNvPr id="116" name="矩形 115"/>
              <p:cNvSpPr/>
              <p:nvPr/>
            </p:nvSpPr>
            <p:spPr>
              <a:xfrm>
                <a:off x="12957612" y="2399631"/>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7" name="矩形 116"/>
              <p:cNvSpPr/>
              <p:nvPr/>
            </p:nvSpPr>
            <p:spPr>
              <a:xfrm>
                <a:off x="12957612" y="2957791"/>
                <a:ext cx="432048" cy="432048"/>
              </a:xfrm>
              <a:prstGeom prst="rect">
                <a:avLst/>
              </a:prstGeom>
              <a:solidFill>
                <a:srgbClr val="80B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8" name="矩形 117"/>
              <p:cNvSpPr/>
              <p:nvPr/>
            </p:nvSpPr>
            <p:spPr>
              <a:xfrm>
                <a:off x="12957612" y="3515951"/>
                <a:ext cx="432048" cy="432048"/>
              </a:xfrm>
              <a:prstGeom prst="rect">
                <a:avLst/>
              </a:prstGeom>
              <a:solidFill>
                <a:srgbClr val="F4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19" name="文字方塊 118"/>
              <p:cNvSpPr txBox="1"/>
              <p:nvPr/>
            </p:nvSpPr>
            <p:spPr>
              <a:xfrm>
                <a:off x="12883876" y="1908742"/>
                <a:ext cx="617585" cy="246221"/>
              </a:xfrm>
              <a:prstGeom prst="rect">
                <a:avLst/>
              </a:prstGeom>
              <a:noFill/>
            </p:spPr>
            <p:txBody>
              <a:bodyPr wrap="square" rtlCol="0">
                <a:spAutoFit/>
              </a:bodyPr>
              <a:lstStyle/>
              <a:p>
                <a:pPr algn="ctr"/>
                <a:r>
                  <a:rPr lang="zh-TW" altLang="en-US" sz="1000" dirty="0" smtClean="0"/>
                  <a:t>標準色</a:t>
                </a:r>
                <a:endParaRPr lang="zh-TW" altLang="en-US" sz="1000" dirty="0"/>
              </a:p>
            </p:txBody>
          </p:sp>
          <p:sp>
            <p:nvSpPr>
              <p:cNvPr id="120" name="矩形 119"/>
              <p:cNvSpPr/>
              <p:nvPr/>
            </p:nvSpPr>
            <p:spPr>
              <a:xfrm>
                <a:off x="13590598" y="4074111"/>
                <a:ext cx="432048" cy="432048"/>
              </a:xfrm>
              <a:prstGeom prst="rect">
                <a:avLst/>
              </a:prstGeom>
              <a:solidFill>
                <a:srgbClr val="FFC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21" name="矩形 120"/>
              <p:cNvSpPr/>
              <p:nvPr/>
            </p:nvSpPr>
            <p:spPr>
              <a:xfrm>
                <a:off x="13590598" y="4632271"/>
                <a:ext cx="432048" cy="43204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2" name="矩形 121"/>
              <p:cNvSpPr/>
              <p:nvPr/>
            </p:nvSpPr>
            <p:spPr>
              <a:xfrm>
                <a:off x="13590598" y="2957791"/>
                <a:ext cx="432048" cy="432048"/>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FFC000"/>
                  </a:solidFill>
                  <a:latin typeface="Calibri" panose="020F0502020204030204" pitchFamily="34" charset="0"/>
                </a:endParaRPr>
              </a:p>
            </p:txBody>
          </p:sp>
          <p:sp>
            <p:nvSpPr>
              <p:cNvPr id="123" name="矩形 122"/>
              <p:cNvSpPr/>
              <p:nvPr/>
            </p:nvSpPr>
            <p:spPr>
              <a:xfrm>
                <a:off x="13590598" y="2399631"/>
                <a:ext cx="432048" cy="43204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rgbClr val="C00000"/>
                  </a:solidFill>
                  <a:latin typeface="Calibri" panose="020F0502020204030204" pitchFamily="34" charset="0"/>
                </a:endParaRPr>
              </a:p>
            </p:txBody>
          </p:sp>
          <p:sp>
            <p:nvSpPr>
              <p:cNvPr id="124" name="矩形 123"/>
              <p:cNvSpPr/>
              <p:nvPr/>
            </p:nvSpPr>
            <p:spPr>
              <a:xfrm>
                <a:off x="13590598" y="3515951"/>
                <a:ext cx="432048" cy="432048"/>
              </a:xfrm>
              <a:prstGeom prst="rect">
                <a:avLst/>
              </a:prstGeom>
              <a:solidFill>
                <a:srgbClr val="96A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tx1">
                      <a:lumMod val="75000"/>
                      <a:lumOff val="25000"/>
                    </a:schemeClr>
                  </a:solidFill>
                  <a:latin typeface="Calibri" panose="020F0502020204030204" pitchFamily="34" charset="0"/>
                </a:endParaRPr>
              </a:p>
            </p:txBody>
          </p:sp>
          <p:sp>
            <p:nvSpPr>
              <p:cNvPr id="125" name="文字方塊 124"/>
              <p:cNvSpPr txBox="1"/>
              <p:nvPr/>
            </p:nvSpPr>
            <p:spPr>
              <a:xfrm>
                <a:off x="13514820" y="1908742"/>
                <a:ext cx="617585" cy="400110"/>
              </a:xfrm>
              <a:prstGeom prst="rect">
                <a:avLst/>
              </a:prstGeom>
              <a:noFill/>
            </p:spPr>
            <p:txBody>
              <a:bodyPr wrap="square" rtlCol="0">
                <a:spAutoFit/>
              </a:bodyPr>
              <a:lstStyle/>
              <a:p>
                <a:pPr algn="ctr"/>
                <a:r>
                  <a:rPr lang="zh-TW" altLang="en-US" sz="1000" dirty="0" smtClean="0"/>
                  <a:t>附屬</a:t>
                </a:r>
                <a:endParaRPr lang="en-US" altLang="zh-TW" sz="1000" dirty="0" smtClean="0"/>
              </a:p>
              <a:p>
                <a:pPr algn="ctr"/>
                <a:r>
                  <a:rPr lang="zh-TW" altLang="en-US" sz="1000" dirty="0" smtClean="0"/>
                  <a:t>配色</a:t>
                </a:r>
                <a:endParaRPr lang="zh-TW" altLang="en-US" sz="1000" dirty="0"/>
              </a:p>
            </p:txBody>
          </p:sp>
          <p:sp>
            <p:nvSpPr>
              <p:cNvPr id="126" name="矩形 125"/>
              <p:cNvSpPr/>
              <p:nvPr/>
            </p:nvSpPr>
            <p:spPr>
              <a:xfrm>
                <a:off x="13590598" y="5190431"/>
                <a:ext cx="432048" cy="43204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sp>
            <p:nvSpPr>
              <p:cNvPr id="127" name="矩形 126"/>
              <p:cNvSpPr/>
              <p:nvPr/>
            </p:nvSpPr>
            <p:spPr>
              <a:xfrm>
                <a:off x="13590598" y="5748591"/>
                <a:ext cx="432048" cy="432048"/>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sp>
          <p:nvSpPr>
            <p:cNvPr id="103" name="文字方塊 102"/>
            <p:cNvSpPr txBox="1"/>
            <p:nvPr/>
          </p:nvSpPr>
          <p:spPr>
            <a:xfrm>
              <a:off x="-3400222" y="4125006"/>
              <a:ext cx="617585" cy="400110"/>
            </a:xfrm>
            <a:prstGeom prst="rect">
              <a:avLst/>
            </a:prstGeom>
            <a:noFill/>
          </p:spPr>
          <p:txBody>
            <a:bodyPr wrap="square" rtlCol="0">
              <a:spAutoFit/>
            </a:bodyPr>
            <a:lstStyle/>
            <a:p>
              <a:pPr algn="ctr"/>
              <a:r>
                <a:rPr lang="en-US" altLang="zh-TW" sz="1000" dirty="0" smtClean="0"/>
                <a:t>SLC-</a:t>
              </a:r>
              <a:r>
                <a:rPr lang="en-US" altLang="zh-TW" sz="1000" dirty="0" err="1" smtClean="0"/>
                <a:t>liteX</a:t>
              </a:r>
              <a:endParaRPr lang="zh-TW" altLang="en-US" sz="1000" dirty="0"/>
            </a:p>
          </p:txBody>
        </p:sp>
        <p:sp>
          <p:nvSpPr>
            <p:cNvPr id="104" name="矩形 103"/>
            <p:cNvSpPr/>
            <p:nvPr/>
          </p:nvSpPr>
          <p:spPr>
            <a:xfrm>
              <a:off x="-3325093" y="4614830"/>
              <a:ext cx="432048" cy="432048"/>
            </a:xfrm>
            <a:prstGeom prst="rect">
              <a:avLst/>
            </a:prstGeom>
            <a:solidFill>
              <a:srgbClr val="008C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latin typeface="Calibri" panose="020F0502020204030204" pitchFamily="34" charset="0"/>
              </a:endParaRPr>
            </a:p>
          </p:txBody>
        </p:sp>
      </p:grpSp>
      <p:grpSp>
        <p:nvGrpSpPr>
          <p:cNvPr id="5" name="群組 4"/>
          <p:cNvGrpSpPr/>
          <p:nvPr/>
        </p:nvGrpSpPr>
        <p:grpSpPr>
          <a:xfrm>
            <a:off x="9246195" y="3067054"/>
            <a:ext cx="7822585" cy="549304"/>
            <a:chOff x="9635429" y="3067054"/>
            <a:chExt cx="7433351" cy="549304"/>
          </a:xfrm>
        </p:grpSpPr>
        <p:sp>
          <p:nvSpPr>
            <p:cNvPr id="53" name="向右箭號 52"/>
            <p:cNvSpPr/>
            <p:nvPr/>
          </p:nvSpPr>
          <p:spPr bwMode="auto">
            <a:xfrm>
              <a:off x="9635429" y="3067054"/>
              <a:ext cx="7433351" cy="549304"/>
            </a:xfrm>
            <a:prstGeom prst="stripedRightArrow">
              <a:avLst>
                <a:gd name="adj1" fmla="val 100000"/>
                <a:gd name="adj2" fmla="val 43601"/>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54" name="五邊形 53"/>
            <p:cNvSpPr/>
            <p:nvPr/>
          </p:nvSpPr>
          <p:spPr bwMode="auto">
            <a:xfrm>
              <a:off x="9642954" y="3071308"/>
              <a:ext cx="504554" cy="545050"/>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58" name="文字方塊 57"/>
            <p:cNvSpPr txBox="1"/>
            <p:nvPr/>
          </p:nvSpPr>
          <p:spPr>
            <a:xfrm>
              <a:off x="10517693" y="3140723"/>
              <a:ext cx="3729436" cy="403395"/>
            </a:xfrm>
            <a:prstGeom prst="rect">
              <a:avLst/>
            </a:prstGeom>
            <a:noFill/>
          </p:spPr>
          <p:txBody>
            <a:bodyPr wrap="square" rtlCol="0">
              <a:spAutoFit/>
            </a:bodyPr>
            <a:lstStyle/>
            <a:p>
              <a:r>
                <a:rPr lang="en-US" altLang="zh-TW" sz="1800" dirty="0">
                  <a:solidFill>
                    <a:schemeClr val="bg1"/>
                  </a:solidFill>
                  <a:latin typeface="Calibri" panose="020F0502020204030204" pitchFamily="34" charset="0"/>
                  <a:ea typeface="+mn-ea"/>
                  <a:cs typeface="Calibri" panose="020F0502020204030204" pitchFamily="34" charset="0"/>
                </a:rPr>
                <a:t>BiCS5 240GB~960GB</a:t>
              </a:r>
              <a:endParaRPr lang="zh-TW" altLang="en-US" sz="1800" dirty="0">
                <a:solidFill>
                  <a:schemeClr val="bg1"/>
                </a:solidFill>
                <a:latin typeface="Calibri" panose="020F0502020204030204" pitchFamily="34" charset="0"/>
                <a:ea typeface="+mn-ea"/>
                <a:cs typeface="Calibri" panose="020F0502020204030204" pitchFamily="34" charset="0"/>
              </a:endParaRPr>
            </a:p>
          </p:txBody>
        </p:sp>
      </p:grpSp>
      <p:sp>
        <p:nvSpPr>
          <p:cNvPr id="59" name="標題 1"/>
          <p:cNvSpPr txBox="1">
            <a:spLocks/>
          </p:cNvSpPr>
          <p:nvPr/>
        </p:nvSpPr>
        <p:spPr>
          <a:xfrm>
            <a:off x="1664024" y="214978"/>
            <a:ext cx="14309298" cy="1080120"/>
          </a:xfrm>
          <a:prstGeom prst="rect">
            <a:avLst/>
          </a:prstGeom>
        </p:spPr>
        <p:txBody>
          <a:bodyPr anchor="ctr"/>
          <a:lstStyle>
            <a:lvl1pPr algn="l" rtl="0" eaLnBrk="0" fontAlgn="base" hangingPunct="0">
              <a:spcBef>
                <a:spcPct val="0"/>
              </a:spcBef>
              <a:spcAft>
                <a:spcPct val="0"/>
              </a:spcAft>
              <a:defRPr sz="4000" b="1">
                <a:solidFill>
                  <a:schemeClr val="tx1">
                    <a:lumMod val="75000"/>
                    <a:lumOff val="25000"/>
                  </a:schemeClr>
                </a:solidFill>
                <a:latin typeface="微軟正黑體" panose="020B0604030504040204" pitchFamily="34" charset="-120"/>
                <a:ea typeface="微軟正黑體" panose="020B0604030504040204" pitchFamily="34" charset="-120"/>
                <a:cs typeface="+mj-cs"/>
                <a:sym typeface="Arial" panose="020B0604020202020204" pitchFamily="34" charset="0"/>
              </a:defRPr>
            </a:lvl1pPr>
            <a:lvl2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2pPr>
            <a:lvl3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3pPr>
            <a:lvl4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4pPr>
            <a:lvl5pPr algn="l" rtl="0" eaLnBrk="0" fontAlgn="base" hangingPunct="0">
              <a:spcBef>
                <a:spcPct val="0"/>
              </a:spcBef>
              <a:spcAft>
                <a:spcPct val="0"/>
              </a:spcAft>
              <a:defRPr sz="4200">
                <a:solidFill>
                  <a:schemeClr val="tx1"/>
                </a:solidFill>
                <a:latin typeface="Arial" charset="0"/>
                <a:ea typeface="Heiti TC Light" charset="0"/>
                <a:cs typeface="Heiti TC Light" charset="0"/>
                <a:sym typeface="Arial" panose="020B0604020202020204" pitchFamily="34" charset="0"/>
              </a:defRPr>
            </a:lvl5pPr>
            <a:lvl6pPr marL="457223"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6pPr>
            <a:lvl7pPr marL="914446"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7pPr>
            <a:lvl8pPr marL="1371668"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8pPr>
            <a:lvl9pPr marL="1828892" algn="l" rtl="0" fontAlgn="base">
              <a:spcBef>
                <a:spcPct val="0"/>
              </a:spcBef>
              <a:spcAft>
                <a:spcPct val="0"/>
              </a:spcAft>
              <a:defRPr sz="4200">
                <a:solidFill>
                  <a:schemeClr val="tx1"/>
                </a:solidFill>
                <a:latin typeface="Arial" charset="0"/>
                <a:ea typeface="Heiti TC Light" charset="0"/>
                <a:cs typeface="Heiti TC Light" charset="0"/>
                <a:sym typeface="Arial" charset="0"/>
              </a:defRPr>
            </a:lvl9pPr>
          </a:lstStyle>
          <a:p>
            <a:pPr algn="ctr"/>
            <a:r>
              <a:rPr lang="en-US" altLang="zh-TW" sz="3600" kern="1200" dirty="0" smtClean="0">
                <a:solidFill>
                  <a:srgbClr val="3C8C93"/>
                </a:solidFill>
                <a:latin typeface="Calibri" panose="020F0502020204030204" pitchFamily="34" charset="0"/>
                <a:ea typeface="Heiti TC Light" charset="0"/>
                <a:cs typeface="Calibri" panose="020F0502020204030204" pitchFamily="34" charset="0"/>
              </a:rPr>
              <a:t>Industrial </a:t>
            </a:r>
            <a:r>
              <a:rPr lang="en-US" altLang="zh-TW" sz="3600" kern="1200" dirty="0" err="1" smtClean="0">
                <a:solidFill>
                  <a:srgbClr val="3C8C93"/>
                </a:solidFill>
                <a:latin typeface="Calibri" panose="020F0502020204030204" pitchFamily="34" charset="0"/>
                <a:ea typeface="Heiti TC Light" charset="0"/>
                <a:cs typeface="Calibri" panose="020F0502020204030204" pitchFamily="34" charset="0"/>
              </a:rPr>
              <a:t>PCIe</a:t>
            </a:r>
            <a:r>
              <a:rPr lang="en-US" altLang="zh-TW" sz="3600" kern="1200" dirty="0" smtClean="0">
                <a:solidFill>
                  <a:srgbClr val="3C8C93"/>
                </a:solidFill>
                <a:latin typeface="Calibri" panose="020F0502020204030204" pitchFamily="34" charset="0"/>
                <a:ea typeface="Heiti TC Light" charset="0"/>
                <a:cs typeface="Calibri" panose="020F0502020204030204" pitchFamily="34" charset="0"/>
              </a:rPr>
              <a:t> SSD</a:t>
            </a:r>
            <a:endParaRPr lang="zh-TW" altLang="en-US" sz="3600" kern="1200" dirty="0">
              <a:solidFill>
                <a:srgbClr val="3C8C93"/>
              </a:solidFill>
              <a:latin typeface="Calibri" panose="020F0502020204030204" pitchFamily="34" charset="0"/>
              <a:ea typeface="Heiti TC Light" charset="0"/>
              <a:cs typeface="Calibri" panose="020F0502020204030204" pitchFamily="34" charset="0"/>
            </a:endParaRPr>
          </a:p>
        </p:txBody>
      </p:sp>
      <p:grpSp>
        <p:nvGrpSpPr>
          <p:cNvPr id="64" name="群組 63"/>
          <p:cNvGrpSpPr/>
          <p:nvPr/>
        </p:nvGrpSpPr>
        <p:grpSpPr>
          <a:xfrm>
            <a:off x="9678988" y="2212491"/>
            <a:ext cx="7360597" cy="561600"/>
            <a:chOff x="9915574" y="5377306"/>
            <a:chExt cx="7106532" cy="482346"/>
          </a:xfrm>
        </p:grpSpPr>
        <p:sp>
          <p:nvSpPr>
            <p:cNvPr id="65" name="向右箭號 64"/>
            <p:cNvSpPr/>
            <p:nvPr/>
          </p:nvSpPr>
          <p:spPr bwMode="auto">
            <a:xfrm>
              <a:off x="10035556" y="5377306"/>
              <a:ext cx="6986550" cy="482346"/>
            </a:xfrm>
            <a:prstGeom prst="stripedRightArrow">
              <a:avLst>
                <a:gd name="adj1" fmla="val 100000"/>
                <a:gd name="adj2" fmla="val 43601"/>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66" name="五邊形 65"/>
            <p:cNvSpPr/>
            <p:nvPr/>
          </p:nvSpPr>
          <p:spPr bwMode="auto">
            <a:xfrm>
              <a:off x="9915574" y="5377306"/>
              <a:ext cx="438912" cy="482346"/>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67" name="文字方塊 66"/>
            <p:cNvSpPr txBox="1"/>
            <p:nvPr/>
          </p:nvSpPr>
          <p:spPr>
            <a:xfrm>
              <a:off x="10581555" y="5427686"/>
              <a:ext cx="3687721" cy="389646"/>
            </a:xfrm>
            <a:prstGeom prst="rect">
              <a:avLst/>
            </a:prstGeom>
            <a:noFill/>
          </p:spPr>
          <p:txBody>
            <a:bodyPr wrap="square" rtlCol="0">
              <a:spAutoFit/>
            </a:bodyPr>
            <a:lstStyle/>
            <a:p>
              <a:r>
                <a:rPr lang="en-US" altLang="zh-TW" sz="1800" dirty="0">
                  <a:solidFill>
                    <a:schemeClr val="bg1"/>
                  </a:solidFill>
                  <a:latin typeface="Calibri" panose="020F0502020204030204" pitchFamily="34" charset="0"/>
                  <a:ea typeface="+mn-ea"/>
                  <a:cs typeface="Calibri" panose="020F0502020204030204" pitchFamily="34" charset="0"/>
                </a:rPr>
                <a:t>BiCS5 240GB~960GB</a:t>
              </a:r>
              <a:endParaRPr lang="zh-TW" altLang="en-US" sz="1800" dirty="0">
                <a:solidFill>
                  <a:schemeClr val="bg1"/>
                </a:solidFill>
                <a:latin typeface="Calibri" panose="020F0502020204030204" pitchFamily="34" charset="0"/>
                <a:ea typeface="+mn-ea"/>
                <a:cs typeface="Calibri" panose="020F0502020204030204" pitchFamily="34" charset="0"/>
              </a:endParaRPr>
            </a:p>
          </p:txBody>
        </p:sp>
      </p:grpSp>
      <p:sp>
        <p:nvSpPr>
          <p:cNvPr id="50" name="標題 1"/>
          <p:cNvSpPr>
            <a:spLocks noGrp="1"/>
          </p:cNvSpPr>
          <p:nvPr>
            <p:ph type="title"/>
          </p:nvPr>
        </p:nvSpPr>
        <p:spPr>
          <a:xfrm>
            <a:off x="267874" y="168704"/>
            <a:ext cx="14309298" cy="1080120"/>
          </a:xfrm>
        </p:spPr>
        <p:txBody>
          <a:bodyPr/>
          <a:lstStyle/>
          <a:p>
            <a:r>
              <a:rPr lang="en-US" altLang="zh-TW" sz="4000" dirty="0" err="1" smtClean="0">
                <a:latin typeface="Calibri" panose="020F0502020204030204" pitchFamily="34" charset="0"/>
                <a:ea typeface="Verdana" panose="020B0604030504040204" pitchFamily="34" charset="0"/>
                <a:cs typeface="Calibri" panose="020F0502020204030204" pitchFamily="34" charset="0"/>
              </a:rPr>
              <a:t>PCIe</a:t>
            </a:r>
            <a:r>
              <a:rPr lang="en-US" altLang="zh-TW" sz="4000" dirty="0" smtClean="0">
                <a:latin typeface="Calibri" panose="020F0502020204030204" pitchFamily="34" charset="0"/>
                <a:ea typeface="Verdana" panose="020B0604030504040204" pitchFamily="34" charset="0"/>
                <a:cs typeface="Calibri" panose="020F0502020204030204" pitchFamily="34" charset="0"/>
              </a:rPr>
              <a:t> </a:t>
            </a:r>
            <a:endParaRPr lang="zh-TW" altLang="en-US" dirty="0">
              <a:latin typeface="Calibri" panose="020F0502020204030204" pitchFamily="34" charset="0"/>
              <a:cs typeface="Calibri" panose="020F0502020204030204" pitchFamily="34" charset="0"/>
            </a:endParaRPr>
          </a:p>
        </p:txBody>
      </p:sp>
      <p:grpSp>
        <p:nvGrpSpPr>
          <p:cNvPr id="51" name="群組 50"/>
          <p:cNvGrpSpPr/>
          <p:nvPr/>
        </p:nvGrpSpPr>
        <p:grpSpPr>
          <a:xfrm>
            <a:off x="13566675" y="8298541"/>
            <a:ext cx="3456384" cy="1258779"/>
            <a:chOff x="12662498" y="6256231"/>
            <a:chExt cx="3456384" cy="1258779"/>
          </a:xfrm>
        </p:grpSpPr>
        <p:sp>
          <p:nvSpPr>
            <p:cNvPr id="52" name="文字方塊 51"/>
            <p:cNvSpPr txBox="1"/>
            <p:nvPr/>
          </p:nvSpPr>
          <p:spPr>
            <a:xfrm>
              <a:off x="12662498" y="6256231"/>
              <a:ext cx="3257238" cy="830997"/>
            </a:xfrm>
            <a:prstGeom prst="rect">
              <a:avLst/>
            </a:prstGeom>
            <a:noFill/>
          </p:spPr>
          <p:txBody>
            <a:bodyPr wrap="none" rtlCol="0">
              <a:spAutoFit/>
            </a:bodyPr>
            <a:lstStyle/>
            <a:p>
              <a:r>
                <a:rPr lang="en-US" altLang="zh-TW" sz="1600" dirty="0" smtClean="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rPr>
                <a:t>Remarks:</a:t>
              </a:r>
            </a:p>
            <a:p>
              <a:pPr marL="457200" indent="-457200">
                <a:buAutoNum type="arabicPeriod"/>
              </a:pPr>
              <a:r>
                <a:rPr lang="en-US" altLang="zh-TW" sz="1600" dirty="0" smtClean="0">
                  <a:solidFill>
                    <a:schemeClr val="tx1">
                      <a:lumMod val="75000"/>
                      <a:lumOff val="25000"/>
                    </a:schemeClr>
                  </a:solidFill>
                  <a:latin typeface="Calibri" panose="020F0502020204030204" pitchFamily="34" charset="0"/>
                  <a:cs typeface="Calibri" panose="020F0502020204030204" pitchFamily="34" charset="0"/>
                </a:rPr>
                <a:t>SR/SW</a:t>
              </a:r>
              <a:r>
                <a:rPr lang="en-US" altLang="zh-TW" sz="1600" dirty="0">
                  <a:solidFill>
                    <a:schemeClr val="tx1">
                      <a:lumMod val="75000"/>
                      <a:lumOff val="25000"/>
                    </a:schemeClr>
                  </a:solidFill>
                  <a:latin typeface="Calibri" panose="020F0502020204030204" pitchFamily="34" charset="0"/>
                  <a:cs typeface="Calibri" panose="020F0502020204030204" pitchFamily="34" charset="0"/>
                </a:rPr>
                <a:t>: Sequential </a:t>
              </a:r>
              <a:r>
                <a:rPr lang="en-US" altLang="zh-TW" sz="1600" dirty="0" smtClean="0">
                  <a:solidFill>
                    <a:schemeClr val="tx1">
                      <a:lumMod val="75000"/>
                      <a:lumOff val="25000"/>
                    </a:schemeClr>
                  </a:solidFill>
                  <a:latin typeface="Calibri" panose="020F0502020204030204" pitchFamily="34" charset="0"/>
                  <a:cs typeface="Calibri" panose="020F0502020204030204" pitchFamily="34" charset="0"/>
                </a:rPr>
                <a:t>Read/Write</a:t>
              </a:r>
            </a:p>
            <a:p>
              <a:pPr marL="457200" indent="-457200">
                <a:buAutoNum type="arabicPeriod"/>
              </a:pPr>
              <a:r>
                <a:rPr lang="en-US" altLang="zh-TW" sz="1600" dirty="0" smtClean="0">
                  <a:solidFill>
                    <a:schemeClr val="tx1">
                      <a:lumMod val="75000"/>
                      <a:lumOff val="25000"/>
                    </a:schemeClr>
                  </a:solidFill>
                  <a:latin typeface="Calibri" panose="020F0502020204030204" pitchFamily="34" charset="0"/>
                  <a:cs typeface="Calibri" panose="020F0502020204030204" pitchFamily="34" charset="0"/>
                </a:rPr>
                <a:t>ES     CS MP                      EOL LTS</a:t>
              </a:r>
              <a:endParaRPr lang="zh-TW" altLang="en-US" sz="16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endParaRPr>
            </a:p>
          </p:txBody>
        </p:sp>
        <p:grpSp>
          <p:nvGrpSpPr>
            <p:cNvPr id="55" name="群組 54"/>
            <p:cNvGrpSpPr/>
            <p:nvPr/>
          </p:nvGrpSpPr>
          <p:grpSpPr>
            <a:xfrm>
              <a:off x="13238562" y="7119010"/>
              <a:ext cx="2880320" cy="396000"/>
              <a:chOff x="4725193" y="6393830"/>
              <a:chExt cx="2880320" cy="396000"/>
            </a:xfrm>
          </p:grpSpPr>
          <p:sp>
            <p:nvSpPr>
              <p:cNvPr id="56" name="五邊形 55"/>
              <p:cNvSpPr/>
              <p:nvPr/>
            </p:nvSpPr>
            <p:spPr bwMode="auto">
              <a:xfrm>
                <a:off x="6382168" y="6393830"/>
                <a:ext cx="1223345" cy="396000"/>
              </a:xfrm>
              <a:prstGeom prst="homePlate">
                <a:avLst/>
              </a:prstGeom>
              <a:solidFill>
                <a:srgbClr val="B3B3B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57" name="五邊形 56"/>
              <p:cNvSpPr/>
              <p:nvPr/>
            </p:nvSpPr>
            <p:spPr bwMode="auto">
              <a:xfrm>
                <a:off x="4735430" y="6393830"/>
                <a:ext cx="1936357"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60" name="五邊形 59"/>
              <p:cNvSpPr/>
              <p:nvPr/>
            </p:nvSpPr>
            <p:spPr bwMode="auto">
              <a:xfrm>
                <a:off x="4725193" y="6393830"/>
                <a:ext cx="360040" cy="396000"/>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grpSp>
      </p:grpSp>
      <p:sp>
        <p:nvSpPr>
          <p:cNvPr id="47" name="向右箭號 26"/>
          <p:cNvSpPr/>
          <p:nvPr/>
        </p:nvSpPr>
        <p:spPr bwMode="auto">
          <a:xfrm>
            <a:off x="6785664" y="5334096"/>
            <a:ext cx="10283116" cy="432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a:defRPr/>
            </a:pPr>
            <a:r>
              <a:rPr lang="en-US" altLang="zh-TW" sz="1800" dirty="0">
                <a:solidFill>
                  <a:schemeClr val="bg1"/>
                </a:solidFill>
                <a:latin typeface="Calibri" panose="020F0502020204030204" pitchFamily="34" charset="0"/>
                <a:cs typeface="Calibri" panose="020F0502020204030204" pitchFamily="34" charset="0"/>
              </a:rPr>
              <a:t>BiCS3 60GB~480GB</a:t>
            </a:r>
          </a:p>
        </p:txBody>
      </p:sp>
      <p:sp>
        <p:nvSpPr>
          <p:cNvPr id="48" name="向右箭號 26"/>
          <p:cNvSpPr/>
          <p:nvPr/>
        </p:nvSpPr>
        <p:spPr bwMode="auto">
          <a:xfrm>
            <a:off x="6777277" y="5992968"/>
            <a:ext cx="10281600" cy="432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a:defRPr/>
            </a:pPr>
            <a:r>
              <a:rPr lang="en-US" altLang="zh-TW" sz="1800" dirty="0">
                <a:solidFill>
                  <a:schemeClr val="bg1"/>
                </a:solidFill>
                <a:latin typeface="Calibri" panose="020F0502020204030204" pitchFamily="34" charset="0"/>
                <a:cs typeface="Calibri" panose="020F0502020204030204" pitchFamily="34" charset="0"/>
              </a:rPr>
              <a:t>BiCS5 120GB~960GB</a:t>
            </a:r>
            <a:endParaRPr lang="zh-TW" altLang="en-US" sz="1800" dirty="0">
              <a:solidFill>
                <a:schemeClr val="bg1"/>
              </a:solidFill>
              <a:latin typeface="Calibri" panose="020F0502020204030204" pitchFamily="34" charset="0"/>
              <a:cs typeface="Calibri" panose="020F0502020204030204" pitchFamily="34" charset="0"/>
            </a:endParaRPr>
          </a:p>
        </p:txBody>
      </p:sp>
      <p:sp>
        <p:nvSpPr>
          <p:cNvPr id="49" name="五邊形 48"/>
          <p:cNvSpPr/>
          <p:nvPr/>
        </p:nvSpPr>
        <p:spPr bwMode="auto">
          <a:xfrm>
            <a:off x="6780074" y="4588768"/>
            <a:ext cx="10260000" cy="432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a:defRPr/>
            </a:pPr>
            <a:r>
              <a:rPr lang="en-US" altLang="zh-TW" sz="1800" dirty="0">
                <a:solidFill>
                  <a:schemeClr val="bg1"/>
                </a:solidFill>
                <a:latin typeface="Calibri" panose="020F0502020204030204" pitchFamily="34" charset="0"/>
                <a:cs typeface="Calibri" panose="020F0502020204030204" pitchFamily="34" charset="0"/>
              </a:rPr>
              <a:t>BiCS5 960GB~7680GB</a:t>
            </a:r>
            <a:endParaRPr lang="zh-TW" altLang="en-US" sz="1800" dirty="0">
              <a:solidFill>
                <a:schemeClr val="bg1"/>
              </a:solidFill>
              <a:latin typeface="Calibri" panose="020F0502020204030204" pitchFamily="34" charset="0"/>
              <a:cs typeface="Calibri" panose="020F0502020204030204" pitchFamily="34" charset="0"/>
            </a:endParaRPr>
          </a:p>
        </p:txBody>
      </p:sp>
      <p:grpSp>
        <p:nvGrpSpPr>
          <p:cNvPr id="2" name="群組 1"/>
          <p:cNvGrpSpPr/>
          <p:nvPr/>
        </p:nvGrpSpPr>
        <p:grpSpPr>
          <a:xfrm>
            <a:off x="6797515" y="3951309"/>
            <a:ext cx="6850751" cy="432000"/>
            <a:chOff x="6770083" y="4012704"/>
            <a:chExt cx="6850751" cy="396000"/>
          </a:xfrm>
        </p:grpSpPr>
        <p:sp>
          <p:nvSpPr>
            <p:cNvPr id="61" name="五邊形 60"/>
            <p:cNvSpPr/>
            <p:nvPr/>
          </p:nvSpPr>
          <p:spPr bwMode="auto">
            <a:xfrm>
              <a:off x="9750224" y="4012704"/>
              <a:ext cx="3870610" cy="396000"/>
            </a:xfrm>
            <a:prstGeom prst="homePlate">
              <a:avLst/>
            </a:prstGeom>
            <a:solidFill>
              <a:srgbClr val="B3B3B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62" name="五邊形 61"/>
            <p:cNvSpPr/>
            <p:nvPr/>
          </p:nvSpPr>
          <p:spPr bwMode="auto">
            <a:xfrm>
              <a:off x="6770083" y="4012704"/>
              <a:ext cx="3466375" cy="3960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fontAlgn="auto">
                <a:spcBef>
                  <a:spcPts val="0"/>
                </a:spcBef>
                <a:spcAft>
                  <a:spcPts val="0"/>
                </a:spcAft>
                <a:defRPr/>
              </a:pPr>
              <a:r>
                <a:rPr lang="en-US" altLang="zh-TW" sz="1800" dirty="0" smtClean="0">
                  <a:solidFill>
                    <a:schemeClr val="bg1"/>
                  </a:solidFill>
                  <a:latin typeface="Calibri" panose="020F0502020204030204" pitchFamily="34" charset="0"/>
                  <a:cs typeface="Calibri" panose="020F0502020204030204" pitchFamily="34" charset="0"/>
                </a:rPr>
                <a:t>BiCS3 960GB~3840GB</a:t>
              </a:r>
              <a:endParaRPr kumimoji="0" lang="zh-TW" altLang="en-US" sz="1800" i="1" dirty="0">
                <a:solidFill>
                  <a:schemeClr val="bg1"/>
                </a:solidFill>
                <a:latin typeface="Calibri" panose="020F0502020204030204" pitchFamily="34" charset="0"/>
                <a:cs typeface="Calibri" panose="020F0502020204030204" pitchFamily="34" charset="0"/>
              </a:endParaRPr>
            </a:p>
          </p:txBody>
        </p:sp>
      </p:grpSp>
      <p:grpSp>
        <p:nvGrpSpPr>
          <p:cNvPr id="68" name="群組 67"/>
          <p:cNvGrpSpPr/>
          <p:nvPr/>
        </p:nvGrpSpPr>
        <p:grpSpPr>
          <a:xfrm>
            <a:off x="10830371" y="6706035"/>
            <a:ext cx="6192688" cy="561600"/>
            <a:chOff x="10523133" y="6145493"/>
            <a:chExt cx="6275618" cy="457200"/>
          </a:xfrm>
        </p:grpSpPr>
        <p:sp>
          <p:nvSpPr>
            <p:cNvPr id="69" name="向右箭號 26"/>
            <p:cNvSpPr/>
            <p:nvPr/>
          </p:nvSpPr>
          <p:spPr bwMode="auto">
            <a:xfrm>
              <a:off x="10561712" y="6145493"/>
              <a:ext cx="6237039" cy="4572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a:defRPr/>
              </a:pPr>
              <a:r>
                <a:rPr lang="zh-TW" altLang="en-US" sz="2000" dirty="0" smtClean="0">
                  <a:solidFill>
                    <a:schemeClr val="bg1"/>
                  </a:solidFill>
                  <a:latin typeface="Calibri" panose="020F0502020204030204" pitchFamily="34" charset="0"/>
                  <a:cs typeface="Calibri" panose="020F0502020204030204" pitchFamily="34" charset="0"/>
                </a:rPr>
                <a:t> </a:t>
              </a:r>
              <a:r>
                <a:rPr lang="en-US" altLang="zh-TW" sz="1800" dirty="0" smtClean="0">
                  <a:solidFill>
                    <a:schemeClr val="bg1"/>
                  </a:solidFill>
                  <a:latin typeface="Calibri" panose="020F0502020204030204" pitchFamily="34" charset="0"/>
                  <a:cs typeface="Calibri" panose="020F0502020204030204" pitchFamily="34" charset="0"/>
                </a:rPr>
                <a:t> </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70" name="五邊形 69"/>
            <p:cNvSpPr/>
            <p:nvPr/>
          </p:nvSpPr>
          <p:spPr bwMode="auto">
            <a:xfrm>
              <a:off x="10523133" y="6145493"/>
              <a:ext cx="438912" cy="457200"/>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71" name="文字方塊 70"/>
            <p:cNvSpPr txBox="1"/>
            <p:nvPr/>
          </p:nvSpPr>
          <p:spPr>
            <a:xfrm>
              <a:off x="12157415" y="6214889"/>
              <a:ext cx="2561388" cy="375942"/>
            </a:xfrm>
            <a:prstGeom prst="rect">
              <a:avLst/>
            </a:prstGeom>
            <a:noFill/>
          </p:spPr>
          <p:txBody>
            <a:bodyPr wrap="square" rtlCol="0">
              <a:spAutoFit/>
            </a:bodyPr>
            <a:lstStyle/>
            <a:p>
              <a:pPr defTabSz="791890">
                <a:defRPr/>
              </a:pPr>
              <a:r>
                <a:rPr lang="en-US" altLang="zh-TW" sz="1800" dirty="0">
                  <a:solidFill>
                    <a:schemeClr val="bg1"/>
                  </a:solidFill>
                  <a:latin typeface="Calibri" panose="020F0502020204030204" pitchFamily="34" charset="0"/>
                  <a:ea typeface="+mn-ea"/>
                  <a:cs typeface="Calibri" panose="020F0502020204030204" pitchFamily="34" charset="0"/>
                </a:rPr>
                <a:t>BiCS5 160GB~320GB</a:t>
              </a:r>
              <a:endParaRPr lang="zh-TW" altLang="en-US" sz="1800" dirty="0">
                <a:solidFill>
                  <a:schemeClr val="bg1"/>
                </a:solidFill>
                <a:latin typeface="Calibri" panose="020F0502020204030204" pitchFamily="34" charset="0"/>
                <a:ea typeface="+mn-ea"/>
                <a:cs typeface="Calibri" panose="020F0502020204030204" pitchFamily="34" charset="0"/>
              </a:endParaRPr>
            </a:p>
          </p:txBody>
        </p:sp>
      </p:grpSp>
      <p:grpSp>
        <p:nvGrpSpPr>
          <p:cNvPr id="63" name="群組 62"/>
          <p:cNvGrpSpPr/>
          <p:nvPr/>
        </p:nvGrpSpPr>
        <p:grpSpPr>
          <a:xfrm>
            <a:off x="11550451" y="7613104"/>
            <a:ext cx="5498780" cy="561600"/>
            <a:chOff x="10523133" y="6145493"/>
            <a:chExt cx="6275618" cy="457200"/>
          </a:xfrm>
        </p:grpSpPr>
        <p:sp>
          <p:nvSpPr>
            <p:cNvPr id="72" name="向右箭號 26"/>
            <p:cNvSpPr/>
            <p:nvPr/>
          </p:nvSpPr>
          <p:spPr bwMode="auto">
            <a:xfrm>
              <a:off x="10561712" y="6145493"/>
              <a:ext cx="6237039" cy="457200"/>
            </a:xfrm>
            <a:prstGeom prst="homePlate">
              <a:avLst/>
            </a:prstGeom>
            <a:solidFill>
              <a:srgbClr val="3C8C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791890">
                <a:defRPr/>
              </a:pPr>
              <a:r>
                <a:rPr lang="zh-TW" altLang="en-US" sz="2000" dirty="0" smtClean="0">
                  <a:solidFill>
                    <a:schemeClr val="bg1"/>
                  </a:solidFill>
                  <a:latin typeface="Calibri" panose="020F0502020204030204" pitchFamily="34" charset="0"/>
                  <a:cs typeface="Calibri" panose="020F0502020204030204" pitchFamily="34" charset="0"/>
                </a:rPr>
                <a:t> </a:t>
              </a:r>
              <a:r>
                <a:rPr lang="en-US" altLang="zh-TW" sz="1800" dirty="0" smtClean="0">
                  <a:solidFill>
                    <a:schemeClr val="bg1"/>
                  </a:solidFill>
                  <a:latin typeface="Calibri" panose="020F0502020204030204" pitchFamily="34" charset="0"/>
                  <a:cs typeface="Calibri" panose="020F0502020204030204" pitchFamily="34" charset="0"/>
                </a:rPr>
                <a:t> </a:t>
              </a:r>
              <a:endParaRPr lang="en-US" altLang="zh-TW" sz="1800" dirty="0">
                <a:solidFill>
                  <a:schemeClr val="bg1"/>
                </a:solidFill>
                <a:latin typeface="Calibri" panose="020F0502020204030204" pitchFamily="34" charset="0"/>
                <a:cs typeface="Calibri" panose="020F0502020204030204" pitchFamily="34" charset="0"/>
              </a:endParaRPr>
            </a:p>
          </p:txBody>
        </p:sp>
        <p:sp>
          <p:nvSpPr>
            <p:cNvPr id="73" name="五邊形 72"/>
            <p:cNvSpPr/>
            <p:nvPr/>
          </p:nvSpPr>
          <p:spPr bwMode="auto">
            <a:xfrm>
              <a:off x="10523133" y="6145493"/>
              <a:ext cx="438912" cy="457200"/>
            </a:xfrm>
            <a:prstGeom prst="homePlate">
              <a:avLst/>
            </a:prstGeom>
            <a:solidFill>
              <a:srgbClr val="96AA6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91890" fontAlgn="auto">
                <a:spcBef>
                  <a:spcPts val="0"/>
                </a:spcBef>
                <a:spcAft>
                  <a:spcPts val="0"/>
                </a:spcAft>
                <a:defRPr/>
              </a:pPr>
              <a:endParaRPr kumimoji="0" lang="zh-TW" altLang="en-US" sz="1000" i="1" dirty="0">
                <a:solidFill>
                  <a:schemeClr val="accent6">
                    <a:lumMod val="50000"/>
                  </a:schemeClr>
                </a:solidFill>
                <a:latin typeface="Calibri" panose="020F0502020204030204" pitchFamily="34" charset="0"/>
              </a:endParaRPr>
            </a:p>
          </p:txBody>
        </p:sp>
        <p:sp>
          <p:nvSpPr>
            <p:cNvPr id="74" name="文字方塊 73"/>
            <p:cNvSpPr txBox="1"/>
            <p:nvPr/>
          </p:nvSpPr>
          <p:spPr>
            <a:xfrm>
              <a:off x="12157414" y="6234242"/>
              <a:ext cx="3469073" cy="300674"/>
            </a:xfrm>
            <a:prstGeom prst="rect">
              <a:avLst/>
            </a:prstGeom>
            <a:noFill/>
          </p:spPr>
          <p:txBody>
            <a:bodyPr wrap="square" rtlCol="0">
              <a:spAutoFit/>
            </a:bodyPr>
            <a:lstStyle/>
            <a:p>
              <a:pPr defTabSz="791890">
                <a:defRPr/>
              </a:pPr>
              <a:r>
                <a:rPr lang="en-US" altLang="zh-TW" sz="1800" dirty="0">
                  <a:solidFill>
                    <a:schemeClr val="bg1"/>
                  </a:solidFill>
                  <a:latin typeface="Calibri" panose="020F0502020204030204" pitchFamily="34" charset="0"/>
                  <a:ea typeface="+mn-ea"/>
                  <a:cs typeface="Calibri" panose="020F0502020204030204" pitchFamily="34" charset="0"/>
                </a:rPr>
                <a:t>BiCS5 160GB~320GB</a:t>
              </a:r>
              <a:endParaRPr lang="zh-TW" altLang="en-US" sz="1800" dirty="0">
                <a:solidFill>
                  <a:schemeClr val="bg1"/>
                </a:solidFill>
                <a:latin typeface="Calibri" panose="020F0502020204030204" pitchFamily="34" charset="0"/>
                <a:ea typeface="+mn-ea"/>
                <a:cs typeface="Calibri" panose="020F0502020204030204" pitchFamily="34" charset="0"/>
              </a:endParaRPr>
            </a:p>
          </p:txBody>
        </p:sp>
      </p:grpSp>
    </p:spTree>
    <p:extLst>
      <p:ext uri="{BB962C8B-B14F-4D97-AF65-F5344CB8AC3E}">
        <p14:creationId xmlns:p14="http://schemas.microsoft.com/office/powerpoint/2010/main" val="1143393212"/>
      </p:ext>
    </p:extLst>
  </p:cSld>
  <p:clrMapOvr>
    <a:masterClrMapping/>
  </p:clrMapOvr>
  <p:transition/>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圖片 4"/>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rot="10800000">
            <a:off x="805229" y="4345020"/>
            <a:ext cx="2560284" cy="2560284"/>
          </a:xfrm>
          <a:prstGeom prst="rect">
            <a:avLst/>
          </a:prstGeom>
        </p:spPr>
      </p:pic>
      <p:pic>
        <p:nvPicPr>
          <p:cNvPr id="4" name="圖片 3"/>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60330" y="1737775"/>
            <a:ext cx="3850081" cy="3850081"/>
          </a:xfrm>
          <a:prstGeom prst="rect">
            <a:avLst/>
          </a:prstGeom>
        </p:spPr>
      </p:pic>
      <p:pic>
        <p:nvPicPr>
          <p:cNvPr id="6" name="圖片 5"/>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12163" y="7921107"/>
            <a:ext cx="809148" cy="829788"/>
          </a:xfrm>
          <a:prstGeom prst="rect">
            <a:avLst/>
          </a:prstGeom>
        </p:spPr>
      </p:pic>
      <p:grpSp>
        <p:nvGrpSpPr>
          <p:cNvPr id="32" name="群組 31"/>
          <p:cNvGrpSpPr/>
          <p:nvPr/>
        </p:nvGrpSpPr>
        <p:grpSpPr>
          <a:xfrm>
            <a:off x="785117" y="6708450"/>
            <a:ext cx="2951021" cy="1399481"/>
            <a:chOff x="1157252" y="6925028"/>
            <a:chExt cx="2951021" cy="1399481"/>
          </a:xfrm>
        </p:grpSpPr>
        <p:pic>
          <p:nvPicPr>
            <p:cNvPr id="33" name="圖片 32"/>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157252" y="7356204"/>
              <a:ext cx="1265764" cy="547159"/>
            </a:xfrm>
            <a:prstGeom prst="rect">
              <a:avLst/>
            </a:prstGeom>
          </p:spPr>
        </p:pic>
        <p:cxnSp>
          <p:nvCxnSpPr>
            <p:cNvPr id="34" name="直線接點 33"/>
            <p:cNvCxnSpPr/>
            <p:nvPr/>
          </p:nvCxnSpPr>
          <p:spPr>
            <a:xfrm>
              <a:off x="1253307" y="6925028"/>
              <a:ext cx="2699130" cy="0"/>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pic>
          <p:nvPicPr>
            <p:cNvPr id="35" name="圖片 34"/>
            <p:cNvPicPr>
              <a:picLocks noChangeAspect="1"/>
            </p:cNvPicPr>
            <p:nvPr/>
          </p:nvPicPr>
          <p:blipFill rotWithShape="1">
            <a:blip r:embed="rId6" cstate="email">
              <a:extLst>
                <a:ext uri="{28A0092B-C50C-407E-A947-70E740481C1C}">
                  <a14:useLocalDpi xmlns:a14="http://schemas.microsoft.com/office/drawing/2010/main"/>
                </a:ext>
              </a:extLst>
            </a:blip>
            <a:srcRect t="17705"/>
            <a:stretch/>
          </p:blipFill>
          <p:spPr>
            <a:xfrm>
              <a:off x="2718820" y="7181056"/>
              <a:ext cx="1389453" cy="1143453"/>
            </a:xfrm>
            <a:prstGeom prst="rect">
              <a:avLst/>
            </a:prstGeom>
          </p:spPr>
        </p:pic>
      </p:grpSp>
      <p:sp>
        <p:nvSpPr>
          <p:cNvPr id="36" name="圓角矩形 35"/>
          <p:cNvSpPr/>
          <p:nvPr/>
        </p:nvSpPr>
        <p:spPr>
          <a:xfrm>
            <a:off x="777467" y="5920605"/>
            <a:ext cx="2874815" cy="553523"/>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2" fontAlgn="auto">
              <a:spcBef>
                <a:spcPts val="0"/>
              </a:spcBef>
              <a:spcAft>
                <a:spcPts val="0"/>
              </a:spcAft>
              <a:defRPr/>
            </a:pPr>
            <a:r>
              <a:rPr lang="en-US" altLang="zh-TW" sz="2400" b="1" dirty="0" smtClean="0">
                <a:solidFill>
                  <a:schemeClr val="bg1"/>
                </a:solidFill>
                <a:latin typeface="Calibri" panose="020F0502020204030204" pitchFamily="34" charset="0"/>
                <a:cs typeface="Calibri" panose="020F0502020204030204" pitchFamily="34" charset="0"/>
              </a:rPr>
              <a:t>CS: Ready</a:t>
            </a:r>
            <a:endParaRPr lang="en-US" altLang="zh-TW" sz="2400" b="1" dirty="0">
              <a:solidFill>
                <a:schemeClr val="bg1"/>
              </a:solidFill>
              <a:latin typeface="Calibri" panose="020F0502020204030204" pitchFamily="34" charset="0"/>
              <a:cs typeface="Calibri" panose="020F0502020204030204" pitchFamily="34" charset="0"/>
            </a:endParaRPr>
          </a:p>
        </p:txBody>
      </p:sp>
      <p:graphicFrame>
        <p:nvGraphicFramePr>
          <p:cNvPr id="37" name="表格 36"/>
          <p:cNvGraphicFramePr>
            <a:graphicFrameLocks noGrp="1"/>
          </p:cNvGraphicFramePr>
          <p:nvPr>
            <p:extLst>
              <p:ext uri="{D42A27DB-BD31-4B8C-83A1-F6EECF244321}">
                <p14:modId xmlns:p14="http://schemas.microsoft.com/office/powerpoint/2010/main" val="2227277081"/>
              </p:ext>
            </p:extLst>
          </p:nvPr>
        </p:nvGraphicFramePr>
        <p:xfrm>
          <a:off x="5285754" y="1852464"/>
          <a:ext cx="10657184" cy="7430009"/>
        </p:xfrm>
        <a:graphic>
          <a:graphicData uri="http://schemas.openxmlformats.org/drawingml/2006/table">
            <a:tbl>
              <a:tblPr firstRow="1" bandRow="1">
                <a:tableStyleId>{5940675A-B579-460E-94D1-54222C63F5DA}</a:tableStyleId>
              </a:tblPr>
              <a:tblGrid>
                <a:gridCol w="5328592"/>
                <a:gridCol w="5328592"/>
              </a:tblGrid>
              <a:tr h="45589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PV140-25</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433611">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Interface</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l"/>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rPr>
                        <a:t>PCIe</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 Gen3 x4</a:t>
                      </a:r>
                    </a:p>
                  </a:txBody>
                  <a:tcPr marL="130048" marR="130048" marT="65024" marB="6502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33611">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Form Factor</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l"/>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U.2  (SFF-8639)</a:t>
                      </a:r>
                    </a:p>
                  </a:txBody>
                  <a:tcPr marL="130048" marR="130048" marT="65024" marB="6502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33611">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Capacity</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960GB~</a:t>
                      </a:r>
                      <a:r>
                        <a:rPr lang="en-US" altLang="zh-TW" sz="2000" b="0" kern="1200" dirty="0" smtClean="0">
                          <a:solidFill>
                            <a:srgbClr val="C00000"/>
                          </a:solidFill>
                          <a:latin typeface="Calibri" panose="020F0502020204030204" pitchFamily="34" charset="0"/>
                          <a:ea typeface="+mn-ea"/>
                          <a:cs typeface="Calibri" panose="020F0502020204030204" pitchFamily="34" charset="0"/>
                          <a:sym typeface="Arial" pitchFamily="34" charset="0"/>
                        </a:rPr>
                        <a:t>7680GB</a:t>
                      </a:r>
                    </a:p>
                  </a:txBody>
                  <a:tcPr marL="130048" marR="130048" marT="65024" marB="6502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33611">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NAND Support</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Pct val="171000"/>
                        <a:buFont typeface="Arial" pitchFamily="34" charset="0"/>
                        <a:buNone/>
                        <a:tabLst/>
                      </a:pPr>
                      <a:r>
                        <a:rPr lang="en-US" altLang="zh-TW" sz="2000" b="0" kern="1200" dirty="0" err="1" smtClean="0">
                          <a:solidFill>
                            <a:schemeClr val="tx1">
                              <a:lumMod val="75000"/>
                              <a:lumOff val="25000"/>
                            </a:schemeClr>
                          </a:solidFill>
                          <a:latin typeface="Calibri" panose="020F0502020204030204" pitchFamily="34" charset="0"/>
                          <a:ea typeface="+mn-ea"/>
                          <a:cs typeface="+mn-cs"/>
                          <a:sym typeface="Arial" pitchFamily="34" charset="0"/>
                        </a:rPr>
                        <a:t>Kioxia</a:t>
                      </a:r>
                      <a:r>
                        <a:rPr lang="en-US" altLang="zh-TW" sz="2000" b="0" kern="1200" dirty="0" smtClean="0">
                          <a:solidFill>
                            <a:schemeClr val="tx1">
                              <a:lumMod val="75000"/>
                              <a:lumOff val="25000"/>
                            </a:schemeClr>
                          </a:solidFill>
                          <a:latin typeface="Calibri" panose="020F0502020204030204" pitchFamily="34" charset="0"/>
                          <a:ea typeface="+mn-ea"/>
                          <a:cs typeface="+mn-cs"/>
                          <a:sym typeface="Arial" pitchFamily="34" charset="0"/>
                        </a:rPr>
                        <a:t> </a:t>
                      </a:r>
                      <a:r>
                        <a:rPr lang="en-US" altLang="zh-TW" sz="2000" b="0" kern="1200" dirty="0" smtClean="0">
                          <a:solidFill>
                            <a:srgbClr val="C00000"/>
                          </a:solidFill>
                          <a:latin typeface="Calibri" panose="020F0502020204030204" pitchFamily="34" charset="0"/>
                          <a:ea typeface="+mn-ea"/>
                          <a:cs typeface="+mn-cs"/>
                          <a:sym typeface="Arial" pitchFamily="34" charset="0"/>
                        </a:rPr>
                        <a:t>BiCS5</a:t>
                      </a:r>
                    </a:p>
                  </a:txBody>
                  <a:tcPr marL="130048" marR="130048" marT="65024" marB="6502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33611">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External DRAM</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Yes</a:t>
                      </a: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33611">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R/W Speed (MB/sec)</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rgbClr val="C00000"/>
                          </a:solidFill>
                          <a:latin typeface="Calibri" panose="020F0502020204030204" pitchFamily="34" charset="0"/>
                          <a:ea typeface="+mn-ea"/>
                          <a:cs typeface="Calibri" panose="020F0502020204030204" pitchFamily="34" charset="0"/>
                          <a:sym typeface="Arial" pitchFamily="34" charset="0"/>
                        </a:rPr>
                        <a:t>3405/1100</a:t>
                      </a:r>
                    </a:p>
                  </a:txBody>
                  <a:tcPr marL="130048" marR="130048" marT="65024" marB="6502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33611">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Read) </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rgbClr val="C00000"/>
                          </a:solidFill>
                          <a:latin typeface="Calibri" panose="020F0502020204030204" pitchFamily="34" charset="0"/>
                          <a:ea typeface="+mn-ea"/>
                          <a:cs typeface="Calibri" panose="020F0502020204030204" pitchFamily="34" charset="0"/>
                          <a:sym typeface="Arial" pitchFamily="34" charset="0"/>
                        </a:rPr>
                        <a:t>687K</a:t>
                      </a:r>
                    </a:p>
                  </a:txBody>
                  <a:tcPr marL="130048" marR="130048" marT="65024" marB="6502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33611">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IOPS (4K Random Write) </a:t>
                      </a:r>
                    </a:p>
                  </a:txBody>
                  <a:tcPr marL="91442" marR="91442"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rgbClr val="C00000"/>
                          </a:solidFill>
                          <a:latin typeface="Calibri" panose="020F0502020204030204" pitchFamily="34" charset="0"/>
                          <a:ea typeface="+mn-ea"/>
                          <a:cs typeface="Calibri" panose="020F0502020204030204" pitchFamily="34" charset="0"/>
                          <a:sym typeface="Arial" pitchFamily="34" charset="0"/>
                        </a:rPr>
                        <a:t>254K</a:t>
                      </a:r>
                    </a:p>
                  </a:txBody>
                  <a:tcPr marL="130048" marR="130048" marT="65024" marB="6502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33611">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Wide Temp. (-40</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C~85</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a:t>
                      </a:r>
                    </a:p>
                  </a:txBody>
                  <a:tcPr marL="79218" marR="79218" marT="39603" marB="3960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l"/>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Yes </a:t>
                      </a:r>
                    </a:p>
                  </a:txBody>
                  <a:tcPr marL="130048" marR="130048" marT="65024" marB="65024">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20253">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2638962">
                <a:tc>
                  <a:txBody>
                    <a:bodyPr/>
                    <a:lstStyle/>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Support LDPC ECC</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Power Failure Management</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S.M.A.R.T. SSD Widget 2.0</a:t>
                      </a:r>
                    </a:p>
                    <a:p>
                      <a:pPr fontAlgn="ctr">
                        <a:spcBef>
                          <a:spcPts val="0"/>
                        </a:spcBef>
                        <a:buSzPct val="100000"/>
                        <a:buFont typeface="Arial" pitchFamily="34" charset="0"/>
                        <a:buChar char="•"/>
                        <a:defRP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TRIM support</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ea typeface="新細明體" charset="-120"/>
                          <a:cs typeface="Calibri" panose="020F0502020204030204" pitchFamily="34" charset="0"/>
                          <a:sym typeface="Arial" pitchFamily="34" charset="0"/>
                        </a:rPr>
                        <a:t> End-to-End Data Protection </a:t>
                      </a:r>
                      <a:endPar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endParaRP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Thermal throttling technology</a:t>
                      </a:r>
                    </a:p>
                    <a:p>
                      <a:pPr fontAlgn="ctr">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AES 256 support</a:t>
                      </a:r>
                      <a:endParaRPr lang="en-US" altLang="zh-TW" sz="2000" b="0" dirty="0">
                        <a:solidFill>
                          <a:schemeClr val="tx1">
                            <a:lumMod val="75000"/>
                            <a:lumOff val="25000"/>
                          </a:schemeClr>
                        </a:solidFill>
                        <a:latin typeface="Calibri" panose="020F0502020204030204" pitchFamily="34" charset="0"/>
                        <a:cs typeface="Calibri" panose="020F0502020204030204" pitchFamily="34" charset="0"/>
                        <a:sym typeface="Arial" pitchFamily="34" charset="0"/>
                      </a:endParaRP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indent="0">
                        <a:spcBef>
                          <a:spcPts val="3413"/>
                        </a:spcBef>
                        <a:buSzPct val="100000"/>
                        <a:buFont typeface="Arial" panose="020B0604020202020204" pitchFamily="34" charset="0"/>
                        <a:buNone/>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Industrial,</a:t>
                      </a:r>
                      <a:r>
                        <a:rPr lang="en-US" altLang="zh-TW" sz="2000" b="0" baseline="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 Military, Automation</a:t>
                      </a:r>
                    </a:p>
                    <a:p>
                      <a:pPr marL="174625" indent="-174625">
                        <a:spcBef>
                          <a:spcPts val="3413"/>
                        </a:spcBef>
                        <a:buSzPct val="100000"/>
                        <a:buFont typeface="Arial" panose="020B0604020202020204" pitchFamily="34" charset="0"/>
                        <a:buChar char="•"/>
                      </a:pPr>
                      <a:endParaRPr lang="en-US" altLang="zh-TW" sz="2000" b="0" baseline="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endParaRPr>
                    </a:p>
                    <a:p>
                      <a:pPr marL="174625" indent="-174625">
                        <a:spcBef>
                          <a:spcPts val="3413"/>
                        </a:spcBef>
                        <a:buSzPct val="100000"/>
                        <a:buFont typeface="Arial" panose="020B0604020202020204" pitchFamily="34" charset="0"/>
                        <a:buChar char="•"/>
                      </a:pPr>
                      <a:endParaRPr lang="en-US" altLang="zh-TW" sz="2000" b="0" baseline="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endParaRPr>
                    </a:p>
                    <a:p>
                      <a:pPr marL="174625" indent="-174625">
                        <a:spcBef>
                          <a:spcPts val="3413"/>
                        </a:spcBef>
                        <a:buSzPct val="100000"/>
                        <a:buFont typeface="Arial" panose="020B0604020202020204" pitchFamily="34" charset="0"/>
                        <a:buChar char="•"/>
                      </a:pPr>
                      <a:endParaRPr lang="en-US" altLang="zh-TW" sz="2000" b="0" dirty="0">
                        <a:solidFill>
                          <a:schemeClr val="tx1">
                            <a:lumMod val="75000"/>
                            <a:lumOff val="25000"/>
                          </a:schemeClr>
                        </a:solidFill>
                        <a:latin typeface="Calibri" panose="020F0502020204030204" pitchFamily="34" charset="0"/>
                        <a:cs typeface="Calibri" panose="020F0502020204030204" pitchFamily="34" charset="0"/>
                        <a:sym typeface="Arial" pitchFamily="34" charset="0"/>
                      </a:endParaRP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38" name="矩形 37"/>
          <p:cNvSpPr/>
          <p:nvPr/>
        </p:nvSpPr>
        <p:spPr>
          <a:xfrm>
            <a:off x="7373987" y="1025242"/>
            <a:ext cx="4567661" cy="646331"/>
          </a:xfrm>
          <a:prstGeom prst="rect">
            <a:avLst/>
          </a:prstGeom>
        </p:spPr>
        <p:txBody>
          <a:bodyPr wrap="none">
            <a:spAutoFit/>
          </a:bodyPr>
          <a:lstStyle/>
          <a:p>
            <a:pPr lvl="0" eaLnBrk="1" hangingPunct="1">
              <a:defRPr/>
            </a:pPr>
            <a:r>
              <a:rPr lang="en-US" altLang="zh-TW" sz="3600" b="1" dirty="0">
                <a:solidFill>
                  <a:srgbClr val="008080"/>
                </a:solidFill>
                <a:latin typeface="Calibri" panose="020F0502020204030204" pitchFamily="34" charset="0"/>
                <a:cs typeface="Calibri" panose="020F0502020204030204" pitchFamily="34" charset="0"/>
              </a:rPr>
              <a:t>PV140-25 Specification</a:t>
            </a:r>
          </a:p>
        </p:txBody>
      </p:sp>
      <p:pic>
        <p:nvPicPr>
          <p:cNvPr id="3" name="圖片 2"/>
          <p:cNvPicPr>
            <a:picLocks noChangeAspect="1"/>
          </p:cNvPicPr>
          <p:nvPr/>
        </p:nvPicPr>
        <p:blipFill rotWithShape="1">
          <a:blip r:embed="rId7"/>
          <a:srcRect l="3461" t="2924" r="2428" b="895"/>
          <a:stretch/>
        </p:blipFill>
        <p:spPr>
          <a:xfrm>
            <a:off x="10803490" y="7032707"/>
            <a:ext cx="5112568" cy="2150448"/>
          </a:xfrm>
          <a:prstGeom prst="rect">
            <a:avLst/>
          </a:prstGeom>
        </p:spPr>
      </p:pic>
      <p:sp>
        <p:nvSpPr>
          <p:cNvPr id="15" name="標題 4"/>
          <p:cNvSpPr>
            <a:spLocks noGrp="1"/>
          </p:cNvSpPr>
          <p:nvPr>
            <p:ph type="title"/>
          </p:nvPr>
        </p:nvSpPr>
        <p:spPr>
          <a:xfrm>
            <a:off x="705488" y="268287"/>
            <a:ext cx="14292088" cy="1080121"/>
          </a:xfrm>
        </p:spPr>
        <p:txBody>
          <a:bodyPr/>
          <a:lstStyle/>
          <a:p>
            <a:r>
              <a:rPr lang="en-US" altLang="zh-TW" dirty="0" err="1" smtClean="0"/>
              <a:t>PCIe</a:t>
            </a:r>
            <a:endParaRPr lang="zh-TW" altLang="en-US" dirty="0"/>
          </a:p>
        </p:txBody>
      </p:sp>
    </p:spTree>
    <p:extLst>
      <p:ext uri="{BB962C8B-B14F-4D97-AF65-F5344CB8AC3E}">
        <p14:creationId xmlns:p14="http://schemas.microsoft.com/office/powerpoint/2010/main" val="1096163150"/>
      </p:ext>
    </p:extLst>
  </p:cSld>
  <p:clrMapOvr>
    <a:masterClrMapping/>
  </p:clrMapOvr>
  <p:transition/>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 name="圖片 3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36362" y="7139626"/>
            <a:ext cx="1092541" cy="547159"/>
          </a:xfrm>
          <a:prstGeom prst="rect">
            <a:avLst/>
          </a:prstGeom>
        </p:spPr>
      </p:pic>
      <p:pic>
        <p:nvPicPr>
          <p:cNvPr id="17" name="圖片 16"/>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356154" y="7535434"/>
            <a:ext cx="1389453" cy="1389453"/>
          </a:xfrm>
          <a:prstGeom prst="rect">
            <a:avLst/>
          </a:prstGeom>
        </p:spPr>
      </p:pic>
      <p:grpSp>
        <p:nvGrpSpPr>
          <p:cNvPr id="24" name="群組 23"/>
          <p:cNvGrpSpPr/>
          <p:nvPr/>
        </p:nvGrpSpPr>
        <p:grpSpPr>
          <a:xfrm>
            <a:off x="785117" y="6708450"/>
            <a:ext cx="2795185" cy="978335"/>
            <a:chOff x="1157252" y="6925028"/>
            <a:chExt cx="2795185" cy="978335"/>
          </a:xfrm>
        </p:grpSpPr>
        <p:pic>
          <p:nvPicPr>
            <p:cNvPr id="33" name="圖片 32"/>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157252" y="7356204"/>
              <a:ext cx="1265764" cy="547159"/>
            </a:xfrm>
            <a:prstGeom prst="rect">
              <a:avLst/>
            </a:prstGeom>
          </p:spPr>
        </p:pic>
        <p:cxnSp>
          <p:nvCxnSpPr>
            <p:cNvPr id="34" name="直線接點 33"/>
            <p:cNvCxnSpPr/>
            <p:nvPr/>
          </p:nvCxnSpPr>
          <p:spPr>
            <a:xfrm>
              <a:off x="1253307" y="6925028"/>
              <a:ext cx="2699130" cy="0"/>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6" name="圓角矩形 35"/>
          <p:cNvSpPr/>
          <p:nvPr/>
        </p:nvSpPr>
        <p:spPr>
          <a:xfrm>
            <a:off x="1469515" y="5928274"/>
            <a:ext cx="1656000" cy="468000"/>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2" fontAlgn="auto">
              <a:spcBef>
                <a:spcPts val="0"/>
              </a:spcBef>
              <a:spcAft>
                <a:spcPts val="0"/>
              </a:spcAft>
              <a:defRPr/>
            </a:pPr>
            <a:r>
              <a:rPr lang="en-US" altLang="zh-TW" sz="2400" b="1" dirty="0" smtClean="0">
                <a:solidFill>
                  <a:schemeClr val="bg1"/>
                </a:solidFill>
                <a:latin typeface="Calibri" panose="020F0502020204030204" pitchFamily="34" charset="0"/>
                <a:cs typeface="Calibri" panose="020F0502020204030204" pitchFamily="34" charset="0"/>
              </a:rPr>
              <a:t>CS</a:t>
            </a:r>
            <a:r>
              <a:rPr lang="en-US" altLang="zh-TW" sz="2400" b="1" dirty="0">
                <a:solidFill>
                  <a:schemeClr val="bg1"/>
                </a:solidFill>
                <a:latin typeface="Calibri" panose="020F0502020204030204" pitchFamily="34" charset="0"/>
                <a:cs typeface="Calibri" panose="020F0502020204030204" pitchFamily="34" charset="0"/>
              </a:rPr>
              <a:t>: </a:t>
            </a:r>
            <a:r>
              <a:rPr lang="en-US" altLang="zh-TW" sz="2400" b="1" dirty="0" smtClean="0">
                <a:solidFill>
                  <a:schemeClr val="bg1"/>
                </a:solidFill>
                <a:latin typeface="Calibri" panose="020F0502020204030204" pitchFamily="34" charset="0"/>
                <a:cs typeface="Calibri" panose="020F0502020204030204" pitchFamily="34" charset="0"/>
              </a:rPr>
              <a:t>E/Dec.</a:t>
            </a:r>
            <a:endParaRPr lang="en-US" altLang="zh-TW" sz="2400" b="1" dirty="0">
              <a:solidFill>
                <a:schemeClr val="bg1"/>
              </a:solidFill>
              <a:latin typeface="Calibri" panose="020F0502020204030204" pitchFamily="34" charset="0"/>
              <a:cs typeface="Calibri" panose="020F0502020204030204" pitchFamily="34" charset="0"/>
            </a:endParaRPr>
          </a:p>
        </p:txBody>
      </p:sp>
      <p:graphicFrame>
        <p:nvGraphicFramePr>
          <p:cNvPr id="39" name="表格 38"/>
          <p:cNvGraphicFramePr>
            <a:graphicFrameLocks noGrp="1"/>
          </p:cNvGraphicFramePr>
          <p:nvPr>
            <p:extLst>
              <p:ext uri="{D42A27DB-BD31-4B8C-83A1-F6EECF244321}">
                <p14:modId xmlns:p14="http://schemas.microsoft.com/office/powerpoint/2010/main" val="3158323182"/>
              </p:ext>
            </p:extLst>
          </p:nvPr>
        </p:nvGraphicFramePr>
        <p:xfrm>
          <a:off x="5285754" y="1492424"/>
          <a:ext cx="10657184" cy="7750641"/>
        </p:xfrm>
        <a:graphic>
          <a:graphicData uri="http://schemas.openxmlformats.org/drawingml/2006/table">
            <a:tbl>
              <a:tblPr firstRow="1" bandRow="1">
                <a:tableStyleId>{5940675A-B579-460E-94D1-54222C63F5DA}</a:tableStyleId>
              </a:tblPr>
              <a:tblGrid>
                <a:gridCol w="5328592"/>
                <a:gridCol w="5328592"/>
              </a:tblGrid>
              <a:tr h="399598">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PV250-CFX</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92490">
                <a:tc>
                  <a:txBody>
                    <a:bodyPr/>
                    <a:lstStyle/>
                    <a:p>
                      <a:pPr>
                        <a:lnSpc>
                          <a:spcPts val="2400"/>
                        </a:lnSpc>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Interface</a:t>
                      </a:r>
                    </a:p>
                  </a:txBody>
                  <a:tcPr marL="130048" marR="130048" marT="65024" marB="650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ts val="2400"/>
                        </a:lnSpc>
                        <a:spcBef>
                          <a:spcPct val="0"/>
                        </a:spcBef>
                        <a:spcAft>
                          <a:spcPct val="0"/>
                        </a:spcAft>
                        <a:buClrTx/>
                        <a:buSzPct val="171000"/>
                        <a:buFont typeface="Arial" pitchFamily="34" charset="0"/>
                        <a:buNone/>
                        <a:tabLst/>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PCIe</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Gen3 x2</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33874">
                <a:tc>
                  <a:txBody>
                    <a:bodyPr/>
                    <a:lstStyle/>
                    <a:p>
                      <a:pPr>
                        <a:lnSpc>
                          <a:spcPts val="2400"/>
                        </a:lnSpc>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Form Factor</a:t>
                      </a:r>
                    </a:p>
                  </a:txBody>
                  <a:tcPr marL="130048" marR="130048" marT="65024" marB="650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ts val="2400"/>
                        </a:lnSpc>
                        <a:spcBef>
                          <a:spcPct val="0"/>
                        </a:spcBef>
                        <a:spcAft>
                          <a:spcPct val="0"/>
                        </a:spcAft>
                        <a:buClrTx/>
                        <a:buSzPct val="171000"/>
                        <a:buFont typeface="Arial" pitchFamily="34" charset="0"/>
                        <a:buNone/>
                        <a:tabLst/>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CFexpress</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2.0 Type B</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33874">
                <a:tc>
                  <a:txBody>
                    <a:bodyPr/>
                    <a:lstStyle/>
                    <a:p>
                      <a:pPr>
                        <a:lnSpc>
                          <a:spcPts val="2400"/>
                        </a:lnSpc>
                      </a:pPr>
                      <a:r>
                        <a:rPr lang="pt-BR"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Dimension (L x W x H)</a:t>
                      </a:r>
                      <a:endPar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30048" marR="130048" marT="65024" marB="650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ts val="24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29.6 x 38.5</a:t>
                      </a:r>
                      <a:r>
                        <a:rPr lang="en-US"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x 3.8</a:t>
                      </a:r>
                      <a:r>
                        <a:rPr lang="en-US"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mm</a:t>
                      </a:r>
                      <a:endPar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33874">
                <a:tc>
                  <a:txBody>
                    <a:bodyPr/>
                    <a:lstStyle/>
                    <a:p>
                      <a:pPr>
                        <a:lnSpc>
                          <a:spcPts val="2400"/>
                        </a:lnSpc>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Capacity</a:t>
                      </a:r>
                    </a:p>
                  </a:txBody>
                  <a:tcPr marL="130048" marR="130048" marT="65024" marB="650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ts val="24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120GB~960GB </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33874">
                <a:tc>
                  <a:txBody>
                    <a:bodyPr/>
                    <a:lstStyle/>
                    <a:p>
                      <a:pPr>
                        <a:lnSpc>
                          <a:spcPts val="2400"/>
                        </a:lnSpc>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NAND Support</a:t>
                      </a:r>
                    </a:p>
                  </a:txBody>
                  <a:tcPr marL="130048" marR="130048" marT="65024" marB="650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ts val="2400"/>
                        </a:lnSpc>
                        <a:spcBef>
                          <a:spcPct val="0"/>
                        </a:spcBef>
                        <a:spcAft>
                          <a:spcPct val="0"/>
                        </a:spcAft>
                        <a:buClrTx/>
                        <a:buSzPct val="171000"/>
                        <a:buFont typeface="Arial" pitchFamily="34" charset="0"/>
                        <a:buNone/>
                        <a:tabLst/>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Kioxia</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lang="en-US" altLang="zh-TW" sz="2000" b="0" kern="1200" dirty="0" smtClean="0">
                          <a:solidFill>
                            <a:srgbClr val="C00000"/>
                          </a:solidFill>
                          <a:latin typeface="Calibri" panose="020F0502020204030204" pitchFamily="34" charset="0"/>
                          <a:ea typeface="+mn-ea"/>
                          <a:cs typeface="Calibri" panose="020F0502020204030204" pitchFamily="34" charset="0"/>
                          <a:sym typeface="Arial" pitchFamily="34" charset="0"/>
                        </a:rPr>
                        <a:t>BiCS5</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3387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External DRAM</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No</a:t>
                      </a: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33874">
                <a:tc>
                  <a:txBody>
                    <a:bodyPr/>
                    <a:lstStyle/>
                    <a:p>
                      <a:pPr>
                        <a:lnSpc>
                          <a:spcPts val="2400"/>
                        </a:lnSpc>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R/W Speed (MB/sec)</a:t>
                      </a:r>
                    </a:p>
                  </a:txBody>
                  <a:tcPr marL="130048" marR="130048" marT="65024" marB="650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ts val="24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Est.3565/2885</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33874">
                <a:tc>
                  <a:txBody>
                    <a:bodyPr/>
                    <a:lstStyle/>
                    <a:p>
                      <a:pPr>
                        <a:lnSpc>
                          <a:spcPts val="2400"/>
                        </a:lnSpc>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IOPS (4K Random Read)</a:t>
                      </a:r>
                    </a:p>
                  </a:txBody>
                  <a:tcPr marL="130048" marR="130048" marT="65024" marB="650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ts val="24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Est.</a:t>
                      </a:r>
                      <a:r>
                        <a:rPr lang="en-US"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95K</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33874">
                <a:tc>
                  <a:txBody>
                    <a:bodyPr/>
                    <a:lstStyle/>
                    <a:p>
                      <a:pPr>
                        <a:lnSpc>
                          <a:spcPts val="2400"/>
                        </a:lnSpc>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IOPS (4K Random Write)</a:t>
                      </a:r>
                    </a:p>
                  </a:txBody>
                  <a:tcPr marL="130048" marR="130048" marT="65024" marB="650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ts val="24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Est.</a:t>
                      </a:r>
                      <a:r>
                        <a:rPr lang="en-US"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347K</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33874">
                <a:tc>
                  <a:txBody>
                    <a:bodyPr/>
                    <a:lstStyle/>
                    <a:p>
                      <a:pPr marL="0" marR="0" lvl="0" indent="0" algn="l" defTabSz="914400" rtl="0" eaLnBrk="1" fontAlgn="auto" latinLnBrk="0" hangingPunct="1">
                        <a:lnSpc>
                          <a:spcPts val="2400"/>
                        </a:lnSpc>
                        <a:spcBef>
                          <a:spcPts val="0"/>
                        </a:spcBef>
                        <a:spcAft>
                          <a:spcPts val="0"/>
                        </a:spcAft>
                        <a:buClrTx/>
                        <a:buSzTx/>
                        <a:buFontTx/>
                        <a:buNone/>
                        <a:tabLst/>
                        <a:defRP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Wide Temp (-40°C~85°C)</a:t>
                      </a:r>
                      <a:endParaRPr lang="zh-TW" altLang="en-US" sz="2000" b="0" dirty="0" smtClean="0">
                        <a:solidFill>
                          <a:schemeClr val="tx1">
                            <a:lumMod val="75000"/>
                            <a:lumOff val="25000"/>
                          </a:schemeClr>
                        </a:solidFill>
                        <a:latin typeface="Calibri" panose="020F0502020204030204" pitchFamily="34" charset="0"/>
                        <a:cs typeface="Calibri" panose="020F0502020204030204" pitchFamily="34" charset="0"/>
                      </a:endParaRPr>
                    </a:p>
                  </a:txBody>
                  <a:tcPr marL="130048" marR="130048" marT="65024" marB="650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l">
                        <a:lnSpc>
                          <a:spcPts val="2400"/>
                        </a:lnSpc>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Yes </a:t>
                      </a:r>
                    </a:p>
                  </a:txBody>
                  <a:tcPr marL="130048" marR="130048" marT="65024" marB="650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74890">
                <a:tc>
                  <a:txBody>
                    <a:bodyPr/>
                    <a:lstStyle/>
                    <a:p>
                      <a:pPr marL="0" marR="0" lvl="0" indent="0" algn="ctr" defTabSz="914400" rtl="0" eaLnBrk="0" fontAlgn="ctr" latinLnBrk="0" hangingPunct="0">
                        <a:lnSpc>
                          <a:spcPts val="24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ts val="24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2628647">
                <a:tc>
                  <a:txBody>
                    <a:bodyPr/>
                    <a:lstStyle/>
                    <a:p>
                      <a:pPr marL="179388" indent="-179388" fontAlgn="ctr">
                        <a:lnSpc>
                          <a:spcPts val="2400"/>
                        </a:lnSpc>
                        <a:spcBef>
                          <a:spcPts val="0"/>
                        </a:spcBef>
                        <a:buSzPct val="100000"/>
                        <a:buFont typeface="Arial" pitchFamily="34" charset="0"/>
                        <a:buChar char="•"/>
                      </a:pP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rPr>
                        <a:t>CFexpress</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 Physical Specification Version 2.0</a:t>
                      </a:r>
                      <a:endPar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endParaRPr>
                    </a:p>
                    <a:p>
                      <a:pPr marL="179388" indent="-179388" fontAlgn="ctr">
                        <a:lnSpc>
                          <a:spcPts val="2400"/>
                        </a:lnSpc>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Support LDPC ECC </a:t>
                      </a:r>
                    </a:p>
                    <a:p>
                      <a:pPr marL="179388" indent="-179388" fontAlgn="ctr">
                        <a:lnSpc>
                          <a:spcPts val="2400"/>
                        </a:lnSpc>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Support HMB (Host Memory Buffer)</a:t>
                      </a:r>
                    </a:p>
                    <a:p>
                      <a:pPr marL="179388" indent="-179388" fontAlgn="ctr">
                        <a:lnSpc>
                          <a:spcPts val="2400"/>
                        </a:lnSpc>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S.M.A.R.T. SSD Widget</a:t>
                      </a:r>
                    </a:p>
                    <a:p>
                      <a:pPr marL="179388" indent="-179388" fontAlgn="ctr">
                        <a:lnSpc>
                          <a:spcPts val="2400"/>
                        </a:lnSpc>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Thermal throttling Technology</a:t>
                      </a:r>
                    </a:p>
                    <a:p>
                      <a:pPr marL="179388" indent="-179388" fontAlgn="ctr">
                        <a:lnSpc>
                          <a:spcPts val="2400"/>
                        </a:lnSpc>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End-to-End Data Protection</a:t>
                      </a:r>
                    </a:p>
                    <a:p>
                      <a:pPr marL="179388" marR="0" lvl="0" indent="-179388" algn="l" defTabSz="914446" rtl="0" eaLnBrk="1" fontAlgn="ctr" latinLnBrk="0" hangingPunct="1">
                        <a:lnSpc>
                          <a:spcPts val="2400"/>
                        </a:lnSpc>
                        <a:spcBef>
                          <a:spcPts val="0"/>
                        </a:spcBef>
                        <a:spcAft>
                          <a:spcPts val="0"/>
                        </a:spcAft>
                        <a:buClrTx/>
                        <a:buSzPct val="100000"/>
                        <a:buFont typeface="Arial" pitchFamily="34" charset="0"/>
                        <a:buChar char="•"/>
                        <a:tabLst/>
                        <a:defRP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AES 256 support</a:t>
                      </a:r>
                    </a:p>
                    <a:p>
                      <a:pPr marL="179388" marR="0" lvl="0" indent="-179388" algn="l" defTabSz="914446" rtl="0" eaLnBrk="1" fontAlgn="ctr" latinLnBrk="0" hangingPunct="1">
                        <a:lnSpc>
                          <a:spcPts val="2400"/>
                        </a:lnSpc>
                        <a:spcBef>
                          <a:spcPts val="0"/>
                        </a:spcBef>
                        <a:spcAft>
                          <a:spcPts val="0"/>
                        </a:spcAft>
                        <a:buClrTx/>
                        <a:buSzPct val="100000"/>
                        <a:buFont typeface="Arial" pitchFamily="34" charset="0"/>
                        <a:buChar char="•"/>
                        <a:tabLst/>
                        <a:defRP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Write protect*</a:t>
                      </a: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nSpc>
                          <a:spcPts val="2400"/>
                        </a:lnSpc>
                        <a:spcBef>
                          <a:spcPts val="3413"/>
                        </a:spcBef>
                        <a:buSzPct val="171000"/>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Digital imaging, Video application, Gaming machine</a:t>
                      </a:r>
                      <a:endParaRPr lang="en-US" altLang="zh-TW" sz="2000" b="0" dirty="0">
                        <a:solidFill>
                          <a:schemeClr val="tx1">
                            <a:lumMod val="75000"/>
                            <a:lumOff val="25000"/>
                          </a:schemeClr>
                        </a:solidFill>
                        <a:latin typeface="Calibri" panose="020F0502020204030204" pitchFamily="34" charset="0"/>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40" name="矩形 39"/>
          <p:cNvSpPr/>
          <p:nvPr/>
        </p:nvSpPr>
        <p:spPr>
          <a:xfrm>
            <a:off x="7373987" y="772344"/>
            <a:ext cx="4804072" cy="646331"/>
          </a:xfrm>
          <a:prstGeom prst="rect">
            <a:avLst/>
          </a:prstGeom>
        </p:spPr>
        <p:txBody>
          <a:bodyPr wrap="none">
            <a:spAutoFit/>
          </a:bodyPr>
          <a:lstStyle/>
          <a:p>
            <a:pPr lvl="0" eaLnBrk="1" hangingPunct="1">
              <a:defRPr/>
            </a:pPr>
            <a:r>
              <a:rPr lang="en-US" altLang="zh-TW" sz="3600" b="1" dirty="0" smtClean="0">
                <a:solidFill>
                  <a:srgbClr val="008080"/>
                </a:solidFill>
                <a:latin typeface="Calibri" panose="020F0502020204030204" pitchFamily="34" charset="0"/>
                <a:cs typeface="Calibri" panose="020F0502020204030204" pitchFamily="34" charset="0"/>
              </a:rPr>
              <a:t>PV250-CFX </a:t>
            </a:r>
            <a:r>
              <a:rPr lang="en-US" altLang="zh-TW" sz="3600" b="1" dirty="0">
                <a:solidFill>
                  <a:srgbClr val="008080"/>
                </a:solidFill>
                <a:latin typeface="Calibri" panose="020F0502020204030204" pitchFamily="34" charset="0"/>
                <a:cs typeface="Calibri" panose="020F0502020204030204" pitchFamily="34" charset="0"/>
              </a:rPr>
              <a:t>Specification</a:t>
            </a:r>
          </a:p>
        </p:txBody>
      </p:sp>
      <p:sp>
        <p:nvSpPr>
          <p:cNvPr id="14" name="標題 4"/>
          <p:cNvSpPr>
            <a:spLocks noGrp="1"/>
          </p:cNvSpPr>
          <p:nvPr>
            <p:ph type="title"/>
          </p:nvPr>
        </p:nvSpPr>
        <p:spPr>
          <a:xfrm>
            <a:off x="705488" y="268287"/>
            <a:ext cx="14292088" cy="1080121"/>
          </a:xfrm>
        </p:spPr>
        <p:txBody>
          <a:bodyPr/>
          <a:lstStyle/>
          <a:p>
            <a:r>
              <a:rPr lang="en-US" altLang="zh-TW" dirty="0" err="1" smtClean="0"/>
              <a:t>PCIe</a:t>
            </a:r>
            <a:endParaRPr lang="zh-TW" altLang="en-US" dirty="0"/>
          </a:p>
        </p:txBody>
      </p:sp>
      <p:pic>
        <p:nvPicPr>
          <p:cNvPr id="6" name="圖片 5"/>
          <p:cNvPicPr>
            <a:picLocks noChangeAspect="1"/>
          </p:cNvPicPr>
          <p:nvPr/>
        </p:nvPicPr>
        <p:blipFill>
          <a:blip r:embed="rId5"/>
          <a:stretch>
            <a:fillRect/>
          </a:stretch>
        </p:blipFill>
        <p:spPr>
          <a:xfrm>
            <a:off x="1181299" y="2284512"/>
            <a:ext cx="2338375" cy="2899038"/>
          </a:xfrm>
          <a:prstGeom prst="rect">
            <a:avLst/>
          </a:prstGeom>
        </p:spPr>
      </p:pic>
      <p:sp>
        <p:nvSpPr>
          <p:cNvPr id="7" name="文字方塊 6"/>
          <p:cNvSpPr txBox="1"/>
          <p:nvPr/>
        </p:nvSpPr>
        <p:spPr>
          <a:xfrm>
            <a:off x="5285754" y="9243065"/>
            <a:ext cx="5112569" cy="369332"/>
          </a:xfrm>
          <a:prstGeom prst="rect">
            <a:avLst/>
          </a:prstGeom>
          <a:noFill/>
        </p:spPr>
        <p:txBody>
          <a:bodyPr wrap="square" rtlCol="0">
            <a:spAutoFit/>
          </a:bodyPr>
          <a:lstStyle/>
          <a:p>
            <a:r>
              <a:rPr lang="en-US" altLang="zh-TW" sz="1800" dirty="0" smtClean="0">
                <a:solidFill>
                  <a:schemeClr val="tx1">
                    <a:lumMod val="75000"/>
                    <a:lumOff val="25000"/>
                  </a:schemeClr>
                </a:solidFill>
                <a:latin typeface="Calibri" panose="020F0502020204030204" pitchFamily="34" charset="0"/>
                <a:cs typeface="Calibri" panose="020F0502020204030204" pitchFamily="34" charset="0"/>
              </a:rPr>
              <a:t>*HW</a:t>
            </a:r>
            <a:r>
              <a:rPr lang="en-US" altLang="zh-TW" sz="1800" dirty="0">
                <a:solidFill>
                  <a:schemeClr val="tx1">
                    <a:lumMod val="75000"/>
                    <a:lumOff val="25000"/>
                  </a:schemeClr>
                </a:solidFill>
                <a:latin typeface="Calibri" panose="020F0502020204030204" pitchFamily="34" charset="0"/>
                <a:cs typeface="Calibri" panose="020F0502020204030204" pitchFamily="34" charset="0"/>
              </a:rPr>
              <a:t>: connector pin </a:t>
            </a:r>
            <a:endParaRPr lang="en-US" altLang="zh-TW" sz="1800" dirty="0">
              <a:solidFill>
                <a:schemeClr val="tx1">
                  <a:lumMod val="75000"/>
                  <a:lumOff val="25000"/>
                </a:schemeClr>
              </a:solidFill>
              <a:latin typeface="Calibri" panose="020F0502020204030204" pitchFamily="34" charset="0"/>
              <a:cs typeface="Calibri" panose="020F0502020204030204" pitchFamily="34" charset="0"/>
              <a:sym typeface="Arial" pitchFamily="34" charset="0"/>
            </a:endParaRPr>
          </a:p>
        </p:txBody>
      </p:sp>
    </p:spTree>
    <p:extLst>
      <p:ext uri="{BB962C8B-B14F-4D97-AF65-F5344CB8AC3E}">
        <p14:creationId xmlns:p14="http://schemas.microsoft.com/office/powerpoint/2010/main" val="1426565857"/>
      </p:ext>
    </p:extLst>
  </p:cSld>
  <p:clrMapOvr>
    <a:masterClrMapping/>
  </p:clrMapOvr>
  <p:transition/>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 name="圖片 3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36362" y="7139626"/>
            <a:ext cx="1092541" cy="547159"/>
          </a:xfrm>
          <a:prstGeom prst="rect">
            <a:avLst/>
          </a:prstGeom>
        </p:spPr>
      </p:pic>
      <p:pic>
        <p:nvPicPr>
          <p:cNvPr id="17" name="圖片 16"/>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356154" y="7535434"/>
            <a:ext cx="1389453" cy="1389453"/>
          </a:xfrm>
          <a:prstGeom prst="rect">
            <a:avLst/>
          </a:prstGeom>
        </p:spPr>
      </p:pic>
      <p:grpSp>
        <p:nvGrpSpPr>
          <p:cNvPr id="24" name="群組 23"/>
          <p:cNvGrpSpPr/>
          <p:nvPr/>
        </p:nvGrpSpPr>
        <p:grpSpPr>
          <a:xfrm>
            <a:off x="785117" y="6708450"/>
            <a:ext cx="2795185" cy="978335"/>
            <a:chOff x="1157252" y="6925028"/>
            <a:chExt cx="2795185" cy="978335"/>
          </a:xfrm>
        </p:grpSpPr>
        <p:pic>
          <p:nvPicPr>
            <p:cNvPr id="33" name="圖片 32"/>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157252" y="7356204"/>
              <a:ext cx="1265764" cy="547159"/>
            </a:xfrm>
            <a:prstGeom prst="rect">
              <a:avLst/>
            </a:prstGeom>
          </p:spPr>
        </p:pic>
        <p:cxnSp>
          <p:nvCxnSpPr>
            <p:cNvPr id="34" name="直線接點 33"/>
            <p:cNvCxnSpPr/>
            <p:nvPr/>
          </p:nvCxnSpPr>
          <p:spPr>
            <a:xfrm>
              <a:off x="1253307" y="6925028"/>
              <a:ext cx="2699130" cy="0"/>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6" name="圓角矩形 35"/>
          <p:cNvSpPr/>
          <p:nvPr/>
        </p:nvSpPr>
        <p:spPr>
          <a:xfrm>
            <a:off x="1397507" y="5928274"/>
            <a:ext cx="1656000" cy="468000"/>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2" fontAlgn="auto">
              <a:spcBef>
                <a:spcPts val="0"/>
              </a:spcBef>
              <a:spcAft>
                <a:spcPts val="0"/>
              </a:spcAft>
              <a:defRPr/>
            </a:pPr>
            <a:r>
              <a:rPr lang="en-US" altLang="zh-TW" sz="2400" b="1" dirty="0" smtClean="0">
                <a:solidFill>
                  <a:schemeClr val="bg1"/>
                </a:solidFill>
                <a:latin typeface="Calibri" panose="020F0502020204030204" pitchFamily="34" charset="0"/>
                <a:cs typeface="Calibri" panose="020F0502020204030204" pitchFamily="34" charset="0"/>
              </a:rPr>
              <a:t>CS</a:t>
            </a:r>
            <a:r>
              <a:rPr lang="en-US" altLang="zh-TW" sz="2400" b="1" dirty="0">
                <a:solidFill>
                  <a:schemeClr val="bg1"/>
                </a:solidFill>
                <a:latin typeface="Calibri" panose="020F0502020204030204" pitchFamily="34" charset="0"/>
                <a:cs typeface="Calibri" panose="020F0502020204030204" pitchFamily="34" charset="0"/>
              </a:rPr>
              <a:t>: </a:t>
            </a:r>
            <a:r>
              <a:rPr lang="en-US" altLang="zh-TW" sz="2400" b="1" dirty="0" smtClean="0">
                <a:solidFill>
                  <a:schemeClr val="bg1"/>
                </a:solidFill>
                <a:latin typeface="Calibri" panose="020F0502020204030204" pitchFamily="34" charset="0"/>
                <a:cs typeface="Calibri" panose="020F0502020204030204" pitchFamily="34" charset="0"/>
              </a:rPr>
              <a:t>E/Nov.</a:t>
            </a:r>
            <a:endParaRPr lang="en-US" altLang="zh-TW" sz="2400" b="1" dirty="0">
              <a:solidFill>
                <a:schemeClr val="bg1"/>
              </a:solidFill>
              <a:latin typeface="Calibri" panose="020F0502020204030204" pitchFamily="34" charset="0"/>
              <a:cs typeface="Calibri" panose="020F0502020204030204" pitchFamily="34" charset="0"/>
            </a:endParaRPr>
          </a:p>
        </p:txBody>
      </p:sp>
      <p:graphicFrame>
        <p:nvGraphicFramePr>
          <p:cNvPr id="39" name="表格 38"/>
          <p:cNvGraphicFramePr>
            <a:graphicFrameLocks noGrp="1"/>
          </p:cNvGraphicFramePr>
          <p:nvPr>
            <p:extLst>
              <p:ext uri="{D42A27DB-BD31-4B8C-83A1-F6EECF244321}">
                <p14:modId xmlns:p14="http://schemas.microsoft.com/office/powerpoint/2010/main" val="2725805033"/>
              </p:ext>
            </p:extLst>
          </p:nvPr>
        </p:nvGraphicFramePr>
        <p:xfrm>
          <a:off x="5285754" y="1301726"/>
          <a:ext cx="10657184" cy="7920886"/>
        </p:xfrm>
        <a:graphic>
          <a:graphicData uri="http://schemas.openxmlformats.org/drawingml/2006/table">
            <a:tbl>
              <a:tblPr firstRow="1" bandRow="1">
                <a:tableStyleId>{5940675A-B579-460E-94D1-54222C63F5DA}</a:tableStyleId>
              </a:tblPr>
              <a:tblGrid>
                <a:gridCol w="5328592"/>
                <a:gridCol w="5328592"/>
              </a:tblGrid>
              <a:tr h="399598">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Model Name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1" fontAlgn="auto" latinLnBrk="0" hangingPunct="1">
                        <a:lnSpc>
                          <a:spcPts val="2400"/>
                        </a:lnSpc>
                        <a:spcBef>
                          <a:spcPts val="0"/>
                        </a:spcBef>
                        <a:spcAft>
                          <a:spcPts val="0"/>
                        </a:spcAft>
                        <a:buClrTx/>
                        <a:buSzTx/>
                        <a:buFontTx/>
                        <a:buNone/>
                        <a:tabLst/>
                        <a:defRPr/>
                      </a:pPr>
                      <a:r>
                        <a:rPr lang="en-US" altLang="zh-TW" sz="2400" b="1" dirty="0" smtClean="0">
                          <a:solidFill>
                            <a:schemeClr val="bg1"/>
                          </a:solidFill>
                          <a:latin typeface="Calibri" panose="020F0502020204030204" pitchFamily="34" charset="0"/>
                          <a:cs typeface="Calibri" panose="020F0502020204030204" pitchFamily="34" charset="0"/>
                        </a:rPr>
                        <a:t>PV25P-CFX</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392490">
                <a:tc>
                  <a:txBody>
                    <a:bodyPr/>
                    <a:lstStyle/>
                    <a:p>
                      <a:pPr>
                        <a:lnSpc>
                          <a:spcPts val="2400"/>
                        </a:lnSpc>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Interface</a:t>
                      </a:r>
                    </a:p>
                  </a:txBody>
                  <a:tcPr marL="130048" marR="130048" marT="65024" marB="650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ts val="2400"/>
                        </a:lnSpc>
                        <a:spcBef>
                          <a:spcPct val="0"/>
                        </a:spcBef>
                        <a:spcAft>
                          <a:spcPct val="0"/>
                        </a:spcAft>
                        <a:buClrTx/>
                        <a:buSzPct val="171000"/>
                        <a:buFont typeface="Arial" pitchFamily="34" charset="0"/>
                        <a:buNone/>
                        <a:tabLst/>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PCIe</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Gen3 x2</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33874">
                <a:tc>
                  <a:txBody>
                    <a:bodyPr/>
                    <a:lstStyle/>
                    <a:p>
                      <a:pPr>
                        <a:lnSpc>
                          <a:spcPts val="2400"/>
                        </a:lnSpc>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Form Factor</a:t>
                      </a:r>
                    </a:p>
                  </a:txBody>
                  <a:tcPr marL="130048" marR="130048" marT="65024" marB="650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ts val="2400"/>
                        </a:lnSpc>
                        <a:spcBef>
                          <a:spcPct val="0"/>
                        </a:spcBef>
                        <a:spcAft>
                          <a:spcPct val="0"/>
                        </a:spcAft>
                        <a:buClrTx/>
                        <a:buSzPct val="171000"/>
                        <a:buFont typeface="Arial" pitchFamily="34" charset="0"/>
                        <a:buNone/>
                        <a:tabLst/>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CFexpress</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2.0 Type B</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33874">
                <a:tc>
                  <a:txBody>
                    <a:bodyPr/>
                    <a:lstStyle/>
                    <a:p>
                      <a:pPr>
                        <a:lnSpc>
                          <a:spcPts val="2400"/>
                        </a:lnSpc>
                      </a:pPr>
                      <a:r>
                        <a:rPr lang="pt-BR"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rPr>
                        <a:t>Dimension (L x W x H)</a:t>
                      </a:r>
                      <a:endPar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endParaRPr>
                    </a:p>
                  </a:txBody>
                  <a:tcPr marL="130048" marR="130048" marT="65024" marB="650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ts val="24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29.6 x 38.5</a:t>
                      </a:r>
                      <a:r>
                        <a:rPr lang="en-US"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x 3.8</a:t>
                      </a:r>
                      <a:r>
                        <a:rPr lang="en-US"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mm</a:t>
                      </a:r>
                      <a:endPar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33874">
                <a:tc>
                  <a:txBody>
                    <a:bodyPr/>
                    <a:lstStyle/>
                    <a:p>
                      <a:pPr>
                        <a:lnSpc>
                          <a:spcPts val="2400"/>
                        </a:lnSpc>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Capacity</a:t>
                      </a:r>
                    </a:p>
                  </a:txBody>
                  <a:tcPr marL="130048" marR="130048" marT="65024" marB="650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ts val="24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120GB~960GB </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33874">
                <a:tc>
                  <a:txBody>
                    <a:bodyPr/>
                    <a:lstStyle/>
                    <a:p>
                      <a:pPr>
                        <a:lnSpc>
                          <a:spcPts val="2400"/>
                        </a:lnSpc>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NAND Support</a:t>
                      </a:r>
                    </a:p>
                  </a:txBody>
                  <a:tcPr marL="130048" marR="130048" marT="65024" marB="650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ts val="2400"/>
                        </a:lnSpc>
                        <a:spcBef>
                          <a:spcPct val="0"/>
                        </a:spcBef>
                        <a:spcAft>
                          <a:spcPct val="0"/>
                        </a:spcAft>
                        <a:buClrTx/>
                        <a:buSzPct val="171000"/>
                        <a:buFont typeface="Arial" pitchFamily="34" charset="0"/>
                        <a:buNone/>
                        <a:tabLst/>
                      </a:pPr>
                      <a:r>
                        <a:rPr lang="en-US" altLang="zh-TW" sz="2000" b="0" kern="1200" dirty="0" err="1"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Kioxia</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lang="en-US" altLang="zh-TW" sz="2000" b="0" kern="1200" dirty="0" smtClean="0">
                          <a:solidFill>
                            <a:srgbClr val="C00000"/>
                          </a:solidFill>
                          <a:latin typeface="Calibri" panose="020F0502020204030204" pitchFamily="34" charset="0"/>
                          <a:ea typeface="+mn-ea"/>
                          <a:cs typeface="Calibri" panose="020F0502020204030204" pitchFamily="34" charset="0"/>
                          <a:sym typeface="Arial" pitchFamily="34" charset="0"/>
                        </a:rPr>
                        <a:t>BiCS5</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33874">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External DRAM</a:t>
                      </a:r>
                      <a:endParaRPr lang="zh-TW" altLang="en-US"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endParaRP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ct val="1000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No</a:t>
                      </a:r>
                    </a:p>
                  </a:txBody>
                  <a:tcPr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33874">
                <a:tc>
                  <a:txBody>
                    <a:bodyPr/>
                    <a:lstStyle/>
                    <a:p>
                      <a:pPr>
                        <a:lnSpc>
                          <a:spcPts val="2400"/>
                        </a:lnSpc>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R/W Speed (MB/sec)</a:t>
                      </a:r>
                    </a:p>
                  </a:txBody>
                  <a:tcPr marL="130048" marR="130048" marT="65024" marB="650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ts val="2400"/>
                        </a:lnSpc>
                        <a:spcBef>
                          <a:spcPct val="0"/>
                        </a:spcBef>
                        <a:spcAft>
                          <a:spcPct val="0"/>
                        </a:spcAft>
                        <a:buClrTx/>
                        <a:buSzPct val="171000"/>
                        <a:buFont typeface="Arial" pitchFamily="34" charset="0"/>
                        <a:buNone/>
                        <a:tabLst/>
                        <a:defRPr/>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Est.3565/2885</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33874">
                <a:tc>
                  <a:txBody>
                    <a:bodyPr/>
                    <a:lstStyle/>
                    <a:p>
                      <a:pPr>
                        <a:lnSpc>
                          <a:spcPts val="2400"/>
                        </a:lnSpc>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IOPS (4K Random Read)</a:t>
                      </a:r>
                    </a:p>
                  </a:txBody>
                  <a:tcPr marL="130048" marR="130048" marT="65024" marB="650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ts val="24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Est.</a:t>
                      </a:r>
                      <a:r>
                        <a:rPr lang="en-US"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95K</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33874">
                <a:tc>
                  <a:txBody>
                    <a:bodyPr/>
                    <a:lstStyle/>
                    <a:p>
                      <a:pPr>
                        <a:lnSpc>
                          <a:spcPts val="2400"/>
                        </a:lnSpc>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IOPS (4K Random Write)</a:t>
                      </a:r>
                    </a:p>
                  </a:txBody>
                  <a:tcPr marL="130048" marR="130048" marT="65024" marB="650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l" defTabSz="914400" rtl="0" eaLnBrk="0" fontAlgn="ctr" latinLnBrk="0" hangingPunct="0">
                        <a:lnSpc>
                          <a:spcPts val="2400"/>
                        </a:lnSpc>
                        <a:spcBef>
                          <a:spcPct val="0"/>
                        </a:spcBef>
                        <a:spcAft>
                          <a:spcPct val="0"/>
                        </a:spcAft>
                        <a:buClrTx/>
                        <a:buSzPct val="171000"/>
                        <a:buFont typeface="Arial" pitchFamily="34" charset="0"/>
                        <a:buNone/>
                        <a:tabLst/>
                      </a:pP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Est.</a:t>
                      </a:r>
                      <a:r>
                        <a:rPr lang="en-US" altLang="zh-TW" sz="2000" b="0" kern="1200" baseline="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 </a:t>
                      </a:r>
                      <a:r>
                        <a:rPr lang="en-US" altLang="zh-TW" sz="2000" b="0" kern="1200" dirty="0" smtClean="0">
                          <a:solidFill>
                            <a:schemeClr val="tx1">
                              <a:lumMod val="75000"/>
                              <a:lumOff val="25000"/>
                            </a:schemeClr>
                          </a:solidFill>
                          <a:latin typeface="Calibri" panose="020F0502020204030204" pitchFamily="34" charset="0"/>
                          <a:ea typeface="+mn-ea"/>
                          <a:cs typeface="Calibri" panose="020F0502020204030204" pitchFamily="34" charset="0"/>
                          <a:sym typeface="Arial" pitchFamily="34" charset="0"/>
                        </a:rPr>
                        <a:t>347K</a:t>
                      </a:r>
                    </a:p>
                  </a:txBody>
                  <a:tcPr marL="112673" marR="112673" marT="56313" marB="56313"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433874">
                <a:tc>
                  <a:txBody>
                    <a:bodyPr/>
                    <a:lstStyle/>
                    <a:p>
                      <a:pPr marL="0" marR="0" lvl="0" indent="0" algn="l" defTabSz="914400" rtl="0" eaLnBrk="1" fontAlgn="auto" latinLnBrk="0" hangingPunct="1">
                        <a:lnSpc>
                          <a:spcPts val="2400"/>
                        </a:lnSpc>
                        <a:spcBef>
                          <a:spcPts val="0"/>
                        </a:spcBef>
                        <a:spcAft>
                          <a:spcPts val="0"/>
                        </a:spcAft>
                        <a:buClrTx/>
                        <a:buSzTx/>
                        <a:buFontTx/>
                        <a:buNone/>
                        <a:tabLst/>
                        <a:defRP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Wide Temp (-40°C~85°C)</a:t>
                      </a:r>
                      <a:endParaRPr lang="zh-TW" altLang="en-US" sz="2000" b="0" dirty="0" smtClean="0">
                        <a:solidFill>
                          <a:schemeClr val="tx1">
                            <a:lumMod val="75000"/>
                            <a:lumOff val="25000"/>
                          </a:schemeClr>
                        </a:solidFill>
                        <a:latin typeface="Calibri" panose="020F0502020204030204" pitchFamily="34" charset="0"/>
                        <a:cs typeface="Calibri" panose="020F0502020204030204" pitchFamily="34" charset="0"/>
                      </a:endParaRPr>
                    </a:p>
                  </a:txBody>
                  <a:tcPr marL="130048" marR="130048" marT="65024" marB="650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l">
                        <a:lnSpc>
                          <a:spcPts val="2400"/>
                        </a:lnSpc>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Yes </a:t>
                      </a:r>
                    </a:p>
                  </a:txBody>
                  <a:tcPr marL="130048" marR="130048" marT="65024" marB="65024"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r h="374890">
                <a:tc>
                  <a:txBody>
                    <a:bodyPr/>
                    <a:lstStyle/>
                    <a:p>
                      <a:pPr marL="0" marR="0" lvl="0" indent="0" algn="ctr" defTabSz="914400" rtl="0" eaLnBrk="0" fontAlgn="ctr" latinLnBrk="0" hangingPunct="0">
                        <a:lnSpc>
                          <a:spcPts val="24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Product Features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c>
                  <a:txBody>
                    <a:bodyPr/>
                    <a:lstStyle/>
                    <a:p>
                      <a:pPr marL="0" marR="0" lvl="0" indent="0" algn="ctr" defTabSz="914400" rtl="0" eaLnBrk="0" fontAlgn="ctr" latinLnBrk="0" hangingPunct="0">
                        <a:lnSpc>
                          <a:spcPts val="2400"/>
                        </a:lnSpc>
                        <a:spcBef>
                          <a:spcPct val="0"/>
                        </a:spcBef>
                        <a:spcAft>
                          <a:spcPct val="0"/>
                        </a:spcAft>
                        <a:buClrTx/>
                        <a:buSzPct val="171000"/>
                        <a:buFont typeface="Arial" pitchFamily="34" charset="0"/>
                        <a:buNone/>
                        <a:tabLst/>
                        <a:defRPr/>
                      </a:pPr>
                      <a:r>
                        <a:rPr lang="en-US" altLang="zh-TW" sz="2400" b="1" dirty="0" smtClean="0">
                          <a:solidFill>
                            <a:schemeClr val="bg1"/>
                          </a:solidFill>
                          <a:latin typeface="Calibri" panose="020F0502020204030204" pitchFamily="34" charset="0"/>
                          <a:cs typeface="Calibri" panose="020F0502020204030204" pitchFamily="34" charset="0"/>
                        </a:rPr>
                        <a:t>Applications</a:t>
                      </a:r>
                    </a:p>
                  </a:txBody>
                  <a:tcPr marL="55700" marR="55700" marT="27846" marB="27846" anchor="ctr"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3">
                        <a:lumMod val="50000"/>
                      </a:schemeClr>
                    </a:solidFill>
                  </a:tcPr>
                </a:tc>
              </a:tr>
              <a:tr h="2628647">
                <a:tc>
                  <a:txBody>
                    <a:bodyPr/>
                    <a:lstStyle/>
                    <a:p>
                      <a:pPr marL="179388" indent="-179388" fontAlgn="ctr">
                        <a:lnSpc>
                          <a:spcPts val="2400"/>
                        </a:lnSpc>
                        <a:spcBef>
                          <a:spcPts val="0"/>
                        </a:spcBef>
                        <a:buSzPct val="100000"/>
                        <a:buFont typeface="Arial" pitchFamily="34" charset="0"/>
                        <a:buChar char="•"/>
                      </a:pP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rPr>
                        <a:t>CFexpress</a:t>
                      </a: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rPr>
                        <a:t> Physical Specification Version 2.0</a:t>
                      </a:r>
                    </a:p>
                    <a:p>
                      <a:pPr marL="179388" marR="0" lvl="0" indent="-179388" algn="l" defTabSz="914446" rtl="0" eaLnBrk="1" fontAlgn="ctr" latinLnBrk="0" hangingPunct="1">
                        <a:lnSpc>
                          <a:spcPts val="2400"/>
                        </a:lnSpc>
                        <a:spcBef>
                          <a:spcPts val="0"/>
                        </a:spcBef>
                        <a:spcAft>
                          <a:spcPts val="0"/>
                        </a:spcAft>
                        <a:buClrTx/>
                        <a:buSzPct val="100000"/>
                        <a:buFont typeface="Arial" pitchFamily="34" charset="0"/>
                        <a:buChar char="•"/>
                        <a:tabLst/>
                        <a:defRPr/>
                      </a:pPr>
                      <a:r>
                        <a:rPr lang="en-US" altLang="zh-TW" sz="2000" b="0" dirty="0" err="1"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Corepower</a:t>
                      </a:r>
                      <a:endPar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endParaRPr>
                    </a:p>
                    <a:p>
                      <a:pPr marL="179388" indent="-179388" fontAlgn="ctr">
                        <a:lnSpc>
                          <a:spcPts val="2400"/>
                        </a:lnSpc>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Support LDPC ECC </a:t>
                      </a:r>
                    </a:p>
                    <a:p>
                      <a:pPr marL="179388" indent="-179388" fontAlgn="ctr">
                        <a:lnSpc>
                          <a:spcPts val="2400"/>
                        </a:lnSpc>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Support HMB (Host Memory Buffer)</a:t>
                      </a:r>
                    </a:p>
                    <a:p>
                      <a:pPr marL="179388" indent="-179388" fontAlgn="ctr">
                        <a:lnSpc>
                          <a:spcPts val="2400"/>
                        </a:lnSpc>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S.M.A.R.T. SSD Widget</a:t>
                      </a:r>
                    </a:p>
                    <a:p>
                      <a:pPr marL="179388" indent="-179388" fontAlgn="ctr">
                        <a:lnSpc>
                          <a:spcPts val="2400"/>
                        </a:lnSpc>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Thermal throttling Technology</a:t>
                      </a:r>
                    </a:p>
                    <a:p>
                      <a:pPr marL="179388" indent="-179388" fontAlgn="ctr">
                        <a:lnSpc>
                          <a:spcPts val="2400"/>
                        </a:lnSpc>
                        <a:spcBef>
                          <a:spcPts val="0"/>
                        </a:spcBef>
                        <a:buSzPct val="100000"/>
                        <a:buFont typeface="Arial" pitchFamily="34" charset="0"/>
                        <a:buChar cha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End-to-End Data Protection</a:t>
                      </a:r>
                    </a:p>
                    <a:p>
                      <a:pPr marL="179388" marR="0" lvl="0" indent="-179388" algn="l" defTabSz="914446" rtl="0" eaLnBrk="1" fontAlgn="ctr" latinLnBrk="0" hangingPunct="1">
                        <a:lnSpc>
                          <a:spcPts val="2400"/>
                        </a:lnSpc>
                        <a:spcBef>
                          <a:spcPts val="0"/>
                        </a:spcBef>
                        <a:spcAft>
                          <a:spcPts val="0"/>
                        </a:spcAft>
                        <a:buClrTx/>
                        <a:buSzPct val="100000"/>
                        <a:buFont typeface="Arial" pitchFamily="34" charset="0"/>
                        <a:buChar char="•"/>
                        <a:tabLst/>
                        <a:defRP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AES 256 support</a:t>
                      </a:r>
                    </a:p>
                    <a:p>
                      <a:pPr marL="179388" marR="0" lvl="0" indent="-179388" algn="l" defTabSz="914446" rtl="0" eaLnBrk="1" fontAlgn="ctr" latinLnBrk="0" hangingPunct="1">
                        <a:lnSpc>
                          <a:spcPts val="2400"/>
                        </a:lnSpc>
                        <a:spcBef>
                          <a:spcPts val="0"/>
                        </a:spcBef>
                        <a:spcAft>
                          <a:spcPts val="0"/>
                        </a:spcAft>
                        <a:buClrTx/>
                        <a:buSzPct val="100000"/>
                        <a:buFont typeface="Arial" pitchFamily="34" charset="0"/>
                        <a:buChar char="•"/>
                        <a:tabLst/>
                        <a:defRPr/>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Write protect*</a:t>
                      </a: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nSpc>
                          <a:spcPts val="2400"/>
                        </a:lnSpc>
                        <a:spcBef>
                          <a:spcPts val="3413"/>
                        </a:spcBef>
                        <a:buSzPct val="171000"/>
                      </a:pPr>
                      <a:r>
                        <a:rPr lang="en-US" altLang="zh-TW" sz="2000" b="0" dirty="0" smtClean="0">
                          <a:solidFill>
                            <a:schemeClr val="tx1">
                              <a:lumMod val="75000"/>
                              <a:lumOff val="25000"/>
                            </a:schemeClr>
                          </a:solidFill>
                          <a:latin typeface="Calibri" panose="020F0502020204030204" pitchFamily="34" charset="0"/>
                          <a:cs typeface="Calibri" panose="020F0502020204030204" pitchFamily="34" charset="0"/>
                          <a:sym typeface="Arial" pitchFamily="34" charset="0"/>
                        </a:rPr>
                        <a:t>Digital imaging, Video application, Gaming machine</a:t>
                      </a:r>
                      <a:endParaRPr lang="en-US" altLang="zh-TW" sz="2000" b="0" dirty="0">
                        <a:solidFill>
                          <a:schemeClr val="tx1">
                            <a:lumMod val="75000"/>
                            <a:lumOff val="25000"/>
                          </a:schemeClr>
                        </a:solidFill>
                        <a:latin typeface="Calibri" panose="020F0502020204030204" pitchFamily="34" charset="0"/>
                        <a:cs typeface="Calibri" panose="020F0502020204030204" pitchFamily="34" charset="0"/>
                        <a:sym typeface="Arial" pitchFamily="34" charset="0"/>
                      </a:endParaRPr>
                    </a:p>
                  </a:txBody>
                  <a:tcPr marL="55700" marR="55700" marT="27846" marB="27846" horzOverflow="overflow">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r>
            </a:tbl>
          </a:graphicData>
        </a:graphic>
      </p:graphicFrame>
      <p:sp>
        <p:nvSpPr>
          <p:cNvPr id="40" name="矩形 39"/>
          <p:cNvSpPr/>
          <p:nvPr/>
        </p:nvSpPr>
        <p:spPr>
          <a:xfrm>
            <a:off x="7373987" y="628328"/>
            <a:ext cx="4815293" cy="646331"/>
          </a:xfrm>
          <a:prstGeom prst="rect">
            <a:avLst/>
          </a:prstGeom>
        </p:spPr>
        <p:txBody>
          <a:bodyPr wrap="none">
            <a:spAutoFit/>
          </a:bodyPr>
          <a:lstStyle/>
          <a:p>
            <a:pPr lvl="0" eaLnBrk="1" hangingPunct="1">
              <a:defRPr/>
            </a:pPr>
            <a:r>
              <a:rPr lang="en-US" altLang="zh-TW" sz="3600" b="1" dirty="0" smtClean="0">
                <a:solidFill>
                  <a:srgbClr val="008080"/>
                </a:solidFill>
                <a:latin typeface="Calibri" panose="020F0502020204030204" pitchFamily="34" charset="0"/>
                <a:cs typeface="Calibri" panose="020F0502020204030204" pitchFamily="34" charset="0"/>
              </a:rPr>
              <a:t>PV25P-CFX </a:t>
            </a:r>
            <a:r>
              <a:rPr lang="en-US" altLang="zh-TW" sz="3600" b="1" dirty="0">
                <a:solidFill>
                  <a:srgbClr val="008080"/>
                </a:solidFill>
                <a:latin typeface="Calibri" panose="020F0502020204030204" pitchFamily="34" charset="0"/>
                <a:cs typeface="Calibri" panose="020F0502020204030204" pitchFamily="34" charset="0"/>
              </a:rPr>
              <a:t>Specification</a:t>
            </a:r>
          </a:p>
        </p:txBody>
      </p:sp>
      <p:sp>
        <p:nvSpPr>
          <p:cNvPr id="14" name="標題 4"/>
          <p:cNvSpPr>
            <a:spLocks noGrp="1"/>
          </p:cNvSpPr>
          <p:nvPr>
            <p:ph type="title"/>
          </p:nvPr>
        </p:nvSpPr>
        <p:spPr>
          <a:xfrm>
            <a:off x="705488" y="268287"/>
            <a:ext cx="14292088" cy="1080121"/>
          </a:xfrm>
        </p:spPr>
        <p:txBody>
          <a:bodyPr/>
          <a:lstStyle/>
          <a:p>
            <a:r>
              <a:rPr lang="en-US" altLang="zh-TW" dirty="0" err="1" smtClean="0"/>
              <a:t>PCIe</a:t>
            </a:r>
            <a:endParaRPr lang="zh-TW" altLang="en-US" dirty="0"/>
          </a:p>
        </p:txBody>
      </p:sp>
      <p:sp>
        <p:nvSpPr>
          <p:cNvPr id="7" name="文字方塊 6"/>
          <p:cNvSpPr txBox="1"/>
          <p:nvPr/>
        </p:nvSpPr>
        <p:spPr>
          <a:xfrm>
            <a:off x="5285754" y="9243065"/>
            <a:ext cx="5112569" cy="369332"/>
          </a:xfrm>
          <a:prstGeom prst="rect">
            <a:avLst/>
          </a:prstGeom>
          <a:noFill/>
        </p:spPr>
        <p:txBody>
          <a:bodyPr wrap="square" rtlCol="0">
            <a:spAutoFit/>
          </a:bodyPr>
          <a:lstStyle/>
          <a:p>
            <a:r>
              <a:rPr lang="en-US" altLang="zh-TW" sz="1800" dirty="0" smtClean="0">
                <a:solidFill>
                  <a:schemeClr val="tx1">
                    <a:lumMod val="75000"/>
                    <a:lumOff val="25000"/>
                  </a:schemeClr>
                </a:solidFill>
                <a:latin typeface="Calibri" panose="020F0502020204030204" pitchFamily="34" charset="0"/>
                <a:cs typeface="Calibri" panose="020F0502020204030204" pitchFamily="34" charset="0"/>
              </a:rPr>
              <a:t>*HW</a:t>
            </a:r>
            <a:r>
              <a:rPr lang="en-US" altLang="zh-TW" sz="1800" dirty="0">
                <a:solidFill>
                  <a:schemeClr val="tx1">
                    <a:lumMod val="75000"/>
                    <a:lumOff val="25000"/>
                  </a:schemeClr>
                </a:solidFill>
                <a:latin typeface="Calibri" panose="020F0502020204030204" pitchFamily="34" charset="0"/>
                <a:cs typeface="Calibri" panose="020F0502020204030204" pitchFamily="34" charset="0"/>
              </a:rPr>
              <a:t>: connector pin </a:t>
            </a:r>
            <a:endParaRPr lang="en-US" altLang="zh-TW" sz="1800" dirty="0">
              <a:solidFill>
                <a:schemeClr val="tx1">
                  <a:lumMod val="75000"/>
                  <a:lumOff val="25000"/>
                </a:schemeClr>
              </a:solidFill>
              <a:latin typeface="Calibri" panose="020F0502020204030204" pitchFamily="34" charset="0"/>
              <a:cs typeface="Calibri" panose="020F0502020204030204" pitchFamily="34" charset="0"/>
              <a:sym typeface="Arial" pitchFamily="34" charset="0"/>
            </a:endParaRPr>
          </a:p>
        </p:txBody>
      </p:sp>
      <p:pic>
        <p:nvPicPr>
          <p:cNvPr id="3" name="圖片 2"/>
          <p:cNvPicPr>
            <a:picLocks noChangeAspect="1"/>
          </p:cNvPicPr>
          <p:nvPr/>
        </p:nvPicPr>
        <p:blipFill>
          <a:blip r:embed="rId5"/>
          <a:stretch>
            <a:fillRect/>
          </a:stretch>
        </p:blipFill>
        <p:spPr>
          <a:xfrm>
            <a:off x="1181299" y="2500536"/>
            <a:ext cx="2224148" cy="2846577"/>
          </a:xfrm>
          <a:prstGeom prst="rect">
            <a:avLst/>
          </a:prstGeom>
        </p:spPr>
      </p:pic>
    </p:spTree>
    <p:extLst>
      <p:ext uri="{BB962C8B-B14F-4D97-AF65-F5344CB8AC3E}">
        <p14:creationId xmlns:p14="http://schemas.microsoft.com/office/powerpoint/2010/main" val="4242736083"/>
      </p:ext>
    </p:extLst>
  </p:cSld>
  <p:clrMapOvr>
    <a:masterClrMapping/>
  </p:clrMapOvr>
  <p:transition/>
  <p:timing>
    <p:tnLst>
      <p:par>
        <p:cTn id="1" dur="indefinite" restart="never" nodeType="tmRoot"/>
      </p:par>
    </p:tnLst>
  </p:timing>
</p:sld>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1_Title &amp; Bullets">
  <a:themeElements>
    <a:clrScheme name="Title &amp; Bullet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Title &amp; Bullets">
      <a:majorFont>
        <a:latin typeface="Arial"/>
        <a:ea typeface="Heiti TC Light"/>
        <a:cs typeface="Heiti TC Light"/>
      </a:majorFont>
      <a:minorFont>
        <a:latin typeface="Arial"/>
        <a:ea typeface="Heiti TC Light"/>
        <a:cs typeface="Heiti TC Light"/>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200" b="0" i="0" u="none" strike="noStrike" cap="none" normalizeH="0" baseline="0" smtClean="0">
            <a:ln>
              <a:noFill/>
            </a:ln>
            <a:solidFill>
              <a:srgbClr val="000000"/>
            </a:solidFill>
            <a:effectLst/>
            <a:latin typeface="Gill Sans" charset="0"/>
            <a:sym typeface="Gill Sans" charset="0"/>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200" b="0" i="0" u="none" strike="noStrike" cap="none" normalizeH="0" baseline="0" smtClean="0">
            <a:ln>
              <a:noFill/>
            </a:ln>
            <a:solidFill>
              <a:srgbClr val="000000"/>
            </a:solidFill>
            <a:effectLst/>
            <a:latin typeface="Gill Sans" charset="0"/>
            <a:sym typeface="Gill Sans" charset="0"/>
          </a:defRPr>
        </a:defPPr>
      </a:lstStyle>
    </a:lnDef>
    <a:txDef>
      <a:spPr>
        <a:noFill/>
      </a:spPr>
      <a:bodyPr wrap="square" rtlCol="0">
        <a:spAutoFit/>
      </a:bodyPr>
      <a:lstStyle>
        <a:defPPr>
          <a:defRPr sz="2400" dirty="0">
            <a:solidFill>
              <a:schemeClr val="tx1">
                <a:lumMod val="75000"/>
                <a:lumOff val="25000"/>
              </a:schemeClr>
            </a:solidFill>
            <a:latin typeface="Calibri" panose="020F0502020204030204" pitchFamily="34" charset="0"/>
            <a:ea typeface="微軟正黑體" panose="020B0604030504040204" pitchFamily="34" charset="-120"/>
            <a:cs typeface="Calibri" panose="020F0502020204030204" pitchFamily="34" charset="0"/>
          </a:defRPr>
        </a:defPPr>
      </a:lstStyle>
    </a:txDef>
  </a:objectDefaults>
  <a:extraClrSchemeLst>
    <a:extraClrScheme>
      <a:clrScheme name="Title &amp; Bullet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佈景主題">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佈景主題">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38089</TotalTime>
  <Pages>0</Pages>
  <Words>19989</Words>
  <Characters>0</Characters>
  <Application>Microsoft Office PowerPoint</Application>
  <PresentationFormat>自訂</PresentationFormat>
  <Lines>0</Lines>
  <Paragraphs>8497</Paragraphs>
  <Slides>239</Slides>
  <Notes>54</Notes>
  <HiddenSlides>0</HiddenSlides>
  <MMClips>0</MMClips>
  <ScaleCrop>false</ScaleCrop>
  <HeadingPairs>
    <vt:vector size="6" baseType="variant">
      <vt:variant>
        <vt:lpstr>使用字型</vt:lpstr>
      </vt:variant>
      <vt:variant>
        <vt:i4>13</vt:i4>
      </vt:variant>
      <vt:variant>
        <vt:lpstr>佈景主題</vt:lpstr>
      </vt:variant>
      <vt:variant>
        <vt:i4>1</vt:i4>
      </vt:variant>
      <vt:variant>
        <vt:lpstr>投影片標題</vt:lpstr>
      </vt:variant>
      <vt:variant>
        <vt:i4>239</vt:i4>
      </vt:variant>
    </vt:vector>
  </HeadingPairs>
  <TitlesOfParts>
    <vt:vector size="253" baseType="lpstr">
      <vt:lpstr>Arial Unicode MS</vt:lpstr>
      <vt:lpstr>Gill Sans</vt:lpstr>
      <vt:lpstr>Heiti TC Light</vt:lpstr>
      <vt:lpstr>NeoSans</vt:lpstr>
      <vt:lpstr>微軟正黑體</vt:lpstr>
      <vt:lpstr>微软雅黑 Light</vt:lpstr>
      <vt:lpstr>新細明體</vt:lpstr>
      <vt:lpstr>Arial</vt:lpstr>
      <vt:lpstr>Calibri</vt:lpstr>
      <vt:lpstr>Cambria</vt:lpstr>
      <vt:lpstr>Helvetica</vt:lpstr>
      <vt:lpstr>Verdana</vt:lpstr>
      <vt:lpstr>Wingdings</vt:lpstr>
      <vt:lpstr>1_Title &amp; Bullets</vt:lpstr>
      <vt:lpstr>PowerPoint 簡報</vt:lpstr>
      <vt:lpstr>Industrial SSD Product Roadmap PCIe, SATA Form Factors 2023 Q4</vt:lpstr>
      <vt:lpstr>Determine the Right Flash Chip</vt:lpstr>
      <vt:lpstr>Apacer’s Industrial 3D NAND SSD Segmentation by IC Type</vt:lpstr>
      <vt:lpstr>Reliability starts with Design; ended with Certification</vt:lpstr>
      <vt:lpstr>PowerPoint 簡報</vt:lpstr>
      <vt:lpstr>Roadmap Agenda</vt:lpstr>
      <vt:lpstr>Defense Series Spec. &amp; Features &amp; MIL Test </vt:lpstr>
      <vt:lpstr>Defense Series Roadmap</vt:lpstr>
      <vt:lpstr>Defense Series Roadmap</vt:lpstr>
      <vt:lpstr>Defense Series Roadmap</vt:lpstr>
      <vt:lpstr>Defense Series Roadmap</vt:lpstr>
      <vt:lpstr>Defense Series Roadmap</vt:lpstr>
      <vt:lpstr>Defense Series Roadmap</vt:lpstr>
      <vt:lpstr>Defense Series Roadmap</vt:lpstr>
      <vt:lpstr>Defense Series</vt:lpstr>
      <vt:lpstr>Defense Series</vt:lpstr>
      <vt:lpstr>Defense Series</vt:lpstr>
      <vt:lpstr>Defense Series</vt:lpstr>
      <vt:lpstr>Defense Series</vt:lpstr>
      <vt:lpstr>Roadmap Agenda</vt:lpstr>
      <vt:lpstr>PowerPoint 簡報</vt:lpstr>
      <vt:lpstr>PowerPoint 簡報</vt:lpstr>
      <vt:lpstr>PowerPoint 簡報</vt:lpstr>
      <vt:lpstr>PowerPoint 簡報</vt:lpstr>
      <vt:lpstr>Roadmap Agenda</vt:lpstr>
      <vt:lpstr>Enterprise Series</vt:lpstr>
      <vt:lpstr>Enterprise Series roadmap</vt:lpstr>
      <vt:lpstr>Enterprise Series roadmap</vt:lpstr>
      <vt:lpstr>Enterprise Series roadmap</vt:lpstr>
      <vt:lpstr>Enterprise Series roadmap</vt:lpstr>
      <vt:lpstr>Enterprise Series roadmap</vt:lpstr>
      <vt:lpstr>Enterprise Series roadmap</vt:lpstr>
      <vt:lpstr>3D TLC 2.5”</vt:lpstr>
      <vt:lpstr>3D TLC 2.5”</vt:lpstr>
      <vt:lpstr>PowerPoint 簡報</vt:lpstr>
      <vt:lpstr>PCIe</vt:lpstr>
      <vt:lpstr>PCIe</vt:lpstr>
      <vt:lpstr>PCIe</vt:lpstr>
      <vt:lpstr>PCIe</vt:lpstr>
      <vt:lpstr>PCIe</vt:lpstr>
      <vt:lpstr>Roadmap Agenda</vt:lpstr>
      <vt:lpstr>CoreRescue ASR Technology – an Invincible Helper </vt:lpstr>
      <vt:lpstr>SV250 CoreRescue ASR SSD Series Roadmap </vt:lpstr>
      <vt:lpstr>PV250 CoreRescue ASR SSD Series Roadmap </vt:lpstr>
      <vt:lpstr>PowerPoint 簡報</vt:lpstr>
      <vt:lpstr>PowerPoint 簡報</vt:lpstr>
      <vt:lpstr>Roadmap Agenda</vt:lpstr>
      <vt:lpstr>Technology- CoreSnapshot 2</vt:lpstr>
      <vt:lpstr>USR – CoreSnapshot New Trigger Solution</vt:lpstr>
      <vt:lpstr>SV250 CoreSnapshot Client Edition SSD Series Roadmap </vt:lpstr>
      <vt:lpstr>PV250 CoreSnapshot Client Edition SSD Series Roadmap </vt:lpstr>
      <vt:lpstr>PowerPoint 簡報</vt:lpstr>
      <vt:lpstr>PowerPoint 簡報</vt:lpstr>
      <vt:lpstr>SV25C Cloud Edition SSD Series Roadmap </vt:lpstr>
      <vt:lpstr>PV25C Cloud Edition SSD Series Roadmap </vt:lpstr>
      <vt:lpstr>PowerPoint 簡報</vt:lpstr>
      <vt:lpstr>PowerPoint 簡報</vt:lpstr>
      <vt:lpstr>PowerPoint 簡報</vt:lpstr>
      <vt:lpstr>PowerPoint 簡報</vt:lpstr>
      <vt:lpstr>SV25T Series SSD –          </vt:lpstr>
      <vt:lpstr>SV25T Transformed Series SSD –                            </vt:lpstr>
      <vt:lpstr>PowerPoint 簡報</vt:lpstr>
      <vt:lpstr>PowerPoint 簡報</vt:lpstr>
      <vt:lpstr>Roadmap Agenda</vt:lpstr>
      <vt:lpstr>SV25V Series SSD –        Equipped with the Advanced Technology : DataDefender Plus</vt:lpstr>
      <vt:lpstr>PowerPoint 簡報</vt:lpstr>
      <vt:lpstr>3D TLC 2.5”</vt:lpstr>
      <vt:lpstr>Roadmap Agenda</vt:lpstr>
      <vt:lpstr>Roadmap Agenda</vt:lpstr>
      <vt:lpstr>PCIe SSD Series</vt:lpstr>
      <vt:lpstr>PCIe </vt:lpstr>
      <vt:lpstr>Industrial PCIe Gen4 M.2 SSD </vt:lpstr>
      <vt:lpstr>PCIe </vt:lpstr>
      <vt:lpstr>PowerPoint 簡報</vt:lpstr>
      <vt:lpstr>Industrial PCIe Gen3 M.2 SSD </vt:lpstr>
      <vt:lpstr>Industrial PCIe Gen4 M.2 SSD</vt:lpstr>
      <vt:lpstr>PowerPoint 簡報</vt:lpstr>
      <vt:lpstr>PCIe </vt:lpstr>
      <vt:lpstr>PCIe </vt:lpstr>
      <vt:lpstr>PowerPoint 簡報</vt:lpstr>
      <vt:lpstr>PCIe</vt:lpstr>
      <vt:lpstr>PCIe</vt:lpstr>
      <vt:lpstr>PCIe</vt:lpstr>
      <vt:lpstr>PCIe</vt:lpstr>
      <vt:lpstr>PCIe</vt:lpstr>
      <vt:lpstr>PCIe</vt:lpstr>
      <vt:lpstr>PCIe</vt:lpstr>
      <vt:lpstr>PCIe</vt:lpstr>
      <vt:lpstr>PCIe</vt:lpstr>
      <vt:lpstr>PCIe</vt:lpstr>
      <vt:lpstr>PCIe</vt:lpstr>
      <vt:lpstr>PCIe</vt:lpstr>
      <vt:lpstr>PCIe SSD Series</vt:lpstr>
      <vt:lpstr>Industrial PCIe SSD </vt:lpstr>
      <vt:lpstr>PCIe </vt:lpstr>
      <vt:lpstr>PCIe</vt:lpstr>
      <vt:lpstr>PCIe</vt:lpstr>
      <vt:lpstr>PCIe</vt:lpstr>
      <vt:lpstr>PCIe</vt:lpstr>
      <vt:lpstr>PCIe SSD Series</vt:lpstr>
      <vt:lpstr>Industrial PCIe SSD </vt:lpstr>
      <vt:lpstr>Industrial PCIe SSD </vt:lpstr>
      <vt:lpstr>PCIe </vt:lpstr>
      <vt:lpstr>3D TLC uSSD</vt:lpstr>
      <vt:lpstr>3D TLC uSSD</vt:lpstr>
      <vt:lpstr>3D TLC uSSD</vt:lpstr>
      <vt:lpstr>3D TLC uSSD</vt:lpstr>
      <vt:lpstr>Roadmap Agenda</vt:lpstr>
      <vt:lpstr>SATA SSD Series</vt:lpstr>
      <vt:lpstr>PowerPoint 簡報</vt:lpstr>
      <vt:lpstr>PowerPoint 簡報</vt:lpstr>
      <vt:lpstr>PowerPoint 簡報</vt:lpstr>
      <vt:lpstr>2D 2.5”</vt:lpstr>
      <vt:lpstr>3D TLC 2.5” SSD</vt:lpstr>
      <vt:lpstr>2D 2.5” SSD</vt:lpstr>
      <vt:lpstr>3D TLC 2.5”</vt:lpstr>
      <vt:lpstr>3D TLC 2.5”</vt:lpstr>
      <vt:lpstr>3D TLC 2.5”</vt:lpstr>
      <vt:lpstr>3D TLC 2.5”</vt:lpstr>
      <vt:lpstr>3D TLC 2.5”</vt:lpstr>
      <vt:lpstr>3D TLC 2.5”</vt:lpstr>
      <vt:lpstr>2.5” SSD</vt:lpstr>
      <vt:lpstr>2.5” SSD</vt:lpstr>
      <vt:lpstr>SATA SSD Series</vt:lpstr>
      <vt:lpstr>2D 2.5” Mini</vt:lpstr>
      <vt:lpstr>2D 2.5” Mini</vt:lpstr>
      <vt:lpstr>SATA SSD Series</vt:lpstr>
      <vt:lpstr>PowerPoint 簡報</vt:lpstr>
      <vt:lpstr>PowerPoint 簡報</vt:lpstr>
      <vt:lpstr>2D M.2 </vt:lpstr>
      <vt:lpstr>2D M.2 </vt:lpstr>
      <vt:lpstr>3D TLC M.2</vt:lpstr>
      <vt:lpstr>2D M.2</vt:lpstr>
      <vt:lpstr>3D TLC M.2</vt:lpstr>
      <vt:lpstr>PowerPoint 簡報</vt:lpstr>
      <vt:lpstr>3D TLC M.2</vt:lpstr>
      <vt:lpstr>3D TLC M.2</vt:lpstr>
      <vt:lpstr>3D TLC M.2</vt:lpstr>
      <vt:lpstr>3D TLC M.2</vt:lpstr>
      <vt:lpstr>M.2</vt:lpstr>
      <vt:lpstr>M.2</vt:lpstr>
      <vt:lpstr>PowerPoint 簡報</vt:lpstr>
      <vt:lpstr>PowerPoint 簡報</vt:lpstr>
      <vt:lpstr>3D TLC M.2</vt:lpstr>
      <vt:lpstr>2D M.2</vt:lpstr>
      <vt:lpstr>3D TLC M.2</vt:lpstr>
      <vt:lpstr>3D TLC M.2</vt:lpstr>
      <vt:lpstr>3D TLC M.2</vt:lpstr>
      <vt:lpstr>3D TLC M.2</vt:lpstr>
      <vt:lpstr>SATA M.2</vt:lpstr>
      <vt:lpstr>M.2</vt:lpstr>
      <vt:lpstr>SATA SSD Series</vt:lpstr>
      <vt:lpstr>PowerPoint 簡報</vt:lpstr>
      <vt:lpstr>2D mSATA </vt:lpstr>
      <vt:lpstr>3D TLC mSATA</vt:lpstr>
      <vt:lpstr>2D mSATA SSD</vt:lpstr>
      <vt:lpstr>3D TLC mSATA</vt:lpstr>
      <vt:lpstr>3D TLC mSATA</vt:lpstr>
      <vt:lpstr>3D TLC mSATA</vt:lpstr>
      <vt:lpstr>3D TLC mSATA</vt:lpstr>
      <vt:lpstr>3D TLC mSATA</vt:lpstr>
      <vt:lpstr>mSATA</vt:lpstr>
      <vt:lpstr>mSATA</vt:lpstr>
      <vt:lpstr>SATA SSD Series</vt:lpstr>
      <vt:lpstr>PowerPoint 簡報</vt:lpstr>
      <vt:lpstr>2D mSATA mini</vt:lpstr>
      <vt:lpstr>3D mSATA mini</vt:lpstr>
      <vt:lpstr>2D mSATA mini</vt:lpstr>
      <vt:lpstr>3D TLC mSATA mini</vt:lpstr>
      <vt:lpstr>3D TLC mSATA mini</vt:lpstr>
      <vt:lpstr>3D mSATA mini</vt:lpstr>
      <vt:lpstr>SATA SSD Series</vt:lpstr>
      <vt:lpstr>3D TLC MO-297</vt:lpstr>
      <vt:lpstr>2D MO-297</vt:lpstr>
      <vt:lpstr>3D TLC MO-297</vt:lpstr>
      <vt:lpstr>2D MO-297</vt:lpstr>
      <vt:lpstr>3D TLC MO-297</vt:lpstr>
      <vt:lpstr>MO-297</vt:lpstr>
      <vt:lpstr>SATA SSD Series</vt:lpstr>
      <vt:lpstr>3D TLC CFast</vt:lpstr>
      <vt:lpstr>2D CFast </vt:lpstr>
      <vt:lpstr>3D TLC CFast</vt:lpstr>
      <vt:lpstr>2D CFast</vt:lpstr>
      <vt:lpstr>3D TLC CFast</vt:lpstr>
      <vt:lpstr>3D TLC CFast</vt:lpstr>
      <vt:lpstr>3D TLC CFast</vt:lpstr>
      <vt:lpstr>3D TLC CFast</vt:lpstr>
      <vt:lpstr>3D TLC CFast</vt:lpstr>
      <vt:lpstr>2D CFast</vt:lpstr>
      <vt:lpstr>SATA SSD Series</vt:lpstr>
      <vt:lpstr>3D TLC uSSD</vt:lpstr>
      <vt:lpstr>PowerPoint 簡報</vt:lpstr>
      <vt:lpstr>3D TLC uSSD</vt:lpstr>
      <vt:lpstr>SATA SSD Series</vt:lpstr>
      <vt:lpstr>2D 1.8” SSD</vt:lpstr>
      <vt:lpstr>2D 1.8” SSD</vt:lpstr>
      <vt:lpstr>SATA SSD Series</vt:lpstr>
      <vt:lpstr>PowerPoint 簡報</vt:lpstr>
      <vt:lpstr>2D SSD Module</vt:lpstr>
      <vt:lpstr>3D SSD Module</vt:lpstr>
      <vt:lpstr>2D SSD Module</vt:lpstr>
      <vt:lpstr>2D SSD Module</vt:lpstr>
      <vt:lpstr>2D SSD Module</vt:lpstr>
      <vt:lpstr>3D SSD Module</vt:lpstr>
      <vt:lpstr>3D SSD Module</vt:lpstr>
      <vt:lpstr>3D SSD Module</vt:lpstr>
      <vt:lpstr>3D SSD Module</vt:lpstr>
      <vt:lpstr>SSD Module</vt:lpstr>
      <vt:lpstr>3D SSD Module</vt:lpstr>
      <vt:lpstr>SSD Module</vt:lpstr>
      <vt:lpstr>SSD Module</vt:lpstr>
      <vt:lpstr>SSD Module</vt:lpstr>
      <vt:lpstr>SSD Module</vt:lpstr>
      <vt:lpstr>SSD Module</vt:lpstr>
      <vt:lpstr>Roadmap Agenda</vt:lpstr>
      <vt:lpstr>Industrial SSD STD Series</vt:lpstr>
      <vt:lpstr>PCIe</vt:lpstr>
      <vt:lpstr>PCIe</vt:lpstr>
      <vt:lpstr>PCIe</vt:lpstr>
      <vt:lpstr>3D TLC PCIe</vt:lpstr>
      <vt:lpstr>3D TLC PCIe</vt:lpstr>
      <vt:lpstr>3D TLC PCIe</vt:lpstr>
      <vt:lpstr>3D TLC PCIe</vt:lpstr>
      <vt:lpstr>3D TLC PCIe</vt:lpstr>
      <vt:lpstr>3D TLC PCIe</vt:lpstr>
      <vt:lpstr>STD SSD</vt:lpstr>
      <vt:lpstr>SATA 2.5”/mSATA</vt:lpstr>
      <vt:lpstr>m.2</vt:lpstr>
      <vt:lpstr>SATA SSD</vt:lpstr>
      <vt:lpstr>SATA SSD</vt:lpstr>
      <vt:lpstr>2.5”</vt:lpstr>
      <vt:lpstr>2.5”</vt:lpstr>
      <vt:lpstr>M.2</vt:lpstr>
      <vt:lpstr>mSATA</vt:lpstr>
      <vt:lpstr>M.2</vt:lpstr>
      <vt:lpstr>MO297</vt:lpstr>
      <vt:lpstr>STD SSD</vt:lpstr>
      <vt:lpstr>PowerPoint 簡報</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投影片 1</dc:title>
  <dc:subject/>
  <dc:creator>Apacer</dc:creator>
  <cp:keywords/>
  <dc:description/>
  <cp:lastModifiedBy>Jerry Hsu</cp:lastModifiedBy>
  <cp:revision>4662</cp:revision>
  <cp:lastPrinted>2023-09-21T06:05:40Z</cp:lastPrinted>
  <dcterms:modified xsi:type="dcterms:W3CDTF">2023-10-04T01:43:28Z</dcterms:modified>
</cp:coreProperties>
</file>