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63" r:id="rId1"/>
  </p:sldMasterIdLst>
  <p:notesMasterIdLst>
    <p:notesMasterId r:id="rId70"/>
  </p:notesMasterIdLst>
  <p:handoutMasterIdLst>
    <p:handoutMasterId r:id="rId71"/>
  </p:handoutMasterIdLst>
  <p:sldIdLst>
    <p:sldId id="571" r:id="rId2"/>
    <p:sldId id="451" r:id="rId3"/>
    <p:sldId id="582" r:id="rId4"/>
    <p:sldId id="464" r:id="rId5"/>
    <p:sldId id="465" r:id="rId6"/>
    <p:sldId id="344" r:id="rId7"/>
    <p:sldId id="345" r:id="rId8"/>
    <p:sldId id="483" r:id="rId9"/>
    <p:sldId id="484" r:id="rId10"/>
    <p:sldId id="486" r:id="rId11"/>
    <p:sldId id="349" r:id="rId12"/>
    <p:sldId id="583" r:id="rId13"/>
    <p:sldId id="488" r:id="rId14"/>
    <p:sldId id="490" r:id="rId15"/>
    <p:sldId id="580" r:id="rId16"/>
    <p:sldId id="492" r:id="rId17"/>
    <p:sldId id="352" r:id="rId18"/>
    <p:sldId id="581" r:id="rId19"/>
    <p:sldId id="494" r:id="rId20"/>
    <p:sldId id="569" r:id="rId21"/>
    <p:sldId id="551" r:id="rId22"/>
    <p:sldId id="540" r:id="rId23"/>
    <p:sldId id="579" r:id="rId24"/>
    <p:sldId id="584" r:id="rId25"/>
    <p:sldId id="550" r:id="rId26"/>
    <p:sldId id="503" r:id="rId27"/>
    <p:sldId id="505" r:id="rId28"/>
    <p:sldId id="567" r:id="rId29"/>
    <p:sldId id="512" r:id="rId30"/>
    <p:sldId id="507" r:id="rId31"/>
    <p:sldId id="508" r:id="rId32"/>
    <p:sldId id="565" r:id="rId33"/>
    <p:sldId id="513" r:id="rId34"/>
    <p:sldId id="566" r:id="rId35"/>
    <p:sldId id="564" r:id="rId36"/>
    <p:sldId id="563" r:id="rId37"/>
    <p:sldId id="574" r:id="rId38"/>
    <p:sldId id="585" r:id="rId39"/>
    <p:sldId id="568" r:id="rId40"/>
    <p:sldId id="524" r:id="rId41"/>
    <p:sldId id="517" r:id="rId42"/>
    <p:sldId id="525" r:id="rId43"/>
    <p:sldId id="518" r:id="rId44"/>
    <p:sldId id="558" r:id="rId45"/>
    <p:sldId id="519" r:id="rId46"/>
    <p:sldId id="521" r:id="rId47"/>
    <p:sldId id="529" r:id="rId48"/>
    <p:sldId id="527" r:id="rId49"/>
    <p:sldId id="561" r:id="rId50"/>
    <p:sldId id="538" r:id="rId51"/>
    <p:sldId id="559" r:id="rId52"/>
    <p:sldId id="560" r:id="rId53"/>
    <p:sldId id="570" r:id="rId54"/>
    <p:sldId id="578" r:id="rId55"/>
    <p:sldId id="573" r:id="rId56"/>
    <p:sldId id="575" r:id="rId57"/>
    <p:sldId id="586" r:id="rId58"/>
    <p:sldId id="542" r:id="rId59"/>
    <p:sldId id="543" r:id="rId60"/>
    <p:sldId id="544" r:id="rId61"/>
    <p:sldId id="545" r:id="rId62"/>
    <p:sldId id="587" r:id="rId63"/>
    <p:sldId id="588" r:id="rId64"/>
    <p:sldId id="589" r:id="rId65"/>
    <p:sldId id="591" r:id="rId66"/>
    <p:sldId id="590" r:id="rId67"/>
    <p:sldId id="592" r:id="rId68"/>
    <p:sldId id="284" r:id="rId69"/>
  </p:sldIdLst>
  <p:sldSz cx="17340263" cy="97536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63" userDrawn="1">
          <p15:clr>
            <a:srgbClr val="A4A3A4"/>
          </p15:clr>
        </p15:guide>
        <p15:guide id="3" pos="9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FFFF"/>
    <a:srgbClr val="C00000"/>
    <a:srgbClr val="C35E5E"/>
    <a:srgbClr val="05504E"/>
    <a:srgbClr val="004846"/>
    <a:srgbClr val="008C7D"/>
    <a:srgbClr val="326C6A"/>
    <a:srgbClr val="56565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5599" autoAdjust="0"/>
  </p:normalViewPr>
  <p:slideViewPr>
    <p:cSldViewPr>
      <p:cViewPr varScale="1">
        <p:scale>
          <a:sx n="69" d="100"/>
          <a:sy n="69" d="100"/>
        </p:scale>
        <p:origin x="2070" y="48"/>
      </p:cViewPr>
      <p:guideLst>
        <p:guide orient="horz" pos="3072"/>
        <p:guide pos="563"/>
        <p:guide pos="97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990"/>
    </p:cViewPr>
  </p:sorterViewPr>
  <p:notesViewPr>
    <p:cSldViewPr>
      <p:cViewPr varScale="1">
        <p:scale>
          <a:sx n="97" d="100"/>
          <a:sy n="97" d="100"/>
        </p:scale>
        <p:origin x="400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7F694D4-E113-4ED9-A38B-F4BF05639868}" type="datetimeFigureOut">
              <a:rPr lang="zh-TW" altLang="en-US"/>
              <a:pPr>
                <a:defRPr/>
              </a:pPr>
              <a:t>2023/10/2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6E4C1B2-1CD2-42A8-8BB2-33D36618C8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6397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40DC995-B7A0-4051-B9E2-EE7CD43222A9}" type="datetimeFigureOut">
              <a:rPr lang="zh-TW" altLang="en-US"/>
              <a:pPr>
                <a:defRPr/>
              </a:pPr>
              <a:t>2023/10/2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4D4F914-8D95-4E92-9374-702F882403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729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138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21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81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136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963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686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204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676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694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595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21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681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127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523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576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794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244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011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282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814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3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50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025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70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61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75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10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65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23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D4F914-8D95-4E92-9374-702F8824037A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99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9908854\桌面\apacer-ppt.jpg\apacer-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69196" r="66740" b="6633"/>
          <a:stretch>
            <a:fillRect/>
          </a:stretch>
        </p:blipFill>
        <p:spPr bwMode="auto">
          <a:xfrm>
            <a:off x="0" y="6624638"/>
            <a:ext cx="573405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Documents and Settings\9908854\桌面\apacer-ppt.jpg\apacer-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69196" r="33607" b="6633"/>
          <a:stretch>
            <a:fillRect/>
          </a:stretch>
        </p:blipFill>
        <p:spPr bwMode="auto">
          <a:xfrm>
            <a:off x="5734050" y="6624638"/>
            <a:ext cx="5770563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9908854\桌面\apacer-ppt.jpg\apacer-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-8" r="383" b="69044"/>
          <a:stretch>
            <a:fillRect/>
          </a:stretch>
        </p:blipFill>
        <p:spPr bwMode="auto">
          <a:xfrm>
            <a:off x="-11113" y="-6350"/>
            <a:ext cx="17345026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6"/>
          <p:cNvSpPr>
            <a:spLocks noChangeArrowheads="1"/>
          </p:cNvSpPr>
          <p:nvPr userDrawn="1"/>
        </p:nvSpPr>
        <p:spPr bwMode="auto">
          <a:xfrm>
            <a:off x="-11113" y="3724275"/>
            <a:ext cx="17375188" cy="2952750"/>
          </a:xfrm>
          <a:prstGeom prst="rect">
            <a:avLst/>
          </a:prstGeom>
          <a:gradFill rotWithShape="1">
            <a:gsLst>
              <a:gs pos="0">
                <a:srgbClr val="008E78"/>
              </a:gs>
              <a:gs pos="50000">
                <a:srgbClr val="3DA552"/>
              </a:gs>
              <a:gs pos="100000">
                <a:srgbClr val="86C02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379913"/>
            <a:ext cx="35369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0"/>
          <p:cNvSpPr>
            <a:spLocks noChangeArrowheads="1"/>
          </p:cNvSpPr>
          <p:nvPr userDrawn="1"/>
        </p:nvSpPr>
        <p:spPr bwMode="auto">
          <a:xfrm>
            <a:off x="12558713" y="4851400"/>
            <a:ext cx="33575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9pPr>
          </a:lstStyle>
          <a:p>
            <a:pPr>
              <a:defRPr/>
            </a:pPr>
            <a:r>
              <a:rPr lang="en-US" altLang="zh-TW" sz="3000" smtClean="0">
                <a:solidFill>
                  <a:srgbClr val="FFFFFF"/>
                </a:solidFill>
                <a:ea typeface="新細明體" panose="02020500000000000000" pitchFamily="18" charset="-120"/>
              </a:rPr>
              <a:t>www.apacer.com</a:t>
            </a:r>
            <a:endParaRPr lang="zh-TW" altLang="en-US" sz="3000" smtClean="0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pic>
        <p:nvPicPr>
          <p:cNvPr id="8" name="Picture 3" descr="C:\Documents and Settings\9908854\桌面\apacer-ppt.jpg\apacer-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2" t="69196" r="69" b="6482"/>
          <a:stretch>
            <a:fillRect/>
          </a:stretch>
        </p:blipFill>
        <p:spPr bwMode="auto">
          <a:xfrm>
            <a:off x="11468100" y="6605588"/>
            <a:ext cx="5865813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70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頁(雙文字欄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05489" y="262270"/>
            <a:ext cx="14467935" cy="1044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tabLst>
                <a:tab pos="3859406" algn="l"/>
              </a:tabLst>
              <a:defRPr sz="4001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24687" y="1708443"/>
            <a:ext cx="7560000" cy="6840765"/>
          </a:xfrm>
          <a:prstGeom prst="rect">
            <a:avLst/>
          </a:prstGeom>
        </p:spPr>
        <p:txBody>
          <a:bodyPr/>
          <a:lstStyle>
            <a:lvl1pPr marL="838242" indent="-571529">
              <a:spcBef>
                <a:spcPts val="600"/>
              </a:spcBef>
              <a:buSzPct val="100000"/>
              <a:buFont typeface="Wingdings" panose="05000000000000000000" pitchFamily="2" charset="2"/>
              <a:buChar char="l"/>
              <a:defRPr sz="3200" baseline="0">
                <a:latin typeface="Calibri" panose="020F0502020204030204" pitchFamily="34" charset="0"/>
                <a:ea typeface="微軟正黑體" pitchFamily="34" charset="-120"/>
              </a:defRPr>
            </a:lvl1pPr>
            <a:lvl2pPr marL="1282764" indent="-571529">
              <a:spcBef>
                <a:spcPts val="600"/>
              </a:spcBef>
              <a:buSzPct val="100000"/>
              <a:buFont typeface="Wingdings" panose="05000000000000000000" pitchFamily="2" charset="2"/>
              <a:buChar char="n"/>
              <a:defRPr sz="2801" baseline="0">
                <a:latin typeface="Calibri" panose="020F0502020204030204" pitchFamily="34" charset="0"/>
                <a:ea typeface="微軟正黑體" pitchFamily="34" charset="-120"/>
              </a:defRPr>
            </a:lvl2pPr>
            <a:lvl3pPr marL="1727286" indent="-571529">
              <a:spcBef>
                <a:spcPts val="600"/>
              </a:spcBef>
              <a:buSzPct val="100000"/>
              <a:buFont typeface="Wingdings" panose="05000000000000000000" pitchFamily="2" charset="2"/>
              <a:buChar char="u"/>
              <a:defRPr sz="2400" baseline="0">
                <a:latin typeface="Calibri" panose="020F0502020204030204" pitchFamily="34" charset="0"/>
                <a:ea typeface="微軟正黑體" pitchFamily="34" charset="-120"/>
              </a:defRPr>
            </a:lvl3pPr>
            <a:lvl4pPr marL="2171809" indent="-571529">
              <a:spcBef>
                <a:spcPts val="600"/>
              </a:spcBef>
              <a:buSzPct val="100000"/>
              <a:buFont typeface="Wingdings" panose="05000000000000000000" pitchFamily="2" charset="2"/>
              <a:buChar char="p"/>
              <a:defRPr sz="2000" baseline="0">
                <a:latin typeface="Calibri" panose="020F0502020204030204" pitchFamily="34" charset="0"/>
                <a:ea typeface="微軟正黑體" pitchFamily="34" charset="-120"/>
              </a:defRPr>
            </a:lvl4pPr>
            <a:lvl5pPr>
              <a:spcBef>
                <a:spcPts val="600"/>
              </a:spcBef>
              <a:buSzPct val="100000"/>
              <a:defRPr sz="1800" baseline="0">
                <a:latin typeface="Calibri" panose="020F0502020204030204" pitchFamily="34" charset="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half" idx="10"/>
          </p:nvPr>
        </p:nvSpPr>
        <p:spPr>
          <a:xfrm>
            <a:off x="8526955" y="1708444"/>
            <a:ext cx="7560000" cy="6840000"/>
          </a:xfrm>
          <a:prstGeom prst="rect">
            <a:avLst/>
          </a:prstGeom>
        </p:spPr>
        <p:txBody>
          <a:bodyPr/>
          <a:lstStyle>
            <a:lvl1pPr marL="838242" indent="-571529">
              <a:spcBef>
                <a:spcPts val="600"/>
              </a:spcBef>
              <a:buSzPct val="100000"/>
              <a:buFont typeface="Wingdings" panose="05000000000000000000" pitchFamily="2" charset="2"/>
              <a:buChar char="l"/>
              <a:defRPr sz="3200" baseline="0">
                <a:latin typeface="Calibri" panose="020F0502020204030204" pitchFamily="34" charset="0"/>
                <a:ea typeface="微軟正黑體" pitchFamily="34" charset="-120"/>
              </a:defRPr>
            </a:lvl1pPr>
            <a:lvl2pPr marL="1282764" indent="-571529">
              <a:spcBef>
                <a:spcPts val="600"/>
              </a:spcBef>
              <a:buSzPct val="100000"/>
              <a:buFont typeface="Wingdings" panose="05000000000000000000" pitchFamily="2" charset="2"/>
              <a:buChar char="n"/>
              <a:defRPr sz="2801" baseline="0">
                <a:latin typeface="Calibri" panose="020F0502020204030204" pitchFamily="34" charset="0"/>
                <a:ea typeface="微軟正黑體" pitchFamily="34" charset="-120"/>
              </a:defRPr>
            </a:lvl2pPr>
            <a:lvl3pPr marL="1727286" indent="-571529">
              <a:spcBef>
                <a:spcPts val="600"/>
              </a:spcBef>
              <a:buSzPct val="100000"/>
              <a:buFont typeface="Wingdings" panose="05000000000000000000" pitchFamily="2" charset="2"/>
              <a:buChar char="u"/>
              <a:defRPr sz="2400" baseline="0">
                <a:latin typeface="Calibri" panose="020F0502020204030204" pitchFamily="34" charset="0"/>
                <a:ea typeface="微軟正黑體" pitchFamily="34" charset="-120"/>
              </a:defRPr>
            </a:lvl3pPr>
            <a:lvl4pPr marL="2171809" indent="-571529">
              <a:spcBef>
                <a:spcPts val="600"/>
              </a:spcBef>
              <a:buSzPct val="100000"/>
              <a:buFont typeface="Wingdings" panose="05000000000000000000" pitchFamily="2" charset="2"/>
              <a:buChar char="p"/>
              <a:defRPr sz="2000" baseline="0">
                <a:latin typeface="Calibri" panose="020F0502020204030204" pitchFamily="34" charset="0"/>
                <a:ea typeface="微軟正黑體" pitchFamily="34" charset="-120"/>
              </a:defRPr>
            </a:lvl4pPr>
            <a:lvl5pPr>
              <a:spcBef>
                <a:spcPts val="600"/>
              </a:spcBef>
              <a:buSzPct val="100000"/>
              <a:defRPr sz="1800" baseline="0">
                <a:latin typeface="Calibri" panose="020F0502020204030204" pitchFamily="34" charset="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448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(左表右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0313" y="268288"/>
            <a:ext cx="14477704" cy="104400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1"/>
          </p:nvPr>
        </p:nvSpPr>
        <p:spPr>
          <a:xfrm>
            <a:off x="4565675" y="1708968"/>
            <a:ext cx="11521280" cy="6840000"/>
          </a:xfrm>
          <a:prstGeom prst="rect">
            <a:avLst/>
          </a:prstGeom>
        </p:spPr>
        <p:txBody>
          <a:bodyPr/>
          <a:lstStyle>
            <a:lvl1pPr marL="838200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l"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282700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n"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727200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u"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2171700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p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616200" indent="-5715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圖表版面配置區 7"/>
          <p:cNvSpPr>
            <a:spLocks noGrp="1"/>
          </p:cNvSpPr>
          <p:nvPr>
            <p:ph type="chart" sz="quarter" idx="12"/>
          </p:nvPr>
        </p:nvSpPr>
        <p:spPr>
          <a:xfrm>
            <a:off x="714914" y="1709686"/>
            <a:ext cx="3634737" cy="6840000"/>
          </a:xfrm>
          <a:prstGeom prst="rect">
            <a:avLst/>
          </a:prstGeom>
        </p:spPr>
        <p:txBody>
          <a:bodyPr/>
          <a:lstStyle>
            <a:lvl1pPr marL="838200" indent="-571500">
              <a:buSzPct val="100000"/>
              <a:buFont typeface="Wingdings" panose="05000000000000000000" pitchFamily="2" charset="2"/>
              <a:buChar char="l"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TW" altLang="en-US" noProof="0" dirty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-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6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/版權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402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822700"/>
            <a:ext cx="32877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1"/>
          <p:cNvSpPr>
            <a:spLocks noChangeArrowheads="1"/>
          </p:cNvSpPr>
          <p:nvPr userDrawn="1"/>
        </p:nvSpPr>
        <p:spPr bwMode="auto">
          <a:xfrm>
            <a:off x="9605963" y="3940175"/>
            <a:ext cx="2392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9pPr>
          </a:lstStyle>
          <a:p>
            <a:pPr>
              <a:defRPr/>
            </a:pPr>
            <a:r>
              <a:rPr lang="en-US" altLang="zh-TW" sz="2000" dirty="0" smtClean="0">
                <a:solidFill>
                  <a:schemeClr val="bg1"/>
                </a:solidFill>
                <a:ea typeface="新細明體" panose="02020500000000000000" pitchFamily="18" charset="-120"/>
              </a:rPr>
              <a:t>www.apacer.com</a:t>
            </a:r>
            <a:endParaRPr lang="zh-TW" altLang="en-US" sz="2000" dirty="0" smtClean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9605963" y="4357688"/>
            <a:ext cx="6553200" cy="830262"/>
          </a:xfrm>
          <a:prstGeom prst="rect">
            <a:avLst/>
          </a:prstGeom>
        </p:spPr>
        <p:txBody>
          <a:bodyPr>
            <a:spAutoFit/>
          </a:bodyPr>
          <a:lstStyle>
            <a:lvl1pPr marL="2667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9pPr>
          </a:lstStyle>
          <a:p>
            <a:pPr>
              <a:defRPr/>
            </a:pPr>
            <a:r>
              <a:rPr lang="en-US" altLang="zh-TW" sz="1200" dirty="0" smtClean="0">
                <a:solidFill>
                  <a:srgbClr val="3C8C93"/>
                </a:solidFill>
                <a:ea typeface="新細明體" panose="02020500000000000000" pitchFamily="18" charset="-120"/>
              </a:rPr>
              <a:t>Copyright</a:t>
            </a:r>
            <a:r>
              <a:rPr lang="en-US" altLang="zh-TW" sz="1200" dirty="0" smtClean="0">
                <a:solidFill>
                  <a:srgbClr val="008E78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200" dirty="0" smtClean="0">
                <a:solidFill>
                  <a:srgbClr val="34797F"/>
                </a:solidFill>
              </a:rPr>
              <a:t>©</a:t>
            </a:r>
            <a:r>
              <a:rPr lang="en-US" altLang="zh-TW" sz="1200" dirty="0" smtClean="0">
                <a:solidFill>
                  <a:srgbClr val="008E78"/>
                </a:solidFill>
              </a:rPr>
              <a:t> </a:t>
            </a:r>
            <a:r>
              <a:rPr lang="en-US" altLang="zh-TW" sz="1200" dirty="0" smtClean="0">
                <a:solidFill>
                  <a:srgbClr val="3C8C93"/>
                </a:solidFill>
                <a:ea typeface="新細明體" panose="02020500000000000000" pitchFamily="18" charset="-120"/>
              </a:rPr>
              <a:t>Apacer Technology Inc. Confidential. Unauthorized use, dissemination, distribution, or reproduction of this document is not allowed without the permission of</a:t>
            </a:r>
          </a:p>
          <a:p>
            <a:pPr>
              <a:defRPr/>
            </a:pPr>
            <a:r>
              <a:rPr lang="en-US" altLang="zh-TW" sz="1200" dirty="0" smtClean="0">
                <a:solidFill>
                  <a:srgbClr val="3C8C93"/>
                </a:solidFill>
                <a:ea typeface="新細明體" panose="02020500000000000000" pitchFamily="18" charset="-120"/>
              </a:rPr>
              <a:t>Apacer Technology Inc. Specifications of details may change without notice. </a:t>
            </a:r>
          </a:p>
          <a:p>
            <a:pPr>
              <a:defRPr/>
            </a:pPr>
            <a:endParaRPr lang="zh-TW" altLang="en-US" sz="1200" dirty="0" smtClean="0">
              <a:solidFill>
                <a:srgbClr val="3C8C93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3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536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頁(僅標題)-Interna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14694" y="267994"/>
            <a:ext cx="14292141" cy="1044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tabLst>
                <a:tab pos="3859406" algn="l"/>
              </a:tabLst>
              <a:defRPr sz="4001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15005764" y="1204464"/>
            <a:ext cx="21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Internal Only</a:t>
            </a:r>
            <a:endParaRPr lang="zh-TW" altLang="en-US" sz="2800" b="1" u="sng" dirty="0">
              <a:solidFill>
                <a:srgbClr val="FF0000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6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402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284413"/>
            <a:ext cx="328771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738"/>
            <a:ext cx="17340263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版面配置區 1"/>
          <p:cNvSpPr>
            <a:spLocks noGrp="1"/>
          </p:cNvSpPr>
          <p:nvPr>
            <p:ph type="title"/>
          </p:nvPr>
        </p:nvSpPr>
        <p:spPr>
          <a:xfrm>
            <a:off x="876327" y="2644557"/>
            <a:ext cx="15588000" cy="741859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>
            <a:lvl1pPr algn="r">
              <a:defRPr sz="4400" b="1" baseline="0">
                <a:solidFill>
                  <a:srgbClr val="FF8500"/>
                </a:solidFill>
                <a:latin typeface="Calibri" panose="020F0502020204030204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893030" y="3724672"/>
            <a:ext cx="15588000" cy="510406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>
            <a:lvl1pPr marL="317516" indent="0" algn="r">
              <a:buNone/>
              <a:defRPr sz="2801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按一下以編輯母片文字樣第五層</a:t>
            </a:r>
            <a:endParaRPr lang="zh-TW" altLang="en-US" noProof="0" dirty="0"/>
          </a:p>
        </p:txBody>
      </p:sp>
      <p:sp>
        <p:nvSpPr>
          <p:cNvPr id="8" name="文字版面配置區 3"/>
          <p:cNvSpPr>
            <a:spLocks noGrp="1"/>
          </p:cNvSpPr>
          <p:nvPr>
            <p:ph type="body" sz="quarter" idx="11"/>
          </p:nvPr>
        </p:nvSpPr>
        <p:spPr>
          <a:xfrm>
            <a:off x="893029" y="4228727"/>
            <a:ext cx="15588000" cy="473901"/>
          </a:xfrm>
          <a:prstGeom prst="rect">
            <a:avLst/>
          </a:prstGeom>
        </p:spPr>
        <p:txBody>
          <a:bodyPr/>
          <a:lstStyle>
            <a:lvl1pPr marL="317516" indent="0" algn="r">
              <a:buFontTx/>
              <a:buNone/>
              <a:defRPr sz="2801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7127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402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822700"/>
            <a:ext cx="32877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25941" y="4228728"/>
            <a:ext cx="9409333" cy="648072"/>
          </a:xfrm>
          <a:prstGeom prst="rect">
            <a:avLst/>
          </a:prstGeom>
        </p:spPr>
        <p:txBody>
          <a:bodyPr/>
          <a:lstStyle>
            <a:lvl1pPr algn="l">
              <a:defRPr lang="zh-TW" altLang="en-US" sz="4001" b="1" kern="1200" baseline="0" dirty="0">
                <a:solidFill>
                  <a:srgbClr val="FF85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NeoSans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835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402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822700"/>
            <a:ext cx="32877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845872" y="2572549"/>
            <a:ext cx="9121293" cy="648073"/>
          </a:xfrm>
          <a:prstGeom prst="rect">
            <a:avLst/>
          </a:prstGeom>
        </p:spPr>
        <p:txBody>
          <a:bodyPr/>
          <a:lstStyle>
            <a:lvl1pPr algn="l">
              <a:defRPr sz="4001" b="1" baseline="0">
                <a:solidFill>
                  <a:srgbClr val="FF8500"/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6845873" y="3580661"/>
            <a:ext cx="9121292" cy="4491509"/>
          </a:xfrm>
          <a:prstGeom prst="rect">
            <a:avLst/>
          </a:prstGeom>
        </p:spPr>
        <p:txBody>
          <a:bodyPr/>
          <a:lstStyle>
            <a:lvl1pPr marL="838242" indent="-571529">
              <a:buSzPct val="100000"/>
              <a:buFont typeface="Wingdings" panose="05000000000000000000" pitchFamily="2" charset="2"/>
              <a:buChar char="l"/>
              <a:defRPr sz="3200" baseline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0"/>
            <a:r>
              <a:rPr lang="zh-TW" altLang="en-US" dirty="0" smtClean="0"/>
              <a:t>第二層</a:t>
            </a:r>
          </a:p>
          <a:p>
            <a:pPr lvl="0"/>
            <a:r>
              <a:rPr lang="zh-TW" altLang="en-US" dirty="0" smtClean="0"/>
              <a:t>第三層</a:t>
            </a:r>
          </a:p>
          <a:p>
            <a:pPr lvl="0"/>
            <a:r>
              <a:rPr lang="zh-TW" altLang="en-US" dirty="0" smtClean="0"/>
              <a:t>第四層</a:t>
            </a:r>
          </a:p>
          <a:p>
            <a:pPr lvl="0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7823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(純文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05490" y="1492424"/>
            <a:ext cx="14292088" cy="6984782"/>
          </a:xfrm>
          <a:prstGeom prst="rect">
            <a:avLst/>
          </a:prstGeom>
        </p:spPr>
        <p:txBody>
          <a:bodyPr/>
          <a:lstStyle>
            <a:lvl1pPr marL="838242" indent="-571529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l"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1pPr>
            <a:lvl2pPr marL="1282764" indent="-571529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n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2pPr>
            <a:lvl3pPr marL="1727286" indent="-571529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u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3pPr>
            <a:lvl4pPr marL="2171809" indent="-571529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p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4pPr>
            <a:lvl5pPr marL="2616331" indent="-571529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05489" y="268288"/>
            <a:ext cx="14292088" cy="10801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357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-僅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7537" y="268288"/>
            <a:ext cx="14309298" cy="10801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16890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(左圖右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5489" y="268287"/>
            <a:ext cx="14292088" cy="108012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0"/>
          </p:nvPr>
        </p:nvSpPr>
        <p:spPr>
          <a:xfrm>
            <a:off x="714915" y="1564336"/>
            <a:ext cx="7560000" cy="7272808"/>
          </a:xfrm>
          <a:prstGeom prst="rect">
            <a:avLst/>
          </a:prstGeom>
        </p:spPr>
        <p:txBody>
          <a:bodyPr/>
          <a:lstStyle>
            <a:lvl1pPr marL="838200" indent="-571500">
              <a:buSzPct val="100000"/>
              <a:buFont typeface="Wingdings" panose="05000000000000000000" pitchFamily="2" charset="2"/>
              <a:buChar char="l"/>
              <a:defRPr sz="320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lvl="0"/>
            <a:endParaRPr lang="zh-TW" altLang="en-US" noProof="0" dirty="0">
              <a:sym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1"/>
          </p:nvPr>
        </p:nvSpPr>
        <p:spPr>
          <a:xfrm>
            <a:off x="8526955" y="1564432"/>
            <a:ext cx="7560000" cy="7272808"/>
          </a:xfrm>
          <a:prstGeom prst="rect">
            <a:avLst/>
          </a:prstGeom>
        </p:spPr>
        <p:txBody>
          <a:bodyPr/>
          <a:lstStyle>
            <a:lvl1pPr marL="838200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l"/>
              <a:defRPr sz="320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  <a:lvl2pPr marL="1282700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n"/>
              <a:defRPr sz="280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2pPr>
            <a:lvl3pPr marL="1727200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u"/>
              <a:defRPr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3pPr>
            <a:lvl4pPr marL="2171700" indent="-571500">
              <a:spcBef>
                <a:spcPts val="600"/>
              </a:spcBef>
              <a:buSzPct val="100000"/>
              <a:buFont typeface="Wingdings" panose="05000000000000000000" pitchFamily="2" charset="2"/>
              <a:buChar char="p"/>
              <a:defRPr sz="200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4pPr>
            <a:lvl5pPr marL="2616200" indent="-5715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80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-僅標題+變更不通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5488" y="268287"/>
            <a:ext cx="14292088" cy="108012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941939" y="9413304"/>
            <a:ext cx="3499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TO CHANGE WITHOUT NOTICE</a:t>
            </a:r>
            <a:endParaRPr lang="zh-TW" altLang="en-US" sz="16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881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-僅標題+變更不通知+內部限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5488" y="268287"/>
            <a:ext cx="14292088" cy="108012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941939" y="9413304"/>
            <a:ext cx="3499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TO CHANGE WITHOUT NOTICE</a:t>
            </a:r>
            <a:endParaRPr lang="zh-TW" altLang="en-US" sz="16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15005764" y="1204464"/>
            <a:ext cx="21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Internal Only</a:t>
            </a:r>
            <a:endParaRPr lang="zh-TW" altLang="en-US" sz="2800" b="1" u="sng" dirty="0">
              <a:solidFill>
                <a:srgbClr val="FF0000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068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圖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0" y="268288"/>
            <a:ext cx="16446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22586" r="871" b="56083"/>
          <a:stretch/>
        </p:blipFill>
        <p:spPr bwMode="auto">
          <a:xfrm>
            <a:off x="0" y="9428302"/>
            <a:ext cx="1731168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71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75" r:id="rId2"/>
    <p:sldLayoutId id="2147484367" r:id="rId3"/>
    <p:sldLayoutId id="2147484368" r:id="rId4"/>
    <p:sldLayoutId id="2147484369" r:id="rId5"/>
    <p:sldLayoutId id="2147484380" r:id="rId6"/>
    <p:sldLayoutId id="2147484370" r:id="rId7"/>
    <p:sldLayoutId id="2147484378" r:id="rId8"/>
    <p:sldLayoutId id="2147484383" r:id="rId9"/>
    <p:sldLayoutId id="2147484376" r:id="rId10"/>
    <p:sldLayoutId id="2147484371" r:id="rId11"/>
    <p:sldLayoutId id="2147484373" r:id="rId12"/>
    <p:sldLayoutId id="2147484377" r:id="rId13"/>
    <p:sldLayoutId id="2147484382" r:id="rId14"/>
    <p:sldLayoutId id="2147484384" r:id="rId1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Heiti TC Light" charset="0"/>
          <a:cs typeface="Heiti TC Light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Heiti TC Light" charset="0"/>
          <a:cs typeface="Heiti TC Light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Heiti TC Light" charset="0"/>
          <a:cs typeface="Heiti TC Light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Heiti TC Light" charset="0"/>
          <a:cs typeface="Heiti TC Light" charset="0"/>
          <a:sym typeface="Arial" panose="020B0604020202020204" pitchFamily="34" charset="0"/>
        </a:defRPr>
      </a:lvl5pPr>
      <a:lvl6pPr marL="457223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Heiti TC Light" charset="0"/>
          <a:cs typeface="Heiti TC Light" charset="0"/>
          <a:sym typeface="Arial" charset="0"/>
        </a:defRPr>
      </a:lvl6pPr>
      <a:lvl7pPr marL="914446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Heiti TC Light" charset="0"/>
          <a:cs typeface="Heiti TC Light" charset="0"/>
          <a:sym typeface="Arial" charset="0"/>
        </a:defRPr>
      </a:lvl7pPr>
      <a:lvl8pPr marL="1371668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Heiti TC Light" charset="0"/>
          <a:cs typeface="Heiti TC Light" charset="0"/>
          <a:sym typeface="Arial" charset="0"/>
        </a:defRPr>
      </a:lvl8pPr>
      <a:lvl9pPr marL="1828892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Heiti TC Light" charset="0"/>
          <a:cs typeface="Heiti TC Light" charset="0"/>
          <a:sym typeface="Arial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3073554" indent="-571529" algn="l" rtl="0" fontAlgn="base">
        <a:spcBef>
          <a:spcPts val="2400"/>
        </a:spcBef>
        <a:spcAft>
          <a:spcPct val="0"/>
        </a:spcAft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30777" indent="-571529" algn="l" rtl="0" fontAlgn="base">
        <a:spcBef>
          <a:spcPts val="2400"/>
        </a:spcBef>
        <a:spcAft>
          <a:spcPct val="0"/>
        </a:spcAft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988000" indent="-571529" algn="l" rtl="0" fontAlgn="base">
        <a:spcBef>
          <a:spcPts val="2400"/>
        </a:spcBef>
        <a:spcAft>
          <a:spcPct val="0"/>
        </a:spcAft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445222" indent="-571529" algn="l" rtl="0" fontAlgn="base">
        <a:spcBef>
          <a:spcPts val="2400"/>
        </a:spcBef>
        <a:spcAft>
          <a:spcPct val="0"/>
        </a:spcAft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zh-TW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4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9908854\桌面\apacer-ppt.jpg\apacer-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69196" r="66740" b="6633"/>
          <a:stretch>
            <a:fillRect/>
          </a:stretch>
        </p:blipFill>
        <p:spPr bwMode="auto">
          <a:xfrm>
            <a:off x="0" y="6605588"/>
            <a:ext cx="573405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Documents and Settings\9908854\桌面\apacer-ppt.jpg\apacer-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69196" r="33607" b="6633"/>
          <a:stretch>
            <a:fillRect/>
          </a:stretch>
        </p:blipFill>
        <p:spPr bwMode="auto">
          <a:xfrm>
            <a:off x="5734050" y="6605588"/>
            <a:ext cx="5770563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Documents and Settings\9908854\桌面\apacer-ppt.jpg\apacer-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2" t="69196" r="69" b="6482"/>
          <a:stretch>
            <a:fillRect/>
          </a:stretch>
        </p:blipFill>
        <p:spPr bwMode="auto">
          <a:xfrm>
            <a:off x="11468100" y="6605588"/>
            <a:ext cx="5865813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Documents and Settings\9908854\桌面\apacer-ppt.jpg\apacer-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-8" r="383" b="69044"/>
          <a:stretch>
            <a:fillRect/>
          </a:stretch>
        </p:blipFill>
        <p:spPr bwMode="auto">
          <a:xfrm>
            <a:off x="-36000" y="-137953"/>
            <a:ext cx="17388000" cy="39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矩形 6"/>
          <p:cNvSpPr>
            <a:spLocks noChangeArrowheads="1"/>
          </p:cNvSpPr>
          <p:nvPr/>
        </p:nvSpPr>
        <p:spPr bwMode="auto">
          <a:xfrm>
            <a:off x="0" y="3652838"/>
            <a:ext cx="17352000" cy="2952750"/>
          </a:xfrm>
          <a:prstGeom prst="rect">
            <a:avLst/>
          </a:prstGeom>
          <a:gradFill rotWithShape="1">
            <a:gsLst>
              <a:gs pos="0">
                <a:srgbClr val="008E78"/>
              </a:gs>
              <a:gs pos="50000">
                <a:srgbClr val="3DA552"/>
              </a:gs>
              <a:gs pos="100000">
                <a:srgbClr val="86C02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9pPr>
          </a:lstStyle>
          <a:p>
            <a:pPr algn="ctr"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9223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379913"/>
            <a:ext cx="35369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矩形 10"/>
          <p:cNvSpPr>
            <a:spLocks noChangeArrowheads="1"/>
          </p:cNvSpPr>
          <p:nvPr/>
        </p:nvSpPr>
        <p:spPr bwMode="auto">
          <a:xfrm>
            <a:off x="12558713" y="4851400"/>
            <a:ext cx="33575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defRPr>
            </a:lvl9pPr>
          </a:lstStyle>
          <a:p>
            <a:r>
              <a:rPr lang="en-US" altLang="zh-TW" sz="3000">
                <a:solidFill>
                  <a:schemeClr val="bg1"/>
                </a:solidFill>
                <a:ea typeface="新細明體" panose="02020500000000000000" pitchFamily="18" charset="-120"/>
              </a:rPr>
              <a:t>www.apacer.com</a:t>
            </a:r>
            <a:endParaRPr lang="zh-TW" altLang="en-US" sz="300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1952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1325315" y="1348408"/>
            <a:ext cx="13897543" cy="6677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 dirty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CF SLC Card Comparison</a:t>
            </a:r>
            <a:r>
              <a:rPr kumimoji="0" lang="zh-TW" altLang="en-US" sz="3600" b="1" dirty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endParaRPr kumimoji="0" lang="zh-TW" altLang="en-US" sz="3600" b="1" dirty="0">
              <a:solidFill>
                <a:srgbClr val="008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79186"/>
              </p:ext>
            </p:extLst>
          </p:nvPr>
        </p:nvGraphicFramePr>
        <p:xfrm>
          <a:off x="893763" y="2172134"/>
          <a:ext cx="14544676" cy="5876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36169"/>
                <a:gridCol w="3636169"/>
                <a:gridCol w="3636169"/>
                <a:gridCol w="3636169"/>
              </a:tblGrid>
              <a:tr h="852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4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CF6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4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CF6A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4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CS710-CF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432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Transfer Mode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MWDMA-4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UDMA-7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MWDMA-4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UDMA-7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MWDMA-4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UDMA-6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512MB to 64GB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256MB to 32GB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128MB to 64GB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Channel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46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I/O Support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5V/3.3V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5V/3.3V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5V/3.3V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46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110/80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60/65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55/55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90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Controller 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ECC Engine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72-bit/1K bytes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72-bit/1K bytes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96-Bit/1K bytes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46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H/W 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Write Protection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 (CF6 VA)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 (CF6A VA)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圓角矩形 20"/>
          <p:cNvSpPr/>
          <p:nvPr/>
        </p:nvSpPr>
        <p:spPr>
          <a:xfrm>
            <a:off x="13062619" y="8333184"/>
            <a:ext cx="1512000" cy="612000"/>
          </a:xfrm>
          <a:prstGeom prst="roundRect">
            <a:avLst>
              <a:gd name="adj" fmla="val 14174"/>
            </a:avLst>
          </a:prstGeom>
          <a:solidFill>
            <a:srgbClr val="F49C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Mainstream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8" name="群組 3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6" name="圓角矩形 45"/>
          <p:cNvSpPr/>
          <p:nvPr/>
        </p:nvSpPr>
        <p:spPr>
          <a:xfrm>
            <a:off x="9367954" y="8333184"/>
            <a:ext cx="1512000" cy="612000"/>
          </a:xfrm>
          <a:prstGeom prst="roundRect">
            <a:avLst>
              <a:gd name="adj" fmla="val 14174"/>
            </a:avLst>
          </a:prstGeom>
          <a:solidFill>
            <a:srgbClr val="F49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effective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5645795" y="8333184"/>
            <a:ext cx="1512000" cy="612000"/>
          </a:xfrm>
          <a:prstGeom prst="roundRect">
            <a:avLst>
              <a:gd name="adj" fmla="val 14174"/>
            </a:avLst>
          </a:prstGeom>
          <a:solidFill>
            <a:srgbClr val="F49C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performance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50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780258" y="1348408"/>
            <a:ext cx="14658626" cy="6677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 dirty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CF MLC/TLC Card Comparison</a:t>
            </a:r>
            <a:r>
              <a:rPr kumimoji="0" lang="zh-TW" altLang="en-US" sz="3600" b="1" dirty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endParaRPr kumimoji="0" lang="zh-TW" altLang="en-US" sz="3600" b="1" dirty="0">
              <a:solidFill>
                <a:srgbClr val="008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24741"/>
              </p:ext>
            </p:extLst>
          </p:nvPr>
        </p:nvGraphicFramePr>
        <p:xfrm>
          <a:off x="893267" y="2068488"/>
          <a:ext cx="14545617" cy="58643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3717"/>
                <a:gridCol w="2404380"/>
                <a:gridCol w="2404380"/>
                <a:gridCol w="2404380"/>
                <a:gridCol w="2404380"/>
                <a:gridCol w="2404380"/>
              </a:tblGrid>
              <a:tr h="852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4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CF6-M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4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CF6A-M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4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CM710-CF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4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CF6A-SL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4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CH710-CF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432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Transfer Mode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MWDMA-4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UDMA-7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MWDMA-4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UDMA-7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</a:t>
                      </a:r>
                      <a:b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MWDMA-4</a:t>
                      </a:r>
                      <a:b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UDMA-6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MWDMA-4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UDMA-7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MWDMA-4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UDMA-6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 to 128GB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 to 64GB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 to 128GB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4GB to 32GB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 to 64GB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Channel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46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I/O Support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5V/3.3V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5V/3.3V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5V/3.3V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5V/3.3V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5V/3.3V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46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110/65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115/75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90/55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115/80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115/80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90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Controller 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ECC Engine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72-bit/1K bytes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72-bit/1K bytes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96-Bit/1K bytes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72-bit/1K bytes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96-Bit/1K bytes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46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H/W 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Write Protection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 (customized)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圓角矩形 20"/>
          <p:cNvSpPr/>
          <p:nvPr/>
        </p:nvSpPr>
        <p:spPr>
          <a:xfrm>
            <a:off x="8737678" y="8405192"/>
            <a:ext cx="1512000" cy="612000"/>
          </a:xfrm>
          <a:prstGeom prst="roundRect">
            <a:avLst>
              <a:gd name="adj" fmla="val 14174"/>
            </a:avLst>
          </a:prstGeom>
          <a:solidFill>
            <a:srgbClr val="66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Mainstream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8" name="群組 3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3" name="圓角矩形 42"/>
          <p:cNvSpPr/>
          <p:nvPr/>
        </p:nvSpPr>
        <p:spPr>
          <a:xfrm>
            <a:off x="11111627" y="8405192"/>
            <a:ext cx="1512000" cy="612000"/>
          </a:xfrm>
          <a:prstGeom prst="roundRect">
            <a:avLst>
              <a:gd name="adj" fmla="val 14174"/>
            </a:avLst>
          </a:prstGeom>
          <a:solidFill>
            <a:srgbClr val="24517E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P/E cycles: 20K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6226489" y="8405192"/>
            <a:ext cx="1512000" cy="612000"/>
          </a:xfrm>
          <a:prstGeom prst="roundRect">
            <a:avLst>
              <a:gd name="adj" fmla="val 14174"/>
            </a:avLst>
          </a:prstGeom>
          <a:solidFill>
            <a:srgbClr val="669900"/>
          </a:solidFill>
          <a:ln>
            <a:solidFill>
              <a:srgbClr val="6699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effective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3852540" y="8405192"/>
            <a:ext cx="1512000" cy="612000"/>
          </a:xfrm>
          <a:prstGeom prst="roundRect">
            <a:avLst>
              <a:gd name="adj" fmla="val 14174"/>
            </a:avLst>
          </a:prstGeom>
          <a:solidFill>
            <a:srgbClr val="66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performance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13485576" y="8405192"/>
            <a:ext cx="1512000" cy="612000"/>
          </a:xfrm>
          <a:prstGeom prst="roundRect">
            <a:avLst>
              <a:gd name="adj" fmla="val 14174"/>
            </a:avLst>
          </a:prstGeom>
          <a:solidFill>
            <a:srgbClr val="008C7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P/E cycles: 30K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91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chemeClr val="tx1"/>
                </a:solidFill>
              </a:rPr>
              <a:t>CF 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rgbClr val="008C7D"/>
                </a:solidFill>
              </a:rPr>
              <a:t>SD / </a:t>
            </a:r>
            <a:r>
              <a:rPr lang="en-US" altLang="zh-TW" sz="3200" b="1" dirty="0" err="1">
                <a:solidFill>
                  <a:srgbClr val="008C7D"/>
                </a:solidFill>
              </a:rPr>
              <a:t>microSD</a:t>
            </a:r>
            <a:r>
              <a:rPr lang="en-US" altLang="zh-TW" sz="3200" b="1" dirty="0">
                <a:solidFill>
                  <a:srgbClr val="008C7D"/>
                </a:solidFill>
              </a:rPr>
              <a:t> 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 smtClean="0"/>
              <a:t>USB </a:t>
            </a:r>
            <a:r>
              <a:rPr lang="en-US" altLang="zh-TW" sz="3200" b="1" dirty="0"/>
              <a:t>Module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USB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PATA 2.5”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Module (ADM</a:t>
            </a:r>
            <a:r>
              <a:rPr lang="en-US" altLang="zh-TW" sz="3200" b="1" dirty="0" smtClean="0"/>
              <a:t>)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r>
              <a:rPr lang="en-US" altLang="zh-TW" sz="3200" b="1" dirty="0" err="1"/>
              <a:t>eMMC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endParaRPr lang="en-US" altLang="zh-TW" sz="3200" b="1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Industrial </a:t>
            </a:r>
            <a:r>
              <a:rPr lang="en-US" altLang="zh-TW" dirty="0"/>
              <a:t>Flash Card, USB, PATA </a:t>
            </a:r>
            <a:r>
              <a:rPr lang="en-US" altLang="zh-TW" dirty="0" smtClean="0"/>
              <a:t>SSD, </a:t>
            </a:r>
            <a:r>
              <a:rPr lang="en-US" altLang="zh-TW" dirty="0" err="1" smtClean="0"/>
              <a:t>eMMC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85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24"/>
          <p:cNvSpPr txBox="1">
            <a:spLocks noChangeArrowheads="1"/>
          </p:cNvSpPr>
          <p:nvPr/>
        </p:nvSpPr>
        <p:spPr bwMode="auto">
          <a:xfrm>
            <a:off x="2000481" y="1766949"/>
            <a:ext cx="13004800" cy="6677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solidFill>
                  <a:srgbClr val="008080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Industrial </a:t>
            </a:r>
            <a:r>
              <a:rPr kumimoji="0"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SD/microSD Status </a:t>
            </a:r>
            <a:r>
              <a:rPr kumimoji="0" lang="en-US" altLang="zh-TW" sz="3600" b="1" dirty="0">
                <a:solidFill>
                  <a:srgbClr val="008080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Update</a:t>
            </a:r>
            <a:endParaRPr kumimoji="0" lang="zh-TW" altLang="en-US" sz="3600" b="1" dirty="0">
              <a:solidFill>
                <a:srgbClr val="008080"/>
              </a:solidFill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36921"/>
              </p:ext>
            </p:extLst>
          </p:nvPr>
        </p:nvGraphicFramePr>
        <p:xfrm>
          <a:off x="1037283" y="2788568"/>
          <a:ext cx="15193688" cy="1379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771"/>
                <a:gridCol w="2579782"/>
                <a:gridCol w="2708771"/>
                <a:gridCol w="7196364"/>
              </a:tblGrid>
              <a:tr h="5274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zh-TW" altLang="en-US" sz="28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30048" marR="130048" marT="65024" marB="650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zh-TW" altLang="en-US" sz="28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30048" marR="130048" marT="65024" marB="650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zh-TW" altLang="en-US" sz="28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30048" marR="130048" marT="65024" marB="650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TW" altLang="en-US" sz="28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30048" marR="130048" marT="65024" marB="650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503900">
                <a:tc>
                  <a:txBody>
                    <a:bodyPr/>
                    <a:lstStyle/>
                    <a:p>
                      <a:pPr marL="0" lvl="0" algn="ctr" defTabSz="914212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24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SD/micro</a:t>
                      </a:r>
                      <a:r>
                        <a:rPr lang="en-US" altLang="zh-TW" sz="2400" b="0" i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SD</a:t>
                      </a:r>
                    </a:p>
                    <a:p>
                      <a:pPr marL="0" lvl="0" algn="ctr" defTabSz="914212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2400" b="0" i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WORM Card</a:t>
                      </a:r>
                      <a:endParaRPr lang="zh-TW" altLang="en-US" sz="24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212" rtl="0" eaLnBrk="1" latinLnBrk="0" hangingPunct="1"/>
                      <a:r>
                        <a:rPr lang="en-US" altLang="zh-TW" sz="24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READY</a:t>
                      </a:r>
                      <a:endParaRPr lang="zh-TW" altLang="en-US" sz="24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C00000"/>
                          </a:solidFill>
                        </a:rPr>
                        <a:t>E/Nov.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ET1288 + WD</a:t>
                      </a:r>
                      <a:r>
                        <a:rPr lang="en-US" altLang="zh-TW" sz="2400" b="0" i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4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1Znm MLC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58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90944"/>
              </p:ext>
            </p:extLst>
          </p:nvPr>
        </p:nvGraphicFramePr>
        <p:xfrm>
          <a:off x="705487" y="1767535"/>
          <a:ext cx="16390304" cy="5262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410"/>
                <a:gridCol w="2058654"/>
                <a:gridCol w="1100316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</a:tblGrid>
              <a:tr h="419691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968518">
                <a:tc rowSpan="2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SD 5.0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CV110-SD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32GB~256GB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8518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microSD 6.1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CV120-MSD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8518">
                <a:tc rowSpan="3">
                  <a:txBody>
                    <a:bodyPr/>
                    <a:lstStyle/>
                    <a:p>
                      <a:pPr marL="0" algn="l" defTabSz="914446" rtl="0" eaLnBrk="1" latinLnBrk="0" hangingPunct="1"/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2000" b="1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SD 5.0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CH110-SD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8518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microSD 5.0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CH210-MSD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16GB~64GB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8518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SD 6.1</a:t>
                      </a:r>
                      <a:endParaRPr lang="en-US" altLang="zh-TW" sz="1800" b="1" kern="1200" baseline="0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CH120-MSD</a:t>
                      </a:r>
                    </a:p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dirty="0" smtClean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SD/microSD 3D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823626" y="2222526"/>
            <a:ext cx="734536" cy="827151"/>
            <a:chOff x="3773587" y="2266324"/>
            <a:chExt cx="734536" cy="827151"/>
          </a:xfrm>
        </p:grpSpPr>
        <p:sp>
          <p:nvSpPr>
            <p:cNvPr id="7" name="文字方塊 6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BiCS3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3823626" y="3246277"/>
            <a:ext cx="734536" cy="827151"/>
            <a:chOff x="3773587" y="2266324"/>
            <a:chExt cx="734536" cy="827151"/>
          </a:xfrm>
        </p:grpSpPr>
        <p:sp>
          <p:nvSpPr>
            <p:cNvPr id="15" name="文字方塊 14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7" name="群組 16"/>
          <p:cNvGrpSpPr/>
          <p:nvPr/>
        </p:nvGrpSpPr>
        <p:grpSpPr>
          <a:xfrm>
            <a:off x="3823626" y="4184872"/>
            <a:ext cx="734536" cy="827151"/>
            <a:chOff x="3773587" y="2266324"/>
            <a:chExt cx="734536" cy="827151"/>
          </a:xfrm>
        </p:grpSpPr>
        <p:sp>
          <p:nvSpPr>
            <p:cNvPr id="18" name="文字方塊 17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BiCS3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21" name="文字方塊 20"/>
          <p:cNvSpPr txBox="1"/>
          <p:nvPr/>
        </p:nvSpPr>
        <p:spPr>
          <a:xfrm>
            <a:off x="3823626" y="5164983"/>
            <a:ext cx="73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BiCS4</a:t>
            </a:r>
            <a:endParaRPr lang="en-US" altLang="zh-TW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字方塊 38"/>
          <p:cNvSpPr txBox="1">
            <a:spLocks noChangeArrowheads="1"/>
          </p:cNvSpPr>
          <p:nvPr/>
        </p:nvSpPr>
        <p:spPr bwMode="auto">
          <a:xfrm>
            <a:off x="14014102" y="3787321"/>
            <a:ext cx="2719568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</a:t>
            </a:r>
            <a:r>
              <a:rPr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文字方塊 38"/>
          <p:cNvSpPr txBox="1">
            <a:spLocks noChangeArrowheads="1"/>
          </p:cNvSpPr>
          <p:nvPr/>
        </p:nvSpPr>
        <p:spPr bwMode="auto">
          <a:xfrm>
            <a:off x="13968416" y="6689915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30K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28" name="群組 2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9" name="文字方塊 2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15999134" y="3156294"/>
            <a:ext cx="73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" name="群組 59"/>
          <p:cNvGrpSpPr/>
          <p:nvPr/>
        </p:nvGrpSpPr>
        <p:grpSpPr>
          <a:xfrm>
            <a:off x="3823626" y="6088092"/>
            <a:ext cx="734536" cy="827151"/>
            <a:chOff x="3773587" y="2266324"/>
            <a:chExt cx="734536" cy="827151"/>
          </a:xfrm>
        </p:grpSpPr>
        <p:sp>
          <p:nvSpPr>
            <p:cNvPr id="61" name="文字方塊 60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55" name="群組 54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65" name="文字方塊 64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1403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705487" y="1767535"/>
          <a:ext cx="16307663" cy="6373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976"/>
                <a:gridCol w="2048275"/>
                <a:gridCol w="1094768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</a:tblGrid>
              <a:tr h="401136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299">
                <a:tc rowSpan="2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SD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299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7C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 SD3.0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R1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1GB~16GB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 microSD3.0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R1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1GB~8GB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299">
                <a:tc rowSpan="4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SD/microSD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H1-M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299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1" baseline="0" dirty="0" err="1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microSDHC</a:t>
                      </a:r>
                      <a:endParaRPr lang="en-US" altLang="zh-TW" sz="1800" b="1" baseline="0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R1-M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8GB~16GB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299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SD/microSDHC5.1 H2-M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299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altLang="zh-TW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SD/microSD WORM Card</a:t>
                      </a:r>
                      <a:endParaRPr lang="en-US" altLang="zh-TW" sz="1800" b="1" kern="1200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字方塊 38"/>
          <p:cNvSpPr txBox="1">
            <a:spLocks noChangeArrowheads="1"/>
          </p:cNvSpPr>
          <p:nvPr/>
        </p:nvSpPr>
        <p:spPr bwMode="auto">
          <a:xfrm>
            <a:off x="13851035" y="3900553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60K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902243" y="6937433"/>
            <a:ext cx="2679493" cy="295423"/>
          </a:xfrm>
          <a:prstGeom prst="rect">
            <a:avLst/>
          </a:prstGeom>
          <a:noFill/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Warranty: 2 years or 3K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831139" y="2140312"/>
            <a:ext cx="1094576" cy="827151"/>
            <a:chOff x="3773587" y="2266324"/>
            <a:chExt cx="1094576" cy="827151"/>
          </a:xfrm>
        </p:grpSpPr>
        <p:sp>
          <p:nvSpPr>
            <p:cNvPr id="7" name="文字方塊 6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3826794" y="5199636"/>
            <a:ext cx="734536" cy="827151"/>
            <a:chOff x="3773587" y="2266324"/>
            <a:chExt cx="734536" cy="827151"/>
          </a:xfrm>
        </p:grpSpPr>
        <p:sp>
          <p:nvSpPr>
            <p:cNvPr id="13" name="文字方塊 12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3826794" y="3218611"/>
            <a:ext cx="1094576" cy="827151"/>
            <a:chOff x="3773587" y="2266324"/>
            <a:chExt cx="1094576" cy="827151"/>
          </a:xfrm>
        </p:grpSpPr>
        <p:sp>
          <p:nvSpPr>
            <p:cNvPr id="19" name="文字方塊 18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3826794" y="6226789"/>
            <a:ext cx="734536" cy="827151"/>
            <a:chOff x="3773587" y="2266324"/>
            <a:chExt cx="734536" cy="827151"/>
          </a:xfrm>
        </p:grpSpPr>
        <p:sp>
          <p:nvSpPr>
            <p:cNvPr id="25" name="文字方塊 24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27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SD/microSD 2D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0" name="群組 29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3826794" y="4261615"/>
            <a:ext cx="734536" cy="827151"/>
            <a:chOff x="3773587" y="2266324"/>
            <a:chExt cx="734536" cy="827151"/>
          </a:xfrm>
        </p:grpSpPr>
        <p:sp>
          <p:nvSpPr>
            <p:cNvPr id="62" name="文字方塊 61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14296433" y="8405192"/>
            <a:ext cx="1920141" cy="856995"/>
            <a:chOff x="14526854" y="8726323"/>
            <a:chExt cx="1920141" cy="856995"/>
          </a:xfrm>
        </p:grpSpPr>
        <p:sp>
          <p:nvSpPr>
            <p:cNvPr id="57" name="文字方塊 56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  <p:grpSp>
        <p:nvGrpSpPr>
          <p:cNvPr id="59" name="群組 58"/>
          <p:cNvGrpSpPr/>
          <p:nvPr/>
        </p:nvGrpSpPr>
        <p:grpSpPr>
          <a:xfrm>
            <a:off x="8868855" y="7273175"/>
            <a:ext cx="837247" cy="806091"/>
            <a:chOff x="7429545" y="779743"/>
            <a:chExt cx="837247" cy="806091"/>
          </a:xfrm>
        </p:grpSpPr>
        <p:sp>
          <p:nvSpPr>
            <p:cNvPr id="60" name="文字方塊 59"/>
            <p:cNvSpPr txBox="1"/>
            <p:nvPr/>
          </p:nvSpPr>
          <p:spPr>
            <a:xfrm>
              <a:off x="7429545" y="779743"/>
              <a:ext cx="837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1Znm</a:t>
              </a:r>
              <a:endParaRPr lang="en-US" altLang="zh-TW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168" y="1135834"/>
              <a:ext cx="450000" cy="45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93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09982"/>
              </p:ext>
            </p:extLst>
          </p:nvPr>
        </p:nvGraphicFramePr>
        <p:xfrm>
          <a:off x="705487" y="1767535"/>
          <a:ext cx="16307663" cy="3229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976"/>
                <a:gridCol w="2048275"/>
                <a:gridCol w="1094768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</a:tblGrid>
              <a:tr h="523777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752">
                <a:tc rowSpan="2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SLC-lite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1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SD/</a:t>
                      </a:r>
                      <a:r>
                        <a:rPr lang="en-US" altLang="zh-TW" sz="1800" b="1" baseline="0" dirty="0" err="1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microSDHC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H1-SL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2752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7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SD/</a:t>
                      </a:r>
                      <a:r>
                        <a:rPr lang="en-US" altLang="zh-TW" sz="1800" b="1" baseline="0" dirty="0" err="1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microSDHC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5.1 H2-SL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4GB~16GB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字方塊 38"/>
          <p:cNvSpPr txBox="1">
            <a:spLocks noChangeArrowheads="1"/>
          </p:cNvSpPr>
          <p:nvPr/>
        </p:nvSpPr>
        <p:spPr bwMode="auto">
          <a:xfrm>
            <a:off x="13886543" y="4655092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20K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856956" y="3859168"/>
            <a:ext cx="734536" cy="827151"/>
            <a:chOff x="3773587" y="2266324"/>
            <a:chExt cx="734536" cy="827151"/>
          </a:xfrm>
        </p:grpSpPr>
        <p:sp>
          <p:nvSpPr>
            <p:cNvPr id="13" name="文字方塊 12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27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SD/microSD 2D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0" name="群組 29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3856956" y="2499526"/>
            <a:ext cx="734536" cy="827151"/>
            <a:chOff x="3773587" y="2266324"/>
            <a:chExt cx="734536" cy="827151"/>
          </a:xfrm>
        </p:grpSpPr>
        <p:sp>
          <p:nvSpPr>
            <p:cNvPr id="62" name="文字方塊 61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57" name="文字方塊 56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963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45196"/>
              </p:ext>
            </p:extLst>
          </p:nvPr>
        </p:nvGraphicFramePr>
        <p:xfrm>
          <a:off x="705487" y="1841573"/>
          <a:ext cx="16317572" cy="383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45405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405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39182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 SD 5.0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CV110-SD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CV110-MSD</a:t>
                      </a:r>
                      <a:endParaRPr lang="zh-TW" alt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90/33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387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 SD 6.1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CV120-MSD</a:t>
                      </a:r>
                      <a:endParaRPr lang="zh-TW" alt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90/80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82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24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 SD 5.0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CH210-MSD</a:t>
                      </a:r>
                      <a:endParaRPr lang="zh-TW" alt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90/70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824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Ind. SD</a:t>
                      </a:r>
                      <a:r>
                        <a:rPr lang="en-US" altLang="zh-TW" sz="1800" b="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6.1</a:t>
                      </a:r>
                      <a:endParaRPr lang="en-US" altLang="zh-TW" sz="18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CH120-MSD</a:t>
                      </a:r>
                      <a:endParaRPr lang="zh-TW" altLang="en-US" sz="18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90/80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0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SD/microSD 3D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13111282" y="7613104"/>
            <a:ext cx="3839769" cy="1411663"/>
            <a:chOff x="12518482" y="6103347"/>
            <a:chExt cx="3839769" cy="1411663"/>
          </a:xfrm>
        </p:grpSpPr>
        <p:sp>
          <p:nvSpPr>
            <p:cNvPr id="77" name="文字方塊 76"/>
            <p:cNvSpPr txBox="1"/>
            <p:nvPr/>
          </p:nvSpPr>
          <p:spPr>
            <a:xfrm>
              <a:off x="12518482" y="6103347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13131980" y="7119010"/>
              <a:ext cx="2866231" cy="396000"/>
              <a:chOff x="4618611" y="6393830"/>
              <a:chExt cx="2866231" cy="396000"/>
            </a:xfrm>
          </p:grpSpPr>
          <p:sp>
            <p:nvSpPr>
              <p:cNvPr id="79" name="五邊形 78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五邊形 79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homePlate">
                <a:avLst/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五邊形 84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59" name="群組 58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4" name="向右箭號 20"/>
          <p:cNvSpPr/>
          <p:nvPr/>
        </p:nvSpPr>
        <p:spPr bwMode="auto">
          <a:xfrm>
            <a:off x="6757200" y="4465069"/>
            <a:ext cx="10259076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16GB~64GB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向右箭號 20"/>
          <p:cNvSpPr/>
          <p:nvPr/>
        </p:nvSpPr>
        <p:spPr bwMode="auto">
          <a:xfrm>
            <a:off x="6757200" y="5093870"/>
            <a:ext cx="10259075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16GB~128GB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向右箭號 20"/>
          <p:cNvSpPr/>
          <p:nvPr/>
        </p:nvSpPr>
        <p:spPr bwMode="auto">
          <a:xfrm>
            <a:off x="6757200" y="3794301"/>
            <a:ext cx="10259076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64GB~128GB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五邊形 51"/>
          <p:cNvSpPr/>
          <p:nvPr/>
        </p:nvSpPr>
        <p:spPr bwMode="auto">
          <a:xfrm>
            <a:off x="9966275" y="3054927"/>
            <a:ext cx="5936395" cy="397061"/>
          </a:xfrm>
          <a:prstGeom prst="homePlate">
            <a:avLst/>
          </a:prstGeom>
          <a:solidFill>
            <a:srgbClr val="B3B3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1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4" name="向右箭號 20"/>
          <p:cNvSpPr/>
          <p:nvPr/>
        </p:nvSpPr>
        <p:spPr bwMode="auto">
          <a:xfrm>
            <a:off x="6757200" y="3054927"/>
            <a:ext cx="5657347" cy="397061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32GB~256GB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53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/>
          </p:nvPr>
        </p:nvGraphicFramePr>
        <p:xfrm>
          <a:off x="633479" y="1151998"/>
          <a:ext cx="16317572" cy="7121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4500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00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609879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Ind. SD 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23/18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Ind. microSD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20/16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Ind. SD R1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43/41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Ind. microSD R1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34/28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Ind. SD H1-M / </a:t>
                      </a:r>
                    </a:p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microSD H1-M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94/53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microSD H2-M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92/42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Ind. microSD </a:t>
                      </a:r>
                    </a:p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R1-M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92/48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SD/microSD</a:t>
                      </a:r>
                    </a:p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WORM</a:t>
                      </a:r>
                      <a:r>
                        <a:rPr lang="en-US" altLang="zh-TW" sz="1800" b="0" i="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Card</a:t>
                      </a:r>
                      <a:endParaRPr lang="en-US" altLang="zh-TW" sz="1800" b="0" i="0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72/20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rowSpan="2"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SLC-lite</a:t>
                      </a:r>
                      <a:endParaRPr lang="zh-TW" altLang="en-US" sz="24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17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SD H1-SL / </a:t>
                      </a:r>
                    </a:p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microSD H1-SL</a:t>
                      </a: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92/70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microSD H2-SL</a:t>
                      </a: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90/50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0" name="文字方塊 24"/>
          <p:cNvSpPr txBox="1">
            <a:spLocks noChangeArrowheads="1"/>
          </p:cNvSpPr>
          <p:nvPr/>
        </p:nvSpPr>
        <p:spPr bwMode="auto">
          <a:xfrm>
            <a:off x="1039661" y="291595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SD/microSD 2D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sp>
        <p:nvSpPr>
          <p:cNvPr id="74" name="向右箭號 20"/>
          <p:cNvSpPr/>
          <p:nvPr/>
        </p:nvSpPr>
        <p:spPr bwMode="auto">
          <a:xfrm>
            <a:off x="6677992" y="215572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256MB~32GB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13111282" y="8189168"/>
            <a:ext cx="3839769" cy="1411663"/>
            <a:chOff x="12518482" y="6679411"/>
            <a:chExt cx="3839769" cy="1411663"/>
          </a:xfrm>
        </p:grpSpPr>
        <p:sp>
          <p:nvSpPr>
            <p:cNvPr id="77" name="文字方塊 76"/>
            <p:cNvSpPr txBox="1"/>
            <p:nvPr/>
          </p:nvSpPr>
          <p:spPr>
            <a:xfrm>
              <a:off x="12518482" y="6679411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13131980" y="7695074"/>
              <a:ext cx="2866231" cy="396000"/>
              <a:chOff x="4618611" y="6969894"/>
              <a:chExt cx="2866231" cy="396000"/>
            </a:xfrm>
          </p:grpSpPr>
          <p:sp>
            <p:nvSpPr>
              <p:cNvPr id="79" name="五邊形 78"/>
              <p:cNvSpPr/>
              <p:nvPr/>
            </p:nvSpPr>
            <p:spPr bwMode="auto">
              <a:xfrm>
                <a:off x="6360892" y="6969894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五邊形 79"/>
              <p:cNvSpPr/>
              <p:nvPr/>
            </p:nvSpPr>
            <p:spPr bwMode="auto">
              <a:xfrm>
                <a:off x="4690532" y="6969894"/>
                <a:ext cx="1860584" cy="396000"/>
              </a:xfrm>
              <a:prstGeom prst="homePlate">
                <a:avLst/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五邊形 84"/>
              <p:cNvSpPr/>
              <p:nvPr/>
            </p:nvSpPr>
            <p:spPr bwMode="auto">
              <a:xfrm>
                <a:off x="4618611" y="6969894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59" name="群組 58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6" name="向右箭號 20"/>
          <p:cNvSpPr/>
          <p:nvPr/>
        </p:nvSpPr>
        <p:spPr bwMode="auto">
          <a:xfrm>
            <a:off x="6677992" y="2802613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256MB~4GB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向右箭號 20"/>
          <p:cNvSpPr/>
          <p:nvPr/>
        </p:nvSpPr>
        <p:spPr bwMode="auto">
          <a:xfrm>
            <a:off x="6677992" y="3418108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1GB~16GB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向右箭號 20"/>
          <p:cNvSpPr/>
          <p:nvPr/>
        </p:nvSpPr>
        <p:spPr bwMode="auto">
          <a:xfrm>
            <a:off x="6677992" y="4033603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1GB~8GB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向右箭號 20"/>
          <p:cNvSpPr/>
          <p:nvPr/>
        </p:nvSpPr>
        <p:spPr bwMode="auto">
          <a:xfrm>
            <a:off x="6677992" y="4632365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GB~128GB 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向右箭號 20"/>
          <p:cNvSpPr/>
          <p:nvPr/>
        </p:nvSpPr>
        <p:spPr bwMode="auto">
          <a:xfrm>
            <a:off x="6677992" y="5279258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向右箭號 20"/>
          <p:cNvSpPr/>
          <p:nvPr/>
        </p:nvSpPr>
        <p:spPr bwMode="auto">
          <a:xfrm>
            <a:off x="6677992" y="5894753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8GB~16GB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向右箭號 20"/>
          <p:cNvSpPr/>
          <p:nvPr/>
        </p:nvSpPr>
        <p:spPr bwMode="auto">
          <a:xfrm>
            <a:off x="6693530" y="7146275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 4GB~64GB / </a:t>
            </a:r>
            <a:r>
              <a:rPr lang="en-US" altLang="zh-TW" sz="1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microSD</a:t>
            </a: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4GB~32GB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向右箭號 20"/>
          <p:cNvSpPr/>
          <p:nvPr/>
        </p:nvSpPr>
        <p:spPr bwMode="auto">
          <a:xfrm>
            <a:off x="6693530" y="7774409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4GB~16GB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向右箭號 20"/>
          <p:cNvSpPr/>
          <p:nvPr/>
        </p:nvSpPr>
        <p:spPr bwMode="auto">
          <a:xfrm>
            <a:off x="9750251" y="6499382"/>
            <a:ext cx="7228958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8GB~128GB 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五邊形 54"/>
          <p:cNvSpPr/>
          <p:nvPr/>
        </p:nvSpPr>
        <p:spPr bwMode="auto">
          <a:xfrm>
            <a:off x="9706596" y="6499382"/>
            <a:ext cx="345951" cy="396000"/>
          </a:xfrm>
          <a:prstGeom prst="homePlate">
            <a:avLst/>
          </a:prstGeom>
          <a:solidFill>
            <a:srgbClr val="96AA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1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04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965275" y="412304"/>
            <a:ext cx="14658626" cy="6677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 dirty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SD/microSD Comparison</a:t>
            </a:r>
            <a:r>
              <a:rPr kumimoji="0" lang="zh-TW" altLang="en-US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endParaRPr kumimoji="0" lang="zh-TW" altLang="en-US" sz="3600" b="1" dirty="0">
              <a:solidFill>
                <a:srgbClr val="008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34090"/>
              </p:ext>
            </p:extLst>
          </p:nvPr>
        </p:nvGraphicFramePr>
        <p:xfrm>
          <a:off x="677243" y="1140429"/>
          <a:ext cx="16057786" cy="75079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7154"/>
                <a:gridCol w="1597848"/>
                <a:gridCol w="1597848"/>
                <a:gridCol w="1597848"/>
                <a:gridCol w="1597848"/>
                <a:gridCol w="1597848"/>
                <a:gridCol w="1597848"/>
                <a:gridCol w="1597848"/>
                <a:gridCol w="1597848"/>
                <a:gridCol w="1597848"/>
              </a:tblGrid>
              <a:tr h="9192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Ind. SD/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microSD R1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Ind. microSD H1-M 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Ind. microSD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H2-M 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Ind. SD/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microSD R1-M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SD/microSD WORM Card</a:t>
                      </a:r>
                      <a:endParaRPr lang="en-US" altLang="zh-TW" sz="2000" b="1" u="none" strike="noStrike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CV110-SD/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microSD 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CV120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microSD 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CH120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microSD 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CH210</a:t>
                      </a:r>
                      <a:b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microSD 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2748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 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1GB~16GB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8GB~128GB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8GB~32GB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8GB~16GB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8GB~128GB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32GB~256GB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64GB~256GB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16GB~64GB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16GB~64GB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8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Speed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Class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SD3.0 CL10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SD3.0 CL10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SD5.1 V10/V30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SD3.0 CL10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SD6.1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SD5.0 CL10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SD6.1 U3/V30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SD6.1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U3/V30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SD5.0 U3/V30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316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Flash Type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24/32nm SLC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15nm MLC/WD 1Znm MLC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15nm MLC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WD 1Znm MLC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WD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1Zmm MLC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BiCS3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1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WD BiCS4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8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43/41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94/53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92/42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92/48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72/20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90/33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90/85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90/80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90/70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118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Random 4KB R/W</a:t>
                      </a:r>
                      <a:endParaRPr lang="en-US" altLang="zh-TW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744/517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1017/48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1913/981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1174/145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-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1500/500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1900/1200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1900/1100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1300/300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952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Endurance</a:t>
                      </a:r>
                      <a:b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</a:b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(TBW)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-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7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18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-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342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352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568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713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485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SMART Support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639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83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FTL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Block mapping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圓角矩形 20"/>
          <p:cNvSpPr/>
          <p:nvPr/>
        </p:nvSpPr>
        <p:spPr>
          <a:xfrm>
            <a:off x="10542339" y="8855344"/>
            <a:ext cx="3024336" cy="612000"/>
          </a:xfrm>
          <a:prstGeom prst="roundRect">
            <a:avLst>
              <a:gd name="adj" fmla="val 14174"/>
            </a:avLst>
          </a:prstGeom>
          <a:solidFill>
            <a:srgbClr val="00484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TLC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8" name="群組 3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3" name="圓角矩形 42"/>
          <p:cNvSpPr/>
          <p:nvPr/>
        </p:nvSpPr>
        <p:spPr>
          <a:xfrm>
            <a:off x="13926714" y="8855344"/>
            <a:ext cx="2567077" cy="612000"/>
          </a:xfrm>
          <a:prstGeom prst="roundRect">
            <a:avLst>
              <a:gd name="adj" fmla="val 14174"/>
            </a:avLst>
          </a:prstGeom>
          <a:solidFill>
            <a:srgbClr val="008C7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SLC-</a:t>
            </a:r>
            <a:r>
              <a:rPr lang="en-US" altLang="zh-TW" sz="1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liteX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4277643" y="8875444"/>
            <a:ext cx="5904657" cy="612000"/>
          </a:xfrm>
          <a:prstGeom prst="roundRect">
            <a:avLst>
              <a:gd name="adj" fmla="val 14174"/>
            </a:avLst>
          </a:prstGeom>
          <a:solidFill>
            <a:srgbClr val="669900"/>
          </a:solidFill>
          <a:ln>
            <a:solidFill>
              <a:srgbClr val="6699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MLC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2405435" y="8875444"/>
            <a:ext cx="1512000" cy="612000"/>
          </a:xfrm>
          <a:prstGeom prst="roundRect">
            <a:avLst>
              <a:gd name="adj" fmla="val 14174"/>
            </a:avLst>
          </a:prstGeom>
          <a:solidFill>
            <a:srgbClr val="F49C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2647" tIns="56324" rIns="112647" bIns="56324" anchor="ctr"/>
          <a:lstStyle/>
          <a:p>
            <a:pPr algn="ctr" defTabSz="1126226"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SLC</a:t>
            </a:r>
            <a:endParaRPr lang="en-US" altLang="zh-TW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4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Industrial SSD Product Roadmap</a:t>
            </a:r>
            <a:br>
              <a:rPr lang="en-US" altLang="zh-TW" dirty="0"/>
            </a:br>
            <a:r>
              <a:rPr lang="en-US" altLang="zh-TW" dirty="0"/>
              <a:t>Card, USB, </a:t>
            </a:r>
            <a:r>
              <a:rPr lang="en-US" altLang="zh-TW" dirty="0" smtClean="0"/>
              <a:t>PATA &amp; </a:t>
            </a:r>
            <a:r>
              <a:rPr lang="en-US" altLang="zh-TW" dirty="0" err="1" smtClean="0"/>
              <a:t>eMMC</a:t>
            </a:r>
            <a:r>
              <a:rPr lang="en-US" altLang="zh-TW" dirty="0" smtClean="0"/>
              <a:t> </a:t>
            </a:r>
            <a:r>
              <a:rPr lang="en-US" altLang="zh-TW" dirty="0"/>
              <a:t>Form Factors</a:t>
            </a:r>
            <a:br>
              <a:rPr lang="en-US" altLang="zh-TW" dirty="0"/>
            </a:br>
            <a:r>
              <a:rPr lang="en-US" altLang="zh-TW" dirty="0" smtClean="0"/>
              <a:t>2023 Q4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893030" y="4804792"/>
            <a:ext cx="15588000" cy="510406"/>
          </a:xfrm>
        </p:spPr>
        <p:txBody>
          <a:bodyPr/>
          <a:lstStyle/>
          <a:p>
            <a:r>
              <a:rPr lang="en-US" altLang="zh-TW" dirty="0"/>
              <a:t>Product Center</a:t>
            </a: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893029" y="5452864"/>
            <a:ext cx="15588000" cy="473901"/>
          </a:xfrm>
        </p:spPr>
        <p:txBody>
          <a:bodyPr/>
          <a:lstStyle/>
          <a:p>
            <a:r>
              <a:rPr lang="en-US" altLang="zh-TW" dirty="0" smtClean="0"/>
              <a:t>Sep. 2023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1878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341458" y="4453327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52549"/>
              </p:ext>
            </p:extLst>
          </p:nvPr>
        </p:nvGraphicFramePr>
        <p:xfrm>
          <a:off x="5285754" y="1852464"/>
          <a:ext cx="10656000" cy="6744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CV120-MSD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79218" marR="79218" marT="39603" marB="3960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microSD 6.1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8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64GB~256GB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  <a:endParaRPr lang="zh-TW" altLang="en-US" sz="2000" b="0" kern="1200" baseline="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External DRAM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6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R/W Speed (MB/sec)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90/85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IOPS (4K Random Read) 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1.9K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IOPS (4K Random Write) 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1.2K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 (-40°C~85°C)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Support LDPC ECC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Built-in advanced ECC Algorithm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Global Wear Leveling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Flash bad-block Management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S.M.A.R.T.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SMART Read Refresh</a:t>
                      </a: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fr-FR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Industrial/Military, Surveillance, Digital Signage, POS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01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CV120-MSD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651" y="7845090"/>
            <a:ext cx="1332833" cy="72331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91" y="1276400"/>
            <a:ext cx="3303793" cy="33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13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341458" y="4453327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48780"/>
              </p:ext>
            </p:extLst>
          </p:nvPr>
        </p:nvGraphicFramePr>
        <p:xfrm>
          <a:off x="5285754" y="1852464"/>
          <a:ext cx="10656000" cy="6744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CH120-MSD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79218" marR="79218" marT="39603" marB="3960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microSD 6.1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8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16GB~128GB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  <a:endParaRPr lang="zh-TW" altLang="en-US" sz="2000" b="0" kern="1200" baseline="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External DRAM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6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R/W Speed (MB/sec)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90/80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IOPS (4K Random Read) 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1.9K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IOPS (4K Random Write) 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1.1K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 (-40°C~85°C)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Support LDPC ECC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Built-in advanced ECC Algorithm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Global Wear Leveling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Flash bad-block Management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S.M.A.R.T.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SMART Read Refresh</a:t>
                      </a: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fr-FR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Industrial/Military, Surveillance, Digital Signage, POS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CH120-MSD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061" y="1671573"/>
            <a:ext cx="2882815" cy="24482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651" y="7845090"/>
            <a:ext cx="1332833" cy="7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04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344397" y="4809096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03442"/>
              </p:ext>
            </p:extLst>
          </p:nvPr>
        </p:nvGraphicFramePr>
        <p:xfrm>
          <a:off x="5285754" y="1852464"/>
          <a:ext cx="10656000" cy="6684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CH210-MSD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79218" marR="79218" marT="39603" marB="3960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microSD 5.0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16GB~64GB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WD BiCS4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External DRAM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R/W Speed (MB/sec)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90 / 70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IOPS (4K Random Read) 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1.3K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IOPS (4K Random Write) 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0.3K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 (-40°C~85°C)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Support LDPC ECC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Built-in advanced ECC Algorithm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Global Wear Leveling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Flash bad-block Management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S.M.A.R.T.</a:t>
                      </a:r>
                    </a:p>
                    <a:p>
                      <a:pPr marL="0" indent="-34290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SMART Read Refresh</a:t>
                      </a: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fr-FR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Industrial/Military, Surveillance, Digital Signage, POS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CH210-MSD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87" y="2068488"/>
            <a:ext cx="2924672" cy="22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1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89455"/>
              </p:ext>
            </p:extLst>
          </p:nvPr>
        </p:nvGraphicFramePr>
        <p:xfrm>
          <a:off x="4277643" y="1924472"/>
          <a:ext cx="11377264" cy="62445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4616"/>
                <a:gridCol w="5832648"/>
              </a:tblGrid>
              <a:tr h="636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marL="68578" marR="68578" marT="34288" marB="34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SD/microSD WORM Card</a:t>
                      </a:r>
                      <a:endParaRPr lang="en-US" altLang="zh-TW" sz="20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8" marR="68578" marT="34288" marB="34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936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68577" marR="68577" marT="34288" marB="34288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 Specification 6.1 </a:t>
                      </a:r>
                      <a:endParaRPr lang="en-US" altLang="zh-TW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68577" marR="68577" marT="34288" marB="34288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3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68577" marR="68577" marT="34288" marB="34288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8GB~128GB</a:t>
                      </a:r>
                      <a:endParaRPr lang="zh-TW" altLang="en-US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68577" marR="68577" marT="34288" marB="34288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6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68577" marR="68577" marT="34288" marB="34288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WD 1Znm MLC</a:t>
                      </a:r>
                    </a:p>
                  </a:txBody>
                  <a:tcPr marL="68577" marR="68577" marT="34288" marB="34288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6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68577" marR="68577" marT="34288" marB="34288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72/20</a:t>
                      </a:r>
                    </a:p>
                  </a:txBody>
                  <a:tcPr marL="68577" marR="68577" marT="34288" marB="34288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6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 (-40°C~85°C)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9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41774" marR="41774" marT="20884" marB="2088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41774" marR="41774" marT="20884" marB="2088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258813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Write</a:t>
                      </a: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Once Read</a:t>
                      </a: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Many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Ensure Data integrity with non-rewritable storage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   function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Data Retention 100 Years 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Pop-up alert if any undoable action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Product Limitations </a:t>
                      </a:r>
                    </a:p>
                    <a:p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   - File System Support: FAT32 only </a:t>
                      </a:r>
                    </a:p>
                    <a:p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   - OS Support: Windows family </a:t>
                      </a:r>
                    </a:p>
                    <a:p>
                      <a:pPr marL="0" algn="l" defTabSz="914446" rtl="0" eaLnBrk="1" latinLnBrk="0" hangingPunct="1"/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- File must been written follows "one by </a:t>
                      </a:r>
                    </a:p>
                    <a:p>
                      <a:pPr marL="0" algn="l" defTabSz="914446" rtl="0" eaLnBrk="1" latinLnBrk="0" hangingPunct="1"/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     one“</a:t>
                      </a: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sequentially </a:t>
                      </a:r>
                    </a:p>
                  </a:txBody>
                  <a:tcPr marL="41774" marR="41774" marT="20884" marB="2088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Financial and tax data, voting machines, cash register data logging, medical industry, legal evidences etc.</a:t>
                      </a:r>
                      <a:endParaRPr lang="fr-FR" altLang="zh-TW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41774" marR="41774" marT="20884" marB="2088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6437883" y="1060376"/>
            <a:ext cx="7470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SD/microSD WORM Card </a:t>
            </a:r>
            <a:r>
              <a:rPr lang="en-US" altLang="zh-TW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973827" y="6566875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Q4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77243" y="5524872"/>
            <a:ext cx="3295287" cy="7711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only for reference</a:t>
            </a:r>
            <a:endParaRPr lang="en-US" altLang="zh-TW" sz="2400" b="1" dirty="0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www.apacer.com/upload/media/industrial/products/SSD/industrial_Card/SD/Industrial-SD-R1-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4" y="3220616"/>
            <a:ext cx="2452464" cy="24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56577" t="23814" r="12208" b="13187"/>
          <a:stretch/>
        </p:blipFill>
        <p:spPr>
          <a:xfrm>
            <a:off x="1672359" y="2106412"/>
            <a:ext cx="1305053" cy="9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3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200" b="1" dirty="0" smtClean="0"/>
              <a:t>CF 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SD / </a:t>
            </a:r>
            <a:r>
              <a:rPr lang="en-US" altLang="zh-TW" sz="3200" b="1" dirty="0" err="1"/>
              <a:t>microSD</a:t>
            </a:r>
            <a:r>
              <a:rPr lang="en-US" altLang="zh-TW" sz="3200" b="1" dirty="0"/>
              <a:t> </a:t>
            </a:r>
            <a:r>
              <a:rPr lang="en-US" altLang="zh-TW" sz="3200" b="1" dirty="0" smtClean="0"/>
              <a:t>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 smtClean="0"/>
              <a:t>USB </a:t>
            </a:r>
            <a:r>
              <a:rPr lang="en-US" altLang="zh-TW" sz="3200" b="1" dirty="0"/>
              <a:t>Module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rgbClr val="008C7D"/>
                </a:solidFill>
              </a:rPr>
              <a:t>USB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PATA 2.5”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Module (ADM</a:t>
            </a:r>
            <a:r>
              <a:rPr lang="en-US" altLang="zh-TW" sz="3200" b="1" dirty="0" smtClean="0"/>
              <a:t>)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r>
              <a:rPr lang="en-US" altLang="zh-TW" sz="3200" b="1" dirty="0" err="1"/>
              <a:t>eMMC</a:t>
            </a:r>
            <a:endParaRPr lang="en-US" altLang="zh-TW" sz="3200" b="1" dirty="0"/>
          </a:p>
          <a:p>
            <a:pPr marL="266713" indent="0">
              <a:lnSpc>
                <a:spcPct val="150000"/>
              </a:lnSpc>
              <a:buNone/>
            </a:pPr>
            <a:endParaRPr lang="en-US" altLang="zh-TW" sz="3200" b="1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Industrial </a:t>
            </a:r>
            <a:r>
              <a:rPr lang="en-US" altLang="zh-TW" dirty="0"/>
              <a:t>Flash Card, USB, PATA </a:t>
            </a:r>
            <a:r>
              <a:rPr lang="en-US" altLang="zh-TW" dirty="0" smtClean="0"/>
              <a:t>SSD, </a:t>
            </a:r>
            <a:r>
              <a:rPr lang="en-US" altLang="zh-TW" dirty="0" err="1" smtClean="0"/>
              <a:t>eMMC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6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88546"/>
              </p:ext>
            </p:extLst>
          </p:nvPr>
        </p:nvGraphicFramePr>
        <p:xfrm>
          <a:off x="705487" y="1767536"/>
          <a:ext cx="16245561" cy="603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644"/>
                <a:gridCol w="2040474"/>
                <a:gridCol w="1090599"/>
                <a:gridCol w="1020237"/>
                <a:gridCol w="1020237"/>
                <a:gridCol w="1020237"/>
                <a:gridCol w="1020237"/>
                <a:gridCol w="1020237"/>
                <a:gridCol w="1020237"/>
                <a:gridCol w="1020237"/>
                <a:gridCol w="1020237"/>
                <a:gridCol w="1020237"/>
                <a:gridCol w="1020237"/>
                <a:gridCol w="1020237"/>
                <a:gridCol w="1020237"/>
              </a:tblGrid>
              <a:tr h="449129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930258">
                <a:tc rowSpan="3">
                  <a:txBody>
                    <a:bodyPr/>
                    <a:lstStyle/>
                    <a:p>
                      <a:pPr marL="0" algn="l" defTabSz="914446" rtl="0" eaLnBrk="1" latinLnBrk="0" hangingPunct="1"/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UV110-UFM1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128GB~256GB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0258">
                <a:tc vMerge="1">
                  <a:txBody>
                    <a:bodyPr/>
                    <a:lstStyle/>
                    <a:p>
                      <a:pPr marL="0" algn="l" defTabSz="914446" rtl="0" eaLnBrk="1" latinLnBrk="0" hangingPunct="1"/>
                      <a:endParaRPr lang="zh-TW" altLang="en-US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UV110-UFM2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128GB~256GB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0258">
                <a:tc vMerge="1">
                  <a:txBody>
                    <a:bodyPr/>
                    <a:lstStyle/>
                    <a:p>
                      <a:pPr marL="0" algn="l" defTabSz="914446" rtl="0" eaLnBrk="1" latinLnBrk="0" hangingPunct="1"/>
                      <a:endParaRPr lang="zh-TW" altLang="en-US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UV110-UFM3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128GB~256GB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0258">
                <a:tc rowSpan="3"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20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UH110-UFM1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32GB~64GB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0258">
                <a:tc vMerge="1">
                  <a:txBody>
                    <a:bodyPr/>
                    <a:lstStyle/>
                    <a:p>
                      <a:pPr marL="0" algn="l" defTabSz="914446" rtl="0" eaLnBrk="1" latinLnBrk="0" hangingPunct="1"/>
                      <a:endParaRPr lang="zh-TW" altLang="en-US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UH110-UFM2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32GB~64GB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0258">
                <a:tc vMerge="1">
                  <a:txBody>
                    <a:bodyPr/>
                    <a:lstStyle/>
                    <a:p>
                      <a:pPr marL="0" algn="l" defTabSz="914446" rtl="0" eaLnBrk="1" latinLnBrk="0" hangingPunct="1"/>
                      <a:endParaRPr lang="zh-TW" altLang="en-US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UH110-UFM3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32GB~64GB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USB Module 3D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sp>
        <p:nvSpPr>
          <p:cNvPr id="25" name="文字方塊 38"/>
          <p:cNvSpPr txBox="1">
            <a:spLocks noChangeArrowheads="1"/>
          </p:cNvSpPr>
          <p:nvPr/>
        </p:nvSpPr>
        <p:spPr bwMode="auto">
          <a:xfrm>
            <a:off x="13847536" y="4651968"/>
            <a:ext cx="2719568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</a:t>
            </a:r>
            <a:r>
              <a:rPr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28" name="群組 2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CFCFC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9" name="文字方塊 2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9645763" y="6208351"/>
            <a:ext cx="1557385" cy="1891747"/>
            <a:chOff x="11943120" y="6414787"/>
            <a:chExt cx="1557385" cy="1891747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2113995" y="6414787"/>
              <a:ext cx="826604" cy="983080"/>
            </a:xfrm>
            <a:prstGeom prst="rect">
              <a:avLst/>
            </a:prstGeom>
          </p:spPr>
        </p:pic>
        <p:sp>
          <p:nvSpPr>
            <p:cNvPr id="77" name="Text Box 19"/>
            <p:cNvSpPr txBox="1">
              <a:spLocks noChangeArrowheads="1"/>
            </p:cNvSpPr>
            <p:nvPr/>
          </p:nvSpPr>
          <p:spPr bwMode="auto">
            <a:xfrm>
              <a:off x="11943120" y="7475541"/>
              <a:ext cx="1557385" cy="8309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r>
                <a:rPr kumimoji="0" lang="en-US" altLang="zh-TW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UFM3: 180D LP </a:t>
              </a:r>
              <a:endPara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10-pin (2x5) </a:t>
              </a:r>
              <a:endParaRPr lang="en-US" altLang="zh-TW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zh-TW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female </a:t>
              </a:r>
              <a:r>
                <a:rPr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header in 2.54mm </a:t>
              </a: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68" name="文字方塊 67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  <p:grpSp>
        <p:nvGrpSpPr>
          <p:cNvPr id="94" name="群組 93"/>
          <p:cNvGrpSpPr/>
          <p:nvPr/>
        </p:nvGrpSpPr>
        <p:grpSpPr>
          <a:xfrm>
            <a:off x="3836536" y="3213747"/>
            <a:ext cx="734536" cy="827151"/>
            <a:chOff x="3773587" y="2266324"/>
            <a:chExt cx="734536" cy="827151"/>
          </a:xfrm>
        </p:grpSpPr>
        <p:sp>
          <p:nvSpPr>
            <p:cNvPr id="95" name="文字方塊 94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6" name="圖片 9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00" name="群組 99"/>
          <p:cNvGrpSpPr/>
          <p:nvPr/>
        </p:nvGrpSpPr>
        <p:grpSpPr>
          <a:xfrm>
            <a:off x="3836536" y="5005433"/>
            <a:ext cx="734536" cy="827151"/>
            <a:chOff x="3773587" y="2266324"/>
            <a:chExt cx="734536" cy="827151"/>
          </a:xfrm>
        </p:grpSpPr>
        <p:sp>
          <p:nvSpPr>
            <p:cNvPr id="101" name="文字方塊 100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03" name="群組 102"/>
          <p:cNvGrpSpPr/>
          <p:nvPr/>
        </p:nvGrpSpPr>
        <p:grpSpPr>
          <a:xfrm>
            <a:off x="3836536" y="6870204"/>
            <a:ext cx="734536" cy="827151"/>
            <a:chOff x="3773587" y="2266324"/>
            <a:chExt cx="734536" cy="827151"/>
          </a:xfrm>
        </p:grpSpPr>
        <p:sp>
          <p:nvSpPr>
            <p:cNvPr id="104" name="文字方塊 103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106" name="文字方塊 38"/>
          <p:cNvSpPr txBox="1">
            <a:spLocks noChangeArrowheads="1"/>
          </p:cNvSpPr>
          <p:nvPr/>
        </p:nvSpPr>
        <p:spPr bwMode="auto">
          <a:xfrm>
            <a:off x="13847536" y="7450141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30K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626753" y="7821846"/>
            <a:ext cx="35555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" panose="020F0502020204030204" pitchFamily="34" charset="0"/>
                <a:sym typeface="Arial" pitchFamily="34" charset="0"/>
              </a:rPr>
              <a:t>*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16GB only support Standard Temp.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itchFamily="34" charset="0"/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3836536" y="5965686"/>
            <a:ext cx="734536" cy="827151"/>
            <a:chOff x="3773587" y="2266324"/>
            <a:chExt cx="734536" cy="827151"/>
          </a:xfrm>
        </p:grpSpPr>
        <p:sp>
          <p:nvSpPr>
            <p:cNvPr id="81" name="文字方塊 80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83" name="群組 82"/>
          <p:cNvGrpSpPr/>
          <p:nvPr/>
        </p:nvGrpSpPr>
        <p:grpSpPr>
          <a:xfrm>
            <a:off x="3836536" y="4125389"/>
            <a:ext cx="734536" cy="827151"/>
            <a:chOff x="3773587" y="2266324"/>
            <a:chExt cx="734536" cy="827151"/>
          </a:xfrm>
        </p:grpSpPr>
        <p:sp>
          <p:nvSpPr>
            <p:cNvPr id="84" name="文字方塊 83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86" name="群組 85"/>
          <p:cNvGrpSpPr/>
          <p:nvPr/>
        </p:nvGrpSpPr>
        <p:grpSpPr>
          <a:xfrm>
            <a:off x="3836536" y="2252785"/>
            <a:ext cx="734536" cy="827151"/>
            <a:chOff x="3773587" y="2266324"/>
            <a:chExt cx="734536" cy="827151"/>
          </a:xfrm>
        </p:grpSpPr>
        <p:sp>
          <p:nvSpPr>
            <p:cNvPr id="87" name="文字方塊 86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6501810" y="6208351"/>
            <a:ext cx="1557385" cy="1918143"/>
            <a:chOff x="8666706" y="6370085"/>
            <a:chExt cx="1557385" cy="1918143"/>
          </a:xfrm>
        </p:grpSpPr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8666706" y="7457235"/>
              <a:ext cx="1557385" cy="8309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r>
                <a:rPr kumimoji="0" lang="en-US" altLang="zh-TW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UFM1: 90D Standard</a:t>
              </a:r>
              <a:endPara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10-pin (2x5) female header in 2.54mm </a:t>
              </a:r>
            </a:p>
          </p:txBody>
        </p:sp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9159" y="6370085"/>
              <a:ext cx="725943" cy="975704"/>
            </a:xfrm>
            <a:prstGeom prst="rect">
              <a:avLst/>
            </a:prstGeom>
          </p:spPr>
        </p:pic>
      </p:grpSp>
      <p:grpSp>
        <p:nvGrpSpPr>
          <p:cNvPr id="7" name="群組 6"/>
          <p:cNvGrpSpPr/>
          <p:nvPr/>
        </p:nvGrpSpPr>
        <p:grpSpPr>
          <a:xfrm>
            <a:off x="8088221" y="6184900"/>
            <a:ext cx="1519636" cy="1941593"/>
            <a:chOff x="10253117" y="6346634"/>
            <a:chExt cx="1519636" cy="1941593"/>
          </a:xfrm>
        </p:grpSpPr>
        <p:sp>
          <p:nvSpPr>
            <p:cNvPr id="72" name="Text Box 19"/>
            <p:cNvSpPr txBox="1">
              <a:spLocks noChangeArrowheads="1"/>
            </p:cNvSpPr>
            <p:nvPr/>
          </p:nvSpPr>
          <p:spPr bwMode="auto">
            <a:xfrm>
              <a:off x="10253117" y="7457234"/>
              <a:ext cx="1519636" cy="8309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r>
                <a:rPr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UFM2: </a:t>
              </a:r>
              <a:r>
                <a:rPr lang="en-US" altLang="zh-TW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90D LP</a:t>
              </a:r>
            </a:p>
            <a:p>
              <a:r>
                <a:rPr lang="en-US" altLang="zh-TW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10-pin </a:t>
              </a:r>
              <a:r>
                <a:rPr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(2x5) female header in </a:t>
              </a:r>
              <a:r>
                <a:rPr lang="en-US" altLang="zh-TW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2.0mm </a:t>
              </a:r>
              <a:endParaRPr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12748" y="6346634"/>
              <a:ext cx="700573" cy="999155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>
            <a:off x="11314857" y="6208351"/>
            <a:ext cx="1557385" cy="1872422"/>
            <a:chOff x="11314857" y="6208351"/>
            <a:chExt cx="1557385" cy="1872422"/>
          </a:xfrm>
        </p:grpSpPr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11314857" y="7249780"/>
              <a:ext cx="1557385" cy="8309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r>
                <a:rPr kumimoji="0" lang="en-US" altLang="zh-TW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UFM3: 180D LPH </a:t>
              </a:r>
              <a:endPara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10-pin (2x5) </a:t>
              </a:r>
              <a:endParaRPr lang="en-US" altLang="zh-TW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zh-TW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female </a:t>
              </a:r>
              <a:r>
                <a:rPr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header in 2.54mm </a:t>
              </a: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11523259" y="6208351"/>
              <a:ext cx="797982" cy="969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971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596582"/>
              </p:ext>
            </p:extLst>
          </p:nvPr>
        </p:nvGraphicFramePr>
        <p:xfrm>
          <a:off x="705487" y="1767534"/>
          <a:ext cx="16307663" cy="5197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976"/>
                <a:gridCol w="2048275"/>
                <a:gridCol w="1094768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</a:tblGrid>
              <a:tr h="429989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502">
                <a:tc rowSpan="3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UDM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1U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128MB~16GB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USB3.0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3502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7C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UDM2A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3502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UDM2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Plus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3502">
                <a:tc rowSpan="2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UDM</a:t>
                      </a:r>
                      <a:r>
                        <a:rPr lang="en-US" altLang="zh-TW" sz="1800" b="1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1U-M</a:t>
                      </a:r>
                      <a:endParaRPr lang="en-US" altLang="zh-TW" sz="1800" b="1" dirty="0" smtClean="0">
                        <a:solidFill>
                          <a:srgbClr val="F49C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3502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UDM2A-M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字方塊 38"/>
          <p:cNvSpPr txBox="1">
            <a:spLocks noChangeArrowheads="1"/>
          </p:cNvSpPr>
          <p:nvPr/>
        </p:nvSpPr>
        <p:spPr bwMode="auto">
          <a:xfrm>
            <a:off x="13909798" y="4704986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60K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935256" y="6620816"/>
            <a:ext cx="2679493" cy="295423"/>
          </a:xfrm>
          <a:prstGeom prst="rect">
            <a:avLst/>
          </a:prstGeom>
          <a:noFill/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Warranty: 2 years or 3K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830853" y="2183317"/>
            <a:ext cx="1094576" cy="827151"/>
            <a:chOff x="3773587" y="2266324"/>
            <a:chExt cx="1094576" cy="827151"/>
          </a:xfrm>
        </p:grpSpPr>
        <p:sp>
          <p:nvSpPr>
            <p:cNvPr id="7" name="文字方塊 6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3852380" y="6034576"/>
            <a:ext cx="734536" cy="827151"/>
            <a:chOff x="3773587" y="2266324"/>
            <a:chExt cx="734536" cy="827151"/>
          </a:xfrm>
        </p:grpSpPr>
        <p:sp>
          <p:nvSpPr>
            <p:cNvPr id="13" name="文字方塊 12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3846286" y="3148465"/>
            <a:ext cx="1094576" cy="827151"/>
            <a:chOff x="3773587" y="2266324"/>
            <a:chExt cx="1094576" cy="827151"/>
          </a:xfrm>
        </p:grpSpPr>
        <p:sp>
          <p:nvSpPr>
            <p:cNvPr id="19" name="文字方塊 18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27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USB Module 2D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0" name="群組 29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3842031" y="5080217"/>
            <a:ext cx="734536" cy="827151"/>
            <a:chOff x="3773587" y="2266324"/>
            <a:chExt cx="734536" cy="827151"/>
          </a:xfrm>
        </p:grpSpPr>
        <p:sp>
          <p:nvSpPr>
            <p:cNvPr id="62" name="文字方塊 61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67" name="群組 66"/>
          <p:cNvGrpSpPr/>
          <p:nvPr/>
        </p:nvGrpSpPr>
        <p:grpSpPr>
          <a:xfrm>
            <a:off x="3830853" y="4107557"/>
            <a:ext cx="1094576" cy="827151"/>
            <a:chOff x="3773587" y="2266324"/>
            <a:chExt cx="1094576" cy="827151"/>
          </a:xfrm>
        </p:grpSpPr>
        <p:sp>
          <p:nvSpPr>
            <p:cNvPr id="68" name="文字方塊 67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57" name="文字方塊 56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  <p:grpSp>
        <p:nvGrpSpPr>
          <p:cNvPr id="74" name="群組 73"/>
          <p:cNvGrpSpPr/>
          <p:nvPr/>
        </p:nvGrpSpPr>
        <p:grpSpPr>
          <a:xfrm>
            <a:off x="5386644" y="6350673"/>
            <a:ext cx="7900566" cy="1926960"/>
            <a:chOff x="3781963" y="6149859"/>
            <a:chExt cx="7900566" cy="1926960"/>
          </a:xfrm>
        </p:grpSpPr>
        <p:pic>
          <p:nvPicPr>
            <p:cNvPr id="75" name="圖片 41" descr="UDM-E1_low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9006156" y="6284391"/>
              <a:ext cx="1311515" cy="100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9030455" y="7681298"/>
              <a:ext cx="1287216" cy="3955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 defTabSz="791832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Type E</a:t>
              </a:r>
            </a:p>
          </p:txBody>
        </p:sp>
        <p:sp>
          <p:nvSpPr>
            <p:cNvPr id="77" name="Text Box 23"/>
            <p:cNvSpPr txBox="1">
              <a:spLocks noChangeArrowheads="1"/>
            </p:cNvSpPr>
            <p:nvPr/>
          </p:nvSpPr>
          <p:spPr bwMode="auto">
            <a:xfrm>
              <a:off x="7520402" y="7681298"/>
              <a:ext cx="1651325" cy="3955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 defTabSz="791832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Type D-LP</a:t>
              </a:r>
            </a:p>
          </p:txBody>
        </p:sp>
        <p:pic>
          <p:nvPicPr>
            <p:cNvPr id="78" name="圖片 37" descr="20140625_150558-01.jpg"/>
            <p:cNvPicPr>
              <a:picLocks noChangeAspect="1"/>
            </p:cNvPicPr>
            <p:nvPr/>
          </p:nvPicPr>
          <p:blipFill>
            <a:blip r:embed="rId5" cstate="print"/>
            <a:srcRect r="111"/>
            <a:stretch>
              <a:fillRect/>
            </a:stretch>
          </p:blipFill>
          <p:spPr bwMode="auto">
            <a:xfrm>
              <a:off x="7861024" y="6379481"/>
              <a:ext cx="1013032" cy="889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10395314" y="7681298"/>
              <a:ext cx="1287215" cy="3778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9201" tIns="39601" rIns="79201" bIns="39601">
              <a:spAutoFit/>
            </a:bodyPr>
            <a:lstStyle/>
            <a:p>
              <a:pPr algn="ctr" defTabSz="791832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UDM 1U</a:t>
              </a:r>
              <a:endParaRPr kumimoji="0"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endParaRPr>
            </a:p>
          </p:txBody>
        </p:sp>
        <p:pic>
          <p:nvPicPr>
            <p:cNvPr id="80" name="圖片 79" descr="03.jpg"/>
            <p:cNvPicPr>
              <a:picLocks noChangeAspect="1"/>
            </p:cNvPicPr>
            <p:nvPr/>
          </p:nvPicPr>
          <p:blipFill>
            <a:blip r:embed="rId6" cstate="print"/>
            <a:srcRect b="269"/>
            <a:stretch>
              <a:fillRect/>
            </a:stretch>
          </p:blipFill>
          <p:spPr>
            <a:xfrm>
              <a:off x="10273735" y="6228634"/>
              <a:ext cx="1408794" cy="1148178"/>
            </a:xfrm>
            <a:prstGeom prst="rect">
              <a:avLst/>
            </a:prstGeom>
          </p:spPr>
        </p:pic>
        <p:sp>
          <p:nvSpPr>
            <p:cNvPr id="81" name="Text Box 19"/>
            <p:cNvSpPr txBox="1">
              <a:spLocks noChangeArrowheads="1"/>
            </p:cNvSpPr>
            <p:nvPr/>
          </p:nvSpPr>
          <p:spPr bwMode="auto">
            <a:xfrm>
              <a:off x="3781963" y="7681298"/>
              <a:ext cx="1358200" cy="3955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 defTabSz="791832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Type</a:t>
              </a:r>
              <a:r>
                <a:rPr kumimoji="0"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 A</a:t>
              </a:r>
            </a:p>
          </p:txBody>
        </p:sp>
        <p:pic>
          <p:nvPicPr>
            <p:cNvPr id="82" name="圖片 8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2"/>
            <a:stretch/>
          </p:blipFill>
          <p:spPr>
            <a:xfrm>
              <a:off x="3839169" y="6379481"/>
              <a:ext cx="1243787" cy="1052947"/>
            </a:xfrm>
            <a:prstGeom prst="rect">
              <a:avLst/>
            </a:prstGeom>
          </p:spPr>
        </p:pic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5009863" y="7681298"/>
              <a:ext cx="1501750" cy="3955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 defTabSz="791832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Type B</a:t>
              </a:r>
            </a:p>
          </p:txBody>
        </p:sp>
        <p:pic>
          <p:nvPicPr>
            <p:cNvPr id="84" name="圖片 8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8" t="8372" r="21297" b="9199"/>
            <a:stretch/>
          </p:blipFill>
          <p:spPr>
            <a:xfrm>
              <a:off x="5237699" y="6149859"/>
              <a:ext cx="1012195" cy="1336532"/>
            </a:xfrm>
            <a:prstGeom prst="rect">
              <a:avLst/>
            </a:prstGeom>
          </p:spPr>
        </p:pic>
        <p:sp>
          <p:nvSpPr>
            <p:cNvPr id="85" name="Text Box 22"/>
            <p:cNvSpPr txBox="1">
              <a:spLocks noChangeArrowheads="1"/>
            </p:cNvSpPr>
            <p:nvPr/>
          </p:nvSpPr>
          <p:spPr bwMode="auto">
            <a:xfrm>
              <a:off x="6287553" y="7681298"/>
              <a:ext cx="1645302" cy="3778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9201" tIns="39601" rIns="79201" bIns="39601">
              <a:spAutoFit/>
            </a:bodyPr>
            <a:lstStyle/>
            <a:p>
              <a:pPr algn="ctr" defTabSz="791832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Type C</a:t>
              </a:r>
            </a:p>
          </p:txBody>
        </p:sp>
        <p:pic>
          <p:nvPicPr>
            <p:cNvPr id="86" name="圖片 8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1" t="9051" r="20600" b="9051"/>
            <a:stretch/>
          </p:blipFill>
          <p:spPr>
            <a:xfrm>
              <a:off x="6605979" y="6176836"/>
              <a:ext cx="1043594" cy="1309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999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82830"/>
              </p:ext>
            </p:extLst>
          </p:nvPr>
        </p:nvGraphicFramePr>
        <p:xfrm>
          <a:off x="705487" y="1841572"/>
          <a:ext cx="16317572" cy="451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64106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1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64755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UV110-UFM1</a:t>
                      </a:r>
                      <a:endParaRPr lang="zh-TW" alt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40/33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550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4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37/31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550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UV110-UFM2</a:t>
                      </a:r>
                      <a:endParaRPr lang="zh-TW" alt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40/33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550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37/31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550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UV110-UFM3</a:t>
                      </a:r>
                      <a:endParaRPr lang="zh-TW" altLang="en-US" sz="18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37/31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USB Module 3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sp>
        <p:nvSpPr>
          <p:cNvPr id="74" name="向右箭號 20"/>
          <p:cNvSpPr/>
          <p:nvPr/>
        </p:nvSpPr>
        <p:spPr bwMode="auto">
          <a:xfrm>
            <a:off x="6751713" y="3241844"/>
            <a:ext cx="10258768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BiCS3: 16GB~128GB *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13111282" y="7613104"/>
            <a:ext cx="3839769" cy="1411663"/>
            <a:chOff x="12518482" y="6103347"/>
            <a:chExt cx="3839769" cy="1411663"/>
          </a:xfrm>
        </p:grpSpPr>
        <p:sp>
          <p:nvSpPr>
            <p:cNvPr id="77" name="文字方塊 76"/>
            <p:cNvSpPr txBox="1"/>
            <p:nvPr/>
          </p:nvSpPr>
          <p:spPr>
            <a:xfrm>
              <a:off x="12518482" y="6103347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13131980" y="7119010"/>
              <a:ext cx="2866231" cy="396000"/>
              <a:chOff x="4618611" y="6393830"/>
              <a:chExt cx="2866231" cy="396000"/>
            </a:xfrm>
          </p:grpSpPr>
          <p:sp>
            <p:nvSpPr>
              <p:cNvPr id="79" name="五邊形 78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五邊形 79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homePlate">
                <a:avLst/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五邊形 84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59" name="群組 58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6" name="文字方塊 45"/>
          <p:cNvSpPr txBox="1"/>
          <p:nvPr/>
        </p:nvSpPr>
        <p:spPr>
          <a:xfrm>
            <a:off x="893267" y="7358171"/>
            <a:ext cx="2699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Remark:</a:t>
            </a:r>
          </a:p>
          <a:p>
            <a:r>
              <a:rPr lang="en-US" altLang="zh-TW" sz="1200" dirty="0" smtClean="0">
                <a:sym typeface="Arial" pitchFamily="34" charset="0"/>
              </a:rPr>
              <a:t> *</a:t>
            </a:r>
            <a:r>
              <a:rPr lang="en-US" altLang="zh-TW" sz="1200" dirty="0">
                <a:sym typeface="Arial" pitchFamily="34" charset="0"/>
              </a:rPr>
              <a:t>16GB only support Standard Temp.</a:t>
            </a:r>
          </a:p>
          <a:p>
            <a:r>
              <a:rPr lang="en-US" altLang="zh-TW" sz="1200" dirty="0" smtClean="0">
                <a:sym typeface="Arial" pitchFamily="34" charset="0"/>
              </a:rPr>
              <a:t>**</a:t>
            </a:r>
            <a:r>
              <a:rPr lang="en-US" altLang="zh-TW" sz="1200" dirty="0">
                <a:sym typeface="Arial" pitchFamily="34" charset="0"/>
              </a:rPr>
              <a:t>16GB only support Standard Temp.</a:t>
            </a:r>
          </a:p>
          <a:p>
            <a:r>
              <a:rPr lang="en-US" altLang="zh-TW" sz="1200" dirty="0" smtClean="0"/>
              <a:t> </a:t>
            </a:r>
            <a:endParaRPr lang="zh-TW" altLang="en-US" sz="1200" dirty="0"/>
          </a:p>
        </p:txBody>
      </p:sp>
      <p:sp>
        <p:nvSpPr>
          <p:cNvPr id="48" name="向右箭號 20"/>
          <p:cNvSpPr/>
          <p:nvPr/>
        </p:nvSpPr>
        <p:spPr bwMode="auto">
          <a:xfrm>
            <a:off x="6751713" y="4568230"/>
            <a:ext cx="10258768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BiCS3: 16GB~128GB **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向右箭號 20"/>
          <p:cNvSpPr/>
          <p:nvPr/>
        </p:nvSpPr>
        <p:spPr bwMode="auto">
          <a:xfrm>
            <a:off x="6768000" y="5848158"/>
            <a:ext cx="1023889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128GB~256GB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五邊形 50"/>
          <p:cNvSpPr/>
          <p:nvPr/>
        </p:nvSpPr>
        <p:spPr bwMode="auto">
          <a:xfrm>
            <a:off x="6751713" y="5848105"/>
            <a:ext cx="345951" cy="396000"/>
          </a:xfrm>
          <a:prstGeom prst="homePlate">
            <a:avLst/>
          </a:prstGeom>
          <a:solidFill>
            <a:srgbClr val="96AA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1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3" name="向右箭號 20"/>
          <p:cNvSpPr/>
          <p:nvPr/>
        </p:nvSpPr>
        <p:spPr bwMode="auto">
          <a:xfrm>
            <a:off x="6761248" y="5191344"/>
            <a:ext cx="1023889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128GB~256GB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五邊形 53"/>
          <p:cNvSpPr/>
          <p:nvPr/>
        </p:nvSpPr>
        <p:spPr bwMode="auto">
          <a:xfrm>
            <a:off x="6751713" y="5191397"/>
            <a:ext cx="345951" cy="396000"/>
          </a:xfrm>
          <a:prstGeom prst="homePlate">
            <a:avLst/>
          </a:prstGeom>
          <a:solidFill>
            <a:srgbClr val="96AA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1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5" name="向右箭號 20"/>
          <p:cNvSpPr/>
          <p:nvPr/>
        </p:nvSpPr>
        <p:spPr bwMode="auto">
          <a:xfrm>
            <a:off x="6772750" y="3900795"/>
            <a:ext cx="102384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128GB~256GB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五邊形 55"/>
          <p:cNvSpPr/>
          <p:nvPr/>
        </p:nvSpPr>
        <p:spPr bwMode="auto">
          <a:xfrm>
            <a:off x="6751713" y="3902985"/>
            <a:ext cx="357455" cy="396000"/>
          </a:xfrm>
          <a:prstGeom prst="homePlate">
            <a:avLst/>
          </a:prstGeom>
          <a:solidFill>
            <a:srgbClr val="96AA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1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0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12783"/>
              </p:ext>
            </p:extLst>
          </p:nvPr>
        </p:nvGraphicFramePr>
        <p:xfrm>
          <a:off x="705487" y="1841572"/>
          <a:ext cx="16317572" cy="387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64106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1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64755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24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UH110-UFM1</a:t>
                      </a:r>
                      <a:endParaRPr lang="zh-TW" alt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41/25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550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4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37/32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550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UH110-UFM2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37/32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550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UH110-UFM3</a:t>
                      </a:r>
                      <a:endParaRPr lang="zh-TW" altLang="en-US" sz="18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37/32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663" marR="112663" marT="56324" marB="563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USB Module 3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13111282" y="7613104"/>
            <a:ext cx="3839769" cy="1411663"/>
            <a:chOff x="12518482" y="6103347"/>
            <a:chExt cx="3839769" cy="1411663"/>
          </a:xfrm>
        </p:grpSpPr>
        <p:sp>
          <p:nvSpPr>
            <p:cNvPr id="77" name="文字方塊 76"/>
            <p:cNvSpPr txBox="1"/>
            <p:nvPr/>
          </p:nvSpPr>
          <p:spPr>
            <a:xfrm>
              <a:off x="12518482" y="6103347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13131980" y="7119010"/>
              <a:ext cx="2866231" cy="396000"/>
              <a:chOff x="4618611" y="6393830"/>
              <a:chExt cx="2866231" cy="396000"/>
            </a:xfrm>
          </p:grpSpPr>
          <p:sp>
            <p:nvSpPr>
              <p:cNvPr id="79" name="五邊形 78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五邊形 79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homePlate">
                <a:avLst/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五邊形 84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59" name="群組 58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2" name="向右箭號 20"/>
          <p:cNvSpPr/>
          <p:nvPr/>
        </p:nvSpPr>
        <p:spPr bwMode="auto">
          <a:xfrm>
            <a:off x="6753600" y="3240554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BiCS3: 8GB~32GB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向右箭號 20"/>
          <p:cNvSpPr/>
          <p:nvPr/>
        </p:nvSpPr>
        <p:spPr bwMode="auto">
          <a:xfrm>
            <a:off x="6753600" y="3884656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32GB~64GB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向右箭號 20"/>
          <p:cNvSpPr/>
          <p:nvPr/>
        </p:nvSpPr>
        <p:spPr bwMode="auto">
          <a:xfrm>
            <a:off x="6753600" y="5176181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32GB~64GB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向右箭號 20"/>
          <p:cNvSpPr/>
          <p:nvPr/>
        </p:nvSpPr>
        <p:spPr bwMode="auto">
          <a:xfrm>
            <a:off x="6753600" y="453600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32GB~64GB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6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16510"/>
              </p:ext>
            </p:extLst>
          </p:nvPr>
        </p:nvGraphicFramePr>
        <p:xfrm>
          <a:off x="705487" y="1672701"/>
          <a:ext cx="16317572" cy="3949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4500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00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609879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UDM 1U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40/35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UDM2A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44/41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UDM2 Plus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34/22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UDM 1U-M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90/48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UDM2A-M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44/43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0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USB Module 2D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sp>
        <p:nvSpPr>
          <p:cNvPr id="74" name="向右箭號 20"/>
          <p:cNvSpPr/>
          <p:nvPr/>
        </p:nvSpPr>
        <p:spPr bwMode="auto">
          <a:xfrm>
            <a:off x="6753600" y="268200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128MB~16GB, USB3.0 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59" name="群組 58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6" name="向右箭號 20"/>
          <p:cNvSpPr/>
          <p:nvPr/>
        </p:nvSpPr>
        <p:spPr bwMode="auto">
          <a:xfrm>
            <a:off x="6753600" y="3306706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256MB~32GB, USB2.0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向右箭號 20"/>
          <p:cNvSpPr/>
          <p:nvPr/>
        </p:nvSpPr>
        <p:spPr bwMode="auto">
          <a:xfrm>
            <a:off x="6753600" y="388800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256MB~32GB, USB2.0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向右箭號 20"/>
          <p:cNvSpPr/>
          <p:nvPr/>
        </p:nvSpPr>
        <p:spPr bwMode="auto">
          <a:xfrm>
            <a:off x="6753600" y="450000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8GB~32GB, USB3.0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向右箭號 20"/>
          <p:cNvSpPr/>
          <p:nvPr/>
        </p:nvSpPr>
        <p:spPr bwMode="auto">
          <a:xfrm>
            <a:off x="6753600" y="511200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8GB~128GB, USB2.0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8" name="群組 107"/>
          <p:cNvGrpSpPr/>
          <p:nvPr/>
        </p:nvGrpSpPr>
        <p:grpSpPr>
          <a:xfrm>
            <a:off x="13111282" y="7613104"/>
            <a:ext cx="3839769" cy="1411663"/>
            <a:chOff x="12518482" y="6103347"/>
            <a:chExt cx="3839769" cy="1411663"/>
          </a:xfrm>
        </p:grpSpPr>
        <p:sp>
          <p:nvSpPr>
            <p:cNvPr id="109" name="文字方塊 108"/>
            <p:cNvSpPr txBox="1"/>
            <p:nvPr/>
          </p:nvSpPr>
          <p:spPr>
            <a:xfrm>
              <a:off x="12518482" y="6103347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110" name="群組 109"/>
            <p:cNvGrpSpPr/>
            <p:nvPr/>
          </p:nvGrpSpPr>
          <p:grpSpPr>
            <a:xfrm>
              <a:off x="13131980" y="7119010"/>
              <a:ext cx="2866231" cy="396000"/>
              <a:chOff x="4618611" y="6393830"/>
              <a:chExt cx="2866231" cy="396000"/>
            </a:xfrm>
          </p:grpSpPr>
          <p:sp>
            <p:nvSpPr>
              <p:cNvPr id="111" name="五邊形 110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五邊形 111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homePlate">
                <a:avLst/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五邊形 112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1013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rgbClr val="008C7D"/>
                </a:solidFill>
              </a:rPr>
              <a:t>CF 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SD / </a:t>
            </a:r>
            <a:r>
              <a:rPr lang="en-US" altLang="zh-TW" sz="3200" b="1" dirty="0" err="1"/>
              <a:t>microSD</a:t>
            </a:r>
            <a:r>
              <a:rPr lang="en-US" altLang="zh-TW" sz="3200" b="1" dirty="0"/>
              <a:t> </a:t>
            </a:r>
            <a:r>
              <a:rPr lang="en-US" altLang="zh-TW" sz="3200" b="1" dirty="0" smtClean="0"/>
              <a:t>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 smtClean="0"/>
              <a:t>USB </a:t>
            </a:r>
            <a:r>
              <a:rPr lang="en-US" altLang="zh-TW" sz="3200" b="1" dirty="0"/>
              <a:t>Module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USB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PATA 2.5”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Module (ADM</a:t>
            </a:r>
            <a:r>
              <a:rPr lang="en-US" altLang="zh-TW" sz="3200" b="1" dirty="0" smtClean="0"/>
              <a:t>)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r>
              <a:rPr lang="en-US" altLang="zh-TW" sz="3200" b="1" dirty="0" err="1"/>
              <a:t>eMMC</a:t>
            </a:r>
            <a:endParaRPr lang="en-US" altLang="zh-TW" sz="3200" b="1" dirty="0"/>
          </a:p>
          <a:p>
            <a:pPr marL="266713" indent="0">
              <a:lnSpc>
                <a:spcPct val="150000"/>
              </a:lnSpc>
              <a:buNone/>
            </a:pPr>
            <a:endParaRPr lang="en-US" altLang="zh-TW" sz="3200" b="1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Industrial </a:t>
            </a:r>
            <a:r>
              <a:rPr lang="en-US" altLang="zh-TW" dirty="0"/>
              <a:t>Flash Card, USB, PATA </a:t>
            </a:r>
            <a:r>
              <a:rPr lang="en-US" altLang="zh-TW" dirty="0" smtClean="0"/>
              <a:t>SSD, </a:t>
            </a:r>
            <a:r>
              <a:rPr lang="en-US" altLang="zh-TW" dirty="0" err="1" smtClean="0"/>
              <a:t>eMMC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96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780258" y="1348408"/>
            <a:ext cx="14658626" cy="6677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USB2.0 Module Type Overview</a:t>
            </a:r>
            <a:endParaRPr kumimoji="0" lang="zh-TW" altLang="en-US" sz="3600" b="1" dirty="0">
              <a:solidFill>
                <a:srgbClr val="008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42538"/>
              </p:ext>
            </p:extLst>
          </p:nvPr>
        </p:nvGraphicFramePr>
        <p:xfrm>
          <a:off x="2909492" y="2248523"/>
          <a:ext cx="12169350" cy="40043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54200"/>
                <a:gridCol w="3005050"/>
                <a:gridCol w="3005050"/>
                <a:gridCol w="3005050"/>
              </a:tblGrid>
              <a:tr h="767552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Model Type</a:t>
                      </a:r>
                      <a:endParaRPr lang="zh-TW" altLang="en-US" sz="2000" b="1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Orientation</a:t>
                      </a:r>
                    </a:p>
                    <a:p>
                      <a:pPr marL="0" marR="0" lvl="0" indent="0" algn="ctr" defTabSz="914446" rtl="0" eaLnBrk="1" fontAlgn="ctr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v.s</a:t>
                      </a: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motherboard</a:t>
                      </a:r>
                      <a:endParaRPr lang="zh-TW" altLang="en-US" sz="2000" b="1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Pitch hole</a:t>
                      </a:r>
                      <a:endParaRPr lang="zh-TW" altLang="en-US" sz="2000" b="1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Remark</a:t>
                      </a:r>
                      <a:endParaRPr lang="zh-TW" altLang="en-US" sz="2000" b="1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251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 A (STD 90D)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2.54mm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 B (STD 90D)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2.54mm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With mounting header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 C (STD 90D) / UFM1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2.54mm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With mounting screw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 D (180D)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Vertical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2.54mm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 D LP / UFM3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Vertical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2.54mm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 E (LP 90D) / UMF2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2.00mm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With mounting screw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7" name="群組 3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8" name="群組 3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5" name="圖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75" y="6719182"/>
            <a:ext cx="2143125" cy="2286000"/>
          </a:xfrm>
          <a:prstGeom prst="rect">
            <a:avLst/>
          </a:prstGeom>
        </p:spPr>
      </p:pic>
      <p:sp>
        <p:nvSpPr>
          <p:cNvPr id="45" name="直線圖說文字 2 44"/>
          <p:cNvSpPr/>
          <p:nvPr/>
        </p:nvSpPr>
        <p:spPr>
          <a:xfrm>
            <a:off x="7373987" y="7109048"/>
            <a:ext cx="4896544" cy="648072"/>
          </a:xfrm>
          <a:prstGeom prst="borderCallout2">
            <a:avLst>
              <a:gd name="adj1" fmla="val 17828"/>
              <a:gd name="adj2" fmla="val 169"/>
              <a:gd name="adj3" fmla="val 18750"/>
              <a:gd name="adj4" fmla="val -16667"/>
              <a:gd name="adj5" fmla="val 112500"/>
              <a:gd name="adj6" fmla="val -4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b="1" dirty="0" smtClean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 to a 10-pin USB header on the embedded system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84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071175" y="5928273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33201"/>
              </p:ext>
            </p:extLst>
          </p:nvPr>
        </p:nvGraphicFramePr>
        <p:xfrm>
          <a:off x="5285754" y="1852464"/>
          <a:ext cx="10656000" cy="7066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UV110-UFM1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USB2.0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128GB~256GB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28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Connector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90D Standard 10-pin (2x5) female header in 2.54mm 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37.8 x 26.65 x 10.91 mm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Write Protect (Optional)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Transportation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308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UV110-UFM1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47" y="2428528"/>
            <a:ext cx="1800200" cy="26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1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071175" y="5928273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866725"/>
              </p:ext>
            </p:extLst>
          </p:nvPr>
        </p:nvGraphicFramePr>
        <p:xfrm>
          <a:off x="5285754" y="1852464"/>
          <a:ext cx="10656000" cy="708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UH110-UFM1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USB2.0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28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Connector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90D Standard 10-pin (2x5) female header in 2.54mm 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37.8 x 26.65 x 10.91 mm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liteX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Write Protect (Optional)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None/>
                      </a:pP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Transportation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328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UH110-UFM1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47" y="2428528"/>
            <a:ext cx="1800200" cy="26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3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071175" y="5928273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32896"/>
              </p:ext>
            </p:extLst>
          </p:nvPr>
        </p:nvGraphicFramePr>
        <p:xfrm>
          <a:off x="5285754" y="1852464"/>
          <a:ext cx="10656000" cy="6770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UV110-UFM2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USB2.0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128GB~256GB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2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Connector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90D LP 10-pin (2x5) female header in 2.0mm 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37.8 x 26.65 x 8.01 mm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Write Protect (Optional)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Transportation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308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UV110-UFM2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37" y="2428528"/>
            <a:ext cx="1858714" cy="26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26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071175" y="5928273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86786"/>
              </p:ext>
            </p:extLst>
          </p:nvPr>
        </p:nvGraphicFramePr>
        <p:xfrm>
          <a:off x="5285754" y="1852464"/>
          <a:ext cx="10656000" cy="687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UH110-UFM2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USB2.0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2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Connector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90D LP 10-pin (2x5) female header in 2.0mm 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37.8 x 26.65 x 8.01 mm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Write Protect (Optional)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SLC-</a:t>
                      </a: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liteX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Transportation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328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UH110-UFM2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37" y="2428528"/>
            <a:ext cx="1858714" cy="26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0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24356"/>
              </p:ext>
            </p:extLst>
          </p:nvPr>
        </p:nvGraphicFramePr>
        <p:xfrm>
          <a:off x="5285754" y="1852464"/>
          <a:ext cx="10656000" cy="7240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UV110-UFM3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265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USB2.0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128GB~256GB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Connector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180D LP 10-pin (2x5) female header in 2.54mm 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LP: 32.5 x 24.0 x 5.0 mm (w/o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housing)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LPH: 35.7 x 28.1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x 7.2 mm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 (with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housing)</a:t>
                      </a:r>
                      <a:endParaRPr lang="en-US" altLang="zh-TW" sz="2000" u="none" strike="noStrike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Write Protect (Optional)</a:t>
                      </a: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Transportation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308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UV110-UFM3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043258" y="4462438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38" y="1852464"/>
            <a:ext cx="1653278" cy="230425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043258" y="8046049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443" y="5647975"/>
            <a:ext cx="2448868" cy="20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4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043258" y="4462438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40339"/>
              </p:ext>
            </p:extLst>
          </p:nvPr>
        </p:nvGraphicFramePr>
        <p:xfrm>
          <a:off x="5285754" y="1852464"/>
          <a:ext cx="10656000" cy="7110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UH110-UFM3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USB2.0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3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Connector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180D LP 10-pin (2x5) female header in 2.54mm 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LP: 32.5 x 24.0 x 5.0 mm (w/o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housing)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LPH: 35.7 x 28.1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x 7.2 mm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 (with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housing)</a:t>
                      </a:r>
                      <a:endParaRPr lang="en-US" altLang="zh-TW" sz="2000" u="none" strike="noStrike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Write Protect (Optional)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SLC-</a:t>
                      </a: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liteX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None/>
                      </a:pP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Transportation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308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UH110-UFM3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38" y="1852464"/>
            <a:ext cx="1653278" cy="230425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043258" y="8046049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443" y="5647975"/>
            <a:ext cx="2448868" cy="20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965275" y="822075"/>
            <a:ext cx="14658626" cy="6677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USB Module 3D NAND Comparison Table</a:t>
            </a:r>
            <a:endParaRPr kumimoji="0" lang="zh-TW" altLang="en-US" sz="3600" b="1" dirty="0">
              <a:solidFill>
                <a:srgbClr val="008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87051"/>
              </p:ext>
            </p:extLst>
          </p:nvPr>
        </p:nvGraphicFramePr>
        <p:xfrm>
          <a:off x="245195" y="1500493"/>
          <a:ext cx="16849870" cy="71207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50998"/>
                <a:gridCol w="2349812"/>
                <a:gridCol w="2349812"/>
                <a:gridCol w="2349812"/>
                <a:gridCol w="2349812"/>
                <a:gridCol w="2349812"/>
                <a:gridCol w="2349812"/>
              </a:tblGrid>
              <a:tr h="455769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Model </a:t>
                      </a:r>
                      <a:r>
                        <a:rPr lang="en-US" sz="2000" b="1" u="none" strike="noStrike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UV110-UFM1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UV110-UFM2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UV110-UFM3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UH110-UFM1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UH110-UFM2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UH110-UFM3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 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128GB~256GB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128GB~256GB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128GB~256GB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2.0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2.0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2.0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2.0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2.0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2.0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Flash Type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1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1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1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37/31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37/32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R/W(MB/sec)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1200/400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0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Power consumption</a:t>
                      </a:r>
                    </a:p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(Active/</a:t>
                      </a: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Idle;mA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100/75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100/75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100/75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95/75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95/75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95/75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Endurance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(DWPD)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2.74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2.74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2.74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21.92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21.92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21.92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Write Protect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Optional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Optional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Optional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Optional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Optional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Optional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9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Connector (mm)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10-pin (2x5) female header in 2.54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10-pin (2x5) female header in 2.00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10-pin (2x5) female header in 2.54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10-pin (2x5) female header in 2.54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10-pin (2x5) female header in 2.00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10-pin (2x5) female header in 2.54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(mm)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37.8x26.65x10.91</a:t>
                      </a:r>
                      <a:endParaRPr lang="en-US" altLang="zh-TW" sz="2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37.8x26.65x8.01</a:t>
                      </a:r>
                      <a:endParaRPr lang="en-US" altLang="zh-TW" sz="2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LP</a:t>
                      </a:r>
                      <a:r>
                        <a:rPr lang="en-US" altLang="zh-TW" sz="2000" b="1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32.5x24.0x5.0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LPH: 35.7x28.1x7.2</a:t>
                      </a:r>
                      <a:endParaRPr lang="en-US" altLang="zh-TW" sz="2000" b="1" u="none" strike="noStrike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37.8x26.65x10.91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37.8x26.65x8.01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LP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32.5x24.0x5.0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LPH: 35.7x28.1x7.2</a:t>
                      </a:r>
                      <a:endParaRPr lang="en-US" altLang="zh-TW" sz="2000" u="none" strike="noStrike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7" name="群組 3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8" name="群組 3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圓角矩形 30"/>
          <p:cNvSpPr/>
          <p:nvPr/>
        </p:nvSpPr>
        <p:spPr>
          <a:xfrm>
            <a:off x="12504256" y="8781730"/>
            <a:ext cx="1872208" cy="576064"/>
          </a:xfrm>
          <a:prstGeom prst="roundRect">
            <a:avLst/>
          </a:prstGeom>
          <a:solidFill>
            <a:srgbClr val="00767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1"/>
                </a:solidFill>
              </a:rPr>
              <a:t>High P/E 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cycles</a:t>
            </a:r>
            <a:r>
              <a:rPr lang="en-US" altLang="zh-TW" sz="1600" b="1" dirty="0">
                <a:solidFill>
                  <a:schemeClr val="bg1"/>
                </a:solidFill>
              </a:rPr>
              <a:t>: 30K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7902161" y="8781731"/>
            <a:ext cx="1872208" cy="576063"/>
          </a:xfrm>
          <a:prstGeom prst="roundRect">
            <a:avLst/>
          </a:prstGeom>
          <a:solidFill>
            <a:srgbClr val="00484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1"/>
                </a:solidFill>
              </a:rPr>
              <a:t>Mainstream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3197523" y="8781731"/>
            <a:ext cx="1872208" cy="576063"/>
          </a:xfrm>
          <a:prstGeom prst="roundRect">
            <a:avLst/>
          </a:prstGeom>
          <a:solidFill>
            <a:srgbClr val="00484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Mainstream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5578380" y="8781731"/>
            <a:ext cx="1872208" cy="576063"/>
          </a:xfrm>
          <a:prstGeom prst="roundRect">
            <a:avLst/>
          </a:prstGeom>
          <a:solidFill>
            <a:srgbClr val="00484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1"/>
                </a:solidFill>
              </a:rPr>
              <a:t>Mainstream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10180475" y="8781730"/>
            <a:ext cx="1872208" cy="576064"/>
          </a:xfrm>
          <a:prstGeom prst="roundRect">
            <a:avLst/>
          </a:prstGeom>
          <a:solidFill>
            <a:srgbClr val="00767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1"/>
                </a:solidFill>
              </a:rPr>
              <a:t>High P/E 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cycles</a:t>
            </a:r>
            <a:r>
              <a:rPr lang="en-US" altLang="zh-TW" sz="1600" b="1" dirty="0">
                <a:solidFill>
                  <a:schemeClr val="bg1"/>
                </a:solidFill>
              </a:rPr>
              <a:t>: 30K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14775354" y="8781730"/>
            <a:ext cx="1872208" cy="576064"/>
          </a:xfrm>
          <a:prstGeom prst="roundRect">
            <a:avLst/>
          </a:prstGeom>
          <a:solidFill>
            <a:srgbClr val="00767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1"/>
                </a:solidFill>
              </a:rPr>
              <a:t>High P/E 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cycles</a:t>
            </a:r>
            <a:r>
              <a:rPr lang="en-US" altLang="zh-TW" sz="1600" b="1" dirty="0">
                <a:solidFill>
                  <a:schemeClr val="bg1"/>
                </a:solidFill>
              </a:rPr>
              <a:t>: 30K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23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200" b="1" dirty="0" smtClean="0"/>
              <a:t>CF 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SD / </a:t>
            </a:r>
            <a:r>
              <a:rPr lang="en-US" altLang="zh-TW" sz="3200" b="1" dirty="0" err="1"/>
              <a:t>microSD</a:t>
            </a:r>
            <a:r>
              <a:rPr lang="en-US" altLang="zh-TW" sz="3200" b="1" dirty="0"/>
              <a:t> </a:t>
            </a:r>
            <a:r>
              <a:rPr lang="en-US" altLang="zh-TW" sz="3200" b="1" dirty="0" smtClean="0"/>
              <a:t>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 smtClean="0"/>
              <a:t>USB </a:t>
            </a:r>
            <a:r>
              <a:rPr lang="en-US" altLang="zh-TW" sz="3200" b="1" dirty="0"/>
              <a:t>Module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rgbClr val="008C7D"/>
                </a:solidFill>
              </a:rPr>
              <a:t>USB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PATA 2.5”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Module (ADM</a:t>
            </a:r>
            <a:r>
              <a:rPr lang="en-US" altLang="zh-TW" sz="3200" b="1" dirty="0" smtClean="0"/>
              <a:t>)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r>
              <a:rPr lang="en-US" altLang="zh-TW" sz="3200" b="1" dirty="0" err="1"/>
              <a:t>eMMC</a:t>
            </a:r>
            <a:endParaRPr lang="en-US" altLang="zh-TW" sz="3200" b="1" dirty="0"/>
          </a:p>
          <a:p>
            <a:pPr marL="266713" indent="0">
              <a:lnSpc>
                <a:spcPct val="150000"/>
              </a:lnSpc>
              <a:buNone/>
            </a:pPr>
            <a:endParaRPr lang="en-US" altLang="zh-TW" sz="3200" b="1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Industrial </a:t>
            </a:r>
            <a:r>
              <a:rPr lang="en-US" altLang="zh-TW" dirty="0"/>
              <a:t>Flash Card, USB, PATA </a:t>
            </a:r>
            <a:r>
              <a:rPr lang="en-US" altLang="zh-TW" dirty="0" smtClean="0"/>
              <a:t>SSD, </a:t>
            </a:r>
            <a:r>
              <a:rPr lang="en-US" altLang="zh-TW" dirty="0" err="1" smtClean="0"/>
              <a:t>eMMC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9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54459"/>
              </p:ext>
            </p:extLst>
          </p:nvPr>
        </p:nvGraphicFramePr>
        <p:xfrm>
          <a:off x="705487" y="1767534"/>
          <a:ext cx="16390304" cy="5226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410"/>
                <a:gridCol w="2058654"/>
                <a:gridCol w="1100316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</a:tblGrid>
              <a:tr h="511005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168450">
                <a:tc rowSpan="4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baseline="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UV110-UFD1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128GB~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8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UV110-UFD5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128GB~256GB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 15kv ESD</a:t>
                      </a:r>
                      <a:r>
                        <a:rPr lang="en-US" altLang="zh-TW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Protect</a:t>
                      </a:r>
                      <a:endParaRPr lang="en-US" altLang="zh-TW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9241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UV110-UFD7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128GB~256GB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Type-C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9241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UT110-UFD2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64GB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USB Drive 3D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28" name="群組 2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9" name="文字方塊 2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3889340" y="2395742"/>
            <a:ext cx="734536" cy="827151"/>
            <a:chOff x="3773587" y="2266324"/>
            <a:chExt cx="734536" cy="827151"/>
          </a:xfrm>
        </p:grpSpPr>
        <p:sp>
          <p:nvSpPr>
            <p:cNvPr id="70" name="文字方塊 69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58" name="群組 57"/>
          <p:cNvGrpSpPr/>
          <p:nvPr/>
        </p:nvGrpSpPr>
        <p:grpSpPr>
          <a:xfrm>
            <a:off x="3889340" y="3599798"/>
            <a:ext cx="734536" cy="827151"/>
            <a:chOff x="3773587" y="2266324"/>
            <a:chExt cx="734536" cy="827151"/>
          </a:xfrm>
        </p:grpSpPr>
        <p:sp>
          <p:nvSpPr>
            <p:cNvPr id="59" name="文字方塊 58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82" name="群組 81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83" name="文字方塊 82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  <p:grpSp>
        <p:nvGrpSpPr>
          <p:cNvPr id="77" name="群組 76"/>
          <p:cNvGrpSpPr/>
          <p:nvPr/>
        </p:nvGrpSpPr>
        <p:grpSpPr>
          <a:xfrm>
            <a:off x="3910867" y="4770857"/>
            <a:ext cx="734536" cy="827151"/>
            <a:chOff x="3773587" y="2266324"/>
            <a:chExt cx="734536" cy="827151"/>
          </a:xfrm>
        </p:grpSpPr>
        <p:sp>
          <p:nvSpPr>
            <p:cNvPr id="78" name="文字方塊 77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86" name="文字方塊 38"/>
          <p:cNvSpPr txBox="1">
            <a:spLocks noChangeArrowheads="1"/>
          </p:cNvSpPr>
          <p:nvPr/>
        </p:nvSpPr>
        <p:spPr bwMode="auto">
          <a:xfrm>
            <a:off x="13998723" y="6661838"/>
            <a:ext cx="2719568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</a:t>
            </a:r>
            <a:r>
              <a:rPr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群組 86"/>
          <p:cNvGrpSpPr/>
          <p:nvPr/>
        </p:nvGrpSpPr>
        <p:grpSpPr>
          <a:xfrm>
            <a:off x="7734027" y="7114114"/>
            <a:ext cx="5323061" cy="1259551"/>
            <a:chOff x="7318709" y="7028608"/>
            <a:chExt cx="5323061" cy="1259551"/>
          </a:xfrm>
        </p:grpSpPr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3902" y="7130247"/>
              <a:ext cx="1177400" cy="450187"/>
            </a:xfrm>
            <a:prstGeom prst="rect">
              <a:avLst/>
            </a:prstGeom>
          </p:spPr>
        </p:pic>
        <p:sp>
          <p:nvSpPr>
            <p:cNvPr id="89" name="Text Box 21"/>
            <p:cNvSpPr txBox="1">
              <a:spLocks noChangeArrowheads="1"/>
            </p:cNvSpPr>
            <p:nvPr/>
          </p:nvSpPr>
          <p:spPr bwMode="auto">
            <a:xfrm>
              <a:off x="7318709" y="7724568"/>
              <a:ext cx="1887786" cy="29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UV110-UFD1</a:t>
              </a: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7966231" y="7949606"/>
              <a:ext cx="99559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Metal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 Box 21"/>
            <p:cNvSpPr txBox="1">
              <a:spLocks noChangeArrowheads="1"/>
            </p:cNvSpPr>
            <p:nvPr/>
          </p:nvSpPr>
          <p:spPr bwMode="auto">
            <a:xfrm>
              <a:off x="9155336" y="7704050"/>
              <a:ext cx="1873707" cy="338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UV110-UFD5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9794571" y="7926658"/>
              <a:ext cx="99559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Plastic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</a:endParaRPr>
            </a:p>
          </p:txBody>
        </p:sp>
        <p:pic>
          <p:nvPicPr>
            <p:cNvPr id="93" name="圖片 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9447" y="7028608"/>
              <a:ext cx="1360766" cy="600197"/>
            </a:xfrm>
            <a:prstGeom prst="rect">
              <a:avLst/>
            </a:prstGeom>
          </p:spPr>
        </p:pic>
        <p:sp>
          <p:nvSpPr>
            <p:cNvPr id="94" name="Text Box 21"/>
            <p:cNvSpPr txBox="1">
              <a:spLocks noChangeArrowheads="1"/>
            </p:cNvSpPr>
            <p:nvPr/>
          </p:nvSpPr>
          <p:spPr bwMode="auto">
            <a:xfrm>
              <a:off x="10726798" y="7713880"/>
              <a:ext cx="1914972" cy="338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UV110-UFD7</a:t>
              </a:r>
              <a:endPara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11327242" y="7932767"/>
              <a:ext cx="99559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Plastic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</a:endParaRPr>
            </a:p>
          </p:txBody>
        </p:sp>
        <p:pic>
          <p:nvPicPr>
            <p:cNvPr id="96" name="圖片 9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43531" y="7085852"/>
              <a:ext cx="1081506" cy="516540"/>
            </a:xfrm>
            <a:prstGeom prst="rect">
              <a:avLst/>
            </a:prstGeom>
          </p:spPr>
        </p:pic>
      </p:grpSp>
      <p:sp>
        <p:nvSpPr>
          <p:cNvPr id="62" name="文字方塊 61"/>
          <p:cNvSpPr txBox="1"/>
          <p:nvPr/>
        </p:nvSpPr>
        <p:spPr>
          <a:xfrm>
            <a:off x="3889340" y="5978248"/>
            <a:ext cx="73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</a:t>
            </a:r>
            <a:endParaRPr lang="en-US" altLang="zh-TW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2595680" y="7107867"/>
            <a:ext cx="1914972" cy="1268065"/>
            <a:chOff x="12595680" y="7107867"/>
            <a:chExt cx="1914972" cy="1268065"/>
          </a:xfrm>
        </p:grpSpPr>
        <p:grpSp>
          <p:nvGrpSpPr>
            <p:cNvPr id="2" name="群組 1"/>
            <p:cNvGrpSpPr/>
            <p:nvPr/>
          </p:nvGrpSpPr>
          <p:grpSpPr>
            <a:xfrm>
              <a:off x="12595680" y="7805518"/>
              <a:ext cx="1914972" cy="570414"/>
              <a:chOff x="12597945" y="7761885"/>
              <a:chExt cx="1914972" cy="570414"/>
            </a:xfrm>
          </p:grpSpPr>
          <p:sp>
            <p:nvSpPr>
              <p:cNvPr id="56" name="Text Box 21"/>
              <p:cNvSpPr txBox="1">
                <a:spLocks noChangeArrowheads="1"/>
              </p:cNvSpPr>
              <p:nvPr/>
            </p:nvSpPr>
            <p:spPr bwMode="auto">
              <a:xfrm>
                <a:off x="12597945" y="7761885"/>
                <a:ext cx="1914972" cy="338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1600" dirty="0">
                    <a:solidFill>
                      <a:srgbClr val="404040"/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UT110-UFD2</a:t>
                </a:r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13206275" y="7993746"/>
                <a:ext cx="995597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Plastic</a:t>
                </a:r>
                <a:endParaRPr lang="zh-TW" altLang="en-US" sz="1600" dirty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35918" y="7107867"/>
              <a:ext cx="423530" cy="653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581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427484"/>
              </p:ext>
            </p:extLst>
          </p:nvPr>
        </p:nvGraphicFramePr>
        <p:xfrm>
          <a:off x="705487" y="1767536"/>
          <a:ext cx="16307663" cy="5845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976"/>
                <a:gridCol w="2048275"/>
                <a:gridCol w="1094768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</a:tblGrid>
              <a:tr h="41131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09">
                <a:tc rowSpan="3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CF6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512MB~64GB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5709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7C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CF6A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5709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CS710-CF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128MB~64GB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5709">
                <a:tc rowSpan="3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CF6-M</a:t>
                      </a:r>
                    </a:p>
                    <a:p>
                      <a:pPr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5709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CF6A-M</a:t>
                      </a:r>
                    </a:p>
                    <a:p>
                      <a:pPr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5709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CM710-CF</a:t>
                      </a:r>
                    </a:p>
                    <a:p>
                      <a:pPr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字方塊 38"/>
          <p:cNvSpPr txBox="1">
            <a:spLocks noChangeArrowheads="1"/>
          </p:cNvSpPr>
          <p:nvPr/>
        </p:nvSpPr>
        <p:spPr bwMode="auto">
          <a:xfrm>
            <a:off x="13883894" y="4581829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60K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949616" y="7317680"/>
            <a:ext cx="2679493" cy="295423"/>
          </a:xfrm>
          <a:prstGeom prst="rect">
            <a:avLst/>
          </a:prstGeom>
          <a:noFill/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Warranty: 2 years or 3K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780656" y="2211387"/>
            <a:ext cx="1094576" cy="827151"/>
            <a:chOff x="3773587" y="2266324"/>
            <a:chExt cx="1094576" cy="827151"/>
          </a:xfrm>
        </p:grpSpPr>
        <p:sp>
          <p:nvSpPr>
            <p:cNvPr id="7" name="文字方塊 6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43" name="文字方塊 24"/>
          <p:cNvSpPr txBox="1">
            <a:spLocks noChangeArrowheads="1"/>
          </p:cNvSpPr>
          <p:nvPr/>
        </p:nvSpPr>
        <p:spPr bwMode="auto">
          <a:xfrm>
            <a:off x="2621459" y="915295"/>
            <a:ext cx="11903255" cy="6609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556" b="1" dirty="0">
                <a:solidFill>
                  <a:srgbClr val="008080"/>
                </a:solidFill>
                <a:latin typeface="Calibri" panose="020F0502020204030204" pitchFamily="34" charset="0"/>
              </a:rPr>
              <a:t>Industrial </a:t>
            </a:r>
            <a:r>
              <a:rPr kumimoji="0" lang="en-US" altLang="zh-TW" sz="3556" b="1" dirty="0" smtClean="0">
                <a:solidFill>
                  <a:srgbClr val="008080"/>
                </a:solidFill>
                <a:latin typeface="Calibri" panose="020F0502020204030204" pitchFamily="34" charset="0"/>
              </a:rPr>
              <a:t>CF Card Roadmap</a:t>
            </a:r>
            <a:endParaRPr kumimoji="0" lang="zh-TW" altLang="en-US" sz="3556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grpSp>
        <p:nvGrpSpPr>
          <p:cNvPr id="116" name="群組 115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117" name="群組 116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文字方塊 123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125" name="文字方塊 124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文字方塊 126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128" name="文字方塊 127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文字方塊 129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文字方塊 133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文字方塊 139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8" name="文字方塊 117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56" name="文字方塊 55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  <p:grpSp>
        <p:nvGrpSpPr>
          <p:cNvPr id="58" name="群組 57"/>
          <p:cNvGrpSpPr/>
          <p:nvPr/>
        </p:nvGrpSpPr>
        <p:grpSpPr>
          <a:xfrm>
            <a:off x="3780656" y="3087632"/>
            <a:ext cx="1094576" cy="827151"/>
            <a:chOff x="3773587" y="2266324"/>
            <a:chExt cx="1094576" cy="827151"/>
          </a:xfrm>
        </p:grpSpPr>
        <p:sp>
          <p:nvSpPr>
            <p:cNvPr id="61" name="文字方塊 60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63" name="群組 62"/>
          <p:cNvGrpSpPr/>
          <p:nvPr/>
        </p:nvGrpSpPr>
        <p:grpSpPr>
          <a:xfrm>
            <a:off x="3780656" y="3979887"/>
            <a:ext cx="1094576" cy="827151"/>
            <a:chOff x="3773587" y="2266324"/>
            <a:chExt cx="1094576" cy="827151"/>
          </a:xfrm>
        </p:grpSpPr>
        <p:sp>
          <p:nvSpPr>
            <p:cNvPr id="69" name="文字方塊 68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71" name="群組 70"/>
          <p:cNvGrpSpPr/>
          <p:nvPr/>
        </p:nvGrpSpPr>
        <p:grpSpPr>
          <a:xfrm>
            <a:off x="3780656" y="5776275"/>
            <a:ext cx="1094576" cy="827151"/>
            <a:chOff x="3773587" y="2266324"/>
            <a:chExt cx="1094576" cy="827151"/>
          </a:xfrm>
        </p:grpSpPr>
        <p:sp>
          <p:nvSpPr>
            <p:cNvPr id="75" name="文字方塊 74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77" name="群組 76"/>
          <p:cNvGrpSpPr/>
          <p:nvPr/>
        </p:nvGrpSpPr>
        <p:grpSpPr>
          <a:xfrm>
            <a:off x="3780656" y="4905226"/>
            <a:ext cx="1094576" cy="827151"/>
            <a:chOff x="3773587" y="2266324"/>
            <a:chExt cx="1094576" cy="827151"/>
          </a:xfrm>
        </p:grpSpPr>
        <p:sp>
          <p:nvSpPr>
            <p:cNvPr id="78" name="文字方塊 77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80" name="群組 79"/>
          <p:cNvGrpSpPr/>
          <p:nvPr/>
        </p:nvGrpSpPr>
        <p:grpSpPr>
          <a:xfrm>
            <a:off x="3780656" y="6701614"/>
            <a:ext cx="1094576" cy="827151"/>
            <a:chOff x="3773587" y="2266324"/>
            <a:chExt cx="1094576" cy="827151"/>
          </a:xfrm>
        </p:grpSpPr>
        <p:sp>
          <p:nvSpPr>
            <p:cNvPr id="81" name="文字方塊 80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03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16873"/>
              </p:ext>
            </p:extLst>
          </p:nvPr>
        </p:nvGraphicFramePr>
        <p:xfrm>
          <a:off x="705487" y="1767534"/>
          <a:ext cx="16390304" cy="4857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410"/>
                <a:gridCol w="2058654"/>
                <a:gridCol w="1100316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  <a:gridCol w="1029327"/>
              </a:tblGrid>
              <a:tr h="465591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064609">
                <a:tc rowSpan="4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20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UH110-UFD1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32GB~64GB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4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UH110-UFD4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4GB~8GB*</a:t>
                      </a:r>
                    </a:p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Write Protect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600" b="1" kern="12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4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UH110-UFD5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32GB~64GB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Air 15kv ESD Protect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4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UH110-UFD7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32GB~64GB</a:t>
                      </a:r>
                    </a:p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Type-C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USB Drive 3D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sp>
        <p:nvSpPr>
          <p:cNvPr id="25" name="文字方塊 38"/>
          <p:cNvSpPr txBox="1">
            <a:spLocks noChangeArrowheads="1"/>
          </p:cNvSpPr>
          <p:nvPr/>
        </p:nvSpPr>
        <p:spPr bwMode="auto">
          <a:xfrm>
            <a:off x="13998723" y="6270524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</a:t>
            </a:r>
            <a:r>
              <a:rPr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28" name="群組 2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9" name="文字方塊 2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1" name="文字方塊 80"/>
          <p:cNvSpPr txBox="1"/>
          <p:nvPr/>
        </p:nvSpPr>
        <p:spPr>
          <a:xfrm>
            <a:off x="705487" y="6657095"/>
            <a:ext cx="35555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dirty="0" smtClean="0">
                <a:latin typeface="+mj-lt"/>
                <a:sym typeface="Arial" pitchFamily="34" charset="0"/>
              </a:rPr>
              <a:t>*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4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GB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only support Standard Temp.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6667519" y="7057182"/>
            <a:ext cx="3221347" cy="1115806"/>
            <a:chOff x="6653907" y="6941018"/>
            <a:chExt cx="3221347" cy="1115806"/>
          </a:xfrm>
        </p:grpSpPr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8365025" y="7537359"/>
              <a:ext cx="1510229" cy="29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UH110-UFD4</a:t>
              </a:r>
              <a:endPara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</a:endParaRPr>
            </a:p>
          </p:txBody>
        </p:sp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098" y="6952437"/>
              <a:ext cx="1100284" cy="412190"/>
            </a:xfrm>
            <a:prstGeom prst="rect">
              <a:avLst/>
            </a:prstGeom>
          </p:spPr>
        </p:pic>
        <p:sp>
          <p:nvSpPr>
            <p:cNvPr id="80" name="文字方塊 79"/>
            <p:cNvSpPr txBox="1"/>
            <p:nvPr/>
          </p:nvSpPr>
          <p:spPr>
            <a:xfrm>
              <a:off x="8799976" y="7718270"/>
              <a:ext cx="796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Metal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9100" y="6941018"/>
              <a:ext cx="995516" cy="450187"/>
            </a:xfrm>
            <a:prstGeom prst="rect">
              <a:avLst/>
            </a:prstGeom>
          </p:spPr>
        </p:pic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6653907" y="7521684"/>
              <a:ext cx="1887786" cy="29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UH110-UFD1</a:t>
              </a: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7255995" y="7718271"/>
              <a:ext cx="99559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Metal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3893743" y="2332664"/>
            <a:ext cx="734536" cy="827151"/>
            <a:chOff x="3773587" y="2266324"/>
            <a:chExt cx="734536" cy="827151"/>
          </a:xfrm>
        </p:grpSpPr>
        <p:sp>
          <p:nvSpPr>
            <p:cNvPr id="70" name="文字方塊 69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58" name="群組 57"/>
          <p:cNvGrpSpPr/>
          <p:nvPr/>
        </p:nvGrpSpPr>
        <p:grpSpPr>
          <a:xfrm>
            <a:off x="3893743" y="5630696"/>
            <a:ext cx="734536" cy="827151"/>
            <a:chOff x="3773587" y="2266324"/>
            <a:chExt cx="734536" cy="827151"/>
          </a:xfrm>
        </p:grpSpPr>
        <p:sp>
          <p:nvSpPr>
            <p:cNvPr id="59" name="文字方塊 58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61" name="群組 60"/>
          <p:cNvGrpSpPr/>
          <p:nvPr/>
        </p:nvGrpSpPr>
        <p:grpSpPr>
          <a:xfrm>
            <a:off x="9822259" y="6970238"/>
            <a:ext cx="3512715" cy="1218930"/>
            <a:chOff x="9743366" y="6982070"/>
            <a:chExt cx="3512715" cy="1218930"/>
          </a:xfrm>
        </p:grpSpPr>
        <p:grpSp>
          <p:nvGrpSpPr>
            <p:cNvPr id="62" name="群組 61"/>
            <p:cNvGrpSpPr/>
            <p:nvPr/>
          </p:nvGrpSpPr>
          <p:grpSpPr>
            <a:xfrm>
              <a:off x="9743366" y="6982070"/>
              <a:ext cx="3512715" cy="1218930"/>
              <a:chOff x="9633111" y="6848366"/>
              <a:chExt cx="3512715" cy="1218930"/>
            </a:xfrm>
          </p:grpSpPr>
          <p:sp>
            <p:nvSpPr>
              <p:cNvPr id="64" name="Text Box 21"/>
              <p:cNvSpPr txBox="1">
                <a:spLocks noChangeArrowheads="1"/>
              </p:cNvSpPr>
              <p:nvPr/>
            </p:nvSpPr>
            <p:spPr bwMode="auto">
              <a:xfrm>
                <a:off x="9633111" y="7496320"/>
                <a:ext cx="1873707" cy="338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 algn="ctr"/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UH110-UFD5</a:t>
                </a:r>
                <a:endPara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0272346" y="7718928"/>
                <a:ext cx="995597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Plastic</a:t>
                </a:r>
                <a:endParaRPr lang="zh-TW" altLang="en-US" sz="1600" dirty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71" name="圖片 7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49981" y="6848366"/>
                <a:ext cx="1360766" cy="600197"/>
              </a:xfrm>
              <a:prstGeom prst="rect">
                <a:avLst/>
              </a:prstGeom>
            </p:spPr>
          </p:pic>
          <p:sp>
            <p:nvSpPr>
              <p:cNvPr id="72" name="Text Box 21"/>
              <p:cNvSpPr txBox="1">
                <a:spLocks noChangeArrowheads="1"/>
              </p:cNvSpPr>
              <p:nvPr/>
            </p:nvSpPr>
            <p:spPr bwMode="auto">
              <a:xfrm>
                <a:off x="11230854" y="7509856"/>
                <a:ext cx="1914972" cy="338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UH110-UFD7</a:t>
                </a:r>
                <a:endPara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1831298" y="7728743"/>
                <a:ext cx="995597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Plastic</a:t>
                </a:r>
                <a:endParaRPr lang="zh-TW" altLang="en-US" sz="1600" dirty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745731" y="7039073"/>
              <a:ext cx="1081506" cy="516540"/>
            </a:xfrm>
            <a:prstGeom prst="rect">
              <a:avLst/>
            </a:prstGeom>
          </p:spPr>
        </p:pic>
      </p:grpSp>
      <p:grpSp>
        <p:nvGrpSpPr>
          <p:cNvPr id="82" name="群組 81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83" name="文字方塊 82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  <p:grpSp>
        <p:nvGrpSpPr>
          <p:cNvPr id="77" name="群組 76"/>
          <p:cNvGrpSpPr/>
          <p:nvPr/>
        </p:nvGrpSpPr>
        <p:grpSpPr>
          <a:xfrm>
            <a:off x="3893743" y="4524151"/>
            <a:ext cx="734536" cy="827151"/>
            <a:chOff x="3773587" y="2266324"/>
            <a:chExt cx="734536" cy="827151"/>
          </a:xfrm>
        </p:grpSpPr>
        <p:sp>
          <p:nvSpPr>
            <p:cNvPr id="78" name="文字方塊 77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BiCS5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86" name="群組 85"/>
          <p:cNvGrpSpPr/>
          <p:nvPr/>
        </p:nvGrpSpPr>
        <p:grpSpPr>
          <a:xfrm>
            <a:off x="3893743" y="3417606"/>
            <a:ext cx="734536" cy="827151"/>
            <a:chOff x="3773587" y="2266324"/>
            <a:chExt cx="734536" cy="827151"/>
          </a:xfrm>
        </p:grpSpPr>
        <p:sp>
          <p:nvSpPr>
            <p:cNvPr id="87" name="文字方塊 86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BiCS3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875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20821"/>
              </p:ext>
            </p:extLst>
          </p:nvPr>
        </p:nvGraphicFramePr>
        <p:xfrm>
          <a:off x="705487" y="1767535"/>
          <a:ext cx="16307663" cy="429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976"/>
                <a:gridCol w="2048275"/>
                <a:gridCol w="1094768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</a:tblGrid>
              <a:tr h="424196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66">
                <a:tc rowSpan="4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EH353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966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7C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AH321/AH322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966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US120-UFD5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966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USZ20-UFD5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字方塊 38"/>
          <p:cNvSpPr txBox="1">
            <a:spLocks noChangeArrowheads="1"/>
          </p:cNvSpPr>
          <p:nvPr/>
        </p:nvSpPr>
        <p:spPr bwMode="auto">
          <a:xfrm>
            <a:off x="13926715" y="5612422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60K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794823" y="2248489"/>
            <a:ext cx="1094576" cy="827151"/>
            <a:chOff x="3773587" y="2266324"/>
            <a:chExt cx="1094576" cy="827151"/>
          </a:xfrm>
        </p:grpSpPr>
        <p:sp>
          <p:nvSpPr>
            <p:cNvPr id="7" name="文字方塊 6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3794823" y="3197200"/>
            <a:ext cx="1094576" cy="827151"/>
            <a:chOff x="3773587" y="2266324"/>
            <a:chExt cx="1094576" cy="827151"/>
          </a:xfrm>
        </p:grpSpPr>
        <p:sp>
          <p:nvSpPr>
            <p:cNvPr id="19" name="文字方塊 18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27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USB Drive 2D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0" name="群組 29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3794823" y="4153485"/>
            <a:ext cx="1094576" cy="827151"/>
            <a:chOff x="3773587" y="2266324"/>
            <a:chExt cx="1094576" cy="827151"/>
          </a:xfrm>
        </p:grpSpPr>
        <p:sp>
          <p:nvSpPr>
            <p:cNvPr id="68" name="文字方塊 67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64" name="群組 63"/>
          <p:cNvGrpSpPr>
            <a:grpSpLocks noChangeAspect="1"/>
          </p:cNvGrpSpPr>
          <p:nvPr/>
        </p:nvGrpSpPr>
        <p:grpSpPr>
          <a:xfrm>
            <a:off x="4640493" y="6284544"/>
            <a:ext cx="7918070" cy="1701900"/>
            <a:chOff x="4858431" y="5194943"/>
            <a:chExt cx="3449203" cy="855927"/>
          </a:xfrm>
        </p:grpSpPr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5692644" y="5613838"/>
              <a:ext cx="907618" cy="164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9201" tIns="39601" rIns="79201" bIns="3960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AH321</a:t>
              </a:r>
            </a:p>
          </p:txBody>
        </p:sp>
        <p:pic>
          <p:nvPicPr>
            <p:cNvPr id="66" name="圖片 36" descr="AH321_side_low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r="9"/>
            <a:stretch>
              <a:fillRect/>
            </a:stretch>
          </p:blipFill>
          <p:spPr bwMode="auto">
            <a:xfrm>
              <a:off x="5835007" y="5221428"/>
              <a:ext cx="527841" cy="36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圖片 37" descr="AH322_side_low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96705" y="5194943"/>
              <a:ext cx="548520" cy="36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6400970" y="5629716"/>
              <a:ext cx="1059741" cy="170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AH322</a:t>
              </a:r>
            </a:p>
          </p:txBody>
        </p: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4858431" y="5635787"/>
              <a:ext cx="1059741" cy="170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EH353(-M)</a:t>
              </a:r>
              <a:endParaRPr kumimoji="0"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</a:endParaRPr>
            </a:p>
          </p:txBody>
        </p:sp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7950111">
              <a:off x="5287880" y="5097965"/>
              <a:ext cx="254315" cy="529619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7183347" y="5537337"/>
              <a:ext cx="1124287" cy="29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US(M)120-UFD5</a:t>
              </a:r>
            </a:p>
            <a:p>
              <a:pPr algn="ctr"/>
              <a:r>
                <a:rPr kumimoji="0"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USZ20-UFD5</a:t>
              </a:r>
              <a:endParaRPr kumimoji="0"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5229936" y="5818238"/>
              <a:ext cx="663731" cy="2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Metal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596072" y="5850546"/>
              <a:ext cx="663731" cy="2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Plastic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5986438" y="5824059"/>
              <a:ext cx="583220" cy="17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Plastic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6770626" y="5824395"/>
              <a:ext cx="543622" cy="17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Plastic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8481" y="5245347"/>
              <a:ext cx="593503" cy="266754"/>
            </a:xfrm>
            <a:prstGeom prst="rect">
              <a:avLst/>
            </a:prstGeom>
          </p:spPr>
        </p:pic>
      </p:grpSp>
      <p:grpSp>
        <p:nvGrpSpPr>
          <p:cNvPr id="61" name="群組 60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62" name="文字方塊 61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  <p:grpSp>
        <p:nvGrpSpPr>
          <p:cNvPr id="63" name="群組 62"/>
          <p:cNvGrpSpPr/>
          <p:nvPr/>
        </p:nvGrpSpPr>
        <p:grpSpPr>
          <a:xfrm>
            <a:off x="3794823" y="5171909"/>
            <a:ext cx="1094576" cy="827151"/>
            <a:chOff x="3773587" y="2266324"/>
            <a:chExt cx="1094576" cy="827151"/>
          </a:xfrm>
        </p:grpSpPr>
        <p:sp>
          <p:nvSpPr>
            <p:cNvPr id="83" name="文字方塊 82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42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99381"/>
              </p:ext>
            </p:extLst>
          </p:nvPr>
        </p:nvGraphicFramePr>
        <p:xfrm>
          <a:off x="705487" y="1767535"/>
          <a:ext cx="16307663" cy="4140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976"/>
                <a:gridCol w="1977100"/>
                <a:gridCol w="1165943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</a:tblGrid>
              <a:tr h="409198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78">
                <a:tc rowSpan="4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EH353-M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2778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7C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UM120-UFD5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27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EH163-M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8GB~64GB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2778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AH322-M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WORM Drive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46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字方塊 38"/>
          <p:cNvSpPr txBox="1">
            <a:spLocks noChangeArrowheads="1"/>
          </p:cNvSpPr>
          <p:nvPr/>
        </p:nvSpPr>
        <p:spPr bwMode="auto">
          <a:xfrm>
            <a:off x="13893222" y="5563988"/>
            <a:ext cx="2719568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</a:t>
            </a:r>
            <a:r>
              <a:rPr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784711" y="2198416"/>
            <a:ext cx="1094576" cy="827151"/>
            <a:chOff x="3773587" y="2266324"/>
            <a:chExt cx="1094576" cy="827151"/>
          </a:xfrm>
        </p:grpSpPr>
        <p:sp>
          <p:nvSpPr>
            <p:cNvPr id="7" name="文字方塊 6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3765561" y="3150589"/>
            <a:ext cx="1094576" cy="827151"/>
            <a:chOff x="3773587" y="2266324"/>
            <a:chExt cx="1094576" cy="827151"/>
          </a:xfrm>
        </p:grpSpPr>
        <p:sp>
          <p:nvSpPr>
            <p:cNvPr id="19" name="文字方塊 18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27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USB Drive 2D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0" name="群組 29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3784711" y="4063272"/>
            <a:ext cx="1094576" cy="827151"/>
            <a:chOff x="3773587" y="2266324"/>
            <a:chExt cx="1094576" cy="827151"/>
          </a:xfrm>
        </p:grpSpPr>
        <p:sp>
          <p:nvSpPr>
            <p:cNvPr id="62" name="文字方塊 61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57" name="文字方塊 56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6869931" y="6302050"/>
            <a:ext cx="6635526" cy="1615362"/>
            <a:chOff x="6869931" y="6302050"/>
            <a:chExt cx="6635526" cy="1615362"/>
          </a:xfrm>
        </p:grpSpPr>
        <p:grpSp>
          <p:nvGrpSpPr>
            <p:cNvPr id="63" name="群組 62"/>
            <p:cNvGrpSpPr>
              <a:grpSpLocks noChangeAspect="1"/>
            </p:cNvGrpSpPr>
            <p:nvPr/>
          </p:nvGrpSpPr>
          <p:grpSpPr>
            <a:xfrm>
              <a:off x="6869931" y="6330024"/>
              <a:ext cx="4974486" cy="1587388"/>
              <a:chOff x="4048446" y="5439768"/>
              <a:chExt cx="3577156" cy="760995"/>
            </a:xfrm>
          </p:grpSpPr>
          <p:sp>
            <p:nvSpPr>
              <p:cNvPr id="83" name="Text Box 21"/>
              <p:cNvSpPr txBox="1">
                <a:spLocks noChangeArrowheads="1"/>
              </p:cNvSpPr>
              <p:nvPr/>
            </p:nvSpPr>
            <p:spPr bwMode="auto">
              <a:xfrm>
                <a:off x="4053892" y="5913489"/>
                <a:ext cx="1059741" cy="162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EH353-M</a:t>
                </a:r>
                <a:endParaRPr kumimoji="0"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85" name="Picture 2" descr="Y:\Information(For_RSO)\Product_Informaion\USB_Product\USB3.0\Drive\EH163\EH163-M_LOW(1)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15752" y="5447073"/>
                <a:ext cx="322061" cy="334968"/>
              </a:xfrm>
              <a:prstGeom prst="rect">
                <a:avLst/>
              </a:prstGeom>
              <a:noFill/>
            </p:spPr>
          </p:pic>
          <p:sp>
            <p:nvSpPr>
              <p:cNvPr id="86" name="Text Box 21"/>
              <p:cNvSpPr txBox="1">
                <a:spLocks noChangeArrowheads="1"/>
              </p:cNvSpPr>
              <p:nvPr/>
            </p:nvSpPr>
            <p:spPr bwMode="auto">
              <a:xfrm>
                <a:off x="6565861" y="5847086"/>
                <a:ext cx="1059741" cy="162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EH163-M</a:t>
                </a:r>
                <a:endParaRPr kumimoji="0"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7950111">
                <a:off x="4395293" y="5092921"/>
                <a:ext cx="334203" cy="1027898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 type="none" w="med" len="med"/>
              </a:ln>
              <a:effectLst/>
            </p:spPr>
          </p:pic>
          <p:sp>
            <p:nvSpPr>
              <p:cNvPr id="89" name="Text Box 21"/>
              <p:cNvSpPr txBox="1">
                <a:spLocks noChangeArrowheads="1"/>
              </p:cNvSpPr>
              <p:nvPr/>
            </p:nvSpPr>
            <p:spPr bwMode="auto">
              <a:xfrm>
                <a:off x="5225028" y="5788943"/>
                <a:ext cx="1249138" cy="280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 algn="ctr"/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US(M)120-UFD5</a:t>
                </a:r>
              </a:p>
              <a:p>
                <a:pPr algn="ctr"/>
                <a:r>
                  <a:rPr kumimoji="0"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USZ20-UFD5</a:t>
                </a:r>
                <a:endParaRPr kumimoji="0"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" name="文字方塊 89"/>
              <p:cNvSpPr txBox="1"/>
              <p:nvPr/>
            </p:nvSpPr>
            <p:spPr>
              <a:xfrm>
                <a:off x="4314753" y="6050295"/>
                <a:ext cx="663731" cy="15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Metal</a:t>
                </a:r>
                <a:endParaRPr lang="zh-TW" altLang="en-US" sz="160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文字方塊 91"/>
              <p:cNvSpPr txBox="1"/>
              <p:nvPr/>
            </p:nvSpPr>
            <p:spPr>
              <a:xfrm>
                <a:off x="6801559" y="6022882"/>
                <a:ext cx="663731" cy="15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Plastic</a:t>
                </a:r>
                <a:endParaRPr lang="zh-TW" altLang="en-US" sz="160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文字方塊 92"/>
              <p:cNvSpPr txBox="1"/>
              <p:nvPr/>
            </p:nvSpPr>
            <p:spPr>
              <a:xfrm>
                <a:off x="5565561" y="6030815"/>
                <a:ext cx="663731" cy="15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Cambria" panose="02040503050406030204" pitchFamily="18" charset="0"/>
                  </a:rPr>
                  <a:t>Plastic</a:t>
                </a:r>
                <a:endParaRPr lang="zh-TW" altLang="en-US" sz="160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94" name="圖片 9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74449" y="5462005"/>
                <a:ext cx="1018300" cy="300134"/>
              </a:xfrm>
              <a:prstGeom prst="rect">
                <a:avLst/>
              </a:prstGeom>
            </p:spPr>
          </p:pic>
        </p:grpSp>
        <p:pic>
          <p:nvPicPr>
            <p:cNvPr id="66" name="圖片 37" descr="AH322_side_low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858249" y="6302050"/>
              <a:ext cx="1259195" cy="732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906256" y="7056553"/>
              <a:ext cx="1533526" cy="584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AH322-M WORM Drive</a:t>
              </a:r>
              <a:endParaRPr kumimoji="0"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12257506" y="7553634"/>
              <a:ext cx="1247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" panose="02040503050406030204" pitchFamily="18" charset="0"/>
                </a:rPr>
                <a:t>Plastic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8864256" y="5032941"/>
            <a:ext cx="837247" cy="806091"/>
            <a:chOff x="7429545" y="779743"/>
            <a:chExt cx="837247" cy="806091"/>
          </a:xfrm>
        </p:grpSpPr>
        <p:sp>
          <p:nvSpPr>
            <p:cNvPr id="70" name="文字方塊 69"/>
            <p:cNvSpPr txBox="1"/>
            <p:nvPr/>
          </p:nvSpPr>
          <p:spPr>
            <a:xfrm>
              <a:off x="7429545" y="779743"/>
              <a:ext cx="837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1Znm</a:t>
              </a:r>
              <a:endParaRPr lang="en-US" altLang="zh-TW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168" y="1135834"/>
              <a:ext cx="450000" cy="45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0338"/>
              </p:ext>
            </p:extLst>
          </p:nvPr>
        </p:nvGraphicFramePr>
        <p:xfrm>
          <a:off x="705487" y="1841572"/>
          <a:ext cx="16317572" cy="512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64106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1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641061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UV110-UFD1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260/125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275/195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UT110-UFD2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270/85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UV110-UFD5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255/120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270/185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061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UV110-UFD7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270/190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" name="文字方塊 24"/>
          <p:cNvSpPr txBox="1">
            <a:spLocks noChangeArrowheads="1"/>
          </p:cNvSpPr>
          <p:nvPr/>
        </p:nvSpPr>
        <p:spPr bwMode="auto">
          <a:xfrm>
            <a:off x="1411412" y="1061098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USB Drive 3D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sp>
        <p:nvSpPr>
          <p:cNvPr id="74" name="向右箭號 20"/>
          <p:cNvSpPr/>
          <p:nvPr/>
        </p:nvSpPr>
        <p:spPr bwMode="auto">
          <a:xfrm>
            <a:off x="6753600" y="3246224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BiCS3: 16GB~256GB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3111282" y="7613104"/>
            <a:ext cx="3839769" cy="1411663"/>
            <a:chOff x="13111282" y="7613104"/>
            <a:chExt cx="3839769" cy="1411663"/>
          </a:xfrm>
        </p:grpSpPr>
        <p:sp>
          <p:nvSpPr>
            <p:cNvPr id="77" name="文字方塊 76"/>
            <p:cNvSpPr txBox="1"/>
            <p:nvPr/>
          </p:nvSpPr>
          <p:spPr>
            <a:xfrm>
              <a:off x="13111282" y="7613104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13724780" y="8628767"/>
              <a:ext cx="2866231" cy="396000"/>
              <a:chOff x="4618611" y="6393830"/>
              <a:chExt cx="2866231" cy="396000"/>
            </a:xfrm>
          </p:grpSpPr>
          <p:sp>
            <p:nvSpPr>
              <p:cNvPr id="79" name="五邊形 78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五邊形 79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homePlate">
                <a:avLst/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五邊形 84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59" name="群組 58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2" name="向右箭號 20"/>
          <p:cNvSpPr/>
          <p:nvPr/>
        </p:nvSpPr>
        <p:spPr bwMode="auto">
          <a:xfrm>
            <a:off x="6753600" y="6443433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128GB~256GB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向右箭號 20"/>
          <p:cNvSpPr/>
          <p:nvPr/>
        </p:nvSpPr>
        <p:spPr bwMode="auto">
          <a:xfrm>
            <a:off x="6753600" y="5178535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BiCS3</a:t>
            </a:r>
            <a:r>
              <a:rPr lang="en-US" altLang="zh-TW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64GB~256GB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向右箭號 20"/>
          <p:cNvSpPr/>
          <p:nvPr/>
        </p:nvSpPr>
        <p:spPr bwMode="auto">
          <a:xfrm>
            <a:off x="6753600" y="3887285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128GB~512GB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向右箭號 20"/>
          <p:cNvSpPr/>
          <p:nvPr/>
        </p:nvSpPr>
        <p:spPr bwMode="auto">
          <a:xfrm>
            <a:off x="6753600" y="581170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128GB~256GB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向右箭號 20"/>
          <p:cNvSpPr/>
          <p:nvPr/>
        </p:nvSpPr>
        <p:spPr bwMode="auto">
          <a:xfrm>
            <a:off x="8382099" y="4535491"/>
            <a:ext cx="86315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BiCS5: 64GB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五邊形 45"/>
          <p:cNvSpPr/>
          <p:nvPr/>
        </p:nvSpPr>
        <p:spPr bwMode="auto">
          <a:xfrm>
            <a:off x="8209123" y="4535491"/>
            <a:ext cx="345951" cy="396000"/>
          </a:xfrm>
          <a:prstGeom prst="homePlate">
            <a:avLst/>
          </a:prstGeom>
          <a:solidFill>
            <a:srgbClr val="96AA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1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59023"/>
              </p:ext>
            </p:extLst>
          </p:nvPr>
        </p:nvGraphicFramePr>
        <p:xfrm>
          <a:off x="705487" y="1841572"/>
          <a:ext cx="16317572" cy="4487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64106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1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641061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24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UH110-UFD1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265/125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UH110-UFD4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265/50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UH110-UFD5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UH110-UFD7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270/195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" name="文字方塊 24"/>
          <p:cNvSpPr txBox="1">
            <a:spLocks noChangeArrowheads="1"/>
          </p:cNvSpPr>
          <p:nvPr/>
        </p:nvSpPr>
        <p:spPr bwMode="auto">
          <a:xfrm>
            <a:off x="1411412" y="1061098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USB Drive 3D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13111282" y="7613104"/>
            <a:ext cx="3839769" cy="1411663"/>
            <a:chOff x="12518482" y="6103347"/>
            <a:chExt cx="3839769" cy="1411663"/>
          </a:xfrm>
        </p:grpSpPr>
        <p:sp>
          <p:nvSpPr>
            <p:cNvPr id="77" name="文字方塊 76"/>
            <p:cNvSpPr txBox="1"/>
            <p:nvPr/>
          </p:nvSpPr>
          <p:spPr>
            <a:xfrm>
              <a:off x="12518482" y="6103347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13131980" y="7119010"/>
              <a:ext cx="2866231" cy="396000"/>
              <a:chOff x="4618611" y="6393830"/>
              <a:chExt cx="2866231" cy="396000"/>
            </a:xfrm>
          </p:grpSpPr>
          <p:sp>
            <p:nvSpPr>
              <p:cNvPr id="79" name="五邊形 78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五邊形 79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homePlate">
                <a:avLst/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五邊形 84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59" name="群組 58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2" name="向右箭號 20"/>
          <p:cNvSpPr/>
          <p:nvPr/>
        </p:nvSpPr>
        <p:spPr bwMode="auto">
          <a:xfrm>
            <a:off x="6753600" y="3251032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BiCS3</a:t>
            </a:r>
            <a:r>
              <a:rPr lang="en-US" altLang="zh-TW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16GB~64GB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向右箭號 20"/>
          <p:cNvSpPr/>
          <p:nvPr/>
        </p:nvSpPr>
        <p:spPr bwMode="auto">
          <a:xfrm>
            <a:off x="6753600" y="4522689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BiCS3: </a:t>
            </a: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4GB~8GB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向右箭號 20"/>
          <p:cNvSpPr/>
          <p:nvPr/>
        </p:nvSpPr>
        <p:spPr bwMode="auto">
          <a:xfrm>
            <a:off x="6753600" y="3863383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</a:t>
            </a:r>
            <a:r>
              <a:rPr lang="en-US" altLang="zh-TW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32GB~64GB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向右箭號 20"/>
          <p:cNvSpPr/>
          <p:nvPr/>
        </p:nvSpPr>
        <p:spPr bwMode="auto">
          <a:xfrm>
            <a:off x="6753600" y="5164741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</a:t>
            </a: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32GB~64GB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向右箭號 20"/>
          <p:cNvSpPr/>
          <p:nvPr/>
        </p:nvSpPr>
        <p:spPr bwMode="auto">
          <a:xfrm>
            <a:off x="6753600" y="5806794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BiCS5: </a:t>
            </a: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32GB~64GB</a:t>
            </a:r>
            <a:endParaRPr lang="en-US" altLang="zh-TW" sz="1800" dirty="0">
              <a:solidFill>
                <a:srgbClr val="F49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3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615"/>
              </p:ext>
            </p:extLst>
          </p:nvPr>
        </p:nvGraphicFramePr>
        <p:xfrm>
          <a:off x="705487" y="1672701"/>
          <a:ext cx="16317572" cy="579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4500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00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609879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EH353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80/70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US120-UFD5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80/70</a:t>
                      </a:r>
                      <a:endParaRPr lang="zh-TW" altLang="en-US" sz="1800" b="0" i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AH321/AH322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34/22</a:t>
                      </a:r>
                      <a:endParaRPr lang="zh-TW" altLang="en-US" sz="1800" b="0" i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USZ20-UFD5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34/22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EH353-M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195/95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UM120-UFD5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195/95</a:t>
                      </a:r>
                      <a:endParaRPr lang="zh-TW" altLang="en-US" sz="1800" b="0" i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EH163-M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225/80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879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AH322-M WORM Drive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38/19</a:t>
                      </a:r>
                      <a:endParaRPr lang="zh-TW" altLang="en-US" sz="1800" b="0" i="0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0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USB Drive 2D NAND 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sp>
        <p:nvSpPr>
          <p:cNvPr id="74" name="向右箭號 20"/>
          <p:cNvSpPr/>
          <p:nvPr/>
        </p:nvSpPr>
        <p:spPr bwMode="auto">
          <a:xfrm>
            <a:off x="6753600" y="270000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256MB~32GB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13111282" y="8189168"/>
            <a:ext cx="3839769" cy="1411663"/>
            <a:chOff x="12518482" y="6679411"/>
            <a:chExt cx="3839769" cy="1411663"/>
          </a:xfrm>
        </p:grpSpPr>
        <p:sp>
          <p:nvSpPr>
            <p:cNvPr id="77" name="文字方塊 76"/>
            <p:cNvSpPr txBox="1"/>
            <p:nvPr/>
          </p:nvSpPr>
          <p:spPr>
            <a:xfrm>
              <a:off x="12518482" y="6679411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13131980" y="7695074"/>
              <a:ext cx="2866231" cy="396000"/>
              <a:chOff x="4618611" y="6969894"/>
              <a:chExt cx="2866231" cy="396000"/>
            </a:xfrm>
          </p:grpSpPr>
          <p:sp>
            <p:nvSpPr>
              <p:cNvPr id="79" name="五邊形 78"/>
              <p:cNvSpPr/>
              <p:nvPr/>
            </p:nvSpPr>
            <p:spPr bwMode="auto">
              <a:xfrm>
                <a:off x="6360892" y="6969894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五邊形 79"/>
              <p:cNvSpPr/>
              <p:nvPr/>
            </p:nvSpPr>
            <p:spPr bwMode="auto">
              <a:xfrm>
                <a:off x="4690532" y="6969894"/>
                <a:ext cx="1860584" cy="396000"/>
              </a:xfrm>
              <a:prstGeom prst="homePlate">
                <a:avLst/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五邊形 84"/>
              <p:cNvSpPr/>
              <p:nvPr/>
            </p:nvSpPr>
            <p:spPr bwMode="auto">
              <a:xfrm>
                <a:off x="4618611" y="6969894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59" name="群組 58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6" name="向右箭號 20"/>
          <p:cNvSpPr/>
          <p:nvPr/>
        </p:nvSpPr>
        <p:spPr bwMode="auto">
          <a:xfrm>
            <a:off x="6753600" y="3306706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256MB~32GB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向右箭號 20"/>
          <p:cNvSpPr/>
          <p:nvPr/>
        </p:nvSpPr>
        <p:spPr bwMode="auto">
          <a:xfrm>
            <a:off x="6753600" y="3922201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256MB~32GB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向右箭號 20"/>
          <p:cNvSpPr/>
          <p:nvPr/>
        </p:nvSpPr>
        <p:spPr bwMode="auto">
          <a:xfrm>
            <a:off x="6753600" y="4537696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256MB~32GB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向右箭號 20"/>
          <p:cNvSpPr/>
          <p:nvPr/>
        </p:nvSpPr>
        <p:spPr bwMode="auto">
          <a:xfrm>
            <a:off x="6753600" y="5136458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8GB~128GB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向右箭號 20"/>
          <p:cNvSpPr/>
          <p:nvPr/>
        </p:nvSpPr>
        <p:spPr bwMode="auto">
          <a:xfrm>
            <a:off x="6753600" y="5767396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8GB~128GB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五邊形 44"/>
          <p:cNvSpPr/>
          <p:nvPr/>
        </p:nvSpPr>
        <p:spPr bwMode="auto">
          <a:xfrm>
            <a:off x="9547282" y="6368883"/>
            <a:ext cx="3564000" cy="397061"/>
          </a:xfrm>
          <a:prstGeom prst="homePlate">
            <a:avLst/>
          </a:prstGeom>
          <a:solidFill>
            <a:srgbClr val="B3B3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1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8" name="向右箭號 20"/>
          <p:cNvSpPr/>
          <p:nvPr/>
        </p:nvSpPr>
        <p:spPr bwMode="auto">
          <a:xfrm>
            <a:off x="6753600" y="6369413"/>
            <a:ext cx="3024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8GB~64GB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向右箭號 20"/>
          <p:cNvSpPr/>
          <p:nvPr/>
        </p:nvSpPr>
        <p:spPr bwMode="auto">
          <a:xfrm>
            <a:off x="9894266" y="6954989"/>
            <a:ext cx="7119333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8GB~32GB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五邊形 50"/>
          <p:cNvSpPr/>
          <p:nvPr/>
        </p:nvSpPr>
        <p:spPr bwMode="auto">
          <a:xfrm>
            <a:off x="9779309" y="6954990"/>
            <a:ext cx="345951" cy="396000"/>
          </a:xfrm>
          <a:prstGeom prst="homePlate">
            <a:avLst/>
          </a:prstGeom>
          <a:solidFill>
            <a:srgbClr val="96AA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1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29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125786" y="4948808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53005"/>
              </p:ext>
            </p:extLst>
          </p:nvPr>
        </p:nvGraphicFramePr>
        <p:xfrm>
          <a:off x="5285754" y="1852464"/>
          <a:ext cx="10656000" cy="6620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UV110-UFD1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USB3.2 Gen1 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</a:t>
                      </a:r>
                      <a:r>
                        <a:rPr lang="en-US" altLang="zh-TW" sz="2000" b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512GB</a:t>
                      </a:r>
                      <a:endParaRPr lang="zh-TW" altLang="en-US" sz="2000" b="0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275/195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3000/1000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46.85 x 17.2 x 7.7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新細明體" charset="-12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SMART Read Refresh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46" rtl="0" eaLnBrk="0" fontAlgn="base" latinLnBrk="0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19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UV110-UFD1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19" y="3292624"/>
            <a:ext cx="308997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7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109883" y="4948808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817841"/>
              </p:ext>
            </p:extLst>
          </p:nvPr>
        </p:nvGraphicFramePr>
        <p:xfrm>
          <a:off x="5285754" y="1852464"/>
          <a:ext cx="10656000" cy="663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UH110-UFD1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USB3.2 Gen1 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270/140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3000/900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46.85 x 17.2 x 7.7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新細明體" charset="-12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SMART Read Refresh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SLC-</a:t>
                      </a: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liteX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46" rtl="0" eaLnBrk="0" fontAlgn="base" latinLnBrk="0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215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UH110-UFD1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08" y="3364632"/>
            <a:ext cx="3002388" cy="11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071175" y="4992169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3661"/>
              </p:ext>
            </p:extLst>
          </p:nvPr>
        </p:nvGraphicFramePr>
        <p:xfrm>
          <a:off x="5285754" y="1852464"/>
          <a:ext cx="10656000" cy="663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UV110-UFD5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USB3.2 Gen1 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128GB~256GB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270/185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2900/900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56.05 x 18.0 x 8.5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Air 15kv ESD Protection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SMART Read Refresh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None/>
                      </a:pP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46" rtl="0" eaLnBrk="0" fontAlgn="base" latinLnBrk="0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19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UV110-UFD5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72" y="3220616"/>
            <a:ext cx="3149843" cy="11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13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071175" y="4992169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26013"/>
              </p:ext>
            </p:extLst>
          </p:nvPr>
        </p:nvGraphicFramePr>
        <p:xfrm>
          <a:off x="5285754" y="1852464"/>
          <a:ext cx="10656000" cy="6939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UH110-UFD5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USB3.2 Gen1 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270/140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3000/900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56.05 x 18.0 x 8.5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Air 15kv ESD Protection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SMART Read Refresh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SLC-</a:t>
                      </a: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liteX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None/>
                      </a:pP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46" rtl="0" eaLnBrk="0" fontAlgn="base" latinLnBrk="0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215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UH110-UFD5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72" y="3220616"/>
            <a:ext cx="3149843" cy="11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30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35327"/>
              </p:ext>
            </p:extLst>
          </p:nvPr>
        </p:nvGraphicFramePr>
        <p:xfrm>
          <a:off x="749256" y="1701295"/>
          <a:ext cx="16273803" cy="2846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160"/>
                <a:gridCol w="2120728"/>
                <a:gridCol w="966547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</a:tblGrid>
              <a:tr h="511209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84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SLC-lite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17E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CF6A-SL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7843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20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CH710-CF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3" name="群組 62"/>
          <p:cNvGrpSpPr/>
          <p:nvPr/>
        </p:nvGrpSpPr>
        <p:grpSpPr>
          <a:xfrm>
            <a:off x="3900725" y="2392754"/>
            <a:ext cx="734536" cy="827151"/>
            <a:chOff x="3773587" y="2266324"/>
            <a:chExt cx="734536" cy="827151"/>
          </a:xfrm>
        </p:grpSpPr>
        <p:sp>
          <p:nvSpPr>
            <p:cNvPr id="65" name="文字方塊 64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91" name="群組 90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92" name="群組 91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103" name="文字方塊 102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文字方塊 104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106" name="文字方塊 105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文字方塊 107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文字方塊 111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文字方塊 117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3" name="文字方塊 92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94" name="矩形 93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2" name="文字方塊 24"/>
          <p:cNvSpPr txBox="1">
            <a:spLocks noChangeArrowheads="1"/>
          </p:cNvSpPr>
          <p:nvPr/>
        </p:nvSpPr>
        <p:spPr bwMode="auto">
          <a:xfrm>
            <a:off x="2621459" y="915295"/>
            <a:ext cx="11903255" cy="6609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556" b="1" dirty="0">
                <a:solidFill>
                  <a:srgbClr val="008080"/>
                </a:solidFill>
                <a:latin typeface="Calibri" panose="020F0502020204030204" pitchFamily="34" charset="0"/>
              </a:rPr>
              <a:t>Industrial </a:t>
            </a:r>
            <a:r>
              <a:rPr kumimoji="0" lang="en-US" altLang="zh-TW" sz="3556" b="1" dirty="0" smtClean="0">
                <a:solidFill>
                  <a:srgbClr val="008080"/>
                </a:solidFill>
                <a:latin typeface="Calibri" panose="020F0502020204030204" pitchFamily="34" charset="0"/>
              </a:rPr>
              <a:t>CF Card Roadmap</a:t>
            </a:r>
            <a:endParaRPr kumimoji="0" lang="zh-TW" altLang="en-US" sz="3556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3910352" y="3550159"/>
            <a:ext cx="734536" cy="827151"/>
            <a:chOff x="3773587" y="2266324"/>
            <a:chExt cx="734536" cy="827151"/>
          </a:xfrm>
        </p:grpSpPr>
        <p:sp>
          <p:nvSpPr>
            <p:cNvPr id="45" name="文字方塊 44"/>
            <p:cNvSpPr txBox="1"/>
            <p:nvPr/>
          </p:nvSpPr>
          <p:spPr>
            <a:xfrm>
              <a:off x="3773587" y="2266324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BiCS3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48" name="文字方塊 38"/>
          <p:cNvSpPr txBox="1">
            <a:spLocks noChangeArrowheads="1"/>
          </p:cNvSpPr>
          <p:nvPr/>
        </p:nvSpPr>
        <p:spPr bwMode="auto">
          <a:xfrm>
            <a:off x="13917784" y="3072193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</a:t>
            </a:r>
            <a:r>
              <a:rPr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文字方塊 38"/>
          <p:cNvSpPr txBox="1">
            <a:spLocks noChangeArrowheads="1"/>
          </p:cNvSpPr>
          <p:nvPr/>
        </p:nvSpPr>
        <p:spPr bwMode="auto">
          <a:xfrm>
            <a:off x="13917784" y="4252767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30K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52" name="文字方塊 51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843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109883" y="4948808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59606"/>
              </p:ext>
            </p:extLst>
          </p:nvPr>
        </p:nvGraphicFramePr>
        <p:xfrm>
          <a:off x="5285754" y="1852464"/>
          <a:ext cx="10656000" cy="6939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UH110-UFD4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USB3.1 Gen1 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4GB~8GB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BiCS3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265/50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3300/1100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 (only 8GB support)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51.15 x 17.2 x 7.7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Write Protect 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SMART Read Refresh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SLC-</a:t>
                      </a: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liteX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None/>
                      </a:pP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46" rtl="0" eaLnBrk="0" fontAlgn="base" latinLnBrk="0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215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UH110-UFD4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12" y="3352782"/>
            <a:ext cx="335164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125786" y="4948808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48584"/>
              </p:ext>
            </p:extLst>
          </p:nvPr>
        </p:nvGraphicFramePr>
        <p:xfrm>
          <a:off x="5285754" y="1852464"/>
          <a:ext cx="10656000" cy="6620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UV110-UFD7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USB3.2 Gen1 Type-C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128GB~256GB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270/190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2800/1000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43.0 x 18.9 x 7.9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SMART Read Refresh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None/>
                      </a:pP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46" rtl="0" eaLnBrk="0" fontAlgn="base" latinLnBrk="0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19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UV110-UFD7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57" y="2140496"/>
            <a:ext cx="2664296" cy="26642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83" y="6100936"/>
            <a:ext cx="2792768" cy="22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8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109883" y="4948808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</a:t>
            </a: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66625"/>
              </p:ext>
            </p:extLst>
          </p:nvPr>
        </p:nvGraphicFramePr>
        <p:xfrm>
          <a:off x="5285754" y="1852464"/>
          <a:ext cx="10656000" cy="6908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UH110-UFD7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USB3.2 Gen1 Type-C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270/195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3100/1200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43.0 x 18.9 x 7.9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SMART Read Refresh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SLC-</a:t>
                      </a: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liteX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</a:endParaRP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-34290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46" rtl="0" eaLnBrk="0" fontAlgn="base" latinLnBrk="0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215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UH110-UFD7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57" y="2140496"/>
            <a:ext cx="2664296" cy="266429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83" y="6100936"/>
            <a:ext cx="2792768" cy="22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109883" y="4948808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513116"/>
              </p:ext>
            </p:extLst>
          </p:nvPr>
        </p:nvGraphicFramePr>
        <p:xfrm>
          <a:off x="5285754" y="1852464"/>
          <a:ext cx="10656000" cy="6620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UT110-UFD2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USB3.2 Gen1 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64GB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270/85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2700/500</a:t>
                      </a:r>
                    </a:p>
                  </a:txBody>
                  <a:tcPr marL="79223" marR="79223" marT="39595" marB="39595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23.1 x 14.25 x 6.9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Flash Bad-block Management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Support LDPC ECC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</a:t>
                      </a:r>
                    </a:p>
                    <a:p>
                      <a:pPr marL="0" indent="0" algn="l" defTabSz="914446" rtl="0" eaLnBrk="0" fontAlgn="base" latinLnBrk="0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SMART Read Refresh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</a:endParaRPr>
                    </a:p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-34290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46" rtl="0" eaLnBrk="0" fontAlgn="base" latinLnBrk="0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5215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UT110-UFD2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348" y="2860576"/>
            <a:ext cx="890308" cy="13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7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8" y="2860576"/>
            <a:ext cx="3534104" cy="2713049"/>
          </a:xfrm>
          <a:prstGeom prst="rect">
            <a:avLst/>
          </a:prstGeom>
        </p:spPr>
      </p:pic>
      <p:sp>
        <p:nvSpPr>
          <p:cNvPr id="15" name="圓角矩形 14"/>
          <p:cNvSpPr/>
          <p:nvPr/>
        </p:nvSpPr>
        <p:spPr>
          <a:xfrm>
            <a:off x="1109291" y="5374997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S: E/Nov.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19501"/>
              </p:ext>
            </p:extLst>
          </p:nvPr>
        </p:nvGraphicFramePr>
        <p:xfrm>
          <a:off x="5285754" y="1852464"/>
          <a:ext cx="10656000" cy="6919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AH322-M WORM Drive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USB2.0 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8GB~32GB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WD</a:t>
                      </a: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1Znm MLC</a:t>
                      </a:r>
                      <a:endParaRPr lang="en-US" altLang="zh-TW" sz="2000" b="0" kern="1200" baseline="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38/19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  <a:r>
                        <a:rPr lang="zh-TW" alt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(L x W x H)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55.29 x 18.00 x 8.50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Write Once Read</a:t>
                      </a: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Many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Ensure Data integrity with non-rewritable </a:t>
                      </a:r>
                    </a:p>
                    <a:p>
                      <a:pPr marL="0" marR="0" lvl="0" indent="0" algn="l" defTabSz="914446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   storage function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Data</a:t>
                      </a: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Retention 100 Years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S.M.A.R.T.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SMART Read Refresh</a:t>
                      </a:r>
                    </a:p>
                    <a:p>
                      <a:pPr eaLnBrk="0" fontAlgn="base" hangingPunct="0">
                        <a:buSzPct val="1710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Product Limitations </a:t>
                      </a:r>
                    </a:p>
                    <a:p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   - File System Support: FAT32 only </a:t>
                      </a:r>
                    </a:p>
                    <a:p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   - OS Support: Windows family </a:t>
                      </a:r>
                    </a:p>
                    <a:p>
                      <a:pPr marL="0" algn="l" defTabSz="914446" rtl="0" eaLnBrk="1" latinLnBrk="0" hangingPunct="1"/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- File must been written follows "one by </a:t>
                      </a:r>
                    </a:p>
                    <a:p>
                      <a:pPr marL="0" algn="l" defTabSz="914446" rtl="0" eaLnBrk="1" latinLnBrk="0" hangingPunct="1"/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     one“</a:t>
                      </a:r>
                      <a:r>
                        <a:rPr lang="en-US" altLang="zh-TW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</a:rPr>
                        <a:t>sequentially </a:t>
                      </a: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46" rtl="0" eaLnBrk="0" fontAlgn="base" latinLnBrk="0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新細明體" charset="-120"/>
                          <a:cs typeface="Calibri" panose="020F0502020204030204" pitchFamily="34" charset="0"/>
                          <a:sym typeface="Arial" pitchFamily="34" charset="0"/>
                        </a:rPr>
                        <a:t>Financial and tax data, voting machines, cash register data logging, medical industry, legal evidences etc.</a:t>
                      </a:r>
                      <a:endParaRPr lang="fr-FR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  <a:p>
                      <a:pPr marL="0" lvl="0" indent="0" algn="l" defTabSz="914446" rtl="0" eaLnBrk="0" fontAlgn="base" latinLnBrk="0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Arial" panose="020B0604020202020204" pitchFamily="34" charset="0"/>
                        <a:buNone/>
                      </a:pPr>
                      <a:endParaRPr lang="fr-FR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新細明體" charset="-120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373987" y="1025242"/>
            <a:ext cx="7172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AH322-M WORM Drive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71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780258" y="1348408"/>
            <a:ext cx="14658626" cy="6677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USB Drive 3D NAND Comparison Table</a:t>
            </a:r>
            <a:endParaRPr kumimoji="0" lang="zh-TW" altLang="en-US" sz="3600" b="1" dirty="0">
              <a:solidFill>
                <a:srgbClr val="008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967618"/>
              </p:ext>
            </p:extLst>
          </p:nvPr>
        </p:nvGraphicFramePr>
        <p:xfrm>
          <a:off x="101177" y="2016154"/>
          <a:ext cx="16993889" cy="69431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42801"/>
                <a:gridCol w="1843886"/>
                <a:gridCol w="1843886"/>
                <a:gridCol w="1843886"/>
                <a:gridCol w="1843886"/>
                <a:gridCol w="1843886"/>
                <a:gridCol w="1843886"/>
                <a:gridCol w="1843886"/>
                <a:gridCol w="1843886"/>
              </a:tblGrid>
              <a:tr h="586441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Model Name’</a:t>
                      </a:r>
                      <a:endParaRPr lang="en-US" sz="2000" b="1" u="none" strike="noStrike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UV110-UFD1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UV110-UFD5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UV110-UFD7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UT110-UFD2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UH110-UFD1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UH110-UFD4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UH110-UFD5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UH110-UFD7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59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 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</a:t>
                      </a:r>
                      <a:r>
                        <a:rPr lang="en-US" altLang="zh-TW" sz="2000" b="1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512GB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128GB~256GB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128GB~256GB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64GB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4GB~8GB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32GB~64GB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3.2 gen1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Type-A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3.2 gen1 Type-A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3.2 gen1</a:t>
                      </a:r>
                      <a:r>
                        <a:rPr lang="en-US" altLang="zh-TW" sz="20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Type-C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3.2 gen1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Type-A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3.2 gen1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Type-A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3.1 gen1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3.2 gen1 Type-A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3.2 gen1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Type-C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Flash Type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1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  <a:endParaRPr lang="en-US" altLang="zh-TW" sz="2000" b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  <a:endParaRPr lang="en-US" altLang="zh-TW" sz="2000" b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BiCS3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BiCS5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275/195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270/185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270/190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270/85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270/140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265/50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270/140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270/195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R/W(MB/sec)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3000/1000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2900/900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2800/1000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2700/500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3000/900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3300/1100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3000/900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3100/1200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7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Power consumption</a:t>
                      </a:r>
                      <a:r>
                        <a:rPr lang="en-US" altLang="zh-TW" sz="2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(Active/</a:t>
                      </a: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Idle;mA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230</a:t>
                      </a: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/85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220/85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215/85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130/60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200/85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185/75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200/85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195/85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Endurance (DWPD)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2.74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2.74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2.74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2.74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21.74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21.9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21.92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21.92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7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 (4GB not supported)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LED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Blue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Blue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Blue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Blue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Blue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6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Write Protect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(mm)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46.85x17.2x7.7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56.05x18.0x8.5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43.0x18.9x7.9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23.1x14.25x6.9 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46.85x17.2x7.7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51.15x17.2x7.7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56.05x18.0x8.5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43.0x18.9x7.9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7" name="群組 3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8" name="群組 3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2" name="圓角矩形 31"/>
          <p:cNvSpPr/>
          <p:nvPr/>
        </p:nvSpPr>
        <p:spPr>
          <a:xfrm>
            <a:off x="11829021" y="9013459"/>
            <a:ext cx="1224000" cy="468000"/>
          </a:xfrm>
          <a:prstGeom prst="roundRect">
            <a:avLst/>
          </a:prstGeom>
          <a:solidFill>
            <a:srgbClr val="00767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Write Protect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2629677" y="9013459"/>
            <a:ext cx="1366882" cy="468000"/>
          </a:xfrm>
          <a:prstGeom prst="roundRect">
            <a:avLst/>
          </a:prstGeom>
          <a:solidFill>
            <a:srgbClr val="00484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Mainstream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13638683" y="9013459"/>
            <a:ext cx="1342868" cy="468000"/>
          </a:xfrm>
          <a:prstGeom prst="roundRect">
            <a:avLst/>
          </a:prstGeom>
          <a:solidFill>
            <a:srgbClr val="00767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15kv ESD Prevention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4459483" y="9013459"/>
            <a:ext cx="1355985" cy="468000"/>
          </a:xfrm>
          <a:prstGeom prst="roundRect">
            <a:avLst/>
          </a:prstGeom>
          <a:solidFill>
            <a:srgbClr val="00484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15kv ESD Prevention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15444475" y="9013459"/>
            <a:ext cx="1342868" cy="468000"/>
          </a:xfrm>
          <a:prstGeom prst="roundRect">
            <a:avLst/>
          </a:prstGeom>
          <a:solidFill>
            <a:srgbClr val="00767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1"/>
                </a:solidFill>
              </a:rPr>
              <a:t>High </a:t>
            </a:r>
            <a:r>
              <a:rPr lang="en-US" altLang="zh-TW" sz="1600" b="1" dirty="0" smtClean="0">
                <a:solidFill>
                  <a:schemeClr val="bg1"/>
                </a:solidFill>
              </a:rPr>
              <a:t>P/E cycles: 30K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9916645" y="9013459"/>
            <a:ext cx="1342868" cy="468000"/>
          </a:xfrm>
          <a:prstGeom prst="roundRect">
            <a:avLst/>
          </a:prstGeom>
          <a:solidFill>
            <a:srgbClr val="00767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bg1"/>
                </a:solidFill>
              </a:rPr>
              <a:t>High P/E cycles: 30K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6378112" y="9013459"/>
            <a:ext cx="1355985" cy="468000"/>
          </a:xfrm>
          <a:prstGeom prst="roundRect">
            <a:avLst/>
          </a:prstGeom>
          <a:solidFill>
            <a:srgbClr val="00484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Mainstream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8155761" y="9013459"/>
            <a:ext cx="1224000" cy="468000"/>
          </a:xfrm>
          <a:prstGeom prst="roundRect">
            <a:avLst/>
          </a:prstGeom>
          <a:solidFill>
            <a:srgbClr val="05504E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Smaller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7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780258" y="1348408"/>
            <a:ext cx="14658626" cy="6677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USB Drive 2D NAND Comparison Table</a:t>
            </a:r>
            <a:endParaRPr kumimoji="0" lang="zh-TW" altLang="en-US" sz="3600" b="1" dirty="0">
              <a:solidFill>
                <a:srgbClr val="008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46763"/>
              </p:ext>
            </p:extLst>
          </p:nvPr>
        </p:nvGraphicFramePr>
        <p:xfrm>
          <a:off x="123269" y="1911193"/>
          <a:ext cx="17065895" cy="73327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47625"/>
                <a:gridCol w="1589392"/>
                <a:gridCol w="1589392"/>
                <a:gridCol w="1589392"/>
                <a:gridCol w="1589392"/>
                <a:gridCol w="1589392"/>
                <a:gridCol w="1589392"/>
                <a:gridCol w="1589392"/>
                <a:gridCol w="1846263"/>
                <a:gridCol w="1846263"/>
              </a:tblGrid>
              <a:tr h="500198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Model </a:t>
                      </a:r>
                      <a:r>
                        <a:rPr lang="en-US" sz="2000" b="1" u="none" strike="noStrike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AH321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AH322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USZ20-UFD5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EH353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US120-UFD5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EH353-M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UM120-UFD5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EH163-M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AH322-M</a:t>
                      </a:r>
                      <a:r>
                        <a:rPr lang="en-US" altLang="zh-TW" sz="2000" b="1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WORM Drive</a:t>
                      </a:r>
                      <a:endParaRPr lang="en-US" altLang="zh-TW" sz="2000" b="1" u="none" strike="noStrike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40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 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256MB~32GB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256MB~32GB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8GB~128GB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8GB~64GB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8GB~32GB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2.0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Type-A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Type-A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3.0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USB 2.0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Type-A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Flash Type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24nm SLC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24nm SLC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15nm MLC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15nm MLC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WD 1Znm MLC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34/22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80/70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195/95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225/80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33/12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Power consumption (Active/</a:t>
                      </a: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Idle;mA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)</a:t>
                      </a:r>
                      <a:endParaRPr lang="en-US" altLang="zh-TW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185/65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225/65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275/85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190/45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Est. 165/60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Endurance (TBW)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1768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1752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273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352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-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Page Mapping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36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LED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Yellow Green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kumimoji="0" lang="en-US" altLang="zh-TW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 (Metal Housing)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Blue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 (Metal Housing)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Blue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No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Dimension (mm)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6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60.59x19.0x8.0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55.29x18.0x8.5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16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56.05x18.0x8.5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16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59.0x18.4x9.1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16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56.05x18.0x8.5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6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59.0x18.4x9.1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6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56.05x18.0x8.5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23.1x14.25x6.9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55.29x18.0x8.5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Product Image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altLang="zh-TW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Heiti TC Light"/>
                        <a:cs typeface="Heiti TC Light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altLang="zh-TW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Heiti TC Light"/>
                        <a:cs typeface="Heiti TC Light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7" name="群組 3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8" name="群組 3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1" name="圖片 36" descr="AH321_side_low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9"/>
          <a:stretch>
            <a:fillRect/>
          </a:stretch>
        </p:blipFill>
        <p:spPr bwMode="auto">
          <a:xfrm>
            <a:off x="2881589" y="8683030"/>
            <a:ext cx="610620" cy="42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圖片 37" descr="AH322_side_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05772" y="8683030"/>
            <a:ext cx="624101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100" y="8738705"/>
            <a:ext cx="745317" cy="266754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950111">
            <a:off x="7848860" y="8530743"/>
            <a:ext cx="338471" cy="7048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633" y="8781058"/>
            <a:ext cx="745317" cy="266754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3594" y="8781058"/>
            <a:ext cx="745317" cy="266754"/>
          </a:xfrm>
          <a:prstGeom prst="rect">
            <a:avLst/>
          </a:prstGeom>
        </p:spPr>
      </p:pic>
      <p:sp>
        <p:nvSpPr>
          <p:cNvPr id="46" name="圓角矩形 45"/>
          <p:cNvSpPr/>
          <p:nvPr/>
        </p:nvSpPr>
        <p:spPr>
          <a:xfrm>
            <a:off x="3917603" y="9243959"/>
            <a:ext cx="1354013" cy="468000"/>
          </a:xfrm>
          <a:prstGeom prst="roundRect">
            <a:avLst/>
          </a:prstGeom>
          <a:solidFill>
            <a:srgbClr val="F49C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Mainstream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8073204" y="9285600"/>
            <a:ext cx="1362395" cy="468000"/>
          </a:xfrm>
          <a:prstGeom prst="roundRect">
            <a:avLst/>
          </a:prstGeom>
          <a:solidFill>
            <a:srgbClr val="FFA705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Mainstream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11328822" y="9240748"/>
            <a:ext cx="1367431" cy="468000"/>
          </a:xfrm>
          <a:prstGeom prst="roundRect">
            <a:avLst/>
          </a:prstGeom>
          <a:solidFill>
            <a:srgbClr val="66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Mainstream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pic>
        <p:nvPicPr>
          <p:cNvPr id="49" name="Picture 2" descr="Y:\Information(For_RSO)\Product_Informaion\USB_Product\USB3.0\Drive\EH163\EH163-M_LOW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4373" y="8738705"/>
            <a:ext cx="297428" cy="464021"/>
          </a:xfrm>
          <a:prstGeom prst="rect">
            <a:avLst/>
          </a:prstGeom>
          <a:noFill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950111">
            <a:off x="10942124" y="8540304"/>
            <a:ext cx="338471" cy="7048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0" name="圓角矩形 49"/>
          <p:cNvSpPr/>
          <p:nvPr/>
        </p:nvSpPr>
        <p:spPr>
          <a:xfrm>
            <a:off x="13718708" y="9255881"/>
            <a:ext cx="1224000" cy="468000"/>
          </a:xfrm>
          <a:prstGeom prst="roundRect">
            <a:avLst/>
          </a:prstGeom>
          <a:solidFill>
            <a:srgbClr val="66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Smaller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pic>
        <p:nvPicPr>
          <p:cNvPr id="51" name="圖片 37" descr="AH322_side_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912922" y="8738705"/>
            <a:ext cx="624101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圓角矩形 51"/>
          <p:cNvSpPr/>
          <p:nvPr/>
        </p:nvSpPr>
        <p:spPr>
          <a:xfrm>
            <a:off x="15612972" y="9255881"/>
            <a:ext cx="1224000" cy="468000"/>
          </a:xfrm>
          <a:prstGeom prst="roundRect">
            <a:avLst/>
          </a:prstGeom>
          <a:solidFill>
            <a:srgbClr val="66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205" tIns="39603" rIns="79205" bIns="39603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chemeClr val="bg1"/>
                </a:solidFill>
              </a:rPr>
              <a:t>Security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9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200" b="1" dirty="0" smtClean="0"/>
              <a:t>CF 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SD / </a:t>
            </a:r>
            <a:r>
              <a:rPr lang="en-US" altLang="zh-TW" sz="3200" b="1" dirty="0" err="1"/>
              <a:t>microSD</a:t>
            </a:r>
            <a:r>
              <a:rPr lang="en-US" altLang="zh-TW" sz="3200" b="1" dirty="0"/>
              <a:t> </a:t>
            </a:r>
            <a:r>
              <a:rPr lang="en-US" altLang="zh-TW" sz="3200" b="1" dirty="0" smtClean="0"/>
              <a:t>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 smtClean="0"/>
              <a:t>USB </a:t>
            </a:r>
            <a:r>
              <a:rPr lang="en-US" altLang="zh-TW" sz="3200" b="1" dirty="0"/>
              <a:t>Module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USB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rgbClr val="008C7D"/>
                </a:solidFill>
              </a:rPr>
              <a:t>PATA 2.5”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rgbClr val="008C7D"/>
                </a:solidFill>
              </a:rPr>
              <a:t>Module (ADM</a:t>
            </a:r>
            <a:r>
              <a:rPr lang="en-US" altLang="zh-TW" sz="3200" b="1" dirty="0" smtClean="0">
                <a:solidFill>
                  <a:srgbClr val="008C7D"/>
                </a:solidFill>
              </a:rPr>
              <a:t>)</a:t>
            </a:r>
            <a:endParaRPr lang="en-US" altLang="zh-TW" sz="3200" b="1" dirty="0">
              <a:solidFill>
                <a:srgbClr val="008C7D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 err="1" smtClean="0"/>
              <a:t>eMMC</a:t>
            </a:r>
            <a:endParaRPr lang="en-US" altLang="zh-TW" sz="3200" b="1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Industrial </a:t>
            </a:r>
            <a:r>
              <a:rPr lang="en-US" altLang="zh-TW" dirty="0"/>
              <a:t>Flash Card, USB, PATA </a:t>
            </a:r>
            <a:r>
              <a:rPr lang="en-US" altLang="zh-TW" dirty="0" smtClean="0"/>
              <a:t>SSD, </a:t>
            </a:r>
            <a:r>
              <a:rPr lang="en-US" altLang="zh-TW" dirty="0" err="1" smtClean="0"/>
              <a:t>eMMC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569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66762"/>
              </p:ext>
            </p:extLst>
          </p:nvPr>
        </p:nvGraphicFramePr>
        <p:xfrm>
          <a:off x="705487" y="1767535"/>
          <a:ext cx="16307663" cy="2461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976"/>
                <a:gridCol w="2048275"/>
                <a:gridCol w="1094768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</a:tblGrid>
              <a:tr h="4554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876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AFD257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876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AFD257-M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32GB~256GB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字方塊 38"/>
          <p:cNvSpPr txBox="1">
            <a:spLocks noChangeArrowheads="1"/>
          </p:cNvSpPr>
          <p:nvPr/>
        </p:nvSpPr>
        <p:spPr bwMode="auto">
          <a:xfrm>
            <a:off x="13872315" y="2905747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60K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913259" y="3868894"/>
            <a:ext cx="2679493" cy="295423"/>
          </a:xfrm>
          <a:prstGeom prst="rect">
            <a:avLst/>
          </a:prstGeom>
          <a:noFill/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Warranty: 2 years or 3K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830853" y="2290831"/>
            <a:ext cx="1094576" cy="827151"/>
            <a:chOff x="3773587" y="2266324"/>
            <a:chExt cx="1094576" cy="827151"/>
          </a:xfrm>
        </p:grpSpPr>
        <p:sp>
          <p:nvSpPr>
            <p:cNvPr id="7" name="文字方塊 6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43" name="文字方塊 24"/>
          <p:cNvSpPr txBox="1">
            <a:spLocks noChangeArrowheads="1"/>
          </p:cNvSpPr>
          <p:nvPr/>
        </p:nvSpPr>
        <p:spPr bwMode="auto">
          <a:xfrm>
            <a:off x="2621459" y="915295"/>
            <a:ext cx="11903255" cy="6609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556" b="1" dirty="0">
                <a:solidFill>
                  <a:srgbClr val="008080"/>
                </a:solidFill>
                <a:latin typeface="Calibri" panose="020F0502020204030204" pitchFamily="34" charset="0"/>
              </a:rPr>
              <a:t>PATA 2.5” SSD Roadmap</a:t>
            </a:r>
          </a:p>
        </p:txBody>
      </p:sp>
      <p:grpSp>
        <p:nvGrpSpPr>
          <p:cNvPr id="116" name="群組 115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117" name="群組 116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文字方塊 123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125" name="文字方塊 124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文字方塊 126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128" name="文字方塊 127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文字方塊 129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文字方塊 133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文字方塊 139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8" name="文字方塊 117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3830853" y="3331973"/>
            <a:ext cx="1094576" cy="827151"/>
            <a:chOff x="3773587" y="2266324"/>
            <a:chExt cx="1094576" cy="827151"/>
          </a:xfrm>
        </p:grpSpPr>
        <p:sp>
          <p:nvSpPr>
            <p:cNvPr id="67" name="文字方塊 66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45" name="群組 44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46" name="文字方塊 45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407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13011"/>
              </p:ext>
            </p:extLst>
          </p:nvPr>
        </p:nvGraphicFramePr>
        <p:xfrm>
          <a:off x="417455" y="1841573"/>
          <a:ext cx="16317572" cy="202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50504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395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5050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AFD257</a:t>
                      </a: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100/95</a:t>
                      </a: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0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AFD257-M</a:t>
                      </a: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100/90</a:t>
                      </a: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" name="向右箭號 20"/>
          <p:cNvSpPr/>
          <p:nvPr/>
        </p:nvSpPr>
        <p:spPr bwMode="auto">
          <a:xfrm>
            <a:off x="6465376" y="2926873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8GB~128GB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向右箭號 20"/>
          <p:cNvSpPr/>
          <p:nvPr/>
        </p:nvSpPr>
        <p:spPr bwMode="auto">
          <a:xfrm>
            <a:off x="6465600" y="3412203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32GB~256GB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8" name="群組 77"/>
          <p:cNvGrpSpPr/>
          <p:nvPr/>
        </p:nvGrpSpPr>
        <p:grpSpPr>
          <a:xfrm>
            <a:off x="13111282" y="7613104"/>
            <a:ext cx="3839769" cy="1411663"/>
            <a:chOff x="12518482" y="6103347"/>
            <a:chExt cx="3839769" cy="1411663"/>
          </a:xfrm>
        </p:grpSpPr>
        <p:sp>
          <p:nvSpPr>
            <p:cNvPr id="79" name="文字方塊 78"/>
            <p:cNvSpPr txBox="1"/>
            <p:nvPr/>
          </p:nvSpPr>
          <p:spPr>
            <a:xfrm>
              <a:off x="12518482" y="6103347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80" name="群組 79"/>
            <p:cNvGrpSpPr/>
            <p:nvPr/>
          </p:nvGrpSpPr>
          <p:grpSpPr>
            <a:xfrm>
              <a:off x="13131980" y="7119010"/>
              <a:ext cx="2866231" cy="396000"/>
              <a:chOff x="4618611" y="6393830"/>
              <a:chExt cx="2866231" cy="396000"/>
            </a:xfrm>
          </p:grpSpPr>
          <p:sp>
            <p:nvSpPr>
              <p:cNvPr id="85" name="五邊形 84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向右箭號 87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stripedRightArrow">
                <a:avLst>
                  <a:gd name="adj1" fmla="val 100000"/>
                  <a:gd name="adj2" fmla="val 43601"/>
                </a:avLst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五邊形 93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6" name="群組 45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47" name="群組 46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8" name="文字方塊 47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9" name="文字方塊 24"/>
          <p:cNvSpPr txBox="1">
            <a:spLocks noChangeArrowheads="1"/>
          </p:cNvSpPr>
          <p:nvPr/>
        </p:nvSpPr>
        <p:spPr bwMode="auto">
          <a:xfrm>
            <a:off x="2621459" y="915295"/>
            <a:ext cx="11903255" cy="6609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556" b="1" dirty="0">
                <a:solidFill>
                  <a:srgbClr val="008080"/>
                </a:solidFill>
                <a:latin typeface="Calibri" panose="020F0502020204030204" pitchFamily="34" charset="0"/>
              </a:rPr>
              <a:t>PATA 2.5” SSD Roadmap</a:t>
            </a:r>
          </a:p>
        </p:txBody>
      </p:sp>
      <p:pic>
        <p:nvPicPr>
          <p:cNvPr id="2050" name="Picture 2" descr="https://industrial.apacer.com/upfiles/ADUpload/allshare/men_ssd_caty_1529048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755" y="4012704"/>
            <a:ext cx="1843683" cy="18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28100"/>
              </p:ext>
            </p:extLst>
          </p:nvPr>
        </p:nvGraphicFramePr>
        <p:xfrm>
          <a:off x="417455" y="1841573"/>
          <a:ext cx="16317572" cy="505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50504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504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505046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CF6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110/80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046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CF6A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60/65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046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CS710-CF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55/55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046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CF6-M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110/65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046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CF6A-M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115/75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046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CM710-CF</a:t>
                      </a:r>
                      <a:endParaRPr lang="zh-TW" altLang="en-US" sz="1800" b="0" i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90/55 </a:t>
                      </a: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046"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SLC-lite</a:t>
                      </a:r>
                      <a:endParaRPr lang="zh-TW" altLang="en-US" sz="24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17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CF6A-SL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115/80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0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24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CH710-CF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115/80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" name="向右箭號 20"/>
          <p:cNvSpPr/>
          <p:nvPr/>
        </p:nvSpPr>
        <p:spPr bwMode="auto">
          <a:xfrm>
            <a:off x="6460958" y="2913226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512MB~64GB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向右箭號 20"/>
          <p:cNvSpPr/>
          <p:nvPr/>
        </p:nvSpPr>
        <p:spPr bwMode="auto">
          <a:xfrm>
            <a:off x="6460958" y="3437807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256MB~32GB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向右箭號 20"/>
          <p:cNvSpPr/>
          <p:nvPr/>
        </p:nvSpPr>
        <p:spPr bwMode="auto">
          <a:xfrm>
            <a:off x="6460958" y="3917052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128MB~64GB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向右箭號 20"/>
          <p:cNvSpPr/>
          <p:nvPr/>
        </p:nvSpPr>
        <p:spPr bwMode="auto">
          <a:xfrm>
            <a:off x="6460958" y="443597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8GB~128GB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向右箭號 20"/>
          <p:cNvSpPr/>
          <p:nvPr/>
        </p:nvSpPr>
        <p:spPr bwMode="auto">
          <a:xfrm>
            <a:off x="6460958" y="4923957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8GB~64GB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向右箭號 20"/>
          <p:cNvSpPr/>
          <p:nvPr/>
        </p:nvSpPr>
        <p:spPr bwMode="auto">
          <a:xfrm>
            <a:off x="6460958" y="5426743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8GB~128GB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向右箭號 20"/>
          <p:cNvSpPr/>
          <p:nvPr/>
        </p:nvSpPr>
        <p:spPr bwMode="auto">
          <a:xfrm>
            <a:off x="6460958" y="593962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4GB~32GB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8" name="群組 77"/>
          <p:cNvGrpSpPr/>
          <p:nvPr/>
        </p:nvGrpSpPr>
        <p:grpSpPr>
          <a:xfrm>
            <a:off x="13111282" y="7613104"/>
            <a:ext cx="3839769" cy="1411663"/>
            <a:chOff x="12518482" y="6103347"/>
            <a:chExt cx="3839769" cy="1411663"/>
          </a:xfrm>
        </p:grpSpPr>
        <p:sp>
          <p:nvSpPr>
            <p:cNvPr id="79" name="文字方塊 78"/>
            <p:cNvSpPr txBox="1"/>
            <p:nvPr/>
          </p:nvSpPr>
          <p:spPr>
            <a:xfrm>
              <a:off x="12518482" y="6103347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80" name="群組 79"/>
            <p:cNvGrpSpPr/>
            <p:nvPr/>
          </p:nvGrpSpPr>
          <p:grpSpPr>
            <a:xfrm>
              <a:off x="13131980" y="7119010"/>
              <a:ext cx="2866231" cy="396000"/>
              <a:chOff x="4618611" y="6393830"/>
              <a:chExt cx="2866231" cy="396000"/>
            </a:xfrm>
          </p:grpSpPr>
          <p:sp>
            <p:nvSpPr>
              <p:cNvPr id="85" name="五邊形 84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向右箭號 87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stripedRightArrow">
                <a:avLst>
                  <a:gd name="adj1" fmla="val 100000"/>
                  <a:gd name="adj2" fmla="val 43601"/>
                </a:avLst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五邊形 93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6" name="群組 45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47" name="群組 46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8" name="文字方塊 47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9" name="文字方塊 24"/>
          <p:cNvSpPr txBox="1">
            <a:spLocks noChangeArrowheads="1"/>
          </p:cNvSpPr>
          <p:nvPr/>
        </p:nvSpPr>
        <p:spPr bwMode="auto">
          <a:xfrm>
            <a:off x="2621459" y="915295"/>
            <a:ext cx="11903255" cy="6609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556" b="1" dirty="0">
                <a:solidFill>
                  <a:srgbClr val="008080"/>
                </a:solidFill>
                <a:latin typeface="Calibri" panose="020F0502020204030204" pitchFamily="34" charset="0"/>
              </a:rPr>
              <a:t>Industrial </a:t>
            </a:r>
            <a:r>
              <a:rPr kumimoji="0" lang="en-US" altLang="zh-TW" sz="3556" b="1" dirty="0" smtClean="0">
                <a:solidFill>
                  <a:srgbClr val="008080"/>
                </a:solidFill>
                <a:latin typeface="Calibri" panose="020F0502020204030204" pitchFamily="34" charset="0"/>
              </a:rPr>
              <a:t>CF Card Roadmap</a:t>
            </a:r>
            <a:endParaRPr kumimoji="0" lang="zh-TW" altLang="en-US" sz="3556" b="1" dirty="0">
              <a:solidFill>
                <a:srgbClr val="008080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向右箭號 20"/>
          <p:cNvSpPr/>
          <p:nvPr/>
        </p:nvSpPr>
        <p:spPr bwMode="auto">
          <a:xfrm>
            <a:off x="6460958" y="644400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8GB~64GB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30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8086"/>
              </p:ext>
            </p:extLst>
          </p:nvPr>
        </p:nvGraphicFramePr>
        <p:xfrm>
          <a:off x="705487" y="1767535"/>
          <a:ext cx="16307663" cy="3013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976"/>
                <a:gridCol w="2048275"/>
                <a:gridCol w="1094768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</a:tblGrid>
              <a:tr h="390504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518">
                <a:tc rowSpan="2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ADC4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256MB~ 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2518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ADM5S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128MB~ 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2518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ADM5S-M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 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zh-TW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字方塊 38"/>
          <p:cNvSpPr txBox="1">
            <a:spLocks noChangeArrowheads="1"/>
          </p:cNvSpPr>
          <p:nvPr/>
        </p:nvSpPr>
        <p:spPr bwMode="auto">
          <a:xfrm>
            <a:off x="13898250" y="3623636"/>
            <a:ext cx="2810939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 or 60K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926715" y="4516760"/>
            <a:ext cx="2679493" cy="295423"/>
          </a:xfrm>
          <a:prstGeom prst="rect">
            <a:avLst/>
          </a:prstGeom>
          <a:noFill/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Warranty: 2 years or 3K P/E cycles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831139" y="2140312"/>
            <a:ext cx="1094576" cy="827151"/>
            <a:chOff x="3773587" y="2266324"/>
            <a:chExt cx="1094576" cy="827151"/>
          </a:xfrm>
        </p:grpSpPr>
        <p:sp>
          <p:nvSpPr>
            <p:cNvPr id="7" name="文字方塊 6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43" name="文字方塊 24"/>
          <p:cNvSpPr txBox="1">
            <a:spLocks noChangeArrowheads="1"/>
          </p:cNvSpPr>
          <p:nvPr/>
        </p:nvSpPr>
        <p:spPr bwMode="auto">
          <a:xfrm>
            <a:off x="2621459" y="915295"/>
            <a:ext cx="11903255" cy="6609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556" b="1" dirty="0">
                <a:solidFill>
                  <a:srgbClr val="008080"/>
                </a:solidFill>
                <a:latin typeface="Calibri" panose="020F0502020204030204" pitchFamily="34" charset="0"/>
              </a:rPr>
              <a:t>PATA Module Roadmap</a:t>
            </a:r>
          </a:p>
        </p:txBody>
      </p:sp>
      <p:grpSp>
        <p:nvGrpSpPr>
          <p:cNvPr id="116" name="群組 115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117" name="群組 116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文字方塊 123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125" name="文字方塊 124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文字方塊 126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128" name="文字方塊 127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文字方塊 129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文字方塊 133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文字方塊 139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8" name="文字方塊 117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3830853" y="3073402"/>
            <a:ext cx="1094576" cy="827151"/>
            <a:chOff x="3773587" y="2266324"/>
            <a:chExt cx="1094576" cy="827151"/>
          </a:xfrm>
        </p:grpSpPr>
        <p:sp>
          <p:nvSpPr>
            <p:cNvPr id="67" name="文字方塊 66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24/32nm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45" name="群組 44"/>
          <p:cNvGrpSpPr/>
          <p:nvPr/>
        </p:nvGrpSpPr>
        <p:grpSpPr>
          <a:xfrm>
            <a:off x="3845595" y="3905633"/>
            <a:ext cx="1094576" cy="827151"/>
            <a:chOff x="3773587" y="2266324"/>
            <a:chExt cx="1094576" cy="827151"/>
          </a:xfrm>
        </p:grpSpPr>
        <p:sp>
          <p:nvSpPr>
            <p:cNvPr id="46" name="文字方塊 45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51" name="群組 50"/>
          <p:cNvGrpSpPr/>
          <p:nvPr/>
        </p:nvGrpSpPr>
        <p:grpSpPr>
          <a:xfrm>
            <a:off x="14292936" y="8096445"/>
            <a:ext cx="1920141" cy="856995"/>
            <a:chOff x="14526854" y="8726323"/>
            <a:chExt cx="1920141" cy="856995"/>
          </a:xfrm>
        </p:grpSpPr>
        <p:sp>
          <p:nvSpPr>
            <p:cNvPr id="52" name="文字方塊 51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50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909281"/>
              </p:ext>
            </p:extLst>
          </p:nvPr>
        </p:nvGraphicFramePr>
        <p:xfrm>
          <a:off x="417455" y="1841573"/>
          <a:ext cx="16317572" cy="2738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50504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24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504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576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ADC4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42/35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ADM5S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75/65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ADM5S-M</a:t>
                      </a:r>
                      <a:endParaRPr lang="zh-TW" altLang="en-US" sz="1800" b="0" i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105/100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" name="向右箭號 20"/>
          <p:cNvSpPr/>
          <p:nvPr/>
        </p:nvSpPr>
        <p:spPr bwMode="auto">
          <a:xfrm>
            <a:off x="6462000" y="294025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256MB~8GB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向右箭號 20"/>
          <p:cNvSpPr/>
          <p:nvPr/>
        </p:nvSpPr>
        <p:spPr bwMode="auto">
          <a:xfrm>
            <a:off x="6462000" y="3534250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128MB~64GB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8" name="群組 77"/>
          <p:cNvGrpSpPr/>
          <p:nvPr/>
        </p:nvGrpSpPr>
        <p:grpSpPr>
          <a:xfrm>
            <a:off x="13111282" y="7613104"/>
            <a:ext cx="3839769" cy="1411663"/>
            <a:chOff x="12518482" y="6103347"/>
            <a:chExt cx="3839769" cy="1411663"/>
          </a:xfrm>
        </p:grpSpPr>
        <p:sp>
          <p:nvSpPr>
            <p:cNvPr id="79" name="文字方塊 78"/>
            <p:cNvSpPr txBox="1"/>
            <p:nvPr/>
          </p:nvSpPr>
          <p:spPr>
            <a:xfrm>
              <a:off x="12518482" y="6103347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80" name="群組 79"/>
            <p:cNvGrpSpPr/>
            <p:nvPr/>
          </p:nvGrpSpPr>
          <p:grpSpPr>
            <a:xfrm>
              <a:off x="13131980" y="7119010"/>
              <a:ext cx="2866231" cy="396000"/>
              <a:chOff x="4618611" y="6393830"/>
              <a:chExt cx="2866231" cy="396000"/>
            </a:xfrm>
          </p:grpSpPr>
          <p:sp>
            <p:nvSpPr>
              <p:cNvPr id="85" name="五邊形 84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向右箭號 87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stripedRightArrow">
                <a:avLst>
                  <a:gd name="adj1" fmla="val 100000"/>
                  <a:gd name="adj2" fmla="val 43601"/>
                </a:avLst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五邊形 93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6" name="群組 45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47" name="群組 46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8" name="文字方塊 47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9" name="文字方塊 24"/>
          <p:cNvSpPr txBox="1">
            <a:spLocks noChangeArrowheads="1"/>
          </p:cNvSpPr>
          <p:nvPr/>
        </p:nvSpPr>
        <p:spPr bwMode="auto">
          <a:xfrm>
            <a:off x="2621459" y="915295"/>
            <a:ext cx="11903255" cy="6609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556" b="1" dirty="0">
                <a:solidFill>
                  <a:srgbClr val="008080"/>
                </a:solidFill>
                <a:latin typeface="Calibri" panose="020F0502020204030204" pitchFamily="34" charset="0"/>
              </a:rPr>
              <a:t>PATA SSD Module Roadmap</a:t>
            </a:r>
          </a:p>
        </p:txBody>
      </p:sp>
      <p:sp>
        <p:nvSpPr>
          <p:cNvPr id="41" name="向右箭號 20"/>
          <p:cNvSpPr/>
          <p:nvPr/>
        </p:nvSpPr>
        <p:spPr bwMode="auto">
          <a:xfrm>
            <a:off x="6462000" y="4077121"/>
            <a:ext cx="10260000" cy="396000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8GB~128GB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190411" y="4588768"/>
            <a:ext cx="5184574" cy="1589808"/>
            <a:chOff x="4421659" y="1492424"/>
            <a:chExt cx="5184574" cy="1589808"/>
          </a:xfrm>
        </p:grpSpPr>
        <p:pic>
          <p:nvPicPr>
            <p:cNvPr id="1028" name="Picture 4" descr="https://industrial.apacer.com/upfiles/ADUpload/allshare/men_ssd_caty_15294841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859" y="1492424"/>
              <a:ext cx="1589808" cy="1589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industrial.apacer.com/upfiles/ADUpload/allshare/men-ADM5S-40P-180D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058" y="1492424"/>
              <a:ext cx="1584175" cy="158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industrial.apacer.com/upfiles/ADUpload/allshare/men_ssd_caty_152948402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659" y="1492424"/>
              <a:ext cx="1584175" cy="158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99" y="4678361"/>
            <a:ext cx="1603623" cy="16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4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chemeClr val="tx1"/>
                </a:solidFill>
              </a:rPr>
              <a:t>CF 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chemeClr val="tx1"/>
                </a:solidFill>
              </a:rPr>
              <a:t>SD / </a:t>
            </a:r>
            <a:r>
              <a:rPr lang="en-US" altLang="zh-TW" sz="3200" b="1" dirty="0" err="1">
                <a:solidFill>
                  <a:schemeClr val="tx1"/>
                </a:solidFill>
              </a:rPr>
              <a:t>microSD</a:t>
            </a:r>
            <a:r>
              <a:rPr lang="en-US" altLang="zh-TW" sz="3200" b="1" dirty="0">
                <a:solidFill>
                  <a:schemeClr val="tx1"/>
                </a:solidFill>
              </a:rPr>
              <a:t> Card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 smtClean="0"/>
              <a:t>USB </a:t>
            </a:r>
            <a:r>
              <a:rPr lang="en-US" altLang="zh-TW" sz="3200" b="1" dirty="0"/>
              <a:t>Module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USB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PATA 2.5” Drive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/>
              <a:t>Module (ADM</a:t>
            </a:r>
            <a:r>
              <a:rPr lang="en-US" altLang="zh-TW" sz="3200" b="1" dirty="0" smtClean="0"/>
              <a:t>)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r>
              <a:rPr lang="en-US" altLang="zh-TW" sz="3200" b="1" dirty="0" err="1" smtClean="0">
                <a:solidFill>
                  <a:srgbClr val="008C7D"/>
                </a:solidFill>
              </a:rPr>
              <a:t>eMMC</a:t>
            </a:r>
            <a:endParaRPr lang="en-US" altLang="zh-TW" sz="3200" b="1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Industrial </a:t>
            </a:r>
            <a:r>
              <a:rPr lang="en-US" altLang="zh-TW" dirty="0"/>
              <a:t>Flash Card, USB, PATA </a:t>
            </a:r>
            <a:r>
              <a:rPr lang="en-US" altLang="zh-TW" dirty="0" smtClean="0"/>
              <a:t>SSD, </a:t>
            </a:r>
            <a:r>
              <a:rPr lang="en-US" altLang="zh-TW" dirty="0" err="1" smtClean="0"/>
              <a:t>eMMC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35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83910"/>
              </p:ext>
            </p:extLst>
          </p:nvPr>
        </p:nvGraphicFramePr>
        <p:xfrm>
          <a:off x="652169" y="2907466"/>
          <a:ext cx="16307663" cy="3049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976"/>
                <a:gridCol w="2048275"/>
                <a:gridCol w="1094768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</a:tblGrid>
              <a:tr h="401136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299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EM110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8GB~16GB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299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EV130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32GB~128GB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72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20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EH130</a:t>
                      </a:r>
                    </a:p>
                    <a:p>
                      <a:pPr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8GB~32GB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字方塊 38"/>
          <p:cNvSpPr txBox="1">
            <a:spLocks noChangeArrowheads="1"/>
          </p:cNvSpPr>
          <p:nvPr/>
        </p:nvSpPr>
        <p:spPr bwMode="auto">
          <a:xfrm>
            <a:off x="14956602" y="5569558"/>
            <a:ext cx="1515841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years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730887" y="3225712"/>
            <a:ext cx="1094576" cy="827151"/>
            <a:chOff x="3773587" y="2266324"/>
            <a:chExt cx="1094576" cy="827151"/>
          </a:xfrm>
        </p:grpSpPr>
        <p:sp>
          <p:nvSpPr>
            <p:cNvPr id="7" name="文字方塊 6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14nm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3730887" y="4125689"/>
            <a:ext cx="1094576" cy="827151"/>
            <a:chOff x="3773587" y="2266324"/>
            <a:chExt cx="1094576" cy="827151"/>
          </a:xfrm>
        </p:grpSpPr>
        <p:sp>
          <p:nvSpPr>
            <p:cNvPr id="19" name="文字方塊 18"/>
            <p:cNvSpPr txBox="1"/>
            <p:nvPr/>
          </p:nvSpPr>
          <p:spPr>
            <a:xfrm>
              <a:off x="3773587" y="2266324"/>
              <a:ext cx="109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Bics3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sp>
        <p:nvSpPr>
          <p:cNvPr id="27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err="1" smtClean="0">
                <a:solidFill>
                  <a:srgbClr val="008080"/>
                </a:solidFill>
                <a:latin typeface="Calibri" panose="020F0502020204030204" pitchFamily="34" charset="0"/>
              </a:rPr>
              <a:t>eMMC</a:t>
            </a: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0" name="群組 29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3730887" y="5092524"/>
            <a:ext cx="734536" cy="772457"/>
            <a:chOff x="3773587" y="2321018"/>
            <a:chExt cx="734536" cy="772457"/>
          </a:xfrm>
        </p:grpSpPr>
        <p:sp>
          <p:nvSpPr>
            <p:cNvPr id="62" name="文字方塊 61"/>
            <p:cNvSpPr txBox="1"/>
            <p:nvPr/>
          </p:nvSpPr>
          <p:spPr>
            <a:xfrm>
              <a:off x="3773587" y="2321018"/>
              <a:ext cx="73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Bics3</a:t>
              </a:r>
              <a:endParaRPr lang="en-US" altLang="zh-TW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14" y="2642820"/>
              <a:ext cx="475278" cy="450655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14296433" y="8405192"/>
            <a:ext cx="1920141" cy="856995"/>
            <a:chOff x="14526854" y="8726323"/>
            <a:chExt cx="1920141" cy="856995"/>
          </a:xfrm>
        </p:grpSpPr>
        <p:sp>
          <p:nvSpPr>
            <p:cNvPr id="57" name="文字方塊 56"/>
            <p:cNvSpPr txBox="1"/>
            <p:nvPr/>
          </p:nvSpPr>
          <p:spPr>
            <a:xfrm>
              <a:off x="14526854" y="8726323"/>
              <a:ext cx="1920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Remarks</a:t>
              </a: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altLang="zh-TW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Wide Temp.</a:t>
              </a:r>
            </a:p>
          </p:txBody>
        </p:sp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795" y="9132663"/>
              <a:ext cx="540228" cy="45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16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652169" y="2907466"/>
          <a:ext cx="16307663" cy="3049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170"/>
                <a:gridCol w="2034081"/>
                <a:gridCol w="1094768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  <a:gridCol w="1024137"/>
              </a:tblGrid>
              <a:tr h="401136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Q4’23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Q1’24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Q2’24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Q3’24</a:t>
                      </a:r>
                      <a:endParaRPr lang="zh-TW" altLang="en-US" sz="20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79216" marR="79216" marT="39603" marB="3960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299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EM120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299">
                <a:tc rowSpan="2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ET130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16GB~64GB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720">
                <a:tc vMerge="1"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49C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ET150</a:t>
                      </a:r>
                    </a:p>
                    <a:p>
                      <a:pPr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字方塊 38"/>
          <p:cNvSpPr txBox="1">
            <a:spLocks noChangeArrowheads="1"/>
          </p:cNvSpPr>
          <p:nvPr/>
        </p:nvSpPr>
        <p:spPr bwMode="auto">
          <a:xfrm>
            <a:off x="14956602" y="5499292"/>
            <a:ext cx="1515841" cy="2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205" tIns="39603" rIns="79205" bIns="396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Warranty: </a:t>
            </a:r>
            <a:r>
              <a:rPr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years</a:t>
            </a:r>
            <a:endParaRPr kumimoji="0" lang="zh-TW" altLang="en-US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21276" y="3522113"/>
            <a:ext cx="109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14nm</a:t>
            </a:r>
            <a:endParaRPr lang="en-US" altLang="zh-TW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730887" y="4445553"/>
            <a:ext cx="109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</a:t>
            </a:r>
            <a:endParaRPr lang="en-US" altLang="zh-TW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Commercial </a:t>
            </a:r>
            <a:r>
              <a:rPr lang="en-US" altLang="zh-TW" sz="3600" b="1" dirty="0" err="1" smtClean="0">
                <a:solidFill>
                  <a:srgbClr val="008080"/>
                </a:solidFill>
                <a:latin typeface="Calibri" panose="020F0502020204030204" pitchFamily="34" charset="0"/>
              </a:rPr>
              <a:t>eMMC</a:t>
            </a: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0" name="群組 29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62" name="文字方塊 61"/>
          <p:cNvSpPr txBox="1"/>
          <p:nvPr/>
        </p:nvSpPr>
        <p:spPr>
          <a:xfrm>
            <a:off x="3730887" y="5330015"/>
            <a:ext cx="73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Bics5</a:t>
            </a:r>
            <a:endParaRPr lang="en-US" altLang="zh-TW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8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/>
          </p:nvPr>
        </p:nvGraphicFramePr>
        <p:xfrm>
          <a:off x="705487" y="2506732"/>
          <a:ext cx="16317572" cy="3358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55369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369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7502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EM110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225/125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2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EV130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280/240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02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SLC-</a:t>
                      </a:r>
                      <a:r>
                        <a:rPr lang="en-US" altLang="zh-TW" sz="1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liteX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EH130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260/240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0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Industrial </a:t>
            </a:r>
            <a:r>
              <a:rPr lang="en-US" altLang="zh-TW" sz="3600" b="1" dirty="0" err="1">
                <a:solidFill>
                  <a:srgbClr val="008080"/>
                </a:solidFill>
                <a:latin typeface="Calibri" panose="020F0502020204030204" pitchFamily="34" charset="0"/>
              </a:rPr>
              <a:t>eMMC</a:t>
            </a:r>
            <a:r>
              <a:rPr lang="en-US" altLang="zh-TW" sz="3600" b="1" dirty="0">
                <a:solidFill>
                  <a:srgbClr val="00808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sp>
        <p:nvSpPr>
          <p:cNvPr id="74" name="向右箭號 20"/>
          <p:cNvSpPr/>
          <p:nvPr/>
        </p:nvSpPr>
        <p:spPr bwMode="auto">
          <a:xfrm>
            <a:off x="9894267" y="3868688"/>
            <a:ext cx="7119332" cy="330258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8GB~16GB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59" name="群組 58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6" name="向右箭號 20"/>
          <p:cNvSpPr/>
          <p:nvPr/>
        </p:nvSpPr>
        <p:spPr bwMode="auto">
          <a:xfrm>
            <a:off x="9894267" y="4552248"/>
            <a:ext cx="7128792" cy="364643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32GB~128GB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向右箭號 20"/>
          <p:cNvSpPr/>
          <p:nvPr/>
        </p:nvSpPr>
        <p:spPr bwMode="auto">
          <a:xfrm>
            <a:off x="9894266" y="5270193"/>
            <a:ext cx="7119333" cy="368914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8GB~32GB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8" name="群組 107"/>
          <p:cNvGrpSpPr/>
          <p:nvPr/>
        </p:nvGrpSpPr>
        <p:grpSpPr>
          <a:xfrm>
            <a:off x="13111282" y="7613104"/>
            <a:ext cx="3839769" cy="1411663"/>
            <a:chOff x="12518482" y="6103347"/>
            <a:chExt cx="3839769" cy="1411663"/>
          </a:xfrm>
        </p:grpSpPr>
        <p:sp>
          <p:nvSpPr>
            <p:cNvPr id="109" name="文字方塊 108"/>
            <p:cNvSpPr txBox="1"/>
            <p:nvPr/>
          </p:nvSpPr>
          <p:spPr>
            <a:xfrm>
              <a:off x="12518482" y="6103347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110" name="群組 109"/>
            <p:cNvGrpSpPr/>
            <p:nvPr/>
          </p:nvGrpSpPr>
          <p:grpSpPr>
            <a:xfrm>
              <a:off x="13131980" y="7119010"/>
              <a:ext cx="2866231" cy="396000"/>
              <a:chOff x="4618611" y="6393830"/>
              <a:chExt cx="2866231" cy="396000"/>
            </a:xfrm>
          </p:grpSpPr>
          <p:sp>
            <p:nvSpPr>
              <p:cNvPr id="111" name="五邊形 110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五邊形 111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homePlate">
                <a:avLst/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五邊形 112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455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表格 61"/>
          <p:cNvGraphicFramePr>
            <a:graphicFrameLocks noGrp="1"/>
          </p:cNvGraphicFramePr>
          <p:nvPr>
            <p:extLst/>
          </p:nvPr>
        </p:nvGraphicFramePr>
        <p:xfrm>
          <a:off x="705487" y="2506730"/>
          <a:ext cx="16317572" cy="351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80"/>
                <a:gridCol w="2503555"/>
                <a:gridCol w="1642713"/>
                <a:gridCol w="1711754"/>
                <a:gridCol w="1711754"/>
                <a:gridCol w="1711754"/>
                <a:gridCol w="1711754"/>
                <a:gridCol w="1711754"/>
                <a:gridCol w="1711754"/>
              </a:tblGrid>
              <a:tr h="5795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Flash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SR/SW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2023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2024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2025</a:t>
                      </a:r>
                      <a:endParaRPr lang="zh-TW" altLang="en-US" sz="1800" b="1" i="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955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H1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微軟正黑體" pitchFamily="34" charset="-120"/>
                          <a:cs typeface="Calibri" panose="020F0502020204030204" pitchFamily="34" charset="0"/>
                        </a:rPr>
                        <a:t>H2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7853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MLC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EM120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2573" marR="112573" marT="56280" marB="562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225/125</a:t>
                      </a:r>
                      <a:endParaRPr lang="zh-TW" altLang="en-US" sz="18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336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TLC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46" rtl="0" eaLnBrk="1" latinLnBrk="0" hangingPunct="1">
                        <a:buFont typeface="Arial" pitchFamily="34" charset="0"/>
                        <a:buNone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ET130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315/195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5336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ET150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315/195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Calibri" panose="020F0502020204030204" pitchFamily="34" charset="0"/>
                      </a:endParaRPr>
                    </a:p>
                  </a:txBody>
                  <a:tcPr marL="91367" marR="91367" marT="45684" marB="4568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0" name="文字方塊 24"/>
          <p:cNvSpPr txBox="1">
            <a:spLocks noChangeArrowheads="1"/>
          </p:cNvSpPr>
          <p:nvPr/>
        </p:nvSpPr>
        <p:spPr bwMode="auto">
          <a:xfrm>
            <a:off x="1325315" y="988367"/>
            <a:ext cx="14617624" cy="6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24" tIns="56313" rIns="112624" bIns="56313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Commercial</a:t>
            </a:r>
            <a:r>
              <a:rPr lang="en-US" altLang="zh-TW" sz="3600" b="1" dirty="0" smtClean="0">
                <a:solidFill>
                  <a:srgbClr val="008C7D"/>
                </a:solidFill>
                <a:latin typeface="Calibri" pitchFamily="34" charset="0"/>
              </a:rPr>
              <a:t> </a:t>
            </a:r>
            <a:r>
              <a:rPr lang="en-US" altLang="zh-TW" sz="3600" b="1" dirty="0" err="1">
                <a:solidFill>
                  <a:srgbClr val="008080"/>
                </a:solidFill>
                <a:latin typeface="Calibri" panose="020F0502020204030204" pitchFamily="34" charset="0"/>
              </a:rPr>
              <a:t>eMMC</a:t>
            </a:r>
            <a:r>
              <a:rPr lang="en-US" altLang="zh-TW" sz="3600" b="1" dirty="0">
                <a:solidFill>
                  <a:srgbClr val="00808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3600" b="1" dirty="0">
                <a:solidFill>
                  <a:srgbClr val="008C7D"/>
                </a:solidFill>
                <a:latin typeface="Calibri" pitchFamily="34" charset="0"/>
              </a:rPr>
              <a:t>Roadmap</a:t>
            </a:r>
            <a:endParaRPr lang="zh-TW" altLang="en-US" sz="3600" b="1" dirty="0">
              <a:solidFill>
                <a:srgbClr val="008C7D"/>
              </a:solidFill>
              <a:latin typeface="Calibri" pitchFamily="34" charset="0"/>
            </a:endParaRPr>
          </a:p>
        </p:txBody>
      </p:sp>
      <p:sp>
        <p:nvSpPr>
          <p:cNvPr id="74" name="向右箭號 20"/>
          <p:cNvSpPr/>
          <p:nvPr/>
        </p:nvSpPr>
        <p:spPr bwMode="auto">
          <a:xfrm>
            <a:off x="9966275" y="3868688"/>
            <a:ext cx="7047324" cy="365654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59" name="群組 58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81" name="文字方塊 80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0" name="文字方塊 59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6" name="向右箭號 20"/>
          <p:cNvSpPr/>
          <p:nvPr/>
        </p:nvSpPr>
        <p:spPr bwMode="auto">
          <a:xfrm>
            <a:off x="9966274" y="4611700"/>
            <a:ext cx="7047325" cy="435178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16GB~32GB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8" name="群組 107"/>
          <p:cNvGrpSpPr/>
          <p:nvPr/>
        </p:nvGrpSpPr>
        <p:grpSpPr>
          <a:xfrm>
            <a:off x="13111282" y="7613104"/>
            <a:ext cx="3839769" cy="1411663"/>
            <a:chOff x="12518482" y="6103347"/>
            <a:chExt cx="3839769" cy="1411663"/>
          </a:xfrm>
        </p:grpSpPr>
        <p:sp>
          <p:nvSpPr>
            <p:cNvPr id="109" name="文字方塊 108"/>
            <p:cNvSpPr txBox="1"/>
            <p:nvPr/>
          </p:nvSpPr>
          <p:spPr>
            <a:xfrm>
              <a:off x="12518482" y="6103347"/>
              <a:ext cx="3839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Remarks: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SR/SW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Sequential </a:t>
              </a: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</a:p>
            <a:p>
              <a:pPr marL="457200" indent="-457200">
                <a:buAutoNum type="arabicPeriod"/>
              </a:pPr>
              <a:r>
                <a:rPr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  CS MP               EOL LTS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grpSp>
          <p:nvGrpSpPr>
            <p:cNvPr id="110" name="群組 109"/>
            <p:cNvGrpSpPr/>
            <p:nvPr/>
          </p:nvGrpSpPr>
          <p:grpSpPr>
            <a:xfrm>
              <a:off x="13131980" y="7119010"/>
              <a:ext cx="2866231" cy="396000"/>
              <a:chOff x="4618611" y="6393830"/>
              <a:chExt cx="2866231" cy="396000"/>
            </a:xfrm>
          </p:grpSpPr>
          <p:sp>
            <p:nvSpPr>
              <p:cNvPr id="111" name="五邊形 110"/>
              <p:cNvSpPr/>
              <p:nvPr/>
            </p:nvSpPr>
            <p:spPr bwMode="auto">
              <a:xfrm>
                <a:off x="6360892" y="6393830"/>
                <a:ext cx="1123950" cy="396000"/>
              </a:xfrm>
              <a:prstGeom prst="homePlate">
                <a:avLst/>
              </a:prstGeom>
              <a:solidFill>
                <a:srgbClr val="B3B3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五邊形 111"/>
              <p:cNvSpPr/>
              <p:nvPr/>
            </p:nvSpPr>
            <p:spPr bwMode="auto">
              <a:xfrm>
                <a:off x="4690532" y="6393830"/>
                <a:ext cx="1860584" cy="396000"/>
              </a:xfrm>
              <a:prstGeom prst="homePlate">
                <a:avLst/>
              </a:prstGeom>
              <a:solidFill>
                <a:srgbClr val="3C8C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五邊形 112"/>
              <p:cNvSpPr/>
              <p:nvPr/>
            </p:nvSpPr>
            <p:spPr bwMode="auto">
              <a:xfrm>
                <a:off x="4618611" y="6393830"/>
                <a:ext cx="345951" cy="396000"/>
              </a:xfrm>
              <a:prstGeom prst="homePlate">
                <a:avLst/>
              </a:prstGeom>
              <a:solidFill>
                <a:srgbClr val="96AA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000" i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1" name="向右箭號 20"/>
          <p:cNvSpPr/>
          <p:nvPr/>
        </p:nvSpPr>
        <p:spPr bwMode="auto">
          <a:xfrm>
            <a:off x="9966273" y="5424236"/>
            <a:ext cx="7047325" cy="435178"/>
          </a:xfrm>
          <a:prstGeom prst="homePlate">
            <a:avLst/>
          </a:prstGeom>
          <a:solidFill>
            <a:srgbClr val="3C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 defTabSz="791890">
              <a:defRPr/>
            </a:pPr>
            <a:r>
              <a:rPr lang="en-US" altLang="zh-TW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128GB</a:t>
            </a:r>
            <a:endParaRPr lang="en-US" altLang="zh-TW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0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-1016996" y="833214"/>
            <a:ext cx="14658626" cy="6677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647" tIns="56324" rIns="112647" bIns="5632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 dirty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Commercial </a:t>
            </a:r>
            <a:r>
              <a:rPr kumimoji="0" lang="en-US" altLang="zh-TW" sz="3600" b="1" dirty="0" err="1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eMMC</a:t>
            </a: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Product </a:t>
            </a:r>
            <a:r>
              <a:rPr kumimoji="0" lang="en-US" altLang="zh-TW" sz="3600" b="1" dirty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altLang="zh-TW" sz="3600" b="1" dirty="0" smtClean="0">
                <a:solidFill>
                  <a:srgbClr val="008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pecification</a:t>
            </a:r>
            <a:endParaRPr kumimoji="0" lang="zh-TW" altLang="en-US" sz="3600" b="1" dirty="0">
              <a:solidFill>
                <a:srgbClr val="008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17506"/>
              </p:ext>
            </p:extLst>
          </p:nvPr>
        </p:nvGraphicFramePr>
        <p:xfrm>
          <a:off x="1181299" y="1745628"/>
          <a:ext cx="14545616" cy="71469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11891"/>
                <a:gridCol w="2508145"/>
                <a:gridCol w="2147406"/>
                <a:gridCol w="1994301"/>
                <a:gridCol w="1795441"/>
                <a:gridCol w="2016224"/>
                <a:gridCol w="1872208"/>
              </a:tblGrid>
              <a:tr h="722466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lang="en-US" altLang="zh-TW" sz="2800" b="1" u="none" strike="noStrike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8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Industrial</a:t>
                      </a:r>
                      <a:r>
                        <a:rPr lang="en-US" altLang="zh-TW" sz="2800" b="1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Grade</a:t>
                      </a:r>
                      <a:endParaRPr lang="en-US" altLang="zh-TW" sz="2800" b="1" u="none" strike="noStrike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800" b="1" u="none" strike="noStrike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Commercial</a:t>
                      </a:r>
                      <a:r>
                        <a:rPr lang="en-US" altLang="zh-TW" sz="2800" b="1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Grade</a:t>
                      </a:r>
                      <a:endParaRPr lang="en-US" altLang="zh-TW" sz="2800" b="1" u="none" strike="noStrike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8260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Model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EM110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EV130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EH130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EM120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ET130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ET150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8260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Interface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eMMC5.1 HS400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eMMC5.1 HS400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0181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 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8GB-16GB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32GB-128GB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8GB-32GB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16GB-64GB</a:t>
                      </a:r>
                      <a:endParaRPr lang="zh-TW" altLang="en-US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128GB</a:t>
                      </a:r>
                      <a:endParaRPr lang="zh-TW" altLang="en-US" sz="2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58260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Form</a:t>
                      </a:r>
                      <a:r>
                        <a:rPr lang="en-US" altLang="zh-TW" sz="2000" b="1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Factor</a:t>
                      </a:r>
                      <a:endParaRPr lang="en-US" altLang="zh-TW" sz="2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153 B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all FBGA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153 Ball</a:t>
                      </a:r>
                      <a:r>
                        <a:rPr lang="en-US" altLang="zh-TW" sz="20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FBGA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39809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Flash Type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MLC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TLC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SLC-</a:t>
                      </a:r>
                      <a:r>
                        <a:rPr lang="en-US" altLang="zh-TW" sz="20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LiteX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MLC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TLC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TLC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762162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(Max.)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225/125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280/240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260/240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225/125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315/195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02276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Operation</a:t>
                      </a:r>
                      <a:r>
                        <a:rPr lang="en-US" altLang="zh-TW" sz="2000" b="1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Voltage</a:t>
                      </a:r>
                      <a:endParaRPr lang="en-US" altLang="zh-TW" sz="2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VCC = 3.3V ;  VCCQ=1.8V / 3.3V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VCC = 3.3V ;  VCCQ=1.8V / 3.3V</a:t>
                      </a: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57520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Operation</a:t>
                      </a:r>
                      <a:r>
                        <a:rPr lang="en-US" altLang="zh-TW" sz="2000" b="1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Temp.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-40~85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℃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lang="zh-TW" altLang="en-US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-25~85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℃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17712">
                <a:tc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Warranty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years</a:t>
                      </a:r>
                    </a:p>
                  </a:txBody>
                  <a:tcPr marL="79215" marR="79215" marT="39602" marB="396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endParaRPr lang="en-US" altLang="zh-TW" sz="2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46" rtl="0" eaLnBrk="1" fontAlgn="ctr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 year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" name="群組 36"/>
          <p:cNvGrpSpPr/>
          <p:nvPr/>
        </p:nvGrpSpPr>
        <p:grpSpPr>
          <a:xfrm>
            <a:off x="-4662109" y="2512992"/>
            <a:ext cx="4403248" cy="4271897"/>
            <a:chOff x="-4662109" y="2512992"/>
            <a:chExt cx="4403248" cy="4271897"/>
          </a:xfrm>
        </p:grpSpPr>
        <p:grpSp>
          <p:nvGrpSpPr>
            <p:cNvPr id="38" name="群組 37"/>
            <p:cNvGrpSpPr/>
            <p:nvPr/>
          </p:nvGrpSpPr>
          <p:grpSpPr>
            <a:xfrm>
              <a:off x="-4662109" y="2512992"/>
              <a:ext cx="4403248" cy="4271897"/>
              <a:chOff x="12883876" y="1908742"/>
              <a:chExt cx="4403248" cy="427189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4220892" y="2399631"/>
                <a:ext cx="432048" cy="432048"/>
              </a:xfrm>
              <a:prstGeom prst="rect">
                <a:avLst/>
              </a:pr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4851186" y="2399631"/>
                <a:ext cx="432048" cy="432048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5481480" y="2399631"/>
                <a:ext cx="432048" cy="432048"/>
              </a:xfrm>
              <a:prstGeom prst="rect">
                <a:avLst/>
              </a:prstGeom>
              <a:solidFill>
                <a:srgbClr val="245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220892" y="2957791"/>
                <a:ext cx="432048" cy="432048"/>
              </a:xfrm>
              <a:prstGeom prst="rect">
                <a:avLst/>
              </a:prstGeom>
              <a:solidFill>
                <a:srgbClr val="00484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4776708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2D </a:t>
                </a:r>
                <a:r>
                  <a:rPr lang="en-US" altLang="zh-TW" sz="1000" dirty="0"/>
                  <a:t>M</a:t>
                </a:r>
                <a:r>
                  <a:rPr lang="en-US" altLang="zh-TW" sz="1000" dirty="0" smtClean="0"/>
                  <a:t>LC</a:t>
                </a:r>
                <a:endParaRPr lang="zh-TW" altLang="en-US" sz="1000" dirty="0"/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5407652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SLC-lite</a:t>
                </a:r>
                <a:endParaRPr lang="zh-TW" altLang="en-US" sz="1000" dirty="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6111774" y="239963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1603859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SLC</a:t>
                </a:r>
                <a:endParaRPr lang="zh-TW" altLang="en-US" sz="1000" dirty="0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4145764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000" dirty="0" smtClean="0"/>
                  <a:t>3D TLC</a:t>
                </a:r>
                <a:endParaRPr lang="zh-TW" altLang="en-US" sz="1000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6742067" y="239963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16669539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類</a:t>
                </a:r>
                <a:r>
                  <a:rPr lang="zh-TW" altLang="en-US" sz="1000" dirty="0"/>
                  <a:t>工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957612" y="2399631"/>
                <a:ext cx="432048" cy="432048"/>
              </a:xfrm>
              <a:prstGeom prst="rect">
                <a:avLst/>
              </a:prstGeom>
              <a:solidFill>
                <a:srgbClr val="008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2957612" y="2957791"/>
                <a:ext cx="432048" cy="432048"/>
              </a:xfrm>
              <a:prstGeom prst="rect">
                <a:avLst/>
              </a:prstGeom>
              <a:solidFill>
                <a:srgbClr val="80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2957612" y="3515951"/>
                <a:ext cx="432048" cy="432048"/>
              </a:xfrm>
              <a:prstGeom prst="rect">
                <a:avLst/>
              </a:prstGeom>
              <a:solidFill>
                <a:srgbClr val="F4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12883876" y="1908742"/>
                <a:ext cx="617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標準色</a:t>
                </a:r>
                <a:endParaRPr lang="zh-TW" altLang="en-US" sz="1000" dirty="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3590598" y="4074111"/>
                <a:ext cx="432048" cy="432048"/>
              </a:xfrm>
              <a:prstGeom prst="rect">
                <a:avLst/>
              </a:prstGeom>
              <a:solidFill>
                <a:srgbClr val="FFC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3590598" y="4632271"/>
                <a:ext cx="432048" cy="43204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3590598" y="2957791"/>
                <a:ext cx="432048" cy="432048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590598" y="2399631"/>
                <a:ext cx="432048" cy="432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90598" y="3515951"/>
                <a:ext cx="432048" cy="432048"/>
              </a:xfrm>
              <a:prstGeom prst="rect">
                <a:avLst/>
              </a:prstGeom>
              <a:solidFill>
                <a:srgbClr val="96AA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3514820" y="1908742"/>
                <a:ext cx="617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000" dirty="0" smtClean="0"/>
                  <a:t>附屬</a:t>
                </a:r>
                <a:endParaRPr lang="en-US" altLang="zh-TW" sz="1000" dirty="0" smtClean="0"/>
              </a:p>
              <a:p>
                <a:pPr algn="ctr"/>
                <a:r>
                  <a:rPr lang="zh-TW" altLang="en-US" sz="1000" dirty="0" smtClean="0"/>
                  <a:t>配色</a:t>
                </a:r>
                <a:endParaRPr lang="zh-TW" altLang="en-US" sz="100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3590598" y="5190431"/>
                <a:ext cx="432048" cy="4320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3590598" y="5748591"/>
                <a:ext cx="432048" cy="43204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>
            <a:xfrm>
              <a:off x="-3400222" y="4125006"/>
              <a:ext cx="61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/>
                <a:t>SLC-</a:t>
              </a:r>
              <a:r>
                <a:rPr lang="en-US" altLang="zh-TW" sz="1000" dirty="0" err="1" smtClean="0"/>
                <a:t>liteX</a:t>
              </a:r>
              <a:endParaRPr lang="zh-TW" altLang="en-US" sz="10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-3325093" y="4614830"/>
              <a:ext cx="432048" cy="432048"/>
            </a:xfrm>
            <a:prstGeom prst="rect">
              <a:avLst/>
            </a:prstGeom>
            <a:solidFill>
              <a:srgbClr val="008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20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685371" y="5928273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9290"/>
              </p:ext>
            </p:extLst>
          </p:nvPr>
        </p:nvGraphicFramePr>
        <p:xfrm>
          <a:off x="5265637" y="1852464"/>
          <a:ext cx="10656000" cy="7063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CS710-CF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Transfer Mode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 / MWDMA-4 / UDMA-6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128MB~64GB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Controller ECC Engine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96-Bit/1K bytes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24nm SLC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55/55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2000/1000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 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Dimension (L x W x H)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36.4 x 42.8 x 3.3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S.M.A.R.T Function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ATA Secure Erase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Flash Block Management 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 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7353870" y="1025242"/>
            <a:ext cx="4500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CS710-CF </a:t>
            </a: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171" y="2810596"/>
            <a:ext cx="2793212" cy="23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3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685371" y="5928273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62108"/>
              </p:ext>
            </p:extLst>
          </p:nvPr>
        </p:nvGraphicFramePr>
        <p:xfrm>
          <a:off x="5265637" y="1852464"/>
          <a:ext cx="10656000" cy="7063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CM710-CF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Transfer Mode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 / MWDMA-4 / UDMA-6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8GB~128GB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Controller ECC Engine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96-Bit/1K bytes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15nm MLC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90/55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 R/W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2000/1000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 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Dimension (L x W x H)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36.4 x 42.8 x 3.3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S.M.A.R.T Function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ATA Secure Erase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Flash Block Management 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 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7353870" y="1025242"/>
            <a:ext cx="4686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CM710-CF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263" y="2840122"/>
            <a:ext cx="2693454" cy="231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685371" y="5928273"/>
            <a:ext cx="2863239" cy="7711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CS: Ready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95164"/>
              </p:ext>
            </p:extLst>
          </p:nvPr>
        </p:nvGraphicFramePr>
        <p:xfrm>
          <a:off x="5265637" y="1852464"/>
          <a:ext cx="10656000" cy="7063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000"/>
                <a:gridCol w="5328000"/>
              </a:tblGrid>
              <a:tr h="3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CH710-CF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Transfer Mode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PIO-6 / MWDMA-4 / UDMA-6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Capacity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8GB~64GB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Controller ECC Engine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96-Bit/1K bytes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NAND Support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Kioxia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BiCS3</a:t>
                      </a:r>
                      <a:endParaRPr lang="zh-TW" altLang="en-US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R/W (MB/sec)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115/80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IOPS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3100/2100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Wide Temp. (-40°C~85°C)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Dimension (L x W x H)</a:t>
                      </a:r>
                      <a:endParaRPr lang="en-US" altLang="zh-TW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36.4 x 42.8 x 3.3 mm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Features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Applications</a:t>
                      </a:r>
                    </a:p>
                  </a:txBody>
                  <a:tcPr marL="55700" marR="55700" marT="27846" marB="27846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4600">
                <a:tc>
                  <a:txBody>
                    <a:bodyPr/>
                    <a:lstStyle/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S.M.A.R.T Function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Global Wear-Leveling Technology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ATA Secure Erase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Flash Block Management 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Power Failure Management </a:t>
                      </a:r>
                    </a:p>
                    <a:p>
                      <a:pPr eaLnBrk="0" fontAlgn="base" hangingPunct="0">
                        <a:buSzPct val="171000"/>
                        <a:buFont typeface="Arial" pitchFamily="34" charset="0"/>
                        <a:buChar char="•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 Page Mapping</a:t>
                      </a: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</a:pPr>
                      <a:r>
                        <a:rPr lang="en-US" altLang="zh-TW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Factory Automation, Medical, Gaming, Digital Signage, Transportation, Broadband access application, Lottery printer, Intelligent building</a:t>
                      </a:r>
                      <a:endParaRPr lang="en-US" altLang="zh-TW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itchFamily="34" charset="0"/>
                      </a:endParaRPr>
                    </a:p>
                  </a:txBody>
                  <a:tcPr marL="55700" marR="55700" marT="27846" marB="27846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7353870" y="1025242"/>
            <a:ext cx="4574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altLang="zh-TW" sz="3600" b="1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CH710-CF Specification</a:t>
            </a:r>
            <a:endParaRPr lang="en-US" altLang="zh-TW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64" y="2860576"/>
            <a:ext cx="2702052" cy="23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86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Heiti TC Light"/>
        <a:cs typeface="Heiti TC Light"/>
      </a:majorFont>
      <a:minorFont>
        <a:latin typeface="Arial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微軟正黑體" panose="020B0604030504040204" pitchFamily="34" charset="-12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13033</TotalTime>
  <Pages>0</Pages>
  <Words>5542</Words>
  <Characters>0</Characters>
  <Application>Microsoft Office PowerPoint</Application>
  <PresentationFormat>自訂</PresentationFormat>
  <Lines>0</Lines>
  <Paragraphs>2537</Paragraphs>
  <Slides>68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81" baseType="lpstr">
      <vt:lpstr>Arial Unicode MS</vt:lpstr>
      <vt:lpstr>Gill Sans</vt:lpstr>
      <vt:lpstr>Heiti TC Light</vt:lpstr>
      <vt:lpstr>NeoSans</vt:lpstr>
      <vt:lpstr>Yu Gothic Light</vt:lpstr>
      <vt:lpstr>微軟正黑體</vt:lpstr>
      <vt:lpstr>新細明體</vt:lpstr>
      <vt:lpstr>Arial</vt:lpstr>
      <vt:lpstr>Calibri</vt:lpstr>
      <vt:lpstr>Cambria</vt:lpstr>
      <vt:lpstr>Trebuchet MS</vt:lpstr>
      <vt:lpstr>Wingdings</vt:lpstr>
      <vt:lpstr>1_Title &amp; Bullets</vt:lpstr>
      <vt:lpstr>PowerPoint 簡報</vt:lpstr>
      <vt:lpstr>Industrial SSD Product Roadmap Card, USB, PATA &amp; eMMC Form Factors 2023 Q4</vt:lpstr>
      <vt:lpstr>Industrial Flash Card, USB, PATA SSD, eMMC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Industrial Flash Card, USB, PATA SSD, eMMC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Industrial Flash Card, USB, PATA SSD, eMMC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Industrial Flash Card, USB, PATA SSD, eMMC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Industrial Flash Card, USB, PATA SSD, eMMC</vt:lpstr>
      <vt:lpstr>PowerPoint 簡報</vt:lpstr>
      <vt:lpstr>PowerPoint 簡報</vt:lpstr>
      <vt:lpstr>PowerPoint 簡報</vt:lpstr>
      <vt:lpstr>PowerPoint 簡報</vt:lpstr>
      <vt:lpstr>Industrial Flash Card, USB, PATA SSD, eMMC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subject/>
  <dc:creator>Apacer</dc:creator>
  <cp:keywords/>
  <dc:description/>
  <cp:lastModifiedBy>Ellie Lin(林靜雯)</cp:lastModifiedBy>
  <cp:revision>1121</cp:revision>
  <cp:lastPrinted>2022-12-15T03:46:32Z</cp:lastPrinted>
  <dcterms:modified xsi:type="dcterms:W3CDTF">2023-10-02T03:41:29Z</dcterms:modified>
</cp:coreProperties>
</file>