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373" r:id="rId3"/>
    <p:sldId id="325" r:id="rId4"/>
    <p:sldId id="374" r:id="rId5"/>
    <p:sldId id="327" r:id="rId6"/>
    <p:sldId id="326" r:id="rId7"/>
    <p:sldId id="375" r:id="rId8"/>
    <p:sldId id="342" r:id="rId9"/>
    <p:sldId id="359" r:id="rId10"/>
    <p:sldId id="348" r:id="rId11"/>
    <p:sldId id="368" r:id="rId12"/>
    <p:sldId id="370" r:id="rId13"/>
    <p:sldId id="343" r:id="rId14"/>
    <p:sldId id="376" r:id="rId15"/>
    <p:sldId id="372" r:id="rId16"/>
    <p:sldId id="365" r:id="rId17"/>
    <p:sldId id="367" r:id="rId18"/>
    <p:sldId id="366" r:id="rId19"/>
    <p:sldId id="377" r:id="rId20"/>
    <p:sldId id="381" r:id="rId21"/>
    <p:sldId id="378" r:id="rId22"/>
    <p:sldId id="349" r:id="rId23"/>
    <p:sldId id="297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68" userDrawn="1">
          <p15:clr>
            <a:srgbClr val="A4A3A4"/>
          </p15:clr>
        </p15:guide>
        <p15:guide id="5" orient="horz" pos="25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F5F5F5"/>
    <a:srgbClr val="6BCBC5"/>
    <a:srgbClr val="979797"/>
    <a:srgbClr val="404040"/>
    <a:srgbClr val="8C8C8C"/>
    <a:srgbClr val="262626"/>
    <a:srgbClr val="008080"/>
    <a:srgbClr val="8F8F8F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89747" autoAdjust="0"/>
  </p:normalViewPr>
  <p:slideViewPr>
    <p:cSldViewPr>
      <p:cViewPr varScale="1">
        <p:scale>
          <a:sx n="101" d="100"/>
          <a:sy n="101" d="100"/>
        </p:scale>
        <p:origin x="1452" y="84"/>
      </p:cViewPr>
      <p:guideLst>
        <p:guide pos="68"/>
        <p:guide orient="horz" pos="25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412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A57B-B9DA-4882-A7A4-6635E086ED57}" type="datetimeFigureOut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7E0-9998-4B5A-836E-78EDFFED7F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67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89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18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58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78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00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103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111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#808080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69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27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63535-6259-475C-8763-0C56D5CC9C3D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04D016-11B5-4B7B-A2D2-E7CF96481202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EBB-5017-4B57-899E-F5D94C9D38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26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93E12-79FF-4C7E-8806-18EDB6FAC8CF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2FEEAB-02DA-4F64-B183-8DA194497368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E3B3EE-F482-47F1-892F-55953086457B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3F4A5E-03B1-47C3-870D-306F9CE15FA5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9ECD87-A733-4AB4-A019-7CF45100F3D6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588E4-E691-4831-8DBA-A7F7842C0A3F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AFE4C-E83A-4944-8E80-05032EF81951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06F660-DF7B-4ADB-8D43-03AD92CCE062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.BU1\9.Others\Templates\Document templats 2017\輸出\Images\0904\ppt6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152" cy="6912864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microsoft.com/office/2007/relationships/hdphoto" Target="../media/hdphoto3.wdp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png"/><Relationship Id="rId7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microsoft.com/office/2007/relationships/hdphoto" Target="../media/hdphoto3.wdp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ndustrial.apacer.com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.BU1\9.Others\Templates\Document templats 2017\輸出\Images\0904\ppt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115616" y="3573016"/>
            <a:ext cx="75608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Apacer Industrial </a:t>
            </a:r>
            <a:r>
              <a:rPr lang="en-US" altLang="zh-TW" sz="3000" b="1" dirty="0">
                <a:solidFill>
                  <a:srgbClr val="008080"/>
                </a:solidFill>
                <a:ea typeface="微軟正黑體" pitchFamily="34" charset="-120"/>
              </a:rPr>
              <a:t>SSD &amp; DRAM </a:t>
            </a: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Solutions </a:t>
            </a:r>
          </a:p>
          <a:p>
            <a:pPr algn="r"/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for Transportation Applications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512" y="547222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lv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defRPr/>
            </a:pPr>
            <a:r>
              <a:rPr lang="en-US" altLang="zh-TW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Sales </a:t>
            </a: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and Marketing Center</a:t>
            </a: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  <a:sym typeface="Arial" pitchFamily="34" charset="0"/>
              </a:rPr>
              <a:t> </a:t>
            </a:r>
            <a:endParaRPr lang="zh-TW" altLang="en-US" sz="2000" kern="0" dirty="0">
              <a:solidFill>
                <a:schemeClr val="tx1">
                  <a:lumMod val="50000"/>
                  <a:lumOff val="50000"/>
                </a:schemeClr>
              </a:solidFill>
              <a:ea typeface="新細明體" pitchFamily="18" charset="-120"/>
              <a:sym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0034" y="5857892"/>
            <a:ext cx="244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June 2022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804000" y="709200"/>
            <a:ext cx="2340000" cy="608619"/>
          </a:xfrm>
          <a:prstGeom prst="rect">
            <a:avLst/>
          </a:prstGeom>
          <a:solidFill>
            <a:srgbClr val="9ACA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b="1" kern="0" dirty="0">
                <a:solidFill>
                  <a:prstClr val="white"/>
                </a:solidFill>
                <a:latin typeface="+mj-lt"/>
                <a:ea typeface="微軟正黑體"/>
              </a:rPr>
              <a:t>Longevity</a:t>
            </a:r>
          </a:p>
        </p:txBody>
      </p:sp>
      <p:sp>
        <p:nvSpPr>
          <p:cNvPr id="19" name="矩形 18"/>
          <p:cNvSpPr/>
          <p:nvPr/>
        </p:nvSpPr>
        <p:spPr>
          <a:xfrm>
            <a:off x="2025818" y="2446135"/>
            <a:ext cx="27506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Over-provisioning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26878" y="2847850"/>
            <a:ext cx="6855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Apacerʼs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SSDs support over-provisioning, which sets aside a certain portion of the physical capacity of the memory to carry out garbage collection, wear-leveling and bad block management. The result is a longer operating lifetime.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7" y="2442226"/>
            <a:ext cx="1264093" cy="124068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030259" y="4117584"/>
            <a:ext cx="14297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SLC-</a:t>
            </a:r>
            <a:r>
              <a:rPr lang="en-US" altLang="zh-TW" sz="2700" b="1" dirty="0" err="1" smtClean="0">
                <a:solidFill>
                  <a:srgbClr val="008080"/>
                </a:solidFill>
                <a:ea typeface="微軟正黑體" pitchFamily="34" charset="-120"/>
              </a:rPr>
              <a:t>liteX</a:t>
            </a:r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30417" y="4542219"/>
            <a:ext cx="657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Apacer's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3D NAND SLC-</a:t>
            </a:r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liteX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technology breaks through the limitations of existing technology and provides up to 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100,000 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P/E cycles, which is 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 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times more than MLC or industrial 3D TLC.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57" y="4093824"/>
            <a:ext cx="1297376" cy="12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988014" y="1772816"/>
            <a:ext cx="24789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Anti-</a:t>
            </a:r>
            <a:r>
              <a:rPr lang="en-US" altLang="zh-TW" sz="2700" b="1" dirty="0" err="1" smtClean="0">
                <a:solidFill>
                  <a:srgbClr val="008080"/>
                </a:solidFill>
                <a:ea typeface="微軟正黑體" pitchFamily="34" charset="-120"/>
              </a:rPr>
              <a:t>Sulfuration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  <a:p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97243" y="2197451"/>
            <a:ext cx="7082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Apacer's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world's first patented anti-</a:t>
            </a:r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sulfuration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DRAM modules and anti-</a:t>
            </a:r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sulfuration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SSDs with the industry's highest level of anti-corrosion ANSI/ISA 71.04 G3 Certification can meet the needs of industrial products facing harsh environments.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78193" y="3306254"/>
            <a:ext cx="2859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Conformal Coating</a:t>
            </a:r>
          </a:p>
        </p:txBody>
      </p:sp>
      <p:sp>
        <p:nvSpPr>
          <p:cNvPr id="20" name="矩形 19"/>
          <p:cNvSpPr/>
          <p:nvPr/>
        </p:nvSpPr>
        <p:spPr>
          <a:xfrm>
            <a:off x="1988778" y="3707969"/>
            <a:ext cx="6855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Conformal coating improves product reliability when applied on the surface of printed circuit boards. This protective film can safeguard devices from dust ingression and liquid immersion.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73109" y="4851740"/>
            <a:ext cx="21259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 err="1" smtClean="0">
                <a:solidFill>
                  <a:srgbClr val="008080"/>
                </a:solidFill>
                <a:ea typeface="微軟正黑體" pitchFamily="34" charset="-120"/>
              </a:rPr>
              <a:t>Nano</a:t>
            </a:r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 </a:t>
            </a:r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Coating</a:t>
            </a:r>
          </a:p>
          <a:p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73267" y="5276375"/>
            <a:ext cx="6571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IP57 waterproof and dustproof solution is 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ideal 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SSD modules as it provides invulnerable protection for the components on the devices. </a:t>
            </a:r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Nano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Coating adopts Chemical Vapor Deposition (CVD) to create a thin, transparent polymer film. 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10374" y="692150"/>
            <a:ext cx="2333625" cy="608400"/>
          </a:xfrm>
          <a:prstGeom prst="rect">
            <a:avLst/>
          </a:prstGeom>
          <a:solidFill>
            <a:srgbClr val="6BCB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zh-TW" sz="2400" b="1" kern="0" dirty="0">
                <a:solidFill>
                  <a:prstClr val="white"/>
                </a:solidFill>
                <a:ea typeface="微軟正黑體"/>
              </a:rPr>
              <a:t>Survivability</a:t>
            </a:r>
            <a:endParaRPr lang="zh-TW" altLang="en-US" sz="2400" b="1" kern="0" dirty="0">
              <a:solidFill>
                <a:prstClr val="white"/>
              </a:solidFill>
              <a:ea typeface="微軟正黑體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2" y="1916833"/>
            <a:ext cx="1103704" cy="11208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9" y="3410171"/>
            <a:ext cx="1068661" cy="106866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4" y="4994616"/>
            <a:ext cx="1084652" cy="10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066041" y="1983056"/>
            <a:ext cx="1233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 err="1">
                <a:solidFill>
                  <a:srgbClr val="008080"/>
                </a:solidFill>
                <a:ea typeface="微軟正黑體" pitchFamily="34" charset="-120"/>
              </a:rPr>
              <a:t>Sidefill</a:t>
            </a:r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 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  <a:p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75270" y="2407691"/>
            <a:ext cx="6319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Apacerʼs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Sidefill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technology strengthens the connections between solder joints and their board, making them more robust and vibration-resistant. It also allows for heat dissipation to offset thermal damage.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10374" y="692150"/>
            <a:ext cx="2333625" cy="608400"/>
          </a:xfrm>
          <a:prstGeom prst="rect">
            <a:avLst/>
          </a:prstGeom>
          <a:solidFill>
            <a:srgbClr val="6BCB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zh-TW" sz="2400" b="1" kern="0" dirty="0">
                <a:solidFill>
                  <a:prstClr val="white"/>
                </a:solidFill>
                <a:ea typeface="微軟正黑體"/>
              </a:rPr>
              <a:t>Survivability</a:t>
            </a:r>
            <a:endParaRPr lang="zh-TW" altLang="en-US" sz="2400" b="1" kern="0" dirty="0">
              <a:solidFill>
                <a:prstClr val="white"/>
              </a:solidFill>
              <a:ea typeface="微軟正黑體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09" y="2068837"/>
            <a:ext cx="1137313" cy="112907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031529" y="3452170"/>
            <a:ext cx="28666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Wide Temperature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42114" y="3853885"/>
            <a:ext cx="6855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Products rated for wide temperature operation are designed with wide temperature support to ensure reliable operation in extreme temperatures ranging from -40ºC to 85ºC.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30" y="3568083"/>
            <a:ext cx="1101564" cy="105014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020944" y="4971501"/>
            <a:ext cx="24524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30µ Gold Finger</a:t>
            </a:r>
          </a:p>
        </p:txBody>
      </p:sp>
      <p:sp>
        <p:nvSpPr>
          <p:cNvPr id="28" name="矩形 27"/>
          <p:cNvSpPr/>
          <p:nvPr/>
        </p:nvSpPr>
        <p:spPr>
          <a:xfrm>
            <a:off x="2031529" y="5373216"/>
            <a:ext cx="6855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the 30µ gold plating, the connector interface is more reliable and can withstand 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potential damage 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industrial applications.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8" y="4947627"/>
            <a:ext cx="1070780" cy="10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11200" y="691200"/>
            <a:ext cx="2332800" cy="879318"/>
          </a:xfrm>
          <a:prstGeom prst="rect">
            <a:avLst/>
          </a:prstGeom>
          <a:solidFill>
            <a:srgbClr val="ACC8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zh-TW" sz="2400" b="1" kern="0" dirty="0">
                <a:solidFill>
                  <a:prstClr val="white"/>
                </a:solidFill>
                <a:ea typeface="微軟正黑體"/>
              </a:rPr>
              <a:t>Value-added</a:t>
            </a:r>
          </a:p>
          <a:p>
            <a:pPr lvl="0" algn="ctr">
              <a:defRPr/>
            </a:pPr>
            <a:r>
              <a:rPr lang="en-US" altLang="zh-TW" sz="2400" b="1" kern="0" dirty="0">
                <a:solidFill>
                  <a:prstClr val="white"/>
                </a:solidFill>
                <a:ea typeface="微軟正黑體"/>
              </a:rPr>
              <a:t>Applications</a:t>
            </a:r>
            <a:endParaRPr lang="zh-TW" altLang="en-US" sz="2400" b="1" kern="0" dirty="0">
              <a:solidFill>
                <a:prstClr val="white"/>
              </a:solidFill>
              <a:ea typeface="微軟正黑體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7097" y="1544509"/>
            <a:ext cx="3863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Double-barreled Solution</a:t>
            </a:r>
          </a:p>
        </p:txBody>
      </p:sp>
      <p:sp>
        <p:nvSpPr>
          <p:cNvPr id="13" name="矩形 12"/>
          <p:cNvSpPr/>
          <p:nvPr/>
        </p:nvSpPr>
        <p:spPr>
          <a:xfrm>
            <a:off x="1994246" y="2010579"/>
            <a:ext cx="6394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Apacer’s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Double-barreled Solution is comprised of CoreAnalyzer2 and </a:t>
            </a:r>
            <a:r>
              <a:rPr lang="en-US" altLang="zh-TW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SSDWidget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2.0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CoreAnalyzer2 helps determine which SSD and firmware are most suitable for a customer, and SSDWidget2.0 lets customers remotely monitor SSD status in real-time.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828809"/>
            <a:ext cx="990600" cy="9906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75197" y="5021064"/>
            <a:ext cx="22847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TW" sz="2700" b="1" dirty="0" err="1">
                <a:solidFill>
                  <a:srgbClr val="008080"/>
                </a:solidFill>
                <a:ea typeface="微軟正黑體" pitchFamily="34" charset="-120"/>
              </a:rPr>
              <a:t>SSDWidget</a:t>
            </a:r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 </a:t>
            </a:r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2.0</a:t>
            </a:r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9332" y="5486335"/>
            <a:ext cx="6605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Apacer </a:t>
            </a:r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SSDWidget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2.0 is a comprehensive disk monitoring and maintaining utility. Designed with the concepts of S.M.A.R.T., SSDWidget2.0 can monitor 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</a:t>
            </a:r>
            <a:r>
              <a:rPr lang="en-US" altLang="zh-TW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SSDʼs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health-related information and provide SSD status for 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lifetime 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monitoring and workload analysis.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52" y="5121735"/>
            <a:ext cx="1208068" cy="121781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6" y="3454869"/>
            <a:ext cx="1113296" cy="108855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984722" y="3236579"/>
            <a:ext cx="2291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CoreAnalyzer2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94246" y="3702649"/>
            <a:ext cx="6394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CoreAnalyzer2 is an exclusive, analytic data-behavior technology implemented on our SSD products. Featuring collecting and analyzing data of customers' host system, it can help our customers analyze their usage behavior so they can choose the 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best-suited device for their application.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14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66825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00166" y="2116138"/>
            <a:ext cx="756126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Featured Technologies for Transportation Applications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</a:rPr>
              <a:t>Recommended 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Customer Success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Case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 err="1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Apacerʼs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 Strengths </a:t>
            </a:r>
            <a:endParaRPr lang="en-US" altLang="zh-TW" sz="2400" b="1" dirty="0" smtClean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26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97725" y="620688"/>
            <a:ext cx="3938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</a:rPr>
              <a:t>Recommended Products: </a:t>
            </a:r>
            <a:r>
              <a:rPr lang="en-US" altLang="zh-TW" sz="2400" b="1" dirty="0" smtClean="0">
                <a:solidFill>
                  <a:srgbClr val="008080"/>
                </a:solidFill>
                <a:ea typeface="微軟正黑體" pitchFamily="34" charset="-120"/>
              </a:rPr>
              <a:t>SSD</a:t>
            </a:r>
          </a:p>
        </p:txBody>
      </p:sp>
      <p:graphicFrame>
        <p:nvGraphicFramePr>
          <p:cNvPr id="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27126"/>
              </p:ext>
            </p:extLst>
          </p:nvPr>
        </p:nvGraphicFramePr>
        <p:xfrm>
          <a:off x="134972" y="2292886"/>
          <a:ext cx="8854869" cy="4440767"/>
        </p:xfrm>
        <a:graphic>
          <a:graphicData uri="http://schemas.openxmlformats.org/drawingml/2006/table">
            <a:tbl>
              <a:tblPr/>
              <a:tblGrid>
                <a:gridCol w="1152131"/>
                <a:gridCol w="1100391"/>
                <a:gridCol w="1100392"/>
                <a:gridCol w="1100391"/>
                <a:gridCol w="1100391"/>
                <a:gridCol w="1100391"/>
                <a:gridCol w="1100391"/>
                <a:gridCol w="1100391"/>
              </a:tblGrid>
              <a:tr h="51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Model</a:t>
                      </a:r>
                      <a:endParaRPr kumimoji="0" lang="en-US" altLang="zh-TW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PV220-M280</a:t>
                      </a:r>
                      <a:endParaRPr lang="zh-TW" altLang="zh-TW" sz="13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SV250-M280</a:t>
                      </a:r>
                      <a:endParaRPr lang="zh-TW" altLang="zh-TW" sz="13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SV24P-M280</a:t>
                      </a:r>
                      <a:endParaRPr lang="zh-TW" altLang="zh-TW" sz="13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SV24P-25</a:t>
                      </a:r>
                      <a:endParaRPr lang="zh-TW" altLang="zh-TW" sz="13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PH920-M280</a:t>
                      </a:r>
                      <a:endParaRPr lang="zh-TW" altLang="zh-TW" sz="13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SH250-25</a:t>
                      </a:r>
                      <a:endParaRPr lang="zh-TW" altLang="zh-TW" sz="13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CH120-MSD</a:t>
                      </a:r>
                      <a:endParaRPr lang="zh-TW" altLang="zh-TW" sz="13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  <a:sym typeface="Gill Sans" charset="0"/>
                        </a:rPr>
                        <a:t>Features</a:t>
                      </a: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Anti-</a:t>
                      </a:r>
                      <a:r>
                        <a:rPr lang="en-US" altLang="zh-TW" sz="12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Sulfuration</a:t>
                      </a:r>
                      <a:endParaRPr lang="zh-TW" altLang="zh-TW" sz="12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5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CorePower</a:t>
                      </a:r>
                      <a:endParaRPr lang="zh-TW" altLang="zh-TW" sz="12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2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SLC-</a:t>
                      </a:r>
                      <a:r>
                        <a:rPr lang="en-US" altLang="zh-TW" sz="12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liteX</a:t>
                      </a:r>
                      <a:endParaRPr lang="en-US" altLang="zh-TW" sz="12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5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5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634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Form Factor</a:t>
                      </a:r>
                      <a:endParaRPr kumimoji="0" lang="en-US" altLang="zh-TW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M.2 2280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2280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2280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2.5”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M.2 2280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2.5”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kern="1200" dirty="0" err="1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microSD</a:t>
                      </a:r>
                      <a:endParaRPr lang="zh-TW" altLang="en-US" sz="1000" kern="1200" dirty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Interface</a:t>
                      </a:r>
                      <a:endParaRPr kumimoji="0" lang="zh-TW" altLang="en-US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err="1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PCIe</a:t>
                      </a: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Gen3 x4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err="1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PCIe</a:t>
                      </a: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Gen3 x4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SATA 3.2 (6Gb/s)</a:t>
                      </a:r>
                      <a:endParaRPr lang="zh-TW" altLang="en-US" sz="1000" kern="1200" dirty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SD 6.1</a:t>
                      </a:r>
                      <a:endParaRPr lang="zh-TW" altLang="en-US" sz="1000" kern="1200" dirty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38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Connector</a:t>
                      </a:r>
                      <a:endParaRPr kumimoji="0" lang="zh-TW" altLang="en-US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M Key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B &amp; M key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B &amp; M key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(7+15) pin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M Key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(7+15) pin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-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NAND Flash</a:t>
                      </a:r>
                      <a:r>
                        <a:rPr kumimoji="0" lang="zh-TW" alt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Type</a:t>
                      </a:r>
                      <a:endParaRPr kumimoji="0" lang="zh-TW" altLang="en-US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TW" altLang="en-US" sz="105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Capacity</a:t>
                      </a:r>
                      <a:endParaRPr kumimoji="0" lang="en-US" altLang="zh-TW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240~1920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240~1920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120~1920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120~1920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160~640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10~320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16~128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External DRAM</a:t>
                      </a:r>
                      <a:endParaRPr kumimoji="0" lang="en-US" altLang="zh-TW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Yes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Yes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-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Max. R/W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Performance (MB/sec)</a:t>
                      </a:r>
                      <a:endParaRPr kumimoji="0" lang="en-US" altLang="zh-TW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1710/1685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560/520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560/495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560/495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1740/1530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560/520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90/80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Standard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Operating</a:t>
                      </a:r>
                      <a:r>
                        <a:rPr kumimoji="0" lang="zh-TW" alt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Temp. (°C)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- 25 ~ + 85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429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Wide </a:t>
                      </a: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Temp. </a:t>
                      </a: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(°C)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MTBF (Hours)</a:t>
                      </a:r>
                      <a:endParaRPr kumimoji="0" lang="en-US" altLang="zh-TW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  <a:sym typeface="Gill Sans" charset="0"/>
                        </a:rPr>
                        <a:t>Recommended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  <a:sym typeface="Gill Sans" charset="0"/>
                        </a:rPr>
                        <a:t>Applications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Crane Truck, Excavator,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Vehicles</a:t>
                      </a:r>
                      <a:r>
                        <a:rPr lang="en-US" altLang="zh-TW" sz="1100" b="1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in </a:t>
                      </a: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Harsh Environments</a:t>
                      </a:r>
                      <a:endParaRPr lang="zh-TW" altLang="zh-TW" sz="1100" b="1" kern="1200" dirty="0" smtClean="0">
                        <a:solidFill>
                          <a:schemeClr val="accent5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9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Server</a:t>
                      </a:r>
                      <a:endParaRPr lang="zh-TW" altLang="zh-TW" sz="1100" b="1" kern="1200" dirty="0" smtClean="0">
                        <a:solidFill>
                          <a:schemeClr val="accent5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200" dirty="0" smtClean="0">
                        <a:solidFill>
                          <a:schemeClr val="accent5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Passenger Information System,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Surveillance</a:t>
                      </a:r>
                      <a:endParaRPr lang="zh-TW" altLang="zh-TW" sz="1100" b="1" kern="1200" dirty="0" smtClean="0">
                        <a:solidFill>
                          <a:schemeClr val="accent5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900" dirty="0" smtClean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Navigation</a:t>
                      </a:r>
                      <a:endParaRPr lang="zh-TW" altLang="zh-TW" sz="1100" b="1" kern="1200" dirty="0" smtClean="0">
                        <a:solidFill>
                          <a:schemeClr val="accent5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industrial.apacer.com/upfiles/ADUpload/allshare/PV220-M280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06" y="1344128"/>
            <a:ext cx="960213" cy="9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dustrial.apacer.com/upfiles/ADUpload/allshare/SV250_M280_BG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80" y="1351546"/>
            <a:ext cx="952796" cy="9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ndustrial.apacer.com/upfiles/ADUpload/allshare/7mm%20phot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1598" r="17345" b="9952"/>
          <a:stretch/>
        </p:blipFill>
        <p:spPr bwMode="auto">
          <a:xfrm>
            <a:off x="4772578" y="1266053"/>
            <a:ext cx="723095" cy="9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ndustrial.apacer.com/upfiles/ADUpload/allshare/CH110-MS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41251"/>
            <a:ext cx="602002" cy="60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ndustrial.apacer.com/upfiles/ADUpload/allshare/7mm%20phot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1598" r="17345" b="9952"/>
          <a:stretch/>
        </p:blipFill>
        <p:spPr bwMode="auto">
          <a:xfrm>
            <a:off x="6967403" y="1256326"/>
            <a:ext cx="723095" cy="9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78" y="1440890"/>
            <a:ext cx="244491" cy="78602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95912" y="1440890"/>
            <a:ext cx="256689" cy="8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95936" y="836712"/>
            <a:ext cx="4959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Recommended Products: DRAM</a:t>
            </a:r>
            <a:endParaRPr lang="zh-TW" altLang="en-US" sz="28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19573"/>
              </p:ext>
            </p:extLst>
          </p:nvPr>
        </p:nvGraphicFramePr>
        <p:xfrm>
          <a:off x="463353" y="2484468"/>
          <a:ext cx="8424934" cy="4238704"/>
        </p:xfrm>
        <a:graphic>
          <a:graphicData uri="http://schemas.openxmlformats.org/drawingml/2006/table">
            <a:tbl>
              <a:tblPr/>
              <a:tblGrid>
                <a:gridCol w="1232919"/>
                <a:gridCol w="1438403"/>
                <a:gridCol w="1438403"/>
                <a:gridCol w="1438403"/>
                <a:gridCol w="1438403"/>
                <a:gridCol w="1438403"/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Module Type 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lang="en-US" altLang="zh-TW" sz="1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Sulfuration</a:t>
                      </a:r>
                      <a:endParaRPr lang="en-US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UDIMM</a:t>
                      </a:r>
                      <a:endParaRPr lang="zh-TW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lang="en-US" altLang="zh-TW" sz="1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Sulfuration</a:t>
                      </a:r>
                      <a:endParaRPr lang="en-US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lang="en-US" altLang="zh-TW" sz="1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Sulfuration</a:t>
                      </a:r>
                      <a:endParaRPr lang="en-US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lang="en-US" altLang="zh-TW" sz="1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Sulfuration</a:t>
                      </a:r>
                      <a:endParaRPr lang="en-US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ECC UDIMM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lang="en-US" altLang="zh-TW" sz="1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Sulfuration</a:t>
                      </a:r>
                      <a:endParaRPr lang="en-US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ECC SODIMM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0689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Memory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DDR4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Frequency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2133/2400/2666/2933/3200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Density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4GB/8GB/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16GB/32GB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4GB/8GB/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16GB/32GB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4GB/8GB/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16GB/32GB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4GB/8GB/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16GB/32GB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4GB/8GB/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16GB/32GB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Voltage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Pin Count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288-Pin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260-Pin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288-Pin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288-Pin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260-Pin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Width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64-Bit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64-Bit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21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PCB Height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1.23"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1.18"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1.23"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1.23"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1.18"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Operation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Temperature</a:t>
                      </a: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 (°C)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6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Value-added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Technology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359811" y="1268760"/>
            <a:ext cx="457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Anti-</a:t>
            </a:r>
            <a:r>
              <a:rPr lang="en-US" altLang="zh-TW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Sulfuration</a:t>
            </a: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Memory Modules</a:t>
            </a:r>
            <a:endParaRPr lang="zh-TW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04" y="1989860"/>
            <a:ext cx="1356321" cy="3618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462" y="1916832"/>
            <a:ext cx="1019399" cy="46037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748" y="1984579"/>
            <a:ext cx="1272327" cy="34436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550" y="1992225"/>
            <a:ext cx="1292375" cy="32906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919" y="1930509"/>
            <a:ext cx="1002988" cy="457351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2004351" y="5877811"/>
            <a:ext cx="807583" cy="847640"/>
            <a:chOff x="2004351" y="5949819"/>
            <a:chExt cx="807583" cy="84764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7053" y="6358980"/>
              <a:ext cx="394881" cy="406668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3" b="89143" l="2537" r="94503">
                          <a14:foregroundMark x1="25793" y1="42286" x2="25793" y2="42286"/>
                          <a14:foregroundMark x1="2748" y1="14857" x2="29387" y2="84571"/>
                          <a14:foregroundMark x1="19450" y1="39429" x2="25370" y2="58857"/>
                          <a14:foregroundMark x1="49683" y1="38857" x2="54334" y2="72000"/>
                          <a14:foregroundMark x1="41860" y1="25143" x2="53066" y2="49714"/>
                          <a14:foregroundMark x1="68288" y1="17714" x2="94503" y2="81714"/>
                          <a14:foregroundMark x1="77590" y1="43429" x2="79493" y2="69143"/>
                          <a14:foregroundMark x1="6977" y1="66857" x2="23467" y2="73143"/>
                          <a14:foregroundMark x1="9937" y1="43429" x2="14588" y2="57714"/>
                        </a14:backgroundRemoval>
                      </a14:imgEffect>
                    </a14:imgLayer>
                  </a14:imgProps>
                </a:ext>
              </a:extLst>
            </a:blip>
            <a:srcRect r="35775"/>
            <a:stretch/>
          </p:blipFill>
          <p:spPr>
            <a:xfrm>
              <a:off x="2004351" y="5949819"/>
              <a:ext cx="807583" cy="465218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3" b="89143" l="2537" r="94503">
                          <a14:foregroundMark x1="25793" y1="42286" x2="25793" y2="42286"/>
                          <a14:foregroundMark x1="2748" y1="14857" x2="29387" y2="84571"/>
                          <a14:foregroundMark x1="19450" y1="39429" x2="25370" y2="58857"/>
                          <a14:foregroundMark x1="49683" y1="38857" x2="54334" y2="72000"/>
                          <a14:foregroundMark x1="41860" y1="25143" x2="53066" y2="49714"/>
                          <a14:foregroundMark x1="68288" y1="17714" x2="94503" y2="81714"/>
                          <a14:foregroundMark x1="77590" y1="43429" x2="79493" y2="69143"/>
                          <a14:foregroundMark x1="6977" y1="66857" x2="23467" y2="73143"/>
                          <a14:foregroundMark x1="9937" y1="43429" x2="14588" y2="57714"/>
                        </a14:backgroundRemoval>
                      </a14:imgEffect>
                    </a14:imgLayer>
                  </a14:imgProps>
                </a:ext>
              </a:extLst>
            </a:blip>
            <a:srcRect l="66089" t="5747"/>
            <a:stretch/>
          </p:blipFill>
          <p:spPr>
            <a:xfrm>
              <a:off x="2030377" y="6358980"/>
              <a:ext cx="426402" cy="438479"/>
            </a:xfrm>
            <a:prstGeom prst="rect">
              <a:avLst/>
            </a:prstGeom>
          </p:spPr>
        </p:pic>
      </p:grpSp>
      <p:grpSp>
        <p:nvGrpSpPr>
          <p:cNvPr id="23" name="群組 22"/>
          <p:cNvGrpSpPr/>
          <p:nvPr/>
        </p:nvGrpSpPr>
        <p:grpSpPr>
          <a:xfrm>
            <a:off x="3465369" y="5884100"/>
            <a:ext cx="807583" cy="847640"/>
            <a:chOff x="2004351" y="5949819"/>
            <a:chExt cx="807583" cy="847640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7053" y="6358980"/>
              <a:ext cx="394881" cy="40666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8"/>
            <a:srcRect r="35775"/>
            <a:stretch/>
          </p:blipFill>
          <p:spPr>
            <a:xfrm>
              <a:off x="2004351" y="5949819"/>
              <a:ext cx="807583" cy="46521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8"/>
            <a:srcRect l="66089" t="5747"/>
            <a:stretch/>
          </p:blipFill>
          <p:spPr>
            <a:xfrm>
              <a:off x="2030377" y="6358980"/>
              <a:ext cx="426402" cy="438479"/>
            </a:xfrm>
            <a:prstGeom prst="rect">
              <a:avLst/>
            </a:prstGeom>
          </p:spPr>
        </p:pic>
      </p:grpSp>
      <p:grpSp>
        <p:nvGrpSpPr>
          <p:cNvPr id="32" name="群組 31"/>
          <p:cNvGrpSpPr/>
          <p:nvPr/>
        </p:nvGrpSpPr>
        <p:grpSpPr>
          <a:xfrm>
            <a:off x="4662085" y="5877810"/>
            <a:ext cx="1241397" cy="847640"/>
            <a:chOff x="4608745" y="5949818"/>
            <a:chExt cx="1241397" cy="847640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9091" y1="22222" x2="72121" y2="49383"/>
                          <a14:foregroundMark x1="58788" y1="21605" x2="61212" y2="56790"/>
                          <a14:foregroundMark x1="47879" y1="20370" x2="61212" y2="54938"/>
                          <a14:foregroundMark x1="43030" y1="54321" x2="63636" y2="26543"/>
                          <a14:foregroundMark x1="36970" y1="81481" x2="74545" y2="82099"/>
                          <a14:foregroundMark x1="66061" y1="65432" x2="80606" y2="68519"/>
                          <a14:foregroundMark x1="57576" y1="16049" x2="39394" y2="37037"/>
                          <a14:foregroundMark x1="41818" y1="20988" x2="50909" y2="47531"/>
                          <a14:foregroundMark x1="75758" y1="23457" x2="50303" y2="598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08745" y="5961466"/>
              <a:ext cx="453938" cy="445684"/>
            </a:xfrm>
            <a:prstGeom prst="rect">
              <a:avLst/>
            </a:prstGeom>
          </p:spPr>
        </p:pic>
        <p:grpSp>
          <p:nvGrpSpPr>
            <p:cNvPr id="28" name="群組 27"/>
            <p:cNvGrpSpPr/>
            <p:nvPr/>
          </p:nvGrpSpPr>
          <p:grpSpPr>
            <a:xfrm>
              <a:off x="4887024" y="5949818"/>
              <a:ext cx="963118" cy="847640"/>
              <a:chOff x="1848816" y="5949819"/>
              <a:chExt cx="963118" cy="847640"/>
            </a:xfrm>
          </p:grpSpPr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5492" y="6358980"/>
                <a:ext cx="394881" cy="406668"/>
              </a:xfrm>
              <a:prstGeom prst="rect">
                <a:avLst/>
              </a:prstGeom>
            </p:spPr>
          </p:pic>
          <p:pic>
            <p:nvPicPr>
              <p:cNvPr id="30" name="圖片 29"/>
              <p:cNvPicPr>
                <a:picLocks noChangeAspect="1"/>
              </p:cNvPicPr>
              <p:nvPr/>
            </p:nvPicPr>
            <p:blipFill rotWithShape="1">
              <a:blip r:embed="rId8"/>
              <a:srcRect r="35775"/>
              <a:stretch/>
            </p:blipFill>
            <p:spPr>
              <a:xfrm>
                <a:off x="2004351" y="5949819"/>
                <a:ext cx="807583" cy="465218"/>
              </a:xfrm>
              <a:prstGeom prst="rect">
                <a:avLst/>
              </a:prstGeom>
            </p:spPr>
          </p:pic>
          <p:pic>
            <p:nvPicPr>
              <p:cNvPr id="31" name="圖片 30"/>
              <p:cNvPicPr>
                <a:picLocks noChangeAspect="1"/>
              </p:cNvPicPr>
              <p:nvPr/>
            </p:nvPicPr>
            <p:blipFill rotWithShape="1">
              <a:blip r:embed="rId8"/>
              <a:srcRect l="66089" t="5747"/>
              <a:stretch/>
            </p:blipFill>
            <p:spPr>
              <a:xfrm>
                <a:off x="1848816" y="6358980"/>
                <a:ext cx="426402" cy="438479"/>
              </a:xfrm>
              <a:prstGeom prst="rect">
                <a:avLst/>
              </a:prstGeom>
            </p:spPr>
          </p:pic>
        </p:grpSp>
      </p:grpSp>
      <p:grpSp>
        <p:nvGrpSpPr>
          <p:cNvPr id="33" name="群組 32"/>
          <p:cNvGrpSpPr/>
          <p:nvPr/>
        </p:nvGrpSpPr>
        <p:grpSpPr>
          <a:xfrm>
            <a:off x="6109583" y="5877272"/>
            <a:ext cx="1241397" cy="847640"/>
            <a:chOff x="4608745" y="5949818"/>
            <a:chExt cx="1241397" cy="847640"/>
          </a:xfrm>
        </p:grpSpPr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08745" y="5961466"/>
              <a:ext cx="453938" cy="445684"/>
            </a:xfrm>
            <a:prstGeom prst="rect">
              <a:avLst/>
            </a:prstGeom>
          </p:spPr>
        </p:pic>
        <p:grpSp>
          <p:nvGrpSpPr>
            <p:cNvPr id="35" name="群組 34"/>
            <p:cNvGrpSpPr/>
            <p:nvPr/>
          </p:nvGrpSpPr>
          <p:grpSpPr>
            <a:xfrm>
              <a:off x="4878148" y="5949818"/>
              <a:ext cx="971994" cy="847640"/>
              <a:chOff x="1839940" y="5949819"/>
              <a:chExt cx="971994" cy="847640"/>
            </a:xfrm>
          </p:grpSpPr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6616" y="6358980"/>
                <a:ext cx="394881" cy="406668"/>
              </a:xfrm>
              <a:prstGeom prst="rect">
                <a:avLst/>
              </a:prstGeom>
            </p:spPr>
          </p:pic>
          <p:pic>
            <p:nvPicPr>
              <p:cNvPr id="37" name="圖片 36"/>
              <p:cNvPicPr>
                <a:picLocks noChangeAspect="1"/>
              </p:cNvPicPr>
              <p:nvPr/>
            </p:nvPicPr>
            <p:blipFill rotWithShape="1">
              <a:blip r:embed="rId8"/>
              <a:srcRect r="35775"/>
              <a:stretch/>
            </p:blipFill>
            <p:spPr>
              <a:xfrm>
                <a:off x="2004351" y="5949819"/>
                <a:ext cx="807583" cy="465218"/>
              </a:xfrm>
              <a:prstGeom prst="rect">
                <a:avLst/>
              </a:prstGeom>
            </p:spPr>
          </p:pic>
          <p:pic>
            <p:nvPicPr>
              <p:cNvPr id="38" name="圖片 37"/>
              <p:cNvPicPr>
                <a:picLocks noChangeAspect="1"/>
              </p:cNvPicPr>
              <p:nvPr/>
            </p:nvPicPr>
            <p:blipFill rotWithShape="1">
              <a:blip r:embed="rId8"/>
              <a:srcRect l="66089" t="5747"/>
              <a:stretch/>
            </p:blipFill>
            <p:spPr>
              <a:xfrm>
                <a:off x="1839940" y="6358980"/>
                <a:ext cx="426402" cy="438479"/>
              </a:xfrm>
              <a:prstGeom prst="rect">
                <a:avLst/>
              </a:prstGeom>
            </p:spPr>
          </p:pic>
        </p:grpSp>
      </p:grpSp>
      <p:grpSp>
        <p:nvGrpSpPr>
          <p:cNvPr id="39" name="群組 38"/>
          <p:cNvGrpSpPr/>
          <p:nvPr/>
        </p:nvGrpSpPr>
        <p:grpSpPr>
          <a:xfrm>
            <a:off x="7557871" y="5879069"/>
            <a:ext cx="1241397" cy="847640"/>
            <a:chOff x="4608745" y="5949818"/>
            <a:chExt cx="1241397" cy="847640"/>
          </a:xfrm>
        </p:grpSpPr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08745" y="5961466"/>
              <a:ext cx="453938" cy="445684"/>
            </a:xfrm>
            <a:prstGeom prst="rect">
              <a:avLst/>
            </a:prstGeom>
          </p:spPr>
        </p:pic>
        <p:grpSp>
          <p:nvGrpSpPr>
            <p:cNvPr id="41" name="群組 40"/>
            <p:cNvGrpSpPr/>
            <p:nvPr/>
          </p:nvGrpSpPr>
          <p:grpSpPr>
            <a:xfrm>
              <a:off x="4860392" y="5949818"/>
              <a:ext cx="989750" cy="847640"/>
              <a:chOff x="1822184" y="5949819"/>
              <a:chExt cx="989750" cy="847640"/>
            </a:xfrm>
          </p:grpSpPr>
          <p:pic>
            <p:nvPicPr>
              <p:cNvPr id="42" name="圖片 4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8860" y="6358980"/>
                <a:ext cx="394881" cy="406668"/>
              </a:xfrm>
              <a:prstGeom prst="rect">
                <a:avLst/>
              </a:prstGeom>
            </p:spPr>
          </p:pic>
          <p:pic>
            <p:nvPicPr>
              <p:cNvPr id="43" name="圖片 42"/>
              <p:cNvPicPr>
                <a:picLocks noChangeAspect="1"/>
              </p:cNvPicPr>
              <p:nvPr/>
            </p:nvPicPr>
            <p:blipFill rotWithShape="1">
              <a:blip r:embed="rId8"/>
              <a:srcRect r="35775"/>
              <a:stretch/>
            </p:blipFill>
            <p:spPr>
              <a:xfrm>
                <a:off x="2004351" y="5949819"/>
                <a:ext cx="807583" cy="465218"/>
              </a:xfrm>
              <a:prstGeom prst="rect">
                <a:avLst/>
              </a:prstGeom>
            </p:spPr>
          </p:pic>
          <p:pic>
            <p:nvPicPr>
              <p:cNvPr id="44" name="圖片 43"/>
              <p:cNvPicPr>
                <a:picLocks noChangeAspect="1"/>
              </p:cNvPicPr>
              <p:nvPr/>
            </p:nvPicPr>
            <p:blipFill rotWithShape="1">
              <a:blip r:embed="rId8"/>
              <a:srcRect l="66089" t="5747"/>
              <a:stretch/>
            </p:blipFill>
            <p:spPr>
              <a:xfrm>
                <a:off x="1822184" y="6358980"/>
                <a:ext cx="426402" cy="43847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56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95936" y="836712"/>
            <a:ext cx="4959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Recommended Products: DRAM</a:t>
            </a:r>
            <a:endParaRPr lang="zh-TW" altLang="en-US" sz="28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4305" y="1268760"/>
            <a:ext cx="5352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VLP (</a:t>
            </a: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Very Low Profile</a:t>
            </a:r>
            <a:r>
              <a:rPr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) Memory </a:t>
            </a: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Modules</a:t>
            </a:r>
            <a:endParaRPr lang="zh-TW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graphicFrame>
        <p:nvGraphicFramePr>
          <p:cNvPr id="7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57748"/>
              </p:ext>
            </p:extLst>
          </p:nvPr>
        </p:nvGraphicFramePr>
        <p:xfrm>
          <a:off x="463353" y="2420888"/>
          <a:ext cx="8424934" cy="4238704"/>
        </p:xfrm>
        <a:graphic>
          <a:graphicData uri="http://schemas.openxmlformats.org/drawingml/2006/table">
            <a:tbl>
              <a:tblPr/>
              <a:tblGrid>
                <a:gridCol w="1232919"/>
                <a:gridCol w="1438403"/>
                <a:gridCol w="1438403"/>
                <a:gridCol w="1438403"/>
                <a:gridCol w="1438403"/>
                <a:gridCol w="1438403"/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Module Type 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VLP</a:t>
                      </a:r>
                      <a:r>
                        <a:rPr lang="en-US" altLang="zh-TW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UDIMM</a:t>
                      </a:r>
                      <a:endParaRPr lang="zh-TW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VLP</a:t>
                      </a:r>
                      <a:r>
                        <a:rPr lang="en-US" altLang="zh-TW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VLP</a:t>
                      </a:r>
                      <a:r>
                        <a:rPr lang="en-US" altLang="zh-TW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VLP</a:t>
                      </a:r>
                      <a:r>
                        <a:rPr lang="en-US" altLang="zh-TW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ECC UDIMM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VLP</a:t>
                      </a:r>
                      <a:r>
                        <a:rPr lang="en-US" altLang="zh-TW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ECC SODIMM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0689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Memory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DDR4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Frequency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2133/2400/2666/2933/3200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Density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4GB/8GB/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16GB/32GB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4GB/8GB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4GB/8GB/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16GB/32GB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4GB/8GB/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16GB/32GB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4GB/8GB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Voltage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Pin Count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288-Pin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260-Pin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288-Pin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288-Pin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260-Pin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Width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64-Bit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64-Bit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21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PCB Height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0.738"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0.709"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0.738"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0.738"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0.7"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Operation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Temperature</a:t>
                      </a: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 (°C)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6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Value-added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Technology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0" y="1947416"/>
            <a:ext cx="1433260" cy="34152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961001"/>
            <a:ext cx="1043782" cy="32070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529" y="1973484"/>
            <a:ext cx="1348266" cy="28434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9" y="1916832"/>
            <a:ext cx="1328686" cy="34271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936" y="1952040"/>
            <a:ext cx="1040570" cy="319147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3465369" y="5820520"/>
            <a:ext cx="807583" cy="847640"/>
            <a:chOff x="2004351" y="5949819"/>
            <a:chExt cx="807583" cy="847640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7053" y="6358980"/>
              <a:ext cx="394881" cy="406668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8"/>
            <a:srcRect r="35775"/>
            <a:stretch/>
          </p:blipFill>
          <p:spPr>
            <a:xfrm>
              <a:off x="2004351" y="5949819"/>
              <a:ext cx="807583" cy="465218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8"/>
            <a:srcRect l="66089" t="5747"/>
            <a:stretch/>
          </p:blipFill>
          <p:spPr>
            <a:xfrm>
              <a:off x="2030377" y="6358980"/>
              <a:ext cx="426402" cy="438479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4670963" y="5814230"/>
            <a:ext cx="1241397" cy="847640"/>
            <a:chOff x="4608745" y="5949818"/>
            <a:chExt cx="1241397" cy="847640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9091" y1="22222" x2="72121" y2="49383"/>
                          <a14:foregroundMark x1="58788" y1="21605" x2="61212" y2="56790"/>
                          <a14:foregroundMark x1="47879" y1="20370" x2="61212" y2="54938"/>
                          <a14:foregroundMark x1="43030" y1="54321" x2="63636" y2="26543"/>
                          <a14:foregroundMark x1="36970" y1="81481" x2="74545" y2="82099"/>
                          <a14:foregroundMark x1="66061" y1="65432" x2="80606" y2="68519"/>
                          <a14:foregroundMark x1="57576" y1="16049" x2="39394" y2="37037"/>
                          <a14:foregroundMark x1="41818" y1="20988" x2="50909" y2="47531"/>
                          <a14:foregroundMark x1="75758" y1="23457" x2="50303" y2="598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08745" y="5961466"/>
              <a:ext cx="453938" cy="445684"/>
            </a:xfrm>
            <a:prstGeom prst="rect">
              <a:avLst/>
            </a:prstGeom>
          </p:spPr>
        </p:pic>
        <p:grpSp>
          <p:nvGrpSpPr>
            <p:cNvPr id="21" name="群組 20"/>
            <p:cNvGrpSpPr/>
            <p:nvPr/>
          </p:nvGrpSpPr>
          <p:grpSpPr>
            <a:xfrm>
              <a:off x="4852026" y="5949818"/>
              <a:ext cx="998116" cy="847640"/>
              <a:chOff x="1813818" y="5949819"/>
              <a:chExt cx="998116" cy="847640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0494" y="6358980"/>
                <a:ext cx="394881" cy="406668"/>
              </a:xfrm>
              <a:prstGeom prst="rect">
                <a:avLst/>
              </a:prstGeom>
            </p:spPr>
          </p:pic>
          <p:pic>
            <p:nvPicPr>
              <p:cNvPr id="23" name="圖片 22"/>
              <p:cNvPicPr>
                <a:picLocks noChangeAspect="1"/>
              </p:cNvPicPr>
              <p:nvPr/>
            </p:nvPicPr>
            <p:blipFill rotWithShape="1">
              <a:blip r:embed="rId8"/>
              <a:srcRect r="35775"/>
              <a:stretch/>
            </p:blipFill>
            <p:spPr>
              <a:xfrm>
                <a:off x="2004351" y="5949819"/>
                <a:ext cx="807583" cy="465218"/>
              </a:xfrm>
              <a:prstGeom prst="rect">
                <a:avLst/>
              </a:prstGeom>
            </p:spPr>
          </p:pic>
          <p:pic>
            <p:nvPicPr>
              <p:cNvPr id="24" name="圖片 23"/>
              <p:cNvPicPr>
                <a:picLocks noChangeAspect="1"/>
              </p:cNvPicPr>
              <p:nvPr/>
            </p:nvPicPr>
            <p:blipFill rotWithShape="1">
              <a:blip r:embed="rId8"/>
              <a:srcRect l="66089" t="5747"/>
              <a:stretch/>
            </p:blipFill>
            <p:spPr>
              <a:xfrm>
                <a:off x="1813818" y="6358980"/>
                <a:ext cx="426402" cy="438479"/>
              </a:xfrm>
              <a:prstGeom prst="rect">
                <a:avLst/>
              </a:prstGeom>
            </p:spPr>
          </p:pic>
        </p:grpSp>
      </p:grpSp>
      <p:grpSp>
        <p:nvGrpSpPr>
          <p:cNvPr id="25" name="群組 24"/>
          <p:cNvGrpSpPr/>
          <p:nvPr/>
        </p:nvGrpSpPr>
        <p:grpSpPr>
          <a:xfrm>
            <a:off x="6107990" y="5830148"/>
            <a:ext cx="1241397" cy="847640"/>
            <a:chOff x="4608745" y="5949818"/>
            <a:chExt cx="1241397" cy="847640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9091" y1="22222" x2="72121" y2="49383"/>
                          <a14:foregroundMark x1="58788" y1="21605" x2="61212" y2="56790"/>
                          <a14:foregroundMark x1="47879" y1="20370" x2="61212" y2="54938"/>
                          <a14:foregroundMark x1="43030" y1="54321" x2="63636" y2="26543"/>
                          <a14:foregroundMark x1="36970" y1="81481" x2="74545" y2="82099"/>
                          <a14:foregroundMark x1="66061" y1="65432" x2="80606" y2="68519"/>
                          <a14:foregroundMark x1="57576" y1="16049" x2="39394" y2="37037"/>
                          <a14:foregroundMark x1="41818" y1="20988" x2="50909" y2="47531"/>
                          <a14:foregroundMark x1="75758" y1="23457" x2="50303" y2="598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08745" y="5961466"/>
              <a:ext cx="453938" cy="445684"/>
            </a:xfrm>
            <a:prstGeom prst="rect">
              <a:avLst/>
            </a:prstGeom>
          </p:spPr>
        </p:pic>
        <p:grpSp>
          <p:nvGrpSpPr>
            <p:cNvPr id="27" name="群組 26"/>
            <p:cNvGrpSpPr/>
            <p:nvPr/>
          </p:nvGrpSpPr>
          <p:grpSpPr>
            <a:xfrm>
              <a:off x="4869695" y="5949818"/>
              <a:ext cx="980447" cy="847640"/>
              <a:chOff x="1831487" y="5949819"/>
              <a:chExt cx="980447" cy="847640"/>
            </a:xfrm>
          </p:grpSpPr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8163" y="6358980"/>
                <a:ext cx="394881" cy="406668"/>
              </a:xfrm>
              <a:prstGeom prst="rect">
                <a:avLst/>
              </a:prstGeom>
            </p:spPr>
          </p:pic>
          <p:pic>
            <p:nvPicPr>
              <p:cNvPr id="29" name="圖片 28"/>
              <p:cNvPicPr>
                <a:picLocks noChangeAspect="1"/>
              </p:cNvPicPr>
              <p:nvPr/>
            </p:nvPicPr>
            <p:blipFill rotWithShape="1">
              <a:blip r:embed="rId8"/>
              <a:srcRect r="35775"/>
              <a:stretch/>
            </p:blipFill>
            <p:spPr>
              <a:xfrm>
                <a:off x="2004351" y="5949819"/>
                <a:ext cx="807583" cy="465218"/>
              </a:xfrm>
              <a:prstGeom prst="rect">
                <a:avLst/>
              </a:prstGeom>
            </p:spPr>
          </p:pic>
          <p:pic>
            <p:nvPicPr>
              <p:cNvPr id="30" name="圖片 29"/>
              <p:cNvPicPr>
                <a:picLocks noChangeAspect="1"/>
              </p:cNvPicPr>
              <p:nvPr/>
            </p:nvPicPr>
            <p:blipFill rotWithShape="1">
              <a:blip r:embed="rId8"/>
              <a:srcRect l="66089" t="5747"/>
              <a:stretch/>
            </p:blipFill>
            <p:spPr>
              <a:xfrm>
                <a:off x="1831487" y="6358980"/>
                <a:ext cx="426402" cy="438479"/>
              </a:xfrm>
              <a:prstGeom prst="rect">
                <a:avLst/>
              </a:prstGeom>
            </p:spPr>
          </p:pic>
        </p:grpSp>
      </p:grpSp>
      <p:grpSp>
        <p:nvGrpSpPr>
          <p:cNvPr id="31" name="群組 30"/>
          <p:cNvGrpSpPr/>
          <p:nvPr/>
        </p:nvGrpSpPr>
        <p:grpSpPr>
          <a:xfrm>
            <a:off x="7549310" y="5814230"/>
            <a:ext cx="1241397" cy="847640"/>
            <a:chOff x="4608745" y="5949818"/>
            <a:chExt cx="1241397" cy="847640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9091" y1="22222" x2="72121" y2="49383"/>
                          <a14:foregroundMark x1="58788" y1="21605" x2="61212" y2="56790"/>
                          <a14:foregroundMark x1="47879" y1="20370" x2="61212" y2="54938"/>
                          <a14:foregroundMark x1="43030" y1="54321" x2="63636" y2="26543"/>
                          <a14:foregroundMark x1="36970" y1="81481" x2="74545" y2="82099"/>
                          <a14:foregroundMark x1="66061" y1="65432" x2="80606" y2="68519"/>
                          <a14:foregroundMark x1="57576" y1="16049" x2="39394" y2="37037"/>
                          <a14:foregroundMark x1="41818" y1="20988" x2="50909" y2="47531"/>
                          <a14:foregroundMark x1="75758" y1="23457" x2="50303" y2="598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08745" y="5961466"/>
              <a:ext cx="453938" cy="445684"/>
            </a:xfrm>
            <a:prstGeom prst="rect">
              <a:avLst/>
            </a:prstGeom>
          </p:spPr>
        </p:pic>
        <p:grpSp>
          <p:nvGrpSpPr>
            <p:cNvPr id="33" name="群組 32"/>
            <p:cNvGrpSpPr/>
            <p:nvPr/>
          </p:nvGrpSpPr>
          <p:grpSpPr>
            <a:xfrm>
              <a:off x="4887110" y="5949818"/>
              <a:ext cx="963032" cy="847640"/>
              <a:chOff x="1848902" y="5949819"/>
              <a:chExt cx="963032" cy="847640"/>
            </a:xfrm>
          </p:grpSpPr>
          <p:pic>
            <p:nvPicPr>
              <p:cNvPr id="34" name="圖片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5578" y="6358980"/>
                <a:ext cx="394881" cy="406668"/>
              </a:xfrm>
              <a:prstGeom prst="rect">
                <a:avLst/>
              </a:prstGeom>
            </p:spPr>
          </p:pic>
          <p:pic>
            <p:nvPicPr>
              <p:cNvPr id="35" name="圖片 34"/>
              <p:cNvPicPr>
                <a:picLocks noChangeAspect="1"/>
              </p:cNvPicPr>
              <p:nvPr/>
            </p:nvPicPr>
            <p:blipFill rotWithShape="1">
              <a:blip r:embed="rId8"/>
              <a:srcRect r="35775"/>
              <a:stretch/>
            </p:blipFill>
            <p:spPr>
              <a:xfrm>
                <a:off x="2004351" y="5949819"/>
                <a:ext cx="807583" cy="465218"/>
              </a:xfrm>
              <a:prstGeom prst="rect">
                <a:avLst/>
              </a:prstGeom>
            </p:spPr>
          </p:pic>
          <p:pic>
            <p:nvPicPr>
              <p:cNvPr id="36" name="圖片 35"/>
              <p:cNvPicPr>
                <a:picLocks noChangeAspect="1"/>
              </p:cNvPicPr>
              <p:nvPr/>
            </p:nvPicPr>
            <p:blipFill rotWithShape="1">
              <a:blip r:embed="rId8"/>
              <a:srcRect l="66089" t="5747"/>
              <a:stretch/>
            </p:blipFill>
            <p:spPr>
              <a:xfrm>
                <a:off x="1848902" y="6358980"/>
                <a:ext cx="426402" cy="438479"/>
              </a:xfrm>
              <a:prstGeom prst="rect">
                <a:avLst/>
              </a:prstGeom>
            </p:spPr>
          </p:pic>
        </p:grpSp>
      </p:grpSp>
      <p:grpSp>
        <p:nvGrpSpPr>
          <p:cNvPr id="38" name="群組 37"/>
          <p:cNvGrpSpPr/>
          <p:nvPr/>
        </p:nvGrpSpPr>
        <p:grpSpPr>
          <a:xfrm>
            <a:off x="2037088" y="5814230"/>
            <a:ext cx="807583" cy="847640"/>
            <a:chOff x="2004351" y="5949819"/>
            <a:chExt cx="807583" cy="847640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7053" y="6358980"/>
              <a:ext cx="394881" cy="406668"/>
            </a:xfrm>
            <a:prstGeom prst="rect">
              <a:avLst/>
            </a:prstGeom>
          </p:spPr>
        </p:pic>
        <p:pic>
          <p:nvPicPr>
            <p:cNvPr id="40" name="圖片 39"/>
            <p:cNvPicPr>
              <a:picLocks noChangeAspect="1"/>
            </p:cNvPicPr>
            <p:nvPr/>
          </p:nvPicPr>
          <p:blipFill rotWithShape="1">
            <a:blip r:embed="rId8"/>
            <a:srcRect r="35775"/>
            <a:stretch/>
          </p:blipFill>
          <p:spPr>
            <a:xfrm>
              <a:off x="2004351" y="5949819"/>
              <a:ext cx="807583" cy="465218"/>
            </a:xfrm>
            <a:prstGeom prst="rect">
              <a:avLst/>
            </a:prstGeom>
          </p:spPr>
        </p:pic>
        <p:pic>
          <p:nvPicPr>
            <p:cNvPr id="41" name="圖片 40"/>
            <p:cNvPicPr>
              <a:picLocks noChangeAspect="1"/>
            </p:cNvPicPr>
            <p:nvPr/>
          </p:nvPicPr>
          <p:blipFill rotWithShape="1">
            <a:blip r:embed="rId8"/>
            <a:srcRect l="66089" t="5747"/>
            <a:stretch/>
          </p:blipFill>
          <p:spPr>
            <a:xfrm>
              <a:off x="2030377" y="6358980"/>
              <a:ext cx="426402" cy="438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95936" y="836712"/>
            <a:ext cx="4959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Recommended Products: DRAM</a:t>
            </a:r>
            <a:endParaRPr lang="zh-TW" altLang="en-US" sz="28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39815" y="1268760"/>
            <a:ext cx="3487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Rugged </a:t>
            </a: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Memory</a:t>
            </a:r>
            <a:r>
              <a:rPr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Modules</a:t>
            </a:r>
            <a:endParaRPr lang="zh-TW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graphicFrame>
        <p:nvGraphicFramePr>
          <p:cNvPr id="7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56162"/>
              </p:ext>
            </p:extLst>
          </p:nvPr>
        </p:nvGraphicFramePr>
        <p:xfrm>
          <a:off x="996753" y="2556476"/>
          <a:ext cx="7421015" cy="3854722"/>
        </p:xfrm>
        <a:graphic>
          <a:graphicData uri="http://schemas.openxmlformats.org/drawingml/2006/table">
            <a:tbl>
              <a:tblPr/>
              <a:tblGrid>
                <a:gridCol w="1084311"/>
                <a:gridCol w="3168352"/>
                <a:gridCol w="3168352"/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Module Type 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XR-DIMM</a:t>
                      </a:r>
                      <a:endParaRPr lang="zh-TW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Rugged</a:t>
                      </a:r>
                      <a:r>
                        <a:rPr lang="en-US" altLang="zh-TW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SODIMM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0689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Memory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DDR4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Frequency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2133/2400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2133/2400/2666/2933/3200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Density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8GB/16GB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8GB/16GB/32GB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Voltage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Pin Count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300-Pin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260-Pin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Width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64-Bit / 72-Bit 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64-Bit / 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21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PCB Height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1.466"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1.377"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Operation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Temperature</a:t>
                      </a: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 (°C)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- 40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 / - 40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Value-added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Technology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351" y="1844824"/>
            <a:ext cx="1159106" cy="619522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3014457" y="1844824"/>
            <a:ext cx="1316385" cy="652783"/>
            <a:chOff x="3014457" y="1844824"/>
            <a:chExt cx="1316385" cy="6527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4457" y="1844824"/>
              <a:ext cx="1316385" cy="652783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1590" y="2007550"/>
              <a:ext cx="744981" cy="161322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2465177" y="5760721"/>
            <a:ext cx="2411744" cy="548640"/>
            <a:chOff x="2165055" y="5909810"/>
            <a:chExt cx="2411744" cy="54864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5"/>
            <a:srcRect l="39050" r="42303"/>
            <a:stretch/>
          </p:blipFill>
          <p:spPr>
            <a:xfrm>
              <a:off x="4111334" y="5909810"/>
              <a:ext cx="465465" cy="54864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5"/>
            <a:srcRect l="58204" t="3831"/>
            <a:stretch/>
          </p:blipFill>
          <p:spPr>
            <a:xfrm>
              <a:off x="2656193" y="5938426"/>
              <a:ext cx="1024096" cy="509823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5"/>
            <a:srcRect l="19085" t="4795" r="62268"/>
            <a:stretch/>
          </p:blipFill>
          <p:spPr>
            <a:xfrm>
              <a:off x="2165055" y="5938427"/>
              <a:ext cx="461516" cy="509823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5"/>
            <a:srcRect r="81203"/>
            <a:stretch/>
          </p:blipFill>
          <p:spPr>
            <a:xfrm>
              <a:off x="3630768" y="5912825"/>
              <a:ext cx="468791" cy="539603"/>
            </a:xfrm>
            <a:prstGeom prst="rect">
              <a:avLst/>
            </a:prstGeom>
          </p:spPr>
        </p:pic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731" y="5771056"/>
            <a:ext cx="1431925" cy="51308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/>
          <a:srcRect r="81203"/>
          <a:stretch/>
        </p:blipFill>
        <p:spPr>
          <a:xfrm>
            <a:off x="7559579" y="5777681"/>
            <a:ext cx="455288" cy="52406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5"/>
          <a:srcRect l="19085" t="4795" r="62268"/>
          <a:stretch/>
        </p:blipFill>
        <p:spPr>
          <a:xfrm>
            <a:off x="5608928" y="5812395"/>
            <a:ext cx="449840" cy="4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19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66825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00166" y="2116138"/>
            <a:ext cx="756126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Featured Technologies for Transportation Applications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Customer Success </a:t>
            </a:r>
            <a:r>
              <a:rPr lang="en-US" altLang="zh-TW" sz="24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Case</a:t>
            </a:r>
            <a:endParaRPr lang="en-US" altLang="zh-TW" sz="2400" b="1" dirty="0">
              <a:solidFill>
                <a:srgbClr val="008080"/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 err="1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Apacerʼs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 Strengths </a:t>
            </a:r>
            <a:endParaRPr lang="en-US" altLang="zh-TW" sz="2400" b="1" dirty="0" smtClean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07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66825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00166" y="2116138"/>
            <a:ext cx="756126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 smtClean="0">
                <a:solidFill>
                  <a:srgbClr val="008080"/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Featured Technologies for Transportation Applications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Customer </a:t>
            </a:r>
            <a:r>
              <a:rPr lang="en-US" altLang="zh-TW" sz="2400" b="1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Success </a:t>
            </a:r>
            <a:r>
              <a:rPr lang="en-US" altLang="zh-TW" sz="2400" b="1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Case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 err="1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Apacerʼs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 Strengths </a:t>
            </a:r>
            <a:endParaRPr lang="en-US" altLang="zh-TW" sz="2400" b="1" dirty="0" smtClean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88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438926" y="5041346"/>
            <a:ext cx="3960441" cy="1477328"/>
          </a:xfrm>
          <a:prstGeom prst="rect">
            <a:avLst/>
          </a:prstGeom>
          <a:solidFill>
            <a:srgbClr val="C5FFF4"/>
          </a:solidFill>
        </p:spPr>
        <p:txBody>
          <a:bodyPr wrap="square">
            <a:spAutoFit/>
          </a:bodyPr>
          <a:lstStyle/>
          <a:p>
            <a:pPr algn="ctr"/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EBB-5017-4B57-899E-F5D94C9D3806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29466" y="1161934"/>
            <a:ext cx="8535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Success </a:t>
            </a: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Case: Traveler &amp; Tourist Information System</a:t>
            </a:r>
            <a:endParaRPr lang="zh-TW" altLang="en-US" sz="28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0220" y="5179641"/>
            <a:ext cx="38141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On-train application, vibration resistance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00025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Power instability</a:t>
            </a:r>
            <a:endParaRPr lang="en-US" altLang="zh-TW" sz="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00025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Small size form factor that can fit in each cabin display</a:t>
            </a:r>
            <a:endParaRPr lang="zh-TW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1057" y="3044657"/>
            <a:ext cx="396044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Solutions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15392" y="3915499"/>
            <a:ext cx="396044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VA Technologies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17942" y="4717120"/>
            <a:ext cx="3960441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Results and Benefits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31056" y="3448569"/>
            <a:ext cx="3960441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SM23P-300</a:t>
            </a:r>
          </a:p>
        </p:txBody>
      </p:sp>
      <p:sp>
        <p:nvSpPr>
          <p:cNvPr id="13" name="矩形 12"/>
          <p:cNvSpPr/>
          <p:nvPr/>
        </p:nvSpPr>
        <p:spPr>
          <a:xfrm>
            <a:off x="6218658" y="4325775"/>
            <a:ext cx="1269472" cy="33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err="1" smtClean="0">
                <a:solidFill>
                  <a:schemeClr val="accent1"/>
                </a:solidFill>
              </a:rPr>
              <a:t>CorePower</a:t>
            </a:r>
            <a:endParaRPr lang="zh-TW" altLang="en-US" sz="1400" dirty="0">
              <a:solidFill>
                <a:schemeClr val="accen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9357" y="4722780"/>
            <a:ext cx="3960441" cy="369332"/>
          </a:xfrm>
          <a:prstGeom prst="rect">
            <a:avLst/>
          </a:prstGeom>
          <a:solidFill>
            <a:srgbClr val="009376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Challenges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918373" y="5086452"/>
            <a:ext cx="3960441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824238" y="5163655"/>
            <a:ext cx="4058312" cy="123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Thanks to a special 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PCB hardware design to enhance </a:t>
            </a:r>
            <a:r>
              <a:rPr lang="en-US" altLang="zh-TW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SSD’s 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durability and reliability, SSD can operate smoothly </a:t>
            </a:r>
            <a:r>
              <a:rPr lang="en-US" altLang="zh-TW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 power </a:t>
            </a:r>
            <a:r>
              <a:rPr lang="en-US" altLang="zh-TW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consumption mode.</a:t>
            </a: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High-speed 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transmission software design </a:t>
            </a:r>
            <a:r>
              <a:rPr lang="en-US" altLang="zh-TW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 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achieve instant data analysis and data sync </a:t>
            </a:r>
            <a:r>
              <a:rPr lang="en-US" altLang="zh-TW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database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altLang="zh-TW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39" y="1785403"/>
            <a:ext cx="822780" cy="122777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184695"/>
            <a:ext cx="3079108" cy="22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21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66825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00166" y="2116138"/>
            <a:ext cx="756126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Featured Technologies for Transportation Applications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Customer Success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Case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 err="1">
                <a:solidFill>
                  <a:srgbClr val="008080"/>
                </a:solidFill>
                <a:ea typeface="微軟正黑體" pitchFamily="34" charset="-120"/>
              </a:rPr>
              <a:t>Apacerʼs</a:t>
            </a: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</a:rPr>
              <a:t> Strengths </a:t>
            </a: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7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2307835" y="3604969"/>
            <a:ext cx="5616549" cy="1007097"/>
            <a:chOff x="2356886" y="2325739"/>
            <a:chExt cx="5616549" cy="100709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24013" b="55088"/>
            <a:stretch/>
          </p:blipFill>
          <p:spPr>
            <a:xfrm>
              <a:off x="2356886" y="2325739"/>
              <a:ext cx="2493015" cy="927880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51331" b="7321"/>
            <a:stretch/>
          </p:blipFill>
          <p:spPr>
            <a:xfrm>
              <a:off x="4849901" y="2519541"/>
              <a:ext cx="3123534" cy="813295"/>
            </a:xfrm>
            <a:prstGeom prst="rect">
              <a:avLst/>
            </a:prstGeom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1313907"/>
            <a:ext cx="3052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 err="1">
                <a:solidFill>
                  <a:srgbClr val="008080"/>
                </a:solidFill>
                <a:ea typeface="微軟正黑體" pitchFamily="34" charset="-120"/>
              </a:rPr>
              <a:t>Apacerʼs</a:t>
            </a:r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 Strengths 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18704" y="5109423"/>
            <a:ext cx="261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700" b="1" dirty="0" smtClean="0">
                <a:solidFill>
                  <a:schemeClr val="accent5"/>
                </a:solidFill>
                <a:ea typeface="微軟正黑體" pitchFamily="34" charset="-120"/>
              </a:rPr>
              <a:t>Longevity</a:t>
            </a:r>
            <a:endParaRPr lang="en-US" altLang="zh-TW" sz="2700" b="1" dirty="0">
              <a:solidFill>
                <a:schemeClr val="accent5"/>
              </a:solidFill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2160" y="5109423"/>
            <a:ext cx="34563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700" b="1" dirty="0">
                <a:solidFill>
                  <a:schemeClr val="accent5"/>
                </a:solidFill>
                <a:ea typeface="微軟正黑體" pitchFamily="34" charset="-120"/>
              </a:rPr>
              <a:t>Strong R&amp;D and Customization Capabilities</a:t>
            </a:r>
            <a:endParaRPr lang="zh-TW" altLang="en-US" sz="2700" b="1" dirty="0">
              <a:solidFill>
                <a:schemeClr val="accent5"/>
              </a:solidFill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37988" y="56580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Fixed BOM support 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6+6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PCN/EOL Policy 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Unique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S/N for RMA tracking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Freeform 166"/>
          <p:cNvSpPr>
            <a:spLocks noEditPoints="1"/>
          </p:cNvSpPr>
          <p:nvPr/>
        </p:nvSpPr>
        <p:spPr bwMode="auto">
          <a:xfrm>
            <a:off x="5234697" y="5166004"/>
            <a:ext cx="548909" cy="653293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10675" y="3205540"/>
            <a:ext cx="47380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chemeClr val="accent5"/>
                </a:solidFill>
                <a:ea typeface="微軟正黑體" pitchFamily="34" charset="-120"/>
              </a:rPr>
              <a:t>Widely Recognized Certification</a:t>
            </a:r>
          </a:p>
        </p:txBody>
      </p:sp>
      <p:sp>
        <p:nvSpPr>
          <p:cNvPr id="28" name="AutoShape 117"/>
          <p:cNvSpPr>
            <a:spLocks/>
          </p:cNvSpPr>
          <p:nvPr/>
        </p:nvSpPr>
        <p:spPr bwMode="auto">
          <a:xfrm>
            <a:off x="674448" y="3263598"/>
            <a:ext cx="620067" cy="46531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" name="Freeform 156"/>
          <p:cNvSpPr>
            <a:spLocks noEditPoints="1"/>
          </p:cNvSpPr>
          <p:nvPr/>
        </p:nvSpPr>
        <p:spPr bwMode="auto">
          <a:xfrm>
            <a:off x="700828" y="5157192"/>
            <a:ext cx="565997" cy="565998"/>
          </a:xfrm>
          <a:custGeom>
            <a:avLst/>
            <a:gdLst>
              <a:gd name="T0" fmla="*/ 49 w 98"/>
              <a:gd name="T1" fmla="*/ 0 h 98"/>
              <a:gd name="T2" fmla="*/ 83 w 98"/>
              <a:gd name="T3" fmla="*/ 15 h 98"/>
              <a:gd name="T4" fmla="*/ 98 w 98"/>
              <a:gd name="T5" fmla="*/ 49 h 98"/>
              <a:gd name="T6" fmla="*/ 83 w 98"/>
              <a:gd name="T7" fmla="*/ 83 h 98"/>
              <a:gd name="T8" fmla="*/ 49 w 98"/>
              <a:gd name="T9" fmla="*/ 98 h 98"/>
              <a:gd name="T10" fmla="*/ 15 w 98"/>
              <a:gd name="T11" fmla="*/ 83 h 98"/>
              <a:gd name="T12" fmla="*/ 0 w 98"/>
              <a:gd name="T13" fmla="*/ 49 h 98"/>
              <a:gd name="T14" fmla="*/ 15 w 98"/>
              <a:gd name="T15" fmla="*/ 15 h 98"/>
              <a:gd name="T16" fmla="*/ 49 w 98"/>
              <a:gd name="T17" fmla="*/ 0 h 98"/>
              <a:gd name="T18" fmla="*/ 55 w 98"/>
              <a:gd name="T19" fmla="*/ 47 h 98"/>
              <a:gd name="T20" fmla="*/ 54 w 98"/>
              <a:gd name="T21" fmla="*/ 45 h 98"/>
              <a:gd name="T22" fmla="*/ 69 w 98"/>
              <a:gd name="T23" fmla="*/ 24 h 98"/>
              <a:gd name="T24" fmla="*/ 65 w 98"/>
              <a:gd name="T25" fmla="*/ 22 h 98"/>
              <a:gd name="T26" fmla="*/ 50 w 98"/>
              <a:gd name="T27" fmla="*/ 43 h 98"/>
              <a:gd name="T28" fmla="*/ 46 w 98"/>
              <a:gd name="T29" fmla="*/ 44 h 98"/>
              <a:gd name="T30" fmla="*/ 42 w 98"/>
              <a:gd name="T31" fmla="*/ 53 h 98"/>
              <a:gd name="T32" fmla="*/ 51 w 98"/>
              <a:gd name="T33" fmla="*/ 57 h 98"/>
              <a:gd name="T34" fmla="*/ 53 w 98"/>
              <a:gd name="T35" fmla="*/ 56 h 98"/>
              <a:gd name="T36" fmla="*/ 70 w 98"/>
              <a:gd name="T37" fmla="*/ 61 h 98"/>
              <a:gd name="T38" fmla="*/ 71 w 98"/>
              <a:gd name="T39" fmla="*/ 57 h 98"/>
              <a:gd name="T40" fmla="*/ 56 w 98"/>
              <a:gd name="T41" fmla="*/ 50 h 98"/>
              <a:gd name="T42" fmla="*/ 55 w 98"/>
              <a:gd name="T43" fmla="*/ 47 h 98"/>
              <a:gd name="T44" fmla="*/ 74 w 98"/>
              <a:gd name="T45" fmla="*/ 24 h 98"/>
              <a:gd name="T46" fmla="*/ 49 w 98"/>
              <a:gd name="T47" fmla="*/ 14 h 98"/>
              <a:gd name="T48" fmla="*/ 24 w 98"/>
              <a:gd name="T49" fmla="*/ 24 h 98"/>
              <a:gd name="T50" fmla="*/ 13 w 98"/>
              <a:gd name="T51" fmla="*/ 49 h 98"/>
              <a:gd name="T52" fmla="*/ 24 w 98"/>
              <a:gd name="T53" fmla="*/ 74 h 98"/>
              <a:gd name="T54" fmla="*/ 49 w 98"/>
              <a:gd name="T55" fmla="*/ 85 h 98"/>
              <a:gd name="T56" fmla="*/ 74 w 98"/>
              <a:gd name="T57" fmla="*/ 74 h 98"/>
              <a:gd name="T58" fmla="*/ 84 w 98"/>
              <a:gd name="T59" fmla="*/ 49 h 98"/>
              <a:gd name="T60" fmla="*/ 74 w 98"/>
              <a:gd name="T61" fmla="*/ 2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2" y="0"/>
                  <a:pt x="75" y="6"/>
                  <a:pt x="83" y="15"/>
                </a:cubicBezTo>
                <a:cubicBezTo>
                  <a:pt x="92" y="23"/>
                  <a:pt x="98" y="36"/>
                  <a:pt x="98" y="49"/>
                </a:cubicBezTo>
                <a:cubicBezTo>
                  <a:pt x="98" y="62"/>
                  <a:pt x="92" y="75"/>
                  <a:pt x="83" y="83"/>
                </a:cubicBezTo>
                <a:cubicBezTo>
                  <a:pt x="75" y="92"/>
                  <a:pt x="62" y="98"/>
                  <a:pt x="49" y="98"/>
                </a:cubicBezTo>
                <a:cubicBezTo>
                  <a:pt x="36" y="98"/>
                  <a:pt x="23" y="92"/>
                  <a:pt x="15" y="83"/>
                </a:cubicBezTo>
                <a:cubicBezTo>
                  <a:pt x="6" y="75"/>
                  <a:pt x="0" y="62"/>
                  <a:pt x="0" y="49"/>
                </a:cubicBezTo>
                <a:cubicBezTo>
                  <a:pt x="0" y="36"/>
                  <a:pt x="6" y="23"/>
                  <a:pt x="15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5" y="47"/>
                </a:moveTo>
                <a:cubicBezTo>
                  <a:pt x="55" y="46"/>
                  <a:pt x="54" y="46"/>
                  <a:pt x="54" y="45"/>
                </a:cubicBezTo>
                <a:cubicBezTo>
                  <a:pt x="59" y="39"/>
                  <a:pt x="64" y="32"/>
                  <a:pt x="69" y="24"/>
                </a:cubicBezTo>
                <a:cubicBezTo>
                  <a:pt x="68" y="23"/>
                  <a:pt x="67" y="22"/>
                  <a:pt x="65" y="22"/>
                </a:cubicBezTo>
                <a:cubicBezTo>
                  <a:pt x="59" y="28"/>
                  <a:pt x="54" y="35"/>
                  <a:pt x="50" y="43"/>
                </a:cubicBezTo>
                <a:cubicBezTo>
                  <a:pt x="49" y="43"/>
                  <a:pt x="47" y="43"/>
                  <a:pt x="46" y="44"/>
                </a:cubicBezTo>
                <a:cubicBezTo>
                  <a:pt x="42" y="45"/>
                  <a:pt x="41" y="49"/>
                  <a:pt x="42" y="53"/>
                </a:cubicBezTo>
                <a:cubicBezTo>
                  <a:pt x="44" y="56"/>
                  <a:pt x="48" y="58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8" y="58"/>
                  <a:pt x="64" y="60"/>
                  <a:pt x="70" y="61"/>
                </a:cubicBezTo>
                <a:cubicBezTo>
                  <a:pt x="70" y="60"/>
                  <a:pt x="71" y="58"/>
                  <a:pt x="71" y="57"/>
                </a:cubicBezTo>
                <a:cubicBezTo>
                  <a:pt x="66" y="54"/>
                  <a:pt x="61" y="52"/>
                  <a:pt x="56" y="50"/>
                </a:cubicBezTo>
                <a:cubicBezTo>
                  <a:pt x="56" y="49"/>
                  <a:pt x="56" y="48"/>
                  <a:pt x="55" y="47"/>
                </a:cubicBezTo>
                <a:close/>
                <a:moveTo>
                  <a:pt x="74" y="24"/>
                </a:moveTo>
                <a:cubicBezTo>
                  <a:pt x="68" y="18"/>
                  <a:pt x="59" y="14"/>
                  <a:pt x="49" y="14"/>
                </a:cubicBezTo>
                <a:cubicBezTo>
                  <a:pt x="39" y="14"/>
                  <a:pt x="30" y="18"/>
                  <a:pt x="24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9"/>
                  <a:pt x="17" y="68"/>
                  <a:pt x="24" y="74"/>
                </a:cubicBezTo>
                <a:cubicBezTo>
                  <a:pt x="30" y="81"/>
                  <a:pt x="39" y="85"/>
                  <a:pt x="49" y="85"/>
                </a:cubicBezTo>
                <a:cubicBezTo>
                  <a:pt x="59" y="85"/>
                  <a:pt x="68" y="81"/>
                  <a:pt x="74" y="74"/>
                </a:cubicBezTo>
                <a:cubicBezTo>
                  <a:pt x="80" y="68"/>
                  <a:pt x="84" y="59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174"/>
          <p:cNvSpPr>
            <a:spLocks noEditPoints="1"/>
          </p:cNvSpPr>
          <p:nvPr/>
        </p:nvSpPr>
        <p:spPr bwMode="auto">
          <a:xfrm>
            <a:off x="708662" y="2173978"/>
            <a:ext cx="585853" cy="556560"/>
          </a:xfrm>
          <a:custGeom>
            <a:avLst/>
            <a:gdLst>
              <a:gd name="T0" fmla="*/ 89 w 93"/>
              <a:gd name="T1" fmla="*/ 0 h 88"/>
              <a:gd name="T2" fmla="*/ 93 w 93"/>
              <a:gd name="T3" fmla="*/ 5 h 88"/>
              <a:gd name="T4" fmla="*/ 93 w 93"/>
              <a:gd name="T5" fmla="*/ 74 h 88"/>
              <a:gd name="T6" fmla="*/ 81 w 93"/>
              <a:gd name="T7" fmla="*/ 74 h 88"/>
              <a:gd name="T8" fmla="*/ 82 w 93"/>
              <a:gd name="T9" fmla="*/ 65 h 88"/>
              <a:gd name="T10" fmla="*/ 84 w 93"/>
              <a:gd name="T11" fmla="*/ 10 h 88"/>
              <a:gd name="T12" fmla="*/ 10 w 93"/>
              <a:gd name="T13" fmla="*/ 65 h 88"/>
              <a:gd name="T14" fmla="*/ 48 w 93"/>
              <a:gd name="T15" fmla="*/ 72 h 88"/>
              <a:gd name="T16" fmla="*/ 5 w 93"/>
              <a:gd name="T17" fmla="*/ 74 h 88"/>
              <a:gd name="T18" fmla="*/ 0 w 93"/>
              <a:gd name="T19" fmla="*/ 69 h 88"/>
              <a:gd name="T20" fmla="*/ 0 w 93"/>
              <a:gd name="T21" fmla="*/ 0 h 88"/>
              <a:gd name="T22" fmla="*/ 64 w 93"/>
              <a:gd name="T23" fmla="*/ 51 h 88"/>
              <a:gd name="T24" fmla="*/ 55 w 93"/>
              <a:gd name="T25" fmla="*/ 71 h 88"/>
              <a:gd name="T26" fmla="*/ 57 w 93"/>
              <a:gd name="T27" fmla="*/ 82 h 88"/>
              <a:gd name="T28" fmla="*/ 64 w 93"/>
              <a:gd name="T29" fmla="*/ 78 h 88"/>
              <a:gd name="T30" fmla="*/ 72 w 93"/>
              <a:gd name="T31" fmla="*/ 84 h 88"/>
              <a:gd name="T32" fmla="*/ 74 w 93"/>
              <a:gd name="T33" fmla="*/ 71 h 88"/>
              <a:gd name="T34" fmla="*/ 64 w 93"/>
              <a:gd name="T35" fmla="*/ 51 h 88"/>
              <a:gd name="T36" fmla="*/ 64 w 93"/>
              <a:gd name="T37" fmla="*/ 69 h 88"/>
              <a:gd name="T38" fmla="*/ 64 w 93"/>
              <a:gd name="T39" fmla="*/ 72 h 88"/>
              <a:gd name="T40" fmla="*/ 62 w 93"/>
              <a:gd name="T41" fmla="*/ 55 h 88"/>
              <a:gd name="T42" fmla="*/ 71 w 93"/>
              <a:gd name="T43" fmla="*/ 64 h 88"/>
              <a:gd name="T44" fmla="*/ 62 w 93"/>
              <a:gd name="T45" fmla="*/ 55 h 88"/>
              <a:gd name="T46" fmla="*/ 18 w 93"/>
              <a:gd name="T47" fmla="*/ 46 h 88"/>
              <a:gd name="T48" fmla="*/ 77 w 93"/>
              <a:gd name="T49" fmla="*/ 41 h 88"/>
              <a:gd name="T50" fmla="*/ 47 w 93"/>
              <a:gd name="T51" fmla="*/ 29 h 88"/>
              <a:gd name="T52" fmla="*/ 77 w 93"/>
              <a:gd name="T53" fmla="*/ 34 h 88"/>
              <a:gd name="T54" fmla="*/ 47 w 93"/>
              <a:gd name="T55" fmla="*/ 29 h 88"/>
              <a:gd name="T56" fmla="*/ 47 w 93"/>
              <a:gd name="T57" fmla="*/ 22 h 88"/>
              <a:gd name="T58" fmla="*/ 77 w 93"/>
              <a:gd name="T59" fmla="*/ 17 h 88"/>
              <a:gd name="T60" fmla="*/ 18 w 93"/>
              <a:gd name="T61" fmla="*/ 17 h 88"/>
              <a:gd name="T62" fmla="*/ 40 w 93"/>
              <a:gd name="T63" fmla="*/ 35 h 88"/>
              <a:gd name="T64" fmla="*/ 18 w 93"/>
              <a:gd name="T65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" h="88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1388" y="2142787"/>
            <a:ext cx="77130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700" b="1" dirty="0">
                <a:solidFill>
                  <a:schemeClr val="accent5"/>
                </a:solidFill>
                <a:ea typeface="微軟正黑體" pitchFamily="34" charset="-120"/>
              </a:rPr>
              <a:t>Received IATF 16949 2016 Letter of Conformance</a:t>
            </a:r>
            <a:endParaRPr lang="zh-TW" altLang="zh-TW" sz="2700" b="1" dirty="0">
              <a:solidFill>
                <a:schemeClr val="accent5"/>
              </a:solidFill>
              <a:ea typeface="微軟正黑體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6989" t="4645" b="55088"/>
          <a:stretch/>
        </p:blipFill>
        <p:spPr>
          <a:xfrm>
            <a:off x="1497554" y="3604969"/>
            <a:ext cx="856903" cy="9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1.BU1\9.Others\Templates\Document templats 2017\輸出\Images\0904\ppt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3960813" y="4652962"/>
            <a:ext cx="5724525" cy="1586814"/>
            <a:chOff x="3960344" y="4653136"/>
            <a:chExt cx="5724224" cy="1586644"/>
          </a:xfrm>
        </p:grpSpPr>
        <p:sp>
          <p:nvSpPr>
            <p:cNvPr id="6" name="文字方塊 5"/>
            <p:cNvSpPr txBox="1"/>
            <p:nvPr/>
          </p:nvSpPr>
          <p:spPr>
            <a:xfrm>
              <a:off x="3960344" y="4653136"/>
              <a:ext cx="3384372" cy="4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/>
                </a:rPr>
                <a:t>industrial.apacer.com/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960344" y="4981713"/>
              <a:ext cx="5724224" cy="760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©Copyright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Confidential. Unauthorized use, dissemination,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distribution, or reproduction of this document is not allowed without the permission of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Specifications of details may change without notice.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60344" y="5916650"/>
              <a:ext cx="5724224" cy="3231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This document and its contents are </a:t>
              </a:r>
              <a:r>
                <a:rPr lang="en-US" altLang="zh-TW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confidential©Copyright</a:t>
              </a:r>
              <a:r>
                <a:rPr lang="en-US" altLang="zh-TW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072063" y="2720975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67544" y="1289781"/>
            <a:ext cx="4351724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Overview</a:t>
            </a:r>
            <a:endParaRPr lang="en-US" altLang="zh-TW" sz="28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2819" y="213285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autonomous driving, smart cars and the Internet of Vehicles (</a:t>
            </a:r>
            <a:r>
              <a:rPr lang="en-US" altLang="zh-TW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IoV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are expected to become early adopters of 5G technology, the application requirements for in-vehicle and transportation data storage will naturally change as a result. </a:t>
            </a:r>
            <a:endParaRPr lang="zh-TW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zh-TW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</a:t>
            </a:r>
            <a:r>
              <a:rPr lang="en-US" altLang="zh-TW" b="1" dirty="0">
                <a:solidFill>
                  <a:schemeClr val="accent5"/>
                </a:solidFill>
              </a:rPr>
              <a:t>navigation systems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TW" b="1" dirty="0">
                <a:solidFill>
                  <a:schemeClr val="accent5"/>
                </a:solidFill>
              </a:rPr>
              <a:t>In-Vehicle Infotainment (IVI)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altLang="zh-TW" b="1" dirty="0">
                <a:solidFill>
                  <a:schemeClr val="accent5"/>
                </a:solidFill>
              </a:rPr>
              <a:t>Advanced Driver Assistance </a:t>
            </a:r>
            <a:r>
              <a:rPr lang="en-US" altLang="zh-TW" b="1" dirty="0" smtClean="0">
                <a:solidFill>
                  <a:schemeClr val="accent5"/>
                </a:solidFill>
              </a:rPr>
              <a:t>Systems </a:t>
            </a:r>
            <a:r>
              <a:rPr lang="en-US" altLang="zh-TW" b="1" dirty="0">
                <a:solidFill>
                  <a:schemeClr val="accent5"/>
                </a:solidFill>
              </a:rPr>
              <a:t>(ADAS)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US" altLang="zh-TW" b="1" dirty="0">
                <a:solidFill>
                  <a:schemeClr val="accent5"/>
                </a:solidFill>
              </a:rPr>
              <a:t>surveillance and intelligent transportation </a:t>
            </a:r>
            <a:r>
              <a:rPr lang="en-US" altLang="zh-TW" b="1" dirty="0" smtClean="0">
                <a:solidFill>
                  <a:schemeClr val="accent5"/>
                </a:solidFill>
              </a:rPr>
              <a:t>systems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outdoors, industrial SSDs and memory modules are increasingly tasked with reliably reading and writing data.</a:t>
            </a:r>
            <a:endParaRPr lang="zh-TW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71" y="4851898"/>
            <a:ext cx="2101786" cy="14870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481" y="4855464"/>
            <a:ext cx="2235906" cy="148132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443" y="4851898"/>
            <a:ext cx="2245178" cy="148781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452" y="4851898"/>
            <a:ext cx="2088232" cy="14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4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66825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00166" y="2116138"/>
            <a:ext cx="756126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Featured Technologies for Transportation Applications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Customer Success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Case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 err="1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Apacerʼs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 Strengths </a:t>
            </a:r>
            <a:endParaRPr lang="en-US" altLang="zh-TW" sz="2400" b="1" dirty="0" smtClean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04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55576" y="1280929"/>
            <a:ext cx="4597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</a:rPr>
              <a:t>Challenges and Requirements</a:t>
            </a:r>
            <a:endParaRPr lang="zh-TW" altLang="en-US" sz="28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13838" y="2204864"/>
            <a:ext cx="8337684" cy="1715392"/>
            <a:chOff x="506016" y="2460983"/>
            <a:chExt cx="8337684" cy="1715392"/>
          </a:xfrm>
        </p:grpSpPr>
        <p:sp>
          <p:nvSpPr>
            <p:cNvPr id="10" name="矩形 9"/>
            <p:cNvSpPr/>
            <p:nvPr/>
          </p:nvSpPr>
          <p:spPr>
            <a:xfrm>
              <a:off x="846313" y="2460983"/>
              <a:ext cx="79973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Tough enough to survive anywhere in the world</a:t>
              </a:r>
              <a:endParaRPr lang="zh-TW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81742" y="2852936"/>
              <a:ext cx="705736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The transportation industry has to develop vehicles and systems that will be used in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a variety of harsh environments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 From bitterly cold conditions to burning desert landscapes, transportation technology has to resist the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extremes of temperature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humidity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dust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and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vibration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 And natural weather systems aren’t the end of it. Many parts of the world where vehicles need to travel are badly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polluted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 </a:t>
              </a:r>
              <a:endPara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 rot="10800000" flipH="1">
              <a:off x="506016" y="2489805"/>
              <a:ext cx="273972" cy="342465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894440" y="4280296"/>
            <a:ext cx="8194666" cy="1497508"/>
            <a:chOff x="539552" y="4296688"/>
            <a:chExt cx="8246234" cy="1497508"/>
          </a:xfrm>
        </p:grpSpPr>
        <p:sp>
          <p:nvSpPr>
            <p:cNvPr id="21" name="矩形 20"/>
            <p:cNvSpPr/>
            <p:nvPr/>
          </p:nvSpPr>
          <p:spPr>
            <a:xfrm>
              <a:off x="900942" y="4296688"/>
              <a:ext cx="78848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Voltage instability is no longer a problem</a:t>
              </a:r>
              <a:endParaRPr lang="zh-TW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7642" y="4716978"/>
              <a:ext cx="712129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Especially in developing countries or remote areas,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 voltage supply can sometimes be compromised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 The data stored on </a:t>
              </a:r>
              <a:r>
                <a:rPr lang="en-US" altLang="zh-TW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 SSD 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may be lost or corrupted by any instant power instability. Even worse, it may cause </a:t>
              </a:r>
              <a:r>
                <a:rPr lang="en-US" altLang="zh-TW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 SSD 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to stop working and lead to system shutdown in the long run. </a:t>
              </a:r>
              <a:endParaRPr lang="zh-TW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 rot="10800000" flipH="1">
              <a:off x="539552" y="4310671"/>
              <a:ext cx="273972" cy="342465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</p:spTree>
    <p:extLst>
      <p:ext uri="{BB962C8B-B14F-4D97-AF65-F5344CB8AC3E}">
        <p14:creationId xmlns:p14="http://schemas.microsoft.com/office/powerpoint/2010/main" val="15228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955800" y="945924"/>
            <a:ext cx="534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Transportation Applications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ea typeface="微軟正黑體" pitchFamily="34" charset="-120"/>
            </a:endParaRPr>
          </a:p>
        </p:txBody>
      </p:sp>
      <p:pic>
        <p:nvPicPr>
          <p:cNvPr id="2" name="Picture 2" descr="https://industrial.apacer.com/upfiles/ADUpload/allshare/Transportation_applicati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3089"/>
          <a:stretch/>
        </p:blipFill>
        <p:spPr bwMode="auto">
          <a:xfrm>
            <a:off x="1187624" y="1554154"/>
            <a:ext cx="6875498" cy="51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7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66825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00166" y="2116138"/>
            <a:ext cx="756126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</a:rPr>
              <a:t>Featured Technologies for Transportation Applications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Customer Success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Case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 err="1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Apacerʼs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 Strengths </a:t>
            </a:r>
            <a:endParaRPr lang="en-US" altLang="zh-TW" sz="2400" b="1" dirty="0" smtClean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67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B58A0D5-FD71-4359-A29A-E8A7E516FE22}" type="slidenum">
              <a:rPr lang="zh-TW" altLang="en-US" smtClean="0">
                <a:latin typeface="+mj-lt"/>
              </a:rPr>
              <a:pPr/>
              <a:t>8</a:t>
            </a:fld>
            <a:endParaRPr lang="zh-TW" altLang="en-US" dirty="0">
              <a:latin typeface="+mj-lt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2381251" y="3284984"/>
            <a:ext cx="2152425" cy="3458716"/>
            <a:chOff x="5037853" y="1062133"/>
            <a:chExt cx="1999228" cy="3458716"/>
          </a:xfrm>
        </p:grpSpPr>
        <p:sp>
          <p:nvSpPr>
            <p:cNvPr id="8" name="矩形 7"/>
            <p:cNvSpPr/>
            <p:nvPr/>
          </p:nvSpPr>
          <p:spPr>
            <a:xfrm>
              <a:off x="5221207" y="1062133"/>
              <a:ext cx="1634721" cy="34587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軟正黑體"/>
                <a:cs typeface="+mn-cs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5037853" y="2113815"/>
              <a:ext cx="1999228" cy="852657"/>
              <a:chOff x="5123106" y="1224083"/>
              <a:chExt cx="2365100" cy="100869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5123106" y="1224083"/>
                <a:ext cx="2354880" cy="720000"/>
              </a:xfrm>
              <a:prstGeom prst="rect">
                <a:avLst/>
              </a:prstGeom>
              <a:solidFill>
                <a:srgbClr val="9ACA9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TW" altLang="en-US" b="1" kern="0" dirty="0">
                    <a:solidFill>
                      <a:prstClr val="white"/>
                    </a:solidFill>
                    <a:latin typeface="+mj-lt"/>
                    <a:ea typeface="微軟正黑體"/>
                  </a:rPr>
                  <a:t>Longevity</a:t>
                </a:r>
              </a:p>
            </p:txBody>
          </p:sp>
          <p:sp>
            <p:nvSpPr>
              <p:cNvPr id="21" name="直角三角形 20"/>
              <p:cNvSpPr/>
              <p:nvPr/>
            </p:nvSpPr>
            <p:spPr>
              <a:xfrm rot="10800000" flipH="1">
                <a:off x="7273899" y="1944083"/>
                <a:ext cx="214307" cy="288698"/>
              </a:xfrm>
              <a:prstGeom prst="rtTriangle">
                <a:avLst/>
              </a:prstGeom>
              <a:solidFill>
                <a:srgbClr val="73B579"/>
              </a:solidFill>
              <a:ln w="7938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/>
                </a:endParaRPr>
              </a:p>
            </p:txBody>
          </p:sp>
          <p:sp>
            <p:nvSpPr>
              <p:cNvPr id="22" name="直角三角形 21"/>
              <p:cNvSpPr/>
              <p:nvPr/>
            </p:nvSpPr>
            <p:spPr>
              <a:xfrm rot="10800000">
                <a:off x="5125232" y="1944083"/>
                <a:ext cx="214307" cy="288698"/>
              </a:xfrm>
              <a:prstGeom prst="rtTriangle">
                <a:avLst/>
              </a:prstGeom>
              <a:solidFill>
                <a:srgbClr val="73B579"/>
              </a:solidFill>
              <a:ln w="7938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2653517" y="5107228"/>
            <a:ext cx="174036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‧ Over-provisioning</a:t>
            </a:r>
          </a:p>
          <a:p>
            <a:pPr>
              <a:lnSpc>
                <a:spcPct val="114000"/>
              </a:lnSpc>
              <a:defRPr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‧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SLC-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liteX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‧ Fixed BOM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‧ 6+6 PCN/EOL Policy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68" y="1286550"/>
            <a:ext cx="9134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Featured Technologies for </a:t>
            </a:r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Transportation Applications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62244" y="1860715"/>
            <a:ext cx="7344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transportation industry, manufacturers have to consider the varied and punishing environments where their products will be used.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Apacer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stays ahead of its competitors because of its focus on </a:t>
            </a:r>
            <a:r>
              <a:rPr lang="en-US" altLang="zh-TW" b="1" dirty="0" smtClean="0">
                <a:solidFill>
                  <a:schemeClr val="accent5"/>
                </a:solidFill>
              </a:rPr>
              <a:t>power stability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TW" b="1" dirty="0">
                <a:solidFill>
                  <a:schemeClr val="accent5"/>
                </a:solidFill>
              </a:rPr>
              <a:t>longevity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TW" b="1" dirty="0">
                <a:solidFill>
                  <a:schemeClr val="accent5"/>
                </a:solidFill>
              </a:rPr>
              <a:t>survivability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altLang="zh-TW" b="1" dirty="0">
                <a:solidFill>
                  <a:schemeClr val="accent5"/>
                </a:solidFill>
              </a:rPr>
              <a:t>value-added applications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zh-TW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625549" y="3284812"/>
            <a:ext cx="2150490" cy="3456556"/>
            <a:chOff x="4658468" y="3356992"/>
            <a:chExt cx="2150490" cy="3456556"/>
          </a:xfrm>
        </p:grpSpPr>
        <p:grpSp>
          <p:nvGrpSpPr>
            <p:cNvPr id="28" name="群組 27"/>
            <p:cNvGrpSpPr/>
            <p:nvPr/>
          </p:nvGrpSpPr>
          <p:grpSpPr>
            <a:xfrm>
              <a:off x="4658468" y="3356992"/>
              <a:ext cx="2150490" cy="3456556"/>
              <a:chOff x="5039650" y="3645024"/>
              <a:chExt cx="1997431" cy="345655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221207" y="3645024"/>
                <a:ext cx="1634721" cy="34565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軟正黑體"/>
                  <a:cs typeface="+mn-cs"/>
                </a:endParaRPr>
              </a:p>
            </p:txBody>
          </p:sp>
          <p:grpSp>
            <p:nvGrpSpPr>
              <p:cNvPr id="13" name="群組 12"/>
              <p:cNvGrpSpPr/>
              <p:nvPr/>
            </p:nvGrpSpPr>
            <p:grpSpPr>
              <a:xfrm>
                <a:off x="5039650" y="5305329"/>
                <a:ext cx="1997431" cy="244038"/>
                <a:chOff x="5125232" y="4999658"/>
                <a:chExt cx="2362974" cy="288698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 rot="10800000" flipH="1">
                  <a:off x="7273899" y="4999658"/>
                  <a:ext cx="214307" cy="288698"/>
                </a:xfrm>
                <a:prstGeom prst="rtTriangle">
                  <a:avLst/>
                </a:prstGeom>
                <a:solidFill>
                  <a:srgbClr val="3CAAA2"/>
                </a:solidFill>
                <a:ln w="7938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/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10800000">
                  <a:off x="5125232" y="4999658"/>
                  <a:ext cx="214307" cy="288698"/>
                </a:xfrm>
                <a:prstGeom prst="rtTriangle">
                  <a:avLst/>
                </a:prstGeom>
                <a:solidFill>
                  <a:srgbClr val="3CAAA2"/>
                </a:solidFill>
                <a:ln w="7938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/>
                  </a:endParaRPr>
                </a:p>
              </p:txBody>
            </p:sp>
          </p:grpSp>
        </p:grpSp>
        <p:sp>
          <p:nvSpPr>
            <p:cNvPr id="42" name="矩形 41"/>
            <p:cNvSpPr/>
            <p:nvPr/>
          </p:nvSpPr>
          <p:spPr>
            <a:xfrm>
              <a:off x="4911924" y="5165882"/>
              <a:ext cx="181627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Anti-</a:t>
              </a:r>
              <a:r>
                <a:rPr lang="en-US" altLang="zh-TW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Sulfuration</a:t>
              </a:r>
              <a:endPara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endParaRPr>
            </a:p>
            <a:p>
              <a:pPr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Conformal Coating</a:t>
              </a:r>
            </a:p>
            <a:p>
              <a:pPr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</a:t>
              </a:r>
              <a:r>
                <a:rPr lang="en-US" altLang="zh-TW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Nano</a:t>
              </a: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 Coating (IP57)</a:t>
              </a:r>
            </a:p>
            <a:p>
              <a:pPr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</a:t>
              </a:r>
              <a:r>
                <a:rPr lang="en-US" altLang="zh-TW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Sidefill</a:t>
              </a:r>
              <a:endPara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endParaRPr>
            </a:p>
            <a:p>
              <a:pPr>
                <a:defRPr/>
              </a:pP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Wide Temperature</a:t>
              </a:r>
            </a:p>
            <a:p>
              <a:pPr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30µ </a:t>
              </a: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Gold Finger</a:t>
              </a:r>
              <a:endPara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endParaRPr>
            </a:p>
          </p:txBody>
        </p:sp>
      </p:grpSp>
      <p:pic>
        <p:nvPicPr>
          <p:cNvPr id="60" name="圖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53" y="3466474"/>
            <a:ext cx="762347" cy="762347"/>
          </a:xfrm>
          <a:prstGeom prst="rect">
            <a:avLst/>
          </a:prstGeom>
        </p:spPr>
      </p:pic>
      <p:grpSp>
        <p:nvGrpSpPr>
          <p:cNvPr id="46" name="群組 45"/>
          <p:cNvGrpSpPr/>
          <p:nvPr/>
        </p:nvGrpSpPr>
        <p:grpSpPr>
          <a:xfrm>
            <a:off x="6875918" y="3291032"/>
            <a:ext cx="2152651" cy="3467806"/>
            <a:chOff x="20090" y="3356991"/>
            <a:chExt cx="2152651" cy="3467806"/>
          </a:xfrm>
        </p:grpSpPr>
        <p:grpSp>
          <p:nvGrpSpPr>
            <p:cNvPr id="47" name="群組 46"/>
            <p:cNvGrpSpPr/>
            <p:nvPr/>
          </p:nvGrpSpPr>
          <p:grpSpPr>
            <a:xfrm>
              <a:off x="20090" y="3356991"/>
              <a:ext cx="2152651" cy="3467806"/>
              <a:chOff x="2061484" y="1062133"/>
              <a:chExt cx="1999438" cy="3467806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2244242" y="1062133"/>
                <a:ext cx="1634721" cy="34678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軟正黑體"/>
                  <a:cs typeface="+mn-cs"/>
                </a:endParaRPr>
              </a:p>
            </p:txBody>
          </p:sp>
          <p:grpSp>
            <p:nvGrpSpPr>
              <p:cNvPr id="53" name="群組 52"/>
              <p:cNvGrpSpPr/>
              <p:nvPr/>
            </p:nvGrpSpPr>
            <p:grpSpPr>
              <a:xfrm>
                <a:off x="2061484" y="2113815"/>
                <a:ext cx="1999438" cy="852657"/>
                <a:chOff x="1602044" y="1224083"/>
                <a:chExt cx="2365350" cy="1008698"/>
              </a:xfrm>
            </p:grpSpPr>
            <p:sp>
              <p:nvSpPr>
                <p:cNvPr id="55" name="矩形 54"/>
                <p:cNvSpPr/>
                <p:nvPr/>
              </p:nvSpPr>
              <p:spPr>
                <a:xfrm>
                  <a:off x="1602044" y="1224083"/>
                  <a:ext cx="2365350" cy="720000"/>
                </a:xfrm>
                <a:prstGeom prst="rect">
                  <a:avLst/>
                </a:prstGeom>
                <a:solidFill>
                  <a:srgbClr val="ACC8E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TW" b="1" kern="0" dirty="0" smtClean="0">
                      <a:solidFill>
                        <a:prstClr val="white"/>
                      </a:solidFill>
                      <a:latin typeface="+mj-lt"/>
                      <a:ea typeface="微軟正黑體"/>
                    </a:rPr>
                    <a:t>Value-added</a:t>
                  </a:r>
                </a:p>
                <a:p>
                  <a:pPr lvl="0" algn="ctr">
                    <a:defRPr/>
                  </a:pPr>
                  <a:r>
                    <a:rPr lang="en-US" altLang="zh-TW" b="1" kern="0" dirty="0">
                      <a:solidFill>
                        <a:prstClr val="white"/>
                      </a:solidFill>
                      <a:latin typeface="+mj-lt"/>
                      <a:ea typeface="微軟正黑體"/>
                    </a:rPr>
                    <a:t>Applications</a:t>
                  </a:r>
                  <a:endParaRPr kumimoji="0" lang="zh-TW" alt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/>
                  </a:endParaRPr>
                </a:p>
              </p:txBody>
            </p:sp>
            <p:sp>
              <p:nvSpPr>
                <p:cNvPr id="58" name="直角三角形 57"/>
                <p:cNvSpPr/>
                <p:nvPr/>
              </p:nvSpPr>
              <p:spPr>
                <a:xfrm rot="10800000" flipH="1">
                  <a:off x="3752132" y="1944083"/>
                  <a:ext cx="214307" cy="288698"/>
                </a:xfrm>
                <a:prstGeom prst="rtTriangle">
                  <a:avLst/>
                </a:prstGeom>
                <a:solidFill>
                  <a:srgbClr val="558ED5"/>
                </a:solidFill>
                <a:ln w="7938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/>
                  </a:endParaRPr>
                </a:p>
              </p:txBody>
            </p:sp>
            <p:sp>
              <p:nvSpPr>
                <p:cNvPr id="62" name="直角三角形 61"/>
                <p:cNvSpPr/>
                <p:nvPr/>
              </p:nvSpPr>
              <p:spPr>
                <a:xfrm rot="10800000">
                  <a:off x="1603465" y="1944083"/>
                  <a:ext cx="214307" cy="288698"/>
                </a:xfrm>
                <a:prstGeom prst="rtTriangle">
                  <a:avLst/>
                </a:prstGeom>
                <a:solidFill>
                  <a:srgbClr val="558ED5"/>
                </a:solidFill>
                <a:ln w="7938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/>
                  </a:endParaRPr>
                </a:p>
              </p:txBody>
            </p:sp>
          </p:grpSp>
        </p:grpSp>
        <p:sp>
          <p:nvSpPr>
            <p:cNvPr id="48" name="矩形 47"/>
            <p:cNvSpPr/>
            <p:nvPr/>
          </p:nvSpPr>
          <p:spPr>
            <a:xfrm>
              <a:off x="322897" y="5209450"/>
              <a:ext cx="16063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</a:t>
              </a: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 </a:t>
              </a: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Double-barreled 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/>
              </a:r>
              <a:b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</a:b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  Solution</a:t>
              </a:r>
            </a:p>
            <a:p>
              <a:pPr lvl="0">
                <a:defRPr/>
              </a:pP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- CoreAnalyzer2</a:t>
              </a:r>
            </a:p>
            <a:p>
              <a:pPr lvl="0">
                <a:defRPr/>
              </a:pP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- </a:t>
              </a:r>
              <a:r>
                <a:rPr lang="en-US" altLang="zh-TW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SSDWidget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2.0</a:t>
              </a:r>
              <a:endPara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4619625" y="4336492"/>
            <a:ext cx="2161043" cy="608619"/>
          </a:xfrm>
          <a:prstGeom prst="rect">
            <a:avLst/>
          </a:prstGeom>
          <a:solidFill>
            <a:srgbClr val="6BCB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kern="0" dirty="0">
                <a:solidFill>
                  <a:prstClr val="white"/>
                </a:solidFill>
                <a:ea typeface="微軟正黑體"/>
              </a:rPr>
              <a:t>Survivability</a:t>
            </a:r>
            <a:endParaRPr lang="zh-TW" altLang="en-US" b="1" kern="0" dirty="0">
              <a:solidFill>
                <a:prstClr val="white"/>
              </a:solidFill>
              <a:ea typeface="微軟正黑體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150937" y="3284812"/>
            <a:ext cx="2150490" cy="3456556"/>
            <a:chOff x="17224" y="3284812"/>
            <a:chExt cx="2150490" cy="3456556"/>
          </a:xfrm>
        </p:grpSpPr>
        <p:grpSp>
          <p:nvGrpSpPr>
            <p:cNvPr id="3" name="群組 2"/>
            <p:cNvGrpSpPr/>
            <p:nvPr/>
          </p:nvGrpSpPr>
          <p:grpSpPr>
            <a:xfrm>
              <a:off x="17224" y="3284812"/>
              <a:ext cx="2150490" cy="3456556"/>
              <a:chOff x="2363521" y="3356992"/>
              <a:chExt cx="2150490" cy="3456556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2363521" y="3356992"/>
                <a:ext cx="2150490" cy="3456556"/>
                <a:chOff x="2106921" y="3645024"/>
                <a:chExt cx="1997431" cy="3456556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2288478" y="3645024"/>
                  <a:ext cx="1634721" cy="345655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/>
                    <a:cs typeface="+mn-cs"/>
                  </a:endParaRPr>
                </a:p>
              </p:txBody>
            </p:sp>
            <p:grpSp>
              <p:nvGrpSpPr>
                <p:cNvPr id="11" name="群組 10"/>
                <p:cNvGrpSpPr/>
                <p:nvPr/>
              </p:nvGrpSpPr>
              <p:grpSpPr>
                <a:xfrm>
                  <a:off x="2106921" y="4696705"/>
                  <a:ext cx="1997431" cy="852657"/>
                  <a:chOff x="1655795" y="4279658"/>
                  <a:chExt cx="2362974" cy="1008698"/>
                </a:xfrm>
              </p:grpSpPr>
              <p:sp>
                <p:nvSpPr>
                  <p:cNvPr id="17" name="矩形 16"/>
                  <p:cNvSpPr/>
                  <p:nvPr/>
                </p:nvSpPr>
                <p:spPr>
                  <a:xfrm>
                    <a:off x="1667520" y="4279658"/>
                    <a:ext cx="2340000" cy="720000"/>
                  </a:xfrm>
                  <a:prstGeom prst="rect">
                    <a:avLst/>
                  </a:prstGeom>
                  <a:solidFill>
                    <a:srgbClr val="93CDD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lvl="0" algn="ctr">
                      <a:defRPr/>
                    </a:pPr>
                    <a:r>
                      <a:rPr lang="en-US" altLang="zh-TW" b="1" kern="0" dirty="0">
                        <a:solidFill>
                          <a:prstClr val="white"/>
                        </a:solidFill>
                        <a:latin typeface="+mj-lt"/>
                        <a:ea typeface="微軟正黑體"/>
                      </a:rPr>
                      <a:t>Power Stability</a:t>
                    </a:r>
                    <a:endParaRPr kumimoji="0" lang="zh-TW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微軟正黑體"/>
                    </a:endParaRPr>
                  </a:p>
                </p:txBody>
              </p:sp>
              <p:sp>
                <p:nvSpPr>
                  <p:cNvPr id="18" name="直角三角形 17"/>
                  <p:cNvSpPr/>
                  <p:nvPr/>
                </p:nvSpPr>
                <p:spPr>
                  <a:xfrm rot="10800000" flipH="1">
                    <a:off x="3804462" y="4999658"/>
                    <a:ext cx="214307" cy="288698"/>
                  </a:xfrm>
                  <a:prstGeom prst="rtTriangle">
                    <a:avLst/>
                  </a:prstGeom>
                  <a:solidFill>
                    <a:srgbClr val="59B3CB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19" name="直角三角形 18"/>
                  <p:cNvSpPr/>
                  <p:nvPr/>
                </p:nvSpPr>
                <p:spPr>
                  <a:xfrm rot="10800000">
                    <a:off x="1655795" y="4999658"/>
                    <a:ext cx="214307" cy="288698"/>
                  </a:xfrm>
                  <a:prstGeom prst="rtTriangle">
                    <a:avLst/>
                  </a:prstGeom>
                  <a:solidFill>
                    <a:srgbClr val="59B3CB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微軟正黑體"/>
                      <a:cs typeface="+mn-cs"/>
                    </a:endParaRPr>
                  </a:p>
                </p:txBody>
              </p:sp>
            </p:grpSp>
          </p:grpSp>
          <p:sp>
            <p:nvSpPr>
              <p:cNvPr id="41" name="矩形 40"/>
              <p:cNvSpPr/>
              <p:nvPr/>
            </p:nvSpPr>
            <p:spPr>
              <a:xfrm>
                <a:off x="2695846" y="5180584"/>
                <a:ext cx="1709618" cy="829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TW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‧</a:t>
                </a:r>
                <a:r>
                  <a:rPr lang="zh-TW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 </a:t>
                </a:r>
                <a:r>
                  <a:rPr lang="en-US" altLang="zh-TW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CorePower</a:t>
                </a:r>
                <a:endPara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TW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‧ </a:t>
                </a:r>
                <a:r>
                  <a:rPr lang="en-US" altLang="zh-TW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DataDefender</a:t>
                </a:r>
                <a:r>
                  <a:rPr lang="en-US" altLang="zh-TW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™</a:t>
                </a:r>
              </a:p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5" y="3437849"/>
              <a:ext cx="810016" cy="810016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30" y="3355069"/>
            <a:ext cx="967175" cy="9671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436733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04248" y="709780"/>
            <a:ext cx="2339752" cy="608619"/>
          </a:xfrm>
          <a:prstGeom prst="rect">
            <a:avLst/>
          </a:prstGeom>
          <a:solidFill>
            <a:srgbClr val="93CD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zh-TW" sz="2400" b="1" kern="0" dirty="0">
                <a:solidFill>
                  <a:prstClr val="white"/>
                </a:solidFill>
                <a:ea typeface="微軟正黑體"/>
              </a:rPr>
              <a:t>Power Stability</a:t>
            </a:r>
            <a:endParaRPr lang="zh-TW" altLang="en-US" sz="2400" b="1" kern="0" dirty="0">
              <a:solidFill>
                <a:prstClr val="white"/>
              </a:solidFill>
              <a:ea typeface="微軟正黑體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16589" y="2461400"/>
            <a:ext cx="1785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 err="1">
                <a:solidFill>
                  <a:srgbClr val="008080"/>
                </a:solidFill>
                <a:ea typeface="微軟正黑體" pitchFamily="34" charset="-120"/>
              </a:rPr>
              <a:t>CorePower</a:t>
            </a:r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25818" y="2886035"/>
            <a:ext cx="662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a hardware-based technology designed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prevent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loss and ensure the stability of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transmission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a power outage using a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backup power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supply to allow sufficient time to move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cached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to NAND flash.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94" y="2533408"/>
            <a:ext cx="1243192" cy="115630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023654" y="4156370"/>
            <a:ext cx="24472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700" b="1" dirty="0">
                <a:solidFill>
                  <a:srgbClr val="008080"/>
                </a:solidFill>
                <a:ea typeface="微軟正黑體" pitchFamily="34" charset="-120"/>
              </a:rPr>
              <a:t>DataDefender™</a:t>
            </a:r>
          </a:p>
        </p:txBody>
      </p:sp>
      <p:sp>
        <p:nvSpPr>
          <p:cNvPr id="23" name="矩形 22"/>
          <p:cNvSpPr/>
          <p:nvPr/>
        </p:nvSpPr>
        <p:spPr>
          <a:xfrm>
            <a:off x="2039790" y="4616731"/>
            <a:ext cx="7000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Combines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firmware and hardware mechanisms to ensure data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integrity, allowing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time for volatile data to be stored in the event of power loss.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7" y="4149080"/>
            <a:ext cx="1139136" cy="11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1607</Words>
  <Application>Microsoft Office PowerPoint</Application>
  <PresentationFormat>如螢幕大小 (4:3)</PresentationFormat>
  <Paragraphs>420</Paragraphs>
  <Slides>23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Gill Sans</vt:lpstr>
      <vt:lpstr>SimSun</vt:lpstr>
      <vt:lpstr>SimSun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Leo Peng</dc:creator>
  <cp:lastModifiedBy>Pamela Huang(黃瀞琦)</cp:lastModifiedBy>
  <cp:revision>504</cp:revision>
  <dcterms:created xsi:type="dcterms:W3CDTF">2017-07-24T08:05:29Z</dcterms:created>
  <dcterms:modified xsi:type="dcterms:W3CDTF">2022-06-07T06:42:56Z</dcterms:modified>
</cp:coreProperties>
</file>