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351" r:id="rId3"/>
    <p:sldId id="325" r:id="rId4"/>
    <p:sldId id="360" r:id="rId5"/>
    <p:sldId id="327" r:id="rId6"/>
    <p:sldId id="326" r:id="rId7"/>
    <p:sldId id="361" r:id="rId8"/>
    <p:sldId id="342" r:id="rId9"/>
    <p:sldId id="343" r:id="rId10"/>
    <p:sldId id="345" r:id="rId11"/>
    <p:sldId id="346" r:id="rId12"/>
    <p:sldId id="348" r:id="rId13"/>
    <p:sldId id="362" r:id="rId14"/>
    <p:sldId id="371" r:id="rId15"/>
    <p:sldId id="341" r:id="rId16"/>
    <p:sldId id="335" r:id="rId17"/>
    <p:sldId id="363" r:id="rId18"/>
    <p:sldId id="367" r:id="rId19"/>
    <p:sldId id="368" r:id="rId20"/>
    <p:sldId id="364" r:id="rId21"/>
    <p:sldId id="349" r:id="rId22"/>
    <p:sldId id="297"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2" userDrawn="1">
          <p15:clr>
            <a:srgbClr val="A4A3A4"/>
          </p15:clr>
        </p15:guide>
        <p15:guide id="5" orient="horz" pos="48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8C8C8C"/>
    <a:srgbClr val="262626"/>
    <a:srgbClr val="008080"/>
    <a:srgbClr val="8F8F8F"/>
    <a:srgbClr val="558ED5"/>
    <a:srgbClr val="ACC8EA"/>
    <a:srgbClr val="92D9A3"/>
    <a:srgbClr val="C8DE78"/>
    <a:srgbClr val="59B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7" autoAdjust="0"/>
  </p:normalViewPr>
  <p:slideViewPr>
    <p:cSldViewPr>
      <p:cViewPr varScale="1">
        <p:scale>
          <a:sx n="106" d="100"/>
          <a:sy n="106" d="100"/>
        </p:scale>
        <p:origin x="1686" y="84"/>
      </p:cViewPr>
      <p:guideLst>
        <p:guide pos="22"/>
        <p:guide orient="horz" pos="48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412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DA57B-B9DA-4882-A7A4-6635E086ED57}" type="datetimeFigureOut">
              <a:rPr lang="zh-TW" altLang="en-US" smtClean="0"/>
              <a:pPr/>
              <a:t>2022/10/13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D37E0-9998-4B5A-836E-78EDFFED7FB1}" type="slidenum">
              <a:rPr lang="zh-TW" altLang="en-US" smtClean="0"/>
              <a:pPr/>
              <a:t>‹#›</a:t>
            </a:fld>
            <a:endParaRPr lang="zh-TW" altLang="en-US"/>
          </a:p>
        </p:txBody>
      </p:sp>
    </p:spTree>
    <p:extLst>
      <p:ext uri="{BB962C8B-B14F-4D97-AF65-F5344CB8AC3E}">
        <p14:creationId xmlns:p14="http://schemas.microsoft.com/office/powerpoint/2010/main" val="424767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a:t>
            </a:fld>
            <a:endParaRPr lang="zh-TW" altLang="en-US"/>
          </a:p>
        </p:txBody>
      </p:sp>
    </p:spTree>
    <p:extLst>
      <p:ext uri="{BB962C8B-B14F-4D97-AF65-F5344CB8AC3E}">
        <p14:creationId xmlns:p14="http://schemas.microsoft.com/office/powerpoint/2010/main" val="7888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21</a:t>
            </a:fld>
            <a:endParaRPr lang="zh-TW" altLang="en-US"/>
          </a:p>
        </p:txBody>
      </p:sp>
    </p:spTree>
    <p:extLst>
      <p:ext uri="{BB962C8B-B14F-4D97-AF65-F5344CB8AC3E}">
        <p14:creationId xmlns:p14="http://schemas.microsoft.com/office/powerpoint/2010/main" val="422427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3</a:t>
            </a:fld>
            <a:endParaRPr lang="zh-TW" altLang="en-US"/>
          </a:p>
        </p:txBody>
      </p:sp>
    </p:spTree>
    <p:extLst>
      <p:ext uri="{BB962C8B-B14F-4D97-AF65-F5344CB8AC3E}">
        <p14:creationId xmlns:p14="http://schemas.microsoft.com/office/powerpoint/2010/main" val="382818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5</a:t>
            </a:fld>
            <a:endParaRPr lang="zh-TW" altLang="en-US"/>
          </a:p>
        </p:txBody>
      </p:sp>
    </p:spTree>
    <p:extLst>
      <p:ext uri="{BB962C8B-B14F-4D97-AF65-F5344CB8AC3E}">
        <p14:creationId xmlns:p14="http://schemas.microsoft.com/office/powerpoint/2010/main" val="77858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6</a:t>
            </a:fld>
            <a:endParaRPr lang="zh-TW" altLang="en-US"/>
          </a:p>
        </p:txBody>
      </p:sp>
    </p:spTree>
    <p:extLst>
      <p:ext uri="{BB962C8B-B14F-4D97-AF65-F5344CB8AC3E}">
        <p14:creationId xmlns:p14="http://schemas.microsoft.com/office/powerpoint/2010/main" val="420978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CoreEraser</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8</a:t>
            </a:fld>
            <a:endParaRPr lang="zh-TW" altLang="en-US"/>
          </a:p>
        </p:txBody>
      </p:sp>
    </p:spTree>
    <p:extLst>
      <p:ext uri="{BB962C8B-B14F-4D97-AF65-F5344CB8AC3E}">
        <p14:creationId xmlns:p14="http://schemas.microsoft.com/office/powerpoint/2010/main" val="284600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14</a:t>
            </a:fld>
            <a:endParaRPr lang="zh-TW" altLang="en-US"/>
          </a:p>
        </p:txBody>
      </p:sp>
    </p:spTree>
    <p:extLst>
      <p:ext uri="{BB962C8B-B14F-4D97-AF65-F5344CB8AC3E}">
        <p14:creationId xmlns:p14="http://schemas.microsoft.com/office/powerpoint/2010/main" val="408353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dirty="0" smtClean="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16</a:t>
            </a:fld>
            <a:endParaRPr lang="zh-TW" altLang="en-US"/>
          </a:p>
        </p:txBody>
      </p:sp>
    </p:spTree>
    <p:extLst>
      <p:ext uri="{BB962C8B-B14F-4D97-AF65-F5344CB8AC3E}">
        <p14:creationId xmlns:p14="http://schemas.microsoft.com/office/powerpoint/2010/main" val="335318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#808080</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18</a:t>
            </a:fld>
            <a:endParaRPr lang="zh-TW" altLang="en-US"/>
          </a:p>
        </p:txBody>
      </p:sp>
    </p:spTree>
    <p:extLst>
      <p:ext uri="{BB962C8B-B14F-4D97-AF65-F5344CB8AC3E}">
        <p14:creationId xmlns:p14="http://schemas.microsoft.com/office/powerpoint/2010/main" val="343386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#808080 </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19</a:t>
            </a:fld>
            <a:endParaRPr lang="zh-TW" altLang="en-US"/>
          </a:p>
        </p:txBody>
      </p:sp>
    </p:spTree>
    <p:extLst>
      <p:ext uri="{BB962C8B-B14F-4D97-AF65-F5344CB8AC3E}">
        <p14:creationId xmlns:p14="http://schemas.microsoft.com/office/powerpoint/2010/main" val="280272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63A8EBB-5017-4B57-899E-F5D94C9D3806}" type="slidenum">
              <a:rPr lang="zh-TW" altLang="en-US" smtClean="0"/>
              <a:pPr/>
              <a:t>‹#›</a:t>
            </a:fld>
            <a:endParaRPr lang="zh-TW" altLang="en-US"/>
          </a:p>
        </p:txBody>
      </p:sp>
    </p:spTree>
    <p:extLst>
      <p:ext uri="{BB962C8B-B14F-4D97-AF65-F5344CB8AC3E}">
        <p14:creationId xmlns:p14="http://schemas.microsoft.com/office/powerpoint/2010/main" val="181705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5" name="投影片編號版面配置區 4"/>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4" name="投影片編號版面配置區 3"/>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1.BU1\9.Others\Templates\Document templats 2017\輸出\Images\0904\ppt6.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9217152" cy="6912864"/>
          </a:xfrm>
          <a:prstGeom prst="rect">
            <a:avLst/>
          </a:prstGeom>
          <a:noFill/>
        </p:spPr>
      </p:pic>
      <p:sp>
        <p:nvSpPr>
          <p:cNvPr id="6" name="投影片編號版面配置區 5"/>
          <p:cNvSpPr>
            <a:spLocks noGrp="1"/>
          </p:cNvSpPr>
          <p:nvPr>
            <p:ph type="sldNum" sz="quarter" idx="4"/>
          </p:nvPr>
        </p:nvSpPr>
        <p:spPr>
          <a:xfrm>
            <a:off x="6974904"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A0D5-FD71-4359-A29A-E8A7E516FE2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hyperlink" Target="http://industrial.apacer.com/"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1.BU1\9.Others\Templates\Document templats 2017\輸出\Images\0904\ppt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8" name="文字方塊 7"/>
          <p:cNvSpPr txBox="1"/>
          <p:nvPr/>
        </p:nvSpPr>
        <p:spPr>
          <a:xfrm>
            <a:off x="1115616" y="3573016"/>
            <a:ext cx="7560840" cy="1046440"/>
          </a:xfrm>
          <a:prstGeom prst="rect">
            <a:avLst/>
          </a:prstGeom>
          <a:noFill/>
        </p:spPr>
        <p:txBody>
          <a:bodyPr wrap="square" rtlCol="0">
            <a:spAutoFit/>
          </a:bodyPr>
          <a:lstStyle/>
          <a:p>
            <a:pPr algn="r"/>
            <a:r>
              <a:rPr lang="en-US" altLang="zh-TW" sz="3000" b="1" dirty="0" smtClean="0">
                <a:solidFill>
                  <a:srgbClr val="008080"/>
                </a:solidFill>
                <a:ea typeface="微軟正黑體" pitchFamily="34" charset="-120"/>
              </a:rPr>
              <a:t>Apacer Industrial </a:t>
            </a:r>
            <a:r>
              <a:rPr lang="en-US" altLang="zh-TW" sz="3000" b="1" dirty="0">
                <a:solidFill>
                  <a:srgbClr val="008080"/>
                </a:solidFill>
                <a:ea typeface="微軟正黑體" pitchFamily="34" charset="-120"/>
              </a:rPr>
              <a:t>SSD &amp; DRAM </a:t>
            </a:r>
            <a:r>
              <a:rPr lang="en-US" altLang="zh-TW" sz="3000" b="1" dirty="0" smtClean="0">
                <a:solidFill>
                  <a:srgbClr val="008080"/>
                </a:solidFill>
                <a:ea typeface="微軟正黑體" pitchFamily="34" charset="-120"/>
              </a:rPr>
              <a:t>Solutions </a:t>
            </a:r>
          </a:p>
          <a:p>
            <a:pPr algn="r"/>
            <a:r>
              <a:rPr lang="en-US" altLang="zh-TW" sz="3000" b="1" dirty="0" smtClean="0">
                <a:solidFill>
                  <a:srgbClr val="008080"/>
                </a:solidFill>
                <a:ea typeface="微軟正黑體" pitchFamily="34" charset="-120"/>
              </a:rPr>
              <a:t>f</a:t>
            </a:r>
            <a:r>
              <a:rPr lang="en-US" altLang="zh-TW" sz="3000" b="1" smtClean="0">
                <a:solidFill>
                  <a:srgbClr val="008080"/>
                </a:solidFill>
                <a:ea typeface="微軟正黑體" pitchFamily="34" charset="-120"/>
              </a:rPr>
              <a:t>or </a:t>
            </a:r>
            <a:r>
              <a:rPr lang="en-US" altLang="zh-TW" sz="3000" b="1" dirty="0" smtClean="0">
                <a:solidFill>
                  <a:srgbClr val="008080"/>
                </a:solidFill>
                <a:ea typeface="微軟正黑體" pitchFamily="34" charset="-120"/>
              </a:rPr>
              <a:t>Healthcare Applications</a:t>
            </a:r>
            <a:endParaRPr lang="zh-TW" altLang="en-US" sz="3000" b="1" dirty="0">
              <a:solidFill>
                <a:srgbClr val="008080"/>
              </a:solidFill>
              <a:ea typeface="微軟正黑體" pitchFamily="34" charset="-120"/>
            </a:endParaRPr>
          </a:p>
        </p:txBody>
      </p:sp>
      <p:sp>
        <p:nvSpPr>
          <p:cNvPr id="9" name="文字方塊 8"/>
          <p:cNvSpPr txBox="1"/>
          <p:nvPr/>
        </p:nvSpPr>
        <p:spPr>
          <a:xfrm>
            <a:off x="179512" y="5472226"/>
            <a:ext cx="6480720" cy="400110"/>
          </a:xfrm>
          <a:prstGeom prst="rect">
            <a:avLst/>
          </a:prstGeom>
          <a:noFill/>
        </p:spPr>
        <p:txBody>
          <a:bodyPr wrap="square" rtlCol="0">
            <a:spAutoFit/>
          </a:bodyPr>
          <a:lstStyle/>
          <a:p>
            <a:pPr marL="317500" lvl="0" eaLnBrk="0" fontAlgn="base" hangingPunct="0">
              <a:spcBef>
                <a:spcPts val="2400"/>
              </a:spcBef>
              <a:spcAft>
                <a:spcPct val="0"/>
              </a:spcAft>
              <a:buSzPct val="171000"/>
              <a:defRPr/>
            </a:pPr>
            <a:r>
              <a:rPr lang="en-US" altLang="zh-TW" sz="2000" kern="0" dirty="0" smtClean="0">
                <a:solidFill>
                  <a:schemeClr val="tx1">
                    <a:lumMod val="50000"/>
                    <a:lumOff val="50000"/>
                  </a:schemeClr>
                </a:solidFill>
                <a:ea typeface="新細明體" pitchFamily="18" charset="-120"/>
              </a:rPr>
              <a:t>Sales </a:t>
            </a:r>
            <a:r>
              <a:rPr lang="en-US" altLang="zh-TW" sz="2000" kern="0" dirty="0">
                <a:solidFill>
                  <a:schemeClr val="tx1">
                    <a:lumMod val="50000"/>
                    <a:lumOff val="50000"/>
                  </a:schemeClr>
                </a:solidFill>
                <a:ea typeface="新細明體" pitchFamily="18" charset="-120"/>
              </a:rPr>
              <a:t>and Marketing Center</a:t>
            </a:r>
            <a:r>
              <a:rPr lang="en-US" altLang="zh-TW" sz="2000" kern="0" dirty="0">
                <a:solidFill>
                  <a:schemeClr val="tx1">
                    <a:lumMod val="50000"/>
                    <a:lumOff val="50000"/>
                  </a:schemeClr>
                </a:solidFill>
                <a:ea typeface="新細明體" pitchFamily="18" charset="-120"/>
                <a:sym typeface="Arial" pitchFamily="34" charset="0"/>
              </a:rPr>
              <a:t> </a:t>
            </a:r>
            <a:endParaRPr lang="zh-TW" altLang="en-US" sz="2000" kern="0" dirty="0">
              <a:solidFill>
                <a:schemeClr val="tx1">
                  <a:lumMod val="50000"/>
                  <a:lumOff val="50000"/>
                </a:schemeClr>
              </a:solidFill>
              <a:ea typeface="新細明體" pitchFamily="18" charset="-120"/>
              <a:sym typeface="Arial" pitchFamily="34" charset="0"/>
            </a:endParaRPr>
          </a:p>
        </p:txBody>
      </p:sp>
      <p:sp>
        <p:nvSpPr>
          <p:cNvPr id="10" name="文字方塊 9"/>
          <p:cNvSpPr txBox="1"/>
          <p:nvPr/>
        </p:nvSpPr>
        <p:spPr>
          <a:xfrm>
            <a:off x="500034" y="5857892"/>
            <a:ext cx="2440828" cy="400110"/>
          </a:xfrm>
          <a:prstGeom prst="rect">
            <a:avLst/>
          </a:prstGeom>
          <a:noFill/>
        </p:spPr>
        <p:txBody>
          <a:bodyPr wrap="square" rtlCol="0">
            <a:spAutoFit/>
          </a:bodyPr>
          <a:lstStyle/>
          <a:p>
            <a:r>
              <a:rPr lang="en-US" altLang="zh-TW" sz="2000" b="1" dirty="0">
                <a:solidFill>
                  <a:schemeClr val="tx1">
                    <a:lumMod val="65000"/>
                    <a:lumOff val="35000"/>
                  </a:schemeClr>
                </a:solidFill>
              </a:rPr>
              <a:t>Oct. 2022</a:t>
            </a:r>
            <a:endParaRPr lang="zh-TW" altLang="en-US" sz="2000" b="1" dirty="0">
              <a:solidFill>
                <a:schemeClr val="tx1">
                  <a:lumMod val="65000"/>
                  <a:lumOff val="35000"/>
                </a:schemeClr>
              </a:solidFill>
            </a:endParaRPr>
          </a:p>
        </p:txBody>
      </p:sp>
      <p:sp>
        <p:nvSpPr>
          <p:cNvPr id="2" name="投影片編號版面配置區 1"/>
          <p:cNvSpPr>
            <a:spLocks noGrp="1"/>
          </p:cNvSpPr>
          <p:nvPr>
            <p:ph type="sldNum" sz="quarter" idx="12"/>
          </p:nvPr>
        </p:nvSpPr>
        <p:spPr/>
        <p:txBody>
          <a:bodyPr/>
          <a:lstStyle/>
          <a:p>
            <a:fld id="{6B58A0D5-FD71-4359-A29A-E8A7E516FE22}"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10</a:t>
            </a:fld>
            <a:endParaRPr lang="zh-TW" altLang="en-US"/>
          </a:p>
        </p:txBody>
      </p:sp>
      <p:sp>
        <p:nvSpPr>
          <p:cNvPr id="6" name="矩形 5"/>
          <p:cNvSpPr/>
          <p:nvPr/>
        </p:nvSpPr>
        <p:spPr>
          <a:xfrm>
            <a:off x="7014418" y="709780"/>
            <a:ext cx="2129582" cy="608619"/>
          </a:xfrm>
          <a:prstGeom prst="rect">
            <a:avLst/>
          </a:prstGeom>
          <a:solidFill>
            <a:srgbClr val="93CDD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kern="0" dirty="0" smtClean="0">
                <a:solidFill>
                  <a:prstClr val="white"/>
                </a:solidFill>
                <a:latin typeface="+mj-lt"/>
                <a:ea typeface="微軟正黑體"/>
              </a:rPr>
              <a:t>Data Security</a:t>
            </a:r>
            <a:endParaRPr kumimoji="0" lang="zh-TW" altLang="en-US" sz="2400" b="1" i="0" u="none" strike="noStrike" kern="0" cap="none" spc="0" normalizeH="0" baseline="0" noProof="0" dirty="0" smtClean="0">
              <a:ln>
                <a:noFill/>
              </a:ln>
              <a:solidFill>
                <a:prstClr val="white"/>
              </a:solidFill>
              <a:effectLst/>
              <a:uLnTx/>
              <a:uFillTx/>
              <a:latin typeface="+mj-lt"/>
              <a:ea typeface="微軟正黑體"/>
            </a:endParaRPr>
          </a:p>
        </p:txBody>
      </p:sp>
      <p:sp>
        <p:nvSpPr>
          <p:cNvPr id="7" name="矩形 6"/>
          <p:cNvSpPr/>
          <p:nvPr/>
        </p:nvSpPr>
        <p:spPr>
          <a:xfrm>
            <a:off x="2054299" y="1483360"/>
            <a:ext cx="5400600" cy="507831"/>
          </a:xfrm>
          <a:prstGeom prst="rect">
            <a:avLst/>
          </a:prstGeom>
        </p:spPr>
        <p:txBody>
          <a:bodyPr wrap="square">
            <a:spAutoFit/>
          </a:bodyPr>
          <a:lstStyle/>
          <a:p>
            <a:pPr lvl="0"/>
            <a:r>
              <a:rPr lang="en-US" altLang="zh-TW" sz="2700" b="1" dirty="0">
                <a:solidFill>
                  <a:srgbClr val="008080"/>
                </a:solidFill>
                <a:ea typeface="微軟正黑體" pitchFamily="34" charset="-120"/>
              </a:rPr>
              <a:t>Bidirectional </a:t>
            </a:r>
            <a:r>
              <a:rPr lang="en-US" altLang="zh-TW" sz="2700" b="1" dirty="0" smtClean="0">
                <a:solidFill>
                  <a:srgbClr val="008080"/>
                </a:solidFill>
                <a:ea typeface="微軟正黑體" pitchFamily="34" charset="-120"/>
              </a:rPr>
              <a:t>Security </a:t>
            </a:r>
            <a:r>
              <a:rPr lang="en-US" altLang="zh-TW" sz="2700" b="1" dirty="0">
                <a:solidFill>
                  <a:srgbClr val="008080"/>
                </a:solidFill>
                <a:ea typeface="微軟正黑體" pitchFamily="34" charset="-120"/>
              </a:rPr>
              <a:t>Identification</a:t>
            </a:r>
          </a:p>
        </p:txBody>
      </p:sp>
      <p:sp>
        <p:nvSpPr>
          <p:cNvPr id="9" name="矩形 8"/>
          <p:cNvSpPr/>
          <p:nvPr/>
        </p:nvSpPr>
        <p:spPr>
          <a:xfrm>
            <a:off x="2063924" y="1957779"/>
            <a:ext cx="6120680" cy="830997"/>
          </a:xfrm>
          <a:prstGeom prst="rect">
            <a:avLst/>
          </a:prstGeom>
        </p:spPr>
        <p:txBody>
          <a:bodyPr wrap="square">
            <a:spAutoFit/>
          </a:bodyPr>
          <a:lstStyle/>
          <a:p>
            <a:r>
              <a:rPr lang="en-US" altLang="zh-TW" sz="1600" dirty="0">
                <a:solidFill>
                  <a:schemeClr val="tx1">
                    <a:lumMod val="75000"/>
                    <a:lumOff val="25000"/>
                  </a:schemeClr>
                </a:solidFill>
              </a:rPr>
              <a:t>A security verification mechanism is implanted between the device and the platform to prevent the data in the device from being stolen if it is subjected to a hacker’s invasion. </a:t>
            </a:r>
            <a:endParaRPr lang="zh-TW" altLang="en-US" sz="1600" dirty="0">
              <a:solidFill>
                <a:schemeClr val="tx1">
                  <a:lumMod val="75000"/>
                  <a:lumOff val="25000"/>
                </a:schemeClr>
              </a:solidFill>
            </a:endParaRPr>
          </a:p>
        </p:txBody>
      </p:sp>
      <p:sp>
        <p:nvSpPr>
          <p:cNvPr id="2" name="矩形 1"/>
          <p:cNvSpPr/>
          <p:nvPr/>
        </p:nvSpPr>
        <p:spPr>
          <a:xfrm>
            <a:off x="2062142" y="3046122"/>
            <a:ext cx="2588466" cy="507831"/>
          </a:xfrm>
          <a:prstGeom prst="rect">
            <a:avLst/>
          </a:prstGeom>
        </p:spPr>
        <p:txBody>
          <a:bodyPr wrap="none">
            <a:spAutoFit/>
          </a:bodyPr>
          <a:lstStyle/>
          <a:p>
            <a:r>
              <a:rPr lang="en-US" altLang="zh-TW" sz="2700" b="1" dirty="0">
                <a:solidFill>
                  <a:srgbClr val="008080"/>
                </a:solidFill>
                <a:ea typeface="微軟正黑體" pitchFamily="34" charset="-120"/>
              </a:rPr>
              <a:t>Signed Firmware</a:t>
            </a:r>
            <a:endParaRPr lang="zh-TW" altLang="en-US" sz="2700" b="1" dirty="0">
              <a:solidFill>
                <a:srgbClr val="008080"/>
              </a:solidFill>
              <a:ea typeface="微軟正黑體" pitchFamily="34" charset="-120"/>
            </a:endParaRPr>
          </a:p>
        </p:txBody>
      </p:sp>
      <p:sp>
        <p:nvSpPr>
          <p:cNvPr id="3" name="矩形 2"/>
          <p:cNvSpPr/>
          <p:nvPr/>
        </p:nvSpPr>
        <p:spPr>
          <a:xfrm>
            <a:off x="2068064" y="3482123"/>
            <a:ext cx="6848767" cy="1077218"/>
          </a:xfrm>
          <a:prstGeom prst="rect">
            <a:avLst/>
          </a:prstGeom>
        </p:spPr>
        <p:txBody>
          <a:bodyPr wrap="square">
            <a:spAutoFit/>
          </a:bodyPr>
          <a:lstStyle/>
          <a:p>
            <a:r>
              <a:rPr lang="en-US" altLang="zh-TW" sz="1600" dirty="0" err="1">
                <a:solidFill>
                  <a:schemeClr val="tx1">
                    <a:lumMod val="75000"/>
                    <a:lumOff val="25000"/>
                  </a:schemeClr>
                </a:solidFill>
              </a:rPr>
              <a:t>Apacerʼs</a:t>
            </a:r>
            <a:r>
              <a:rPr lang="en-US" altLang="zh-TW" sz="1600" dirty="0">
                <a:solidFill>
                  <a:schemeClr val="tx1">
                    <a:lumMod val="75000"/>
                    <a:lumOff val="25000"/>
                  </a:schemeClr>
                </a:solidFill>
              </a:rPr>
              <a:t> Signed Firmware technology is a secure way to update firmware. By including a digital signature, a firmware update will be authenticated by the Apacer SSD before a firmware update is performed. This extra layer of protection keeps drives secure.</a:t>
            </a:r>
            <a:endParaRPr lang="zh-TW" altLang="en-US" sz="1600" dirty="0">
              <a:solidFill>
                <a:schemeClr val="tx1">
                  <a:lumMod val="75000"/>
                  <a:lumOff val="25000"/>
                </a:schemeClr>
              </a:solidFill>
            </a:endParaRPr>
          </a:p>
        </p:txBody>
      </p:sp>
      <p:sp>
        <p:nvSpPr>
          <p:cNvPr id="10" name="矩形 9"/>
          <p:cNvSpPr/>
          <p:nvPr/>
        </p:nvSpPr>
        <p:spPr>
          <a:xfrm>
            <a:off x="2071768" y="4765537"/>
            <a:ext cx="2025939" cy="507831"/>
          </a:xfrm>
          <a:prstGeom prst="rect">
            <a:avLst/>
          </a:prstGeom>
        </p:spPr>
        <p:txBody>
          <a:bodyPr wrap="none">
            <a:spAutoFit/>
          </a:bodyPr>
          <a:lstStyle/>
          <a:p>
            <a:r>
              <a:rPr lang="en-US" altLang="zh-TW" sz="2700" b="1" dirty="0">
                <a:solidFill>
                  <a:srgbClr val="008080"/>
                </a:solidFill>
                <a:ea typeface="微軟正黑體" pitchFamily="34" charset="-120"/>
              </a:rPr>
              <a:t>TCG Opal 2.0</a:t>
            </a:r>
          </a:p>
        </p:txBody>
      </p:sp>
      <p:pic>
        <p:nvPicPr>
          <p:cNvPr id="11" name="圖片 10"/>
          <p:cNvPicPr>
            <a:picLocks noChangeAspect="1"/>
          </p:cNvPicPr>
          <p:nvPr/>
        </p:nvPicPr>
        <p:blipFill>
          <a:blip r:embed="rId2"/>
          <a:stretch>
            <a:fillRect/>
          </a:stretch>
        </p:blipFill>
        <p:spPr>
          <a:xfrm>
            <a:off x="468798" y="3114464"/>
            <a:ext cx="1397388" cy="1371350"/>
          </a:xfrm>
          <a:prstGeom prst="rect">
            <a:avLst/>
          </a:prstGeom>
        </p:spPr>
      </p:pic>
      <p:sp>
        <p:nvSpPr>
          <p:cNvPr id="12" name="矩形 11"/>
          <p:cNvSpPr/>
          <p:nvPr/>
        </p:nvSpPr>
        <p:spPr>
          <a:xfrm>
            <a:off x="2052121" y="5190172"/>
            <a:ext cx="6571024" cy="1323439"/>
          </a:xfrm>
          <a:prstGeom prst="rect">
            <a:avLst/>
          </a:prstGeom>
        </p:spPr>
        <p:txBody>
          <a:bodyPr wrap="square">
            <a:spAutoFit/>
          </a:bodyPr>
          <a:lstStyle/>
          <a:p>
            <a:pPr lvl="0"/>
            <a:r>
              <a:rPr lang="en-US" altLang="zh-TW" sz="1600" dirty="0">
                <a:solidFill>
                  <a:schemeClr val="tx1">
                    <a:lumMod val="75000"/>
                    <a:lumOff val="25000"/>
                  </a:schemeClr>
                </a:solidFill>
              </a:rPr>
              <a:t>Apacer offers TCG Opal 2.0-compliant self-encrypting drives (SEDs) which incorporate AES encryption for rock-solid data protection. Buyers love TCG Opal 2.0ʼs Instant </a:t>
            </a:r>
            <a:r>
              <a:rPr lang="en-US" altLang="zh-TW" sz="1600" dirty="0" err="1" smtClean="0">
                <a:solidFill>
                  <a:schemeClr val="tx1">
                    <a:lumMod val="75000"/>
                    <a:lumOff val="25000"/>
                  </a:schemeClr>
                </a:solidFill>
              </a:rPr>
              <a:t>Keychange</a:t>
            </a:r>
            <a:r>
              <a:rPr lang="en-US" altLang="zh-TW" sz="1600" kern="0" dirty="0" smtClean="0">
                <a:solidFill>
                  <a:schemeClr val="tx1">
                    <a:lumMod val="75000"/>
                    <a:lumOff val="25000"/>
                  </a:schemeClr>
                </a:solidFill>
                <a:ea typeface="微軟正黑體"/>
              </a:rPr>
              <a:t>™</a:t>
            </a:r>
            <a:r>
              <a:rPr lang="en-US" altLang="zh-TW" sz="1600" dirty="0" smtClean="0">
                <a:solidFill>
                  <a:schemeClr val="tx1">
                    <a:lumMod val="75000"/>
                    <a:lumOff val="25000"/>
                  </a:schemeClr>
                </a:solidFill>
              </a:rPr>
              <a:t> </a:t>
            </a:r>
            <a:r>
              <a:rPr lang="en-US" altLang="zh-TW" sz="1600" dirty="0">
                <a:solidFill>
                  <a:schemeClr val="tx1">
                    <a:lumMod val="75000"/>
                    <a:lumOff val="25000"/>
                  </a:schemeClr>
                </a:solidFill>
              </a:rPr>
              <a:t>technology, which uses cryptographic erasure to scramble a drive in less than a second. This technology is also available independently upon request. </a:t>
            </a:r>
            <a:endParaRPr lang="zh-TW" altLang="en-US" sz="1600" dirty="0">
              <a:solidFill>
                <a:schemeClr val="tx1">
                  <a:lumMod val="75000"/>
                  <a:lumOff val="25000"/>
                </a:schemeClr>
              </a:solidFill>
            </a:endParaRPr>
          </a:p>
        </p:txBody>
      </p:sp>
      <p:pic>
        <p:nvPicPr>
          <p:cNvPr id="13" name="圖片 12"/>
          <p:cNvPicPr>
            <a:picLocks noChangeAspect="1"/>
          </p:cNvPicPr>
          <p:nvPr/>
        </p:nvPicPr>
        <p:blipFill>
          <a:blip r:embed="rId3"/>
          <a:stretch>
            <a:fillRect/>
          </a:stretch>
        </p:blipFill>
        <p:spPr>
          <a:xfrm>
            <a:off x="557299" y="4947384"/>
            <a:ext cx="1252250" cy="1217919"/>
          </a:xfrm>
          <a:prstGeom prst="rect">
            <a:avLst/>
          </a:prstGeom>
        </p:spPr>
      </p:pic>
      <p:pic>
        <p:nvPicPr>
          <p:cNvPr id="16" name="圖片 15"/>
          <p:cNvPicPr>
            <a:picLocks noChangeAspect="1"/>
          </p:cNvPicPr>
          <p:nvPr/>
        </p:nvPicPr>
        <p:blipFill rotWithShape="1">
          <a:blip r:embed="rId4" cstate="print">
            <a:extLst>
              <a:ext uri="{28A0092B-C50C-407E-A947-70E740481C1C}">
                <a14:useLocalDpi xmlns:a14="http://schemas.microsoft.com/office/drawing/2010/main" val="0"/>
              </a:ext>
            </a:extLst>
          </a:blip>
          <a:srcRect l="51748" t="6949" r="1931" b="6948"/>
          <a:stretch/>
        </p:blipFill>
        <p:spPr>
          <a:xfrm>
            <a:off x="547674" y="1485422"/>
            <a:ext cx="1266667" cy="1194969"/>
          </a:xfrm>
          <a:prstGeom prst="rect">
            <a:avLst/>
          </a:prstGeom>
        </p:spPr>
      </p:pic>
    </p:spTree>
    <p:extLst>
      <p:ext uri="{BB962C8B-B14F-4D97-AF65-F5344CB8AC3E}">
        <p14:creationId xmlns:p14="http://schemas.microsoft.com/office/powerpoint/2010/main" val="35173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11</a:t>
            </a:fld>
            <a:endParaRPr lang="zh-TW" altLang="en-US"/>
          </a:p>
        </p:txBody>
      </p:sp>
      <p:sp>
        <p:nvSpPr>
          <p:cNvPr id="6" name="矩形 5"/>
          <p:cNvSpPr/>
          <p:nvPr/>
        </p:nvSpPr>
        <p:spPr>
          <a:xfrm>
            <a:off x="6660232" y="692150"/>
            <a:ext cx="2483768" cy="791617"/>
          </a:xfrm>
          <a:prstGeom prst="rect">
            <a:avLst/>
          </a:prstGeom>
          <a:solidFill>
            <a:srgbClr val="6BCBC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R="0" lvl="0" indent="0" algn="ctr" fontAlgn="auto">
              <a:lnSpc>
                <a:spcPct val="100000"/>
              </a:lnSpc>
              <a:spcBef>
                <a:spcPts val="0"/>
              </a:spcBef>
              <a:spcAft>
                <a:spcPts val="0"/>
              </a:spcAft>
              <a:buClrTx/>
              <a:buSzTx/>
              <a:buFontTx/>
              <a:buNone/>
              <a:tabLst/>
              <a:defRPr/>
            </a:pPr>
            <a:r>
              <a:rPr lang="en-US" altLang="zh-TW" sz="2400" b="1" kern="0" dirty="0">
                <a:solidFill>
                  <a:prstClr val="white"/>
                </a:solidFill>
                <a:latin typeface="+mj-lt"/>
                <a:ea typeface="微軟正黑體"/>
              </a:rPr>
              <a:t>Reliability &amp; Endurance</a:t>
            </a:r>
            <a:endParaRPr lang="zh-TW" altLang="en-US" sz="2400" b="1" kern="0" dirty="0">
              <a:solidFill>
                <a:prstClr val="white"/>
              </a:solidFill>
              <a:latin typeface="+mj-lt"/>
              <a:ea typeface="微軟正黑體"/>
            </a:endParaRPr>
          </a:p>
        </p:txBody>
      </p:sp>
      <p:sp>
        <p:nvSpPr>
          <p:cNvPr id="8" name="矩形 7"/>
          <p:cNvSpPr/>
          <p:nvPr/>
        </p:nvSpPr>
        <p:spPr>
          <a:xfrm>
            <a:off x="2052083" y="3199331"/>
            <a:ext cx="2389757" cy="507831"/>
          </a:xfrm>
          <a:prstGeom prst="rect">
            <a:avLst/>
          </a:prstGeom>
        </p:spPr>
        <p:txBody>
          <a:bodyPr wrap="none">
            <a:spAutoFit/>
          </a:bodyPr>
          <a:lstStyle/>
          <a:p>
            <a:pPr>
              <a:defRPr/>
            </a:pPr>
            <a:r>
              <a:rPr lang="en-US" altLang="zh-TW" sz="2700" b="1" dirty="0">
                <a:solidFill>
                  <a:srgbClr val="008080"/>
                </a:solidFill>
                <a:ea typeface="微軟正黑體" pitchFamily="34" charset="-120"/>
              </a:rPr>
              <a:t>ESD Protection </a:t>
            </a:r>
          </a:p>
        </p:txBody>
      </p:sp>
      <p:sp>
        <p:nvSpPr>
          <p:cNvPr id="9" name="矩形 8"/>
          <p:cNvSpPr/>
          <p:nvPr/>
        </p:nvSpPr>
        <p:spPr>
          <a:xfrm>
            <a:off x="2048380" y="3635332"/>
            <a:ext cx="6355023" cy="1077218"/>
          </a:xfrm>
          <a:prstGeom prst="rect">
            <a:avLst/>
          </a:prstGeom>
        </p:spPr>
        <p:txBody>
          <a:bodyPr wrap="square">
            <a:spAutoFit/>
          </a:bodyPr>
          <a:lstStyle/>
          <a:p>
            <a:r>
              <a:rPr lang="en-US" altLang="zh-TW" sz="1600" dirty="0">
                <a:solidFill>
                  <a:schemeClr val="tx1">
                    <a:lumMod val="75000"/>
                    <a:lumOff val="25000"/>
                  </a:schemeClr>
                </a:solidFill>
              </a:rPr>
              <a:t>Excellent electrostatic protection which has passed the test conditions of </a:t>
            </a:r>
            <a:r>
              <a:rPr lang="en-US" altLang="zh-TW" sz="1600" b="1" dirty="0">
                <a:solidFill>
                  <a:schemeClr val="tx1">
                    <a:lumMod val="75000"/>
                    <a:lumOff val="25000"/>
                  </a:schemeClr>
                </a:solidFill>
              </a:rPr>
              <a:t>IEC 61000-4-2: air discharge ±15KV and contact discharge ±8KV</a:t>
            </a:r>
            <a:r>
              <a:rPr lang="en-US" altLang="zh-TW" sz="1600" dirty="0">
                <a:solidFill>
                  <a:schemeClr val="tx1">
                    <a:lumMod val="75000"/>
                    <a:lumOff val="25000"/>
                  </a:schemeClr>
                </a:solidFill>
              </a:rPr>
              <a:t>. Provides a high standard of protection for electromagnetic susceptibility (EMS) that meets the </a:t>
            </a:r>
            <a:r>
              <a:rPr lang="en-US" altLang="zh-TW" sz="1600" b="1" dirty="0">
                <a:solidFill>
                  <a:schemeClr val="tx1">
                    <a:lumMod val="75000"/>
                    <a:lumOff val="25000"/>
                  </a:schemeClr>
                </a:solidFill>
              </a:rPr>
              <a:t>medical equipment standard EN60601-1-2</a:t>
            </a:r>
            <a:r>
              <a:rPr lang="en-US" altLang="zh-TW" sz="1600" dirty="0">
                <a:solidFill>
                  <a:schemeClr val="tx1">
                    <a:lumMod val="75000"/>
                    <a:lumOff val="25000"/>
                  </a:schemeClr>
                </a:solidFill>
              </a:rPr>
              <a:t>.</a:t>
            </a:r>
            <a:endParaRPr lang="zh-TW" altLang="en-US" sz="1600" dirty="0">
              <a:solidFill>
                <a:schemeClr val="tx1">
                  <a:lumMod val="75000"/>
                  <a:lumOff val="25000"/>
                </a:schemeClr>
              </a:solidFill>
            </a:endParaRPr>
          </a:p>
        </p:txBody>
      </p:sp>
      <p:sp>
        <p:nvSpPr>
          <p:cNvPr id="10" name="矩形 9"/>
          <p:cNvSpPr/>
          <p:nvPr/>
        </p:nvSpPr>
        <p:spPr>
          <a:xfrm>
            <a:off x="2062104" y="4935496"/>
            <a:ext cx="1429750" cy="507831"/>
          </a:xfrm>
          <a:prstGeom prst="rect">
            <a:avLst/>
          </a:prstGeom>
        </p:spPr>
        <p:txBody>
          <a:bodyPr wrap="none">
            <a:spAutoFit/>
          </a:bodyPr>
          <a:lstStyle/>
          <a:p>
            <a:r>
              <a:rPr lang="en-US" altLang="zh-TW" sz="2700" b="1" dirty="0" smtClean="0">
                <a:solidFill>
                  <a:srgbClr val="008080"/>
                </a:solidFill>
                <a:ea typeface="微軟正黑體" pitchFamily="34" charset="-120"/>
              </a:rPr>
              <a:t>SLC-</a:t>
            </a:r>
            <a:r>
              <a:rPr lang="en-US" altLang="zh-TW" sz="2700" b="1" dirty="0" err="1" smtClean="0">
                <a:solidFill>
                  <a:srgbClr val="008080"/>
                </a:solidFill>
                <a:ea typeface="微軟正黑體" pitchFamily="34" charset="-120"/>
              </a:rPr>
              <a:t>liteX</a:t>
            </a:r>
            <a:endParaRPr lang="en-US" altLang="zh-TW" sz="2700" b="1" dirty="0">
              <a:solidFill>
                <a:srgbClr val="008080"/>
              </a:solidFill>
              <a:ea typeface="微軟正黑體" pitchFamily="34" charset="-120"/>
            </a:endParaRPr>
          </a:p>
        </p:txBody>
      </p:sp>
      <p:sp>
        <p:nvSpPr>
          <p:cNvPr id="12" name="矩形 11"/>
          <p:cNvSpPr/>
          <p:nvPr/>
        </p:nvSpPr>
        <p:spPr>
          <a:xfrm>
            <a:off x="2071333" y="5360131"/>
            <a:ext cx="6571024" cy="830997"/>
          </a:xfrm>
          <a:prstGeom prst="rect">
            <a:avLst/>
          </a:prstGeom>
        </p:spPr>
        <p:txBody>
          <a:bodyPr wrap="square">
            <a:spAutoFit/>
          </a:bodyPr>
          <a:lstStyle/>
          <a:p>
            <a:r>
              <a:rPr lang="en-US" altLang="zh-TW" sz="1600" dirty="0" err="1">
                <a:solidFill>
                  <a:schemeClr val="tx1">
                    <a:lumMod val="75000"/>
                    <a:lumOff val="25000"/>
                  </a:schemeClr>
                </a:solidFill>
              </a:rPr>
              <a:t>Apacer's</a:t>
            </a:r>
            <a:r>
              <a:rPr lang="en-US" altLang="zh-TW" sz="1600" dirty="0">
                <a:solidFill>
                  <a:schemeClr val="tx1">
                    <a:lumMod val="75000"/>
                    <a:lumOff val="25000"/>
                  </a:schemeClr>
                </a:solidFill>
              </a:rPr>
              <a:t> 3D NAND SLC-</a:t>
            </a:r>
            <a:r>
              <a:rPr lang="en-US" altLang="zh-TW" sz="1600" dirty="0" err="1">
                <a:solidFill>
                  <a:schemeClr val="tx1">
                    <a:lumMod val="75000"/>
                    <a:lumOff val="25000"/>
                  </a:schemeClr>
                </a:solidFill>
              </a:rPr>
              <a:t>liteX</a:t>
            </a:r>
            <a:r>
              <a:rPr lang="en-US" altLang="zh-TW" sz="1600" dirty="0">
                <a:solidFill>
                  <a:schemeClr val="tx1">
                    <a:lumMod val="75000"/>
                    <a:lumOff val="25000"/>
                  </a:schemeClr>
                </a:solidFill>
              </a:rPr>
              <a:t> technology breaks through the limitations of existing technology and provides </a:t>
            </a:r>
            <a:r>
              <a:rPr lang="en-US" altLang="zh-TW" sz="1600" b="1" dirty="0">
                <a:solidFill>
                  <a:schemeClr val="tx1">
                    <a:lumMod val="75000"/>
                    <a:lumOff val="25000"/>
                  </a:schemeClr>
                </a:solidFill>
              </a:rPr>
              <a:t>up to </a:t>
            </a:r>
            <a:r>
              <a:rPr lang="en-US" altLang="zh-TW" sz="1600" b="1" dirty="0" smtClean="0">
                <a:solidFill>
                  <a:schemeClr val="tx1">
                    <a:lumMod val="75000"/>
                    <a:lumOff val="25000"/>
                  </a:schemeClr>
                </a:solidFill>
              </a:rPr>
              <a:t>100,000 </a:t>
            </a:r>
            <a:r>
              <a:rPr lang="en-US" altLang="zh-TW" sz="1600" b="1" dirty="0">
                <a:solidFill>
                  <a:schemeClr val="tx1">
                    <a:lumMod val="75000"/>
                    <a:lumOff val="25000"/>
                  </a:schemeClr>
                </a:solidFill>
              </a:rPr>
              <a:t>P/E cycles</a:t>
            </a:r>
            <a:r>
              <a:rPr lang="en-US" altLang="zh-TW" sz="1600" dirty="0">
                <a:solidFill>
                  <a:schemeClr val="tx1">
                    <a:lumMod val="75000"/>
                    <a:lumOff val="25000"/>
                  </a:schemeClr>
                </a:solidFill>
              </a:rPr>
              <a:t>, which is </a:t>
            </a:r>
            <a:r>
              <a:rPr lang="en-US" altLang="zh-TW" sz="1600" dirty="0" smtClean="0">
                <a:solidFill>
                  <a:schemeClr val="tx1">
                    <a:lumMod val="75000"/>
                    <a:lumOff val="25000"/>
                  </a:schemeClr>
                </a:solidFill>
              </a:rPr>
              <a:t>33 </a:t>
            </a:r>
            <a:r>
              <a:rPr lang="en-US" altLang="zh-TW" sz="1600" dirty="0">
                <a:solidFill>
                  <a:schemeClr val="tx1">
                    <a:lumMod val="75000"/>
                    <a:lumOff val="25000"/>
                  </a:schemeClr>
                </a:solidFill>
              </a:rPr>
              <a:t>times more than MLC or industrial 3D TLC.</a:t>
            </a:r>
            <a:endParaRPr lang="zh-TW" altLang="en-US" sz="1600" dirty="0">
              <a:solidFill>
                <a:schemeClr val="tx1">
                  <a:lumMod val="75000"/>
                  <a:lumOff val="25000"/>
                </a:schemeClr>
              </a:solidFill>
            </a:endParaRPr>
          </a:p>
        </p:txBody>
      </p:sp>
      <p:pic>
        <p:nvPicPr>
          <p:cNvPr id="15" name="圖片 14"/>
          <p:cNvPicPr>
            <a:picLocks noChangeAspect="1"/>
          </p:cNvPicPr>
          <p:nvPr/>
        </p:nvPicPr>
        <p:blipFill>
          <a:blip r:embed="rId2"/>
          <a:stretch>
            <a:fillRect/>
          </a:stretch>
        </p:blipFill>
        <p:spPr>
          <a:xfrm>
            <a:off x="509418" y="4935496"/>
            <a:ext cx="1363087" cy="1331387"/>
          </a:xfrm>
          <a:prstGeom prst="rect">
            <a:avLst/>
          </a:prstGeom>
        </p:spPr>
      </p:pic>
      <p:sp>
        <p:nvSpPr>
          <p:cNvPr id="16" name="矩形 15"/>
          <p:cNvSpPr/>
          <p:nvPr/>
        </p:nvSpPr>
        <p:spPr>
          <a:xfrm>
            <a:off x="2062104" y="1685810"/>
            <a:ext cx="2859373" cy="507831"/>
          </a:xfrm>
          <a:prstGeom prst="rect">
            <a:avLst/>
          </a:prstGeom>
        </p:spPr>
        <p:txBody>
          <a:bodyPr wrap="none">
            <a:spAutoFit/>
          </a:bodyPr>
          <a:lstStyle/>
          <a:p>
            <a:r>
              <a:rPr lang="en-US" altLang="zh-TW" sz="2700" b="1" dirty="0" smtClean="0">
                <a:solidFill>
                  <a:srgbClr val="008080"/>
                </a:solidFill>
                <a:ea typeface="微軟正黑體" pitchFamily="34" charset="-120"/>
              </a:rPr>
              <a:t>Conformal </a:t>
            </a:r>
            <a:r>
              <a:rPr lang="en-US" altLang="zh-TW" sz="2700" b="1" dirty="0">
                <a:solidFill>
                  <a:srgbClr val="008080"/>
                </a:solidFill>
                <a:ea typeface="微軟正黑體" pitchFamily="34" charset="-120"/>
              </a:rPr>
              <a:t>Coating</a:t>
            </a:r>
          </a:p>
        </p:txBody>
      </p:sp>
      <p:sp>
        <p:nvSpPr>
          <p:cNvPr id="17" name="矩形 16"/>
          <p:cNvSpPr/>
          <p:nvPr/>
        </p:nvSpPr>
        <p:spPr>
          <a:xfrm>
            <a:off x="2066699" y="2110445"/>
            <a:ext cx="6336704" cy="830997"/>
          </a:xfrm>
          <a:prstGeom prst="rect">
            <a:avLst/>
          </a:prstGeom>
        </p:spPr>
        <p:txBody>
          <a:bodyPr wrap="square">
            <a:spAutoFit/>
          </a:bodyPr>
          <a:lstStyle/>
          <a:p>
            <a:r>
              <a:rPr lang="en-US" altLang="zh-TW" sz="1600" dirty="0">
                <a:solidFill>
                  <a:schemeClr val="tx1">
                    <a:lumMod val="75000"/>
                    <a:lumOff val="25000"/>
                  </a:schemeClr>
                </a:solidFill>
              </a:rPr>
              <a:t>Conformal coating improves product reliability when applied on the surface of printed circuit boards. This protective film can safeguard devices from dust ingression and liquid immersion.</a:t>
            </a:r>
            <a:endParaRPr lang="zh-TW" altLang="en-US" sz="1600" dirty="0">
              <a:solidFill>
                <a:schemeClr val="tx1">
                  <a:lumMod val="75000"/>
                  <a:lumOff val="25000"/>
                </a:schemeClr>
              </a:solidFill>
            </a:endParaRPr>
          </a:p>
        </p:txBody>
      </p:sp>
      <p:pic>
        <p:nvPicPr>
          <p:cNvPr id="20" name="圖片 19"/>
          <p:cNvPicPr>
            <a:picLocks noChangeAspect="1"/>
          </p:cNvPicPr>
          <p:nvPr/>
        </p:nvPicPr>
        <p:blipFill>
          <a:blip r:embed="rId3"/>
          <a:stretch>
            <a:fillRect/>
          </a:stretch>
        </p:blipFill>
        <p:spPr>
          <a:xfrm>
            <a:off x="630795" y="1823888"/>
            <a:ext cx="1116012" cy="993148"/>
          </a:xfrm>
          <a:prstGeom prst="rect">
            <a:avLst/>
          </a:prstGeom>
        </p:spPr>
      </p:pic>
      <p:pic>
        <p:nvPicPr>
          <p:cNvPr id="18" name="圖片 17"/>
          <p:cNvPicPr>
            <a:picLocks noChangeAspect="1"/>
          </p:cNvPicPr>
          <p:nvPr/>
        </p:nvPicPr>
        <p:blipFill rotWithShape="1">
          <a:blip r:embed="rId4" cstate="print">
            <a:extLst>
              <a:ext uri="{28A0092B-C50C-407E-A947-70E740481C1C}">
                <a14:useLocalDpi xmlns:a14="http://schemas.microsoft.com/office/drawing/2010/main" val="0"/>
              </a:ext>
            </a:extLst>
          </a:blip>
          <a:srcRect r="49126"/>
          <a:stretch/>
        </p:blipFill>
        <p:spPr>
          <a:xfrm>
            <a:off x="469276" y="3199331"/>
            <a:ext cx="1388399" cy="1385055"/>
          </a:xfrm>
          <a:prstGeom prst="rect">
            <a:avLst/>
          </a:prstGeom>
        </p:spPr>
      </p:pic>
    </p:spTree>
    <p:extLst>
      <p:ext uri="{BB962C8B-B14F-4D97-AF65-F5344CB8AC3E}">
        <p14:creationId xmlns:p14="http://schemas.microsoft.com/office/powerpoint/2010/main" val="175779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12</a:t>
            </a:fld>
            <a:endParaRPr lang="zh-TW" altLang="en-US"/>
          </a:p>
        </p:txBody>
      </p:sp>
      <p:sp>
        <p:nvSpPr>
          <p:cNvPr id="6" name="矩形 5"/>
          <p:cNvSpPr/>
          <p:nvPr/>
        </p:nvSpPr>
        <p:spPr>
          <a:xfrm>
            <a:off x="7029474" y="990600"/>
            <a:ext cx="2129582" cy="608619"/>
          </a:xfrm>
          <a:prstGeom prst="rect">
            <a:avLst/>
          </a:prstGeom>
          <a:solidFill>
            <a:srgbClr val="9ACA9F"/>
          </a:solidFill>
          <a:ln w="25400" cap="flat" cmpd="sng" algn="ctr">
            <a:noFill/>
            <a:prstDash val="solid"/>
          </a:ln>
          <a:effectLst/>
        </p:spPr>
        <p:txBody>
          <a:bodyPr rtlCol="0" anchor="ctr"/>
          <a:lstStyle/>
          <a:p>
            <a:pPr algn="ctr"/>
            <a:r>
              <a:rPr lang="zh-TW" altLang="en-US" sz="2400" b="1" kern="0" dirty="0">
                <a:solidFill>
                  <a:prstClr val="white"/>
                </a:solidFill>
                <a:latin typeface="+mj-lt"/>
                <a:ea typeface="微軟正黑體"/>
              </a:rPr>
              <a:t>Longevity</a:t>
            </a:r>
          </a:p>
        </p:txBody>
      </p:sp>
      <p:sp>
        <p:nvSpPr>
          <p:cNvPr id="7" name="矩形 6"/>
          <p:cNvSpPr/>
          <p:nvPr/>
        </p:nvSpPr>
        <p:spPr>
          <a:xfrm>
            <a:off x="2051720" y="4118759"/>
            <a:ext cx="2284728" cy="507831"/>
          </a:xfrm>
          <a:prstGeom prst="rect">
            <a:avLst/>
          </a:prstGeom>
        </p:spPr>
        <p:txBody>
          <a:bodyPr wrap="none">
            <a:spAutoFit/>
          </a:bodyPr>
          <a:lstStyle/>
          <a:p>
            <a:pPr lvl="0" algn="ctr">
              <a:defRPr/>
            </a:pPr>
            <a:r>
              <a:rPr lang="en-US" altLang="zh-TW" sz="2700" b="1" dirty="0" err="1">
                <a:solidFill>
                  <a:srgbClr val="008080"/>
                </a:solidFill>
                <a:ea typeface="微軟正黑體" pitchFamily="34" charset="-120"/>
              </a:rPr>
              <a:t>SSDWidget</a:t>
            </a:r>
            <a:r>
              <a:rPr lang="en-US" altLang="zh-TW" sz="2700" b="1" dirty="0">
                <a:solidFill>
                  <a:srgbClr val="008080"/>
                </a:solidFill>
                <a:ea typeface="微軟正黑體" pitchFamily="34" charset="-120"/>
              </a:rPr>
              <a:t> </a:t>
            </a:r>
            <a:r>
              <a:rPr lang="en-US" altLang="zh-TW" sz="2700" b="1" dirty="0" smtClean="0">
                <a:solidFill>
                  <a:srgbClr val="008080"/>
                </a:solidFill>
                <a:ea typeface="微軟正黑體" pitchFamily="34" charset="-120"/>
              </a:rPr>
              <a:t>2.0</a:t>
            </a:r>
            <a:endParaRPr lang="en-US" altLang="zh-TW" sz="2700" b="1" dirty="0">
              <a:solidFill>
                <a:srgbClr val="008080"/>
              </a:solidFill>
              <a:ea typeface="微軟正黑體" pitchFamily="34" charset="-120"/>
            </a:endParaRPr>
          </a:p>
        </p:txBody>
      </p:sp>
      <p:sp>
        <p:nvSpPr>
          <p:cNvPr id="9" name="矩形 8"/>
          <p:cNvSpPr/>
          <p:nvPr/>
        </p:nvSpPr>
        <p:spPr>
          <a:xfrm>
            <a:off x="2047280" y="4584030"/>
            <a:ext cx="6120680" cy="1077218"/>
          </a:xfrm>
          <a:prstGeom prst="rect">
            <a:avLst/>
          </a:prstGeom>
        </p:spPr>
        <p:txBody>
          <a:bodyPr wrap="square">
            <a:spAutoFit/>
          </a:bodyPr>
          <a:lstStyle/>
          <a:p>
            <a:r>
              <a:rPr lang="en-US" altLang="zh-TW" sz="1600" dirty="0">
                <a:solidFill>
                  <a:schemeClr val="tx1">
                    <a:lumMod val="75000"/>
                    <a:lumOff val="25000"/>
                  </a:schemeClr>
                </a:solidFill>
              </a:rPr>
              <a:t>Apacer </a:t>
            </a:r>
            <a:r>
              <a:rPr lang="en-US" altLang="zh-TW" sz="1600" dirty="0" err="1">
                <a:solidFill>
                  <a:schemeClr val="tx1">
                    <a:lumMod val="75000"/>
                    <a:lumOff val="25000"/>
                  </a:schemeClr>
                </a:solidFill>
              </a:rPr>
              <a:t>SSDWidget</a:t>
            </a:r>
            <a:r>
              <a:rPr lang="en-US" altLang="zh-TW" sz="1600" dirty="0">
                <a:solidFill>
                  <a:schemeClr val="tx1">
                    <a:lumMod val="75000"/>
                    <a:lumOff val="25000"/>
                  </a:schemeClr>
                </a:solidFill>
              </a:rPr>
              <a:t> 2.0 is a comprehensive disk monitoring and maintaining utility. Designed with the concepts of S.M.A.R.T., SSDWidget2.0 can monitor </a:t>
            </a:r>
            <a:r>
              <a:rPr lang="en-US" altLang="zh-TW" sz="1600" dirty="0" smtClean="0">
                <a:solidFill>
                  <a:schemeClr val="tx1">
                    <a:lumMod val="75000"/>
                    <a:lumOff val="25000"/>
                  </a:schemeClr>
                </a:solidFill>
              </a:rPr>
              <a:t>an </a:t>
            </a:r>
            <a:r>
              <a:rPr lang="en-US" altLang="zh-TW" sz="1600" dirty="0" err="1" smtClean="0">
                <a:solidFill>
                  <a:schemeClr val="tx1">
                    <a:lumMod val="75000"/>
                    <a:lumOff val="25000"/>
                  </a:schemeClr>
                </a:solidFill>
              </a:rPr>
              <a:t>SSDʼs</a:t>
            </a:r>
            <a:r>
              <a:rPr lang="en-US" altLang="zh-TW" sz="1600" dirty="0" smtClean="0">
                <a:solidFill>
                  <a:schemeClr val="tx1">
                    <a:lumMod val="75000"/>
                    <a:lumOff val="25000"/>
                  </a:schemeClr>
                </a:solidFill>
              </a:rPr>
              <a:t> </a:t>
            </a:r>
            <a:r>
              <a:rPr lang="en-US" altLang="zh-TW" sz="1600" dirty="0">
                <a:solidFill>
                  <a:schemeClr val="tx1">
                    <a:lumMod val="75000"/>
                    <a:lumOff val="25000"/>
                  </a:schemeClr>
                </a:solidFill>
              </a:rPr>
              <a:t>health-related information and provide SSD status for </a:t>
            </a:r>
            <a:r>
              <a:rPr lang="en-US" altLang="zh-TW" sz="1600" dirty="0" smtClean="0">
                <a:solidFill>
                  <a:schemeClr val="tx1">
                    <a:lumMod val="75000"/>
                    <a:lumOff val="25000"/>
                  </a:schemeClr>
                </a:solidFill>
              </a:rPr>
              <a:t>lifetime </a:t>
            </a:r>
            <a:r>
              <a:rPr lang="en-US" altLang="zh-TW" sz="1600" dirty="0">
                <a:solidFill>
                  <a:schemeClr val="tx1">
                    <a:lumMod val="75000"/>
                    <a:lumOff val="25000"/>
                  </a:schemeClr>
                </a:solidFill>
              </a:rPr>
              <a:t>monitoring and workload analysis.</a:t>
            </a:r>
            <a:endParaRPr lang="zh-TW" altLang="en-US" sz="1600" dirty="0">
              <a:solidFill>
                <a:schemeClr val="tx1">
                  <a:lumMod val="75000"/>
                  <a:lumOff val="25000"/>
                </a:schemeClr>
              </a:solidFill>
            </a:endParaRPr>
          </a:p>
        </p:txBody>
      </p:sp>
      <p:pic>
        <p:nvPicPr>
          <p:cNvPr id="2" name="圖片 1"/>
          <p:cNvPicPr>
            <a:picLocks noChangeAspect="1"/>
          </p:cNvPicPr>
          <p:nvPr/>
        </p:nvPicPr>
        <p:blipFill>
          <a:blip r:embed="rId2"/>
          <a:stretch>
            <a:fillRect/>
          </a:stretch>
        </p:blipFill>
        <p:spPr>
          <a:xfrm>
            <a:off x="497260" y="4201505"/>
            <a:ext cx="1368698" cy="1379736"/>
          </a:xfrm>
          <a:prstGeom prst="rect">
            <a:avLst/>
          </a:prstGeom>
        </p:spPr>
      </p:pic>
      <p:pic>
        <p:nvPicPr>
          <p:cNvPr id="3" name="圖片 2"/>
          <p:cNvPicPr>
            <a:picLocks noChangeAspect="1"/>
          </p:cNvPicPr>
          <p:nvPr/>
        </p:nvPicPr>
        <p:blipFill>
          <a:blip r:embed="rId3"/>
          <a:stretch>
            <a:fillRect/>
          </a:stretch>
        </p:blipFill>
        <p:spPr>
          <a:xfrm>
            <a:off x="529638" y="2286498"/>
            <a:ext cx="1265441" cy="1287642"/>
          </a:xfrm>
          <a:prstGeom prst="rect">
            <a:avLst/>
          </a:prstGeom>
        </p:spPr>
      </p:pic>
      <p:sp>
        <p:nvSpPr>
          <p:cNvPr id="8" name="矩形 7"/>
          <p:cNvSpPr/>
          <p:nvPr/>
        </p:nvSpPr>
        <p:spPr>
          <a:xfrm>
            <a:off x="2025661" y="2244862"/>
            <a:ext cx="2182842" cy="507831"/>
          </a:xfrm>
          <a:prstGeom prst="rect">
            <a:avLst/>
          </a:prstGeom>
        </p:spPr>
        <p:txBody>
          <a:bodyPr wrap="none">
            <a:spAutoFit/>
          </a:bodyPr>
          <a:lstStyle/>
          <a:p>
            <a:pPr lvl="0" algn="ctr">
              <a:defRPr/>
            </a:pPr>
            <a:r>
              <a:rPr lang="en-US" altLang="zh-TW" sz="2700" b="1" dirty="0" err="1">
                <a:solidFill>
                  <a:srgbClr val="008080"/>
                </a:solidFill>
                <a:ea typeface="微軟正黑體" pitchFamily="34" charset="-120"/>
              </a:rPr>
              <a:t>CoreSnapshot</a:t>
            </a:r>
            <a:endParaRPr lang="en-US" altLang="zh-TW" sz="2700" b="1" dirty="0">
              <a:solidFill>
                <a:srgbClr val="008080"/>
              </a:solidFill>
              <a:ea typeface="微軟正黑體" pitchFamily="34" charset="-120"/>
            </a:endParaRPr>
          </a:p>
        </p:txBody>
      </p:sp>
      <p:sp>
        <p:nvSpPr>
          <p:cNvPr id="10" name="矩形 9"/>
          <p:cNvSpPr/>
          <p:nvPr/>
        </p:nvSpPr>
        <p:spPr>
          <a:xfrm>
            <a:off x="2047280" y="2710133"/>
            <a:ext cx="5837088" cy="1077218"/>
          </a:xfrm>
          <a:prstGeom prst="rect">
            <a:avLst/>
          </a:prstGeom>
        </p:spPr>
        <p:txBody>
          <a:bodyPr wrap="square">
            <a:spAutoFit/>
          </a:bodyPr>
          <a:lstStyle/>
          <a:p>
            <a:r>
              <a:rPr lang="en-US" altLang="zh-TW" sz="1600" dirty="0">
                <a:solidFill>
                  <a:schemeClr val="tx1">
                    <a:lumMod val="75000"/>
                    <a:lumOff val="25000"/>
                  </a:schemeClr>
                </a:solidFill>
              </a:rPr>
              <a:t>Full backup and recovery of SSD data can be performed in one second, which can instantly eliminate catastrophic system issues and prevent data damage or downtime </a:t>
            </a:r>
            <a:r>
              <a:rPr lang="en-US" altLang="zh-TW" sz="1600" dirty="0" smtClean="0">
                <a:solidFill>
                  <a:schemeClr val="tx1">
                    <a:lumMod val="75000"/>
                    <a:lumOff val="25000"/>
                  </a:schemeClr>
                </a:solidFill>
              </a:rPr>
              <a:t>from translating </a:t>
            </a:r>
            <a:r>
              <a:rPr lang="en-US" altLang="zh-TW" sz="1600" dirty="0">
                <a:solidFill>
                  <a:schemeClr val="tx1">
                    <a:lumMod val="75000"/>
                    <a:lumOff val="25000"/>
                  </a:schemeClr>
                </a:solidFill>
              </a:rPr>
              <a:t>into operational risks and </a:t>
            </a:r>
            <a:r>
              <a:rPr lang="en-US" altLang="zh-TW" sz="1600" dirty="0" smtClean="0">
                <a:solidFill>
                  <a:schemeClr val="tx1">
                    <a:lumMod val="75000"/>
                    <a:lumOff val="25000"/>
                  </a:schemeClr>
                </a:solidFill>
              </a:rPr>
              <a:t>losses.</a:t>
            </a:r>
            <a:endParaRPr lang="zh-TW" altLang="en-US" sz="1600" dirty="0">
              <a:solidFill>
                <a:schemeClr val="tx1">
                  <a:lumMod val="75000"/>
                  <a:lumOff val="25000"/>
                </a:schemeClr>
              </a:solidFill>
            </a:endParaRPr>
          </a:p>
        </p:txBody>
      </p:sp>
    </p:spTree>
    <p:extLst>
      <p:ext uri="{BB962C8B-B14F-4D97-AF65-F5344CB8AC3E}">
        <p14:creationId xmlns:p14="http://schemas.microsoft.com/office/powerpoint/2010/main" val="13500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13</a:t>
            </a:fld>
            <a:endParaRPr lang="zh-TW" altLang="en-US" dirty="0"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Healthcare Applications</a:t>
            </a:r>
          </a:p>
          <a:p>
            <a:pPr>
              <a:lnSpc>
                <a:spcPct val="150000"/>
              </a:lnSpc>
            </a:pPr>
            <a:r>
              <a:rPr lang="en-US" altLang="zh-TW" sz="2400" b="1" dirty="0">
                <a:solidFill>
                  <a:srgbClr val="008080"/>
                </a:solidFill>
                <a:ea typeface="微軟正黑體" pitchFamily="34" charset="-120"/>
                <a:sym typeface="Gill Sans"/>
              </a:rPr>
              <a:t>‧ </a:t>
            </a:r>
            <a:r>
              <a:rPr lang="en-US" altLang="zh-TW" sz="2400" b="1" dirty="0">
                <a:solidFill>
                  <a:srgbClr val="008080"/>
                </a:solidFill>
                <a:ea typeface="微軟正黑體" pitchFamily="34" charset="-120"/>
              </a:rPr>
              <a:t>Recommended Products</a:t>
            </a: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101031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00394" y="727594"/>
            <a:ext cx="4565545" cy="523220"/>
          </a:xfrm>
          <a:prstGeom prst="rect">
            <a:avLst/>
          </a:prstGeom>
        </p:spPr>
        <p:txBody>
          <a:bodyPr wrap="none">
            <a:spAutoFit/>
          </a:bodyPr>
          <a:lstStyle/>
          <a:p>
            <a:r>
              <a:rPr lang="en-US" altLang="zh-TW" sz="2800" b="1" dirty="0" smtClean="0">
                <a:solidFill>
                  <a:srgbClr val="008080"/>
                </a:solidFill>
                <a:ea typeface="微軟正黑體" pitchFamily="34" charset="-120"/>
              </a:rPr>
              <a:t>Recommended Products: SSD</a:t>
            </a:r>
            <a:endParaRPr lang="zh-TW" altLang="en-US" sz="2800" b="1" dirty="0">
              <a:solidFill>
                <a:srgbClr val="008080"/>
              </a:solidFill>
              <a:ea typeface="微軟正黑體" pitchFamily="34" charset="-120"/>
            </a:endParaRPr>
          </a:p>
        </p:txBody>
      </p:sp>
      <p:graphicFrame>
        <p:nvGraphicFramePr>
          <p:cNvPr id="8" name="Group 57"/>
          <p:cNvGraphicFramePr>
            <a:graphicFrameLocks noGrp="1"/>
          </p:cNvGraphicFramePr>
          <p:nvPr>
            <p:extLst/>
          </p:nvPr>
        </p:nvGraphicFramePr>
        <p:xfrm>
          <a:off x="129812" y="1888648"/>
          <a:ext cx="8901498" cy="4709697"/>
        </p:xfrm>
        <a:graphic>
          <a:graphicData uri="http://schemas.openxmlformats.org/drawingml/2006/table">
            <a:tbl>
              <a:tblPr/>
              <a:tblGrid>
                <a:gridCol w="1125394"/>
                <a:gridCol w="936000"/>
                <a:gridCol w="936000"/>
                <a:gridCol w="936000"/>
                <a:gridCol w="1116000"/>
                <a:gridCol w="936000"/>
                <a:gridCol w="936104"/>
                <a:gridCol w="936000"/>
                <a:gridCol w="1044000"/>
              </a:tblGrid>
              <a:tr h="51529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800" b="1" dirty="0" smtClean="0">
                          <a:solidFill>
                            <a:schemeClr val="bg1"/>
                          </a:solidFill>
                          <a:latin typeface="+mn-lt"/>
                        </a:rPr>
                        <a:t>Model</a:t>
                      </a:r>
                      <a:endParaRPr kumimoji="0" lang="en-US" altLang="zh-TW" sz="800" b="1" i="0" u="none" strike="noStrike" kern="1200" cap="none" normalizeH="0" baseline="0" dirty="0" smtClean="0">
                        <a:ln>
                          <a:noFill/>
                        </a:ln>
                        <a:solidFill>
                          <a:schemeClr val="bg1"/>
                        </a:solidFill>
                        <a:effectLst/>
                        <a:latin typeface="+mn-lt"/>
                        <a:ea typeface="微軟正黑體" pitchFamily="34"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PV210-M280</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PV220-M280</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SH250-M242</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CH710-CF</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CH120-MSD</a:t>
                      </a:r>
                      <a:endParaRPr lang="zh-TW" altLang="en-US"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CV120-MSD</a:t>
                      </a:r>
                      <a:endParaRPr lang="zh-TW" altLang="en-US"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UV110-UFD5</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UV110-UFD1</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r>
              <a:tr h="462758">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Features</a:t>
                      </a: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100" b="1" dirty="0" smtClean="0">
                          <a:solidFill>
                            <a:srgbClr val="C00000"/>
                          </a:solidFill>
                          <a:effectLst/>
                          <a:latin typeface="+mn-lt"/>
                          <a:ea typeface="微軟正黑體" panose="020B0604030504040204" pitchFamily="34" charset="-120"/>
                        </a:rPr>
                        <a:t>High Performance,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100" b="1" dirty="0" smtClean="0">
                          <a:solidFill>
                            <a:srgbClr val="C00000"/>
                          </a:solidFill>
                          <a:effectLst/>
                          <a:latin typeface="+mn-lt"/>
                          <a:ea typeface="微軟正黑體" panose="020B0604030504040204" pitchFamily="34" charset="-120"/>
                        </a:rPr>
                        <a:t>High Capacity</a:t>
                      </a:r>
                      <a:endParaRPr lang="zh-TW" altLang="zh-TW" sz="1100" b="1" dirty="0" smtClean="0">
                        <a:solidFill>
                          <a:srgbClr val="C00000"/>
                        </a:solidFill>
                        <a:effectLst/>
                        <a:latin typeface="+mn-lt"/>
                        <a:ea typeface="微軟正黑體" panose="020B0604030504040204" pitchFamily="34" charset="-12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00" kern="1200" dirty="0" smtClean="0">
                        <a:solidFill>
                          <a:schemeClr val="tx1">
                            <a:lumMod val="75000"/>
                            <a:lumOff val="25000"/>
                          </a:schemeClr>
                        </a:solidFill>
                        <a:latin typeface="+mn-lt"/>
                        <a:ea typeface="+mn-ea"/>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100" b="1" kern="1200" dirty="0" smtClean="0">
                          <a:solidFill>
                            <a:srgbClr val="C00000"/>
                          </a:solidFill>
                          <a:latin typeface="+mn-lt"/>
                          <a:ea typeface="微軟正黑體" panose="020B0604030504040204" pitchFamily="34" charset="-120"/>
                          <a:cs typeface="+mn-cs"/>
                          <a:sym typeface="Gill Sans" charset="0"/>
                        </a:rPr>
                        <a:t>High</a:t>
                      </a:r>
                      <a:r>
                        <a:rPr lang="en-US" altLang="zh-TW" sz="1100" b="1" kern="1200" baseline="0" dirty="0" smtClean="0">
                          <a:solidFill>
                            <a:srgbClr val="C00000"/>
                          </a:solidFill>
                          <a:latin typeface="+mn-lt"/>
                          <a:ea typeface="微軟正黑體" panose="020B0604030504040204" pitchFamily="34" charset="-120"/>
                          <a:cs typeface="+mn-cs"/>
                          <a:sym typeface="Gill Sans" charset="0"/>
                        </a:rPr>
                        <a:t> Endurance w/ SLC-</a:t>
                      </a:r>
                      <a:r>
                        <a:rPr lang="en-US" altLang="zh-TW" sz="1100" b="1" kern="1200" baseline="0" dirty="0" err="1" smtClean="0">
                          <a:solidFill>
                            <a:srgbClr val="C00000"/>
                          </a:solidFill>
                          <a:latin typeface="+mn-lt"/>
                          <a:ea typeface="微軟正黑體" panose="020B0604030504040204" pitchFamily="34" charset="-120"/>
                          <a:cs typeface="+mn-cs"/>
                          <a:sym typeface="Gill Sans" charset="0"/>
                        </a:rPr>
                        <a:t>liteX</a:t>
                      </a:r>
                      <a:r>
                        <a:rPr lang="en-US" altLang="zh-TW" sz="1100" b="1" kern="1200" baseline="0" dirty="0" smtClean="0">
                          <a:solidFill>
                            <a:srgbClr val="C00000"/>
                          </a:solidFill>
                          <a:latin typeface="+mn-lt"/>
                          <a:ea typeface="微軟正黑體" panose="020B0604030504040204" pitchFamily="34" charset="-120"/>
                          <a:cs typeface="+mn-cs"/>
                          <a:sym typeface="Gill Sans" charset="0"/>
                        </a:rPr>
                        <a:t> Technology</a:t>
                      </a:r>
                      <a:r>
                        <a:rPr lang="zh-TW" altLang="en-US" sz="1100" b="1" kern="1200" baseline="0" dirty="0" smtClean="0">
                          <a:solidFill>
                            <a:srgbClr val="C00000"/>
                          </a:solidFill>
                          <a:latin typeface="+mn-lt"/>
                          <a:ea typeface="微軟正黑體" panose="020B0604030504040204" pitchFamily="34" charset="-120"/>
                          <a:cs typeface="+mn-cs"/>
                          <a:sym typeface="Gill Sans" charset="0"/>
                        </a:rPr>
                        <a:t> </a:t>
                      </a:r>
                      <a:endParaRPr lang="en-US" altLang="zh-TW" sz="1100" b="1" kern="1200" baseline="0" dirty="0" smtClean="0">
                        <a:solidFill>
                          <a:srgbClr val="C00000"/>
                        </a:solidFill>
                        <a:latin typeface="+mn-lt"/>
                        <a:ea typeface="微軟正黑體" panose="020B0604030504040204" pitchFamily="34" charset="-120"/>
                        <a:cs typeface="+mn-cs"/>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100" b="1" kern="1200" baseline="0" dirty="0" smtClean="0">
                          <a:solidFill>
                            <a:srgbClr val="C00000"/>
                          </a:solidFill>
                          <a:latin typeface="+mn-lt"/>
                          <a:ea typeface="微軟正黑體" panose="020B0604030504040204" pitchFamily="34" charset="-120"/>
                          <a:cs typeface="+mn-cs"/>
                          <a:sym typeface="Gill Sans" charset="0"/>
                        </a:rPr>
                        <a:t>(</a:t>
                      </a:r>
                      <a:r>
                        <a:rPr lang="en-US" altLang="zh-TW" sz="1100" b="1" kern="1200" baseline="0" dirty="0" smtClean="0">
                          <a:solidFill>
                            <a:srgbClr val="C00000"/>
                          </a:solidFill>
                          <a:latin typeface="+mn-lt"/>
                          <a:ea typeface="微軟正黑體" panose="020B0604030504040204" pitchFamily="34" charset="-120"/>
                          <a:cs typeface="+mn-cs"/>
                          <a:sym typeface="Gill Sans" charset="0"/>
                        </a:rPr>
                        <a:t>Reaching</a:t>
                      </a:r>
                      <a:r>
                        <a:rPr lang="zh-TW" altLang="en-US" sz="1100" b="1" kern="1200" baseline="0" dirty="0" smtClean="0">
                          <a:solidFill>
                            <a:srgbClr val="C00000"/>
                          </a:solidFill>
                          <a:latin typeface="+mn-lt"/>
                          <a:ea typeface="微軟正黑體" panose="020B0604030504040204" pitchFamily="34" charset="-120"/>
                          <a:cs typeface="+mn-cs"/>
                          <a:sym typeface="Gill Sans" charset="0"/>
                        </a:rPr>
                        <a:t> </a:t>
                      </a:r>
                      <a:r>
                        <a:rPr lang="en-US" altLang="zh-TW" sz="1100" b="1" kern="1200" baseline="0" dirty="0" smtClean="0">
                          <a:solidFill>
                            <a:srgbClr val="C00000"/>
                          </a:solidFill>
                          <a:latin typeface="+mn-lt"/>
                          <a:ea typeface="微軟正黑體" panose="020B0604030504040204" pitchFamily="34" charset="-120"/>
                          <a:cs typeface="+mn-cs"/>
                          <a:sym typeface="Gill Sans" charset="0"/>
                        </a:rPr>
                        <a:t>up to 100,000 P/E cycles)</a:t>
                      </a:r>
                      <a:endParaRPr lang="zh-TW" altLang="en-US" sz="1100" b="1" kern="1200" dirty="0" smtClean="0">
                        <a:solidFill>
                          <a:srgbClr val="C00000"/>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00" kern="1200" dirty="0" smtClean="0">
                        <a:solidFill>
                          <a:schemeClr val="tx1">
                            <a:lumMod val="75000"/>
                            <a:lumOff val="25000"/>
                          </a:schemeClr>
                        </a:solidFill>
                        <a:latin typeface="+mn-lt"/>
                        <a:ea typeface="+mn-ea"/>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100" b="1" kern="1200" dirty="0" smtClean="0">
                          <a:solidFill>
                            <a:srgbClr val="C00000"/>
                          </a:solidFill>
                          <a:latin typeface="+mn-lt"/>
                          <a:ea typeface="微軟正黑體" panose="020B0604030504040204" pitchFamily="34" charset="-120"/>
                          <a:cs typeface="+mn-cs"/>
                          <a:sym typeface="Gill Sans" charset="0"/>
                        </a:rPr>
                        <a:t>High Endurance</a:t>
                      </a:r>
                      <a:endParaRPr lang="zh-TW" altLang="en-US" sz="1100" b="1" kern="1200" dirty="0" smtClean="0">
                        <a:solidFill>
                          <a:srgbClr val="C00000"/>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100" b="1" dirty="0" smtClean="0">
                          <a:solidFill>
                            <a:srgbClr val="C00000"/>
                          </a:solidFill>
                          <a:effectLst/>
                          <a:latin typeface="+mn-lt"/>
                          <a:ea typeface="微軟正黑體" panose="020B0604030504040204" pitchFamily="34" charset="-120"/>
                        </a:rPr>
                        <a:t>ESD Protection</a:t>
                      </a:r>
                      <a:endParaRPr lang="zh-TW" altLang="en-US" sz="1100" b="1" kern="1200" dirty="0" smtClean="0">
                        <a:solidFill>
                          <a:srgbClr val="C00000"/>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100" b="1" kern="1200" dirty="0" smtClean="0">
                          <a:solidFill>
                            <a:srgbClr val="C00000"/>
                          </a:solidFill>
                          <a:effectLst/>
                          <a:latin typeface="+mn-lt"/>
                          <a:ea typeface="微軟正黑體" panose="020B0604030504040204" pitchFamily="34" charset="-120"/>
                          <a:cs typeface="+mn-cs"/>
                        </a:rPr>
                        <a:t>Security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100" b="1" kern="1200" dirty="0" smtClean="0">
                          <a:solidFill>
                            <a:srgbClr val="C00000"/>
                          </a:solidFill>
                          <a:effectLst/>
                          <a:latin typeface="+mn-lt"/>
                          <a:ea typeface="微軟正黑體" panose="020B0604030504040204" pitchFamily="34" charset="-120"/>
                          <a:cs typeface="+mn-cs"/>
                        </a:rPr>
                        <a:t>Identification</a:t>
                      </a:r>
                      <a:endParaRPr lang="en-US" altLang="zh-TW" sz="1100" b="1" kern="1200" dirty="0">
                        <a:solidFill>
                          <a:srgbClr val="C00000"/>
                        </a:solidFill>
                        <a:effectLst/>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96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rPr>
                        <a:t>Form Factor</a:t>
                      </a:r>
                      <a:endParaRPr kumimoji="0" lang="en-US" altLang="zh-TW" sz="8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M.2 2280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5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M.2 2242</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800" kern="1200" dirty="0" smtClean="0">
                          <a:solidFill>
                            <a:schemeClr val="tx1">
                              <a:lumMod val="75000"/>
                              <a:lumOff val="25000"/>
                            </a:schemeClr>
                          </a:solidFill>
                          <a:latin typeface="+mn-lt"/>
                          <a:ea typeface="微軟正黑體" panose="020B0604030504040204" pitchFamily="34" charset="-120"/>
                          <a:cs typeface="+mn-cs"/>
                          <a:sym typeface="Gill Sans" charset="0"/>
                        </a:rPr>
                        <a:t>CompactFlash Type I</a:t>
                      </a:r>
                      <a:endParaRPr lang="zh-TW" altLang="en-US" sz="8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Micro SD</a:t>
                      </a:r>
                      <a:endParaRPr lang="zh-TW" altLang="en-US" sz="900" kern="1200" dirty="0">
                        <a:solidFill>
                          <a:schemeClr val="tx1">
                            <a:lumMod val="75000"/>
                            <a:lumOff val="25000"/>
                          </a:schemeClr>
                        </a:solidFill>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USB Flash Drive</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TW" altLang="en-US"/>
                    </a:p>
                  </a:txBody>
                  <a:tcPr/>
                </a:tc>
              </a:tr>
              <a:tr h="43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Interface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err="1" smtClean="0">
                          <a:solidFill>
                            <a:schemeClr val="tx1">
                              <a:lumMod val="75000"/>
                              <a:lumOff val="25000"/>
                            </a:schemeClr>
                          </a:solidFill>
                          <a:latin typeface="+mn-lt"/>
                          <a:ea typeface="微軟正黑體" panose="020B0604030504040204" pitchFamily="34" charset="-120"/>
                          <a:cs typeface="+mn-cs"/>
                          <a:sym typeface="Gill Sans" charset="0"/>
                        </a:rPr>
                        <a:t>PCIe</a:t>
                      </a: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 Gen3 x4</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5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SATA</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700" kern="1200" dirty="0" smtClean="0">
                          <a:solidFill>
                            <a:schemeClr val="tx1">
                              <a:lumMod val="75000"/>
                              <a:lumOff val="25000"/>
                            </a:schemeClr>
                          </a:solidFill>
                          <a:latin typeface="+mn-lt"/>
                          <a:ea typeface="微軟正黑體" panose="020B0604030504040204" pitchFamily="34" charset="-120"/>
                          <a:cs typeface="+mn-cs"/>
                          <a:sym typeface="Gill Sans" charset="0"/>
                        </a:rPr>
                        <a:t>PC Card Memory Mode; PC Card I/O Mode; True IDE Mode</a:t>
                      </a:r>
                      <a:endParaRPr lang="zh-TW" altLang="en-US" sz="7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SD 6.1</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USB 3.1 Gen1</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Connector</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M.2 M Key</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5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800" kern="1200" dirty="0" smtClean="0">
                          <a:solidFill>
                            <a:schemeClr val="tx1">
                              <a:lumMod val="75000"/>
                              <a:lumOff val="25000"/>
                            </a:schemeClr>
                          </a:solidFill>
                          <a:latin typeface="+mn-lt"/>
                          <a:ea typeface="微軟正黑體" panose="020B0604030504040204" pitchFamily="34" charset="-120"/>
                          <a:cs typeface="+mn-cs"/>
                          <a:sym typeface="Gill Sans" charset="0"/>
                        </a:rPr>
                        <a:t>M.2 B &amp; M key</a:t>
                      </a:r>
                      <a:endParaRPr lang="zh-TW" altLang="en-US" sz="8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50-pin</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USB Type A Plug</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TW" altLang="en-US"/>
                    </a:p>
                  </a:txBody>
                  <a:tcPr/>
                </a:tc>
              </a:tr>
              <a:tr h="280891">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NAND Flash</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Type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3D TLC</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5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44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Capacity</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240~1920</a:t>
                      </a:r>
                      <a:r>
                        <a:rPr lang="en-US" altLang="zh-TW" sz="900" kern="1200" baseline="0" dirty="0" smtClean="0">
                          <a:solidFill>
                            <a:schemeClr val="tx1">
                              <a:lumMod val="75000"/>
                              <a:lumOff val="25000"/>
                            </a:schemeClr>
                          </a:solidFill>
                          <a:latin typeface="+mn-lt"/>
                          <a:ea typeface="微軟正黑體" panose="020B0604030504040204" pitchFamily="34" charset="-120"/>
                          <a:cs typeface="+mn-cs"/>
                          <a:sym typeface="Gill Sans" charset="0"/>
                        </a:rPr>
                        <a:t> </a:t>
                      </a: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120~1920</a:t>
                      </a:r>
                      <a:r>
                        <a:rPr lang="en-US" altLang="zh-TW" sz="900" kern="1200" baseline="0" dirty="0" smtClean="0">
                          <a:solidFill>
                            <a:schemeClr val="tx1">
                              <a:lumMod val="75000"/>
                              <a:lumOff val="25000"/>
                            </a:schemeClr>
                          </a:solidFill>
                          <a:latin typeface="+mn-lt"/>
                          <a:ea typeface="微軟正黑體" panose="020B0604030504040204" pitchFamily="34" charset="-120"/>
                          <a:cs typeface="+mn-cs"/>
                          <a:sym typeface="Gill Sans" charset="0"/>
                        </a:rPr>
                        <a:t> </a:t>
                      </a: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10~160 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8~64 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16~128 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64~256 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kern="1200" cap="none" normalizeH="0" baseline="0" dirty="0" smtClean="0">
                          <a:ln>
                            <a:noFill/>
                          </a:ln>
                          <a:solidFill>
                            <a:schemeClr val="tx1">
                              <a:lumMod val="75000"/>
                              <a:lumOff val="25000"/>
                            </a:schemeClr>
                          </a:solidFill>
                          <a:effectLst/>
                          <a:latin typeface="+mn-lt"/>
                          <a:ea typeface="微軟正黑體" panose="020B0604030504040204" pitchFamily="34" charset="-120"/>
                          <a:cs typeface="+mn-cs"/>
                          <a:sym typeface="Gill Sans" charset="0"/>
                        </a:rPr>
                        <a:t>64~256 GB</a:t>
                      </a:r>
                      <a:endParaRPr kumimoji="0" lang="zh-TW" altLang="en-US" sz="900" b="0" i="0" u="none" strike="noStrike" kern="1200" cap="none" normalizeH="0" baseline="0" dirty="0" smtClean="0">
                        <a:ln>
                          <a:noFill/>
                        </a:ln>
                        <a:solidFill>
                          <a:schemeClr val="tx1">
                            <a:lumMod val="75000"/>
                            <a:lumOff val="25000"/>
                          </a:schemeClr>
                        </a:solidFill>
                        <a:effectLst/>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16~256 GB</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844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External DRAM</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Yes</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No</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844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Max. R/W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Performance (MB/sec)</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3100/2630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1695/1685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560/520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115/80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90/80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90/85</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255/120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260/125</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844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Standard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Operating</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Temp. (°C)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-25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-25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844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Wide </a:t>
                      </a:r>
                      <a:r>
                        <a:rPr kumimoji="0" lang="en-US" altLang="zh-TW" sz="800" b="1" i="0" u="none" strike="noStrike" kern="1200" cap="none" normalizeH="0" baseline="0" dirty="0" smtClean="0">
                          <a:ln>
                            <a:noFill/>
                          </a:ln>
                          <a:solidFill>
                            <a:schemeClr val="tx1">
                              <a:lumMod val="75000"/>
                              <a:lumOff val="25000"/>
                            </a:schemeClr>
                          </a:solidFill>
                          <a:effectLst/>
                          <a:latin typeface="+mj-lt"/>
                          <a:ea typeface="+mn-ea"/>
                          <a:cs typeface="+mn-cs"/>
                        </a:rPr>
                        <a:t>Temp. </a:t>
                      </a:r>
                      <a:r>
                        <a:rPr kumimoji="0" lang="en-US" altLang="zh-TW" sz="800" b="1" i="0" u="none" strike="noStrike" kern="1200" cap="none" normalizeH="0" baseline="0" dirty="0" smtClean="0">
                          <a:ln>
                            <a:noFill/>
                          </a:ln>
                          <a:solidFill>
                            <a:schemeClr val="tx1">
                              <a:lumMod val="75000"/>
                              <a:lumOff val="25000"/>
                            </a:schemeClr>
                          </a:solidFill>
                          <a:effectLst/>
                          <a:latin typeface="+mn-lt"/>
                          <a:ea typeface="+mn-ea"/>
                          <a:cs typeface="+mn-cs"/>
                        </a:rPr>
                        <a:t>(°C)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- 40 ~ + 85 *</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844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MTBF (Hours)</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sym typeface="Gill Sans" charset="0"/>
                        </a:rPr>
                        <a:t>&gt;1,000,000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endParaRPr lang="zh-TW" altLang="en-US" sz="9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576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Recommended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Applications</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altLang="zh-TW" sz="980" b="1" dirty="0" smtClean="0">
                          <a:solidFill>
                            <a:schemeClr val="accent5"/>
                          </a:solidFill>
                          <a:effectLst/>
                          <a:latin typeface="+mn-lt"/>
                          <a:ea typeface="微軟正黑體" panose="020B0604030504040204" pitchFamily="34" charset="-120"/>
                        </a:rPr>
                        <a:t>Computer Tomography, Precise Diagnostic Equipment</a:t>
                      </a:r>
                      <a:endParaRPr lang="zh-TW" altLang="zh-TW" sz="980" b="1" dirty="0" smtClean="0">
                        <a:solidFill>
                          <a:schemeClr val="accent5"/>
                        </a:solidFill>
                        <a:effectLst/>
                        <a:latin typeface="+mn-lt"/>
                        <a:ea typeface="微軟正黑體" panose="020B0604030504040204" pitchFamily="34" charset="-12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900" kern="1200" dirty="0" smtClean="0">
                        <a:solidFill>
                          <a:schemeClr val="tx1">
                            <a:lumMod val="75000"/>
                            <a:lumOff val="25000"/>
                          </a:schemeClr>
                        </a:solidFill>
                        <a:latin typeface="+mn-lt"/>
                        <a:ea typeface="+mn-ea"/>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80" b="1" dirty="0" smtClean="0">
                          <a:solidFill>
                            <a:schemeClr val="accent5"/>
                          </a:solidFill>
                          <a:effectLst/>
                          <a:latin typeface="+mn-lt"/>
                          <a:ea typeface="微軟正黑體" panose="020B0604030504040204" pitchFamily="34" charset="-120"/>
                        </a:rPr>
                        <a:t>PE</a:t>
                      </a:r>
                      <a:r>
                        <a:rPr lang="zh-TW" altLang="en-US" sz="980" b="1" dirty="0" smtClean="0">
                          <a:solidFill>
                            <a:schemeClr val="accent5"/>
                          </a:solidFill>
                          <a:effectLst/>
                          <a:latin typeface="+mn-lt"/>
                          <a:ea typeface="微軟正黑體" panose="020B0604030504040204" pitchFamily="34" charset="-120"/>
                        </a:rPr>
                        <a:t> </a:t>
                      </a:r>
                      <a:r>
                        <a:rPr lang="en-US" altLang="zh-TW" sz="980" b="1" dirty="0" smtClean="0">
                          <a:solidFill>
                            <a:schemeClr val="accent5"/>
                          </a:solidFill>
                          <a:effectLst/>
                          <a:latin typeface="+mn-lt"/>
                          <a:ea typeface="微軟正黑體" panose="020B0604030504040204" pitchFamily="34" charset="-120"/>
                        </a:rPr>
                        <a:t>cycles: 100,000;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80" b="1" dirty="0" smtClean="0">
                          <a:solidFill>
                            <a:schemeClr val="accent5"/>
                          </a:solidFill>
                          <a:effectLst/>
                          <a:latin typeface="+mn-lt"/>
                          <a:ea typeface="微軟正黑體" panose="020B0604030504040204" pitchFamily="34" charset="-120"/>
                        </a:rPr>
                        <a:t>Ultrasound</a:t>
                      </a:r>
                      <a:endParaRPr lang="zh-TW" altLang="en-US" sz="980" b="1" kern="1200" dirty="0" smtClean="0">
                        <a:solidFill>
                          <a:schemeClr val="accent5"/>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80" b="1" dirty="0" smtClean="0">
                          <a:solidFill>
                            <a:schemeClr val="accent5"/>
                          </a:solidFill>
                          <a:effectLst/>
                          <a:latin typeface="+mn-lt"/>
                          <a:ea typeface="微軟正黑體" panose="020B0604030504040204" pitchFamily="34" charset="-120"/>
                        </a:rPr>
                        <a:t>Respirator, ECG</a:t>
                      </a:r>
                      <a:endParaRPr lang="zh-TW" altLang="zh-TW" sz="980" b="1" dirty="0" smtClean="0">
                        <a:solidFill>
                          <a:schemeClr val="accent5"/>
                        </a:solidFill>
                        <a:effectLst/>
                        <a:latin typeface="+mn-lt"/>
                        <a:ea typeface="微軟正黑體" panose="020B0604030504040204" pitchFamily="34" charset="-12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80" b="1" dirty="0" smtClean="0">
                          <a:solidFill>
                            <a:schemeClr val="accent5"/>
                          </a:solidFill>
                          <a:effectLst/>
                          <a:latin typeface="+mn-lt"/>
                          <a:ea typeface="微軟正黑體" panose="020B0604030504040204" pitchFamily="34" charset="-120"/>
                        </a:rPr>
                        <a:t>Mobile Diagnostic Machine</a:t>
                      </a:r>
                      <a:endParaRPr lang="zh-TW" altLang="zh-TW" sz="980" b="1" dirty="0" smtClean="0">
                        <a:solidFill>
                          <a:schemeClr val="accent5"/>
                        </a:solidFill>
                        <a:effectLst/>
                        <a:latin typeface="+mn-lt"/>
                        <a:ea typeface="微軟正黑體" panose="020B0604030504040204" pitchFamily="34" charset="-12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80" b="1" dirty="0" smtClean="0">
                          <a:solidFill>
                            <a:schemeClr val="accent5"/>
                          </a:solidFill>
                          <a:effectLst/>
                          <a:latin typeface="+mn-lt"/>
                          <a:ea typeface="微軟正黑體" panose="020B0604030504040204" pitchFamily="34" charset="-120"/>
                        </a:rPr>
                        <a:t>X-ray Machine</a:t>
                      </a:r>
                      <a:endParaRPr lang="zh-TW" altLang="zh-TW" sz="980" b="1" dirty="0" smtClean="0">
                        <a:solidFill>
                          <a:schemeClr val="accent5"/>
                        </a:solidFill>
                        <a:effectLst/>
                        <a:latin typeface="+mn-lt"/>
                        <a:ea typeface="微軟正黑體" panose="020B0604030504040204" pitchFamily="34" charset="-12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3074" name="Picture 2" descr="https://industrial.apacer.com/upfiles/ADUpload/allshare/PV210-M280%E6%AD%A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91" t="5629" r="31869" b="6967"/>
          <a:stretch/>
        </p:blipFill>
        <p:spPr bwMode="auto">
          <a:xfrm>
            <a:off x="1591147" y="1042920"/>
            <a:ext cx="335529" cy="8574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ndustrial.apacer.com/upfiles/ADUpload/allshare/PV220-M280_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270" t="5377" r="33978" b="6929"/>
          <a:stretch/>
        </p:blipFill>
        <p:spPr bwMode="auto">
          <a:xfrm>
            <a:off x="2498166" y="1041148"/>
            <a:ext cx="311103" cy="8592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ndustrial.apacer.com/upfiles/ADUpload/allshare/CH710_W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3109" y="1234626"/>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industrial.apacer.com/upfiles/ADUpload/allshare/UV110-UFD5.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3350" r="9030" b="32631"/>
          <a:stretch/>
        </p:blipFill>
        <p:spPr bwMode="auto">
          <a:xfrm>
            <a:off x="7107340" y="1524344"/>
            <a:ext cx="770105" cy="28799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industrial.apacer.com/upfiles/ADUpload/allshare/UV110-UFD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837" r="4494" b="28851"/>
          <a:stretch/>
        </p:blipFill>
        <p:spPr bwMode="auto">
          <a:xfrm>
            <a:off x="8113712" y="1501823"/>
            <a:ext cx="754381" cy="31051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8001825" y="6592496"/>
            <a:ext cx="978153" cy="184666"/>
          </a:xfrm>
          <a:prstGeom prst="rect">
            <a:avLst/>
          </a:prstGeom>
        </p:spPr>
        <p:txBody>
          <a:bodyPr wrap="none">
            <a:spAutoFit/>
          </a:bodyPr>
          <a:lstStyle/>
          <a:p>
            <a:r>
              <a:rPr lang="en-US" altLang="zh-TW" sz="600" dirty="0" smtClean="0">
                <a:solidFill>
                  <a:schemeClr val="tx1">
                    <a:lumMod val="75000"/>
                    <a:lumOff val="25000"/>
                  </a:schemeClr>
                </a:solidFill>
              </a:rPr>
              <a:t>* Not </a:t>
            </a:r>
            <a:r>
              <a:rPr lang="en-US" altLang="zh-TW" sz="600" dirty="0">
                <a:solidFill>
                  <a:schemeClr val="tx1">
                    <a:lumMod val="75000"/>
                    <a:lumOff val="25000"/>
                  </a:schemeClr>
                </a:solidFill>
              </a:rPr>
              <a:t>supported on 16GB</a:t>
            </a:r>
            <a:endParaRPr lang="zh-TW" altLang="en-US" sz="600" dirty="0">
              <a:solidFill>
                <a:schemeClr val="tx1">
                  <a:lumMod val="75000"/>
                  <a:lumOff val="25000"/>
                </a:schemeClr>
              </a:solidFill>
            </a:endParaRPr>
          </a:p>
        </p:txBody>
      </p:sp>
      <p:pic>
        <p:nvPicPr>
          <p:cNvPr id="2" name="圖片 1"/>
          <p:cNvPicPr>
            <a:picLocks noChangeAspect="1"/>
          </p:cNvPicPr>
          <p:nvPr/>
        </p:nvPicPr>
        <p:blipFill>
          <a:blip r:embed="rId8"/>
          <a:stretch>
            <a:fillRect/>
          </a:stretch>
        </p:blipFill>
        <p:spPr>
          <a:xfrm>
            <a:off x="3454707" y="1305013"/>
            <a:ext cx="292575" cy="560156"/>
          </a:xfrm>
          <a:prstGeom prst="rect">
            <a:avLst/>
          </a:prstGeom>
        </p:spPr>
      </p:pic>
      <p:sp>
        <p:nvSpPr>
          <p:cNvPr id="14" name="投影片編號版面配置區 3"/>
          <p:cNvSpPr>
            <a:spLocks noGrp="1"/>
          </p:cNvSpPr>
          <p:nvPr>
            <p:ph type="sldNum" sz="quarter" idx="12"/>
          </p:nvPr>
        </p:nvSpPr>
        <p:spPr bwMode="auto">
          <a:xfrm>
            <a:off x="7010400" y="6594599"/>
            <a:ext cx="2133600" cy="365125"/>
          </a:xfrm>
          <a:noFill/>
          <a:ln>
            <a:miter lim="800000"/>
            <a:headEnd/>
            <a:tailEnd/>
          </a:ln>
        </p:spPr>
        <p:txBody>
          <a:bodyPr/>
          <a:lstStyle/>
          <a:p>
            <a:r>
              <a:rPr lang="en-US" altLang="zh-TW" dirty="0" smtClean="0"/>
              <a:t>14</a:t>
            </a:r>
            <a:endParaRPr lang="zh-TW" altLang="en-US" dirty="0" smtClean="0"/>
          </a:p>
        </p:txBody>
      </p:sp>
      <p:pic>
        <p:nvPicPr>
          <p:cNvPr id="3" name="圖片 2"/>
          <p:cNvPicPr>
            <a:picLocks noChangeAspect="1"/>
          </p:cNvPicPr>
          <p:nvPr/>
        </p:nvPicPr>
        <p:blipFill>
          <a:blip r:embed="rId9"/>
          <a:stretch>
            <a:fillRect/>
          </a:stretch>
        </p:blipFill>
        <p:spPr>
          <a:xfrm>
            <a:off x="5324490" y="1302154"/>
            <a:ext cx="655200" cy="655200"/>
          </a:xfrm>
          <a:prstGeom prst="rect">
            <a:avLst/>
          </a:prstGeom>
        </p:spPr>
      </p:pic>
      <p:pic>
        <p:nvPicPr>
          <p:cNvPr id="4" name="圖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6059" y="1307646"/>
            <a:ext cx="655320" cy="655320"/>
          </a:xfrm>
          <a:prstGeom prst="rect">
            <a:avLst/>
          </a:prstGeom>
        </p:spPr>
      </p:pic>
    </p:spTree>
    <p:extLst>
      <p:ext uri="{BB962C8B-B14F-4D97-AF65-F5344CB8AC3E}">
        <p14:creationId xmlns:p14="http://schemas.microsoft.com/office/powerpoint/2010/main" val="323822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15</a:t>
            </a:fld>
            <a:endParaRPr lang="zh-TW" altLang="en-US" dirty="0"/>
          </a:p>
        </p:txBody>
      </p:sp>
      <p:sp>
        <p:nvSpPr>
          <p:cNvPr id="5" name="矩形 4"/>
          <p:cNvSpPr/>
          <p:nvPr/>
        </p:nvSpPr>
        <p:spPr>
          <a:xfrm>
            <a:off x="4427984" y="712203"/>
            <a:ext cx="4565545" cy="523220"/>
          </a:xfrm>
          <a:prstGeom prst="rect">
            <a:avLst/>
          </a:prstGeom>
        </p:spPr>
        <p:txBody>
          <a:bodyPr wrap="none">
            <a:spAutoFit/>
          </a:bodyPr>
          <a:lstStyle/>
          <a:p>
            <a:r>
              <a:rPr lang="en-US" altLang="zh-TW" sz="2800" b="1" dirty="0" smtClean="0">
                <a:solidFill>
                  <a:srgbClr val="008080"/>
                </a:solidFill>
                <a:ea typeface="微軟正黑體" pitchFamily="34" charset="-120"/>
              </a:rPr>
              <a:t>Recommended Products: SSD</a:t>
            </a:r>
            <a:endParaRPr lang="zh-TW" altLang="en-US" sz="2800" b="1" dirty="0">
              <a:solidFill>
                <a:srgbClr val="008080"/>
              </a:solidFill>
              <a:ea typeface="微軟正黑體" pitchFamily="34" charset="-120"/>
            </a:endParaRPr>
          </a:p>
        </p:txBody>
      </p:sp>
      <p:graphicFrame>
        <p:nvGraphicFramePr>
          <p:cNvPr id="6" name="Group 57"/>
          <p:cNvGraphicFramePr>
            <a:graphicFrameLocks noGrp="1"/>
          </p:cNvGraphicFramePr>
          <p:nvPr>
            <p:extLst>
              <p:ext uri="{D42A27DB-BD31-4B8C-83A1-F6EECF244321}">
                <p14:modId xmlns:p14="http://schemas.microsoft.com/office/powerpoint/2010/main" val="3102647895"/>
              </p:ext>
            </p:extLst>
          </p:nvPr>
        </p:nvGraphicFramePr>
        <p:xfrm>
          <a:off x="1462832" y="2438131"/>
          <a:ext cx="6552726" cy="4115460"/>
        </p:xfrm>
        <a:graphic>
          <a:graphicData uri="http://schemas.openxmlformats.org/drawingml/2006/table">
            <a:tbl>
              <a:tblPr/>
              <a:tblGrid>
                <a:gridCol w="1236960"/>
                <a:gridCol w="1771922"/>
                <a:gridCol w="1771922"/>
                <a:gridCol w="1771922"/>
              </a:tblGrid>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800" b="1" dirty="0" smtClean="0">
                          <a:solidFill>
                            <a:schemeClr val="bg1"/>
                          </a:solidFill>
                          <a:latin typeface="+mn-lt"/>
                        </a:rPr>
                        <a:t>Model</a:t>
                      </a:r>
                      <a:endParaRPr kumimoji="0" lang="en-US" altLang="zh-TW" sz="800" b="1" i="0" u="none" strike="noStrike" kern="1200" cap="none" normalizeH="0" baseline="0" dirty="0" smtClean="0">
                        <a:ln>
                          <a:noFill/>
                        </a:ln>
                        <a:solidFill>
                          <a:schemeClr val="bg1"/>
                        </a:solidFill>
                        <a:effectLst/>
                        <a:latin typeface="+mn-lt"/>
                        <a:ea typeface="微軟正黑體" pitchFamily="34"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SV250-25</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SV250-M280</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SV250-M242</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Features</a:t>
                      </a: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100" b="1" kern="1200" dirty="0" smtClean="0">
                          <a:solidFill>
                            <a:srgbClr val="C00000"/>
                          </a:solidFill>
                          <a:latin typeface="+mn-lt"/>
                          <a:ea typeface="微軟正黑體" panose="020B0604030504040204" pitchFamily="34" charset="-120"/>
                          <a:cs typeface="+mn-cs"/>
                          <a:sym typeface="Gill Sans" charset="0"/>
                        </a:rPr>
                        <a:t>High</a:t>
                      </a:r>
                      <a:r>
                        <a:rPr lang="en-US" altLang="zh-TW" sz="1100" b="1" kern="1200" baseline="0" dirty="0" smtClean="0">
                          <a:solidFill>
                            <a:srgbClr val="C00000"/>
                          </a:solidFill>
                          <a:latin typeface="+mn-lt"/>
                          <a:ea typeface="微軟正黑體" panose="020B0604030504040204" pitchFamily="34" charset="-120"/>
                          <a:cs typeface="+mn-cs"/>
                          <a:sym typeface="Gill Sans" charset="0"/>
                        </a:rPr>
                        <a:t> Endurance</a:t>
                      </a:r>
                      <a:r>
                        <a:rPr lang="en-US" altLang="zh-TW" sz="1100" b="1" kern="1200" baseline="0" dirty="0" smtClean="0">
                          <a:solidFill>
                            <a:srgbClr val="C00000"/>
                          </a:solidFill>
                          <a:effectLst/>
                          <a:latin typeface="+mn-lt"/>
                          <a:ea typeface="微軟正黑體" panose="020B0604030504040204" pitchFamily="34" charset="-120"/>
                          <a:cs typeface="+mn-cs"/>
                          <a:sym typeface="Gill Sans" charset="0"/>
                        </a:rPr>
                        <a:t> w/ Smart Read Refresh™  &amp; </a:t>
                      </a:r>
                      <a:r>
                        <a:rPr lang="en-US" altLang="zh-TW" sz="1100" b="1" kern="1200" baseline="0" dirty="0" err="1" smtClean="0">
                          <a:solidFill>
                            <a:srgbClr val="C00000"/>
                          </a:solidFill>
                          <a:effectLst/>
                          <a:latin typeface="+mn-lt"/>
                          <a:ea typeface="微軟正黑體" panose="020B0604030504040204" pitchFamily="34" charset="-120"/>
                          <a:cs typeface="+mn-cs"/>
                          <a:sym typeface="Gill Sans" charset="0"/>
                        </a:rPr>
                        <a:t>CoreSnapshot</a:t>
                      </a:r>
                      <a:r>
                        <a:rPr lang="en-US" altLang="zh-TW" sz="1100" b="1" kern="1200" baseline="0" dirty="0" smtClean="0">
                          <a:solidFill>
                            <a:srgbClr val="C00000"/>
                          </a:solidFill>
                          <a:effectLst/>
                          <a:latin typeface="+mn-lt"/>
                          <a:ea typeface="微軟正黑體" panose="020B0604030504040204" pitchFamily="34" charset="-120"/>
                          <a:cs typeface="+mn-cs"/>
                          <a:sym typeface="Gill Sans" charset="0"/>
                        </a:rPr>
                        <a:t> Technology</a:t>
                      </a:r>
                      <a:endParaRPr lang="zh-TW" altLang="en-US" sz="1100" b="1" kern="1200" dirty="0" smtClean="0">
                        <a:solidFill>
                          <a:srgbClr val="C00000"/>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00" kern="1200" dirty="0" smtClean="0">
                        <a:solidFill>
                          <a:schemeClr val="tx1">
                            <a:lumMod val="75000"/>
                            <a:lumOff val="25000"/>
                          </a:schemeClr>
                        </a:solidFill>
                        <a:latin typeface="+mn-lt"/>
                        <a:ea typeface="+mn-ea"/>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100" b="1" kern="1200" dirty="0" smtClean="0">
                        <a:solidFill>
                          <a:srgbClr val="C00000"/>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Form Factor</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2.5"</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000" kern="1200" dirty="0" smtClean="0">
                          <a:solidFill>
                            <a:schemeClr val="tx1">
                              <a:lumMod val="75000"/>
                              <a:lumOff val="25000"/>
                            </a:schemeClr>
                          </a:solidFill>
                          <a:latin typeface="+mn-lt"/>
                          <a:ea typeface="微軟正黑體" panose="020B0604030504040204" pitchFamily="34" charset="-120"/>
                          <a:cs typeface="+mn-cs"/>
                        </a:rPr>
                        <a:t>M.2 2280</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M.2 2242</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Interface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SATA 3.2 (6Gb/s)</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Connector</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(7+15) pin male</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000" kern="1200" dirty="0" smtClean="0">
                          <a:solidFill>
                            <a:schemeClr val="tx1">
                              <a:lumMod val="75000"/>
                              <a:lumOff val="25000"/>
                            </a:schemeClr>
                          </a:solidFill>
                          <a:latin typeface="+mn-lt"/>
                          <a:ea typeface="微軟正黑體" panose="020B0604030504040204" pitchFamily="34" charset="-120"/>
                          <a:cs typeface="+mn-cs"/>
                        </a:rPr>
                        <a:t>M.2 B &amp; M key</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M.2 B &amp; M key</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NAND Flash</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Type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3D TLC</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Capacity</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240~960 GB</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30~960 GB</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30~480 GB</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External DRAM</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No</a:t>
                      </a: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Max. R/W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Performance (MB/sec)</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560/520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560/520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560/515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Standard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Operating</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Temp.</a:t>
                      </a:r>
                      <a:r>
                        <a:rPr kumimoji="0" lang="en-US" altLang="zh-TW" sz="800" b="1" i="0" u="none" strike="noStrike" kern="1200" cap="none" normalizeH="0" baseline="0" dirty="0" smtClean="0">
                          <a:ln>
                            <a:noFill/>
                          </a:ln>
                          <a:solidFill>
                            <a:schemeClr val="tx1">
                              <a:lumMod val="75000"/>
                              <a:lumOff val="25000"/>
                            </a:schemeClr>
                          </a:solidFill>
                          <a:effectLst/>
                          <a:latin typeface="+mn-lt"/>
                          <a:ea typeface="+mn-ea"/>
                          <a:cs typeface="+mn-cs"/>
                        </a:rPr>
                        <a:t> (°C)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Wide </a:t>
                      </a:r>
                      <a:r>
                        <a:rPr kumimoji="0" lang="en-US" altLang="zh-TW" sz="800" b="1" i="0" u="none" strike="noStrike" kern="1200" cap="none" normalizeH="0" baseline="0" dirty="0" smtClean="0">
                          <a:ln>
                            <a:noFill/>
                          </a:ln>
                          <a:solidFill>
                            <a:schemeClr val="tx1">
                              <a:lumMod val="75000"/>
                              <a:lumOff val="25000"/>
                            </a:schemeClr>
                          </a:solidFill>
                          <a:effectLst/>
                          <a:latin typeface="+mj-lt"/>
                          <a:ea typeface="+mn-ea"/>
                          <a:cs typeface="+mn-cs"/>
                        </a:rPr>
                        <a:t>Temp. </a:t>
                      </a:r>
                      <a:r>
                        <a:rPr kumimoji="0" lang="en-US" altLang="zh-TW" sz="800" b="1" i="0" u="none" strike="noStrike" kern="1200" cap="none" normalizeH="0" baseline="0" dirty="0" smtClean="0">
                          <a:ln>
                            <a:noFill/>
                          </a:ln>
                          <a:solidFill>
                            <a:schemeClr val="tx1">
                              <a:lumMod val="75000"/>
                              <a:lumOff val="25000"/>
                            </a:schemeClr>
                          </a:solidFill>
                          <a:effectLst/>
                          <a:latin typeface="+mn-lt"/>
                          <a:ea typeface="+mn-ea"/>
                          <a:cs typeface="+mn-cs"/>
                        </a:rPr>
                        <a:t>(°C)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0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0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000" kern="1200" dirty="0" smtClean="0">
                          <a:solidFill>
                            <a:schemeClr val="tx1">
                              <a:lumMod val="75000"/>
                              <a:lumOff val="25000"/>
                            </a:schemeClr>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MTBF (Hours)</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kern="1200" dirty="0" smtClean="0">
                          <a:solidFill>
                            <a:schemeClr val="tx1">
                              <a:lumMod val="75000"/>
                              <a:lumOff val="25000"/>
                            </a:schemeClr>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09955">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Recommended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Applications</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b="1" kern="1200" dirty="0" smtClean="0">
                          <a:solidFill>
                            <a:schemeClr val="accent5"/>
                          </a:solidFill>
                          <a:effectLst/>
                          <a:latin typeface="+mn-lt"/>
                          <a:ea typeface="微軟正黑體" panose="020B0604030504040204" pitchFamily="34" charset="-120"/>
                          <a:cs typeface="+mn-cs"/>
                        </a:rPr>
                        <a:t>General Medical Applications</a:t>
                      </a:r>
                      <a:endParaRPr lang="zh-TW" altLang="zh-TW" sz="1000" b="1" kern="1200" dirty="0" smtClean="0">
                        <a:solidFill>
                          <a:schemeClr val="accent5"/>
                        </a:solidFill>
                        <a:effectLst/>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900" kern="1200" dirty="0" smtClean="0">
                        <a:solidFill>
                          <a:schemeClr val="tx1">
                            <a:lumMod val="75000"/>
                            <a:lumOff val="25000"/>
                          </a:schemeClr>
                        </a:solidFill>
                        <a:latin typeface="+mn-lt"/>
                        <a:ea typeface="+mn-ea"/>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5122" name="Picture 2" descr="https://industrial.apacer.com/upfiles/ADUpload/allshare/7mm%20phot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39" t="1598" r="17345" b="9952"/>
          <a:stretch/>
        </p:blipFill>
        <p:spPr bwMode="auto">
          <a:xfrm>
            <a:off x="3182013" y="1148320"/>
            <a:ext cx="876879" cy="11929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ndustrial.apacer.com/upfiles/ADUpload/allshare/SV250_M280_BG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82" t="6133" r="34734" b="6928"/>
          <a:stretch/>
        </p:blipFill>
        <p:spPr bwMode="auto">
          <a:xfrm>
            <a:off x="5173464" y="1418769"/>
            <a:ext cx="312852" cy="9225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ndustrial.apacer.com/upfiles/ADUpload/allshare/SV250_M24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467" t="6134" r="23394" b="9952"/>
          <a:stretch/>
        </p:blipFill>
        <p:spPr bwMode="auto">
          <a:xfrm>
            <a:off x="6994790" y="1745563"/>
            <a:ext cx="348845" cy="59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34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16</a:t>
            </a:fld>
            <a:endParaRPr lang="zh-TW" altLang="en-US"/>
          </a:p>
        </p:txBody>
      </p:sp>
      <p:graphicFrame>
        <p:nvGraphicFramePr>
          <p:cNvPr id="8" name="Group 57"/>
          <p:cNvGraphicFramePr>
            <a:graphicFrameLocks noGrp="1"/>
          </p:cNvGraphicFramePr>
          <p:nvPr>
            <p:extLst>
              <p:ext uri="{D42A27DB-BD31-4B8C-83A1-F6EECF244321}">
                <p14:modId xmlns:p14="http://schemas.microsoft.com/office/powerpoint/2010/main" val="4029003729"/>
              </p:ext>
            </p:extLst>
          </p:nvPr>
        </p:nvGraphicFramePr>
        <p:xfrm>
          <a:off x="395534" y="2426109"/>
          <a:ext cx="8352932" cy="4148704"/>
        </p:xfrm>
        <a:graphic>
          <a:graphicData uri="http://schemas.openxmlformats.org/drawingml/2006/table">
            <a:tbl>
              <a:tblPr/>
              <a:tblGrid>
                <a:gridCol w="1008114"/>
                <a:gridCol w="1104123"/>
                <a:gridCol w="1248139"/>
                <a:gridCol w="1248139"/>
                <a:gridCol w="1248139"/>
                <a:gridCol w="1248139"/>
                <a:gridCol w="1248139"/>
              </a:tblGrid>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b="1" dirty="0" smtClean="0">
                          <a:solidFill>
                            <a:schemeClr val="bg1"/>
                          </a:solidFill>
                          <a:latin typeface="+mn-lt"/>
                        </a:rPr>
                        <a:t>Module Type </a:t>
                      </a:r>
                      <a:endParaRPr kumimoji="0" lang="en-US" altLang="zh-TW" sz="900" b="1" i="0" u="none" strike="noStrike" kern="1200" cap="none" normalizeH="0" baseline="0" dirty="0" smtClean="0">
                        <a:ln>
                          <a:noFill/>
                        </a:ln>
                        <a:solidFill>
                          <a:schemeClr val="bg1"/>
                        </a:solidFill>
                        <a:effectLst/>
                        <a:latin typeface="+mn-lt"/>
                        <a:ea typeface="微軟正黑體" pitchFamily="34"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SODIMM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RDIMM</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ECC UDIMM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ECC SODIMM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VLP ECC UDIMM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VLP ECC SODIMM</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r>
              <a:tr h="40689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rPr>
                        <a:t>Memory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rPr>
                        <a:t>Technology </a:t>
                      </a:r>
                      <a:endPar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DDR4</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rPr>
                        <a:t>Frequency</a:t>
                      </a:r>
                      <a:endParaRPr kumimoji="0" lang="zh-TW" altLang="en-US"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2133/2400/2666/2933/3200</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rPr>
                        <a:t>Density</a:t>
                      </a:r>
                      <a:endParaRPr kumimoji="0" lang="zh-TW" altLang="en-US"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2G/4G/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8G/16G/32G</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4G/8G/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16G/32G/64G</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4G/8G/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16G/32G</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4G/8G/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16G/32G</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4G/8G/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16G/32G</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4G/8G</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Voltage</a:t>
                      </a:r>
                      <a:endParaRPr kumimoji="0" lang="zh-TW" altLang="en-US"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Pin Count</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260-Pin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288-Pin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288-Pin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260-Pin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288-Pin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260-Pin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rPr>
                        <a:t>Width</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64-Bit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37212">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rPr>
                        <a:t>PCB Height</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1.18"</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1.23"</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1.23"</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1.18"</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0.738"</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0.7"</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Operation</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Temperature</a:t>
                      </a: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rPr>
                        <a:t>. (°C)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a:t>
                      </a:r>
                      <a:r>
                        <a:rPr lang="en-US" altLang="zh-TW" sz="1200" kern="1200" baseline="0" dirty="0" smtClean="0">
                          <a:solidFill>
                            <a:schemeClr val="tx1">
                              <a:lumMod val="75000"/>
                              <a:lumOff val="25000"/>
                            </a:schemeClr>
                          </a:solidFill>
                          <a:latin typeface="+mn-lt"/>
                          <a:ea typeface="微軟正黑體" panose="020B0604030504040204" pitchFamily="34" charset="-120"/>
                          <a:cs typeface="+mn-cs"/>
                        </a:rPr>
                        <a:t> ~</a:t>
                      </a:r>
                      <a:r>
                        <a:rPr lang="en-US" altLang="zh-TW" sz="1200" kern="1200" dirty="0" smtClean="0">
                          <a:solidFill>
                            <a:schemeClr val="tx1">
                              <a:lumMod val="75000"/>
                              <a:lumOff val="25000"/>
                            </a:schemeClr>
                          </a:solidFill>
                          <a:latin typeface="+mn-lt"/>
                          <a:ea typeface="微軟正黑體" panose="020B0604030504040204" pitchFamily="34" charset="-120"/>
                          <a:cs typeface="+mn-cs"/>
                        </a:rPr>
                        <a:t>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smtClean="0">
                          <a:solidFill>
                            <a:schemeClr val="tx1">
                              <a:lumMod val="75000"/>
                              <a:lumOff val="25000"/>
                            </a:schemeClr>
                          </a:solidFill>
                          <a:latin typeface="+mn-lt"/>
                          <a:ea typeface="微軟正黑體" panose="020B0604030504040204" pitchFamily="34" charset="-120"/>
                          <a:cs typeface="+mn-cs"/>
                        </a:rPr>
                        <a:t>TC = 0</a:t>
                      </a:r>
                      <a:r>
                        <a:rPr lang="en-US" altLang="zh-TW" sz="1200" kern="1200" baseline="0" smtClean="0">
                          <a:solidFill>
                            <a:schemeClr val="tx1">
                              <a:lumMod val="75000"/>
                              <a:lumOff val="25000"/>
                            </a:schemeClr>
                          </a:solidFill>
                          <a:latin typeface="+mn-lt"/>
                          <a:ea typeface="微軟正黑體" panose="020B0604030504040204" pitchFamily="34" charset="-120"/>
                          <a:cs typeface="+mn-cs"/>
                        </a:rPr>
                        <a:t> ~</a:t>
                      </a:r>
                      <a:r>
                        <a:rPr lang="en-US" altLang="zh-TW" sz="1200" kern="1200" smtClean="0">
                          <a:solidFill>
                            <a:schemeClr val="tx1">
                              <a:lumMod val="75000"/>
                              <a:lumOff val="25000"/>
                            </a:schemeClr>
                          </a:solidFill>
                          <a:latin typeface="+mn-lt"/>
                          <a:ea typeface="微軟正黑體" panose="020B0604030504040204" pitchFamily="34" charset="-120"/>
                          <a:cs typeface="+mn-cs"/>
                        </a:rPr>
                        <a:t>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a:t>
                      </a:r>
                      <a:r>
                        <a:rPr lang="en-US" altLang="zh-TW" sz="1200" kern="1200" baseline="0" dirty="0" smtClean="0">
                          <a:solidFill>
                            <a:schemeClr val="tx1">
                              <a:lumMod val="75000"/>
                              <a:lumOff val="25000"/>
                            </a:schemeClr>
                          </a:solidFill>
                          <a:latin typeface="+mn-lt"/>
                          <a:ea typeface="微軟正黑體" panose="020B0604030504040204" pitchFamily="34" charset="-120"/>
                          <a:cs typeface="+mn-cs"/>
                        </a:rPr>
                        <a:t> ~</a:t>
                      </a:r>
                      <a:r>
                        <a:rPr lang="en-US" altLang="zh-TW" sz="1200" kern="1200" dirty="0" smtClean="0">
                          <a:solidFill>
                            <a:schemeClr val="tx1">
                              <a:lumMod val="75000"/>
                              <a:lumOff val="25000"/>
                            </a:schemeClr>
                          </a:solidFill>
                          <a:latin typeface="+mn-lt"/>
                          <a:ea typeface="微軟正黑體" panose="020B0604030504040204" pitchFamily="34" charset="-120"/>
                          <a:cs typeface="+mn-cs"/>
                        </a:rPr>
                        <a:t>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a:t>
                      </a:r>
                      <a:r>
                        <a:rPr lang="en-US" altLang="zh-TW" sz="1200" kern="1200" baseline="0" dirty="0" smtClean="0">
                          <a:solidFill>
                            <a:schemeClr val="tx1">
                              <a:lumMod val="75000"/>
                              <a:lumOff val="25000"/>
                            </a:schemeClr>
                          </a:solidFill>
                          <a:latin typeface="+mn-lt"/>
                          <a:ea typeface="微軟正黑體" panose="020B0604030504040204" pitchFamily="34" charset="-120"/>
                          <a:cs typeface="+mn-cs"/>
                        </a:rPr>
                        <a:t> ~</a:t>
                      </a:r>
                      <a:r>
                        <a:rPr lang="en-US" altLang="zh-TW" sz="1200" kern="1200" dirty="0" smtClean="0">
                          <a:solidFill>
                            <a:schemeClr val="tx1">
                              <a:lumMod val="75000"/>
                              <a:lumOff val="25000"/>
                            </a:schemeClr>
                          </a:solidFill>
                          <a:latin typeface="+mn-lt"/>
                          <a:ea typeface="微軟正黑體" panose="020B0604030504040204" pitchFamily="34" charset="-120"/>
                          <a:cs typeface="+mn-cs"/>
                        </a:rPr>
                        <a:t>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a:t>
                      </a:r>
                      <a:r>
                        <a:rPr lang="en-US" altLang="zh-TW" sz="1200" kern="1200" baseline="0" dirty="0" smtClean="0">
                          <a:solidFill>
                            <a:schemeClr val="tx1">
                              <a:lumMod val="75000"/>
                              <a:lumOff val="25000"/>
                            </a:schemeClr>
                          </a:solidFill>
                          <a:latin typeface="+mn-lt"/>
                          <a:ea typeface="微軟正黑體" panose="020B0604030504040204" pitchFamily="34" charset="-120"/>
                          <a:cs typeface="+mn-cs"/>
                        </a:rPr>
                        <a:t> ~</a:t>
                      </a:r>
                      <a:r>
                        <a:rPr lang="en-US" altLang="zh-TW" sz="1200" kern="1200" dirty="0" smtClean="0">
                          <a:solidFill>
                            <a:schemeClr val="tx1">
                              <a:lumMod val="75000"/>
                              <a:lumOff val="25000"/>
                            </a:schemeClr>
                          </a:solidFill>
                          <a:latin typeface="+mn-lt"/>
                          <a:ea typeface="微軟正黑體" panose="020B0604030504040204" pitchFamily="34" charset="-120"/>
                          <a:cs typeface="+mn-cs"/>
                        </a:rPr>
                        <a:t>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a:t>
                      </a:r>
                      <a:r>
                        <a:rPr lang="en-US" altLang="zh-TW" sz="1200" kern="1200" baseline="0" dirty="0" smtClean="0">
                          <a:solidFill>
                            <a:schemeClr val="tx1">
                              <a:lumMod val="75000"/>
                              <a:lumOff val="25000"/>
                            </a:schemeClr>
                          </a:solidFill>
                          <a:latin typeface="+mn-lt"/>
                          <a:ea typeface="微軟正黑體" panose="020B0604030504040204" pitchFamily="34" charset="-120"/>
                          <a:cs typeface="+mn-cs"/>
                        </a:rPr>
                        <a:t> ~</a:t>
                      </a:r>
                      <a:r>
                        <a:rPr lang="en-US" altLang="zh-TW" sz="1200" kern="1200" dirty="0" smtClean="0">
                          <a:solidFill>
                            <a:schemeClr val="tx1">
                              <a:lumMod val="75000"/>
                              <a:lumOff val="25000"/>
                            </a:schemeClr>
                          </a:solidFill>
                          <a:latin typeface="+mn-lt"/>
                          <a:ea typeface="微軟正黑體" panose="020B0604030504040204" pitchFamily="34" charset="-120"/>
                          <a:cs typeface="+mn-cs"/>
                        </a:rPr>
                        <a:t>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756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Value-added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Technology</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矩形 15"/>
          <p:cNvSpPr/>
          <p:nvPr/>
        </p:nvSpPr>
        <p:spPr>
          <a:xfrm>
            <a:off x="2555776" y="1129012"/>
            <a:ext cx="4959884" cy="523220"/>
          </a:xfrm>
          <a:prstGeom prst="rect">
            <a:avLst/>
          </a:prstGeom>
        </p:spPr>
        <p:txBody>
          <a:bodyPr wrap="none">
            <a:spAutoFit/>
          </a:bodyPr>
          <a:lstStyle/>
          <a:p>
            <a:r>
              <a:rPr lang="en-US" altLang="zh-TW" sz="2800" b="1" dirty="0" smtClean="0">
                <a:solidFill>
                  <a:srgbClr val="008080"/>
                </a:solidFill>
                <a:ea typeface="微軟正黑體" pitchFamily="34" charset="-120"/>
              </a:rPr>
              <a:t>Recommended Products: DRAM</a:t>
            </a:r>
            <a:endParaRPr lang="zh-TW" altLang="en-US" sz="2800" b="1" dirty="0">
              <a:solidFill>
                <a:srgbClr val="008080"/>
              </a:solidFill>
              <a:ea typeface="微軟正黑體" pitchFamily="34" charset="-120"/>
            </a:endParaRPr>
          </a:p>
        </p:txBody>
      </p:sp>
      <p:pic>
        <p:nvPicPr>
          <p:cNvPr id="7170" name="Picture 2" descr="https://industrial.apacer.com/upfiles/ADUpload/allshare/DDR4-3200_SODIMM_16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9" t="28813" r="6762" b="28852"/>
          <a:stretch/>
        </p:blipFill>
        <p:spPr bwMode="auto">
          <a:xfrm>
            <a:off x="1489874" y="1884414"/>
            <a:ext cx="922209" cy="426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ndustrial.apacer.com/upfiles/ADUpload/allshare/DDR4-3200_RDIMM_16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373" b="38680"/>
          <a:stretch/>
        </p:blipFill>
        <p:spPr bwMode="auto">
          <a:xfrm>
            <a:off x="2479376" y="1896177"/>
            <a:ext cx="1339072" cy="3340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ndustrial.apacer.com/upfiles/ADUpload/allshare/DDR4-3200_ECC_UDIMM_16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7128" b="36412"/>
          <a:stretch/>
        </p:blipFill>
        <p:spPr bwMode="auto">
          <a:xfrm>
            <a:off x="3726826" y="1898254"/>
            <a:ext cx="1308892" cy="34632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industrial.apacer.com/upfiles/ADUpload/allshare/DDR4-3200_ECC_SODIMM_16G.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301" r="5250" b="29607"/>
          <a:stretch/>
        </p:blipFill>
        <p:spPr bwMode="auto">
          <a:xfrm>
            <a:off x="5134770" y="1864744"/>
            <a:ext cx="940052" cy="4275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industrial.apacer.com/upfiles/ADUpload/allshare/D4-VLP-ECC-UDIMM.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9397" b="41703"/>
          <a:stretch/>
        </p:blipFill>
        <p:spPr bwMode="auto">
          <a:xfrm>
            <a:off x="6190807" y="1946322"/>
            <a:ext cx="1323778" cy="25019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industrial.apacer.com/upfiles/ADUpload/allshare/D4-VLP-ECC-SODIMM.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7884" r="2982" b="34900"/>
          <a:stretch/>
        </p:blipFill>
        <p:spPr bwMode="auto">
          <a:xfrm>
            <a:off x="7668344" y="1976712"/>
            <a:ext cx="798190" cy="223910"/>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9"/>
          <a:stretch>
            <a:fillRect/>
          </a:stretch>
        </p:blipFill>
        <p:spPr>
          <a:xfrm>
            <a:off x="1447508" y="6046635"/>
            <a:ext cx="688176" cy="353646"/>
          </a:xfrm>
          <a:prstGeom prst="rect">
            <a:avLst/>
          </a:prstGeom>
        </p:spPr>
      </p:pic>
      <p:pic>
        <p:nvPicPr>
          <p:cNvPr id="6" name="圖片 5"/>
          <p:cNvPicPr>
            <a:picLocks noChangeAspect="1"/>
          </p:cNvPicPr>
          <p:nvPr/>
        </p:nvPicPr>
        <p:blipFill rotWithShape="1">
          <a:blip r:embed="rId10"/>
          <a:srcRect r="24066"/>
          <a:stretch/>
        </p:blipFill>
        <p:spPr>
          <a:xfrm>
            <a:off x="2655153" y="5874011"/>
            <a:ext cx="981620" cy="367709"/>
          </a:xfrm>
          <a:prstGeom prst="rect">
            <a:avLst/>
          </a:prstGeom>
        </p:spPr>
      </p:pic>
      <p:pic>
        <p:nvPicPr>
          <p:cNvPr id="7" name="圖片 6"/>
          <p:cNvPicPr>
            <a:picLocks noChangeAspect="1"/>
          </p:cNvPicPr>
          <p:nvPr/>
        </p:nvPicPr>
        <p:blipFill rotWithShape="1">
          <a:blip r:embed="rId11"/>
          <a:srcRect l="72571"/>
          <a:stretch/>
        </p:blipFill>
        <p:spPr>
          <a:xfrm>
            <a:off x="2822476" y="6201069"/>
            <a:ext cx="335672" cy="365791"/>
          </a:xfrm>
          <a:prstGeom prst="rect">
            <a:avLst/>
          </a:prstGeom>
        </p:spPr>
      </p:pic>
      <p:pic>
        <p:nvPicPr>
          <p:cNvPr id="9" name="圖片 8"/>
          <p:cNvPicPr>
            <a:picLocks noChangeAspect="1"/>
          </p:cNvPicPr>
          <p:nvPr/>
        </p:nvPicPr>
        <p:blipFill rotWithShape="1">
          <a:blip r:embed="rId12"/>
          <a:srcRect r="34231"/>
          <a:stretch/>
        </p:blipFill>
        <p:spPr>
          <a:xfrm>
            <a:off x="5291175" y="5857855"/>
            <a:ext cx="638411" cy="338192"/>
          </a:xfrm>
          <a:prstGeom prst="rect">
            <a:avLst/>
          </a:prstGeom>
        </p:spPr>
      </p:pic>
      <p:pic>
        <p:nvPicPr>
          <p:cNvPr id="12" name="圖片 11"/>
          <p:cNvPicPr>
            <a:picLocks noChangeAspect="1"/>
          </p:cNvPicPr>
          <p:nvPr/>
        </p:nvPicPr>
        <p:blipFill>
          <a:blip r:embed="rId13"/>
          <a:stretch>
            <a:fillRect/>
          </a:stretch>
        </p:blipFill>
        <p:spPr>
          <a:xfrm>
            <a:off x="2120798" y="6057866"/>
            <a:ext cx="314458" cy="323844"/>
          </a:xfrm>
          <a:prstGeom prst="rect">
            <a:avLst/>
          </a:prstGeom>
        </p:spPr>
      </p:pic>
      <p:pic>
        <p:nvPicPr>
          <p:cNvPr id="20" name="圖片 19"/>
          <p:cNvPicPr>
            <a:picLocks noChangeAspect="1"/>
          </p:cNvPicPr>
          <p:nvPr/>
        </p:nvPicPr>
        <p:blipFill>
          <a:blip r:embed="rId13"/>
          <a:stretch>
            <a:fillRect/>
          </a:stretch>
        </p:blipFill>
        <p:spPr>
          <a:xfrm>
            <a:off x="3158148" y="6223966"/>
            <a:ext cx="283552" cy="292015"/>
          </a:xfrm>
          <a:prstGeom prst="rect">
            <a:avLst/>
          </a:prstGeom>
        </p:spPr>
      </p:pic>
      <p:pic>
        <p:nvPicPr>
          <p:cNvPr id="21" name="圖片 20"/>
          <p:cNvPicPr>
            <a:picLocks noChangeAspect="1"/>
          </p:cNvPicPr>
          <p:nvPr/>
        </p:nvPicPr>
        <p:blipFill rotWithShape="1">
          <a:blip r:embed="rId10"/>
          <a:srcRect r="24066"/>
          <a:stretch/>
        </p:blipFill>
        <p:spPr>
          <a:xfrm>
            <a:off x="3898299" y="5877739"/>
            <a:ext cx="981620" cy="367709"/>
          </a:xfrm>
          <a:prstGeom prst="rect">
            <a:avLst/>
          </a:prstGeom>
        </p:spPr>
      </p:pic>
      <p:pic>
        <p:nvPicPr>
          <p:cNvPr id="22" name="圖片 21"/>
          <p:cNvPicPr>
            <a:picLocks noChangeAspect="1"/>
          </p:cNvPicPr>
          <p:nvPr/>
        </p:nvPicPr>
        <p:blipFill rotWithShape="1">
          <a:blip r:embed="rId11"/>
          <a:srcRect l="72571"/>
          <a:stretch/>
        </p:blipFill>
        <p:spPr>
          <a:xfrm>
            <a:off x="4065622" y="6204797"/>
            <a:ext cx="335672" cy="365791"/>
          </a:xfrm>
          <a:prstGeom prst="rect">
            <a:avLst/>
          </a:prstGeom>
        </p:spPr>
      </p:pic>
      <p:pic>
        <p:nvPicPr>
          <p:cNvPr id="23" name="圖片 22"/>
          <p:cNvPicPr>
            <a:picLocks noChangeAspect="1"/>
          </p:cNvPicPr>
          <p:nvPr/>
        </p:nvPicPr>
        <p:blipFill>
          <a:blip r:embed="rId13"/>
          <a:stretch>
            <a:fillRect/>
          </a:stretch>
        </p:blipFill>
        <p:spPr>
          <a:xfrm>
            <a:off x="4401294" y="6227694"/>
            <a:ext cx="282466" cy="290897"/>
          </a:xfrm>
          <a:prstGeom prst="rect">
            <a:avLst/>
          </a:prstGeom>
        </p:spPr>
      </p:pic>
      <p:pic>
        <p:nvPicPr>
          <p:cNvPr id="26" name="圖片 25"/>
          <p:cNvPicPr>
            <a:picLocks noChangeAspect="1"/>
          </p:cNvPicPr>
          <p:nvPr/>
        </p:nvPicPr>
        <p:blipFill rotWithShape="1">
          <a:blip r:embed="rId11"/>
          <a:srcRect l="72571"/>
          <a:stretch/>
        </p:blipFill>
        <p:spPr>
          <a:xfrm>
            <a:off x="5300109" y="6196047"/>
            <a:ext cx="335672" cy="365791"/>
          </a:xfrm>
          <a:prstGeom prst="rect">
            <a:avLst/>
          </a:prstGeom>
        </p:spPr>
      </p:pic>
      <p:pic>
        <p:nvPicPr>
          <p:cNvPr id="27" name="圖片 26"/>
          <p:cNvPicPr>
            <a:picLocks noChangeAspect="1"/>
          </p:cNvPicPr>
          <p:nvPr/>
        </p:nvPicPr>
        <p:blipFill>
          <a:blip r:embed="rId13"/>
          <a:stretch>
            <a:fillRect/>
          </a:stretch>
        </p:blipFill>
        <p:spPr>
          <a:xfrm>
            <a:off x="5635781" y="6218944"/>
            <a:ext cx="291408" cy="300106"/>
          </a:xfrm>
          <a:prstGeom prst="rect">
            <a:avLst/>
          </a:prstGeom>
        </p:spPr>
      </p:pic>
      <p:pic>
        <p:nvPicPr>
          <p:cNvPr id="28" name="圖片 27"/>
          <p:cNvPicPr>
            <a:picLocks noChangeAspect="1"/>
          </p:cNvPicPr>
          <p:nvPr/>
        </p:nvPicPr>
        <p:blipFill rotWithShape="1">
          <a:blip r:embed="rId10"/>
          <a:srcRect r="24066"/>
          <a:stretch/>
        </p:blipFill>
        <p:spPr>
          <a:xfrm>
            <a:off x="6418808" y="5863959"/>
            <a:ext cx="981620" cy="367709"/>
          </a:xfrm>
          <a:prstGeom prst="rect">
            <a:avLst/>
          </a:prstGeom>
        </p:spPr>
      </p:pic>
      <p:pic>
        <p:nvPicPr>
          <p:cNvPr id="29" name="圖片 28"/>
          <p:cNvPicPr>
            <a:picLocks noChangeAspect="1"/>
          </p:cNvPicPr>
          <p:nvPr/>
        </p:nvPicPr>
        <p:blipFill rotWithShape="1">
          <a:blip r:embed="rId11"/>
          <a:srcRect l="72571"/>
          <a:stretch/>
        </p:blipFill>
        <p:spPr>
          <a:xfrm>
            <a:off x="6586131" y="6191017"/>
            <a:ext cx="335672" cy="365791"/>
          </a:xfrm>
          <a:prstGeom prst="rect">
            <a:avLst/>
          </a:prstGeom>
        </p:spPr>
      </p:pic>
      <p:pic>
        <p:nvPicPr>
          <p:cNvPr id="30" name="圖片 29"/>
          <p:cNvPicPr>
            <a:picLocks noChangeAspect="1"/>
          </p:cNvPicPr>
          <p:nvPr/>
        </p:nvPicPr>
        <p:blipFill>
          <a:blip r:embed="rId13"/>
          <a:stretch>
            <a:fillRect/>
          </a:stretch>
        </p:blipFill>
        <p:spPr>
          <a:xfrm>
            <a:off x="6921803" y="6213914"/>
            <a:ext cx="282466" cy="290897"/>
          </a:xfrm>
          <a:prstGeom prst="rect">
            <a:avLst/>
          </a:prstGeom>
        </p:spPr>
      </p:pic>
      <p:pic>
        <p:nvPicPr>
          <p:cNvPr id="31" name="圖片 30"/>
          <p:cNvPicPr>
            <a:picLocks noChangeAspect="1"/>
          </p:cNvPicPr>
          <p:nvPr/>
        </p:nvPicPr>
        <p:blipFill rotWithShape="1">
          <a:blip r:embed="rId10"/>
          <a:srcRect r="24066"/>
          <a:stretch/>
        </p:blipFill>
        <p:spPr>
          <a:xfrm>
            <a:off x="7663760" y="5862348"/>
            <a:ext cx="981620" cy="367709"/>
          </a:xfrm>
          <a:prstGeom prst="rect">
            <a:avLst/>
          </a:prstGeom>
        </p:spPr>
      </p:pic>
      <p:pic>
        <p:nvPicPr>
          <p:cNvPr id="32" name="圖片 31"/>
          <p:cNvPicPr>
            <a:picLocks noChangeAspect="1"/>
          </p:cNvPicPr>
          <p:nvPr/>
        </p:nvPicPr>
        <p:blipFill rotWithShape="1">
          <a:blip r:embed="rId11"/>
          <a:srcRect l="72571"/>
          <a:stretch/>
        </p:blipFill>
        <p:spPr>
          <a:xfrm>
            <a:off x="7831083" y="6189406"/>
            <a:ext cx="335672" cy="365791"/>
          </a:xfrm>
          <a:prstGeom prst="rect">
            <a:avLst/>
          </a:prstGeom>
        </p:spPr>
      </p:pic>
      <p:pic>
        <p:nvPicPr>
          <p:cNvPr id="33" name="圖片 32"/>
          <p:cNvPicPr>
            <a:picLocks noChangeAspect="1"/>
          </p:cNvPicPr>
          <p:nvPr/>
        </p:nvPicPr>
        <p:blipFill>
          <a:blip r:embed="rId13"/>
          <a:stretch>
            <a:fillRect/>
          </a:stretch>
        </p:blipFill>
        <p:spPr>
          <a:xfrm>
            <a:off x="8166755" y="6212303"/>
            <a:ext cx="282466" cy="290897"/>
          </a:xfrm>
          <a:prstGeom prst="rect">
            <a:avLst/>
          </a:prstGeom>
        </p:spPr>
      </p:pic>
    </p:spTree>
    <p:extLst>
      <p:ext uri="{BB962C8B-B14F-4D97-AF65-F5344CB8AC3E}">
        <p14:creationId xmlns:p14="http://schemas.microsoft.com/office/powerpoint/2010/main" val="3073596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17</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Healthcare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rgbClr val="008080"/>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362487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437070" y="4905477"/>
            <a:ext cx="3960441" cy="1477328"/>
          </a:xfrm>
          <a:prstGeom prst="rect">
            <a:avLst/>
          </a:prstGeom>
          <a:solidFill>
            <a:srgbClr val="C5FFF4"/>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zh-TW" altLang="en-US" b="1" dirty="0">
              <a:solidFill>
                <a:schemeClr val="bg1"/>
              </a:solidFill>
            </a:endParaRPr>
          </a:p>
        </p:txBody>
      </p:sp>
      <p:sp>
        <p:nvSpPr>
          <p:cNvPr id="4" name="投影片編號版面配置區 3"/>
          <p:cNvSpPr>
            <a:spLocks noGrp="1"/>
          </p:cNvSpPr>
          <p:nvPr>
            <p:ph type="sldNum" sz="quarter" idx="12"/>
          </p:nvPr>
        </p:nvSpPr>
        <p:spPr/>
        <p:txBody>
          <a:bodyPr/>
          <a:lstStyle/>
          <a:p>
            <a:fld id="{663A8EBB-5017-4B57-899E-F5D94C9D3806}" type="slidenum">
              <a:rPr lang="zh-TW" altLang="en-US" smtClean="0"/>
              <a:pPr/>
              <a:t>18</a:t>
            </a:fld>
            <a:endParaRPr lang="zh-TW" altLang="en-US"/>
          </a:p>
        </p:txBody>
      </p:sp>
      <p:sp>
        <p:nvSpPr>
          <p:cNvPr id="6" name="矩形 5"/>
          <p:cNvSpPr/>
          <p:nvPr/>
        </p:nvSpPr>
        <p:spPr>
          <a:xfrm>
            <a:off x="429467" y="1161934"/>
            <a:ext cx="5878802" cy="523220"/>
          </a:xfrm>
          <a:prstGeom prst="rect">
            <a:avLst/>
          </a:prstGeom>
        </p:spPr>
        <p:txBody>
          <a:bodyPr wrap="square">
            <a:spAutoFit/>
          </a:bodyPr>
          <a:lstStyle/>
          <a:p>
            <a:r>
              <a:rPr lang="en-US" altLang="zh-TW" sz="2800" b="1" dirty="0">
                <a:solidFill>
                  <a:srgbClr val="008080"/>
                </a:solidFill>
                <a:ea typeface="微軟正黑體" pitchFamily="34" charset="-120"/>
                <a:sym typeface="Gill Sans"/>
              </a:rPr>
              <a:t>Success Cases: </a:t>
            </a:r>
            <a:r>
              <a:rPr lang="en-US" altLang="zh-TW" sz="2800" b="1" dirty="0" smtClean="0">
                <a:solidFill>
                  <a:srgbClr val="008080"/>
                </a:solidFill>
                <a:ea typeface="微軟正黑體" pitchFamily="34" charset="-120"/>
                <a:sym typeface="Gill Sans"/>
              </a:rPr>
              <a:t>Portable Ultrasound</a:t>
            </a:r>
            <a:endParaRPr lang="zh-TW" altLang="en-US" sz="2800" b="1" dirty="0">
              <a:solidFill>
                <a:srgbClr val="008080"/>
              </a:solidFill>
              <a:ea typeface="微軟正黑體" pitchFamily="34" charset="-120"/>
            </a:endParaRPr>
          </a:p>
        </p:txBody>
      </p:sp>
      <p:sp>
        <p:nvSpPr>
          <p:cNvPr id="8" name="矩形 7"/>
          <p:cNvSpPr/>
          <p:nvPr/>
        </p:nvSpPr>
        <p:spPr>
          <a:xfrm>
            <a:off x="583373" y="5040201"/>
            <a:ext cx="3814138" cy="1179938"/>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a:solidFill>
                  <a:schemeClr val="tx1">
                    <a:lumMod val="85000"/>
                    <a:lumOff val="15000"/>
                  </a:schemeClr>
                </a:solidFill>
              </a:rPr>
              <a:t>Needs to have high reliability</a:t>
            </a:r>
            <a:r>
              <a:rPr lang="zh-TW" altLang="en-US" sz="1400" dirty="0">
                <a:solidFill>
                  <a:schemeClr val="tx1">
                    <a:lumMod val="85000"/>
                    <a:lumOff val="15000"/>
                  </a:schemeClr>
                </a:solidFill>
              </a:rPr>
              <a:t> </a:t>
            </a:r>
            <a:endParaRPr lang="en-US" altLang="zh-TW" sz="1400" dirty="0">
              <a:solidFill>
                <a:schemeClr val="tx1">
                  <a:lumMod val="85000"/>
                  <a:lumOff val="15000"/>
                </a:schemeClr>
              </a:solidFill>
            </a:endParaRPr>
          </a:p>
          <a:p>
            <a:pPr marL="285750" indent="-200025">
              <a:lnSpc>
                <a:spcPct val="114000"/>
              </a:lnSpc>
              <a:buFont typeface="Arial" panose="020B0604020202020204" pitchFamily="34" charset="0"/>
              <a:buChar char="•"/>
            </a:pPr>
            <a:r>
              <a:rPr lang="en-US" altLang="zh-TW" sz="1400" dirty="0" smtClean="0">
                <a:solidFill>
                  <a:schemeClr val="tx1">
                    <a:lumMod val="85000"/>
                    <a:lumOff val="15000"/>
                  </a:schemeClr>
                </a:solidFill>
              </a:rPr>
              <a:t>ESD protection requires air </a:t>
            </a:r>
            <a:r>
              <a:rPr lang="en-US" altLang="zh-TW" sz="1400" dirty="0">
                <a:solidFill>
                  <a:schemeClr val="tx1">
                    <a:lumMod val="85000"/>
                    <a:lumOff val="15000"/>
                  </a:schemeClr>
                </a:solidFill>
              </a:rPr>
              <a:t>15KV/ contact 8KV</a:t>
            </a:r>
          </a:p>
          <a:p>
            <a:pPr marL="85725">
              <a:lnSpc>
                <a:spcPct val="114000"/>
              </a:lnSpc>
            </a:pPr>
            <a:endParaRPr lang="en-US" altLang="zh-TW" sz="600" dirty="0" smtClean="0">
              <a:solidFill>
                <a:schemeClr val="tx1">
                  <a:lumMod val="85000"/>
                  <a:lumOff val="15000"/>
                </a:schemeClr>
              </a:solidFill>
            </a:endParaRPr>
          </a:p>
          <a:p>
            <a:pPr marL="285750" indent="-200025">
              <a:lnSpc>
                <a:spcPct val="114000"/>
              </a:lnSpc>
              <a:buFont typeface="Arial" panose="020B0604020202020204" pitchFamily="34" charset="0"/>
              <a:buChar char="•"/>
            </a:pPr>
            <a:r>
              <a:rPr lang="en-US" altLang="zh-TW" sz="1400" dirty="0">
                <a:solidFill>
                  <a:schemeClr val="tx1">
                    <a:lumMod val="85000"/>
                    <a:lumOff val="15000"/>
                  </a:schemeClr>
                </a:solidFill>
              </a:rPr>
              <a:t>Always-on mobile devices need to utilize low power </a:t>
            </a:r>
            <a:r>
              <a:rPr lang="en-US" altLang="zh-TW" sz="1400" dirty="0" smtClean="0">
                <a:solidFill>
                  <a:schemeClr val="tx1">
                    <a:lumMod val="85000"/>
                    <a:lumOff val="15000"/>
                  </a:schemeClr>
                </a:solidFill>
              </a:rPr>
              <a:t>consumption SSD</a:t>
            </a:r>
            <a:endParaRPr lang="zh-TW" altLang="en-US" sz="1400" dirty="0">
              <a:solidFill>
                <a:schemeClr val="tx1">
                  <a:lumMod val="85000"/>
                  <a:lumOff val="15000"/>
                </a:schemeClr>
              </a:solidFill>
            </a:endParaRPr>
          </a:p>
        </p:txBody>
      </p:sp>
      <p:sp>
        <p:nvSpPr>
          <p:cNvPr id="9" name="矩形 8"/>
          <p:cNvSpPr/>
          <p:nvPr/>
        </p:nvSpPr>
        <p:spPr>
          <a:xfrm>
            <a:off x="4931057" y="2863682"/>
            <a:ext cx="3960441" cy="369332"/>
          </a:xfrm>
          <a:prstGeom prst="rect">
            <a:avLst/>
          </a:prstGeom>
          <a:solidFill>
            <a:schemeClr val="tx1">
              <a:lumMod val="65000"/>
              <a:lumOff val="35000"/>
            </a:schemeClr>
          </a:solidFill>
        </p:spPr>
        <p:txBody>
          <a:bodyPr wrap="square">
            <a:spAutoFit/>
          </a:bodyPr>
          <a:lstStyle/>
          <a:p>
            <a:pPr algn="ctr"/>
            <a:r>
              <a:rPr lang="en-US" altLang="zh-TW" b="1" dirty="0">
                <a:solidFill>
                  <a:schemeClr val="bg1"/>
                </a:solidFill>
              </a:rPr>
              <a:t>Solutions</a:t>
            </a:r>
            <a:endParaRPr lang="zh-TW" altLang="en-US" b="1" dirty="0">
              <a:solidFill>
                <a:schemeClr val="bg1"/>
              </a:solidFill>
            </a:endParaRPr>
          </a:p>
        </p:txBody>
      </p:sp>
      <p:sp>
        <p:nvSpPr>
          <p:cNvPr id="10" name="矩形 9"/>
          <p:cNvSpPr/>
          <p:nvPr/>
        </p:nvSpPr>
        <p:spPr>
          <a:xfrm>
            <a:off x="4915392" y="3734524"/>
            <a:ext cx="3960441" cy="369332"/>
          </a:xfrm>
          <a:prstGeom prst="rect">
            <a:avLst/>
          </a:prstGeom>
          <a:solidFill>
            <a:schemeClr val="tx1">
              <a:lumMod val="65000"/>
              <a:lumOff val="35000"/>
            </a:schemeClr>
          </a:solidFill>
        </p:spPr>
        <p:txBody>
          <a:bodyPr wrap="square">
            <a:spAutoFit/>
          </a:bodyPr>
          <a:lstStyle/>
          <a:p>
            <a:pPr algn="ctr"/>
            <a:r>
              <a:rPr lang="en-US" altLang="zh-TW" b="1" dirty="0" smtClean="0">
                <a:solidFill>
                  <a:schemeClr val="bg1"/>
                </a:solidFill>
              </a:rPr>
              <a:t>VA Technologies</a:t>
            </a:r>
            <a:endParaRPr lang="zh-TW" altLang="en-US" b="1" dirty="0">
              <a:solidFill>
                <a:schemeClr val="bg1"/>
              </a:solidFill>
            </a:endParaRPr>
          </a:p>
        </p:txBody>
      </p:sp>
      <p:sp>
        <p:nvSpPr>
          <p:cNvPr id="11" name="矩形 10"/>
          <p:cNvSpPr/>
          <p:nvPr/>
        </p:nvSpPr>
        <p:spPr>
          <a:xfrm>
            <a:off x="4917942" y="4536145"/>
            <a:ext cx="3960441" cy="369332"/>
          </a:xfrm>
          <a:prstGeom prst="rect">
            <a:avLst/>
          </a:prstGeom>
          <a:solidFill>
            <a:schemeClr val="accent5"/>
          </a:solidFill>
        </p:spPr>
        <p:txBody>
          <a:bodyPr wrap="square">
            <a:spAutoFit/>
          </a:bodyPr>
          <a:lstStyle/>
          <a:p>
            <a:pPr algn="ctr"/>
            <a:r>
              <a:rPr lang="en-US" altLang="zh-TW" b="1" dirty="0">
                <a:solidFill>
                  <a:schemeClr val="bg1"/>
                </a:solidFill>
              </a:rPr>
              <a:t>Results and Benefits</a:t>
            </a:r>
            <a:endParaRPr lang="zh-TW" altLang="en-US" b="1" dirty="0">
              <a:solidFill>
                <a:schemeClr val="bg1"/>
              </a:solidFill>
            </a:endParaRPr>
          </a:p>
        </p:txBody>
      </p:sp>
      <p:sp>
        <p:nvSpPr>
          <p:cNvPr id="12" name="矩形 11"/>
          <p:cNvSpPr/>
          <p:nvPr/>
        </p:nvSpPr>
        <p:spPr>
          <a:xfrm>
            <a:off x="4931056" y="3267594"/>
            <a:ext cx="3960441" cy="388055"/>
          </a:xfrm>
          <a:prstGeom prst="rect">
            <a:avLst/>
          </a:prstGeom>
        </p:spPr>
        <p:txBody>
          <a:bodyPr wrap="square">
            <a:spAutoFit/>
          </a:bodyPr>
          <a:lstStyle/>
          <a:p>
            <a:pPr algn="ctr">
              <a:lnSpc>
                <a:spcPct val="113000"/>
              </a:lnSpc>
            </a:pPr>
            <a:r>
              <a:rPr lang="en-US" altLang="zh-TW" b="1" dirty="0" smtClean="0">
                <a:solidFill>
                  <a:schemeClr val="tx1">
                    <a:lumMod val="85000"/>
                    <a:lumOff val="15000"/>
                  </a:schemeClr>
                </a:solidFill>
              </a:rPr>
              <a:t>SV250-300</a:t>
            </a:r>
          </a:p>
        </p:txBody>
      </p:sp>
      <p:sp>
        <p:nvSpPr>
          <p:cNvPr id="13" name="矩形 12"/>
          <p:cNvSpPr/>
          <p:nvPr/>
        </p:nvSpPr>
        <p:spPr>
          <a:xfrm>
            <a:off x="5705432" y="4147588"/>
            <a:ext cx="2714487" cy="323935"/>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smtClean="0">
                <a:solidFill>
                  <a:schemeClr val="accent1"/>
                </a:solidFill>
              </a:rPr>
              <a:t>Firmware </a:t>
            </a:r>
            <a:r>
              <a:rPr lang="en-US" altLang="zh-TW" sz="1400" dirty="0">
                <a:solidFill>
                  <a:schemeClr val="accent1"/>
                </a:solidFill>
              </a:rPr>
              <a:t>customization</a:t>
            </a:r>
            <a:endParaRPr lang="zh-TW" altLang="en-US" sz="1400" dirty="0">
              <a:solidFill>
                <a:schemeClr val="accent1"/>
              </a:solidFill>
            </a:endParaRPr>
          </a:p>
        </p:txBody>
      </p:sp>
      <p:sp>
        <p:nvSpPr>
          <p:cNvPr id="14" name="矩形 13"/>
          <p:cNvSpPr/>
          <p:nvPr/>
        </p:nvSpPr>
        <p:spPr>
          <a:xfrm>
            <a:off x="439357" y="4541805"/>
            <a:ext cx="3960441" cy="369332"/>
          </a:xfrm>
          <a:prstGeom prst="rect">
            <a:avLst/>
          </a:prstGeom>
          <a:solidFill>
            <a:srgbClr val="009376"/>
          </a:solidFill>
        </p:spPr>
        <p:txBody>
          <a:bodyPr wrap="square">
            <a:spAutoFit/>
          </a:bodyPr>
          <a:lstStyle/>
          <a:p>
            <a:pPr algn="ctr"/>
            <a:r>
              <a:rPr lang="en-US" altLang="zh-TW" b="1" dirty="0" smtClean="0">
                <a:solidFill>
                  <a:schemeClr val="bg1"/>
                </a:solidFill>
              </a:rPr>
              <a:t>Challenges</a:t>
            </a:r>
            <a:endParaRPr lang="zh-TW" altLang="en-US" b="1" dirty="0">
              <a:solidFill>
                <a:schemeClr val="bg1"/>
              </a:solidFill>
            </a:endParaRPr>
          </a:p>
        </p:txBody>
      </p:sp>
      <p:sp>
        <p:nvSpPr>
          <p:cNvPr id="64" name="矩形 63"/>
          <p:cNvSpPr/>
          <p:nvPr/>
        </p:nvSpPr>
        <p:spPr>
          <a:xfrm>
            <a:off x="4918373" y="4905477"/>
            <a:ext cx="3960441" cy="1477328"/>
          </a:xfrm>
          <a:prstGeom prst="rect">
            <a:avLst/>
          </a:prstGeom>
          <a:solidFill>
            <a:schemeClr val="accent5">
              <a:lumMod val="20000"/>
              <a:lumOff val="80000"/>
            </a:schemeClr>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zh-TW" altLang="en-US" b="1" dirty="0">
              <a:solidFill>
                <a:schemeClr val="bg1"/>
              </a:solidFill>
            </a:endParaRPr>
          </a:p>
        </p:txBody>
      </p:sp>
      <p:sp>
        <p:nvSpPr>
          <p:cNvPr id="66" name="矩形 65"/>
          <p:cNvSpPr/>
          <p:nvPr/>
        </p:nvSpPr>
        <p:spPr>
          <a:xfrm>
            <a:off x="4824238" y="4982680"/>
            <a:ext cx="4058312" cy="1232710"/>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300" dirty="0" smtClean="0">
                <a:solidFill>
                  <a:schemeClr val="tx1">
                    <a:lumMod val="85000"/>
                    <a:lumOff val="15000"/>
                  </a:schemeClr>
                </a:solidFill>
              </a:rPr>
              <a:t>Thanks to a special </a:t>
            </a:r>
            <a:r>
              <a:rPr lang="en-US" altLang="zh-TW" sz="1300" dirty="0">
                <a:solidFill>
                  <a:schemeClr val="tx1">
                    <a:lumMod val="85000"/>
                    <a:lumOff val="15000"/>
                  </a:schemeClr>
                </a:solidFill>
              </a:rPr>
              <a:t>PCB hardware design to enhance </a:t>
            </a:r>
            <a:r>
              <a:rPr lang="en-US" altLang="zh-TW" sz="1300" dirty="0" smtClean="0">
                <a:solidFill>
                  <a:schemeClr val="tx1">
                    <a:lumMod val="85000"/>
                    <a:lumOff val="15000"/>
                  </a:schemeClr>
                </a:solidFill>
              </a:rPr>
              <a:t>SSD’s </a:t>
            </a:r>
            <a:r>
              <a:rPr lang="en-US" altLang="zh-TW" sz="1300" dirty="0">
                <a:solidFill>
                  <a:schemeClr val="tx1">
                    <a:lumMod val="85000"/>
                    <a:lumOff val="15000"/>
                  </a:schemeClr>
                </a:solidFill>
              </a:rPr>
              <a:t>durability and reliability, SSD can operate smoothly </a:t>
            </a:r>
            <a:r>
              <a:rPr lang="en-US" altLang="zh-TW" sz="1300" dirty="0" smtClean="0">
                <a:solidFill>
                  <a:schemeClr val="tx1">
                    <a:lumMod val="85000"/>
                    <a:lumOff val="15000"/>
                  </a:schemeClr>
                </a:solidFill>
              </a:rPr>
              <a:t>in </a:t>
            </a:r>
            <a:r>
              <a:rPr lang="en-US" altLang="zh-TW" sz="1300" dirty="0">
                <a:solidFill>
                  <a:schemeClr val="tx1">
                    <a:lumMod val="85000"/>
                    <a:lumOff val="15000"/>
                  </a:schemeClr>
                </a:solidFill>
              </a:rPr>
              <a:t>low power </a:t>
            </a:r>
            <a:r>
              <a:rPr lang="en-US" altLang="zh-TW" sz="1300" dirty="0" smtClean="0">
                <a:solidFill>
                  <a:schemeClr val="tx1">
                    <a:lumMod val="85000"/>
                    <a:lumOff val="15000"/>
                  </a:schemeClr>
                </a:solidFill>
              </a:rPr>
              <a:t>consumption mode.</a:t>
            </a:r>
          </a:p>
          <a:p>
            <a:pPr marL="285750" indent="-200025">
              <a:lnSpc>
                <a:spcPct val="114000"/>
              </a:lnSpc>
              <a:buFont typeface="Arial" panose="020B0604020202020204" pitchFamily="34" charset="0"/>
              <a:buChar char="•"/>
            </a:pPr>
            <a:r>
              <a:rPr lang="en-US" altLang="zh-TW" sz="1300" dirty="0" smtClean="0">
                <a:solidFill>
                  <a:schemeClr val="tx1">
                    <a:lumMod val="85000"/>
                    <a:lumOff val="15000"/>
                  </a:schemeClr>
                </a:solidFill>
              </a:rPr>
              <a:t>High-speed </a:t>
            </a:r>
            <a:r>
              <a:rPr lang="en-US" altLang="zh-TW" sz="1300" dirty="0">
                <a:solidFill>
                  <a:schemeClr val="tx1">
                    <a:lumMod val="85000"/>
                    <a:lumOff val="15000"/>
                  </a:schemeClr>
                </a:solidFill>
              </a:rPr>
              <a:t>transmission software design </a:t>
            </a:r>
            <a:r>
              <a:rPr lang="en-US" altLang="zh-TW" sz="1300" dirty="0" smtClean="0">
                <a:solidFill>
                  <a:schemeClr val="tx1">
                    <a:lumMod val="85000"/>
                    <a:lumOff val="15000"/>
                  </a:schemeClr>
                </a:solidFill>
              </a:rPr>
              <a:t>can </a:t>
            </a:r>
            <a:r>
              <a:rPr lang="en-US" altLang="zh-TW" sz="1300" dirty="0">
                <a:solidFill>
                  <a:schemeClr val="tx1">
                    <a:lumMod val="85000"/>
                    <a:lumOff val="15000"/>
                  </a:schemeClr>
                </a:solidFill>
              </a:rPr>
              <a:t>achieve instant data analysis and data sync </a:t>
            </a:r>
            <a:r>
              <a:rPr lang="en-US" altLang="zh-TW" sz="1300" dirty="0" smtClean="0">
                <a:solidFill>
                  <a:schemeClr val="tx1">
                    <a:lumMod val="85000"/>
                    <a:lumOff val="15000"/>
                  </a:schemeClr>
                </a:solidFill>
              </a:rPr>
              <a:t>to database</a:t>
            </a:r>
            <a:r>
              <a:rPr lang="en-US" altLang="zh-TW" sz="1300" dirty="0">
                <a:solidFill>
                  <a:schemeClr val="tx1">
                    <a:lumMod val="85000"/>
                    <a:lumOff val="15000"/>
                  </a:schemeClr>
                </a:solidFill>
              </a:rPr>
              <a:t>.</a:t>
            </a:r>
            <a:endParaRPr lang="en-US" altLang="zh-TW" sz="1300" dirty="0" smtClean="0">
              <a:solidFill>
                <a:schemeClr val="tx1">
                  <a:lumMod val="85000"/>
                  <a:lumOff val="15000"/>
                </a:schemeClr>
              </a:solidFill>
            </a:endParaRPr>
          </a:p>
        </p:txBody>
      </p:sp>
      <p:pic>
        <p:nvPicPr>
          <p:cNvPr id="2" name="圖片 1"/>
          <p:cNvPicPr>
            <a:picLocks noChangeAspect="1"/>
          </p:cNvPicPr>
          <p:nvPr/>
        </p:nvPicPr>
        <p:blipFill>
          <a:blip r:embed="rId3"/>
          <a:stretch>
            <a:fillRect/>
          </a:stretch>
        </p:blipFill>
        <p:spPr>
          <a:xfrm>
            <a:off x="784532" y="1849734"/>
            <a:ext cx="3265515" cy="2397228"/>
          </a:xfrm>
          <a:prstGeom prst="rect">
            <a:avLst/>
          </a:prstGeom>
        </p:spPr>
      </p:pic>
      <p:pic>
        <p:nvPicPr>
          <p:cNvPr id="16" name="圖片 15"/>
          <p:cNvPicPr>
            <a:picLocks noChangeAspect="1"/>
          </p:cNvPicPr>
          <p:nvPr/>
        </p:nvPicPr>
        <p:blipFill>
          <a:blip r:embed="rId4"/>
          <a:stretch>
            <a:fillRect/>
          </a:stretch>
        </p:blipFill>
        <p:spPr>
          <a:xfrm>
            <a:off x="6550369" y="1541138"/>
            <a:ext cx="688704" cy="1200628"/>
          </a:xfrm>
          <a:prstGeom prst="rect">
            <a:avLst/>
          </a:prstGeom>
        </p:spPr>
      </p:pic>
    </p:spTree>
    <p:extLst>
      <p:ext uri="{BB962C8B-B14F-4D97-AF65-F5344CB8AC3E}">
        <p14:creationId xmlns:p14="http://schemas.microsoft.com/office/powerpoint/2010/main" val="3728094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4918373" y="4828674"/>
            <a:ext cx="4046115" cy="1754326"/>
          </a:xfrm>
          <a:prstGeom prst="rect">
            <a:avLst/>
          </a:prstGeom>
          <a:solidFill>
            <a:schemeClr val="accent5">
              <a:lumMod val="20000"/>
              <a:lumOff val="80000"/>
            </a:schemeClr>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zh-TW" altLang="en-US" b="1" dirty="0">
              <a:solidFill>
                <a:schemeClr val="bg1"/>
              </a:solidFill>
            </a:endParaRPr>
          </a:p>
        </p:txBody>
      </p:sp>
      <p:sp>
        <p:nvSpPr>
          <p:cNvPr id="63" name="矩形 62"/>
          <p:cNvSpPr/>
          <p:nvPr/>
        </p:nvSpPr>
        <p:spPr>
          <a:xfrm>
            <a:off x="437070" y="4747194"/>
            <a:ext cx="3960441" cy="1754326"/>
          </a:xfrm>
          <a:prstGeom prst="rect">
            <a:avLst/>
          </a:prstGeom>
          <a:solidFill>
            <a:srgbClr val="C5FFF4"/>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zh-TW" altLang="en-US" b="1" dirty="0">
              <a:solidFill>
                <a:schemeClr val="bg1"/>
              </a:solidFill>
            </a:endParaRPr>
          </a:p>
        </p:txBody>
      </p:sp>
      <p:sp>
        <p:nvSpPr>
          <p:cNvPr id="4" name="投影片編號版面配置區 3"/>
          <p:cNvSpPr>
            <a:spLocks noGrp="1"/>
          </p:cNvSpPr>
          <p:nvPr>
            <p:ph type="sldNum" sz="quarter" idx="12"/>
          </p:nvPr>
        </p:nvSpPr>
        <p:spPr>
          <a:xfrm>
            <a:off x="6992813" y="6513021"/>
            <a:ext cx="2133600" cy="365125"/>
          </a:xfrm>
        </p:spPr>
        <p:txBody>
          <a:bodyPr/>
          <a:lstStyle/>
          <a:p>
            <a:fld id="{663A8EBB-5017-4B57-899E-F5D94C9D3806}" type="slidenum">
              <a:rPr lang="zh-TW" altLang="en-US" smtClean="0"/>
              <a:pPr/>
              <a:t>19</a:t>
            </a:fld>
            <a:endParaRPr lang="zh-TW" altLang="en-US" dirty="0"/>
          </a:p>
        </p:txBody>
      </p:sp>
      <p:sp>
        <p:nvSpPr>
          <p:cNvPr id="8" name="矩形 7"/>
          <p:cNvSpPr/>
          <p:nvPr/>
        </p:nvSpPr>
        <p:spPr>
          <a:xfrm>
            <a:off x="583373" y="4976412"/>
            <a:ext cx="3814138" cy="1074653"/>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a:t>SSD with high endurance feature to handle small 4K file write usage scenario</a:t>
            </a:r>
            <a:r>
              <a:rPr lang="en-US" altLang="zh-TW" sz="1400" dirty="0" smtClean="0"/>
              <a:t>.</a:t>
            </a:r>
          </a:p>
          <a:p>
            <a:pPr marL="285750" indent="-200025">
              <a:lnSpc>
                <a:spcPct val="114000"/>
              </a:lnSpc>
              <a:buFont typeface="Arial" panose="020B0604020202020204" pitchFamily="34" charset="0"/>
              <a:buChar char="•"/>
            </a:pPr>
            <a:r>
              <a:rPr lang="en-US" altLang="zh-TW" sz="1400" dirty="0"/>
              <a:t>Mobile devices utilize extended temperature </a:t>
            </a:r>
            <a:r>
              <a:rPr lang="en-US" altLang="zh-TW" sz="1400" dirty="0" smtClean="0"/>
              <a:t>SSDs </a:t>
            </a:r>
            <a:r>
              <a:rPr lang="en-US" altLang="zh-TW" sz="1400" dirty="0"/>
              <a:t>in response to extreme </a:t>
            </a:r>
            <a:r>
              <a:rPr lang="en-US" altLang="zh-TW" sz="1400" dirty="0" smtClean="0"/>
              <a:t>environments.</a:t>
            </a:r>
            <a:endParaRPr lang="zh-TW" altLang="en-US" sz="1400" dirty="0">
              <a:solidFill>
                <a:schemeClr val="tx1">
                  <a:lumMod val="85000"/>
                  <a:lumOff val="15000"/>
                </a:schemeClr>
              </a:solidFill>
            </a:endParaRPr>
          </a:p>
        </p:txBody>
      </p:sp>
      <p:sp>
        <p:nvSpPr>
          <p:cNvPr id="9" name="矩形 8"/>
          <p:cNvSpPr/>
          <p:nvPr/>
        </p:nvSpPr>
        <p:spPr>
          <a:xfrm>
            <a:off x="4931057" y="2554917"/>
            <a:ext cx="3960441" cy="369332"/>
          </a:xfrm>
          <a:prstGeom prst="rect">
            <a:avLst/>
          </a:prstGeom>
          <a:solidFill>
            <a:schemeClr val="tx1">
              <a:lumMod val="65000"/>
              <a:lumOff val="35000"/>
            </a:schemeClr>
          </a:solidFill>
        </p:spPr>
        <p:txBody>
          <a:bodyPr wrap="square">
            <a:spAutoFit/>
          </a:bodyPr>
          <a:lstStyle/>
          <a:p>
            <a:pPr algn="ctr"/>
            <a:r>
              <a:rPr lang="en-US" altLang="zh-TW" b="1" dirty="0">
                <a:solidFill>
                  <a:schemeClr val="bg1"/>
                </a:solidFill>
              </a:rPr>
              <a:t>Solutions</a:t>
            </a:r>
            <a:endParaRPr lang="zh-TW" altLang="en-US" b="1" dirty="0">
              <a:solidFill>
                <a:schemeClr val="bg1"/>
              </a:solidFill>
            </a:endParaRPr>
          </a:p>
        </p:txBody>
      </p:sp>
      <p:sp>
        <p:nvSpPr>
          <p:cNvPr id="10" name="矩形 9"/>
          <p:cNvSpPr/>
          <p:nvPr/>
        </p:nvSpPr>
        <p:spPr>
          <a:xfrm>
            <a:off x="4917942" y="3445487"/>
            <a:ext cx="3960441" cy="369332"/>
          </a:xfrm>
          <a:prstGeom prst="rect">
            <a:avLst/>
          </a:prstGeom>
          <a:solidFill>
            <a:schemeClr val="tx1">
              <a:lumMod val="65000"/>
              <a:lumOff val="35000"/>
            </a:schemeClr>
          </a:solidFill>
        </p:spPr>
        <p:txBody>
          <a:bodyPr wrap="square">
            <a:spAutoFit/>
          </a:bodyPr>
          <a:lstStyle/>
          <a:p>
            <a:pPr algn="ctr"/>
            <a:r>
              <a:rPr lang="en-US" altLang="zh-TW" b="1" dirty="0" smtClean="0">
                <a:solidFill>
                  <a:schemeClr val="bg1"/>
                </a:solidFill>
              </a:rPr>
              <a:t>VA Technologies</a:t>
            </a:r>
            <a:endParaRPr lang="zh-TW" altLang="en-US" b="1" dirty="0">
              <a:solidFill>
                <a:schemeClr val="bg1"/>
              </a:solidFill>
            </a:endParaRPr>
          </a:p>
        </p:txBody>
      </p:sp>
      <p:sp>
        <p:nvSpPr>
          <p:cNvPr id="11" name="矩形 10"/>
          <p:cNvSpPr/>
          <p:nvPr/>
        </p:nvSpPr>
        <p:spPr>
          <a:xfrm>
            <a:off x="4917942" y="4469802"/>
            <a:ext cx="4046546" cy="372977"/>
          </a:xfrm>
          <a:prstGeom prst="rect">
            <a:avLst/>
          </a:prstGeom>
          <a:solidFill>
            <a:schemeClr val="accent5"/>
          </a:solidFill>
        </p:spPr>
        <p:txBody>
          <a:bodyPr wrap="square">
            <a:spAutoFit/>
          </a:bodyPr>
          <a:lstStyle/>
          <a:p>
            <a:pPr algn="ctr"/>
            <a:r>
              <a:rPr lang="en-US" altLang="zh-TW" b="1" dirty="0">
                <a:solidFill>
                  <a:schemeClr val="bg1"/>
                </a:solidFill>
              </a:rPr>
              <a:t>Results and Benefits</a:t>
            </a:r>
            <a:endParaRPr lang="zh-TW" altLang="en-US" b="1" dirty="0">
              <a:solidFill>
                <a:schemeClr val="bg1"/>
              </a:solidFill>
            </a:endParaRPr>
          </a:p>
        </p:txBody>
      </p:sp>
      <p:sp>
        <p:nvSpPr>
          <p:cNvPr id="12" name="矩形 11"/>
          <p:cNvSpPr/>
          <p:nvPr/>
        </p:nvSpPr>
        <p:spPr>
          <a:xfrm>
            <a:off x="4931056" y="2969517"/>
            <a:ext cx="3960441" cy="388055"/>
          </a:xfrm>
          <a:prstGeom prst="rect">
            <a:avLst/>
          </a:prstGeom>
        </p:spPr>
        <p:txBody>
          <a:bodyPr wrap="square">
            <a:spAutoFit/>
          </a:bodyPr>
          <a:lstStyle/>
          <a:p>
            <a:pPr algn="ctr">
              <a:lnSpc>
                <a:spcPct val="113000"/>
              </a:lnSpc>
            </a:pPr>
            <a:r>
              <a:rPr lang="en-US" altLang="zh-TW" b="1" dirty="0">
                <a:solidFill>
                  <a:schemeClr val="tx1">
                    <a:lumMod val="85000"/>
                    <a:lumOff val="15000"/>
                  </a:schemeClr>
                </a:solidFill>
              </a:rPr>
              <a:t>SD R1-M, UH110-UFD1 </a:t>
            </a:r>
          </a:p>
        </p:txBody>
      </p:sp>
      <p:sp>
        <p:nvSpPr>
          <p:cNvPr id="13" name="矩形 12"/>
          <p:cNvSpPr/>
          <p:nvPr/>
        </p:nvSpPr>
        <p:spPr>
          <a:xfrm>
            <a:off x="5291501" y="3866543"/>
            <a:ext cx="2714487" cy="583493"/>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b="1" dirty="0" smtClean="0">
                <a:solidFill>
                  <a:schemeClr val="accent1"/>
                </a:solidFill>
              </a:rPr>
              <a:t>SLC-</a:t>
            </a:r>
            <a:r>
              <a:rPr lang="en-US" altLang="zh-TW" sz="1400" b="1" dirty="0" err="1" smtClean="0">
                <a:solidFill>
                  <a:schemeClr val="accent1"/>
                </a:solidFill>
              </a:rPr>
              <a:t>liteX</a:t>
            </a:r>
            <a:endParaRPr lang="en-US" altLang="zh-TW" sz="1400" b="1" dirty="0" smtClean="0">
              <a:solidFill>
                <a:schemeClr val="accent1"/>
              </a:solidFill>
            </a:endParaRPr>
          </a:p>
          <a:p>
            <a:pPr marL="285750" indent="-200025">
              <a:lnSpc>
                <a:spcPct val="114000"/>
              </a:lnSpc>
              <a:buFont typeface="Arial" panose="020B0604020202020204" pitchFamily="34" charset="0"/>
              <a:buChar char="•"/>
            </a:pPr>
            <a:r>
              <a:rPr lang="en-US" altLang="zh-TW" sz="1400" b="1" dirty="0">
                <a:solidFill>
                  <a:schemeClr val="accent1"/>
                </a:solidFill>
              </a:rPr>
              <a:t>Page </a:t>
            </a:r>
            <a:r>
              <a:rPr lang="en-US" altLang="zh-TW" sz="1400" b="1" dirty="0" smtClean="0">
                <a:solidFill>
                  <a:schemeClr val="accent1"/>
                </a:solidFill>
              </a:rPr>
              <a:t>Mapping</a:t>
            </a:r>
          </a:p>
        </p:txBody>
      </p:sp>
      <p:sp>
        <p:nvSpPr>
          <p:cNvPr id="14" name="矩形 13"/>
          <p:cNvSpPr/>
          <p:nvPr/>
        </p:nvSpPr>
        <p:spPr>
          <a:xfrm>
            <a:off x="439357" y="4468544"/>
            <a:ext cx="3960441" cy="369332"/>
          </a:xfrm>
          <a:prstGeom prst="rect">
            <a:avLst/>
          </a:prstGeom>
          <a:solidFill>
            <a:srgbClr val="009376"/>
          </a:solidFill>
        </p:spPr>
        <p:txBody>
          <a:bodyPr wrap="square">
            <a:spAutoFit/>
          </a:bodyPr>
          <a:lstStyle/>
          <a:p>
            <a:pPr algn="ctr"/>
            <a:r>
              <a:rPr lang="en-US" altLang="zh-TW" b="1" dirty="0" smtClean="0">
                <a:solidFill>
                  <a:schemeClr val="bg1"/>
                </a:solidFill>
              </a:rPr>
              <a:t>Challenges</a:t>
            </a:r>
            <a:endParaRPr lang="zh-TW" altLang="en-US" b="1" dirty="0">
              <a:solidFill>
                <a:schemeClr val="bg1"/>
              </a:solidFill>
            </a:endParaRPr>
          </a:p>
        </p:txBody>
      </p:sp>
      <p:sp>
        <p:nvSpPr>
          <p:cNvPr id="66" name="矩形 65"/>
          <p:cNvSpPr/>
          <p:nvPr/>
        </p:nvSpPr>
        <p:spPr>
          <a:xfrm>
            <a:off x="4804454" y="4936602"/>
            <a:ext cx="4294797" cy="1355371"/>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200" dirty="0" smtClean="0">
                <a:solidFill>
                  <a:schemeClr val="tx1">
                    <a:lumMod val="85000"/>
                    <a:lumOff val="15000"/>
                  </a:schemeClr>
                </a:solidFill>
              </a:rPr>
              <a:t>Build </a:t>
            </a:r>
            <a:r>
              <a:rPr lang="en-US" altLang="zh-TW" sz="1200" dirty="0">
                <a:solidFill>
                  <a:schemeClr val="tx1">
                    <a:lumMod val="85000"/>
                    <a:lumOff val="15000"/>
                  </a:schemeClr>
                </a:solidFill>
              </a:rPr>
              <a:t>up a medical mobile device which utilizes two </a:t>
            </a:r>
            <a:r>
              <a:rPr lang="en-US" altLang="zh-TW" sz="1200" dirty="0" smtClean="0">
                <a:solidFill>
                  <a:schemeClr val="tx1">
                    <a:lumMod val="85000"/>
                    <a:lumOff val="15000"/>
                  </a:schemeClr>
                </a:solidFill>
              </a:rPr>
              <a:t>storage </a:t>
            </a:r>
            <a:r>
              <a:rPr lang="en-US" altLang="zh-TW" sz="1200" dirty="0">
                <a:solidFill>
                  <a:schemeClr val="tx1">
                    <a:lumMod val="85000"/>
                    <a:lumOff val="15000"/>
                  </a:schemeClr>
                </a:solidFill>
              </a:rPr>
              <a:t>media: 1. SD for </a:t>
            </a:r>
            <a:r>
              <a:rPr lang="en-US" altLang="zh-TW" sz="1200" dirty="0" smtClean="0">
                <a:solidFill>
                  <a:schemeClr val="tx1">
                    <a:lumMod val="85000"/>
                    <a:lumOff val="15000"/>
                  </a:schemeClr>
                </a:solidFill>
              </a:rPr>
              <a:t>bootloader, 2. USB </a:t>
            </a:r>
            <a:r>
              <a:rPr lang="en-US" altLang="zh-TW" sz="1200" dirty="0">
                <a:solidFill>
                  <a:schemeClr val="tx1">
                    <a:lumMod val="85000"/>
                    <a:lumOff val="15000"/>
                  </a:schemeClr>
                </a:solidFill>
              </a:rPr>
              <a:t>for data storage</a:t>
            </a:r>
            <a:r>
              <a:rPr lang="en-US" altLang="zh-TW" sz="1200" dirty="0" smtClean="0">
                <a:solidFill>
                  <a:schemeClr val="tx1">
                    <a:lumMod val="85000"/>
                    <a:lumOff val="15000"/>
                  </a:schemeClr>
                </a:solidFill>
              </a:rPr>
              <a:t>.</a:t>
            </a:r>
          </a:p>
          <a:p>
            <a:pPr marL="285750" indent="-200025">
              <a:lnSpc>
                <a:spcPct val="114000"/>
              </a:lnSpc>
              <a:buFont typeface="Arial" panose="020B0604020202020204" pitchFamily="34" charset="0"/>
              <a:buChar char="•"/>
            </a:pPr>
            <a:r>
              <a:rPr lang="en-US" altLang="zh-TW" sz="1200" dirty="0">
                <a:solidFill>
                  <a:schemeClr val="tx1">
                    <a:lumMod val="85000"/>
                    <a:lumOff val="15000"/>
                  </a:schemeClr>
                </a:solidFill>
              </a:rPr>
              <a:t>Fast </a:t>
            </a:r>
            <a:r>
              <a:rPr lang="en-US" altLang="zh-TW" sz="1200" dirty="0" smtClean="0">
                <a:solidFill>
                  <a:schemeClr val="tx1">
                    <a:lumMod val="85000"/>
                    <a:lumOff val="15000"/>
                  </a:schemeClr>
                </a:solidFill>
              </a:rPr>
              <a:t>boot up &amp; high </a:t>
            </a:r>
            <a:r>
              <a:rPr lang="en-US" altLang="zh-TW" sz="1200" dirty="0">
                <a:solidFill>
                  <a:schemeClr val="tx1">
                    <a:lumMod val="85000"/>
                    <a:lumOff val="15000"/>
                  </a:schemeClr>
                </a:solidFill>
              </a:rPr>
              <a:t>endurance to prevent SSD crash under frequent data </a:t>
            </a:r>
            <a:r>
              <a:rPr lang="en-US" altLang="zh-TW" sz="1200" dirty="0" smtClean="0">
                <a:solidFill>
                  <a:schemeClr val="tx1">
                    <a:lumMod val="85000"/>
                    <a:lumOff val="15000"/>
                  </a:schemeClr>
                </a:solidFill>
              </a:rPr>
              <a:t>write</a:t>
            </a:r>
            <a:r>
              <a:rPr lang="en-US" altLang="zh-TW" sz="1200" dirty="0">
                <a:solidFill>
                  <a:schemeClr val="tx1">
                    <a:lumMod val="85000"/>
                    <a:lumOff val="15000"/>
                  </a:schemeClr>
                </a:solidFill>
              </a:rPr>
              <a:t> </a:t>
            </a:r>
            <a:r>
              <a:rPr lang="en-US" altLang="zh-TW" sz="1200" dirty="0" smtClean="0">
                <a:solidFill>
                  <a:schemeClr val="tx1">
                    <a:lumMod val="85000"/>
                    <a:lumOff val="15000"/>
                  </a:schemeClr>
                </a:solidFill>
              </a:rPr>
              <a:t>conditions.</a:t>
            </a:r>
          </a:p>
          <a:p>
            <a:pPr marL="285750" indent="-200025">
              <a:lnSpc>
                <a:spcPct val="114000"/>
              </a:lnSpc>
              <a:buFont typeface="Arial" panose="020B0604020202020204" pitchFamily="34" charset="0"/>
              <a:buChar char="•"/>
            </a:pPr>
            <a:r>
              <a:rPr lang="en-US" altLang="zh-TW" sz="1200" dirty="0">
                <a:solidFill>
                  <a:schemeClr val="tx1">
                    <a:lumMod val="85000"/>
                    <a:lumOff val="15000"/>
                  </a:schemeClr>
                </a:solidFill>
              </a:rPr>
              <a:t>Wide temperature solution to work in extreme environment</a:t>
            </a:r>
            <a:r>
              <a:rPr lang="en-US" altLang="zh-TW" sz="1200" dirty="0" smtClean="0">
                <a:solidFill>
                  <a:schemeClr val="tx1">
                    <a:lumMod val="85000"/>
                    <a:lumOff val="15000"/>
                  </a:schemeClr>
                </a:solidFill>
              </a:rPr>
              <a:t>.</a:t>
            </a:r>
          </a:p>
          <a:p>
            <a:pPr marL="285750" indent="-200025">
              <a:lnSpc>
                <a:spcPct val="114000"/>
              </a:lnSpc>
              <a:buFont typeface="Arial" panose="020B0604020202020204" pitchFamily="34" charset="0"/>
              <a:buChar char="•"/>
            </a:pPr>
            <a:r>
              <a:rPr lang="en-US" altLang="zh-TW" sz="1200" dirty="0" smtClean="0">
                <a:solidFill>
                  <a:schemeClr val="tx1">
                    <a:lumMod val="85000"/>
                    <a:lumOff val="15000"/>
                  </a:schemeClr>
                </a:solidFill>
              </a:rPr>
              <a:t>Uses </a:t>
            </a:r>
            <a:r>
              <a:rPr lang="en-US" altLang="zh-TW" sz="1200" dirty="0">
                <a:solidFill>
                  <a:schemeClr val="tx1">
                    <a:lumMod val="85000"/>
                    <a:lumOff val="15000"/>
                  </a:schemeClr>
                </a:solidFill>
              </a:rPr>
              <a:t>SSD Widget to </a:t>
            </a:r>
            <a:r>
              <a:rPr lang="en-US" altLang="zh-TW" sz="1200" dirty="0" smtClean="0">
                <a:solidFill>
                  <a:schemeClr val="tx1">
                    <a:lumMod val="85000"/>
                    <a:lumOff val="15000"/>
                  </a:schemeClr>
                </a:solidFill>
              </a:rPr>
              <a:t>monitor health </a:t>
            </a:r>
            <a:r>
              <a:rPr lang="en-US" altLang="zh-TW" sz="1200" dirty="0">
                <a:solidFill>
                  <a:schemeClr val="tx1">
                    <a:lumMod val="85000"/>
                    <a:lumOff val="15000"/>
                  </a:schemeClr>
                </a:solidFill>
              </a:rPr>
              <a:t>status of SD &amp; USB.</a:t>
            </a:r>
            <a:endParaRPr lang="zh-TW" altLang="zh-TW" sz="1200" dirty="0">
              <a:solidFill>
                <a:schemeClr val="tx1">
                  <a:lumMod val="85000"/>
                  <a:lumOff val="15000"/>
                </a:schemeClr>
              </a:solidFill>
            </a:endParaRPr>
          </a:p>
        </p:txBody>
      </p:sp>
      <p:sp>
        <p:nvSpPr>
          <p:cNvPr id="19" name="矩形 18"/>
          <p:cNvSpPr/>
          <p:nvPr/>
        </p:nvSpPr>
        <p:spPr>
          <a:xfrm>
            <a:off x="6923631" y="3867193"/>
            <a:ext cx="1861882" cy="583493"/>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err="1" smtClean="0">
                <a:solidFill>
                  <a:schemeClr val="accent1"/>
                </a:solidFill>
              </a:rPr>
              <a:t>SSDWidget</a:t>
            </a:r>
            <a:r>
              <a:rPr lang="en-US" altLang="zh-TW" sz="1400" dirty="0" smtClean="0">
                <a:solidFill>
                  <a:schemeClr val="accent1"/>
                </a:solidFill>
              </a:rPr>
              <a:t> </a:t>
            </a:r>
          </a:p>
          <a:p>
            <a:pPr marL="285750" indent="-200025">
              <a:lnSpc>
                <a:spcPct val="114000"/>
              </a:lnSpc>
              <a:buFont typeface="Arial" panose="020B0604020202020204" pitchFamily="34" charset="0"/>
              <a:buChar char="•"/>
            </a:pPr>
            <a:r>
              <a:rPr lang="en-US" altLang="zh-TW" sz="1400" dirty="0" smtClean="0">
                <a:solidFill>
                  <a:schemeClr val="accent1"/>
                </a:solidFill>
              </a:rPr>
              <a:t>Wide Temperature</a:t>
            </a:r>
            <a:endParaRPr lang="zh-TW" altLang="en-US" sz="1400" dirty="0">
              <a:solidFill>
                <a:schemeClr val="accent1"/>
              </a:solidFill>
            </a:endParaRPr>
          </a:p>
        </p:txBody>
      </p:sp>
      <p:pic>
        <p:nvPicPr>
          <p:cNvPr id="3" name="圖片 2"/>
          <p:cNvPicPr>
            <a:picLocks noChangeAspect="1"/>
          </p:cNvPicPr>
          <p:nvPr/>
        </p:nvPicPr>
        <p:blipFill>
          <a:blip r:embed="rId3"/>
          <a:stretch>
            <a:fillRect/>
          </a:stretch>
        </p:blipFill>
        <p:spPr>
          <a:xfrm>
            <a:off x="773920" y="1844676"/>
            <a:ext cx="3274205" cy="2407232"/>
          </a:xfrm>
          <a:prstGeom prst="rect">
            <a:avLst/>
          </a:prstGeom>
        </p:spPr>
      </p:pic>
      <p:sp>
        <p:nvSpPr>
          <p:cNvPr id="21" name="矩形 20"/>
          <p:cNvSpPr/>
          <p:nvPr/>
        </p:nvSpPr>
        <p:spPr>
          <a:xfrm>
            <a:off x="429467" y="1161934"/>
            <a:ext cx="5878802" cy="523220"/>
          </a:xfrm>
          <a:prstGeom prst="rect">
            <a:avLst/>
          </a:prstGeom>
        </p:spPr>
        <p:txBody>
          <a:bodyPr wrap="square">
            <a:spAutoFit/>
          </a:bodyPr>
          <a:lstStyle/>
          <a:p>
            <a:r>
              <a:rPr lang="en-US" altLang="zh-TW" sz="2800" b="1" dirty="0">
                <a:solidFill>
                  <a:srgbClr val="008080"/>
                </a:solidFill>
                <a:ea typeface="微軟正黑體" pitchFamily="34" charset="-120"/>
                <a:sym typeface="Gill Sans"/>
              </a:rPr>
              <a:t>Success Cases: D</a:t>
            </a:r>
            <a:r>
              <a:rPr lang="en-US" altLang="zh-TW" sz="2800" b="1" dirty="0">
                <a:solidFill>
                  <a:srgbClr val="008080"/>
                </a:solidFill>
                <a:ea typeface="微軟正黑體" pitchFamily="34" charset="-120"/>
              </a:rPr>
              <a:t>ialysis M</a:t>
            </a:r>
            <a:r>
              <a:rPr lang="en-US" altLang="zh-TW" sz="2800" b="1" dirty="0" smtClean="0">
                <a:solidFill>
                  <a:srgbClr val="008080"/>
                </a:solidFill>
                <a:ea typeface="微軟正黑體" pitchFamily="34" charset="-120"/>
              </a:rPr>
              <a:t>achine</a:t>
            </a:r>
            <a:endParaRPr lang="en-US" altLang="zh-TW" sz="2800" b="1" dirty="0">
              <a:solidFill>
                <a:schemeClr val="tx1">
                  <a:lumMod val="65000"/>
                  <a:lumOff val="35000"/>
                </a:schemeClr>
              </a:solidFill>
            </a:endParaRPr>
          </a:p>
        </p:txBody>
      </p:sp>
      <p:pic>
        <p:nvPicPr>
          <p:cNvPr id="1026" name="Picture 2" descr="https://industrial.apacer.com/upfiles/ADUpload/allshare/Industrial-SD-R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755" y="1306048"/>
            <a:ext cx="1282992" cy="12829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s://industrial.apacer.com/upfiles/ADUpload/allshare/UV110-UFD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837" r="4494" b="28851"/>
          <a:stretch/>
        </p:blipFill>
        <p:spPr bwMode="auto">
          <a:xfrm>
            <a:off x="6498112" y="1906098"/>
            <a:ext cx="1626834" cy="66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9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2</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rgbClr val="008080"/>
                </a:solidFill>
                <a:ea typeface="微軟正黑體" pitchFamily="34" charset="-120"/>
                <a:sym typeface="Gill Sans"/>
              </a:rPr>
              <a:t>‧ </a:t>
            </a:r>
            <a:r>
              <a:rPr lang="en-US" altLang="zh-TW" sz="2400" b="1" dirty="0" smtClean="0">
                <a:solidFill>
                  <a:srgbClr val="008080"/>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Healthcare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55234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20</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Healthcare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endParaRPr lang="en-US" altLang="zh-TW" sz="2400" b="1" dirty="0">
              <a:solidFill>
                <a:schemeClr val="bg1">
                  <a:lumMod val="65000"/>
                </a:schemeClr>
              </a:solidFill>
              <a:ea typeface="微軟正黑體" pitchFamily="34" charset="-120"/>
            </a:endParaRP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rgbClr val="008080"/>
                </a:solidFill>
                <a:ea typeface="微軟正黑體" pitchFamily="34" charset="-120"/>
                <a:sym typeface="Gill Sans"/>
              </a:rPr>
              <a:t>‧ </a:t>
            </a:r>
            <a:r>
              <a:rPr lang="en-US" altLang="zh-TW" sz="2400" b="1" dirty="0" err="1">
                <a:solidFill>
                  <a:srgbClr val="008080"/>
                </a:solidFill>
                <a:ea typeface="微軟正黑體" pitchFamily="34" charset="-120"/>
              </a:rPr>
              <a:t>Apacerʼs</a:t>
            </a:r>
            <a:r>
              <a:rPr lang="en-US" altLang="zh-TW" sz="2400" b="1" dirty="0">
                <a:solidFill>
                  <a:srgbClr val="008080"/>
                </a:solidFill>
                <a:ea typeface="微軟正黑體" pitchFamily="34" charset="-120"/>
              </a:rPr>
              <a:t> Strengths </a:t>
            </a: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2109462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21</a:t>
            </a:fld>
            <a:endParaRPr lang="zh-TW" altLang="en-US"/>
          </a:p>
        </p:txBody>
      </p:sp>
      <p:sp>
        <p:nvSpPr>
          <p:cNvPr id="5" name="矩形 4"/>
          <p:cNvSpPr/>
          <p:nvPr/>
        </p:nvSpPr>
        <p:spPr>
          <a:xfrm>
            <a:off x="539552" y="1504407"/>
            <a:ext cx="3052182" cy="523220"/>
          </a:xfrm>
          <a:prstGeom prst="rect">
            <a:avLst/>
          </a:prstGeom>
        </p:spPr>
        <p:txBody>
          <a:bodyPr wrap="none">
            <a:spAutoFit/>
          </a:bodyPr>
          <a:lstStyle/>
          <a:p>
            <a:r>
              <a:rPr lang="en-US" altLang="zh-TW" sz="2700" b="1" dirty="0" err="1">
                <a:solidFill>
                  <a:srgbClr val="008080"/>
                </a:solidFill>
                <a:ea typeface="微軟正黑體" pitchFamily="34" charset="-120"/>
              </a:rPr>
              <a:t>Apacerʼs</a:t>
            </a:r>
            <a:r>
              <a:rPr lang="en-US" altLang="zh-TW" sz="2700" b="1" dirty="0">
                <a:solidFill>
                  <a:srgbClr val="008080"/>
                </a:solidFill>
                <a:ea typeface="微軟正黑體" pitchFamily="34" charset="-120"/>
              </a:rPr>
              <a:t> Strengths </a:t>
            </a:r>
            <a:endParaRPr lang="zh-TW" altLang="en-US" sz="2700" b="1" dirty="0">
              <a:solidFill>
                <a:srgbClr val="008080"/>
              </a:solidFill>
              <a:ea typeface="微軟正黑體" pitchFamily="34" charset="-120"/>
            </a:endParaRPr>
          </a:p>
        </p:txBody>
      </p:sp>
      <p:sp>
        <p:nvSpPr>
          <p:cNvPr id="6" name="矩形 5"/>
          <p:cNvSpPr/>
          <p:nvPr/>
        </p:nvSpPr>
        <p:spPr>
          <a:xfrm>
            <a:off x="1541188" y="4515841"/>
            <a:ext cx="2613262" cy="523220"/>
          </a:xfrm>
          <a:prstGeom prst="rect">
            <a:avLst/>
          </a:prstGeom>
        </p:spPr>
        <p:txBody>
          <a:bodyPr wrap="square">
            <a:spAutoFit/>
          </a:bodyPr>
          <a:lstStyle/>
          <a:p>
            <a:r>
              <a:rPr lang="en-US" altLang="zh-TW" sz="2700" b="1" dirty="0" smtClean="0">
                <a:solidFill>
                  <a:schemeClr val="accent5"/>
                </a:solidFill>
                <a:ea typeface="微軟正黑體" pitchFamily="34" charset="-120"/>
              </a:rPr>
              <a:t>Longevity</a:t>
            </a:r>
            <a:endParaRPr lang="en-US" altLang="zh-TW" sz="2700" b="1" dirty="0">
              <a:solidFill>
                <a:schemeClr val="accent5"/>
              </a:solidFill>
              <a:ea typeface="微軟正黑體" pitchFamily="34" charset="-120"/>
            </a:endParaRPr>
          </a:p>
        </p:txBody>
      </p:sp>
      <p:sp>
        <p:nvSpPr>
          <p:cNvPr id="7" name="矩形 6"/>
          <p:cNvSpPr/>
          <p:nvPr/>
        </p:nvSpPr>
        <p:spPr>
          <a:xfrm>
            <a:off x="6015594" y="4515841"/>
            <a:ext cx="3456384" cy="1338828"/>
          </a:xfrm>
          <a:prstGeom prst="rect">
            <a:avLst/>
          </a:prstGeom>
        </p:spPr>
        <p:txBody>
          <a:bodyPr wrap="square">
            <a:spAutoFit/>
          </a:bodyPr>
          <a:lstStyle/>
          <a:p>
            <a:r>
              <a:rPr lang="en-US" altLang="zh-TW" sz="2700" b="1" dirty="0">
                <a:solidFill>
                  <a:schemeClr val="accent5"/>
                </a:solidFill>
                <a:ea typeface="微軟正黑體" pitchFamily="34" charset="-120"/>
              </a:rPr>
              <a:t>Strong R&amp;D and Customization Capabilities</a:t>
            </a:r>
            <a:endParaRPr lang="zh-TW" altLang="en-US" sz="2700" b="1" dirty="0">
              <a:solidFill>
                <a:schemeClr val="accent5"/>
              </a:solidFill>
              <a:ea typeface="微軟正黑體" pitchFamily="34" charset="-120"/>
            </a:endParaRPr>
          </a:p>
        </p:txBody>
      </p:sp>
      <p:sp>
        <p:nvSpPr>
          <p:cNvPr id="12" name="矩形 11"/>
          <p:cNvSpPr/>
          <p:nvPr/>
        </p:nvSpPr>
        <p:spPr>
          <a:xfrm>
            <a:off x="1560472" y="5064470"/>
            <a:ext cx="4572000" cy="923330"/>
          </a:xfrm>
          <a:prstGeom prst="rect">
            <a:avLst/>
          </a:prstGeom>
        </p:spPr>
        <p:txBody>
          <a:bodyPr>
            <a:spAutoFit/>
          </a:bodyPr>
          <a:lstStyle/>
          <a:p>
            <a:pPr marL="285750" indent="-285750">
              <a:buFont typeface="Arial" panose="020B0604020202020204" pitchFamily="34" charset="0"/>
              <a:buChar char="•"/>
            </a:pPr>
            <a:r>
              <a:rPr lang="en-US" altLang="zh-TW" dirty="0">
                <a:solidFill>
                  <a:schemeClr val="tx1">
                    <a:lumMod val="75000"/>
                    <a:lumOff val="25000"/>
                  </a:schemeClr>
                </a:solidFill>
              </a:rPr>
              <a:t>Fixed BOM support </a:t>
            </a:r>
            <a:endParaRPr lang="en-US" altLang="zh-TW" dirty="0" smtClean="0">
              <a:solidFill>
                <a:schemeClr val="tx1">
                  <a:lumMod val="75000"/>
                  <a:lumOff val="25000"/>
                </a:schemeClr>
              </a:solidFill>
            </a:endParaRPr>
          </a:p>
          <a:p>
            <a:pPr marL="285750" indent="-285750">
              <a:buFont typeface="Arial" panose="020B0604020202020204" pitchFamily="34" charset="0"/>
              <a:buChar char="•"/>
            </a:pPr>
            <a:r>
              <a:rPr lang="en-US" altLang="zh-TW" dirty="0" smtClean="0">
                <a:solidFill>
                  <a:schemeClr val="tx1">
                    <a:lumMod val="75000"/>
                    <a:lumOff val="25000"/>
                  </a:schemeClr>
                </a:solidFill>
              </a:rPr>
              <a:t>6+6 </a:t>
            </a:r>
            <a:r>
              <a:rPr lang="en-US" altLang="zh-TW" dirty="0">
                <a:solidFill>
                  <a:schemeClr val="tx1">
                    <a:lumMod val="75000"/>
                    <a:lumOff val="25000"/>
                  </a:schemeClr>
                </a:solidFill>
              </a:rPr>
              <a:t>PCN/EOL Policy </a:t>
            </a:r>
            <a:endParaRPr lang="en-US" altLang="zh-TW" dirty="0" smtClean="0">
              <a:solidFill>
                <a:schemeClr val="tx1">
                  <a:lumMod val="75000"/>
                  <a:lumOff val="25000"/>
                </a:schemeClr>
              </a:solidFill>
            </a:endParaRPr>
          </a:p>
          <a:p>
            <a:pPr marL="285750" indent="-285750">
              <a:buFont typeface="Arial" panose="020B0604020202020204" pitchFamily="34" charset="0"/>
              <a:buChar char="•"/>
            </a:pPr>
            <a:r>
              <a:rPr lang="en-US" altLang="zh-TW" dirty="0" smtClean="0">
                <a:solidFill>
                  <a:schemeClr val="tx1">
                    <a:lumMod val="75000"/>
                    <a:lumOff val="25000"/>
                  </a:schemeClr>
                </a:solidFill>
              </a:rPr>
              <a:t>Unique </a:t>
            </a:r>
            <a:r>
              <a:rPr lang="en-US" altLang="zh-TW" dirty="0">
                <a:solidFill>
                  <a:schemeClr val="tx1">
                    <a:lumMod val="75000"/>
                    <a:lumOff val="25000"/>
                  </a:schemeClr>
                </a:solidFill>
              </a:rPr>
              <a:t>S/N for RMA tracking</a:t>
            </a:r>
            <a:endParaRPr lang="zh-TW" altLang="en-US" dirty="0">
              <a:solidFill>
                <a:schemeClr val="tx1">
                  <a:lumMod val="75000"/>
                  <a:lumOff val="25000"/>
                </a:schemeClr>
              </a:solidFill>
            </a:endParaRPr>
          </a:p>
        </p:txBody>
      </p:sp>
      <p:sp>
        <p:nvSpPr>
          <p:cNvPr id="26" name="Freeform 166"/>
          <p:cNvSpPr>
            <a:spLocks noEditPoints="1"/>
          </p:cNvSpPr>
          <p:nvPr/>
        </p:nvSpPr>
        <p:spPr bwMode="auto">
          <a:xfrm>
            <a:off x="5238131" y="4572422"/>
            <a:ext cx="548909" cy="653293"/>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矩形 14"/>
          <p:cNvSpPr/>
          <p:nvPr/>
        </p:nvSpPr>
        <p:spPr>
          <a:xfrm>
            <a:off x="1414109" y="2382731"/>
            <a:ext cx="4738028" cy="507831"/>
          </a:xfrm>
          <a:prstGeom prst="rect">
            <a:avLst/>
          </a:prstGeom>
        </p:spPr>
        <p:txBody>
          <a:bodyPr wrap="none">
            <a:spAutoFit/>
          </a:bodyPr>
          <a:lstStyle/>
          <a:p>
            <a:r>
              <a:rPr lang="en-US" altLang="zh-TW" sz="2700" b="1" dirty="0">
                <a:solidFill>
                  <a:schemeClr val="accent5"/>
                </a:solidFill>
                <a:ea typeface="微軟正黑體" pitchFamily="34" charset="-120"/>
              </a:rPr>
              <a:t>Widely Recognized Certification</a:t>
            </a:r>
          </a:p>
        </p:txBody>
      </p:sp>
      <p:grpSp>
        <p:nvGrpSpPr>
          <p:cNvPr id="10" name="群組 9"/>
          <p:cNvGrpSpPr/>
          <p:nvPr/>
        </p:nvGrpSpPr>
        <p:grpSpPr>
          <a:xfrm>
            <a:off x="1434347" y="2884863"/>
            <a:ext cx="6353604" cy="1143904"/>
            <a:chOff x="1479964" y="2356434"/>
            <a:chExt cx="6353604" cy="1143904"/>
          </a:xfrm>
        </p:grpSpPr>
        <p:pic>
          <p:nvPicPr>
            <p:cNvPr id="3" name="圖片 2"/>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48657"/>
            <a:stretch/>
          </p:blipFill>
          <p:spPr>
            <a:xfrm>
              <a:off x="1479964" y="2356434"/>
              <a:ext cx="3280870" cy="1060761"/>
            </a:xfrm>
            <a:prstGeom prst="rect">
              <a:avLst/>
            </a:prstGeom>
          </p:spPr>
        </p:pic>
        <p:pic>
          <p:nvPicPr>
            <p:cNvPr id="27" name="圖片 26"/>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51330"/>
            <a:stretch/>
          </p:blipFill>
          <p:spPr>
            <a:xfrm>
              <a:off x="4710034" y="2543027"/>
              <a:ext cx="3123534" cy="957311"/>
            </a:xfrm>
            <a:prstGeom prst="rect">
              <a:avLst/>
            </a:prstGeom>
          </p:spPr>
        </p:pic>
      </p:grpSp>
      <p:sp>
        <p:nvSpPr>
          <p:cNvPr id="28" name="AutoShape 117"/>
          <p:cNvSpPr>
            <a:spLocks/>
          </p:cNvSpPr>
          <p:nvPr/>
        </p:nvSpPr>
        <p:spPr bwMode="auto">
          <a:xfrm>
            <a:off x="677882" y="2440789"/>
            <a:ext cx="620067" cy="46531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9" name="Freeform 156"/>
          <p:cNvSpPr>
            <a:spLocks noEditPoints="1"/>
          </p:cNvSpPr>
          <p:nvPr/>
        </p:nvSpPr>
        <p:spPr bwMode="auto">
          <a:xfrm>
            <a:off x="761412" y="4572422"/>
            <a:ext cx="544747" cy="544748"/>
          </a:xfrm>
          <a:custGeom>
            <a:avLst/>
            <a:gdLst>
              <a:gd name="T0" fmla="*/ 49 w 98"/>
              <a:gd name="T1" fmla="*/ 0 h 98"/>
              <a:gd name="T2" fmla="*/ 83 w 98"/>
              <a:gd name="T3" fmla="*/ 15 h 98"/>
              <a:gd name="T4" fmla="*/ 98 w 98"/>
              <a:gd name="T5" fmla="*/ 49 h 98"/>
              <a:gd name="T6" fmla="*/ 83 w 98"/>
              <a:gd name="T7" fmla="*/ 83 h 98"/>
              <a:gd name="T8" fmla="*/ 49 w 98"/>
              <a:gd name="T9" fmla="*/ 98 h 98"/>
              <a:gd name="T10" fmla="*/ 15 w 98"/>
              <a:gd name="T11" fmla="*/ 83 h 98"/>
              <a:gd name="T12" fmla="*/ 0 w 98"/>
              <a:gd name="T13" fmla="*/ 49 h 98"/>
              <a:gd name="T14" fmla="*/ 15 w 98"/>
              <a:gd name="T15" fmla="*/ 15 h 98"/>
              <a:gd name="T16" fmla="*/ 49 w 98"/>
              <a:gd name="T17" fmla="*/ 0 h 98"/>
              <a:gd name="T18" fmla="*/ 55 w 98"/>
              <a:gd name="T19" fmla="*/ 47 h 98"/>
              <a:gd name="T20" fmla="*/ 54 w 98"/>
              <a:gd name="T21" fmla="*/ 45 h 98"/>
              <a:gd name="T22" fmla="*/ 69 w 98"/>
              <a:gd name="T23" fmla="*/ 24 h 98"/>
              <a:gd name="T24" fmla="*/ 65 w 98"/>
              <a:gd name="T25" fmla="*/ 22 h 98"/>
              <a:gd name="T26" fmla="*/ 50 w 98"/>
              <a:gd name="T27" fmla="*/ 43 h 98"/>
              <a:gd name="T28" fmla="*/ 46 w 98"/>
              <a:gd name="T29" fmla="*/ 44 h 98"/>
              <a:gd name="T30" fmla="*/ 42 w 98"/>
              <a:gd name="T31" fmla="*/ 53 h 98"/>
              <a:gd name="T32" fmla="*/ 51 w 98"/>
              <a:gd name="T33" fmla="*/ 57 h 98"/>
              <a:gd name="T34" fmla="*/ 53 w 98"/>
              <a:gd name="T35" fmla="*/ 56 h 98"/>
              <a:gd name="T36" fmla="*/ 70 w 98"/>
              <a:gd name="T37" fmla="*/ 61 h 98"/>
              <a:gd name="T38" fmla="*/ 71 w 98"/>
              <a:gd name="T39" fmla="*/ 57 h 98"/>
              <a:gd name="T40" fmla="*/ 56 w 98"/>
              <a:gd name="T41" fmla="*/ 50 h 98"/>
              <a:gd name="T42" fmla="*/ 55 w 98"/>
              <a:gd name="T43" fmla="*/ 47 h 98"/>
              <a:gd name="T44" fmla="*/ 74 w 98"/>
              <a:gd name="T45" fmla="*/ 24 h 98"/>
              <a:gd name="T46" fmla="*/ 49 w 98"/>
              <a:gd name="T47" fmla="*/ 14 h 98"/>
              <a:gd name="T48" fmla="*/ 24 w 98"/>
              <a:gd name="T49" fmla="*/ 24 h 98"/>
              <a:gd name="T50" fmla="*/ 13 w 98"/>
              <a:gd name="T51" fmla="*/ 49 h 98"/>
              <a:gd name="T52" fmla="*/ 24 w 98"/>
              <a:gd name="T53" fmla="*/ 74 h 98"/>
              <a:gd name="T54" fmla="*/ 49 w 98"/>
              <a:gd name="T55" fmla="*/ 85 h 98"/>
              <a:gd name="T56" fmla="*/ 74 w 98"/>
              <a:gd name="T57" fmla="*/ 74 h 98"/>
              <a:gd name="T58" fmla="*/ 84 w 98"/>
              <a:gd name="T59" fmla="*/ 49 h 98"/>
              <a:gd name="T60" fmla="*/ 74 w 98"/>
              <a:gd name="T61"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extLst>
      <p:ext uri="{BB962C8B-B14F-4D97-AF65-F5344CB8AC3E}">
        <p14:creationId xmlns:p14="http://schemas.microsoft.com/office/powerpoint/2010/main" val="363156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1.BU1\9.Others\Templates\Document templats 2017\輸出\Images\0904\ppt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17025" cy="6913563"/>
          </a:xfrm>
          <a:prstGeom prst="rect">
            <a:avLst/>
          </a:prstGeom>
          <a:noFill/>
          <a:ln w="9525">
            <a:noFill/>
            <a:miter lim="800000"/>
            <a:headEnd/>
            <a:tailEnd/>
          </a:ln>
        </p:spPr>
      </p:pic>
      <p:grpSp>
        <p:nvGrpSpPr>
          <p:cNvPr id="2" name="群組 8"/>
          <p:cNvGrpSpPr>
            <a:grpSpLocks/>
          </p:cNvGrpSpPr>
          <p:nvPr/>
        </p:nvGrpSpPr>
        <p:grpSpPr bwMode="auto">
          <a:xfrm>
            <a:off x="3960813" y="4652962"/>
            <a:ext cx="5724525" cy="1586814"/>
            <a:chOff x="3960344" y="4653136"/>
            <a:chExt cx="5724224" cy="1586644"/>
          </a:xfrm>
        </p:grpSpPr>
        <p:sp>
          <p:nvSpPr>
            <p:cNvPr id="6" name="文字方塊 5"/>
            <p:cNvSpPr txBox="1"/>
            <p:nvPr/>
          </p:nvSpPr>
          <p:spPr>
            <a:xfrm>
              <a:off x="3960344" y="4653136"/>
              <a:ext cx="3384372" cy="400007"/>
            </a:xfrm>
            <a:prstGeom prst="rect">
              <a:avLst/>
            </a:prstGeom>
            <a:noFill/>
          </p:spPr>
          <p:txBody>
            <a:bodyPr>
              <a:spAutoFit/>
            </a:bodyPr>
            <a:lstStyle/>
            <a:p>
              <a:pPr>
                <a:defRPr/>
              </a:pPr>
              <a:r>
                <a:rPr lang="en-US" altLang="zh-TW" sz="2000" b="1" dirty="0">
                  <a:solidFill>
                    <a:schemeClr val="tx1">
                      <a:lumMod val="75000"/>
                      <a:lumOff val="25000"/>
                    </a:schemeClr>
                  </a:solidFill>
                  <a:hlinkClick r:id="rId3"/>
                </a:rPr>
                <a:t>industrial.apacer.com/</a:t>
              </a:r>
              <a:endParaRPr lang="zh-TW" altLang="en-US" sz="2000" b="1" dirty="0">
                <a:solidFill>
                  <a:schemeClr val="tx1">
                    <a:lumMod val="75000"/>
                    <a:lumOff val="25000"/>
                  </a:schemeClr>
                </a:solidFill>
              </a:endParaRPr>
            </a:p>
          </p:txBody>
        </p:sp>
        <p:sp>
          <p:nvSpPr>
            <p:cNvPr id="7" name="文字方塊 6"/>
            <p:cNvSpPr txBox="1"/>
            <p:nvPr/>
          </p:nvSpPr>
          <p:spPr>
            <a:xfrm>
              <a:off x="3960344" y="4981713"/>
              <a:ext cx="5724224" cy="760331"/>
            </a:xfrm>
            <a:prstGeom prst="rect">
              <a:avLst/>
            </a:prstGeom>
            <a:noFill/>
          </p:spPr>
          <p:txBody>
            <a:bodyPr>
              <a:spAutoFit/>
            </a:bodyPr>
            <a:lstStyle/>
            <a:p>
              <a:pPr>
                <a:lnSpc>
                  <a:spcPct val="150000"/>
                </a:lnSpc>
                <a:defRPr/>
              </a:pPr>
              <a:r>
                <a:rPr lang="en-US" altLang="zh-TW" sz="1000" dirty="0">
                  <a:solidFill>
                    <a:schemeClr val="tx1">
                      <a:lumMod val="65000"/>
                      <a:lumOff val="35000"/>
                    </a:schemeClr>
                  </a:solidFill>
                  <a:latin typeface="+mj-lt"/>
                  <a:ea typeface="微軟正黑體" pitchFamily="34" charset="-120"/>
                </a:rPr>
                <a:t>©Copyright </a:t>
              </a: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 Confidential. Unauthorized use, dissemination,</a:t>
              </a:r>
            </a:p>
            <a:p>
              <a:pPr>
                <a:lnSpc>
                  <a:spcPct val="150000"/>
                </a:lnSpc>
                <a:defRPr/>
              </a:pPr>
              <a:r>
                <a:rPr lang="en-US" altLang="zh-TW" sz="1000" dirty="0">
                  <a:solidFill>
                    <a:schemeClr val="tx1">
                      <a:lumMod val="65000"/>
                      <a:lumOff val="35000"/>
                    </a:schemeClr>
                  </a:solidFill>
                  <a:latin typeface="+mj-lt"/>
                  <a:ea typeface="微軟正黑體" pitchFamily="34" charset="-120"/>
                </a:rPr>
                <a:t>distribution, or reproduction of this document is not allowed without the permission of</a:t>
              </a:r>
            </a:p>
            <a:p>
              <a:pPr>
                <a:lnSpc>
                  <a:spcPct val="150000"/>
                </a:lnSpc>
                <a:defRPr/>
              </a:pP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 Specifications of details may change without notice.</a:t>
              </a:r>
              <a:endParaRPr lang="zh-TW" altLang="en-US" sz="1000" dirty="0">
                <a:solidFill>
                  <a:schemeClr val="tx1">
                    <a:lumMod val="65000"/>
                    <a:lumOff val="35000"/>
                  </a:schemeClr>
                </a:solidFill>
                <a:latin typeface="+mj-lt"/>
                <a:ea typeface="微軟正黑體" pitchFamily="34" charset="-120"/>
              </a:endParaRPr>
            </a:p>
          </p:txBody>
        </p:sp>
        <p:sp>
          <p:nvSpPr>
            <p:cNvPr id="8" name="文字方塊 7"/>
            <p:cNvSpPr txBox="1"/>
            <p:nvPr/>
          </p:nvSpPr>
          <p:spPr>
            <a:xfrm>
              <a:off x="3960344" y="5916650"/>
              <a:ext cx="5724224" cy="323130"/>
            </a:xfrm>
            <a:prstGeom prst="rect">
              <a:avLst/>
            </a:prstGeom>
            <a:noFill/>
          </p:spPr>
          <p:txBody>
            <a:bodyPr>
              <a:spAutoFit/>
            </a:bodyPr>
            <a:lstStyle/>
            <a:p>
              <a:pPr>
                <a:lnSpc>
                  <a:spcPct val="150000"/>
                </a:lnSpc>
                <a:defRPr/>
              </a:pPr>
              <a:r>
                <a:rPr lang="en-US" altLang="zh-TW" sz="1000" dirty="0">
                  <a:solidFill>
                    <a:schemeClr val="tx1">
                      <a:lumMod val="65000"/>
                      <a:lumOff val="35000"/>
                    </a:schemeClr>
                  </a:solidFill>
                  <a:latin typeface="+mj-lt"/>
                  <a:ea typeface="微軟正黑體" pitchFamily="34" charset="-120"/>
                </a:rPr>
                <a:t>This document and its contents are </a:t>
              </a:r>
              <a:r>
                <a:rPr lang="en-US" altLang="zh-TW" sz="1000" dirty="0" err="1" smtClean="0">
                  <a:solidFill>
                    <a:schemeClr val="tx1">
                      <a:lumMod val="65000"/>
                      <a:lumOff val="35000"/>
                    </a:schemeClr>
                  </a:solidFill>
                  <a:latin typeface="+mj-lt"/>
                  <a:ea typeface="微軟正黑體" pitchFamily="34" charset="-120"/>
                </a:rPr>
                <a:t>confidential©Copyright</a:t>
              </a:r>
              <a:r>
                <a:rPr lang="en-US" altLang="zh-TW" sz="1000" dirty="0" smtClean="0">
                  <a:solidFill>
                    <a:schemeClr val="tx1">
                      <a:lumMod val="65000"/>
                      <a:lumOff val="35000"/>
                    </a:schemeClr>
                  </a:solidFill>
                  <a:latin typeface="+mj-lt"/>
                  <a:ea typeface="微軟正黑體" pitchFamily="34" charset="-120"/>
                </a:rPr>
                <a:t>  </a:t>
              </a: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a:t>
              </a:r>
              <a:endParaRPr lang="zh-TW" altLang="en-US" sz="1000" dirty="0">
                <a:solidFill>
                  <a:schemeClr val="tx1">
                    <a:lumMod val="65000"/>
                    <a:lumOff val="35000"/>
                  </a:schemeClr>
                </a:solidFill>
                <a:latin typeface="+mj-lt"/>
                <a:ea typeface="微軟正黑體" pitchFamily="34" charset="-120"/>
              </a:endParaRPr>
            </a:p>
          </p:txBody>
        </p:sp>
      </p:grpSp>
      <p:sp>
        <p:nvSpPr>
          <p:cNvPr id="10" name="文字方塊 9"/>
          <p:cNvSpPr txBox="1"/>
          <p:nvPr/>
        </p:nvSpPr>
        <p:spPr>
          <a:xfrm>
            <a:off x="5072063" y="2720975"/>
            <a:ext cx="3071812" cy="708025"/>
          </a:xfrm>
          <a:prstGeom prst="rect">
            <a:avLst/>
          </a:prstGeom>
          <a:noFill/>
        </p:spPr>
        <p:txBody>
          <a:bodyPr>
            <a:spAutoFit/>
          </a:bodyPr>
          <a:lstStyle/>
          <a:p>
            <a:pPr>
              <a:defRPr/>
            </a:pPr>
            <a:r>
              <a:rPr lang="en-US" altLang="zh-TW" sz="4000" b="1" dirty="0">
                <a:solidFill>
                  <a:schemeClr val="tx1">
                    <a:lumMod val="65000"/>
                    <a:lumOff val="35000"/>
                  </a:schemeClr>
                </a:solidFill>
              </a:rPr>
              <a:t>Thank you!</a:t>
            </a:r>
            <a:endParaRPr lang="zh-TW" altLang="en-US" sz="4000" b="1"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fld id="{6B58A0D5-FD71-4359-A29A-E8A7E516FE22}"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3</a:t>
            </a:fld>
            <a:endParaRPr lang="zh-TW" altLang="en-US"/>
          </a:p>
        </p:txBody>
      </p:sp>
      <p:sp>
        <p:nvSpPr>
          <p:cNvPr id="5" name="文字方塊 4"/>
          <p:cNvSpPr txBox="1"/>
          <p:nvPr/>
        </p:nvSpPr>
        <p:spPr>
          <a:xfrm>
            <a:off x="467544" y="1289781"/>
            <a:ext cx="4351724" cy="671851"/>
          </a:xfrm>
          <a:prstGeom prst="rect">
            <a:avLst/>
          </a:prstGeom>
          <a:noFill/>
        </p:spPr>
        <p:txBody>
          <a:bodyPr wrap="square">
            <a:spAutoFit/>
          </a:bodyPr>
          <a:lstStyle/>
          <a:p>
            <a:pPr>
              <a:lnSpc>
                <a:spcPct val="150000"/>
              </a:lnSpc>
            </a:pPr>
            <a:r>
              <a:rPr lang="en-US" altLang="zh-TW" sz="2800" b="1" dirty="0" smtClean="0">
                <a:solidFill>
                  <a:srgbClr val="008080"/>
                </a:solidFill>
                <a:ea typeface="微軟正黑體" pitchFamily="34" charset="-120"/>
              </a:rPr>
              <a:t>Overview</a:t>
            </a:r>
            <a:endParaRPr lang="en-US" altLang="zh-TW" sz="2800" b="1" dirty="0">
              <a:solidFill>
                <a:srgbClr val="008080"/>
              </a:solidFill>
              <a:ea typeface="微軟正黑體" pitchFamily="34" charset="-120"/>
            </a:endParaRPr>
          </a:p>
        </p:txBody>
      </p:sp>
      <p:sp>
        <p:nvSpPr>
          <p:cNvPr id="8" name="矩形 7"/>
          <p:cNvSpPr/>
          <p:nvPr/>
        </p:nvSpPr>
        <p:spPr>
          <a:xfrm>
            <a:off x="547896" y="2127176"/>
            <a:ext cx="8151254" cy="2308324"/>
          </a:xfrm>
          <a:prstGeom prst="rect">
            <a:avLst/>
          </a:prstGeom>
        </p:spPr>
        <p:txBody>
          <a:bodyPr wrap="square">
            <a:spAutoFit/>
          </a:bodyPr>
          <a:lstStyle/>
          <a:p>
            <a:pPr algn="ctr"/>
            <a:r>
              <a:rPr lang="en-US" altLang="zh-TW" dirty="0" smtClean="0">
                <a:solidFill>
                  <a:schemeClr val="tx1">
                    <a:lumMod val="75000"/>
                    <a:lumOff val="25000"/>
                  </a:schemeClr>
                </a:solidFill>
              </a:rPr>
              <a:t>With </a:t>
            </a:r>
            <a:r>
              <a:rPr lang="en-US" altLang="zh-TW" dirty="0">
                <a:solidFill>
                  <a:schemeClr val="tx1">
                    <a:lumMod val="75000"/>
                    <a:lumOff val="25000"/>
                  </a:schemeClr>
                </a:solidFill>
              </a:rPr>
              <a:t>the rapid development of 5G </a:t>
            </a:r>
            <a:r>
              <a:rPr lang="en-US" altLang="zh-TW" dirty="0" smtClean="0">
                <a:solidFill>
                  <a:schemeClr val="tx1">
                    <a:lumMod val="75000"/>
                    <a:lumOff val="25000"/>
                  </a:schemeClr>
                </a:solidFill>
              </a:rPr>
              <a:t>and </a:t>
            </a:r>
            <a:r>
              <a:rPr lang="en-US" altLang="zh-TW" dirty="0">
                <a:solidFill>
                  <a:schemeClr val="tx1">
                    <a:lumMod val="75000"/>
                    <a:lumOff val="25000"/>
                  </a:schemeClr>
                </a:solidFill>
              </a:rPr>
              <a:t>AI image recognition technology, applications such as cloud medical imaging platforms and telemedicine will become future auxiliary diagnostic tools. Yet </a:t>
            </a:r>
            <a:r>
              <a:rPr lang="en-US" altLang="zh-TW" b="1" dirty="0">
                <a:solidFill>
                  <a:schemeClr val="accent5"/>
                </a:solidFill>
              </a:rPr>
              <a:t>high-quality</a:t>
            </a:r>
            <a:r>
              <a:rPr lang="en-US" altLang="zh-TW" dirty="0">
                <a:solidFill>
                  <a:schemeClr val="tx1">
                    <a:lumMod val="75000"/>
                    <a:lumOff val="25000"/>
                  </a:schemeClr>
                </a:solidFill>
              </a:rPr>
              <a:t>, </a:t>
            </a:r>
            <a:r>
              <a:rPr lang="en-US" altLang="zh-TW" b="1" dirty="0">
                <a:solidFill>
                  <a:schemeClr val="accent5"/>
                </a:solidFill>
              </a:rPr>
              <a:t>high-resolution image storage data</a:t>
            </a:r>
            <a:r>
              <a:rPr lang="en-US" altLang="zh-TW" dirty="0">
                <a:solidFill>
                  <a:schemeClr val="accent5"/>
                </a:solidFill>
              </a:rPr>
              <a:t> </a:t>
            </a:r>
            <a:r>
              <a:rPr lang="en-US" altLang="zh-TW" dirty="0">
                <a:solidFill>
                  <a:schemeClr val="tx1">
                    <a:lumMod val="75000"/>
                    <a:lumOff val="25000"/>
                  </a:schemeClr>
                </a:solidFill>
              </a:rPr>
              <a:t>must be the foundation for realizing this vision of smart medical care.</a:t>
            </a:r>
          </a:p>
          <a:p>
            <a:pPr algn="ctr"/>
            <a:endParaRPr lang="en-US" altLang="zh-TW" dirty="0" smtClean="0">
              <a:solidFill>
                <a:schemeClr val="tx1">
                  <a:lumMod val="75000"/>
                  <a:lumOff val="25000"/>
                </a:schemeClr>
              </a:solidFill>
            </a:endParaRPr>
          </a:p>
          <a:p>
            <a:pPr algn="ctr"/>
            <a:r>
              <a:rPr lang="en-US" altLang="zh-TW" dirty="0">
                <a:solidFill>
                  <a:schemeClr val="tx1">
                    <a:lumMod val="75000"/>
                    <a:lumOff val="25000"/>
                  </a:schemeClr>
                </a:solidFill>
              </a:rPr>
              <a:t>Meanwhile, healthcare storage applications used in demanding and challenging environments </a:t>
            </a:r>
            <a:r>
              <a:rPr lang="en-US" altLang="zh-TW" dirty="0" smtClean="0">
                <a:solidFill>
                  <a:schemeClr val="tx1">
                    <a:lumMod val="75000"/>
                    <a:lumOff val="25000"/>
                  </a:schemeClr>
                </a:solidFill>
              </a:rPr>
              <a:t>also require </a:t>
            </a:r>
            <a:r>
              <a:rPr lang="en-US" altLang="zh-TW" dirty="0">
                <a:solidFill>
                  <a:schemeClr val="tx1">
                    <a:lumMod val="75000"/>
                    <a:lumOff val="25000"/>
                  </a:schemeClr>
                </a:solidFill>
              </a:rPr>
              <a:t>exemplary </a:t>
            </a:r>
            <a:r>
              <a:rPr lang="en-US" altLang="zh-TW" b="1" dirty="0">
                <a:solidFill>
                  <a:schemeClr val="accent5"/>
                </a:solidFill>
              </a:rPr>
              <a:t>performance</a:t>
            </a:r>
            <a:r>
              <a:rPr lang="en-US" altLang="zh-TW" dirty="0">
                <a:solidFill>
                  <a:schemeClr val="tx1">
                    <a:lumMod val="75000"/>
                    <a:lumOff val="25000"/>
                  </a:schemeClr>
                </a:solidFill>
              </a:rPr>
              <a:t>, </a:t>
            </a:r>
            <a:r>
              <a:rPr lang="en-US" altLang="zh-TW" b="1" dirty="0">
                <a:solidFill>
                  <a:schemeClr val="accent5"/>
                </a:solidFill>
              </a:rPr>
              <a:t>reliability</a:t>
            </a:r>
            <a:r>
              <a:rPr lang="en-US" altLang="zh-TW" dirty="0">
                <a:solidFill>
                  <a:schemeClr val="tx1">
                    <a:lumMod val="75000"/>
                    <a:lumOff val="25000"/>
                  </a:schemeClr>
                </a:solidFill>
              </a:rPr>
              <a:t>, and </a:t>
            </a:r>
            <a:r>
              <a:rPr lang="en-US" altLang="zh-TW" b="1" dirty="0">
                <a:solidFill>
                  <a:schemeClr val="accent5"/>
                </a:solidFill>
              </a:rPr>
              <a:t>product longevity</a:t>
            </a:r>
            <a:r>
              <a:rPr lang="en-US" altLang="zh-TW" dirty="0">
                <a:solidFill>
                  <a:schemeClr val="tx1">
                    <a:lumMod val="75000"/>
                    <a:lumOff val="25000"/>
                  </a:schemeClr>
                </a:solidFill>
              </a:rPr>
              <a:t>. </a:t>
            </a:r>
          </a:p>
          <a:p>
            <a:pPr algn="ctr"/>
            <a:endParaRPr lang="en-US" altLang="zh-TW" dirty="0">
              <a:solidFill>
                <a:schemeClr val="tx1">
                  <a:lumMod val="75000"/>
                  <a:lumOff val="25000"/>
                </a:schemeClr>
              </a:solidFill>
            </a:endParaRPr>
          </a:p>
        </p:txBody>
      </p:sp>
      <p:pic>
        <p:nvPicPr>
          <p:cNvPr id="1026" name="Picture 2" descr="https://industrial.apacer.com/upfiles/ADUpload/allshare/%E5%8D%8A%E7%89%8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163" y="4450671"/>
            <a:ext cx="2569678" cy="1835484"/>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4"/>
          <a:stretch>
            <a:fillRect/>
          </a:stretch>
        </p:blipFill>
        <p:spPr>
          <a:xfrm>
            <a:off x="447753" y="4450670"/>
            <a:ext cx="2715431" cy="1839292"/>
          </a:xfrm>
          <a:prstGeom prst="rect">
            <a:avLst/>
          </a:prstGeom>
        </p:spPr>
      </p:pic>
      <p:pic>
        <p:nvPicPr>
          <p:cNvPr id="6" name="圖片 5"/>
          <p:cNvPicPr>
            <a:picLocks noChangeAspect="1"/>
          </p:cNvPicPr>
          <p:nvPr/>
        </p:nvPicPr>
        <p:blipFill>
          <a:blip r:embed="rId5"/>
          <a:stretch>
            <a:fillRect/>
          </a:stretch>
        </p:blipFill>
        <p:spPr>
          <a:xfrm>
            <a:off x="3308131" y="4450670"/>
            <a:ext cx="2745085" cy="1831045"/>
          </a:xfrm>
          <a:prstGeom prst="rect">
            <a:avLst/>
          </a:prstGeom>
        </p:spPr>
      </p:pic>
    </p:spTree>
    <p:extLst>
      <p:ext uri="{BB962C8B-B14F-4D97-AF65-F5344CB8AC3E}">
        <p14:creationId xmlns:p14="http://schemas.microsoft.com/office/powerpoint/2010/main" val="372787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4</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rgbClr val="008080"/>
                </a:solidFill>
                <a:ea typeface="微軟正黑體" pitchFamily="34" charset="-120"/>
                <a:sym typeface="Gill Sans"/>
              </a:rPr>
              <a:t>‧ </a:t>
            </a:r>
            <a:r>
              <a:rPr lang="en-US" altLang="zh-TW" sz="2400" b="1" dirty="0">
                <a:solidFill>
                  <a:srgbClr val="008080"/>
                </a:solidFill>
                <a:ea typeface="微軟正黑體" pitchFamily="34" charset="-120"/>
              </a:rPr>
              <a:t>Challenges and Requirements</a:t>
            </a:r>
            <a:endParaRPr lang="zh-TW" altLang="en-US" sz="2400" b="1" dirty="0">
              <a:solidFill>
                <a:srgbClr val="008080"/>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Healthcare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372322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5</a:t>
            </a:fld>
            <a:endParaRPr lang="zh-TW" altLang="en-US"/>
          </a:p>
        </p:txBody>
      </p:sp>
      <p:sp>
        <p:nvSpPr>
          <p:cNvPr id="5" name="矩形 4"/>
          <p:cNvSpPr/>
          <p:nvPr/>
        </p:nvSpPr>
        <p:spPr>
          <a:xfrm>
            <a:off x="755576" y="1280929"/>
            <a:ext cx="4597284" cy="523220"/>
          </a:xfrm>
          <a:prstGeom prst="rect">
            <a:avLst/>
          </a:prstGeom>
        </p:spPr>
        <p:txBody>
          <a:bodyPr wrap="none">
            <a:spAutoFit/>
          </a:bodyPr>
          <a:lstStyle/>
          <a:p>
            <a:r>
              <a:rPr lang="en-US" altLang="zh-TW" sz="2800" b="1" dirty="0">
                <a:solidFill>
                  <a:srgbClr val="008080"/>
                </a:solidFill>
                <a:ea typeface="微軟正黑體" pitchFamily="34" charset="-120"/>
              </a:rPr>
              <a:t>Challenges and Requirements</a:t>
            </a:r>
            <a:endParaRPr lang="zh-TW" altLang="en-US" sz="2800" b="1" dirty="0">
              <a:solidFill>
                <a:srgbClr val="008080"/>
              </a:solidFill>
              <a:ea typeface="微軟正黑體" pitchFamily="34" charset="-120"/>
            </a:endParaRPr>
          </a:p>
        </p:txBody>
      </p:sp>
      <p:grpSp>
        <p:nvGrpSpPr>
          <p:cNvPr id="2" name="群組 1"/>
          <p:cNvGrpSpPr/>
          <p:nvPr/>
        </p:nvGrpSpPr>
        <p:grpSpPr>
          <a:xfrm>
            <a:off x="914835" y="2060848"/>
            <a:ext cx="7576525" cy="1469171"/>
            <a:chOff x="506016" y="2460983"/>
            <a:chExt cx="7576525" cy="1469171"/>
          </a:xfrm>
        </p:grpSpPr>
        <p:sp>
          <p:nvSpPr>
            <p:cNvPr id="10" name="矩形 9"/>
            <p:cNvSpPr/>
            <p:nvPr/>
          </p:nvSpPr>
          <p:spPr>
            <a:xfrm>
              <a:off x="846314" y="2460983"/>
              <a:ext cx="7236227" cy="400110"/>
            </a:xfrm>
            <a:prstGeom prst="rect">
              <a:avLst/>
            </a:prstGeom>
          </p:spPr>
          <p:txBody>
            <a:bodyPr wrap="square">
              <a:spAutoFit/>
            </a:bodyPr>
            <a:lstStyle/>
            <a:p>
              <a:pPr fontAlgn="base"/>
              <a:r>
                <a:rPr lang="en-US" altLang="zh-TW" sz="2000" b="1" dirty="0">
                  <a:solidFill>
                    <a:schemeClr val="tx1">
                      <a:lumMod val="75000"/>
                      <a:lumOff val="25000"/>
                    </a:schemeClr>
                  </a:solidFill>
                </a:rPr>
                <a:t>Data integrity is crucial: Corruption is unacceptable</a:t>
              </a:r>
            </a:p>
          </p:txBody>
        </p:sp>
        <p:sp>
          <p:nvSpPr>
            <p:cNvPr id="12" name="矩形 11"/>
            <p:cNvSpPr/>
            <p:nvPr/>
          </p:nvSpPr>
          <p:spPr>
            <a:xfrm>
              <a:off x="881742" y="2852936"/>
              <a:ext cx="7097863" cy="1077218"/>
            </a:xfrm>
            <a:prstGeom prst="rect">
              <a:avLst/>
            </a:prstGeom>
          </p:spPr>
          <p:txBody>
            <a:bodyPr wrap="square">
              <a:spAutoFit/>
            </a:bodyPr>
            <a:lstStyle/>
            <a:p>
              <a:r>
                <a:rPr lang="en-US" altLang="zh-TW" sz="1600" dirty="0">
                  <a:solidFill>
                    <a:schemeClr val="tx1">
                      <a:lumMod val="75000"/>
                      <a:lumOff val="25000"/>
                    </a:schemeClr>
                  </a:solidFill>
                </a:rPr>
                <a:t>The integrity and immediacy of the data stored in medical devices is closely related to the diagnosis, monitoring and treatment of a disease. Corrupted or incomplete data may bring risks to interruption of medical services, negatively affecting diagnosis efficiency, and even delaying the timing of diagnosis and treatment.</a:t>
              </a:r>
              <a:endParaRPr lang="zh-TW" altLang="en-US" sz="1600" dirty="0">
                <a:solidFill>
                  <a:schemeClr val="tx1">
                    <a:lumMod val="75000"/>
                    <a:lumOff val="25000"/>
                  </a:schemeClr>
                </a:solidFill>
              </a:endParaRPr>
            </a:p>
          </p:txBody>
        </p:sp>
        <p:sp>
          <p:nvSpPr>
            <p:cNvPr id="14" name="Freeform 21"/>
            <p:cNvSpPr>
              <a:spLocks/>
            </p:cNvSpPr>
            <p:nvPr/>
          </p:nvSpPr>
          <p:spPr bwMode="auto">
            <a:xfrm rot="10800000" flipH="1">
              <a:off x="506016" y="2489805"/>
              <a:ext cx="273972" cy="342465"/>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sz="9600"/>
            </a:p>
          </p:txBody>
        </p:sp>
      </p:grpSp>
      <p:grpSp>
        <p:nvGrpSpPr>
          <p:cNvPr id="3" name="群組 2"/>
          <p:cNvGrpSpPr/>
          <p:nvPr/>
        </p:nvGrpSpPr>
        <p:grpSpPr>
          <a:xfrm>
            <a:off x="914835" y="3666302"/>
            <a:ext cx="8194666" cy="1251287"/>
            <a:chOff x="539552" y="4296688"/>
            <a:chExt cx="8246234" cy="1251287"/>
          </a:xfrm>
        </p:grpSpPr>
        <p:sp>
          <p:nvSpPr>
            <p:cNvPr id="6" name="矩形 5"/>
            <p:cNvSpPr/>
            <p:nvPr/>
          </p:nvSpPr>
          <p:spPr>
            <a:xfrm>
              <a:off x="900942" y="4296688"/>
              <a:ext cx="7884844" cy="1015663"/>
            </a:xfrm>
            <a:prstGeom prst="rect">
              <a:avLst/>
            </a:prstGeom>
          </p:spPr>
          <p:txBody>
            <a:bodyPr wrap="square">
              <a:spAutoFit/>
            </a:bodyPr>
            <a:lstStyle/>
            <a:p>
              <a:pPr fontAlgn="base"/>
              <a:r>
                <a:rPr lang="en-US" altLang="zh-TW" sz="2000" b="1" dirty="0">
                  <a:solidFill>
                    <a:schemeClr val="tx1">
                      <a:lumMod val="75000"/>
                      <a:lumOff val="25000"/>
                    </a:schemeClr>
                  </a:solidFill>
                </a:rPr>
                <a:t>Privacy is paramount: Encryption protects against intrusion</a:t>
              </a:r>
            </a:p>
            <a:p>
              <a:r>
                <a:rPr lang="en-US" altLang="zh-TW" sz="2000" b="1" dirty="0">
                  <a:solidFill>
                    <a:schemeClr val="tx1">
                      <a:lumMod val="75000"/>
                      <a:lumOff val="25000"/>
                    </a:schemeClr>
                  </a:solidFill>
                </a:rPr>
                <a:t/>
              </a:r>
              <a:br>
                <a:rPr lang="en-US" altLang="zh-TW" sz="2000" b="1" dirty="0">
                  <a:solidFill>
                    <a:schemeClr val="tx1">
                      <a:lumMod val="75000"/>
                      <a:lumOff val="25000"/>
                    </a:schemeClr>
                  </a:solidFill>
                </a:rPr>
              </a:br>
              <a:endParaRPr lang="en-US" altLang="zh-TW" sz="2000" b="1" dirty="0">
                <a:solidFill>
                  <a:schemeClr val="tx1">
                    <a:lumMod val="75000"/>
                    <a:lumOff val="25000"/>
                  </a:schemeClr>
                </a:solidFill>
              </a:endParaRPr>
            </a:p>
          </p:txBody>
        </p:sp>
        <p:sp>
          <p:nvSpPr>
            <p:cNvPr id="17" name="矩形 16"/>
            <p:cNvSpPr/>
            <p:nvPr/>
          </p:nvSpPr>
          <p:spPr>
            <a:xfrm>
              <a:off x="917642" y="4716978"/>
              <a:ext cx="7246113" cy="830997"/>
            </a:xfrm>
            <a:prstGeom prst="rect">
              <a:avLst/>
            </a:prstGeom>
          </p:spPr>
          <p:txBody>
            <a:bodyPr wrap="square">
              <a:spAutoFit/>
            </a:bodyPr>
            <a:lstStyle/>
            <a:p>
              <a:pPr fontAlgn="base"/>
              <a:r>
                <a:rPr lang="en-US" altLang="zh-TW" sz="1600" dirty="0">
                  <a:solidFill>
                    <a:schemeClr val="tx1">
                      <a:lumMod val="75000"/>
                      <a:lumOff val="25000"/>
                    </a:schemeClr>
                  </a:solidFill>
                </a:rPr>
                <a:t>Patients also want to make sure that their data is protected against outside intrusion. </a:t>
              </a:r>
              <a:r>
                <a:rPr lang="en-US" altLang="zh-TW" sz="1600" dirty="0" smtClean="0">
                  <a:solidFill>
                    <a:schemeClr val="tx1">
                      <a:lumMod val="75000"/>
                      <a:lumOff val="25000"/>
                    </a:schemeClr>
                  </a:solidFill>
                </a:rPr>
                <a:t>The </a:t>
              </a:r>
              <a:r>
                <a:rPr lang="en-US" altLang="zh-TW" sz="1600" dirty="0">
                  <a:solidFill>
                    <a:schemeClr val="tx1">
                      <a:lumMod val="75000"/>
                      <a:lumOff val="25000"/>
                    </a:schemeClr>
                  </a:solidFill>
                </a:rPr>
                <a:t>storage solutions need to prevent the patient's private data and diagnosis records from being exposed to the threat of improper external storage access.</a:t>
              </a:r>
              <a:endParaRPr lang="zh-TW" altLang="en-US" sz="1600" dirty="0">
                <a:solidFill>
                  <a:schemeClr val="tx1">
                    <a:lumMod val="75000"/>
                    <a:lumOff val="25000"/>
                  </a:schemeClr>
                </a:solidFill>
              </a:endParaRPr>
            </a:p>
          </p:txBody>
        </p:sp>
        <p:sp>
          <p:nvSpPr>
            <p:cNvPr id="19" name="Freeform 21"/>
            <p:cNvSpPr>
              <a:spLocks/>
            </p:cNvSpPr>
            <p:nvPr/>
          </p:nvSpPr>
          <p:spPr bwMode="auto">
            <a:xfrm rot="10800000" flipH="1">
              <a:off x="539552" y="4296688"/>
              <a:ext cx="273972" cy="342465"/>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sz="9600"/>
            </a:p>
          </p:txBody>
        </p:sp>
      </p:grpSp>
      <p:grpSp>
        <p:nvGrpSpPr>
          <p:cNvPr id="20" name="群組 19"/>
          <p:cNvGrpSpPr/>
          <p:nvPr/>
        </p:nvGrpSpPr>
        <p:grpSpPr>
          <a:xfrm>
            <a:off x="935939" y="5102255"/>
            <a:ext cx="8194666" cy="1497508"/>
            <a:chOff x="539552" y="4296688"/>
            <a:chExt cx="8246234" cy="1497508"/>
          </a:xfrm>
        </p:grpSpPr>
        <p:sp>
          <p:nvSpPr>
            <p:cNvPr id="21" name="矩形 20"/>
            <p:cNvSpPr/>
            <p:nvPr/>
          </p:nvSpPr>
          <p:spPr>
            <a:xfrm>
              <a:off x="900942" y="4296688"/>
              <a:ext cx="7884844" cy="861774"/>
            </a:xfrm>
            <a:prstGeom prst="rect">
              <a:avLst/>
            </a:prstGeom>
          </p:spPr>
          <p:txBody>
            <a:bodyPr wrap="square">
              <a:spAutoFit/>
            </a:bodyPr>
            <a:lstStyle/>
            <a:p>
              <a:pPr>
                <a:lnSpc>
                  <a:spcPct val="125000"/>
                </a:lnSpc>
              </a:pPr>
              <a:r>
                <a:rPr lang="en-US" altLang="zh-TW" sz="2000" b="1" dirty="0" smtClean="0">
                  <a:solidFill>
                    <a:schemeClr val="tx1">
                      <a:lumMod val="75000"/>
                      <a:lumOff val="25000"/>
                    </a:schemeClr>
                  </a:solidFill>
                  <a:latin typeface="+mj-lt"/>
                  <a:ea typeface="微軟正黑體" panose="020B0604030504040204" pitchFamily="34" charset="-120"/>
                </a:rPr>
                <a:t>Electrostatic Discharge (ESD) protection is required</a:t>
              </a:r>
              <a:r>
                <a:rPr lang="en-US" altLang="zh-TW" sz="2000" b="1" dirty="0">
                  <a:solidFill>
                    <a:schemeClr val="tx1">
                      <a:lumMod val="75000"/>
                      <a:lumOff val="25000"/>
                    </a:schemeClr>
                  </a:solidFill>
                </a:rPr>
                <a:t/>
              </a:r>
              <a:br>
                <a:rPr lang="en-US" altLang="zh-TW" sz="2000" b="1" dirty="0">
                  <a:solidFill>
                    <a:schemeClr val="tx1">
                      <a:lumMod val="75000"/>
                      <a:lumOff val="25000"/>
                    </a:schemeClr>
                  </a:solidFill>
                </a:rPr>
              </a:br>
              <a:endParaRPr lang="en-US" altLang="zh-TW" sz="2000" b="1" dirty="0">
                <a:solidFill>
                  <a:schemeClr val="tx1">
                    <a:lumMod val="75000"/>
                    <a:lumOff val="25000"/>
                  </a:schemeClr>
                </a:solidFill>
              </a:endParaRPr>
            </a:p>
          </p:txBody>
        </p:sp>
        <p:sp>
          <p:nvSpPr>
            <p:cNvPr id="22" name="矩形 21"/>
            <p:cNvSpPr/>
            <p:nvPr/>
          </p:nvSpPr>
          <p:spPr>
            <a:xfrm>
              <a:off x="917642" y="4716978"/>
              <a:ext cx="7121292" cy="1077218"/>
            </a:xfrm>
            <a:prstGeom prst="rect">
              <a:avLst/>
            </a:prstGeom>
          </p:spPr>
          <p:txBody>
            <a:bodyPr wrap="square">
              <a:spAutoFit/>
            </a:bodyPr>
            <a:lstStyle/>
            <a:p>
              <a:pPr fontAlgn="base"/>
              <a:r>
                <a:rPr lang="en-US" altLang="zh-TW" sz="1600" dirty="0">
                  <a:solidFill>
                    <a:schemeClr val="tx1">
                      <a:lumMod val="75000"/>
                      <a:lumOff val="25000"/>
                    </a:schemeClr>
                  </a:solidFill>
                </a:rPr>
                <a:t>Medical devices often come into contact with the human body, and they are susceptible to damage from to electrostatic discharge (ESD). Therefore, protection methods must be developed and incorporated to disperse ESD in such a way as to avoid vulnerable circuits.</a:t>
              </a:r>
            </a:p>
          </p:txBody>
        </p:sp>
        <p:sp>
          <p:nvSpPr>
            <p:cNvPr id="23" name="Freeform 21"/>
            <p:cNvSpPr>
              <a:spLocks/>
            </p:cNvSpPr>
            <p:nvPr/>
          </p:nvSpPr>
          <p:spPr bwMode="auto">
            <a:xfrm rot="10800000" flipH="1">
              <a:off x="539552" y="4310671"/>
              <a:ext cx="273972" cy="342465"/>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sz="9600"/>
            </a:p>
          </p:txBody>
        </p:sp>
      </p:grpSp>
    </p:spTree>
    <p:extLst>
      <p:ext uri="{BB962C8B-B14F-4D97-AF65-F5344CB8AC3E}">
        <p14:creationId xmlns:p14="http://schemas.microsoft.com/office/powerpoint/2010/main" val="152282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6</a:t>
            </a:fld>
            <a:endParaRPr lang="zh-TW" altLang="en-US"/>
          </a:p>
        </p:txBody>
      </p:sp>
      <p:sp>
        <p:nvSpPr>
          <p:cNvPr id="6" name="文字方塊 5"/>
          <p:cNvSpPr txBox="1"/>
          <p:nvPr/>
        </p:nvSpPr>
        <p:spPr>
          <a:xfrm>
            <a:off x="3131840" y="908720"/>
            <a:ext cx="5688632" cy="589072"/>
          </a:xfrm>
          <a:prstGeom prst="rect">
            <a:avLst/>
          </a:prstGeom>
          <a:noFill/>
        </p:spPr>
        <p:txBody>
          <a:bodyPr wrap="square">
            <a:spAutoFit/>
          </a:bodyPr>
          <a:lstStyle/>
          <a:p>
            <a:pPr>
              <a:lnSpc>
                <a:spcPct val="150000"/>
              </a:lnSpc>
            </a:pPr>
            <a:r>
              <a:rPr lang="en-US" altLang="zh-TW" sz="2400" b="1" dirty="0" smtClean="0">
                <a:solidFill>
                  <a:schemeClr val="tx1">
                    <a:lumMod val="75000"/>
                    <a:lumOff val="25000"/>
                  </a:schemeClr>
                </a:solidFill>
                <a:ea typeface="微軟正黑體" pitchFamily="34" charset="-120"/>
              </a:rPr>
              <a:t>Healthcare Applications</a:t>
            </a:r>
            <a:endParaRPr lang="en-US" altLang="zh-TW" sz="2400" b="1" dirty="0">
              <a:solidFill>
                <a:schemeClr val="tx1">
                  <a:lumMod val="75000"/>
                  <a:lumOff val="25000"/>
                </a:schemeClr>
              </a:solidFill>
              <a:ea typeface="微軟正黑體" pitchFamily="34" charset="-120"/>
            </a:endParaRPr>
          </a:p>
        </p:txBody>
      </p:sp>
      <p:pic>
        <p:nvPicPr>
          <p:cNvPr id="2050" name="Picture 2" descr="https://industrial.apacer.com/upfiles/EditUpload/%e5%85%a8%e7%89%88.png"/>
          <p:cNvPicPr>
            <a:picLocks noChangeAspect="1" noChangeArrowheads="1"/>
          </p:cNvPicPr>
          <p:nvPr/>
        </p:nvPicPr>
        <p:blipFill rotWithShape="1">
          <a:blip r:embed="rId3">
            <a:extLst>
              <a:ext uri="{28A0092B-C50C-407E-A947-70E740481C1C}">
                <a14:useLocalDpi xmlns:a14="http://schemas.microsoft.com/office/drawing/2010/main" val="0"/>
              </a:ext>
            </a:extLst>
          </a:blip>
          <a:srcRect l="13829" r="12649" b="2598"/>
          <a:stretch/>
        </p:blipFill>
        <p:spPr bwMode="auto">
          <a:xfrm>
            <a:off x="1331640" y="1575858"/>
            <a:ext cx="6859284" cy="484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7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7</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a:solidFill>
                  <a:srgbClr val="008080"/>
                </a:solidFill>
                <a:ea typeface="微軟正黑體" pitchFamily="34" charset="-120"/>
                <a:sym typeface="Gill Sans"/>
              </a:rPr>
              <a:t>‧ </a:t>
            </a:r>
            <a:r>
              <a:rPr lang="en-US" altLang="zh-TW" sz="2400" b="1" dirty="0">
                <a:solidFill>
                  <a:srgbClr val="008080"/>
                </a:solidFill>
                <a:ea typeface="微軟正黑體" pitchFamily="34" charset="-120"/>
              </a:rPr>
              <a:t>Featured Technologies for Healthcare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chemeClr val="bg1">
                    <a:lumMod val="65000"/>
                  </a:schemeClr>
                </a:solidFill>
                <a:ea typeface="微軟正黑體" pitchFamily="34" charset="-120"/>
                <a:sym typeface="Gill Sans"/>
              </a:rPr>
              <a:t>‧ Customer Success </a:t>
            </a:r>
            <a:r>
              <a:rPr lang="en-US" altLang="zh-TW" sz="2400" b="1" dirty="0" smtClean="0">
                <a:solidFill>
                  <a:schemeClr val="bg1">
                    <a:lumMod val="65000"/>
                  </a:schemeClr>
                </a:solidFill>
                <a:ea typeface="微軟正黑體" pitchFamily="34" charset="-120"/>
                <a:sym typeface="Gill Sans"/>
              </a:rPr>
              <a:t>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301529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latin typeface="+mj-lt"/>
              </a:rPr>
              <a:pPr/>
              <a:t>8</a:t>
            </a:fld>
            <a:endParaRPr lang="zh-TW" altLang="en-US">
              <a:latin typeface="+mj-lt"/>
            </a:endParaRPr>
          </a:p>
        </p:txBody>
      </p:sp>
      <p:grpSp>
        <p:nvGrpSpPr>
          <p:cNvPr id="26" name="群組 25"/>
          <p:cNvGrpSpPr/>
          <p:nvPr/>
        </p:nvGrpSpPr>
        <p:grpSpPr>
          <a:xfrm>
            <a:off x="69008" y="3356992"/>
            <a:ext cx="2150490" cy="2952328"/>
            <a:chOff x="2106921" y="1062134"/>
            <a:chExt cx="1997431" cy="2952328"/>
          </a:xfrm>
        </p:grpSpPr>
        <p:sp>
          <p:nvSpPr>
            <p:cNvPr id="6" name="矩形 5"/>
            <p:cNvSpPr/>
            <p:nvPr/>
          </p:nvSpPr>
          <p:spPr>
            <a:xfrm>
              <a:off x="2288478" y="1062134"/>
              <a:ext cx="1634721" cy="2952328"/>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7" name="群組 6"/>
            <p:cNvGrpSpPr/>
            <p:nvPr/>
          </p:nvGrpSpPr>
          <p:grpSpPr>
            <a:xfrm>
              <a:off x="2106921" y="2113815"/>
              <a:ext cx="1997431" cy="852657"/>
              <a:chOff x="1655795" y="1224083"/>
              <a:chExt cx="2362974" cy="1008698"/>
            </a:xfrm>
          </p:grpSpPr>
          <p:sp>
            <p:nvSpPr>
              <p:cNvPr id="23" name="矩形 22"/>
              <p:cNvSpPr/>
              <p:nvPr/>
            </p:nvSpPr>
            <p:spPr>
              <a:xfrm>
                <a:off x="1667520" y="1224083"/>
                <a:ext cx="2339999" cy="720000"/>
              </a:xfrm>
              <a:prstGeom prst="rect">
                <a:avLst/>
              </a:prstGeom>
              <a:solidFill>
                <a:srgbClr val="ACC8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b="1" kern="0" noProof="0" dirty="0" smtClean="0">
                    <a:solidFill>
                      <a:prstClr val="white"/>
                    </a:solidFill>
                    <a:latin typeface="+mj-lt"/>
                    <a:ea typeface="微軟正黑體"/>
                  </a:rPr>
                  <a:t>Data Integrity</a:t>
                </a:r>
                <a:endParaRPr kumimoji="0" lang="zh-TW" altLang="en-US" sz="1800" b="1" i="0" u="none" strike="noStrike" kern="0" cap="none" spc="0" normalizeH="0" baseline="0" noProof="0" dirty="0" smtClean="0">
                  <a:ln>
                    <a:noFill/>
                  </a:ln>
                  <a:solidFill>
                    <a:prstClr val="white"/>
                  </a:solidFill>
                  <a:effectLst/>
                  <a:uLnTx/>
                  <a:uFillTx/>
                  <a:latin typeface="+mj-lt"/>
                  <a:ea typeface="微軟正黑體"/>
                </a:endParaRPr>
              </a:p>
            </p:txBody>
          </p:sp>
          <p:sp>
            <p:nvSpPr>
              <p:cNvPr id="24" name="直角三角形 23"/>
              <p:cNvSpPr/>
              <p:nvPr/>
            </p:nvSpPr>
            <p:spPr>
              <a:xfrm rot="10800000" flipH="1">
                <a:off x="3804462" y="1944083"/>
                <a:ext cx="214307" cy="288698"/>
              </a:xfrm>
              <a:prstGeom prst="rtTriangle">
                <a:avLst/>
              </a:prstGeom>
              <a:solidFill>
                <a:srgbClr val="558ED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sp>
            <p:nvSpPr>
              <p:cNvPr id="25" name="直角三角形 24"/>
              <p:cNvSpPr/>
              <p:nvPr/>
            </p:nvSpPr>
            <p:spPr>
              <a:xfrm rot="10800000">
                <a:off x="1655795" y="1944083"/>
                <a:ext cx="214307" cy="288698"/>
              </a:xfrm>
              <a:prstGeom prst="rtTriangle">
                <a:avLst/>
              </a:prstGeom>
              <a:solidFill>
                <a:srgbClr val="558ED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grpSp>
      </p:grpSp>
      <p:grpSp>
        <p:nvGrpSpPr>
          <p:cNvPr id="27" name="群組 26"/>
          <p:cNvGrpSpPr/>
          <p:nvPr/>
        </p:nvGrpSpPr>
        <p:grpSpPr>
          <a:xfrm>
            <a:off x="6947209" y="3369922"/>
            <a:ext cx="2150490" cy="2952327"/>
            <a:chOff x="5039650" y="1062134"/>
            <a:chExt cx="1997431" cy="2952327"/>
          </a:xfrm>
        </p:grpSpPr>
        <p:sp>
          <p:nvSpPr>
            <p:cNvPr id="8" name="矩形 7"/>
            <p:cNvSpPr/>
            <p:nvPr/>
          </p:nvSpPr>
          <p:spPr>
            <a:xfrm>
              <a:off x="5221207" y="1062134"/>
              <a:ext cx="1634721" cy="2952327"/>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9" name="群組 8"/>
            <p:cNvGrpSpPr/>
            <p:nvPr/>
          </p:nvGrpSpPr>
          <p:grpSpPr>
            <a:xfrm>
              <a:off x="5039650" y="2113815"/>
              <a:ext cx="1997431" cy="852657"/>
              <a:chOff x="5125232" y="1224083"/>
              <a:chExt cx="2362974" cy="1008698"/>
            </a:xfrm>
          </p:grpSpPr>
          <p:sp>
            <p:nvSpPr>
              <p:cNvPr id="20" name="矩形 19"/>
              <p:cNvSpPr/>
              <p:nvPr/>
            </p:nvSpPr>
            <p:spPr>
              <a:xfrm>
                <a:off x="5136957" y="1224083"/>
                <a:ext cx="2340000" cy="720000"/>
              </a:xfrm>
              <a:prstGeom prst="rect">
                <a:avLst/>
              </a:prstGeom>
              <a:solidFill>
                <a:srgbClr val="9ACA9F"/>
              </a:solidFill>
              <a:ln w="25400" cap="flat" cmpd="sng" algn="ctr">
                <a:noFill/>
                <a:prstDash val="solid"/>
              </a:ln>
              <a:effectLst/>
            </p:spPr>
            <p:txBody>
              <a:bodyPr rtlCol="0" anchor="ctr"/>
              <a:lstStyle/>
              <a:p>
                <a:pPr algn="ctr"/>
                <a:r>
                  <a:rPr lang="zh-TW" altLang="en-US" b="1" kern="0" dirty="0">
                    <a:solidFill>
                      <a:prstClr val="white"/>
                    </a:solidFill>
                    <a:latin typeface="+mj-lt"/>
                    <a:ea typeface="微軟正黑體"/>
                  </a:rPr>
                  <a:t>Longevity</a:t>
                </a:r>
              </a:p>
            </p:txBody>
          </p:sp>
          <p:sp>
            <p:nvSpPr>
              <p:cNvPr id="21" name="直角三角形 20"/>
              <p:cNvSpPr/>
              <p:nvPr/>
            </p:nvSpPr>
            <p:spPr>
              <a:xfrm rot="10800000" flipH="1">
                <a:off x="7273899" y="1944083"/>
                <a:ext cx="214307" cy="288698"/>
              </a:xfrm>
              <a:prstGeom prst="rtTriangle">
                <a:avLst/>
              </a:prstGeom>
              <a:solidFill>
                <a:srgbClr val="73B579"/>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sp>
            <p:nvSpPr>
              <p:cNvPr id="22" name="直角三角形 21"/>
              <p:cNvSpPr/>
              <p:nvPr/>
            </p:nvSpPr>
            <p:spPr>
              <a:xfrm rot="10800000">
                <a:off x="5125232" y="1944083"/>
                <a:ext cx="214307" cy="288698"/>
              </a:xfrm>
              <a:prstGeom prst="rtTriangle">
                <a:avLst/>
              </a:prstGeom>
              <a:solidFill>
                <a:srgbClr val="73B579"/>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grpSp>
      </p:grpSp>
      <p:grpSp>
        <p:nvGrpSpPr>
          <p:cNvPr id="29" name="群組 28"/>
          <p:cNvGrpSpPr/>
          <p:nvPr/>
        </p:nvGrpSpPr>
        <p:grpSpPr>
          <a:xfrm>
            <a:off x="2363521" y="3356992"/>
            <a:ext cx="2150490" cy="2952328"/>
            <a:chOff x="2106921" y="3645024"/>
            <a:chExt cx="1997431" cy="2952328"/>
          </a:xfrm>
        </p:grpSpPr>
        <p:sp>
          <p:nvSpPr>
            <p:cNvPr id="10" name="矩形 9"/>
            <p:cNvSpPr/>
            <p:nvPr/>
          </p:nvSpPr>
          <p:spPr>
            <a:xfrm>
              <a:off x="2288478" y="3645024"/>
              <a:ext cx="1634721" cy="2952328"/>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11" name="群組 10"/>
            <p:cNvGrpSpPr/>
            <p:nvPr/>
          </p:nvGrpSpPr>
          <p:grpSpPr>
            <a:xfrm>
              <a:off x="2106921" y="4696705"/>
              <a:ext cx="1997431" cy="852657"/>
              <a:chOff x="1655795" y="4279658"/>
              <a:chExt cx="2362974" cy="1008698"/>
            </a:xfrm>
          </p:grpSpPr>
          <p:sp>
            <p:nvSpPr>
              <p:cNvPr id="17" name="矩形 16"/>
              <p:cNvSpPr/>
              <p:nvPr/>
            </p:nvSpPr>
            <p:spPr>
              <a:xfrm>
                <a:off x="1667520" y="4279658"/>
                <a:ext cx="2340000" cy="720000"/>
              </a:xfrm>
              <a:prstGeom prst="rect">
                <a:avLst/>
              </a:prstGeom>
              <a:solidFill>
                <a:srgbClr val="93CDD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b="1" kern="0" dirty="0" smtClean="0">
                    <a:solidFill>
                      <a:prstClr val="white"/>
                    </a:solidFill>
                    <a:latin typeface="+mj-lt"/>
                    <a:ea typeface="微軟正黑體"/>
                  </a:rPr>
                  <a:t>Data Security</a:t>
                </a:r>
                <a:endParaRPr kumimoji="0" lang="zh-TW" altLang="en-US" sz="1800" b="1" i="0" u="none" strike="noStrike" kern="0" cap="none" spc="0" normalizeH="0" baseline="0" noProof="0" dirty="0" smtClean="0">
                  <a:ln>
                    <a:noFill/>
                  </a:ln>
                  <a:solidFill>
                    <a:prstClr val="white"/>
                  </a:solidFill>
                  <a:effectLst/>
                  <a:uLnTx/>
                  <a:uFillTx/>
                  <a:latin typeface="+mj-lt"/>
                  <a:ea typeface="微軟正黑體"/>
                </a:endParaRPr>
              </a:p>
            </p:txBody>
          </p:sp>
          <p:sp>
            <p:nvSpPr>
              <p:cNvPr id="18" name="直角三角形 17"/>
              <p:cNvSpPr/>
              <p:nvPr/>
            </p:nvSpPr>
            <p:spPr>
              <a:xfrm rot="10800000" flipH="1">
                <a:off x="3804462" y="4999658"/>
                <a:ext cx="214307" cy="288698"/>
              </a:xfrm>
              <a:prstGeom prst="rtTriangle">
                <a:avLst/>
              </a:prstGeom>
              <a:solidFill>
                <a:srgbClr val="59B3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sp>
            <p:nvSpPr>
              <p:cNvPr id="19" name="直角三角形 18"/>
              <p:cNvSpPr/>
              <p:nvPr/>
            </p:nvSpPr>
            <p:spPr>
              <a:xfrm rot="10800000">
                <a:off x="1655795" y="4999658"/>
                <a:ext cx="214307" cy="288698"/>
              </a:xfrm>
              <a:prstGeom prst="rtTriangle">
                <a:avLst/>
              </a:prstGeom>
              <a:solidFill>
                <a:srgbClr val="59B3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grpSp>
      <p:grpSp>
        <p:nvGrpSpPr>
          <p:cNvPr id="28" name="群組 27"/>
          <p:cNvGrpSpPr/>
          <p:nvPr/>
        </p:nvGrpSpPr>
        <p:grpSpPr>
          <a:xfrm>
            <a:off x="4658468" y="3356992"/>
            <a:ext cx="2150490" cy="2952328"/>
            <a:chOff x="5039650" y="3645024"/>
            <a:chExt cx="1997431" cy="2952328"/>
          </a:xfrm>
        </p:grpSpPr>
        <p:sp>
          <p:nvSpPr>
            <p:cNvPr id="12" name="矩形 11"/>
            <p:cNvSpPr/>
            <p:nvPr/>
          </p:nvSpPr>
          <p:spPr>
            <a:xfrm>
              <a:off x="5221207" y="3645024"/>
              <a:ext cx="1634721" cy="2952328"/>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13" name="群組 12"/>
            <p:cNvGrpSpPr/>
            <p:nvPr/>
          </p:nvGrpSpPr>
          <p:grpSpPr>
            <a:xfrm>
              <a:off x="5039650" y="4696705"/>
              <a:ext cx="1997431" cy="852657"/>
              <a:chOff x="5125232" y="4279658"/>
              <a:chExt cx="2362974" cy="1008698"/>
            </a:xfrm>
          </p:grpSpPr>
          <p:sp>
            <p:nvSpPr>
              <p:cNvPr id="14" name="矩形 13"/>
              <p:cNvSpPr/>
              <p:nvPr/>
            </p:nvSpPr>
            <p:spPr>
              <a:xfrm>
                <a:off x="5136957" y="4279658"/>
                <a:ext cx="2340000" cy="720000"/>
              </a:xfrm>
              <a:prstGeom prst="rect">
                <a:avLst/>
              </a:prstGeom>
              <a:solidFill>
                <a:srgbClr val="6BCBC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R="0" lvl="0" indent="0" algn="ctr" fontAlgn="auto">
                  <a:lnSpc>
                    <a:spcPct val="100000"/>
                  </a:lnSpc>
                  <a:spcBef>
                    <a:spcPts val="0"/>
                  </a:spcBef>
                  <a:spcAft>
                    <a:spcPts val="0"/>
                  </a:spcAft>
                  <a:buClrTx/>
                  <a:buSzTx/>
                  <a:buFontTx/>
                  <a:buNone/>
                  <a:tabLst/>
                  <a:defRPr/>
                </a:pPr>
                <a:r>
                  <a:rPr lang="en-US" altLang="zh-TW" b="1" kern="0" dirty="0">
                    <a:solidFill>
                      <a:prstClr val="white"/>
                    </a:solidFill>
                    <a:latin typeface="+mj-lt"/>
                    <a:ea typeface="微軟正黑體"/>
                  </a:rPr>
                  <a:t>Reliability &amp; Endurance</a:t>
                </a:r>
                <a:endParaRPr lang="zh-TW" altLang="en-US" b="1" kern="0" dirty="0">
                  <a:solidFill>
                    <a:prstClr val="white"/>
                  </a:solidFill>
                  <a:latin typeface="+mj-lt"/>
                  <a:ea typeface="微軟正黑體"/>
                </a:endParaRPr>
              </a:p>
            </p:txBody>
          </p:sp>
          <p:sp>
            <p:nvSpPr>
              <p:cNvPr id="15" name="直角三角形 14"/>
              <p:cNvSpPr/>
              <p:nvPr/>
            </p:nvSpPr>
            <p:spPr>
              <a:xfrm rot="10800000" flipH="1">
                <a:off x="7273899" y="4999658"/>
                <a:ext cx="214307" cy="288698"/>
              </a:xfrm>
              <a:prstGeom prst="rtTriangle">
                <a:avLst/>
              </a:prstGeom>
              <a:solidFill>
                <a:srgbClr val="3CAAA2"/>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sp>
            <p:nvSpPr>
              <p:cNvPr id="16" name="直角三角形 15"/>
              <p:cNvSpPr/>
              <p:nvPr/>
            </p:nvSpPr>
            <p:spPr>
              <a:xfrm rot="10800000">
                <a:off x="5125232" y="4999658"/>
                <a:ext cx="214307" cy="288698"/>
              </a:xfrm>
              <a:prstGeom prst="rtTriangle">
                <a:avLst/>
              </a:prstGeom>
              <a:solidFill>
                <a:srgbClr val="3CAAA2"/>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grpSp>
      </p:grpSp>
      <p:sp>
        <p:nvSpPr>
          <p:cNvPr id="37" name="矩形 36"/>
          <p:cNvSpPr/>
          <p:nvPr/>
        </p:nvSpPr>
        <p:spPr>
          <a:xfrm>
            <a:off x="418147" y="5209450"/>
            <a:ext cx="1500804" cy="1238801"/>
          </a:xfrm>
          <a:prstGeom prst="rect">
            <a:avLst/>
          </a:prstGeom>
        </p:spPr>
        <p:txBody>
          <a:bodyPr wrap="square">
            <a:spAutoFit/>
          </a:bodyPr>
          <a:lstStyle/>
          <a:p>
            <a:pPr lvl="0">
              <a:defRPr/>
            </a:pPr>
            <a:r>
              <a:rPr lang="en-US" altLang="zh-TW" sz="1500" dirty="0">
                <a:solidFill>
                  <a:schemeClr val="tx1">
                    <a:lumMod val="75000"/>
                    <a:lumOff val="25000"/>
                  </a:schemeClr>
                </a:solidFill>
                <a:ea typeface="SimSun" panose="02010600030101010101" pitchFamily="2" charset="-122"/>
              </a:rPr>
              <a:t>‧</a:t>
            </a:r>
            <a:r>
              <a:rPr lang="zh-TW" altLang="en-US" sz="1500" dirty="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End-to-end  </a:t>
            </a:r>
            <a:br>
              <a:rPr lang="en-US" altLang="zh-TW" sz="1500" dirty="0">
                <a:solidFill>
                  <a:schemeClr val="tx1">
                    <a:lumMod val="75000"/>
                    <a:lumOff val="25000"/>
                  </a:schemeClr>
                </a:solidFill>
                <a:ea typeface="SimSun" panose="02010600030101010101" pitchFamily="2" charset="-122"/>
              </a:rPr>
            </a:br>
            <a:r>
              <a:rPr lang="en-US" altLang="zh-TW" sz="1500" dirty="0">
                <a:solidFill>
                  <a:schemeClr val="tx1">
                    <a:lumMod val="75000"/>
                    <a:lumOff val="25000"/>
                  </a:schemeClr>
                </a:solidFill>
                <a:ea typeface="SimSun" panose="02010600030101010101" pitchFamily="2" charset="-122"/>
              </a:rPr>
              <a:t>  Data Protection</a:t>
            </a:r>
          </a:p>
          <a:p>
            <a:pPr lvl="0">
              <a:defRPr/>
            </a:pPr>
            <a:r>
              <a:rPr lang="en-US" altLang="zh-TW" sz="1500" dirty="0">
                <a:solidFill>
                  <a:schemeClr val="tx1">
                    <a:lumMod val="75000"/>
                    <a:lumOff val="25000"/>
                  </a:schemeClr>
                </a:solidFill>
                <a:ea typeface="SimSun" panose="02010600030101010101" pitchFamily="2" charset="-122"/>
              </a:rPr>
              <a:t>‧</a:t>
            </a:r>
            <a:r>
              <a:rPr lang="zh-TW" altLang="en-US" sz="1500" dirty="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Smart Read</a:t>
            </a:r>
            <a:r>
              <a:rPr lang="zh-TW" altLang="en-US" sz="1500" dirty="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
            </a:r>
            <a:br>
              <a:rPr lang="en-US" altLang="zh-TW" sz="1500" dirty="0">
                <a:solidFill>
                  <a:schemeClr val="tx1">
                    <a:lumMod val="75000"/>
                    <a:lumOff val="25000"/>
                  </a:schemeClr>
                </a:solidFill>
                <a:ea typeface="SimSun" panose="02010600030101010101" pitchFamily="2" charset="-122"/>
              </a:rPr>
            </a:br>
            <a:r>
              <a:rPr lang="en-US" altLang="zh-TW" sz="1500" dirty="0">
                <a:solidFill>
                  <a:schemeClr val="tx1">
                    <a:lumMod val="75000"/>
                    <a:lumOff val="25000"/>
                  </a:schemeClr>
                </a:solidFill>
                <a:ea typeface="SimSun" panose="02010600030101010101" pitchFamily="2" charset="-122"/>
              </a:rPr>
              <a:t>  Refresh™</a:t>
            </a:r>
          </a:p>
          <a:p>
            <a:pPr marL="285750" lvl="0" indent="-285750">
              <a:buFont typeface="Arial" panose="020B0604020202020204" pitchFamily="34" charset="0"/>
              <a:buChar char="•"/>
              <a:defRPr/>
            </a:pPr>
            <a:endParaRPr lang="zh-TW" altLang="en-US" sz="1450" dirty="0">
              <a:solidFill>
                <a:schemeClr val="tx1">
                  <a:lumMod val="75000"/>
                  <a:lumOff val="25000"/>
                </a:schemeClr>
              </a:solidFill>
            </a:endParaRPr>
          </a:p>
        </p:txBody>
      </p:sp>
      <p:sp>
        <p:nvSpPr>
          <p:cNvPr id="41" name="矩形 40"/>
          <p:cNvSpPr/>
          <p:nvPr/>
        </p:nvSpPr>
        <p:spPr>
          <a:xfrm>
            <a:off x="2527835" y="5201756"/>
            <a:ext cx="1961434" cy="1246495"/>
          </a:xfrm>
          <a:prstGeom prst="rect">
            <a:avLst/>
          </a:prstGeom>
        </p:spPr>
        <p:txBody>
          <a:bodyPr wrap="none">
            <a:spAutoFit/>
          </a:bodyPr>
          <a:lstStyle/>
          <a:p>
            <a:pPr lvl="0"/>
            <a:r>
              <a:rPr lang="en-US" altLang="zh-TW" sz="1500" dirty="0">
                <a:solidFill>
                  <a:schemeClr val="tx1">
                    <a:lumMod val="75000"/>
                    <a:lumOff val="25000"/>
                  </a:schemeClr>
                </a:solidFill>
              </a:rPr>
              <a:t>‧</a:t>
            </a:r>
            <a:r>
              <a:rPr lang="zh-TW" altLang="en-US" sz="1500" dirty="0">
                <a:solidFill>
                  <a:schemeClr val="tx1">
                    <a:lumMod val="75000"/>
                    <a:lumOff val="25000"/>
                  </a:schemeClr>
                </a:solidFill>
              </a:rPr>
              <a:t> </a:t>
            </a:r>
            <a:r>
              <a:rPr lang="en-US" altLang="zh-TW" sz="1450" dirty="0">
                <a:solidFill>
                  <a:schemeClr val="tx1">
                    <a:lumMod val="75000"/>
                    <a:lumOff val="25000"/>
                  </a:schemeClr>
                </a:solidFill>
              </a:rPr>
              <a:t>Bidirectional </a:t>
            </a:r>
            <a:r>
              <a:rPr lang="en-US" altLang="zh-TW" sz="1450" dirty="0" smtClean="0">
                <a:solidFill>
                  <a:schemeClr val="tx1">
                    <a:lumMod val="75000"/>
                    <a:lumOff val="25000"/>
                  </a:schemeClr>
                </a:solidFill>
              </a:rPr>
              <a:t>Security </a:t>
            </a:r>
          </a:p>
          <a:p>
            <a:pPr lvl="0"/>
            <a:r>
              <a:rPr lang="en-US" altLang="zh-TW" sz="1450" dirty="0">
                <a:solidFill>
                  <a:schemeClr val="tx1">
                    <a:lumMod val="75000"/>
                    <a:lumOff val="25000"/>
                  </a:schemeClr>
                </a:solidFill>
              </a:rPr>
              <a:t> </a:t>
            </a:r>
            <a:r>
              <a:rPr lang="en-US" altLang="zh-TW" sz="1450" dirty="0" smtClean="0">
                <a:solidFill>
                  <a:schemeClr val="tx1">
                    <a:lumMod val="75000"/>
                    <a:lumOff val="25000"/>
                  </a:schemeClr>
                </a:solidFill>
              </a:rPr>
              <a:t> Identification</a:t>
            </a:r>
            <a:endParaRPr lang="en-US" altLang="zh-TW" sz="1450" dirty="0">
              <a:solidFill>
                <a:schemeClr val="tx1">
                  <a:lumMod val="75000"/>
                  <a:lumOff val="25000"/>
                </a:schemeClr>
              </a:solidFill>
            </a:endParaRPr>
          </a:p>
          <a:p>
            <a:pPr lvl="0"/>
            <a:r>
              <a:rPr lang="en-US" altLang="zh-TW" sz="1500" dirty="0">
                <a:solidFill>
                  <a:schemeClr val="tx1">
                    <a:lumMod val="75000"/>
                    <a:lumOff val="25000"/>
                  </a:schemeClr>
                </a:solidFill>
              </a:rPr>
              <a:t>‧</a:t>
            </a:r>
            <a:r>
              <a:rPr lang="zh-TW" altLang="en-US" sz="1500" dirty="0">
                <a:solidFill>
                  <a:schemeClr val="tx1">
                    <a:lumMod val="75000"/>
                    <a:lumOff val="25000"/>
                  </a:schemeClr>
                </a:solidFill>
              </a:rPr>
              <a:t> Signed Firmware</a:t>
            </a:r>
            <a:endParaRPr lang="en-US" altLang="zh-TW" sz="1500" dirty="0">
              <a:solidFill>
                <a:schemeClr val="tx1">
                  <a:lumMod val="75000"/>
                  <a:lumOff val="25000"/>
                </a:schemeClr>
              </a:solidFill>
            </a:endParaRPr>
          </a:p>
          <a:p>
            <a:r>
              <a:rPr lang="en-US" altLang="zh-TW" sz="1500" dirty="0">
                <a:solidFill>
                  <a:schemeClr val="tx1">
                    <a:lumMod val="75000"/>
                    <a:lumOff val="25000"/>
                  </a:schemeClr>
                </a:solidFill>
              </a:rPr>
              <a:t>‧</a:t>
            </a:r>
            <a:r>
              <a:rPr lang="zh-TW" altLang="en-US" sz="1500" dirty="0">
                <a:solidFill>
                  <a:schemeClr val="tx1">
                    <a:lumMod val="75000"/>
                    <a:lumOff val="25000"/>
                  </a:schemeClr>
                </a:solidFill>
              </a:rPr>
              <a:t> </a:t>
            </a:r>
            <a:r>
              <a:rPr lang="en-US" altLang="zh-TW" sz="1500" dirty="0">
                <a:solidFill>
                  <a:schemeClr val="tx1">
                    <a:lumMod val="75000"/>
                    <a:lumOff val="25000"/>
                  </a:schemeClr>
                </a:solidFill>
              </a:rPr>
              <a:t>TCG Opal 2.0</a:t>
            </a:r>
          </a:p>
          <a:p>
            <a:endParaRPr lang="zh-TW" altLang="en-US" sz="1500" dirty="0">
              <a:solidFill>
                <a:schemeClr val="tx1">
                  <a:lumMod val="75000"/>
                  <a:lumOff val="25000"/>
                </a:schemeClr>
              </a:solidFill>
            </a:endParaRPr>
          </a:p>
        </p:txBody>
      </p:sp>
      <p:sp>
        <p:nvSpPr>
          <p:cNvPr id="42" name="矩形 41"/>
          <p:cNvSpPr/>
          <p:nvPr/>
        </p:nvSpPr>
        <p:spPr>
          <a:xfrm>
            <a:off x="4882035" y="5201756"/>
            <a:ext cx="1816276" cy="784830"/>
          </a:xfrm>
          <a:prstGeom prst="rect">
            <a:avLst/>
          </a:prstGeom>
        </p:spPr>
        <p:txBody>
          <a:bodyPr wrap="square">
            <a:spAutoFit/>
          </a:bodyPr>
          <a:lstStyle/>
          <a:p>
            <a:pPr>
              <a:defRPr/>
            </a:pPr>
            <a:r>
              <a:rPr lang="en-US" altLang="zh-TW" sz="1500" dirty="0">
                <a:solidFill>
                  <a:schemeClr val="tx1">
                    <a:lumMod val="75000"/>
                    <a:lumOff val="25000"/>
                  </a:schemeClr>
                </a:solidFill>
                <a:ea typeface="SimSun" panose="02010600030101010101" pitchFamily="2" charset="-122"/>
              </a:rPr>
              <a:t>‧ Conformal </a:t>
            </a:r>
            <a:r>
              <a:rPr lang="en-US" altLang="zh-TW" sz="1500" dirty="0" smtClean="0">
                <a:solidFill>
                  <a:schemeClr val="tx1">
                    <a:lumMod val="75000"/>
                    <a:lumOff val="25000"/>
                  </a:schemeClr>
                </a:solidFill>
                <a:ea typeface="SimSun" panose="02010600030101010101" pitchFamily="2" charset="-122"/>
              </a:rPr>
              <a:t>Coating</a:t>
            </a:r>
          </a:p>
          <a:p>
            <a:pPr>
              <a:defRPr/>
            </a:pPr>
            <a:r>
              <a:rPr lang="en-US" altLang="zh-TW" sz="1500" dirty="0" smtClean="0">
                <a:solidFill>
                  <a:schemeClr val="tx1">
                    <a:lumMod val="75000"/>
                    <a:lumOff val="25000"/>
                  </a:schemeClr>
                </a:solidFill>
                <a:ea typeface="SimSun" panose="02010600030101010101" pitchFamily="2" charset="-122"/>
              </a:rPr>
              <a:t>‧</a:t>
            </a:r>
            <a:r>
              <a:rPr lang="zh-TW" altLang="en-US" sz="1500" dirty="0" smtClean="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ESD Protection </a:t>
            </a:r>
          </a:p>
          <a:p>
            <a:r>
              <a:rPr lang="en-US" altLang="zh-TW" sz="1500" dirty="0">
                <a:solidFill>
                  <a:schemeClr val="tx1">
                    <a:lumMod val="75000"/>
                    <a:lumOff val="25000"/>
                  </a:schemeClr>
                </a:solidFill>
                <a:ea typeface="SimSun" panose="02010600030101010101" pitchFamily="2" charset="-122"/>
              </a:rPr>
              <a:t>‧</a:t>
            </a:r>
            <a:r>
              <a:rPr lang="zh-TW" altLang="en-US" sz="1500" dirty="0">
                <a:solidFill>
                  <a:schemeClr val="tx1">
                    <a:lumMod val="75000"/>
                    <a:lumOff val="25000"/>
                  </a:schemeClr>
                </a:solidFill>
                <a:ea typeface="SimSun" panose="02010600030101010101" pitchFamily="2" charset="-122"/>
              </a:rPr>
              <a:t> </a:t>
            </a:r>
            <a:r>
              <a:rPr lang="en-US" altLang="zh-TW" sz="1500" dirty="0" smtClean="0">
                <a:solidFill>
                  <a:schemeClr val="tx1">
                    <a:lumMod val="75000"/>
                    <a:lumOff val="25000"/>
                  </a:schemeClr>
                </a:solidFill>
                <a:ea typeface="SimSun" panose="02010600030101010101" pitchFamily="2" charset="-122"/>
              </a:rPr>
              <a:t>SLC-</a:t>
            </a:r>
            <a:r>
              <a:rPr lang="en-US" altLang="zh-TW" sz="1500" dirty="0" err="1" smtClean="0">
                <a:solidFill>
                  <a:schemeClr val="tx1">
                    <a:lumMod val="75000"/>
                    <a:lumOff val="25000"/>
                  </a:schemeClr>
                </a:solidFill>
                <a:ea typeface="SimSun" panose="02010600030101010101" pitchFamily="2" charset="-122"/>
              </a:rPr>
              <a:t>liteX</a:t>
            </a:r>
            <a:endParaRPr lang="en-US" altLang="zh-TW" sz="1500" dirty="0" smtClean="0">
              <a:solidFill>
                <a:schemeClr val="tx1">
                  <a:lumMod val="75000"/>
                  <a:lumOff val="25000"/>
                </a:schemeClr>
              </a:solidFill>
              <a:ea typeface="SimSun" panose="02010600030101010101" pitchFamily="2" charset="-122"/>
            </a:endParaRPr>
          </a:p>
        </p:txBody>
      </p:sp>
      <p:sp>
        <p:nvSpPr>
          <p:cNvPr id="43" name="矩形 42"/>
          <p:cNvSpPr/>
          <p:nvPr/>
        </p:nvSpPr>
        <p:spPr>
          <a:xfrm>
            <a:off x="7313046" y="5085184"/>
            <a:ext cx="1521147" cy="1246495"/>
          </a:xfrm>
          <a:prstGeom prst="rect">
            <a:avLst/>
          </a:prstGeom>
        </p:spPr>
        <p:txBody>
          <a:bodyPr wrap="square">
            <a:spAutoFit/>
          </a:bodyPr>
          <a:lstStyle/>
          <a:p>
            <a:pPr>
              <a:defRPr/>
            </a:pPr>
            <a:r>
              <a:rPr lang="en-US" altLang="zh-TW" sz="1500" dirty="0" smtClean="0">
                <a:solidFill>
                  <a:schemeClr val="tx1">
                    <a:lumMod val="75000"/>
                    <a:lumOff val="25000"/>
                  </a:schemeClr>
                </a:solidFill>
                <a:ea typeface="SimSun" panose="02010600030101010101" pitchFamily="2" charset="-122"/>
              </a:rPr>
              <a:t>‧ </a:t>
            </a:r>
            <a:r>
              <a:rPr lang="en-US" altLang="zh-TW" sz="1500" dirty="0" err="1" smtClean="0">
                <a:solidFill>
                  <a:schemeClr val="tx1">
                    <a:lumMod val="75000"/>
                    <a:lumOff val="25000"/>
                  </a:schemeClr>
                </a:solidFill>
                <a:ea typeface="SimSun" panose="02010600030101010101" pitchFamily="2" charset="-122"/>
              </a:rPr>
              <a:t>CoreSnapshot</a:t>
            </a:r>
            <a:endParaRPr lang="en-US" altLang="zh-TW" sz="1500" dirty="0" smtClean="0">
              <a:solidFill>
                <a:schemeClr val="tx1">
                  <a:lumMod val="75000"/>
                  <a:lumOff val="25000"/>
                </a:schemeClr>
              </a:solidFill>
              <a:ea typeface="SimSun" panose="02010600030101010101" pitchFamily="2" charset="-122"/>
            </a:endParaRPr>
          </a:p>
          <a:p>
            <a:pPr>
              <a:defRPr/>
            </a:pPr>
            <a:r>
              <a:rPr lang="en-US" altLang="zh-TW" sz="1500" dirty="0" smtClean="0">
                <a:solidFill>
                  <a:schemeClr val="tx1">
                    <a:lumMod val="75000"/>
                    <a:lumOff val="25000"/>
                  </a:schemeClr>
                </a:solidFill>
                <a:ea typeface="SimSun" panose="02010600030101010101" pitchFamily="2" charset="-122"/>
              </a:rPr>
              <a:t>‧ </a:t>
            </a:r>
            <a:r>
              <a:rPr lang="en-US" altLang="zh-TW" sz="1500" dirty="0" err="1" smtClean="0">
                <a:solidFill>
                  <a:schemeClr val="tx1">
                    <a:lumMod val="75000"/>
                    <a:lumOff val="25000"/>
                  </a:schemeClr>
                </a:solidFill>
                <a:ea typeface="SimSun" panose="02010600030101010101" pitchFamily="2" charset="-122"/>
              </a:rPr>
              <a:t>SSDWidget</a:t>
            </a:r>
            <a:r>
              <a:rPr lang="en-US" altLang="zh-TW" sz="1500" dirty="0" smtClean="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2.0</a:t>
            </a:r>
          </a:p>
          <a:p>
            <a:pPr>
              <a:defRPr/>
            </a:pPr>
            <a:r>
              <a:rPr lang="en-US" altLang="zh-TW" sz="1500" dirty="0">
                <a:solidFill>
                  <a:schemeClr val="tx1">
                    <a:lumMod val="75000"/>
                    <a:lumOff val="25000"/>
                  </a:schemeClr>
                </a:solidFill>
                <a:ea typeface="SimSun" panose="02010600030101010101" pitchFamily="2" charset="-122"/>
              </a:rPr>
              <a:t>‧ </a:t>
            </a:r>
            <a:r>
              <a:rPr lang="en-US" altLang="zh-TW" sz="1500" dirty="0" smtClean="0">
                <a:solidFill>
                  <a:schemeClr val="tx1">
                    <a:lumMod val="75000"/>
                    <a:lumOff val="25000"/>
                  </a:schemeClr>
                </a:solidFill>
                <a:ea typeface="SimSun" panose="02010600030101010101" pitchFamily="2" charset="-122"/>
              </a:rPr>
              <a:t>Fixed </a:t>
            </a:r>
            <a:r>
              <a:rPr lang="en-US" altLang="zh-TW" sz="1500" dirty="0">
                <a:solidFill>
                  <a:schemeClr val="tx1">
                    <a:lumMod val="75000"/>
                    <a:lumOff val="25000"/>
                  </a:schemeClr>
                </a:solidFill>
                <a:ea typeface="SimSun" panose="02010600030101010101" pitchFamily="2" charset="-122"/>
              </a:rPr>
              <a:t>BOM</a:t>
            </a:r>
          </a:p>
          <a:p>
            <a:pPr>
              <a:defRPr/>
            </a:pPr>
            <a:r>
              <a:rPr lang="en-US" altLang="zh-TW" sz="1500" dirty="0">
                <a:solidFill>
                  <a:schemeClr val="tx1">
                    <a:lumMod val="75000"/>
                    <a:lumOff val="25000"/>
                  </a:schemeClr>
                </a:solidFill>
                <a:ea typeface="SimSun" panose="02010600030101010101" pitchFamily="2" charset="-122"/>
              </a:rPr>
              <a:t>‧ </a:t>
            </a:r>
            <a:r>
              <a:rPr lang="en-US" altLang="zh-TW" sz="1500" dirty="0" smtClean="0">
                <a:solidFill>
                  <a:schemeClr val="tx1">
                    <a:lumMod val="75000"/>
                    <a:lumOff val="25000"/>
                  </a:schemeClr>
                </a:solidFill>
                <a:ea typeface="SimSun" panose="02010600030101010101" pitchFamily="2" charset="-122"/>
              </a:rPr>
              <a:t>6+6 </a:t>
            </a:r>
            <a:r>
              <a:rPr lang="en-US" altLang="zh-TW" sz="1500" dirty="0">
                <a:solidFill>
                  <a:schemeClr val="tx1">
                    <a:lumMod val="75000"/>
                    <a:lumOff val="25000"/>
                  </a:schemeClr>
                </a:solidFill>
                <a:ea typeface="SimSun" panose="02010600030101010101" pitchFamily="2" charset="-122"/>
              </a:rPr>
              <a:t>PCN/EOL </a:t>
            </a:r>
            <a:r>
              <a:rPr lang="en-US" altLang="zh-TW" sz="1500" dirty="0" smtClean="0">
                <a:solidFill>
                  <a:schemeClr val="tx1">
                    <a:lumMod val="75000"/>
                    <a:lumOff val="25000"/>
                  </a:schemeClr>
                </a:solidFill>
                <a:ea typeface="SimSun" panose="02010600030101010101" pitchFamily="2" charset="-122"/>
              </a:rPr>
              <a:t/>
            </a:r>
            <a:br>
              <a:rPr lang="en-US" altLang="zh-TW" sz="1500" dirty="0" smtClean="0">
                <a:solidFill>
                  <a:schemeClr val="tx1">
                    <a:lumMod val="75000"/>
                    <a:lumOff val="25000"/>
                  </a:schemeClr>
                </a:solidFill>
                <a:ea typeface="SimSun" panose="02010600030101010101" pitchFamily="2" charset="-122"/>
              </a:rPr>
            </a:br>
            <a:r>
              <a:rPr lang="en-US" altLang="zh-TW" sz="1500" dirty="0" smtClean="0">
                <a:solidFill>
                  <a:schemeClr val="tx1">
                    <a:lumMod val="75000"/>
                    <a:lumOff val="25000"/>
                  </a:schemeClr>
                </a:solidFill>
                <a:ea typeface="SimSun" panose="02010600030101010101" pitchFamily="2" charset="-122"/>
              </a:rPr>
              <a:t>  Policy</a:t>
            </a:r>
            <a:endParaRPr lang="zh-TW" altLang="en-US" sz="1500" dirty="0">
              <a:solidFill>
                <a:schemeClr val="tx1">
                  <a:lumMod val="75000"/>
                  <a:lumOff val="25000"/>
                </a:schemeClr>
              </a:solidFill>
            </a:endParaRPr>
          </a:p>
        </p:txBody>
      </p:sp>
      <p:sp>
        <p:nvSpPr>
          <p:cNvPr id="44" name="矩形 43"/>
          <p:cNvSpPr/>
          <p:nvPr/>
        </p:nvSpPr>
        <p:spPr>
          <a:xfrm>
            <a:off x="-55370" y="1512082"/>
            <a:ext cx="9144000" cy="523220"/>
          </a:xfrm>
          <a:prstGeom prst="rect">
            <a:avLst/>
          </a:prstGeom>
        </p:spPr>
        <p:txBody>
          <a:bodyPr wrap="square">
            <a:spAutoFit/>
          </a:bodyPr>
          <a:lstStyle/>
          <a:p>
            <a:pPr algn="ctr"/>
            <a:r>
              <a:rPr lang="en-US" altLang="zh-TW" sz="2700" b="1" dirty="0">
                <a:solidFill>
                  <a:srgbClr val="008080"/>
                </a:solidFill>
                <a:ea typeface="微軟正黑體" pitchFamily="34" charset="-120"/>
              </a:rPr>
              <a:t>Featured Technologies for </a:t>
            </a:r>
            <a:r>
              <a:rPr lang="en-US" altLang="zh-TW" sz="2700" b="1" dirty="0" smtClean="0">
                <a:solidFill>
                  <a:srgbClr val="008080"/>
                </a:solidFill>
                <a:ea typeface="微軟正黑體" pitchFamily="34" charset="-120"/>
              </a:rPr>
              <a:t>Healthcare Applications</a:t>
            </a:r>
            <a:endParaRPr lang="zh-TW" altLang="en-US" sz="2700" b="1" dirty="0">
              <a:solidFill>
                <a:srgbClr val="008080"/>
              </a:solidFill>
              <a:ea typeface="微軟正黑體" pitchFamily="34" charset="-120"/>
            </a:endParaRPr>
          </a:p>
        </p:txBody>
      </p:sp>
      <p:sp>
        <p:nvSpPr>
          <p:cNvPr id="45" name="矩形 44"/>
          <p:cNvSpPr/>
          <p:nvPr/>
        </p:nvSpPr>
        <p:spPr>
          <a:xfrm>
            <a:off x="899592" y="2120698"/>
            <a:ext cx="7150386" cy="923330"/>
          </a:xfrm>
          <a:prstGeom prst="rect">
            <a:avLst/>
          </a:prstGeom>
        </p:spPr>
        <p:txBody>
          <a:bodyPr wrap="square">
            <a:spAutoFit/>
          </a:bodyPr>
          <a:lstStyle/>
          <a:p>
            <a:pPr algn="ctr"/>
            <a:r>
              <a:rPr lang="en-US" altLang="zh-TW" dirty="0" err="1">
                <a:solidFill>
                  <a:schemeClr val="tx1">
                    <a:lumMod val="75000"/>
                    <a:lumOff val="25000"/>
                  </a:schemeClr>
                </a:solidFill>
              </a:rPr>
              <a:t>Apacer's</a:t>
            </a:r>
            <a:r>
              <a:rPr lang="en-US" altLang="zh-TW" dirty="0">
                <a:solidFill>
                  <a:schemeClr val="tx1">
                    <a:lumMod val="75000"/>
                    <a:lumOff val="25000"/>
                  </a:schemeClr>
                </a:solidFill>
              </a:rPr>
              <a:t> featured technologies are based on four key considerations: </a:t>
            </a:r>
            <a:r>
              <a:rPr lang="en-US" altLang="zh-TW" b="1" dirty="0">
                <a:solidFill>
                  <a:schemeClr val="accent5"/>
                </a:solidFill>
              </a:rPr>
              <a:t>data integrity</a:t>
            </a:r>
            <a:r>
              <a:rPr lang="en-US" altLang="zh-TW" dirty="0">
                <a:solidFill>
                  <a:schemeClr val="tx1">
                    <a:lumMod val="75000"/>
                    <a:lumOff val="25000"/>
                  </a:schemeClr>
                </a:solidFill>
              </a:rPr>
              <a:t>, </a:t>
            </a:r>
            <a:r>
              <a:rPr lang="en-US" altLang="zh-TW" b="1" dirty="0">
                <a:solidFill>
                  <a:schemeClr val="accent5"/>
                </a:solidFill>
              </a:rPr>
              <a:t>data security</a:t>
            </a:r>
            <a:r>
              <a:rPr lang="en-US" altLang="zh-TW" dirty="0">
                <a:solidFill>
                  <a:schemeClr val="tx1">
                    <a:lumMod val="75000"/>
                    <a:lumOff val="25000"/>
                  </a:schemeClr>
                </a:solidFill>
              </a:rPr>
              <a:t>, </a:t>
            </a:r>
            <a:r>
              <a:rPr lang="en-US" altLang="zh-TW" b="1" dirty="0" smtClean="0">
                <a:solidFill>
                  <a:schemeClr val="accent5"/>
                </a:solidFill>
              </a:rPr>
              <a:t>reliability &amp; endurance </a:t>
            </a:r>
            <a:r>
              <a:rPr lang="en-US" altLang="zh-TW" dirty="0">
                <a:solidFill>
                  <a:schemeClr val="tx1">
                    <a:lumMod val="75000"/>
                    <a:lumOff val="25000"/>
                  </a:schemeClr>
                </a:solidFill>
              </a:rPr>
              <a:t>and </a:t>
            </a:r>
            <a:r>
              <a:rPr lang="en-US" altLang="zh-TW" b="1" dirty="0" smtClean="0">
                <a:solidFill>
                  <a:schemeClr val="accent5"/>
                </a:solidFill>
              </a:rPr>
              <a:t>longevity</a:t>
            </a:r>
            <a:r>
              <a:rPr lang="en-US" altLang="zh-TW" dirty="0" smtClean="0">
                <a:solidFill>
                  <a:schemeClr val="tx1">
                    <a:lumMod val="75000"/>
                    <a:lumOff val="25000"/>
                  </a:schemeClr>
                </a:solidFill>
              </a:rPr>
              <a:t> </a:t>
            </a:r>
            <a:r>
              <a:rPr lang="en-US" altLang="zh-TW" dirty="0">
                <a:solidFill>
                  <a:schemeClr val="tx1">
                    <a:lumMod val="75000"/>
                    <a:lumOff val="25000"/>
                  </a:schemeClr>
                </a:solidFill>
              </a:rPr>
              <a:t>to help healthcare </a:t>
            </a:r>
            <a:r>
              <a:rPr lang="en-US" altLang="zh-TW" dirty="0" smtClean="0">
                <a:solidFill>
                  <a:schemeClr val="tx1">
                    <a:lumMod val="75000"/>
                    <a:lumOff val="25000"/>
                  </a:schemeClr>
                </a:solidFill>
              </a:rPr>
              <a:t>applications </a:t>
            </a:r>
            <a:r>
              <a:rPr lang="en-US" altLang="zh-TW" dirty="0">
                <a:solidFill>
                  <a:schemeClr val="tx1">
                    <a:lumMod val="75000"/>
                    <a:lumOff val="25000"/>
                  </a:schemeClr>
                </a:solidFill>
              </a:rPr>
              <a:t>meet the challenging standards of their industry.</a:t>
            </a:r>
            <a:endParaRPr lang="zh-TW" altLang="en-US" dirty="0">
              <a:solidFill>
                <a:schemeClr val="tx1">
                  <a:lumMod val="75000"/>
                  <a:lumOff val="25000"/>
                </a:schemeClr>
              </a:solidFill>
            </a:endParaRPr>
          </a:p>
        </p:txBody>
      </p:sp>
      <p:grpSp>
        <p:nvGrpSpPr>
          <p:cNvPr id="57" name="群組 56"/>
          <p:cNvGrpSpPr/>
          <p:nvPr/>
        </p:nvGrpSpPr>
        <p:grpSpPr>
          <a:xfrm>
            <a:off x="757110" y="3518171"/>
            <a:ext cx="872019" cy="784322"/>
            <a:chOff x="728235" y="3518171"/>
            <a:chExt cx="918765" cy="826366"/>
          </a:xfrm>
        </p:grpSpPr>
        <p:pic>
          <p:nvPicPr>
            <p:cNvPr id="54" name="圖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35" y="3518171"/>
              <a:ext cx="826366" cy="826366"/>
            </a:xfrm>
            <a:prstGeom prst="rect">
              <a:avLst/>
            </a:prstGeom>
          </p:spPr>
        </p:pic>
        <p:pic>
          <p:nvPicPr>
            <p:cNvPr id="56" name="圖片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544" y="3971081"/>
              <a:ext cx="373456" cy="373456"/>
            </a:xfrm>
            <a:prstGeom prst="rect">
              <a:avLst/>
            </a:prstGeom>
          </p:spPr>
        </p:pic>
      </p:grpSp>
      <p:pic>
        <p:nvPicPr>
          <p:cNvPr id="59" name="圖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262" y="3524071"/>
            <a:ext cx="778422" cy="778422"/>
          </a:xfrm>
          <a:prstGeom prst="rect">
            <a:avLst/>
          </a:prstGeom>
        </p:spPr>
      </p:pic>
      <p:pic>
        <p:nvPicPr>
          <p:cNvPr id="60" name="圖片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1317" y="3498832"/>
            <a:ext cx="783853" cy="783853"/>
          </a:xfrm>
          <a:prstGeom prst="rect">
            <a:avLst/>
          </a:prstGeom>
        </p:spPr>
      </p:pic>
      <p:pic>
        <p:nvPicPr>
          <p:cNvPr id="61" name="圖片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996" y="3499875"/>
            <a:ext cx="808236" cy="808236"/>
          </a:xfrm>
          <a:prstGeom prst="rect">
            <a:avLst/>
          </a:prstGeom>
        </p:spPr>
      </p:pic>
    </p:spTree>
    <p:extLst>
      <p:ext uri="{BB962C8B-B14F-4D97-AF65-F5344CB8AC3E}">
        <p14:creationId xmlns:p14="http://schemas.microsoft.com/office/powerpoint/2010/main" val="66976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9</a:t>
            </a:fld>
            <a:endParaRPr lang="zh-TW" altLang="en-US"/>
          </a:p>
        </p:txBody>
      </p:sp>
      <p:sp>
        <p:nvSpPr>
          <p:cNvPr id="6" name="矩形 5"/>
          <p:cNvSpPr/>
          <p:nvPr/>
        </p:nvSpPr>
        <p:spPr>
          <a:xfrm>
            <a:off x="2046000" y="4133129"/>
            <a:ext cx="3265061" cy="507831"/>
          </a:xfrm>
          <a:prstGeom prst="rect">
            <a:avLst/>
          </a:prstGeom>
        </p:spPr>
        <p:txBody>
          <a:bodyPr wrap="none">
            <a:spAutoFit/>
          </a:bodyPr>
          <a:lstStyle/>
          <a:p>
            <a:pPr lvl="0" algn="ctr">
              <a:defRPr/>
            </a:pPr>
            <a:r>
              <a:rPr lang="en-US" altLang="zh-TW" sz="2700" b="1" dirty="0">
                <a:solidFill>
                  <a:srgbClr val="008080"/>
                </a:solidFill>
                <a:ea typeface="微軟正黑體" pitchFamily="34" charset="-120"/>
              </a:rPr>
              <a:t>Smart Read</a:t>
            </a:r>
            <a:r>
              <a:rPr lang="zh-TW" altLang="en-US" sz="2700" b="1" dirty="0">
                <a:solidFill>
                  <a:srgbClr val="008080"/>
                </a:solidFill>
                <a:ea typeface="微軟正黑體" pitchFamily="34" charset="-120"/>
              </a:rPr>
              <a:t> </a:t>
            </a:r>
            <a:r>
              <a:rPr lang="en-US" altLang="zh-TW" sz="2700" b="1" dirty="0">
                <a:solidFill>
                  <a:srgbClr val="008080"/>
                </a:solidFill>
                <a:ea typeface="微軟正黑體" pitchFamily="34" charset="-120"/>
              </a:rPr>
              <a:t>Refresh™</a:t>
            </a:r>
          </a:p>
        </p:txBody>
      </p:sp>
      <p:sp>
        <p:nvSpPr>
          <p:cNvPr id="7" name="矩形 6"/>
          <p:cNvSpPr/>
          <p:nvPr/>
        </p:nvSpPr>
        <p:spPr>
          <a:xfrm>
            <a:off x="7014419" y="1002368"/>
            <a:ext cx="2129581" cy="608619"/>
          </a:xfrm>
          <a:prstGeom prst="rect">
            <a:avLst/>
          </a:prstGeom>
          <a:solidFill>
            <a:srgbClr val="ACC8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kern="0" noProof="0" dirty="0" smtClean="0">
                <a:solidFill>
                  <a:prstClr val="white"/>
                </a:solidFill>
                <a:latin typeface="+mj-lt"/>
                <a:ea typeface="微軟正黑體"/>
              </a:rPr>
              <a:t>Data Integrity</a:t>
            </a:r>
            <a:endParaRPr kumimoji="0" lang="zh-TW" altLang="en-US" sz="2400" b="1" i="0" u="none" strike="noStrike" kern="0" cap="none" spc="0" normalizeH="0" baseline="0" noProof="0" dirty="0" smtClean="0">
              <a:ln>
                <a:noFill/>
              </a:ln>
              <a:solidFill>
                <a:prstClr val="white"/>
              </a:solidFill>
              <a:effectLst/>
              <a:uLnTx/>
              <a:uFillTx/>
              <a:latin typeface="+mj-lt"/>
              <a:ea typeface="微軟正黑體"/>
            </a:endParaRPr>
          </a:p>
        </p:txBody>
      </p:sp>
      <p:pic>
        <p:nvPicPr>
          <p:cNvPr id="9" name="圖片 8"/>
          <p:cNvPicPr>
            <a:picLocks noChangeAspect="1"/>
          </p:cNvPicPr>
          <p:nvPr/>
        </p:nvPicPr>
        <p:blipFill rotWithShape="1">
          <a:blip r:embed="rId2"/>
          <a:srcRect r="73001" b="56604"/>
          <a:stretch/>
        </p:blipFill>
        <p:spPr>
          <a:xfrm>
            <a:off x="322802" y="4119744"/>
            <a:ext cx="1487961" cy="1487961"/>
          </a:xfrm>
          <a:prstGeom prst="rect">
            <a:avLst/>
          </a:prstGeom>
        </p:spPr>
      </p:pic>
      <p:sp>
        <p:nvSpPr>
          <p:cNvPr id="10" name="矩形 9"/>
          <p:cNvSpPr/>
          <p:nvPr/>
        </p:nvSpPr>
        <p:spPr>
          <a:xfrm>
            <a:off x="2046000" y="4607548"/>
            <a:ext cx="5904656" cy="1077218"/>
          </a:xfrm>
          <a:prstGeom prst="rect">
            <a:avLst/>
          </a:prstGeom>
        </p:spPr>
        <p:txBody>
          <a:bodyPr wrap="square">
            <a:spAutoFit/>
          </a:bodyPr>
          <a:lstStyle/>
          <a:p>
            <a:r>
              <a:rPr lang="en-US" altLang="zh-TW" sz="1600" dirty="0" err="1">
                <a:solidFill>
                  <a:schemeClr val="tx1">
                    <a:lumMod val="75000"/>
                    <a:lumOff val="25000"/>
                  </a:schemeClr>
                </a:solidFill>
              </a:rPr>
              <a:t>Apacerʼs</a:t>
            </a:r>
            <a:r>
              <a:rPr lang="en-US" altLang="zh-TW" sz="1600" dirty="0">
                <a:solidFill>
                  <a:schemeClr val="tx1">
                    <a:lumMod val="75000"/>
                    <a:lumOff val="25000"/>
                  </a:schemeClr>
                </a:solidFill>
              </a:rPr>
              <a:t> Smart Read Refresh</a:t>
            </a:r>
            <a:r>
              <a:rPr lang="en-US" altLang="zh-TW" sz="1600" baseline="30000" dirty="0">
                <a:solidFill>
                  <a:schemeClr val="tx1">
                    <a:lumMod val="75000"/>
                    <a:lumOff val="25000"/>
                  </a:schemeClr>
                </a:solidFill>
              </a:rPr>
              <a:t>TM</a:t>
            </a:r>
            <a:r>
              <a:rPr lang="en-US" altLang="zh-TW" sz="1600" dirty="0">
                <a:solidFill>
                  <a:schemeClr val="tx1">
                    <a:lumMod val="75000"/>
                    <a:lumOff val="25000"/>
                  </a:schemeClr>
                </a:solidFill>
              </a:rPr>
              <a:t> helps avoid read disturb errors from occurring. It ensures that during read operations, when the read operation threshold is reached, the data is refreshed by re-writing it to a different block for future use. </a:t>
            </a:r>
            <a:endParaRPr lang="zh-TW" altLang="en-US" sz="1600" dirty="0">
              <a:solidFill>
                <a:schemeClr val="tx1">
                  <a:lumMod val="75000"/>
                  <a:lumOff val="25000"/>
                </a:schemeClr>
              </a:solidFill>
            </a:endParaRPr>
          </a:p>
        </p:txBody>
      </p:sp>
      <p:pic>
        <p:nvPicPr>
          <p:cNvPr id="2" name="圖片 1"/>
          <p:cNvPicPr>
            <a:picLocks noChangeAspect="1"/>
          </p:cNvPicPr>
          <p:nvPr/>
        </p:nvPicPr>
        <p:blipFill>
          <a:blip r:embed="rId3"/>
          <a:stretch>
            <a:fillRect/>
          </a:stretch>
        </p:blipFill>
        <p:spPr>
          <a:xfrm>
            <a:off x="564808" y="2282229"/>
            <a:ext cx="1315448" cy="1337373"/>
          </a:xfrm>
          <a:prstGeom prst="rect">
            <a:avLst/>
          </a:prstGeom>
        </p:spPr>
      </p:pic>
      <p:sp>
        <p:nvSpPr>
          <p:cNvPr id="8" name="矩形 7"/>
          <p:cNvSpPr/>
          <p:nvPr/>
        </p:nvSpPr>
        <p:spPr>
          <a:xfrm>
            <a:off x="2028323" y="2170752"/>
            <a:ext cx="4119205" cy="507831"/>
          </a:xfrm>
          <a:prstGeom prst="rect">
            <a:avLst/>
          </a:prstGeom>
        </p:spPr>
        <p:txBody>
          <a:bodyPr wrap="none">
            <a:spAutoFit/>
          </a:bodyPr>
          <a:lstStyle/>
          <a:p>
            <a:pPr lvl="0" algn="ctr">
              <a:defRPr/>
            </a:pPr>
            <a:r>
              <a:rPr lang="en-US" altLang="zh-TW" sz="2700" b="1" dirty="0">
                <a:solidFill>
                  <a:srgbClr val="008080"/>
                </a:solidFill>
                <a:ea typeface="微軟正黑體" pitchFamily="34" charset="-120"/>
              </a:rPr>
              <a:t>End-to-end Data Protection</a:t>
            </a:r>
          </a:p>
        </p:txBody>
      </p:sp>
      <p:sp>
        <p:nvSpPr>
          <p:cNvPr id="11" name="矩形 10"/>
          <p:cNvSpPr/>
          <p:nvPr/>
        </p:nvSpPr>
        <p:spPr>
          <a:xfrm>
            <a:off x="2060759" y="2645171"/>
            <a:ext cx="5904656" cy="1077218"/>
          </a:xfrm>
          <a:prstGeom prst="rect">
            <a:avLst/>
          </a:prstGeom>
        </p:spPr>
        <p:txBody>
          <a:bodyPr wrap="square">
            <a:spAutoFit/>
          </a:bodyPr>
          <a:lstStyle/>
          <a:p>
            <a:r>
              <a:rPr lang="en-US" altLang="zh-TW" sz="1600" dirty="0">
                <a:solidFill>
                  <a:schemeClr val="tx1">
                    <a:lumMod val="75000"/>
                    <a:lumOff val="25000"/>
                  </a:schemeClr>
                </a:solidFill>
              </a:rPr>
              <a:t>This technology ensures that whenever data moves from the host to the controller or from the controller to DRAM or NAND flash, error checking is applied. In some cases, error correction will also be part of the circuit.</a:t>
            </a:r>
            <a:endParaRPr lang="zh-TW" altLang="en-US" sz="1600" dirty="0">
              <a:solidFill>
                <a:schemeClr val="tx1">
                  <a:lumMod val="75000"/>
                  <a:lumOff val="25000"/>
                </a:schemeClr>
              </a:solidFill>
            </a:endParaRPr>
          </a:p>
        </p:txBody>
      </p:sp>
    </p:spTree>
    <p:extLst>
      <p:ext uri="{BB962C8B-B14F-4D97-AF65-F5344CB8AC3E}">
        <p14:creationId xmlns:p14="http://schemas.microsoft.com/office/powerpoint/2010/main" val="397638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3790</TotalTime>
  <Words>1717</Words>
  <Application>Microsoft Office PowerPoint</Application>
  <PresentationFormat>如螢幕大小 (4:3)</PresentationFormat>
  <Paragraphs>409</Paragraphs>
  <Slides>22</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22</vt:i4>
      </vt:variant>
    </vt:vector>
  </HeadingPairs>
  <TitlesOfParts>
    <vt:vector size="30" baseType="lpstr">
      <vt:lpstr>Gill Sans</vt:lpstr>
      <vt:lpstr>宋体</vt:lpstr>
      <vt:lpstr>宋体</vt: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Leo Peng</dc:creator>
  <cp:lastModifiedBy>Pamela Huang(黃瀞琦)</cp:lastModifiedBy>
  <cp:revision>384</cp:revision>
  <dcterms:created xsi:type="dcterms:W3CDTF">2017-07-24T08:05:29Z</dcterms:created>
  <dcterms:modified xsi:type="dcterms:W3CDTF">2022-10-13T07:24:13Z</dcterms:modified>
</cp:coreProperties>
</file>