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367" r:id="rId3"/>
    <p:sldId id="325" r:id="rId4"/>
    <p:sldId id="368" r:id="rId5"/>
    <p:sldId id="327" r:id="rId6"/>
    <p:sldId id="326" r:id="rId7"/>
    <p:sldId id="369" r:id="rId8"/>
    <p:sldId id="342" r:id="rId9"/>
    <p:sldId id="359" r:id="rId10"/>
    <p:sldId id="360" r:id="rId11"/>
    <p:sldId id="361" r:id="rId12"/>
    <p:sldId id="343" r:id="rId13"/>
    <p:sldId id="348" r:id="rId14"/>
    <p:sldId id="372" r:id="rId15"/>
    <p:sldId id="362" r:id="rId16"/>
    <p:sldId id="363" r:id="rId17"/>
    <p:sldId id="373" r:id="rId18"/>
    <p:sldId id="364" r:id="rId19"/>
    <p:sldId id="366" r:id="rId20"/>
    <p:sldId id="365" r:id="rId21"/>
    <p:sldId id="374" r:id="rId22"/>
    <p:sldId id="370" r:id="rId23"/>
    <p:sldId id="349" r:id="rId24"/>
    <p:sldId id="297"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22" userDrawn="1">
          <p15:clr>
            <a:srgbClr val="A4A3A4"/>
          </p15:clr>
        </p15:guide>
        <p15:guide id="5" orient="horz" pos="335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9A3"/>
    <a:srgbClr val="77CF8C"/>
    <a:srgbClr val="404040"/>
    <a:srgbClr val="8C8C8C"/>
    <a:srgbClr val="262626"/>
    <a:srgbClr val="008080"/>
    <a:srgbClr val="8F8F8F"/>
    <a:srgbClr val="558ED5"/>
    <a:srgbClr val="ACC8EA"/>
    <a:srgbClr val="C8DE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9" autoAdjust="0"/>
    <p:restoredTop sz="88249" autoAdjust="0"/>
  </p:normalViewPr>
  <p:slideViewPr>
    <p:cSldViewPr>
      <p:cViewPr varScale="1">
        <p:scale>
          <a:sx n="104" d="100"/>
          <a:sy n="104" d="100"/>
        </p:scale>
        <p:origin x="1982" y="72"/>
      </p:cViewPr>
      <p:guideLst>
        <p:guide pos="22"/>
        <p:guide orient="horz" pos="3353"/>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90" d="100"/>
          <a:sy n="90" d="100"/>
        </p:scale>
        <p:origin x="-4123"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BDA57B-B9DA-4882-A7A4-6635E086ED57}" type="datetimeFigureOut">
              <a:rPr lang="zh-TW" altLang="en-US" smtClean="0"/>
              <a:pPr/>
              <a:t>2023/7/28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FD37E0-9998-4B5A-836E-78EDFFED7FB1}" type="slidenum">
              <a:rPr lang="zh-TW" altLang="en-US" smtClean="0"/>
              <a:pPr/>
              <a:t>‹#›</a:t>
            </a:fld>
            <a:endParaRPr lang="zh-TW" altLang="en-US"/>
          </a:p>
        </p:txBody>
      </p:sp>
    </p:spTree>
    <p:extLst>
      <p:ext uri="{BB962C8B-B14F-4D97-AF65-F5344CB8AC3E}">
        <p14:creationId xmlns:p14="http://schemas.microsoft.com/office/powerpoint/2010/main" val="424767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1</a:t>
            </a:fld>
            <a:endParaRPr lang="zh-TW" altLang="en-US"/>
          </a:p>
        </p:txBody>
      </p:sp>
    </p:spTree>
    <p:extLst>
      <p:ext uri="{BB962C8B-B14F-4D97-AF65-F5344CB8AC3E}">
        <p14:creationId xmlns:p14="http://schemas.microsoft.com/office/powerpoint/2010/main" val="788895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新增</a:t>
            </a:r>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21</a:t>
            </a:fld>
            <a:endParaRPr lang="zh-TW" altLang="en-US"/>
          </a:p>
        </p:txBody>
      </p:sp>
    </p:spTree>
    <p:extLst>
      <p:ext uri="{BB962C8B-B14F-4D97-AF65-F5344CB8AC3E}">
        <p14:creationId xmlns:p14="http://schemas.microsoft.com/office/powerpoint/2010/main" val="4169049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23</a:t>
            </a:fld>
            <a:endParaRPr lang="zh-TW" altLang="en-US"/>
          </a:p>
        </p:txBody>
      </p:sp>
    </p:spTree>
    <p:extLst>
      <p:ext uri="{BB962C8B-B14F-4D97-AF65-F5344CB8AC3E}">
        <p14:creationId xmlns:p14="http://schemas.microsoft.com/office/powerpoint/2010/main" val="422427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3</a:t>
            </a:fld>
            <a:endParaRPr lang="zh-TW" altLang="en-US"/>
          </a:p>
        </p:txBody>
      </p:sp>
    </p:spTree>
    <p:extLst>
      <p:ext uri="{BB962C8B-B14F-4D97-AF65-F5344CB8AC3E}">
        <p14:creationId xmlns:p14="http://schemas.microsoft.com/office/powerpoint/2010/main" val="382818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5</a:t>
            </a:fld>
            <a:endParaRPr lang="zh-TW" altLang="en-US"/>
          </a:p>
        </p:txBody>
      </p:sp>
    </p:spTree>
    <p:extLst>
      <p:ext uri="{BB962C8B-B14F-4D97-AF65-F5344CB8AC3E}">
        <p14:creationId xmlns:p14="http://schemas.microsoft.com/office/powerpoint/2010/main" val="77858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6</a:t>
            </a:fld>
            <a:endParaRPr lang="zh-TW" altLang="en-US"/>
          </a:p>
        </p:txBody>
      </p:sp>
    </p:spTree>
    <p:extLst>
      <p:ext uri="{BB962C8B-B14F-4D97-AF65-F5344CB8AC3E}">
        <p14:creationId xmlns:p14="http://schemas.microsoft.com/office/powerpoint/2010/main" val="420978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刪除</a:t>
            </a:r>
            <a:r>
              <a:rPr lang="en-US" altLang="zh-TW" dirty="0" smtClean="0"/>
              <a:t>Data</a:t>
            </a:r>
            <a:r>
              <a:rPr lang="zh-TW" altLang="en-US" dirty="0" smtClean="0"/>
              <a:t> </a:t>
            </a:r>
            <a:r>
              <a:rPr lang="en-US" altLang="zh-TW" dirty="0" smtClean="0"/>
              <a:t>retention</a:t>
            </a:r>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8</a:t>
            </a:fld>
            <a:endParaRPr lang="zh-TW" altLang="en-US"/>
          </a:p>
        </p:txBody>
      </p:sp>
    </p:spTree>
    <p:extLst>
      <p:ext uri="{BB962C8B-B14F-4D97-AF65-F5344CB8AC3E}">
        <p14:creationId xmlns:p14="http://schemas.microsoft.com/office/powerpoint/2010/main" val="2846000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15</a:t>
            </a:fld>
            <a:endParaRPr lang="zh-TW" altLang="en-US"/>
          </a:p>
        </p:txBody>
      </p:sp>
    </p:spTree>
    <p:extLst>
      <p:ext uri="{BB962C8B-B14F-4D97-AF65-F5344CB8AC3E}">
        <p14:creationId xmlns:p14="http://schemas.microsoft.com/office/powerpoint/2010/main" val="115001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en-US" dirty="0" smtClean="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17</a:t>
            </a:fld>
            <a:endParaRPr lang="zh-TW" altLang="en-US"/>
          </a:p>
        </p:txBody>
      </p:sp>
    </p:spTree>
    <p:extLst>
      <p:ext uri="{BB962C8B-B14F-4D97-AF65-F5344CB8AC3E}">
        <p14:creationId xmlns:p14="http://schemas.microsoft.com/office/powerpoint/2010/main" val="1331670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#808080 </a:t>
            </a:r>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19</a:t>
            </a:fld>
            <a:endParaRPr lang="zh-TW" altLang="en-US"/>
          </a:p>
        </p:txBody>
      </p:sp>
    </p:spTree>
    <p:extLst>
      <p:ext uri="{BB962C8B-B14F-4D97-AF65-F5344CB8AC3E}">
        <p14:creationId xmlns:p14="http://schemas.microsoft.com/office/powerpoint/2010/main" val="388016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#808080</a:t>
            </a:r>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20</a:t>
            </a:fld>
            <a:endParaRPr lang="zh-TW" altLang="en-US"/>
          </a:p>
        </p:txBody>
      </p:sp>
    </p:spTree>
    <p:extLst>
      <p:ext uri="{BB962C8B-B14F-4D97-AF65-F5344CB8AC3E}">
        <p14:creationId xmlns:p14="http://schemas.microsoft.com/office/powerpoint/2010/main" val="100144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08863535-6259-475C-8763-0C56D5CC9C3D}" type="datetime1">
              <a:rPr lang="zh-TW" altLang="en-US" smtClean="0"/>
              <a:t>2023/7/28</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4F04D016-11B5-4B7B-A2D2-E7CF96481202}" type="datetime1">
              <a:rPr lang="zh-TW" altLang="en-US" smtClean="0"/>
              <a:t>2023/7/28</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p:txBody>
          <a:bodyPr/>
          <a:lstStyle/>
          <a:p>
            <a:fld id="{663A8EBB-5017-4B57-899E-F5D94C9D3806}" type="slidenum">
              <a:rPr lang="zh-TW" altLang="en-US" smtClean="0"/>
              <a:pPr/>
              <a:t>‹#›</a:t>
            </a:fld>
            <a:endParaRPr lang="zh-TW" altLang="en-US"/>
          </a:p>
        </p:txBody>
      </p:sp>
    </p:spTree>
    <p:extLst>
      <p:ext uri="{BB962C8B-B14F-4D97-AF65-F5344CB8AC3E}">
        <p14:creationId xmlns:p14="http://schemas.microsoft.com/office/powerpoint/2010/main" val="6766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70893E12-79FF-4C7E-8806-18EDB6FAC8CF}" type="datetime1">
              <a:rPr lang="zh-TW" altLang="en-US" smtClean="0"/>
              <a:t>2023/7/28</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482FEEAB-02DA-4F64-B183-8DA194497368}" type="datetime1">
              <a:rPr lang="zh-TW" altLang="en-US" smtClean="0"/>
              <a:t>2023/7/28</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53E3B3EE-F482-47F1-892F-55953086457B}" type="datetime1">
              <a:rPr lang="zh-TW" altLang="en-US" smtClean="0"/>
              <a:t>2023/7/28</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p>
            <a:fld id="{343F4A5E-03B1-47C3-870D-306F9CE15FA5}" type="datetime1">
              <a:rPr lang="zh-TW" altLang="en-US" smtClean="0"/>
              <a:t>2023/7/28</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9" name="投影片編號版面配置區 8"/>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p>
            <a:fld id="{459ECD87-A733-4AB4-A019-7CF45100F3D6}" type="datetime1">
              <a:rPr lang="zh-TW" altLang="en-US" smtClean="0"/>
              <a:t>2023/7/28</a:t>
            </a:fld>
            <a:endParaRPr lang="zh-TW"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5" name="投影片編號版面配置區 4"/>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p>
            <a:fld id="{464588E4-E691-4831-8DBA-A7F7842C0A3F}" type="datetime1">
              <a:rPr lang="zh-TW" altLang="en-US" smtClean="0"/>
              <a:t>2023/7/28</a:t>
            </a:fld>
            <a:endParaRPr lang="zh-TW" altLang="en-US"/>
          </a:p>
        </p:txBody>
      </p:sp>
      <p:sp>
        <p:nvSpPr>
          <p:cNvPr id="3" name="頁尾版面配置區 2"/>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4" name="投影片編號版面配置區 3"/>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AF9AFE4C-E83A-4944-8E80-05032EF81951}" type="datetime1">
              <a:rPr lang="zh-TW" altLang="en-US" smtClean="0"/>
              <a:t>2023/7/28</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A706F660-DF7B-4ADB-8D43-03AD92CCE062}" type="datetime1">
              <a:rPr lang="zh-TW" altLang="en-US" smtClean="0"/>
              <a:t>2023/7/28</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1.BU1\9.Others\Templates\Document templats 2017\輸出\Images\0904\ppt6.png"/>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0"/>
            <a:ext cx="9217152" cy="6912864"/>
          </a:xfrm>
          <a:prstGeom prst="rect">
            <a:avLst/>
          </a:prstGeom>
          <a:noFill/>
        </p:spPr>
      </p:pic>
      <p:sp>
        <p:nvSpPr>
          <p:cNvPr id="6" name="投影片編號版面配置區 5"/>
          <p:cNvSpPr>
            <a:spLocks noGrp="1"/>
          </p:cNvSpPr>
          <p:nvPr>
            <p:ph type="sldNum" sz="quarter" idx="4"/>
          </p:nvPr>
        </p:nvSpPr>
        <p:spPr>
          <a:xfrm>
            <a:off x="6974904" y="64482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8A0D5-FD71-4359-A29A-E8A7E516FE2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hyperlink" Target="http://industrial.apacer.com/"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1.BU1\9.Others\Templates\Document templats 2017\輸出\Images\0904\ppt5.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8" name="文字方塊 7"/>
          <p:cNvSpPr txBox="1"/>
          <p:nvPr/>
        </p:nvSpPr>
        <p:spPr>
          <a:xfrm>
            <a:off x="1115616" y="3573016"/>
            <a:ext cx="7560840" cy="1046440"/>
          </a:xfrm>
          <a:prstGeom prst="rect">
            <a:avLst/>
          </a:prstGeom>
          <a:noFill/>
        </p:spPr>
        <p:txBody>
          <a:bodyPr wrap="square" rtlCol="0">
            <a:spAutoFit/>
          </a:bodyPr>
          <a:lstStyle/>
          <a:p>
            <a:pPr algn="r"/>
            <a:r>
              <a:rPr lang="en-US" altLang="zh-TW" sz="3000" b="1" dirty="0" smtClean="0">
                <a:solidFill>
                  <a:srgbClr val="008080"/>
                </a:solidFill>
                <a:ea typeface="微軟正黑體" pitchFamily="34" charset="-120"/>
              </a:rPr>
              <a:t>Apacer Industrial </a:t>
            </a:r>
            <a:r>
              <a:rPr lang="en-US" altLang="zh-TW" sz="3000" b="1" dirty="0">
                <a:solidFill>
                  <a:srgbClr val="008080"/>
                </a:solidFill>
                <a:ea typeface="微軟正黑體" pitchFamily="34" charset="-120"/>
              </a:rPr>
              <a:t>SSD &amp; DRAM </a:t>
            </a:r>
            <a:r>
              <a:rPr lang="en-US" altLang="zh-TW" sz="3000" b="1" dirty="0" smtClean="0">
                <a:solidFill>
                  <a:srgbClr val="008080"/>
                </a:solidFill>
                <a:ea typeface="微軟正黑體" pitchFamily="34" charset="-120"/>
              </a:rPr>
              <a:t>Solutions </a:t>
            </a:r>
          </a:p>
          <a:p>
            <a:pPr algn="r"/>
            <a:r>
              <a:rPr lang="en-US" altLang="zh-TW" sz="3000" b="1" dirty="0" smtClean="0">
                <a:solidFill>
                  <a:srgbClr val="008080"/>
                </a:solidFill>
                <a:ea typeface="微軟正黑體" pitchFamily="34" charset="-120"/>
              </a:rPr>
              <a:t>for Gaming Applications</a:t>
            </a:r>
            <a:endParaRPr lang="zh-TW" altLang="en-US" sz="3000" b="1" dirty="0">
              <a:solidFill>
                <a:srgbClr val="008080"/>
              </a:solidFill>
              <a:ea typeface="微軟正黑體" pitchFamily="34" charset="-120"/>
            </a:endParaRPr>
          </a:p>
        </p:txBody>
      </p:sp>
      <p:sp>
        <p:nvSpPr>
          <p:cNvPr id="9" name="文字方塊 8"/>
          <p:cNvSpPr txBox="1"/>
          <p:nvPr/>
        </p:nvSpPr>
        <p:spPr>
          <a:xfrm>
            <a:off x="179512" y="5472226"/>
            <a:ext cx="6480720" cy="400110"/>
          </a:xfrm>
          <a:prstGeom prst="rect">
            <a:avLst/>
          </a:prstGeom>
          <a:noFill/>
        </p:spPr>
        <p:txBody>
          <a:bodyPr wrap="square" rtlCol="0">
            <a:spAutoFit/>
          </a:bodyPr>
          <a:lstStyle/>
          <a:p>
            <a:pPr marL="317500" lvl="0" eaLnBrk="0" fontAlgn="base" hangingPunct="0">
              <a:spcBef>
                <a:spcPts val="2400"/>
              </a:spcBef>
              <a:spcAft>
                <a:spcPct val="0"/>
              </a:spcAft>
              <a:buSzPct val="171000"/>
              <a:defRPr/>
            </a:pPr>
            <a:r>
              <a:rPr lang="en-US" altLang="zh-TW" sz="2000" kern="0" dirty="0" smtClean="0">
                <a:solidFill>
                  <a:schemeClr val="tx1">
                    <a:lumMod val="50000"/>
                    <a:lumOff val="50000"/>
                  </a:schemeClr>
                </a:solidFill>
                <a:ea typeface="新細明體" pitchFamily="18" charset="-120"/>
              </a:rPr>
              <a:t>Sales </a:t>
            </a:r>
            <a:r>
              <a:rPr lang="en-US" altLang="zh-TW" sz="2000" kern="0" dirty="0">
                <a:solidFill>
                  <a:schemeClr val="tx1">
                    <a:lumMod val="50000"/>
                    <a:lumOff val="50000"/>
                  </a:schemeClr>
                </a:solidFill>
                <a:ea typeface="新細明體" pitchFamily="18" charset="-120"/>
              </a:rPr>
              <a:t>and Marketing Center</a:t>
            </a:r>
            <a:r>
              <a:rPr lang="en-US" altLang="zh-TW" sz="2000" kern="0" dirty="0">
                <a:solidFill>
                  <a:schemeClr val="tx1">
                    <a:lumMod val="50000"/>
                    <a:lumOff val="50000"/>
                  </a:schemeClr>
                </a:solidFill>
                <a:ea typeface="新細明體" pitchFamily="18" charset="-120"/>
                <a:sym typeface="Arial" pitchFamily="34" charset="0"/>
              </a:rPr>
              <a:t> </a:t>
            </a:r>
            <a:endParaRPr lang="zh-TW" altLang="en-US" sz="2000" kern="0" dirty="0">
              <a:solidFill>
                <a:schemeClr val="tx1">
                  <a:lumMod val="50000"/>
                  <a:lumOff val="50000"/>
                </a:schemeClr>
              </a:solidFill>
              <a:ea typeface="新細明體" pitchFamily="18" charset="-120"/>
              <a:sym typeface="Arial" pitchFamily="34" charset="0"/>
            </a:endParaRPr>
          </a:p>
        </p:txBody>
      </p:sp>
      <p:sp>
        <p:nvSpPr>
          <p:cNvPr id="10" name="文字方塊 9"/>
          <p:cNvSpPr txBox="1"/>
          <p:nvPr/>
        </p:nvSpPr>
        <p:spPr>
          <a:xfrm>
            <a:off x="500034" y="5857892"/>
            <a:ext cx="2440828" cy="400110"/>
          </a:xfrm>
          <a:prstGeom prst="rect">
            <a:avLst/>
          </a:prstGeom>
          <a:noFill/>
        </p:spPr>
        <p:txBody>
          <a:bodyPr wrap="square" rtlCol="0">
            <a:spAutoFit/>
          </a:bodyPr>
          <a:lstStyle/>
          <a:p>
            <a:r>
              <a:rPr lang="en-US" altLang="zh-TW" sz="2000" b="1" dirty="0" smtClean="0">
                <a:solidFill>
                  <a:schemeClr val="tx1">
                    <a:lumMod val="65000"/>
                    <a:lumOff val="35000"/>
                  </a:schemeClr>
                </a:solidFill>
              </a:rPr>
              <a:t>July 2023</a:t>
            </a:r>
            <a:endParaRPr lang="zh-TW" altLang="en-US" sz="20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10</a:t>
            </a:fld>
            <a:endParaRPr lang="zh-TW" altLang="en-US"/>
          </a:p>
        </p:txBody>
      </p:sp>
      <p:sp>
        <p:nvSpPr>
          <p:cNvPr id="6" name="矩形 5"/>
          <p:cNvSpPr/>
          <p:nvPr/>
        </p:nvSpPr>
        <p:spPr>
          <a:xfrm>
            <a:off x="6660232" y="692150"/>
            <a:ext cx="2483768" cy="791617"/>
          </a:xfrm>
          <a:prstGeom prst="rect">
            <a:avLst/>
          </a:prstGeom>
          <a:solidFill>
            <a:srgbClr val="6BCBC5"/>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R="0" lvl="0" indent="0" algn="ctr" fontAlgn="auto">
              <a:lnSpc>
                <a:spcPct val="100000"/>
              </a:lnSpc>
              <a:spcBef>
                <a:spcPts val="0"/>
              </a:spcBef>
              <a:spcAft>
                <a:spcPts val="0"/>
              </a:spcAft>
              <a:buClrTx/>
              <a:buSzTx/>
              <a:buFontTx/>
              <a:buNone/>
              <a:tabLst/>
              <a:defRPr/>
            </a:pPr>
            <a:r>
              <a:rPr lang="en-US" altLang="zh-TW" sz="2400" b="1" kern="0" dirty="0">
                <a:solidFill>
                  <a:prstClr val="white"/>
                </a:solidFill>
                <a:latin typeface="+mj-lt"/>
                <a:ea typeface="微軟正黑體"/>
              </a:rPr>
              <a:t>Reliability &amp; Endurance</a:t>
            </a:r>
            <a:endParaRPr lang="zh-TW" altLang="en-US" sz="2400" b="1" kern="0" dirty="0">
              <a:solidFill>
                <a:prstClr val="white"/>
              </a:solidFill>
              <a:latin typeface="+mj-lt"/>
              <a:ea typeface="微軟正黑體"/>
            </a:endParaRPr>
          </a:p>
        </p:txBody>
      </p:sp>
      <p:sp>
        <p:nvSpPr>
          <p:cNvPr id="10" name="矩形 9"/>
          <p:cNvSpPr/>
          <p:nvPr/>
        </p:nvSpPr>
        <p:spPr>
          <a:xfrm>
            <a:off x="2040333" y="5218308"/>
            <a:ext cx="2338076" cy="523220"/>
          </a:xfrm>
          <a:prstGeom prst="rect">
            <a:avLst/>
          </a:prstGeom>
        </p:spPr>
        <p:txBody>
          <a:bodyPr wrap="none">
            <a:spAutoFit/>
          </a:bodyPr>
          <a:lstStyle/>
          <a:p>
            <a:r>
              <a:rPr lang="en-US" altLang="zh-TW" sz="2700" b="1" dirty="0">
                <a:solidFill>
                  <a:srgbClr val="008080"/>
                </a:solidFill>
                <a:ea typeface="微軟正黑體" pitchFamily="34" charset="-120"/>
              </a:rPr>
              <a:t>Page Mapping </a:t>
            </a:r>
          </a:p>
        </p:txBody>
      </p:sp>
      <p:sp>
        <p:nvSpPr>
          <p:cNvPr id="12" name="矩形 11"/>
          <p:cNvSpPr/>
          <p:nvPr/>
        </p:nvSpPr>
        <p:spPr>
          <a:xfrm>
            <a:off x="2049562" y="5642943"/>
            <a:ext cx="6571024" cy="830997"/>
          </a:xfrm>
          <a:prstGeom prst="rect">
            <a:avLst/>
          </a:prstGeom>
        </p:spPr>
        <p:txBody>
          <a:bodyPr wrap="square">
            <a:spAutoFit/>
          </a:bodyPr>
          <a:lstStyle/>
          <a:p>
            <a:r>
              <a:rPr lang="en-US" altLang="zh-TW" sz="1600" dirty="0">
                <a:solidFill>
                  <a:schemeClr val="tx1">
                    <a:lumMod val="75000"/>
                    <a:lumOff val="25000"/>
                  </a:schemeClr>
                </a:solidFill>
              </a:rPr>
              <a:t>This is an advanced flash management technology and can increase random access speeds, extend SSD lifespans, reduce block erase frequency, and achieve optimal performance.</a:t>
            </a:r>
            <a:endParaRPr lang="zh-TW" altLang="en-US" sz="1600" dirty="0">
              <a:solidFill>
                <a:schemeClr val="tx1">
                  <a:lumMod val="75000"/>
                  <a:lumOff val="25000"/>
                </a:schemeClr>
              </a:solidFill>
            </a:endParaRPr>
          </a:p>
        </p:txBody>
      </p:sp>
      <p:sp>
        <p:nvSpPr>
          <p:cNvPr id="3" name="矩形 2"/>
          <p:cNvSpPr/>
          <p:nvPr/>
        </p:nvSpPr>
        <p:spPr>
          <a:xfrm>
            <a:off x="2036354" y="2059033"/>
            <a:ext cx="2447273" cy="507831"/>
          </a:xfrm>
          <a:prstGeom prst="rect">
            <a:avLst/>
          </a:prstGeom>
        </p:spPr>
        <p:txBody>
          <a:bodyPr wrap="none">
            <a:spAutoFit/>
          </a:bodyPr>
          <a:lstStyle/>
          <a:p>
            <a:r>
              <a:rPr lang="zh-TW" altLang="en-US" sz="2700" b="1" dirty="0">
                <a:solidFill>
                  <a:srgbClr val="008080"/>
                </a:solidFill>
                <a:ea typeface="微軟正黑體" pitchFamily="34" charset="-120"/>
              </a:rPr>
              <a:t>DataDefender™</a:t>
            </a:r>
          </a:p>
        </p:txBody>
      </p:sp>
      <p:sp>
        <p:nvSpPr>
          <p:cNvPr id="5" name="矩形 4"/>
          <p:cNvSpPr/>
          <p:nvPr/>
        </p:nvSpPr>
        <p:spPr>
          <a:xfrm>
            <a:off x="2052490" y="2519394"/>
            <a:ext cx="7000142" cy="584775"/>
          </a:xfrm>
          <a:prstGeom prst="rect">
            <a:avLst/>
          </a:prstGeom>
        </p:spPr>
        <p:txBody>
          <a:bodyPr wrap="square">
            <a:spAutoFit/>
          </a:bodyPr>
          <a:lstStyle/>
          <a:p>
            <a:r>
              <a:rPr lang="en-US" altLang="zh-TW" sz="1600" dirty="0" smtClean="0">
                <a:solidFill>
                  <a:schemeClr val="tx1">
                    <a:lumMod val="75000"/>
                    <a:lumOff val="25000"/>
                  </a:schemeClr>
                </a:solidFill>
              </a:rPr>
              <a:t>Combines </a:t>
            </a:r>
            <a:r>
              <a:rPr lang="en-US" altLang="zh-TW" sz="1600" dirty="0">
                <a:solidFill>
                  <a:schemeClr val="tx1">
                    <a:lumMod val="75000"/>
                    <a:lumOff val="25000"/>
                  </a:schemeClr>
                </a:solidFill>
              </a:rPr>
              <a:t>both firmware and hardware mechanisms to ensure data </a:t>
            </a:r>
            <a:r>
              <a:rPr lang="en-US" altLang="zh-TW" sz="1600" dirty="0" smtClean="0">
                <a:solidFill>
                  <a:schemeClr val="tx1">
                    <a:lumMod val="75000"/>
                    <a:lumOff val="25000"/>
                  </a:schemeClr>
                </a:solidFill>
              </a:rPr>
              <a:t>integrity, allowing </a:t>
            </a:r>
            <a:r>
              <a:rPr lang="en-US" altLang="zh-TW" sz="1600" dirty="0">
                <a:solidFill>
                  <a:schemeClr val="tx1">
                    <a:lumMod val="75000"/>
                    <a:lumOff val="25000"/>
                  </a:schemeClr>
                </a:solidFill>
              </a:rPr>
              <a:t>more time for volatile data to be stored in the event of power loss.</a:t>
            </a:r>
            <a:endParaRPr lang="zh-TW" altLang="en-US" sz="1600" dirty="0">
              <a:solidFill>
                <a:schemeClr val="tx1">
                  <a:lumMod val="75000"/>
                  <a:lumOff val="25000"/>
                </a:schemeClr>
              </a:solidFill>
            </a:endParaRPr>
          </a:p>
        </p:txBody>
      </p:sp>
      <p:sp>
        <p:nvSpPr>
          <p:cNvPr id="11" name="矩形 10"/>
          <p:cNvSpPr/>
          <p:nvPr/>
        </p:nvSpPr>
        <p:spPr>
          <a:xfrm>
            <a:off x="2036354" y="3583171"/>
            <a:ext cx="2750625" cy="507831"/>
          </a:xfrm>
          <a:prstGeom prst="rect">
            <a:avLst/>
          </a:prstGeom>
        </p:spPr>
        <p:txBody>
          <a:bodyPr wrap="none">
            <a:spAutoFit/>
          </a:bodyPr>
          <a:lstStyle/>
          <a:p>
            <a:r>
              <a:rPr lang="en-US" altLang="zh-TW" sz="2700" b="1" dirty="0">
                <a:solidFill>
                  <a:srgbClr val="008080"/>
                </a:solidFill>
                <a:ea typeface="微軟正黑體" pitchFamily="34" charset="-120"/>
              </a:rPr>
              <a:t>Over-provisioning</a:t>
            </a:r>
            <a:endParaRPr lang="zh-TW" altLang="en-US" sz="2700" b="1" dirty="0">
              <a:solidFill>
                <a:srgbClr val="008080"/>
              </a:solidFill>
              <a:ea typeface="微軟正黑體" pitchFamily="34" charset="-120"/>
            </a:endParaRPr>
          </a:p>
        </p:txBody>
      </p:sp>
      <p:sp>
        <p:nvSpPr>
          <p:cNvPr id="19" name="矩形 18"/>
          <p:cNvSpPr/>
          <p:nvPr/>
        </p:nvSpPr>
        <p:spPr>
          <a:xfrm>
            <a:off x="2037414" y="3984886"/>
            <a:ext cx="6855066" cy="830997"/>
          </a:xfrm>
          <a:prstGeom prst="rect">
            <a:avLst/>
          </a:prstGeom>
        </p:spPr>
        <p:txBody>
          <a:bodyPr wrap="square">
            <a:spAutoFit/>
          </a:bodyPr>
          <a:lstStyle/>
          <a:p>
            <a:r>
              <a:rPr lang="en-US" altLang="zh-TW" sz="1600" dirty="0" err="1">
                <a:solidFill>
                  <a:schemeClr val="tx1">
                    <a:lumMod val="75000"/>
                    <a:lumOff val="25000"/>
                  </a:schemeClr>
                </a:solidFill>
              </a:rPr>
              <a:t>Apacerʼs</a:t>
            </a:r>
            <a:r>
              <a:rPr lang="en-US" altLang="zh-TW" sz="1600" dirty="0">
                <a:solidFill>
                  <a:schemeClr val="tx1">
                    <a:lumMod val="75000"/>
                    <a:lumOff val="25000"/>
                  </a:schemeClr>
                </a:solidFill>
              </a:rPr>
              <a:t> SSDs support over-provisioning, which sets aside a certain portion of the physical capacity of the memory to carry out garbage collection, wear-leveling and bad block management. The result is a longer operating lifetime.</a:t>
            </a:r>
            <a:endParaRPr lang="zh-TW" altLang="en-US" sz="1600" dirty="0">
              <a:solidFill>
                <a:schemeClr val="tx1">
                  <a:lumMod val="75000"/>
                  <a:lumOff val="25000"/>
                </a:schemeClr>
              </a:solidFill>
            </a:endParaRPr>
          </a:p>
        </p:txBody>
      </p:sp>
      <p:pic>
        <p:nvPicPr>
          <p:cNvPr id="21" name="圖片 20"/>
          <p:cNvPicPr>
            <a:picLocks noChangeAspect="1"/>
          </p:cNvPicPr>
          <p:nvPr/>
        </p:nvPicPr>
        <p:blipFill>
          <a:blip r:embed="rId2"/>
          <a:stretch>
            <a:fillRect/>
          </a:stretch>
        </p:blipFill>
        <p:spPr>
          <a:xfrm>
            <a:off x="499393" y="3579262"/>
            <a:ext cx="1264093" cy="1240683"/>
          </a:xfrm>
          <a:prstGeom prst="rect">
            <a:avLst/>
          </a:prstGeom>
        </p:spPr>
      </p:pic>
      <p:pic>
        <p:nvPicPr>
          <p:cNvPr id="22" name="圖片 21"/>
          <p:cNvPicPr>
            <a:picLocks noChangeAspect="1"/>
          </p:cNvPicPr>
          <p:nvPr/>
        </p:nvPicPr>
        <p:blipFill>
          <a:blip r:embed="rId3"/>
          <a:stretch>
            <a:fillRect/>
          </a:stretch>
        </p:blipFill>
        <p:spPr>
          <a:xfrm>
            <a:off x="537264" y="5204593"/>
            <a:ext cx="1179298" cy="1225545"/>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07" y="2051743"/>
            <a:ext cx="1139136" cy="1139136"/>
          </a:xfrm>
          <a:prstGeom prst="rect">
            <a:avLst/>
          </a:prstGeom>
        </p:spPr>
      </p:pic>
    </p:spTree>
    <p:extLst>
      <p:ext uri="{BB962C8B-B14F-4D97-AF65-F5344CB8AC3E}">
        <p14:creationId xmlns:p14="http://schemas.microsoft.com/office/powerpoint/2010/main" val="397159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11</a:t>
            </a:fld>
            <a:endParaRPr lang="zh-TW" altLang="en-US"/>
          </a:p>
        </p:txBody>
      </p:sp>
      <p:sp>
        <p:nvSpPr>
          <p:cNvPr id="5" name="矩形 4"/>
          <p:cNvSpPr/>
          <p:nvPr/>
        </p:nvSpPr>
        <p:spPr>
          <a:xfrm>
            <a:off x="6660232" y="692150"/>
            <a:ext cx="2483768" cy="791617"/>
          </a:xfrm>
          <a:prstGeom prst="rect">
            <a:avLst/>
          </a:prstGeom>
          <a:solidFill>
            <a:srgbClr val="6BCBC5"/>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R="0" lvl="0" indent="0" algn="ctr" fontAlgn="auto">
              <a:lnSpc>
                <a:spcPct val="100000"/>
              </a:lnSpc>
              <a:spcBef>
                <a:spcPts val="0"/>
              </a:spcBef>
              <a:spcAft>
                <a:spcPts val="0"/>
              </a:spcAft>
              <a:buClrTx/>
              <a:buSzTx/>
              <a:buFontTx/>
              <a:buNone/>
              <a:tabLst/>
              <a:defRPr/>
            </a:pPr>
            <a:r>
              <a:rPr lang="en-US" altLang="zh-TW" sz="2400" b="1" kern="0" dirty="0">
                <a:solidFill>
                  <a:prstClr val="white"/>
                </a:solidFill>
                <a:latin typeface="+mj-lt"/>
                <a:ea typeface="微軟正黑體"/>
              </a:rPr>
              <a:t>Reliability &amp; Endurance</a:t>
            </a:r>
            <a:endParaRPr lang="zh-TW" altLang="en-US" sz="2400" b="1" kern="0" dirty="0">
              <a:solidFill>
                <a:prstClr val="white"/>
              </a:solidFill>
              <a:latin typeface="+mj-lt"/>
              <a:ea typeface="微軟正黑體"/>
            </a:endParaRPr>
          </a:p>
        </p:txBody>
      </p:sp>
      <p:sp>
        <p:nvSpPr>
          <p:cNvPr id="6" name="矩形 5"/>
          <p:cNvSpPr/>
          <p:nvPr/>
        </p:nvSpPr>
        <p:spPr>
          <a:xfrm>
            <a:off x="2050158" y="2022003"/>
            <a:ext cx="1429750" cy="507831"/>
          </a:xfrm>
          <a:prstGeom prst="rect">
            <a:avLst/>
          </a:prstGeom>
        </p:spPr>
        <p:txBody>
          <a:bodyPr wrap="none">
            <a:spAutoFit/>
          </a:bodyPr>
          <a:lstStyle/>
          <a:p>
            <a:r>
              <a:rPr lang="en-US" altLang="zh-TW" sz="2700" b="1" dirty="0" smtClean="0">
                <a:solidFill>
                  <a:srgbClr val="008080"/>
                </a:solidFill>
                <a:ea typeface="微軟正黑體" pitchFamily="34" charset="-120"/>
              </a:rPr>
              <a:t>SLC-</a:t>
            </a:r>
            <a:r>
              <a:rPr lang="en-US" altLang="zh-TW" sz="2700" b="1" dirty="0" err="1" smtClean="0">
                <a:solidFill>
                  <a:srgbClr val="008080"/>
                </a:solidFill>
                <a:ea typeface="微軟正黑體" pitchFamily="34" charset="-120"/>
              </a:rPr>
              <a:t>liteX</a:t>
            </a:r>
            <a:endParaRPr lang="en-US" altLang="zh-TW" sz="2700" b="1" dirty="0">
              <a:solidFill>
                <a:srgbClr val="008080"/>
              </a:solidFill>
              <a:ea typeface="微軟正黑體" pitchFamily="34" charset="-120"/>
            </a:endParaRPr>
          </a:p>
        </p:txBody>
      </p:sp>
      <p:sp>
        <p:nvSpPr>
          <p:cNvPr id="7" name="矩形 6"/>
          <p:cNvSpPr/>
          <p:nvPr/>
        </p:nvSpPr>
        <p:spPr>
          <a:xfrm>
            <a:off x="2037616" y="2446638"/>
            <a:ext cx="6571024" cy="830997"/>
          </a:xfrm>
          <a:prstGeom prst="rect">
            <a:avLst/>
          </a:prstGeom>
        </p:spPr>
        <p:txBody>
          <a:bodyPr wrap="square">
            <a:spAutoFit/>
          </a:bodyPr>
          <a:lstStyle/>
          <a:p>
            <a:r>
              <a:rPr lang="en-US" altLang="zh-TW" sz="1600" dirty="0" err="1">
                <a:solidFill>
                  <a:schemeClr val="tx1">
                    <a:lumMod val="75000"/>
                    <a:lumOff val="25000"/>
                  </a:schemeClr>
                </a:solidFill>
              </a:rPr>
              <a:t>Apacer's</a:t>
            </a:r>
            <a:r>
              <a:rPr lang="en-US" altLang="zh-TW" sz="1600" dirty="0">
                <a:solidFill>
                  <a:schemeClr val="tx1">
                    <a:lumMod val="75000"/>
                    <a:lumOff val="25000"/>
                  </a:schemeClr>
                </a:solidFill>
              </a:rPr>
              <a:t> 3D NAND SLC-</a:t>
            </a:r>
            <a:r>
              <a:rPr lang="en-US" altLang="zh-TW" sz="1600" dirty="0" err="1">
                <a:solidFill>
                  <a:schemeClr val="tx1">
                    <a:lumMod val="75000"/>
                    <a:lumOff val="25000"/>
                  </a:schemeClr>
                </a:solidFill>
              </a:rPr>
              <a:t>liteX</a:t>
            </a:r>
            <a:r>
              <a:rPr lang="en-US" altLang="zh-TW" sz="1600" dirty="0">
                <a:solidFill>
                  <a:schemeClr val="tx1">
                    <a:lumMod val="75000"/>
                    <a:lumOff val="25000"/>
                  </a:schemeClr>
                </a:solidFill>
              </a:rPr>
              <a:t> technology breaks through the limitations of existing technology and provides up to </a:t>
            </a:r>
            <a:r>
              <a:rPr lang="en-US" altLang="zh-TW" sz="1600" dirty="0" smtClean="0">
                <a:solidFill>
                  <a:schemeClr val="tx1">
                    <a:lumMod val="75000"/>
                    <a:lumOff val="25000"/>
                  </a:schemeClr>
                </a:solidFill>
              </a:rPr>
              <a:t>100,000 </a:t>
            </a:r>
            <a:r>
              <a:rPr lang="en-US" altLang="zh-TW" sz="1600" dirty="0">
                <a:solidFill>
                  <a:schemeClr val="tx1">
                    <a:lumMod val="75000"/>
                    <a:lumOff val="25000"/>
                  </a:schemeClr>
                </a:solidFill>
              </a:rPr>
              <a:t>P/E cycles, which </a:t>
            </a:r>
            <a:r>
              <a:rPr lang="en-US" altLang="zh-TW" sz="1600">
                <a:solidFill>
                  <a:schemeClr val="tx1">
                    <a:lumMod val="75000"/>
                    <a:lumOff val="25000"/>
                  </a:schemeClr>
                </a:solidFill>
              </a:rPr>
              <a:t>is </a:t>
            </a:r>
            <a:r>
              <a:rPr lang="en-US" altLang="zh-TW" sz="1600" smtClean="0">
                <a:solidFill>
                  <a:schemeClr val="tx1">
                    <a:lumMod val="75000"/>
                    <a:lumOff val="25000"/>
                  </a:schemeClr>
                </a:solidFill>
              </a:rPr>
              <a:t>33 </a:t>
            </a:r>
            <a:r>
              <a:rPr lang="en-US" altLang="zh-TW" sz="1600" dirty="0">
                <a:solidFill>
                  <a:schemeClr val="tx1">
                    <a:lumMod val="75000"/>
                    <a:lumOff val="25000"/>
                  </a:schemeClr>
                </a:solidFill>
              </a:rPr>
              <a:t>times more than MLC or industrial 3D TLC.</a:t>
            </a:r>
            <a:endParaRPr lang="zh-TW" altLang="en-US" sz="1600" dirty="0">
              <a:solidFill>
                <a:schemeClr val="tx1">
                  <a:lumMod val="75000"/>
                  <a:lumOff val="25000"/>
                </a:schemeClr>
              </a:solidFill>
            </a:endParaRPr>
          </a:p>
        </p:txBody>
      </p:sp>
      <p:pic>
        <p:nvPicPr>
          <p:cNvPr id="8" name="圖片 7"/>
          <p:cNvPicPr>
            <a:picLocks noChangeAspect="1"/>
          </p:cNvPicPr>
          <p:nvPr/>
        </p:nvPicPr>
        <p:blipFill>
          <a:blip r:embed="rId2"/>
          <a:stretch>
            <a:fillRect/>
          </a:stretch>
        </p:blipFill>
        <p:spPr>
          <a:xfrm>
            <a:off x="521456" y="1998243"/>
            <a:ext cx="1297376" cy="1267204"/>
          </a:xfrm>
          <a:prstGeom prst="rect">
            <a:avLst/>
          </a:prstGeom>
        </p:spPr>
      </p:pic>
      <p:sp>
        <p:nvSpPr>
          <p:cNvPr id="12" name="矩形 11"/>
          <p:cNvSpPr/>
          <p:nvPr/>
        </p:nvSpPr>
        <p:spPr>
          <a:xfrm>
            <a:off x="2034022" y="3638561"/>
            <a:ext cx="2954399" cy="507831"/>
          </a:xfrm>
          <a:prstGeom prst="rect">
            <a:avLst/>
          </a:prstGeom>
        </p:spPr>
        <p:txBody>
          <a:bodyPr wrap="none">
            <a:spAutoFit/>
          </a:bodyPr>
          <a:lstStyle/>
          <a:p>
            <a:r>
              <a:rPr lang="en-US" altLang="zh-TW" sz="2700" b="1" dirty="0">
                <a:solidFill>
                  <a:srgbClr val="008080"/>
                </a:solidFill>
                <a:ea typeface="微軟正黑體" pitchFamily="34" charset="-120"/>
              </a:rPr>
              <a:t>Thermal Throttling </a:t>
            </a:r>
            <a:endParaRPr lang="zh-TW" altLang="en-US" sz="2700" b="1" dirty="0">
              <a:solidFill>
                <a:srgbClr val="008080"/>
              </a:solidFill>
              <a:ea typeface="微軟正黑體" pitchFamily="34" charset="-120"/>
            </a:endParaRPr>
          </a:p>
        </p:txBody>
      </p:sp>
      <p:sp>
        <p:nvSpPr>
          <p:cNvPr id="13" name="矩形 12"/>
          <p:cNvSpPr/>
          <p:nvPr/>
        </p:nvSpPr>
        <p:spPr>
          <a:xfrm>
            <a:off x="2050158" y="4098922"/>
            <a:ext cx="7000142" cy="584775"/>
          </a:xfrm>
          <a:prstGeom prst="rect">
            <a:avLst/>
          </a:prstGeom>
        </p:spPr>
        <p:txBody>
          <a:bodyPr wrap="square">
            <a:spAutoFit/>
          </a:bodyPr>
          <a:lstStyle/>
          <a:p>
            <a:r>
              <a:rPr lang="en-US" altLang="zh-TW" sz="1600" dirty="0">
                <a:solidFill>
                  <a:schemeClr val="tx1">
                    <a:lumMod val="75000"/>
                    <a:lumOff val="25000"/>
                  </a:schemeClr>
                </a:solidFill>
              </a:rPr>
              <a:t>Thermal throttling mechanism dynamically adjusts frequency scaling to enhance data reliability and provides sustained performance while overheating.</a:t>
            </a:r>
            <a:endParaRPr lang="zh-TW" altLang="en-US" sz="1600" dirty="0">
              <a:solidFill>
                <a:schemeClr val="tx1">
                  <a:lumMod val="75000"/>
                  <a:lumOff val="25000"/>
                </a:schemeClr>
              </a:solidFill>
            </a:endParaRPr>
          </a:p>
        </p:txBody>
      </p:sp>
      <p:sp>
        <p:nvSpPr>
          <p:cNvPr id="15" name="矩形 14"/>
          <p:cNvSpPr/>
          <p:nvPr/>
        </p:nvSpPr>
        <p:spPr>
          <a:xfrm>
            <a:off x="2050158" y="5171772"/>
            <a:ext cx="2866682" cy="507831"/>
          </a:xfrm>
          <a:prstGeom prst="rect">
            <a:avLst/>
          </a:prstGeom>
        </p:spPr>
        <p:txBody>
          <a:bodyPr wrap="none">
            <a:spAutoFit/>
          </a:bodyPr>
          <a:lstStyle/>
          <a:p>
            <a:r>
              <a:rPr lang="en-US" altLang="zh-TW" sz="2700" b="1" dirty="0">
                <a:solidFill>
                  <a:srgbClr val="008080"/>
                </a:solidFill>
                <a:ea typeface="微軟正黑體" pitchFamily="34" charset="-120"/>
              </a:rPr>
              <a:t>Wide Temperature</a:t>
            </a:r>
            <a:endParaRPr lang="zh-TW" altLang="en-US" sz="2700" b="1" dirty="0">
              <a:solidFill>
                <a:srgbClr val="008080"/>
              </a:solidFill>
              <a:ea typeface="微軟正黑體" pitchFamily="34" charset="-120"/>
            </a:endParaRPr>
          </a:p>
        </p:txBody>
      </p:sp>
      <p:sp>
        <p:nvSpPr>
          <p:cNvPr id="16" name="矩形 15"/>
          <p:cNvSpPr/>
          <p:nvPr/>
        </p:nvSpPr>
        <p:spPr>
          <a:xfrm>
            <a:off x="2051218" y="5573487"/>
            <a:ext cx="6855066" cy="830997"/>
          </a:xfrm>
          <a:prstGeom prst="rect">
            <a:avLst/>
          </a:prstGeom>
        </p:spPr>
        <p:txBody>
          <a:bodyPr wrap="square">
            <a:spAutoFit/>
          </a:bodyPr>
          <a:lstStyle/>
          <a:p>
            <a:r>
              <a:rPr lang="en-US" altLang="zh-TW" sz="1600" dirty="0">
                <a:solidFill>
                  <a:schemeClr val="tx1">
                    <a:lumMod val="75000"/>
                    <a:lumOff val="25000"/>
                  </a:schemeClr>
                </a:solidFill>
              </a:rPr>
              <a:t>Products rated for wide temperature operation are designed with wide temperature support to ensure reliable operation in extreme temperatures ranging from -40ºC to 85ºC.</a:t>
            </a:r>
            <a:endParaRPr lang="zh-TW" altLang="en-US" sz="1600" dirty="0">
              <a:solidFill>
                <a:schemeClr val="tx1">
                  <a:lumMod val="75000"/>
                  <a:lumOff val="25000"/>
                </a:schemeClr>
              </a:solidFill>
            </a:endParaRPr>
          </a:p>
        </p:txBody>
      </p:sp>
      <p:pic>
        <p:nvPicPr>
          <p:cNvPr id="19" name="圖片 18"/>
          <p:cNvPicPr>
            <a:picLocks noChangeAspect="1"/>
          </p:cNvPicPr>
          <p:nvPr/>
        </p:nvPicPr>
        <p:blipFill>
          <a:blip r:embed="rId3"/>
          <a:stretch>
            <a:fillRect/>
          </a:stretch>
        </p:blipFill>
        <p:spPr>
          <a:xfrm>
            <a:off x="535357" y="3608463"/>
            <a:ext cx="1260786" cy="1239995"/>
          </a:xfrm>
          <a:prstGeom prst="rect">
            <a:avLst/>
          </a:prstGeom>
        </p:spPr>
      </p:pic>
      <p:pic>
        <p:nvPicPr>
          <p:cNvPr id="20" name="圖片 19"/>
          <p:cNvPicPr>
            <a:picLocks noChangeAspect="1"/>
          </p:cNvPicPr>
          <p:nvPr/>
        </p:nvPicPr>
        <p:blipFill>
          <a:blip r:embed="rId4"/>
          <a:stretch>
            <a:fillRect/>
          </a:stretch>
        </p:blipFill>
        <p:spPr>
          <a:xfrm>
            <a:off x="564686" y="5262549"/>
            <a:ext cx="1166144" cy="1111715"/>
          </a:xfrm>
          <a:prstGeom prst="rect">
            <a:avLst/>
          </a:prstGeom>
        </p:spPr>
      </p:pic>
    </p:spTree>
    <p:extLst>
      <p:ext uri="{BB962C8B-B14F-4D97-AF65-F5344CB8AC3E}">
        <p14:creationId xmlns:p14="http://schemas.microsoft.com/office/powerpoint/2010/main" val="3228539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12</a:t>
            </a:fld>
            <a:endParaRPr lang="zh-TW" altLang="en-US"/>
          </a:p>
        </p:txBody>
      </p:sp>
      <p:sp>
        <p:nvSpPr>
          <p:cNvPr id="6" name="矩形 5"/>
          <p:cNvSpPr/>
          <p:nvPr/>
        </p:nvSpPr>
        <p:spPr>
          <a:xfrm>
            <a:off x="2046000" y="4133129"/>
            <a:ext cx="3265061" cy="507831"/>
          </a:xfrm>
          <a:prstGeom prst="rect">
            <a:avLst/>
          </a:prstGeom>
        </p:spPr>
        <p:txBody>
          <a:bodyPr wrap="none">
            <a:spAutoFit/>
          </a:bodyPr>
          <a:lstStyle/>
          <a:p>
            <a:pPr lvl="0" algn="ctr">
              <a:defRPr/>
            </a:pPr>
            <a:r>
              <a:rPr lang="en-US" altLang="zh-TW" sz="2700" b="1" dirty="0">
                <a:solidFill>
                  <a:srgbClr val="008080"/>
                </a:solidFill>
                <a:ea typeface="微軟正黑體" pitchFamily="34" charset="-120"/>
              </a:rPr>
              <a:t>Smart Read</a:t>
            </a:r>
            <a:r>
              <a:rPr lang="zh-TW" altLang="en-US" sz="2700" b="1" dirty="0">
                <a:solidFill>
                  <a:srgbClr val="008080"/>
                </a:solidFill>
                <a:ea typeface="微軟正黑體" pitchFamily="34" charset="-120"/>
              </a:rPr>
              <a:t> </a:t>
            </a:r>
            <a:r>
              <a:rPr lang="en-US" altLang="zh-TW" sz="2700" b="1" dirty="0">
                <a:solidFill>
                  <a:srgbClr val="008080"/>
                </a:solidFill>
                <a:ea typeface="微軟正黑體" pitchFamily="34" charset="-120"/>
              </a:rPr>
              <a:t>Refresh™</a:t>
            </a:r>
          </a:p>
        </p:txBody>
      </p:sp>
      <p:sp>
        <p:nvSpPr>
          <p:cNvPr id="7" name="矩形 6"/>
          <p:cNvSpPr/>
          <p:nvPr/>
        </p:nvSpPr>
        <p:spPr>
          <a:xfrm>
            <a:off x="7014419" y="1002368"/>
            <a:ext cx="2129581" cy="608619"/>
          </a:xfrm>
          <a:prstGeom prst="rect">
            <a:avLst/>
          </a:prstGeom>
          <a:solidFill>
            <a:srgbClr val="ACC8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400" b="1" kern="0" noProof="0" dirty="0" smtClean="0">
                <a:solidFill>
                  <a:prstClr val="white"/>
                </a:solidFill>
                <a:latin typeface="+mj-lt"/>
                <a:ea typeface="微軟正黑體"/>
              </a:rPr>
              <a:t>Data Integrity</a:t>
            </a:r>
            <a:endParaRPr kumimoji="0" lang="zh-TW" altLang="en-US" sz="2400" b="1" i="0" u="none" strike="noStrike" kern="0" cap="none" spc="0" normalizeH="0" baseline="0" noProof="0" dirty="0" smtClean="0">
              <a:ln>
                <a:noFill/>
              </a:ln>
              <a:solidFill>
                <a:prstClr val="white"/>
              </a:solidFill>
              <a:effectLst/>
              <a:uLnTx/>
              <a:uFillTx/>
              <a:latin typeface="+mj-lt"/>
              <a:ea typeface="微軟正黑體"/>
            </a:endParaRPr>
          </a:p>
        </p:txBody>
      </p:sp>
      <p:pic>
        <p:nvPicPr>
          <p:cNvPr id="9" name="圖片 8"/>
          <p:cNvPicPr>
            <a:picLocks noChangeAspect="1"/>
          </p:cNvPicPr>
          <p:nvPr/>
        </p:nvPicPr>
        <p:blipFill rotWithShape="1">
          <a:blip r:embed="rId2"/>
          <a:srcRect r="73001" b="56604"/>
          <a:stretch/>
        </p:blipFill>
        <p:spPr>
          <a:xfrm>
            <a:off x="322802" y="4119744"/>
            <a:ext cx="1487961" cy="1487961"/>
          </a:xfrm>
          <a:prstGeom prst="rect">
            <a:avLst/>
          </a:prstGeom>
        </p:spPr>
      </p:pic>
      <p:sp>
        <p:nvSpPr>
          <p:cNvPr id="10" name="矩形 9"/>
          <p:cNvSpPr/>
          <p:nvPr/>
        </p:nvSpPr>
        <p:spPr>
          <a:xfrm>
            <a:off x="2046000" y="4607548"/>
            <a:ext cx="5904656" cy="1077218"/>
          </a:xfrm>
          <a:prstGeom prst="rect">
            <a:avLst/>
          </a:prstGeom>
        </p:spPr>
        <p:txBody>
          <a:bodyPr wrap="square">
            <a:spAutoFit/>
          </a:bodyPr>
          <a:lstStyle/>
          <a:p>
            <a:r>
              <a:rPr lang="en-US" altLang="zh-TW" sz="1600" dirty="0" err="1">
                <a:solidFill>
                  <a:schemeClr val="tx1">
                    <a:lumMod val="75000"/>
                    <a:lumOff val="25000"/>
                  </a:schemeClr>
                </a:solidFill>
              </a:rPr>
              <a:t>Apacerʼs</a:t>
            </a:r>
            <a:r>
              <a:rPr lang="en-US" altLang="zh-TW" sz="1600" dirty="0">
                <a:solidFill>
                  <a:schemeClr val="tx1">
                    <a:lumMod val="75000"/>
                    <a:lumOff val="25000"/>
                  </a:schemeClr>
                </a:solidFill>
              </a:rPr>
              <a:t> Smart Read Refresh</a:t>
            </a:r>
            <a:r>
              <a:rPr lang="en-US" altLang="zh-TW" sz="1600" baseline="30000" dirty="0">
                <a:solidFill>
                  <a:schemeClr val="tx1">
                    <a:lumMod val="75000"/>
                    <a:lumOff val="25000"/>
                  </a:schemeClr>
                </a:solidFill>
              </a:rPr>
              <a:t>TM</a:t>
            </a:r>
            <a:r>
              <a:rPr lang="en-US" altLang="zh-TW" sz="1600" dirty="0">
                <a:solidFill>
                  <a:schemeClr val="tx1">
                    <a:lumMod val="75000"/>
                    <a:lumOff val="25000"/>
                  </a:schemeClr>
                </a:solidFill>
              </a:rPr>
              <a:t> helps avoid read disturb errors from occurring. It ensures that during read operations, when the read operation threshold is reached, the data is refreshed by re-writing it to a different block for future use. </a:t>
            </a:r>
            <a:endParaRPr lang="zh-TW" altLang="en-US" sz="1600" dirty="0">
              <a:solidFill>
                <a:schemeClr val="tx1">
                  <a:lumMod val="75000"/>
                  <a:lumOff val="25000"/>
                </a:schemeClr>
              </a:solidFill>
            </a:endParaRPr>
          </a:p>
        </p:txBody>
      </p:sp>
      <p:sp>
        <p:nvSpPr>
          <p:cNvPr id="8" name="矩形 7"/>
          <p:cNvSpPr/>
          <p:nvPr/>
        </p:nvSpPr>
        <p:spPr>
          <a:xfrm>
            <a:off x="2045189" y="2137340"/>
            <a:ext cx="1825949" cy="507831"/>
          </a:xfrm>
          <a:prstGeom prst="rect">
            <a:avLst/>
          </a:prstGeom>
        </p:spPr>
        <p:txBody>
          <a:bodyPr wrap="none">
            <a:spAutoFit/>
          </a:bodyPr>
          <a:lstStyle/>
          <a:p>
            <a:pPr lvl="0" algn="ctr">
              <a:defRPr/>
            </a:pPr>
            <a:r>
              <a:rPr lang="en-US" altLang="zh-TW" sz="2700" b="1" dirty="0" err="1">
                <a:solidFill>
                  <a:srgbClr val="008080"/>
                </a:solidFill>
                <a:ea typeface="微軟正黑體" pitchFamily="34" charset="-120"/>
              </a:rPr>
              <a:t>DataRAID</a:t>
            </a:r>
            <a:r>
              <a:rPr lang="en-US" altLang="zh-TW" sz="2700" b="1" dirty="0">
                <a:solidFill>
                  <a:srgbClr val="008080"/>
                </a:solidFill>
                <a:ea typeface="微軟正黑體" pitchFamily="34" charset="-120"/>
              </a:rPr>
              <a:t>™</a:t>
            </a:r>
          </a:p>
        </p:txBody>
      </p:sp>
      <p:sp>
        <p:nvSpPr>
          <p:cNvPr id="11" name="矩形 10"/>
          <p:cNvSpPr/>
          <p:nvPr/>
        </p:nvSpPr>
        <p:spPr>
          <a:xfrm>
            <a:off x="2060759" y="2645171"/>
            <a:ext cx="5904656" cy="1323439"/>
          </a:xfrm>
          <a:prstGeom prst="rect">
            <a:avLst/>
          </a:prstGeom>
        </p:spPr>
        <p:txBody>
          <a:bodyPr wrap="square">
            <a:spAutoFit/>
          </a:bodyPr>
          <a:lstStyle/>
          <a:p>
            <a:r>
              <a:rPr lang="en-US" altLang="zh-TW" sz="1600" dirty="0">
                <a:solidFill>
                  <a:schemeClr val="tx1">
                    <a:lumMod val="75000"/>
                    <a:lumOff val="25000"/>
                  </a:schemeClr>
                </a:solidFill>
              </a:rPr>
              <a:t>Using this algorithm, a certain amount of space is given over to aggregating and resaving the existing parity data used for error checking. So, in the event that data becomes corrupted, the parity data can be compared to the existing uncorrupted data and the content of the corrupted data can be rebuilt.</a:t>
            </a:r>
            <a:endParaRPr lang="zh-TW" altLang="en-US" sz="1600" dirty="0">
              <a:solidFill>
                <a:schemeClr val="tx1">
                  <a:lumMod val="75000"/>
                  <a:lumOff val="25000"/>
                </a:schemeClr>
              </a:solidFill>
            </a:endParaRPr>
          </a:p>
        </p:txBody>
      </p:sp>
      <p:pic>
        <p:nvPicPr>
          <p:cNvPr id="5" name="圖片 4"/>
          <p:cNvPicPr>
            <a:picLocks noChangeAspect="1"/>
          </p:cNvPicPr>
          <p:nvPr/>
        </p:nvPicPr>
        <p:blipFill>
          <a:blip r:embed="rId3"/>
          <a:stretch>
            <a:fillRect/>
          </a:stretch>
        </p:blipFill>
        <p:spPr>
          <a:xfrm>
            <a:off x="461697" y="2137341"/>
            <a:ext cx="1392609" cy="1368034"/>
          </a:xfrm>
          <a:prstGeom prst="rect">
            <a:avLst/>
          </a:prstGeom>
        </p:spPr>
      </p:pic>
    </p:spTree>
    <p:extLst>
      <p:ext uri="{BB962C8B-B14F-4D97-AF65-F5344CB8AC3E}">
        <p14:creationId xmlns:p14="http://schemas.microsoft.com/office/powerpoint/2010/main" val="397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13</a:t>
            </a:fld>
            <a:endParaRPr lang="zh-TW" altLang="en-US" dirty="0"/>
          </a:p>
        </p:txBody>
      </p:sp>
      <p:sp>
        <p:nvSpPr>
          <p:cNvPr id="6" name="矩形 5"/>
          <p:cNvSpPr/>
          <p:nvPr/>
        </p:nvSpPr>
        <p:spPr>
          <a:xfrm>
            <a:off x="7029474" y="990600"/>
            <a:ext cx="2129582" cy="608619"/>
          </a:xfrm>
          <a:prstGeom prst="rect">
            <a:avLst/>
          </a:prstGeom>
          <a:solidFill>
            <a:srgbClr val="9ACA9F"/>
          </a:solidFill>
          <a:ln w="25400" cap="flat" cmpd="sng" algn="ctr">
            <a:noFill/>
            <a:prstDash val="solid"/>
          </a:ln>
          <a:effectLst/>
        </p:spPr>
        <p:txBody>
          <a:bodyPr rtlCol="0" anchor="ctr"/>
          <a:lstStyle/>
          <a:p>
            <a:pPr algn="ctr"/>
            <a:r>
              <a:rPr lang="zh-TW" altLang="en-US" sz="2400" b="1" kern="0" dirty="0">
                <a:solidFill>
                  <a:prstClr val="white"/>
                </a:solidFill>
                <a:latin typeface="+mj-lt"/>
                <a:ea typeface="微軟正黑體"/>
              </a:rPr>
              <a:t>Longevity</a:t>
            </a:r>
          </a:p>
        </p:txBody>
      </p:sp>
      <p:sp>
        <p:nvSpPr>
          <p:cNvPr id="8" name="矩形 7"/>
          <p:cNvSpPr/>
          <p:nvPr/>
        </p:nvSpPr>
        <p:spPr>
          <a:xfrm>
            <a:off x="2027266" y="2961906"/>
            <a:ext cx="3863623" cy="523220"/>
          </a:xfrm>
          <a:prstGeom prst="rect">
            <a:avLst/>
          </a:prstGeom>
        </p:spPr>
        <p:txBody>
          <a:bodyPr wrap="none">
            <a:spAutoFit/>
          </a:bodyPr>
          <a:lstStyle/>
          <a:p>
            <a:pPr lvl="0" algn="ctr">
              <a:defRPr/>
            </a:pPr>
            <a:r>
              <a:rPr lang="en-US" altLang="zh-TW" sz="2700" b="1" dirty="0">
                <a:solidFill>
                  <a:srgbClr val="008080"/>
                </a:solidFill>
                <a:ea typeface="微軟正黑體" pitchFamily="34" charset="-120"/>
              </a:rPr>
              <a:t>Double-barreled Solution</a:t>
            </a:r>
          </a:p>
        </p:txBody>
      </p:sp>
      <p:sp>
        <p:nvSpPr>
          <p:cNvPr id="10" name="矩形 9"/>
          <p:cNvSpPr/>
          <p:nvPr/>
        </p:nvSpPr>
        <p:spPr>
          <a:xfrm>
            <a:off x="2104268" y="3485126"/>
            <a:ext cx="5837088" cy="1077218"/>
          </a:xfrm>
          <a:prstGeom prst="rect">
            <a:avLst/>
          </a:prstGeom>
        </p:spPr>
        <p:txBody>
          <a:bodyPr wrap="square">
            <a:spAutoFit/>
          </a:bodyPr>
          <a:lstStyle/>
          <a:p>
            <a:r>
              <a:rPr lang="en-US" altLang="zh-TW" sz="1600" dirty="0" err="1">
                <a:solidFill>
                  <a:schemeClr val="tx1">
                    <a:lumMod val="75000"/>
                    <a:lumOff val="25000"/>
                  </a:schemeClr>
                </a:solidFill>
              </a:rPr>
              <a:t>Apacer’s</a:t>
            </a:r>
            <a:r>
              <a:rPr lang="en-US" altLang="zh-TW" sz="1600" dirty="0">
                <a:solidFill>
                  <a:schemeClr val="tx1">
                    <a:lumMod val="75000"/>
                    <a:lumOff val="25000"/>
                  </a:schemeClr>
                </a:solidFill>
              </a:rPr>
              <a:t> Double-barreled Solution is comprised of CoreAnalyzer2 and </a:t>
            </a:r>
            <a:r>
              <a:rPr lang="en-US" altLang="zh-TW" sz="1600" dirty="0" err="1">
                <a:solidFill>
                  <a:schemeClr val="tx1">
                    <a:lumMod val="75000"/>
                    <a:lumOff val="25000"/>
                  </a:schemeClr>
                </a:solidFill>
              </a:rPr>
              <a:t>SSDWidget</a:t>
            </a:r>
            <a:r>
              <a:rPr lang="en-US" altLang="zh-TW" sz="1600" dirty="0">
                <a:solidFill>
                  <a:schemeClr val="tx1">
                    <a:lumMod val="75000"/>
                    <a:lumOff val="25000"/>
                  </a:schemeClr>
                </a:solidFill>
              </a:rPr>
              <a:t> 2.0. CoreAnalyzer2 helps determine which SSD and firmware are most suitable for a customer, and SSDWidget2.0 lets customers remotely monitor SSD status in real-time.</a:t>
            </a:r>
            <a:endParaRPr lang="zh-TW" altLang="en-US" sz="1600" dirty="0">
              <a:solidFill>
                <a:schemeClr val="tx1">
                  <a:lumMod val="75000"/>
                  <a:lumOff val="25000"/>
                </a:schemeClr>
              </a:solidFill>
            </a:endParaRPr>
          </a:p>
        </p:txBody>
      </p:sp>
      <p:pic>
        <p:nvPicPr>
          <p:cNvPr id="5" name="圖片 4"/>
          <p:cNvPicPr>
            <a:picLocks noChangeAspect="1"/>
          </p:cNvPicPr>
          <p:nvPr/>
        </p:nvPicPr>
        <p:blipFill>
          <a:blip r:embed="rId2"/>
          <a:stretch>
            <a:fillRect/>
          </a:stretch>
        </p:blipFill>
        <p:spPr>
          <a:xfrm>
            <a:off x="631825" y="3140968"/>
            <a:ext cx="1257300" cy="1257300"/>
          </a:xfrm>
          <a:prstGeom prst="rect">
            <a:avLst/>
          </a:prstGeom>
        </p:spPr>
      </p:pic>
    </p:spTree>
    <p:extLst>
      <p:ext uri="{BB962C8B-B14F-4D97-AF65-F5344CB8AC3E}">
        <p14:creationId xmlns:p14="http://schemas.microsoft.com/office/powerpoint/2010/main" val="135001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3"/>
          <p:cNvSpPr>
            <a:spLocks noGrp="1"/>
          </p:cNvSpPr>
          <p:nvPr>
            <p:ph type="sldNum" sz="quarter" idx="12"/>
          </p:nvPr>
        </p:nvSpPr>
        <p:spPr bwMode="auto">
          <a:noFill/>
          <a:ln>
            <a:miter lim="800000"/>
            <a:headEnd/>
            <a:tailEnd/>
          </a:ln>
        </p:spPr>
        <p:txBody>
          <a:bodyPr/>
          <a:lstStyle/>
          <a:p>
            <a:fld id="{6C00E2B4-E96F-4331-A9D9-096C22FA4A63}" type="slidenum">
              <a:rPr lang="zh-TW" altLang="en-US" smtClean="0"/>
              <a:pPr/>
              <a:t>14</a:t>
            </a:fld>
            <a:endParaRPr lang="zh-TW" altLang="en-US" smtClean="0"/>
          </a:p>
        </p:txBody>
      </p:sp>
      <p:sp>
        <p:nvSpPr>
          <p:cNvPr id="5" name="文字方塊 4"/>
          <p:cNvSpPr txBox="1"/>
          <p:nvPr/>
        </p:nvSpPr>
        <p:spPr>
          <a:xfrm>
            <a:off x="1266825" y="1484313"/>
            <a:ext cx="2447925" cy="631825"/>
          </a:xfrm>
          <a:prstGeom prst="rect">
            <a:avLst/>
          </a:prstGeom>
          <a:noFill/>
        </p:spPr>
        <p:txBody>
          <a:bodyPr>
            <a:spAutoFit/>
          </a:bodyPr>
          <a:lstStyle/>
          <a:p>
            <a:pPr eaLnBrk="1" hangingPunct="1">
              <a:defRPr/>
            </a:pPr>
            <a:r>
              <a:rPr lang="en-US" altLang="zh-TW" sz="3500" b="1" dirty="0">
                <a:solidFill>
                  <a:schemeClr val="tx1">
                    <a:lumMod val="75000"/>
                    <a:lumOff val="25000"/>
                  </a:schemeClr>
                </a:solidFill>
              </a:rPr>
              <a:t>Agenda</a:t>
            </a:r>
            <a:endParaRPr lang="zh-TW" altLang="en-US" sz="3500" b="1" dirty="0">
              <a:solidFill>
                <a:schemeClr val="tx1">
                  <a:lumMod val="75000"/>
                  <a:lumOff val="25000"/>
                </a:schemeClr>
              </a:solidFill>
            </a:endParaRPr>
          </a:p>
        </p:txBody>
      </p:sp>
      <p:sp>
        <p:nvSpPr>
          <p:cNvPr id="6" name="文字方塊 5"/>
          <p:cNvSpPr txBox="1"/>
          <p:nvPr/>
        </p:nvSpPr>
        <p:spPr>
          <a:xfrm>
            <a:off x="1500166" y="2116138"/>
            <a:ext cx="7561263" cy="3785652"/>
          </a:xfrm>
          <a:prstGeom prst="rect">
            <a:avLst/>
          </a:prstGeom>
          <a:noFill/>
        </p:spPr>
        <p:txBody>
          <a:bodyPr>
            <a:spAutoFit/>
          </a:bodyPr>
          <a:lstStyle/>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Overview</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Challenges and Requirements</a:t>
            </a:r>
            <a:endParaRPr lang="zh-TW" altLang="en-US" sz="2400" b="1" dirty="0">
              <a:solidFill>
                <a:schemeClr val="bg1">
                  <a:lumMod val="65000"/>
                </a:schemeClr>
              </a:solidFill>
              <a:ea typeface="微軟正黑體" pitchFamily="34" charset="-120"/>
            </a:endParaRP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Featured Technologies for Gaming Applications</a:t>
            </a:r>
          </a:p>
          <a:p>
            <a:pPr>
              <a:lnSpc>
                <a:spcPct val="150000"/>
              </a:lnSpc>
            </a:pPr>
            <a:r>
              <a:rPr lang="en-US" altLang="zh-TW" sz="2400" b="1" dirty="0">
                <a:solidFill>
                  <a:srgbClr val="008080"/>
                </a:solidFill>
                <a:ea typeface="微軟正黑體" pitchFamily="34" charset="-120"/>
                <a:sym typeface="Gill Sans"/>
              </a:rPr>
              <a:t>‧ </a:t>
            </a:r>
            <a:r>
              <a:rPr lang="en-US" altLang="zh-TW" sz="2400" b="1" dirty="0">
                <a:solidFill>
                  <a:srgbClr val="008080"/>
                </a:solidFill>
                <a:ea typeface="微軟正黑體" pitchFamily="34" charset="-120"/>
              </a:rPr>
              <a:t>Recommended Products</a:t>
            </a:r>
          </a:p>
          <a:p>
            <a:pPr>
              <a:lnSpc>
                <a:spcPct val="150000"/>
              </a:lnSpc>
            </a:pPr>
            <a:r>
              <a:rPr lang="en-US" altLang="zh-TW" sz="2400" b="1" dirty="0">
                <a:solidFill>
                  <a:schemeClr val="bg1">
                    <a:lumMod val="65000"/>
                  </a:schemeClr>
                </a:solidFill>
                <a:ea typeface="微軟正黑體" pitchFamily="34" charset="-120"/>
                <a:sym typeface="Gill Sans"/>
              </a:rPr>
              <a:t>‧ Customer Success Cases</a:t>
            </a: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err="1">
                <a:solidFill>
                  <a:schemeClr val="bg1">
                    <a:lumMod val="65000"/>
                  </a:schemeClr>
                </a:solidFill>
                <a:ea typeface="微軟正黑體" pitchFamily="34" charset="-120"/>
              </a:rPr>
              <a:t>Apacerʼs</a:t>
            </a:r>
            <a:r>
              <a:rPr lang="en-US" altLang="zh-TW" sz="2400" b="1" dirty="0">
                <a:solidFill>
                  <a:schemeClr val="bg1">
                    <a:lumMod val="65000"/>
                  </a:schemeClr>
                </a:solidFill>
                <a:ea typeface="微軟正黑體" pitchFamily="34" charset="-120"/>
              </a:rPr>
              <a:t> Strengths </a:t>
            </a:r>
            <a:endParaRPr lang="en-US" altLang="zh-TW" sz="2400" b="1" dirty="0" smtClean="0">
              <a:solidFill>
                <a:schemeClr val="bg1">
                  <a:lumMod val="65000"/>
                </a:schemeClr>
              </a:solidFill>
              <a:ea typeface="微軟正黑體" pitchFamily="34" charset="-120"/>
            </a:endParaRPr>
          </a:p>
          <a:p>
            <a:endParaRPr lang="zh-TW" altLang="en-US" sz="2400" b="1" dirty="0">
              <a:solidFill>
                <a:srgbClr val="008080"/>
              </a:solidFill>
              <a:ea typeface="微軟正黑體" pitchFamily="34" charset="-120"/>
            </a:endParaRPr>
          </a:p>
        </p:txBody>
      </p:sp>
    </p:spTree>
    <p:extLst>
      <p:ext uri="{BB962C8B-B14F-4D97-AF65-F5344CB8AC3E}">
        <p14:creationId xmlns:p14="http://schemas.microsoft.com/office/powerpoint/2010/main" val="441997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44911" y="584583"/>
            <a:ext cx="5998886" cy="830997"/>
          </a:xfrm>
          <a:prstGeom prst="rect">
            <a:avLst/>
          </a:prstGeom>
        </p:spPr>
        <p:txBody>
          <a:bodyPr wrap="none">
            <a:spAutoFit/>
          </a:bodyPr>
          <a:lstStyle/>
          <a:p>
            <a:pPr algn="r"/>
            <a:r>
              <a:rPr lang="en-US" altLang="zh-TW" sz="2400" b="1" dirty="0">
                <a:solidFill>
                  <a:srgbClr val="008080"/>
                </a:solidFill>
                <a:ea typeface="微軟正黑體" pitchFamily="34" charset="-120"/>
              </a:rPr>
              <a:t>Recommended Products: </a:t>
            </a:r>
            <a:endParaRPr lang="en-US" altLang="zh-TW" sz="2400" b="1" dirty="0" smtClean="0">
              <a:solidFill>
                <a:srgbClr val="008080"/>
              </a:solidFill>
              <a:ea typeface="微軟正黑體" pitchFamily="34" charset="-120"/>
            </a:endParaRPr>
          </a:p>
          <a:p>
            <a:pPr algn="r"/>
            <a:r>
              <a:rPr lang="en-US" altLang="zh-TW" sz="2400" b="1" dirty="0" smtClean="0">
                <a:solidFill>
                  <a:srgbClr val="008080"/>
                </a:solidFill>
                <a:ea typeface="微軟正黑體" pitchFamily="34" charset="-120"/>
              </a:rPr>
              <a:t>High </a:t>
            </a:r>
            <a:r>
              <a:rPr lang="en-US" altLang="zh-TW" sz="2400" b="1" dirty="0">
                <a:solidFill>
                  <a:srgbClr val="008080"/>
                </a:solidFill>
                <a:ea typeface="微軟正黑體" pitchFamily="34" charset="-120"/>
              </a:rPr>
              <a:t>Endurance 3D NAND </a:t>
            </a:r>
            <a:r>
              <a:rPr lang="en-US" altLang="zh-TW" sz="2400" b="1" dirty="0">
                <a:solidFill>
                  <a:schemeClr val="accent5"/>
                </a:solidFill>
                <a:ea typeface="微軟正黑體" pitchFamily="34" charset="-120"/>
              </a:rPr>
              <a:t>SLC-</a:t>
            </a:r>
            <a:r>
              <a:rPr lang="en-US" altLang="zh-TW" sz="2400" b="1" dirty="0" err="1">
                <a:solidFill>
                  <a:schemeClr val="accent5"/>
                </a:solidFill>
                <a:ea typeface="微軟正黑體" pitchFamily="34" charset="-120"/>
              </a:rPr>
              <a:t>liteX</a:t>
            </a:r>
            <a:r>
              <a:rPr lang="en-US" altLang="zh-TW" sz="2400" b="1" dirty="0">
                <a:solidFill>
                  <a:srgbClr val="C00000"/>
                </a:solidFill>
                <a:ea typeface="微軟正黑體" pitchFamily="34" charset="-120"/>
              </a:rPr>
              <a:t> </a:t>
            </a:r>
            <a:r>
              <a:rPr lang="en-US" altLang="zh-TW" sz="2400" b="1" dirty="0">
                <a:solidFill>
                  <a:srgbClr val="008080"/>
                </a:solidFill>
                <a:ea typeface="微軟正黑體" pitchFamily="34" charset="-120"/>
              </a:rPr>
              <a:t>SSD series</a:t>
            </a:r>
            <a:endParaRPr lang="zh-TW" altLang="en-US" sz="2400" b="1" dirty="0">
              <a:solidFill>
                <a:srgbClr val="008080"/>
              </a:solidFill>
              <a:ea typeface="微軟正黑體" pitchFamily="34" charset="-120"/>
            </a:endParaRPr>
          </a:p>
        </p:txBody>
      </p:sp>
      <p:graphicFrame>
        <p:nvGraphicFramePr>
          <p:cNvPr id="5" name="Group 57"/>
          <p:cNvGraphicFramePr>
            <a:graphicFrameLocks noGrp="1"/>
          </p:cNvGraphicFramePr>
          <p:nvPr>
            <p:extLst>
              <p:ext uri="{D42A27DB-BD31-4B8C-83A1-F6EECF244321}">
                <p14:modId xmlns:p14="http://schemas.microsoft.com/office/powerpoint/2010/main" val="3235256726"/>
              </p:ext>
            </p:extLst>
          </p:nvPr>
        </p:nvGraphicFramePr>
        <p:xfrm>
          <a:off x="683568" y="2302544"/>
          <a:ext cx="7793333" cy="4347110"/>
        </p:xfrm>
        <a:graphic>
          <a:graphicData uri="http://schemas.openxmlformats.org/drawingml/2006/table">
            <a:tbl>
              <a:tblPr/>
              <a:tblGrid>
                <a:gridCol w="1152131"/>
                <a:gridCol w="1008000"/>
                <a:gridCol w="1168706"/>
                <a:gridCol w="1080120"/>
                <a:gridCol w="1008112"/>
                <a:gridCol w="1173662"/>
                <a:gridCol w="1202602"/>
              </a:tblGrid>
              <a:tr h="51529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800" b="1" dirty="0" smtClean="0">
                          <a:solidFill>
                            <a:schemeClr val="bg1"/>
                          </a:solidFill>
                          <a:latin typeface="+mn-lt"/>
                        </a:rPr>
                        <a:t>Model</a:t>
                      </a:r>
                      <a:endParaRPr kumimoji="0" lang="en-US" altLang="zh-TW" sz="800" b="1" i="0" u="none" strike="noStrike" kern="1200" cap="none" normalizeH="0" baseline="0" dirty="0" smtClean="0">
                        <a:ln>
                          <a:noFill/>
                        </a:ln>
                        <a:solidFill>
                          <a:schemeClr val="bg1"/>
                        </a:solidFill>
                        <a:effectLst/>
                        <a:latin typeface="+mn-lt"/>
                        <a:ea typeface="微軟正黑體" pitchFamily="34" charset="-120"/>
                        <a:cs typeface="+mn-cs"/>
                        <a:sym typeface="Gill Sans" charset="0"/>
                      </a:endParaRP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SH250-25</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algn="ctr" rtl="0" fontAlgn="ctr"/>
                      <a:r>
                        <a:rPr lang="en-US" sz="1200" b="1" i="0" u="none" strike="noStrike" dirty="0">
                          <a:solidFill>
                            <a:schemeClr val="bg1"/>
                          </a:solidFill>
                          <a:effectLst/>
                          <a:latin typeface="Calibri" panose="020F0502020204030204" pitchFamily="34" charset="0"/>
                          <a:ea typeface="新細明體" panose="02020500000000000000" pitchFamily="18" charset="-120"/>
                        </a:rPr>
                        <a:t>PH250-M280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algn="ctr" rtl="0" fontAlgn="ctr"/>
                      <a:r>
                        <a:rPr lang="en-US" sz="1200" b="1" i="0" u="none" strike="noStrike" dirty="0">
                          <a:solidFill>
                            <a:schemeClr val="bg1"/>
                          </a:solidFill>
                          <a:effectLst/>
                          <a:latin typeface="Calibri" panose="020F0502020204030204" pitchFamily="34" charset="0"/>
                          <a:ea typeface="新細明體" panose="02020500000000000000" pitchFamily="18" charset="-120"/>
                        </a:rPr>
                        <a:t>PH250-M242</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algn="ctr" rtl="0" fontAlgn="ctr"/>
                      <a:r>
                        <a:rPr lang="en-US" sz="1200" b="1" i="0" u="none" strike="noStrike" dirty="0">
                          <a:solidFill>
                            <a:schemeClr val="bg1"/>
                          </a:solidFill>
                          <a:effectLst/>
                          <a:latin typeface="Calibri" panose="020F0502020204030204" pitchFamily="34" charset="0"/>
                          <a:ea typeface="新細明體" panose="02020500000000000000" pitchFamily="18" charset="-120"/>
                        </a:rPr>
                        <a:t>PH250-CFX</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UH110-UFD4</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CH210-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MSD</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rPr>
                        <a:t>Features</a:t>
                      </a: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50" b="1" kern="1200" dirty="0" smtClean="0">
                          <a:solidFill>
                            <a:srgbClr val="C00000"/>
                          </a:solidFill>
                          <a:latin typeface="+mn-lt"/>
                          <a:ea typeface="微軟正黑體" panose="020B0604030504040204" pitchFamily="34" charset="-120"/>
                          <a:cs typeface="+mn-cs"/>
                        </a:rPr>
                        <a:t>AES 256-bit Encryption</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000" b="1" i="0" u="none" strike="noStrike">
                          <a:solidFill>
                            <a:srgbClr val="C00000"/>
                          </a:solidFill>
                          <a:effectLst/>
                          <a:latin typeface="Calibri" panose="020F0502020204030204" pitchFamily="34" charset="0"/>
                          <a:ea typeface="新細明體" panose="02020500000000000000" pitchFamily="18" charset="-120"/>
                        </a:rPr>
                        <a:t>AES 256-bit Encryption, </a:t>
                      </a:r>
                      <a:br>
                        <a:rPr lang="en-US" sz="1000" b="1" i="0" u="none" strike="noStrike">
                          <a:solidFill>
                            <a:srgbClr val="C00000"/>
                          </a:solidFill>
                          <a:effectLst/>
                          <a:latin typeface="Calibri" panose="020F0502020204030204" pitchFamily="34" charset="0"/>
                          <a:ea typeface="新細明體" panose="02020500000000000000" pitchFamily="18" charset="-120"/>
                        </a:rPr>
                      </a:br>
                      <a:r>
                        <a:rPr lang="en-US" sz="1000" b="1" i="0" u="none" strike="noStrike">
                          <a:solidFill>
                            <a:srgbClr val="C00000"/>
                          </a:solidFill>
                          <a:effectLst/>
                          <a:latin typeface="Calibri" panose="020F0502020204030204" pitchFamily="34" charset="0"/>
                          <a:ea typeface="新細明體" panose="02020500000000000000" pitchFamily="18" charset="-120"/>
                        </a:rPr>
                        <a:t>DataDefender™</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000" b="1" i="0" u="none" strike="noStrike">
                          <a:solidFill>
                            <a:srgbClr val="C00000"/>
                          </a:solidFill>
                          <a:effectLst/>
                          <a:latin typeface="Calibri" panose="020F0502020204030204" pitchFamily="34" charset="0"/>
                          <a:ea typeface="新細明體" panose="02020500000000000000" pitchFamily="18" charset="-120"/>
                        </a:rPr>
                        <a:t>AES 256-bit Encryption, </a:t>
                      </a:r>
                      <a:br>
                        <a:rPr lang="en-US" sz="1000" b="1" i="0" u="none" strike="noStrike">
                          <a:solidFill>
                            <a:srgbClr val="C00000"/>
                          </a:solidFill>
                          <a:effectLst/>
                          <a:latin typeface="Calibri" panose="020F0502020204030204" pitchFamily="34" charset="0"/>
                          <a:ea typeface="新細明體" panose="02020500000000000000" pitchFamily="18" charset="-120"/>
                        </a:rPr>
                      </a:br>
                      <a:r>
                        <a:rPr lang="en-US" sz="1000" b="1" i="0" u="none" strike="noStrike">
                          <a:solidFill>
                            <a:srgbClr val="C00000"/>
                          </a:solidFill>
                          <a:effectLst/>
                          <a:latin typeface="Calibri" panose="020F0502020204030204" pitchFamily="34" charset="0"/>
                          <a:ea typeface="新細明體" panose="02020500000000000000" pitchFamily="18" charset="-120"/>
                        </a:rPr>
                        <a:t>DataDefender™</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000" b="1" i="0" u="none" strike="noStrike">
                          <a:solidFill>
                            <a:srgbClr val="C00000"/>
                          </a:solidFill>
                          <a:effectLst/>
                          <a:latin typeface="Calibri" panose="020F0502020204030204" pitchFamily="34" charset="0"/>
                          <a:ea typeface="新細明體" panose="02020500000000000000" pitchFamily="18" charset="-120"/>
                        </a:rPr>
                        <a:t>AES 256-bit Encryption, </a:t>
                      </a:r>
                      <a:br>
                        <a:rPr lang="en-US" sz="1000" b="1" i="0" u="none" strike="noStrike">
                          <a:solidFill>
                            <a:srgbClr val="C00000"/>
                          </a:solidFill>
                          <a:effectLst/>
                          <a:latin typeface="Calibri" panose="020F0502020204030204" pitchFamily="34" charset="0"/>
                          <a:ea typeface="新細明體" panose="02020500000000000000" pitchFamily="18" charset="-120"/>
                        </a:rPr>
                      </a:br>
                      <a:r>
                        <a:rPr lang="en-US" sz="1000" b="1" i="0" u="none" strike="noStrike">
                          <a:solidFill>
                            <a:srgbClr val="C00000"/>
                          </a:solidFill>
                          <a:effectLst/>
                          <a:latin typeface="Calibri" panose="020F0502020204030204" pitchFamily="34" charset="0"/>
                          <a:ea typeface="新細明體" panose="02020500000000000000" pitchFamily="18" charset="-120"/>
                        </a:rPr>
                        <a:t>DataDefender™, Write Protect</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lang="en-US" altLang="zh-TW" sz="1050" b="1" kern="1200" dirty="0" smtClean="0">
                          <a:solidFill>
                            <a:srgbClr val="C00000"/>
                          </a:solidFill>
                          <a:effectLst/>
                          <a:latin typeface="+mn-lt"/>
                          <a:ea typeface="微軟正黑體" panose="020B0604030504040204" pitchFamily="34" charset="-120"/>
                          <a:cs typeface="+mn-cs"/>
                        </a:rPr>
                        <a:t>Write Protect</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50" b="1" kern="1200" dirty="0" smtClean="0">
                          <a:solidFill>
                            <a:srgbClr val="C00000"/>
                          </a:solidFill>
                          <a:effectLst/>
                          <a:latin typeface="+mn-lt"/>
                          <a:ea typeface="微軟正黑體" panose="020B0604030504040204" pitchFamily="34" charset="-120"/>
                          <a:cs typeface="+mn-cs"/>
                        </a:rPr>
                        <a:t>Smart Read Refresh™</a:t>
                      </a:r>
                      <a:endParaRPr lang="zh-TW" altLang="zh-TW" sz="1050" b="1" kern="1200" dirty="0" smtClean="0">
                        <a:solidFill>
                          <a:srgbClr val="C00000"/>
                        </a:solidFill>
                        <a:effectLst/>
                        <a:latin typeface="+mn-lt"/>
                        <a:ea typeface="微軟正黑體" panose="020B0604030504040204" pitchFamily="34" charset="-120"/>
                        <a:cs typeface="+mn-cs"/>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rPr>
                        <a:t>Form Factor</a:t>
                      </a:r>
                      <a:endParaRPr kumimoji="0" lang="en-US" altLang="zh-TW" sz="8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rgbClr val="262626"/>
                          </a:solidFill>
                          <a:latin typeface="+mn-lt"/>
                          <a:ea typeface="微軟正黑體" panose="020B0604030504040204" pitchFamily="34" charset="-120"/>
                          <a:cs typeface="+mn-cs"/>
                          <a:sym typeface="Gill Sans" charset="0"/>
                        </a:rPr>
                        <a:t>2.5"</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M.2 2280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M.2 2242</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CFexpress 2.0 Type B</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rPr>
                        <a:t>USB Flash Drive</a:t>
                      </a:r>
                      <a:endParaRPr lang="zh-TW" altLang="en-US" sz="900" kern="1200" dirty="0">
                        <a:solidFill>
                          <a:srgbClr val="262626"/>
                        </a:solidFill>
                        <a:latin typeface="+mn-lt"/>
                        <a:ea typeface="微軟正黑體" panose="020B0604030504040204" pitchFamily="34" charset="-120"/>
                        <a:cs typeface="+mn-cs"/>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altLang="zh-TW" sz="900" kern="1200" dirty="0" err="1" smtClean="0">
                          <a:solidFill>
                            <a:srgbClr val="262626"/>
                          </a:solidFill>
                          <a:latin typeface="+mn-lt"/>
                          <a:ea typeface="微軟正黑體" panose="020B0604030504040204" pitchFamily="34" charset="-120"/>
                          <a:cs typeface="+mn-cs"/>
                        </a:rPr>
                        <a:t>microSD</a:t>
                      </a:r>
                      <a:endParaRPr lang="zh-TW" altLang="en-US" sz="900" kern="1200" dirty="0">
                        <a:solidFill>
                          <a:srgbClr val="262626"/>
                        </a:solidFill>
                        <a:latin typeface="+mn-lt"/>
                        <a:ea typeface="微軟正黑體" panose="020B0604030504040204" pitchFamily="34" charset="-120"/>
                        <a:cs typeface="+mn-cs"/>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Interface</a:t>
                      </a:r>
                      <a:endPar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rgbClr val="262626"/>
                          </a:solidFill>
                          <a:latin typeface="+mn-lt"/>
                          <a:ea typeface="微軟正黑體" panose="020B0604030504040204" pitchFamily="34" charset="-120"/>
                          <a:cs typeface="+mn-cs"/>
                          <a:sym typeface="Gill Sans" charset="0"/>
                        </a:rPr>
                        <a:t>SATA 3.2 (6Gb/s)</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PCIe Gen4 x4</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PCIe Gen4 x4</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PCIe Gen4 x4</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rPr>
                        <a:t>USB 3.1 Gen1</a:t>
                      </a:r>
                      <a:endParaRPr lang="zh-TW" altLang="en-US" sz="900" kern="1200" dirty="0">
                        <a:solidFill>
                          <a:srgbClr val="262626"/>
                        </a:solidFill>
                        <a:latin typeface="+mn-lt"/>
                        <a:ea typeface="微軟正黑體" panose="020B0604030504040204" pitchFamily="34" charset="-120"/>
                        <a:cs typeface="+mn-cs"/>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TW" sz="900" dirty="0" smtClean="0">
                          <a:solidFill>
                            <a:srgbClr val="262626"/>
                          </a:solidFill>
                        </a:rPr>
                        <a:t>SD 5.0</a:t>
                      </a:r>
                      <a:endParaRPr lang="zh-TW" altLang="en-US" sz="900" dirty="0">
                        <a:solidFill>
                          <a:srgbClr val="262626"/>
                        </a:solidFill>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Connector</a:t>
                      </a:r>
                      <a:endPar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rgbClr val="262626"/>
                          </a:solidFill>
                          <a:latin typeface="+mn-lt"/>
                          <a:ea typeface="微軟正黑體" panose="020B0604030504040204" pitchFamily="34" charset="-120"/>
                          <a:cs typeface="+mn-cs"/>
                          <a:sym typeface="Gill Sans" charset="0"/>
                        </a:rPr>
                        <a:t>(7+15) pin</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dirty="0">
                          <a:solidFill>
                            <a:srgbClr val="262626"/>
                          </a:solidFill>
                          <a:effectLst/>
                          <a:latin typeface="Calibri" panose="020F0502020204030204" pitchFamily="34" charset="0"/>
                          <a:ea typeface="新細明體" panose="02020500000000000000" pitchFamily="18" charset="-120"/>
                        </a:rPr>
                        <a:t>M.2 M Key</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M.2 M Key</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altLang="zh-TW" sz="900" b="0" i="0" u="none" strike="noStrike" dirty="0">
                          <a:solidFill>
                            <a:srgbClr val="262626"/>
                          </a:solidFill>
                          <a:effectLst/>
                          <a:latin typeface="Calibri" panose="020F0502020204030204" pitchFamily="34" charset="0"/>
                          <a:ea typeface="新細明體" panose="02020500000000000000" pitchFamily="18" charset="-120"/>
                        </a:rPr>
                        <a:t>-</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rPr>
                        <a:t>USB Type A Plug</a:t>
                      </a:r>
                      <a:endParaRPr lang="zh-TW" altLang="en-US" sz="900" kern="1200" dirty="0">
                        <a:solidFill>
                          <a:srgbClr val="262626"/>
                        </a:solidFill>
                        <a:latin typeface="+mn-lt"/>
                        <a:ea typeface="微軟正黑體" panose="020B0604030504040204" pitchFamily="34" charset="-120"/>
                        <a:cs typeface="+mn-cs"/>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sym typeface="Gill Sans" charset="0"/>
                        </a:rPr>
                        <a:t>-</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NAND Flash</a:t>
                      </a:r>
                      <a:r>
                        <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 </a:t>
                      </a: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Type</a:t>
                      </a:r>
                      <a:endPar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050" kern="1200" dirty="0" smtClean="0">
                          <a:solidFill>
                            <a:schemeClr val="tx1">
                              <a:lumMod val="75000"/>
                              <a:lumOff val="25000"/>
                            </a:schemeClr>
                          </a:solidFill>
                          <a:latin typeface="+mn-lt"/>
                          <a:ea typeface="微軟正黑體" panose="020B0604030504040204" pitchFamily="34" charset="-120"/>
                          <a:cs typeface="+mn-cs"/>
                          <a:sym typeface="Gill Sans" charset="0"/>
                        </a:rPr>
                        <a:t>3D</a:t>
                      </a:r>
                      <a:r>
                        <a:rPr lang="en-US" altLang="zh-TW" sz="1050" kern="1200" baseline="0" dirty="0" smtClean="0">
                          <a:solidFill>
                            <a:schemeClr val="tx1">
                              <a:lumMod val="75000"/>
                              <a:lumOff val="25000"/>
                            </a:schemeClr>
                          </a:solidFill>
                          <a:latin typeface="+mn-lt"/>
                          <a:ea typeface="微軟正黑體" panose="020B0604030504040204" pitchFamily="34" charset="-120"/>
                          <a:cs typeface="+mn-cs"/>
                          <a:sym typeface="Gill Sans" charset="0"/>
                        </a:rPr>
                        <a:t> TLC</a:t>
                      </a:r>
                      <a:endParaRPr lang="zh-TW" altLang="en-US" sz="105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zh-TW" altLang="en-US" sz="105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dirty="0"/>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dirty="0"/>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Capacity</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rgbClr val="262626"/>
                          </a:solidFill>
                          <a:latin typeface="+mn-lt"/>
                          <a:ea typeface="微軟正黑體" panose="020B0604030504040204" pitchFamily="34" charset="-120"/>
                          <a:cs typeface="+mn-cs"/>
                          <a:sym typeface="Gill Sans" charset="0"/>
                        </a:rPr>
                        <a:t>10~320 GB</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dirty="0">
                          <a:solidFill>
                            <a:srgbClr val="262626"/>
                          </a:solidFill>
                          <a:effectLst/>
                          <a:latin typeface="Calibri" panose="020F0502020204030204" pitchFamily="34" charset="0"/>
                          <a:ea typeface="新細明體" panose="02020500000000000000" pitchFamily="18" charset="-120"/>
                        </a:rPr>
                        <a:t>160GB ~ 640GB</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dirty="0">
                          <a:solidFill>
                            <a:srgbClr val="262626"/>
                          </a:solidFill>
                          <a:effectLst/>
                          <a:latin typeface="Calibri" panose="020F0502020204030204" pitchFamily="34" charset="0"/>
                          <a:ea typeface="新細明體" panose="02020500000000000000" pitchFamily="18" charset="-120"/>
                        </a:rPr>
                        <a:t>160GB ~ 320GB</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dirty="0">
                          <a:solidFill>
                            <a:srgbClr val="262626"/>
                          </a:solidFill>
                          <a:effectLst/>
                          <a:latin typeface="Calibri" panose="020F0502020204030204" pitchFamily="34" charset="0"/>
                          <a:ea typeface="新細明體" panose="02020500000000000000" pitchFamily="18" charset="-120"/>
                        </a:rPr>
                        <a:t>160GB ~ 320GB</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rgbClr val="262626"/>
                          </a:solidFill>
                          <a:latin typeface="+mn-lt"/>
                          <a:ea typeface="微軟正黑體" panose="020B0604030504040204" pitchFamily="34" charset="-120"/>
                          <a:cs typeface="+mn-cs"/>
                        </a:rPr>
                        <a:t>4~8 GB</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sym typeface="Gill Sans" charset="0"/>
                        </a:rPr>
                        <a:t>16~64 GB</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External DRAM</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rPr>
                        <a:t>No</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No</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No</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No</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sym typeface="Gill Sans" charset="0"/>
                        </a:rPr>
                        <a:t>-</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sym typeface="Gill Sans" charset="0"/>
                        </a:rPr>
                        <a:t>-</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Max. R/W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Performance (MB/sec)</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rPr>
                        <a:t>560/520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US" altLang="zh-TW" sz="900" b="0" i="0" u="none" strike="noStrike">
                          <a:solidFill>
                            <a:srgbClr val="000000"/>
                          </a:solidFill>
                          <a:effectLst/>
                          <a:latin typeface="Calibri" panose="020F0502020204030204" pitchFamily="34" charset="0"/>
                          <a:ea typeface="新細明體" panose="02020500000000000000" pitchFamily="18" charset="-120"/>
                        </a:rPr>
                        <a:t>3325/3020 </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US" altLang="zh-TW" sz="900" b="0" i="0" u="none" strike="noStrike">
                          <a:solidFill>
                            <a:srgbClr val="000000"/>
                          </a:solidFill>
                          <a:effectLst/>
                          <a:latin typeface="Calibri" panose="020F0502020204030204" pitchFamily="34" charset="0"/>
                          <a:ea typeface="新細明體" panose="02020500000000000000" pitchFamily="18" charset="-120"/>
                        </a:rPr>
                        <a:t>3500/2885 </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US" altLang="zh-TW" sz="900" b="0" i="0" u="none" strike="noStrike">
                          <a:solidFill>
                            <a:srgbClr val="000000"/>
                          </a:solidFill>
                          <a:effectLst/>
                          <a:latin typeface="Calibri" panose="020F0502020204030204" pitchFamily="34" charset="0"/>
                          <a:ea typeface="新細明體" panose="02020500000000000000" pitchFamily="18" charset="-120"/>
                        </a:rPr>
                        <a:t>2900/1500 </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sym typeface="Gill Sans" charset="0"/>
                        </a:rPr>
                        <a:t>265/50</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sym typeface="Gill Sans" charset="0"/>
                        </a:rPr>
                        <a:t>90/70</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Standard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Operating</a:t>
                      </a:r>
                      <a:r>
                        <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 </a:t>
                      </a: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Temp. (°C)</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rPr>
                        <a:t>0 ~ + 70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TW" altLang="en-US" sz="900" b="0" i="0" u="none" strike="noStrike">
                          <a:solidFill>
                            <a:srgbClr val="000000"/>
                          </a:solidFill>
                          <a:effectLst/>
                          <a:latin typeface="Calibri" panose="020F0502020204030204" pitchFamily="34" charset="0"/>
                          <a:ea typeface="新細明體" panose="02020500000000000000" pitchFamily="18" charset="-120"/>
                        </a:rPr>
                        <a:t> </a:t>
                      </a:r>
                      <a:r>
                        <a:rPr lang="en-US" altLang="zh-TW" sz="900" b="0" i="0" u="none" strike="noStrike">
                          <a:solidFill>
                            <a:srgbClr val="000000"/>
                          </a:solidFill>
                          <a:effectLst/>
                          <a:latin typeface="Calibri" panose="020F0502020204030204" pitchFamily="34" charset="0"/>
                          <a:ea typeface="新細明體" panose="02020500000000000000" pitchFamily="18" charset="-120"/>
                        </a:rPr>
                        <a:t>0 ~ + 70 </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TW" altLang="en-US" sz="900" b="0" i="0" u="none" strike="noStrike">
                          <a:solidFill>
                            <a:srgbClr val="000000"/>
                          </a:solidFill>
                          <a:effectLst/>
                          <a:latin typeface="Calibri" panose="020F0502020204030204" pitchFamily="34" charset="0"/>
                          <a:ea typeface="新細明體" panose="02020500000000000000" pitchFamily="18" charset="-120"/>
                        </a:rPr>
                        <a:t> </a:t>
                      </a:r>
                      <a:r>
                        <a:rPr lang="en-US" altLang="zh-TW" sz="900" b="0" i="0" u="none" strike="noStrike">
                          <a:solidFill>
                            <a:srgbClr val="000000"/>
                          </a:solidFill>
                          <a:effectLst/>
                          <a:latin typeface="Calibri" panose="020F0502020204030204" pitchFamily="34" charset="0"/>
                          <a:ea typeface="新細明體" panose="02020500000000000000" pitchFamily="18" charset="-120"/>
                        </a:rPr>
                        <a:t>0 ~ + 70 </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TW" altLang="en-US" sz="900" b="0" i="0" u="none" strike="noStrike">
                          <a:solidFill>
                            <a:srgbClr val="000000"/>
                          </a:solidFill>
                          <a:effectLst/>
                          <a:latin typeface="Calibri" panose="020F0502020204030204" pitchFamily="34" charset="0"/>
                          <a:ea typeface="新細明體" panose="02020500000000000000" pitchFamily="18" charset="-120"/>
                        </a:rPr>
                        <a:t> </a:t>
                      </a:r>
                      <a:r>
                        <a:rPr lang="en-US" altLang="zh-TW" sz="900" b="0" i="0" u="none" strike="noStrike">
                          <a:solidFill>
                            <a:srgbClr val="000000"/>
                          </a:solidFill>
                          <a:effectLst/>
                          <a:latin typeface="Calibri" panose="020F0502020204030204" pitchFamily="34" charset="0"/>
                          <a:ea typeface="新細明體" panose="02020500000000000000" pitchFamily="18" charset="-120"/>
                        </a:rPr>
                        <a:t>0 ~ + 70 </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rPr>
                        <a:t>0 ~ + 70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rPr>
                        <a:t>0 ~ + 70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Wide </a:t>
                      </a:r>
                      <a:r>
                        <a:rPr kumimoji="0" lang="en-US" altLang="zh-TW" sz="800" b="1" i="0" u="none" strike="noStrike" kern="1200" cap="none" normalizeH="0" baseline="0" dirty="0" smtClean="0">
                          <a:ln>
                            <a:noFill/>
                          </a:ln>
                          <a:solidFill>
                            <a:schemeClr val="tx1">
                              <a:lumMod val="75000"/>
                              <a:lumOff val="25000"/>
                            </a:schemeClr>
                          </a:solidFill>
                          <a:effectLst/>
                          <a:latin typeface="+mj-lt"/>
                          <a:ea typeface="+mn-ea"/>
                          <a:cs typeface="+mn-cs"/>
                        </a:rPr>
                        <a:t>Temp. </a:t>
                      </a:r>
                      <a:r>
                        <a:rPr kumimoji="0" lang="en-US" altLang="zh-TW" sz="800" b="1" i="0" u="none" strike="noStrike" kern="1200" cap="none" normalizeH="0" baseline="0" dirty="0" smtClean="0">
                          <a:ln>
                            <a:noFill/>
                          </a:ln>
                          <a:solidFill>
                            <a:schemeClr val="tx1">
                              <a:lumMod val="75000"/>
                              <a:lumOff val="25000"/>
                            </a:schemeClr>
                          </a:solidFill>
                          <a:effectLst/>
                          <a:latin typeface="+mn-lt"/>
                          <a:ea typeface="+mn-ea"/>
                          <a:cs typeface="+mn-cs"/>
                        </a:rPr>
                        <a:t>(°C)</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rgbClr val="262626"/>
                          </a:solidFill>
                          <a:latin typeface="+mn-lt"/>
                          <a:ea typeface="微軟正黑體" panose="020B0604030504040204" pitchFamily="34" charset="-120"/>
                          <a:cs typeface="+mn-cs"/>
                        </a:rPr>
                        <a:t>- 40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US" altLang="zh-TW" sz="900" b="0" i="0" u="none" strike="noStrike">
                          <a:solidFill>
                            <a:srgbClr val="000000"/>
                          </a:solidFill>
                          <a:effectLst/>
                          <a:latin typeface="Calibri" panose="020F0502020204030204" pitchFamily="34" charset="0"/>
                          <a:ea typeface="新細明體" panose="02020500000000000000" pitchFamily="18" charset="-120"/>
                        </a:rPr>
                        <a:t>- 40 ~ + 85</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US" altLang="zh-TW" sz="900" b="0" i="0" u="none" strike="noStrike">
                          <a:solidFill>
                            <a:srgbClr val="000000"/>
                          </a:solidFill>
                          <a:effectLst/>
                          <a:latin typeface="Calibri" panose="020F0502020204030204" pitchFamily="34" charset="0"/>
                          <a:ea typeface="新細明體" panose="02020500000000000000" pitchFamily="18" charset="-120"/>
                        </a:rPr>
                        <a:t>- 40 ~ + 85</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US" altLang="zh-TW" sz="900" b="0" i="0" u="none" strike="noStrike">
                          <a:solidFill>
                            <a:srgbClr val="000000"/>
                          </a:solidFill>
                          <a:effectLst/>
                          <a:latin typeface="Calibri" panose="020F0502020204030204" pitchFamily="34" charset="0"/>
                          <a:ea typeface="新細明體" panose="02020500000000000000" pitchFamily="18" charset="-120"/>
                        </a:rPr>
                        <a:t>- 40 ~ + 85</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rgbClr val="262626"/>
                          </a:solidFill>
                          <a:latin typeface="+mn-lt"/>
                          <a:ea typeface="微軟正黑體" panose="020B0604030504040204" pitchFamily="34" charset="-120"/>
                          <a:cs typeface="+mn-cs"/>
                        </a:rPr>
                        <a:t>- 40 ~ + 85</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900" kern="1200" dirty="0" smtClean="0">
                          <a:solidFill>
                            <a:srgbClr val="262626"/>
                          </a:solidFill>
                          <a:latin typeface="+mn-lt"/>
                          <a:ea typeface="微軟正黑體" panose="020B0604030504040204" pitchFamily="34" charset="-120"/>
                          <a:cs typeface="+mn-cs"/>
                        </a:rPr>
                        <a:t>Not support</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MTBF (Hours)</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rPr>
                        <a:t>&gt;3,000,000</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TW" altLang="en-US" sz="900" b="0" i="0" u="none" strike="noStrike">
                          <a:solidFill>
                            <a:srgbClr val="000000"/>
                          </a:solidFill>
                          <a:effectLst/>
                          <a:latin typeface="Calibri" panose="020F0502020204030204" pitchFamily="34" charset="0"/>
                          <a:ea typeface="新細明體" panose="02020500000000000000" pitchFamily="18" charset="-120"/>
                        </a:rPr>
                        <a:t> </a:t>
                      </a:r>
                      <a:r>
                        <a:rPr lang="en-US" altLang="zh-TW" sz="900" b="0" i="0" u="none" strike="noStrike">
                          <a:solidFill>
                            <a:srgbClr val="000000"/>
                          </a:solidFill>
                          <a:effectLst/>
                          <a:latin typeface="Calibri" panose="020F0502020204030204" pitchFamily="34" charset="0"/>
                          <a:ea typeface="新細明體" panose="02020500000000000000" pitchFamily="18" charset="-120"/>
                        </a:rPr>
                        <a:t>&gt;3,000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TW" altLang="en-US" sz="900" b="0" i="0" u="none" strike="noStrike">
                          <a:solidFill>
                            <a:srgbClr val="000000"/>
                          </a:solidFill>
                          <a:effectLst/>
                          <a:latin typeface="Calibri" panose="020F0502020204030204" pitchFamily="34" charset="0"/>
                          <a:ea typeface="新細明體" panose="02020500000000000000" pitchFamily="18" charset="-120"/>
                        </a:rPr>
                        <a:t> </a:t>
                      </a:r>
                      <a:r>
                        <a:rPr lang="en-US" altLang="zh-TW" sz="900" b="0" i="0" u="none" strike="noStrike">
                          <a:solidFill>
                            <a:srgbClr val="000000"/>
                          </a:solidFill>
                          <a:effectLst/>
                          <a:latin typeface="Calibri" panose="020F0502020204030204" pitchFamily="34" charset="0"/>
                          <a:ea typeface="新細明體" panose="02020500000000000000" pitchFamily="18" charset="-120"/>
                        </a:rPr>
                        <a:t>&gt;3,000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TW" altLang="en-US" sz="900" b="0" i="0" u="none" strike="noStrike">
                          <a:solidFill>
                            <a:srgbClr val="000000"/>
                          </a:solidFill>
                          <a:effectLst/>
                          <a:latin typeface="Calibri" panose="020F0502020204030204" pitchFamily="34" charset="0"/>
                          <a:ea typeface="新細明體" panose="02020500000000000000" pitchFamily="18" charset="-120"/>
                        </a:rPr>
                        <a:t> </a:t>
                      </a:r>
                      <a:r>
                        <a:rPr lang="en-US" altLang="zh-TW" sz="900" b="0" i="0" u="none" strike="noStrike">
                          <a:solidFill>
                            <a:srgbClr val="000000"/>
                          </a:solidFill>
                          <a:effectLst/>
                          <a:latin typeface="Calibri" panose="020F0502020204030204" pitchFamily="34" charset="0"/>
                          <a:ea typeface="新細明體" panose="02020500000000000000" pitchFamily="18" charset="-120"/>
                        </a:rPr>
                        <a:t>&gt;3,000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rPr>
                        <a:t>&gt;3,000,000</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kern="1200" dirty="0" smtClean="0">
                          <a:solidFill>
                            <a:srgbClr val="262626"/>
                          </a:solidFill>
                          <a:latin typeface="+mn-lt"/>
                          <a:ea typeface="微軟正黑體" panose="020B0604030504040204" pitchFamily="34" charset="-120"/>
                          <a:cs typeface="+mn-cs"/>
                        </a:rPr>
                        <a:t>&gt;3,000,000</a:t>
                      </a:r>
                      <a:endParaRPr lang="zh-TW" altLang="en-US" sz="900" kern="1200" dirty="0" smtClean="0">
                        <a:solidFill>
                          <a:srgbClr val="262626"/>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96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rPr>
                        <a:t>Recommended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rPr>
                        <a:t>Applications</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b="1" kern="1200" dirty="0" smtClean="0">
                          <a:solidFill>
                            <a:schemeClr val="accent5"/>
                          </a:solidFill>
                          <a:effectLst/>
                          <a:latin typeface="+mn-lt"/>
                          <a:ea typeface="微軟正黑體" panose="020B0604030504040204" pitchFamily="34" charset="-120"/>
                          <a:cs typeface="+mn-cs"/>
                        </a:rPr>
                        <a:t>Jackpot Controller</a:t>
                      </a:r>
                      <a:endParaRPr lang="zh-TW" altLang="zh-TW" sz="1000" b="1" kern="1200" dirty="0" smtClean="0">
                        <a:solidFill>
                          <a:schemeClr val="accent5"/>
                        </a:solidFill>
                        <a:effectLst/>
                        <a:latin typeface="+mn-lt"/>
                        <a:ea typeface="微軟正黑體" panose="020B0604030504040204" pitchFamily="34" charset="-120"/>
                        <a:cs typeface="+mn-cs"/>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algn="ctr" fontAlgn="ctr"/>
                      <a:endParaRPr lang="en-US" sz="900" b="0" i="0" u="none" strike="noStrike" dirty="0">
                        <a:solidFill>
                          <a:srgbClr val="000000"/>
                        </a:solidFill>
                        <a:effectLst/>
                        <a:latin typeface="Calibri" panose="020F0502020204030204" pitchFamily="34" charset="0"/>
                        <a:ea typeface="新細明體" panose="02020500000000000000" pitchFamily="18" charset="-120"/>
                      </a:endParaRP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algn="ctr" fontAlgn="ctr"/>
                      <a:endParaRPr lang="en-US" sz="900" b="0" i="0" u="none" strike="noStrike" dirty="0">
                        <a:solidFill>
                          <a:srgbClr val="000000"/>
                        </a:solidFill>
                        <a:effectLst/>
                        <a:latin typeface="Calibri" panose="020F0502020204030204" pitchFamily="34" charset="0"/>
                        <a:ea typeface="新細明體" panose="02020500000000000000" pitchFamily="18" charset="-120"/>
                      </a:endParaRP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algn="ctr" fontAlgn="ctr"/>
                      <a:endParaRPr lang="en-US" sz="900" b="0" i="0" u="none" strike="noStrike" dirty="0">
                        <a:solidFill>
                          <a:srgbClr val="000000"/>
                        </a:solidFill>
                        <a:effectLst/>
                        <a:latin typeface="Calibri" panose="020F0502020204030204" pitchFamily="34" charset="0"/>
                        <a:ea typeface="新細明體" panose="02020500000000000000" pitchFamily="18" charset="-120"/>
                      </a:endParaRP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900" b="1" kern="1200" dirty="0" smtClean="0">
                          <a:solidFill>
                            <a:schemeClr val="accent5"/>
                          </a:solidFill>
                          <a:effectLst/>
                          <a:latin typeface="+mn-lt"/>
                          <a:ea typeface="微軟正黑體" panose="020B0604030504040204" pitchFamily="34" charset="-120"/>
                          <a:cs typeface="+mn-cs"/>
                        </a:rPr>
                        <a:t>Electronic Gaming Machine</a:t>
                      </a:r>
                      <a:endParaRPr lang="zh-TW" altLang="zh-TW" sz="900" b="1" kern="1200" dirty="0" smtClean="0">
                        <a:solidFill>
                          <a:schemeClr val="accent5"/>
                        </a:solidFill>
                        <a:effectLst/>
                        <a:latin typeface="+mn-lt"/>
                        <a:ea typeface="微軟正黑體" panose="020B0604030504040204" pitchFamily="34" charset="-120"/>
                        <a:cs typeface="+mn-cs"/>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000" b="1" kern="1200" dirty="0" smtClean="0">
                          <a:solidFill>
                            <a:schemeClr val="accent5"/>
                          </a:solidFill>
                          <a:effectLst/>
                          <a:latin typeface="+mn-lt"/>
                          <a:ea typeface="微軟正黑體" panose="020B0604030504040204" pitchFamily="34" charset="-120"/>
                          <a:cs typeface="+mn-cs"/>
                        </a:rPr>
                        <a:t>Jackpot Controller &amp; EGM</a:t>
                      </a:r>
                      <a:endParaRPr lang="zh-TW" altLang="zh-TW" sz="1000" b="1" kern="1200" dirty="0" smtClean="0">
                        <a:solidFill>
                          <a:schemeClr val="accent5"/>
                        </a:solidFill>
                        <a:effectLst/>
                        <a:latin typeface="+mn-lt"/>
                        <a:ea typeface="微軟正黑體" panose="020B0604030504040204" pitchFamily="34" charset="-120"/>
                        <a:cs typeface="+mn-cs"/>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pic>
        <p:nvPicPr>
          <p:cNvPr id="1028" name="Picture 4" descr="https://industrial.apacer.com/upfiles/ADUpload/allshare/SH250-25_7m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2165" y="1381418"/>
            <a:ext cx="995559" cy="9955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industrial.apacer.com/upfiles/ADUpload/allshare/CH110-MS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7603" y="1955584"/>
            <a:ext cx="354783" cy="3547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industrial.apacer.com/upfiles/ADUpload/allshare/UH110-UFD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0328" y="1818251"/>
            <a:ext cx="629450" cy="62945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5436096" y="1331476"/>
            <a:ext cx="3579313" cy="369332"/>
          </a:xfrm>
          <a:prstGeom prst="rect">
            <a:avLst/>
          </a:prstGeom>
        </p:spPr>
        <p:txBody>
          <a:bodyPr wrap="none">
            <a:spAutoFit/>
          </a:bodyPr>
          <a:lstStyle/>
          <a:p>
            <a:pPr algn="ctr"/>
            <a:r>
              <a:rPr lang="en-US" altLang="zh-TW" b="1" dirty="0">
                <a:solidFill>
                  <a:srgbClr val="C00000"/>
                </a:solidFill>
              </a:rPr>
              <a:t>(Reaching up to 100,000 P/E Cycles)</a:t>
            </a:r>
            <a:endParaRPr lang="zh-TW" altLang="en-US" b="1" dirty="0">
              <a:solidFill>
                <a:srgbClr val="C00000"/>
              </a:solidFill>
            </a:endParaRPr>
          </a:p>
        </p:txBody>
      </p:sp>
      <p:sp>
        <p:nvSpPr>
          <p:cNvPr id="13" name="投影片編號版面配置區 3"/>
          <p:cNvSpPr txBox="1">
            <a:spLocks/>
          </p:cNvSpPr>
          <p:nvPr/>
        </p:nvSpPr>
        <p:spPr>
          <a:xfrm>
            <a:off x="7022578" y="6621865"/>
            <a:ext cx="2133600"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TW" sz="1200" dirty="0" smtClean="0">
                <a:solidFill>
                  <a:schemeClr val="tx1">
                    <a:tint val="75000"/>
                  </a:schemeClr>
                </a:solidFill>
              </a:rPr>
              <a:t>14</a:t>
            </a:r>
            <a:endParaRPr lang="zh-TW" altLang="en-US" sz="1200" dirty="0">
              <a:solidFill>
                <a:schemeClr val="tx1">
                  <a:tint val="75000"/>
                </a:schemeClr>
              </a:solidFill>
            </a:endParaRPr>
          </a:p>
        </p:txBody>
      </p:sp>
      <p:pic>
        <p:nvPicPr>
          <p:cNvPr id="2" name="圖片 1"/>
          <p:cNvPicPr>
            <a:picLocks noChangeAspect="1"/>
          </p:cNvPicPr>
          <p:nvPr/>
        </p:nvPicPr>
        <p:blipFill>
          <a:blip r:embed="rId6"/>
          <a:stretch>
            <a:fillRect/>
          </a:stretch>
        </p:blipFill>
        <p:spPr>
          <a:xfrm>
            <a:off x="3258834" y="1501772"/>
            <a:ext cx="267483" cy="790057"/>
          </a:xfrm>
          <a:prstGeom prst="rect">
            <a:avLst/>
          </a:prstGeom>
        </p:spPr>
      </p:pic>
      <p:pic>
        <p:nvPicPr>
          <p:cNvPr id="4" name="圖片 3"/>
          <p:cNvPicPr>
            <a:picLocks noChangeAspect="1"/>
          </p:cNvPicPr>
          <p:nvPr/>
        </p:nvPicPr>
        <p:blipFill>
          <a:blip r:embed="rId7"/>
          <a:stretch>
            <a:fillRect/>
          </a:stretch>
        </p:blipFill>
        <p:spPr>
          <a:xfrm>
            <a:off x="4395506" y="1835829"/>
            <a:ext cx="242521" cy="434296"/>
          </a:xfrm>
          <a:prstGeom prst="rect">
            <a:avLst/>
          </a:prstGeom>
        </p:spPr>
      </p:pic>
      <p:pic>
        <p:nvPicPr>
          <p:cNvPr id="6" name="圖片 5"/>
          <p:cNvPicPr>
            <a:picLocks noChangeAspect="1"/>
          </p:cNvPicPr>
          <p:nvPr/>
        </p:nvPicPr>
        <p:blipFill>
          <a:blip r:embed="rId8"/>
          <a:stretch>
            <a:fillRect/>
          </a:stretch>
        </p:blipFill>
        <p:spPr>
          <a:xfrm>
            <a:off x="5447355" y="1916832"/>
            <a:ext cx="279210" cy="361616"/>
          </a:xfrm>
          <a:prstGeom prst="rect">
            <a:avLst/>
          </a:prstGeom>
        </p:spPr>
      </p:pic>
    </p:spTree>
    <p:extLst>
      <p:ext uri="{BB962C8B-B14F-4D97-AF65-F5344CB8AC3E}">
        <p14:creationId xmlns:p14="http://schemas.microsoft.com/office/powerpoint/2010/main" val="2320179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27984" y="712203"/>
            <a:ext cx="4565545" cy="523220"/>
          </a:xfrm>
          <a:prstGeom prst="rect">
            <a:avLst/>
          </a:prstGeom>
        </p:spPr>
        <p:txBody>
          <a:bodyPr wrap="none">
            <a:spAutoFit/>
          </a:bodyPr>
          <a:lstStyle/>
          <a:p>
            <a:r>
              <a:rPr lang="en-US" altLang="zh-TW" sz="2800" b="1" dirty="0" smtClean="0">
                <a:solidFill>
                  <a:srgbClr val="008080"/>
                </a:solidFill>
                <a:ea typeface="微軟正黑體" pitchFamily="34" charset="-120"/>
              </a:rPr>
              <a:t>Recommended Products: SSD</a:t>
            </a:r>
            <a:endParaRPr lang="zh-TW" altLang="en-US" sz="2800" b="1" dirty="0">
              <a:solidFill>
                <a:srgbClr val="008080"/>
              </a:solidFill>
              <a:ea typeface="微軟正黑體" pitchFamily="34" charset="-120"/>
            </a:endParaRPr>
          </a:p>
        </p:txBody>
      </p:sp>
      <p:sp>
        <p:nvSpPr>
          <p:cNvPr id="9" name="投影片編號版面配置區 3"/>
          <p:cNvSpPr txBox="1">
            <a:spLocks/>
          </p:cNvSpPr>
          <p:nvPr/>
        </p:nvSpPr>
        <p:spPr>
          <a:xfrm>
            <a:off x="7022578" y="6621865"/>
            <a:ext cx="2133600"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TW" sz="1200" dirty="0" smtClean="0">
                <a:solidFill>
                  <a:schemeClr val="tx1">
                    <a:tint val="75000"/>
                  </a:schemeClr>
                </a:solidFill>
              </a:rPr>
              <a:t>15</a:t>
            </a:r>
            <a:endParaRPr lang="zh-TW" altLang="en-US" sz="1200" dirty="0">
              <a:solidFill>
                <a:schemeClr val="tx1">
                  <a:tint val="75000"/>
                </a:schemeClr>
              </a:solidFill>
            </a:endParaRPr>
          </a:p>
        </p:txBody>
      </p:sp>
      <p:graphicFrame>
        <p:nvGraphicFramePr>
          <p:cNvPr id="15" name="Group 57"/>
          <p:cNvGraphicFramePr>
            <a:graphicFrameLocks noGrp="1"/>
          </p:cNvGraphicFramePr>
          <p:nvPr>
            <p:extLst>
              <p:ext uri="{D42A27DB-BD31-4B8C-83A1-F6EECF244321}">
                <p14:modId xmlns:p14="http://schemas.microsoft.com/office/powerpoint/2010/main" val="572433900"/>
              </p:ext>
            </p:extLst>
          </p:nvPr>
        </p:nvGraphicFramePr>
        <p:xfrm>
          <a:off x="683568" y="2302544"/>
          <a:ext cx="7793333" cy="4008395"/>
        </p:xfrm>
        <a:graphic>
          <a:graphicData uri="http://schemas.openxmlformats.org/drawingml/2006/table">
            <a:tbl>
              <a:tblPr/>
              <a:tblGrid>
                <a:gridCol w="1152131"/>
                <a:gridCol w="1008000"/>
                <a:gridCol w="1168706"/>
                <a:gridCol w="1080120"/>
                <a:gridCol w="1008112"/>
                <a:gridCol w="1173662"/>
                <a:gridCol w="1202602"/>
              </a:tblGrid>
              <a:tr h="51529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800" b="1" dirty="0" smtClean="0">
                          <a:solidFill>
                            <a:schemeClr val="bg1"/>
                          </a:solidFill>
                          <a:latin typeface="+mn-lt"/>
                        </a:rPr>
                        <a:t>Model</a:t>
                      </a:r>
                      <a:endParaRPr kumimoji="0" lang="en-US" altLang="zh-TW" sz="800" b="1" i="0" u="none" strike="noStrike" kern="1200" cap="none" normalizeH="0" baseline="0" dirty="0" smtClean="0">
                        <a:ln>
                          <a:noFill/>
                        </a:ln>
                        <a:solidFill>
                          <a:schemeClr val="bg1"/>
                        </a:solidFill>
                        <a:effectLst/>
                        <a:latin typeface="+mn-lt"/>
                        <a:ea typeface="微軟正黑體" pitchFamily="34" charset="-120"/>
                        <a:cs typeface="+mn-cs"/>
                        <a:sym typeface="Gill Sans" charset="0"/>
                      </a:endParaRP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algn="ctr" rtl="0" fontAlgn="ctr"/>
                      <a:r>
                        <a:rPr lang="en-US" sz="1200" b="1" i="0" u="none" strike="noStrike" dirty="0">
                          <a:solidFill>
                            <a:srgbClr val="FFFFFF"/>
                          </a:solidFill>
                          <a:effectLst/>
                          <a:latin typeface="Calibri" panose="020F0502020204030204" pitchFamily="34" charset="0"/>
                          <a:ea typeface="新細明體" panose="02020500000000000000" pitchFamily="18" charset="-120"/>
                        </a:rPr>
                        <a:t>PT220-M280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algn="ctr" rtl="0" fontAlgn="ctr"/>
                      <a:r>
                        <a:rPr lang="en-US" sz="1200" b="1" i="0" u="none" strike="noStrike" dirty="0">
                          <a:solidFill>
                            <a:schemeClr val="bg1"/>
                          </a:solidFill>
                          <a:effectLst/>
                          <a:latin typeface="Calibri" panose="020F0502020204030204" pitchFamily="34" charset="0"/>
                          <a:ea typeface="新細明體" panose="02020500000000000000" pitchFamily="18" charset="-120"/>
                        </a:rPr>
                        <a:t>PV220-M280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algn="ctr" rtl="0" fontAlgn="ctr"/>
                      <a:r>
                        <a:rPr lang="en-US" sz="1200" b="1" i="0" u="none" strike="noStrike" dirty="0">
                          <a:solidFill>
                            <a:schemeClr val="bg1"/>
                          </a:solidFill>
                          <a:effectLst/>
                          <a:latin typeface="Calibri" panose="020F0502020204030204" pitchFamily="34" charset="0"/>
                          <a:ea typeface="新細明體" panose="02020500000000000000" pitchFamily="18" charset="-120"/>
                        </a:rPr>
                        <a:t>ST250-25</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algn="ctr" rtl="0" fontAlgn="ctr"/>
                      <a:r>
                        <a:rPr lang="en-US" sz="1200" b="1" i="0" u="none" strike="noStrike" dirty="0">
                          <a:solidFill>
                            <a:schemeClr val="bg1"/>
                          </a:solidFill>
                          <a:effectLst/>
                          <a:latin typeface="Calibri" panose="020F0502020204030204" pitchFamily="34" charset="0"/>
                          <a:ea typeface="新細明體" panose="02020500000000000000" pitchFamily="18" charset="-120"/>
                        </a:rPr>
                        <a:t>PT250-M280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algn="ctr" rtl="0" fontAlgn="ctr"/>
                      <a:r>
                        <a:rPr lang="en-US" sz="1200" b="1" i="0" u="none" strike="noStrike" dirty="0">
                          <a:solidFill>
                            <a:schemeClr val="bg1"/>
                          </a:solidFill>
                          <a:effectLst/>
                          <a:latin typeface="Calibri" panose="020F0502020204030204" pitchFamily="34" charset="0"/>
                          <a:ea typeface="新細明體" panose="02020500000000000000" pitchFamily="18" charset="-120"/>
                        </a:rPr>
                        <a:t> PT250-M242</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c>
                  <a:txBody>
                    <a:bodyPr/>
                    <a:lstStyle/>
                    <a:p>
                      <a:pPr algn="ctr" rtl="0" fontAlgn="ctr"/>
                      <a:r>
                        <a:rPr lang="en-US" sz="1200" b="1" i="0" u="none" strike="noStrike" dirty="0">
                          <a:solidFill>
                            <a:schemeClr val="bg1"/>
                          </a:solidFill>
                          <a:effectLst/>
                          <a:latin typeface="Calibri" panose="020F0502020204030204" pitchFamily="34" charset="0"/>
                          <a:ea typeface="新細明體" panose="02020500000000000000" pitchFamily="18" charset="-120"/>
                        </a:rPr>
                        <a:t>PV250-CFX</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5">
                        <a:lumMod val="75000"/>
                      </a:schemeClr>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rPr>
                        <a:t>Features</a:t>
                      </a: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000" b="1" i="0" u="none" strike="noStrike">
                          <a:solidFill>
                            <a:srgbClr val="C00000"/>
                          </a:solidFill>
                          <a:effectLst/>
                          <a:latin typeface="Calibri" panose="020F0502020204030204" pitchFamily="34" charset="0"/>
                          <a:ea typeface="新細明體" panose="02020500000000000000" pitchFamily="18" charset="-120"/>
                        </a:rPr>
                        <a:t>High Performance,</a:t>
                      </a:r>
                      <a:br>
                        <a:rPr lang="en-US" sz="1000" b="1" i="0" u="none" strike="noStrike">
                          <a:solidFill>
                            <a:srgbClr val="C00000"/>
                          </a:solidFill>
                          <a:effectLst/>
                          <a:latin typeface="Calibri" panose="020F0502020204030204" pitchFamily="34" charset="0"/>
                          <a:ea typeface="新細明體" panose="02020500000000000000" pitchFamily="18" charset="-120"/>
                        </a:rPr>
                      </a:br>
                      <a:r>
                        <a:rPr lang="en-US" sz="1000" b="1" i="0" u="none" strike="noStrike">
                          <a:solidFill>
                            <a:srgbClr val="C00000"/>
                          </a:solidFill>
                          <a:effectLst/>
                          <a:latin typeface="Calibri" panose="020F0502020204030204" pitchFamily="34" charset="0"/>
                          <a:ea typeface="新細明體" panose="02020500000000000000" pitchFamily="18" charset="-120"/>
                        </a:rPr>
                        <a:t>DataDefender™</a:t>
                      </a:r>
                      <a:br>
                        <a:rPr lang="en-US" sz="1000" b="1" i="0" u="none" strike="noStrike">
                          <a:solidFill>
                            <a:srgbClr val="C00000"/>
                          </a:solidFill>
                          <a:effectLst/>
                          <a:latin typeface="Calibri" panose="020F0502020204030204" pitchFamily="34" charset="0"/>
                          <a:ea typeface="新細明體" panose="02020500000000000000" pitchFamily="18" charset="-120"/>
                        </a:rPr>
                      </a:br>
                      <a:endParaRPr lang="en-US" sz="1000" b="1" i="0" u="none" strike="noStrike">
                        <a:solidFill>
                          <a:srgbClr val="C00000"/>
                        </a:solidFill>
                        <a:effectLst/>
                        <a:latin typeface="Calibri" panose="020F0502020204030204" pitchFamily="34" charset="0"/>
                        <a:ea typeface="新細明體" panose="02020500000000000000" pitchFamily="18" charset="-120"/>
                      </a:endParaRP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000" b="1" i="0" u="none" strike="noStrike">
                          <a:solidFill>
                            <a:srgbClr val="C00000"/>
                          </a:solidFill>
                          <a:effectLst/>
                          <a:latin typeface="Calibri" panose="020F0502020204030204" pitchFamily="34" charset="0"/>
                          <a:ea typeface="新細明體" panose="02020500000000000000" pitchFamily="18" charset="-120"/>
                        </a:rPr>
                        <a:t>High Performance, DataDefenderTM, Heatsink (Option)</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000" b="1" i="0" u="none" strike="noStrike">
                          <a:solidFill>
                            <a:srgbClr val="C00000"/>
                          </a:solidFill>
                          <a:effectLst/>
                          <a:latin typeface="Calibri" panose="020F0502020204030204" pitchFamily="34" charset="0"/>
                          <a:ea typeface="新細明體" panose="02020500000000000000" pitchFamily="18" charset="-120"/>
                        </a:rPr>
                        <a:t>DataDefender™</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000" b="1" i="0" u="none" strike="noStrike">
                          <a:solidFill>
                            <a:srgbClr val="C00000"/>
                          </a:solidFill>
                          <a:effectLst/>
                          <a:latin typeface="Calibri" panose="020F0502020204030204" pitchFamily="34" charset="0"/>
                          <a:ea typeface="新細明體" panose="02020500000000000000" pitchFamily="18" charset="-120"/>
                        </a:rPr>
                        <a:t>High Performance, Sidefill, Heatsink (Option)</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000" b="1" i="0" u="none" strike="noStrike">
                          <a:solidFill>
                            <a:srgbClr val="C00000"/>
                          </a:solidFill>
                          <a:effectLst/>
                          <a:latin typeface="Calibri" panose="020F0502020204030204" pitchFamily="34" charset="0"/>
                          <a:ea typeface="新細明體" panose="02020500000000000000" pitchFamily="18" charset="-120"/>
                        </a:rPr>
                        <a:t>High Performance</a:t>
                      </a:r>
                      <a:br>
                        <a:rPr lang="en-US" sz="1000" b="1" i="0" u="none" strike="noStrike">
                          <a:solidFill>
                            <a:srgbClr val="C00000"/>
                          </a:solidFill>
                          <a:effectLst/>
                          <a:latin typeface="Calibri" panose="020F0502020204030204" pitchFamily="34" charset="0"/>
                          <a:ea typeface="新細明體" panose="02020500000000000000" pitchFamily="18" charset="-120"/>
                        </a:rPr>
                      </a:br>
                      <a:endParaRPr lang="en-US" sz="1000" b="1" i="0" u="none" strike="noStrike">
                        <a:solidFill>
                          <a:srgbClr val="C00000"/>
                        </a:solidFill>
                        <a:effectLst/>
                        <a:latin typeface="Calibri" panose="020F0502020204030204" pitchFamily="34" charset="0"/>
                        <a:ea typeface="新細明體" panose="02020500000000000000" pitchFamily="18" charset="-120"/>
                      </a:endParaRP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000" b="1" i="0" u="none" strike="noStrike">
                          <a:solidFill>
                            <a:srgbClr val="C00000"/>
                          </a:solidFill>
                          <a:effectLst/>
                          <a:latin typeface="Calibri" panose="020F0502020204030204" pitchFamily="34" charset="0"/>
                          <a:ea typeface="新細明體" panose="02020500000000000000" pitchFamily="18" charset="-120"/>
                        </a:rPr>
                        <a:t>AES 256-bit Encryption, Write Ptotect</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rPr>
                        <a:t>Form Factor</a:t>
                      </a:r>
                      <a:endParaRPr kumimoji="0" lang="en-US" altLang="zh-TW" sz="8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M.2 2280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M.2 2280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2.5”</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M.2 2280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M.2 2242</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CFexpress 2.0 Type B</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Interface</a:t>
                      </a:r>
                      <a:endPar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PCIe Gen3 x4</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PCIe Gen3 x4</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SATA 3.2 (6Gb/s)</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PCIe Gen4 x4</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PCIe Gen4 x4</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PCIe Gen3 x2</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Connector</a:t>
                      </a:r>
                      <a:endPar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M.2 M Key</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M.2 M Key</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(7+15) pin male</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M.2 M Key</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M.2 M Key</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NAND Flash</a:t>
                      </a:r>
                      <a:r>
                        <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 </a:t>
                      </a: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Type</a:t>
                      </a:r>
                      <a:endPar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gridSpan="6">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3D TLC</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Capacity</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128GB ~ 2TB</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240GB ~ 960GB</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128GB ~ 2TB</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256GB ~ 2TB</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US" sz="900" b="0" i="0" u="none" strike="noStrike">
                          <a:solidFill>
                            <a:srgbClr val="000000"/>
                          </a:solidFill>
                          <a:effectLst/>
                          <a:latin typeface="Calibri" panose="020F0502020204030204" pitchFamily="34" charset="0"/>
                          <a:ea typeface="新細明體" panose="02020500000000000000" pitchFamily="18" charset="-120"/>
                        </a:rPr>
                        <a:t>256GB ~ 1TB</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US" sz="900" b="0" i="0" u="none" strike="noStrike">
                          <a:solidFill>
                            <a:srgbClr val="000000"/>
                          </a:solidFill>
                          <a:effectLst/>
                          <a:latin typeface="Calibri" panose="020F0502020204030204" pitchFamily="34" charset="0"/>
                          <a:ea typeface="新細明體" panose="02020500000000000000" pitchFamily="18" charset="-120"/>
                        </a:rPr>
                        <a:t>240GB ~ 960GB</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External DRAM</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No</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No</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No</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No</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No</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900" b="0" i="0" u="none" strike="noStrike">
                          <a:solidFill>
                            <a:srgbClr val="262626"/>
                          </a:solidFill>
                          <a:effectLst/>
                          <a:latin typeface="Calibri" panose="020F0502020204030204" pitchFamily="34" charset="0"/>
                          <a:ea typeface="新細明體" panose="02020500000000000000" pitchFamily="18" charset="-120"/>
                        </a:rPr>
                        <a:t>No</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Max. R/W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Performance (MB/sec)</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2400/2240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2390/2205 </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560/510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3680/3400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US" altLang="zh-TW" sz="900" b="0" i="0" u="none" strike="noStrike">
                          <a:solidFill>
                            <a:srgbClr val="000000"/>
                          </a:solidFill>
                          <a:effectLst/>
                          <a:latin typeface="Calibri" panose="020F0502020204030204" pitchFamily="34" charset="0"/>
                          <a:ea typeface="新細明體" panose="02020500000000000000" pitchFamily="18" charset="-120"/>
                        </a:rPr>
                        <a:t>3500/2885 </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US" altLang="zh-TW" sz="900" b="0" i="0" u="none" strike="noStrike">
                          <a:solidFill>
                            <a:srgbClr val="000000"/>
                          </a:solidFill>
                          <a:effectLst/>
                          <a:latin typeface="Calibri" panose="020F0502020204030204" pitchFamily="34" charset="0"/>
                          <a:ea typeface="新細明體" panose="02020500000000000000" pitchFamily="18" charset="-120"/>
                        </a:rPr>
                        <a:t>2900/1500 </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Standard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Operating</a:t>
                      </a:r>
                      <a:r>
                        <a:rPr kumimoji="0" lang="zh-TW" altLang="en-US"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 </a:t>
                      </a: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Temp. (°C)</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0 ~ + 70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0 ~ + 70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0 ~ + 70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0 ~ + 70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TW" altLang="en-US" sz="900" b="0" i="0" u="none" strike="noStrike">
                          <a:solidFill>
                            <a:srgbClr val="000000"/>
                          </a:solidFill>
                          <a:effectLst/>
                          <a:latin typeface="Calibri" panose="020F0502020204030204" pitchFamily="34" charset="0"/>
                          <a:ea typeface="新細明體" panose="02020500000000000000" pitchFamily="18" charset="-120"/>
                        </a:rPr>
                        <a:t> </a:t>
                      </a:r>
                      <a:r>
                        <a:rPr lang="en-US" altLang="zh-TW" sz="900" b="0" i="0" u="none" strike="noStrike">
                          <a:solidFill>
                            <a:srgbClr val="000000"/>
                          </a:solidFill>
                          <a:effectLst/>
                          <a:latin typeface="Calibri" panose="020F0502020204030204" pitchFamily="34" charset="0"/>
                          <a:ea typeface="新細明體" panose="02020500000000000000" pitchFamily="18" charset="-120"/>
                        </a:rPr>
                        <a:t>0 ~ + 70 </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TW" altLang="en-US" sz="900" b="0" i="0" u="none" strike="noStrike">
                          <a:solidFill>
                            <a:srgbClr val="000000"/>
                          </a:solidFill>
                          <a:effectLst/>
                          <a:latin typeface="Calibri" panose="020F0502020204030204" pitchFamily="34" charset="0"/>
                          <a:ea typeface="新細明體" panose="02020500000000000000" pitchFamily="18" charset="-120"/>
                        </a:rPr>
                        <a:t> </a:t>
                      </a:r>
                      <a:r>
                        <a:rPr lang="en-US" altLang="zh-TW" sz="900" b="0" i="0" u="none" strike="noStrike">
                          <a:solidFill>
                            <a:srgbClr val="000000"/>
                          </a:solidFill>
                          <a:effectLst/>
                          <a:latin typeface="Calibri" panose="020F0502020204030204" pitchFamily="34" charset="0"/>
                          <a:ea typeface="新細明體" panose="02020500000000000000" pitchFamily="18" charset="-120"/>
                        </a:rPr>
                        <a:t>0 ~ + 70 </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Wide </a:t>
                      </a:r>
                      <a:r>
                        <a:rPr kumimoji="0" lang="en-US" altLang="zh-TW" sz="800" b="1" i="0" u="none" strike="noStrike" kern="1200" cap="none" normalizeH="0" baseline="0" dirty="0" smtClean="0">
                          <a:ln>
                            <a:noFill/>
                          </a:ln>
                          <a:solidFill>
                            <a:schemeClr val="tx1">
                              <a:lumMod val="75000"/>
                              <a:lumOff val="25000"/>
                            </a:schemeClr>
                          </a:solidFill>
                          <a:effectLst/>
                          <a:latin typeface="+mj-lt"/>
                          <a:ea typeface="+mn-ea"/>
                          <a:cs typeface="+mn-cs"/>
                        </a:rPr>
                        <a:t>Temp. </a:t>
                      </a:r>
                      <a:r>
                        <a:rPr kumimoji="0" lang="en-US" altLang="zh-TW" sz="800" b="1" i="0" u="none" strike="noStrike" kern="1200" cap="none" normalizeH="0" baseline="0" dirty="0" smtClean="0">
                          <a:ln>
                            <a:noFill/>
                          </a:ln>
                          <a:solidFill>
                            <a:schemeClr val="tx1">
                              <a:lumMod val="75000"/>
                              <a:lumOff val="25000"/>
                            </a:schemeClr>
                          </a:solidFill>
                          <a:effectLst/>
                          <a:latin typeface="+mn-lt"/>
                          <a:ea typeface="+mn-ea"/>
                          <a:cs typeface="+mn-cs"/>
                        </a:rPr>
                        <a:t>(°C)</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- 40 ~ + 85</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US" altLang="zh-TW" sz="900" b="0" i="0" u="none" strike="noStrike">
                          <a:solidFill>
                            <a:srgbClr val="000000"/>
                          </a:solidFill>
                          <a:effectLst/>
                          <a:latin typeface="Calibri" panose="020F0502020204030204" pitchFamily="34" charset="0"/>
                          <a:ea typeface="新細明體" panose="02020500000000000000" pitchFamily="18" charset="-120"/>
                        </a:rPr>
                        <a:t>-</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ctr"/>
                      <a:r>
                        <a:rPr lang="en-US" altLang="zh-TW" sz="900" b="0" i="0" u="none" strike="noStrike">
                          <a:solidFill>
                            <a:srgbClr val="000000"/>
                          </a:solidFill>
                          <a:effectLst/>
                          <a:latin typeface="Calibri" panose="020F0502020204030204" pitchFamily="34" charset="0"/>
                          <a:ea typeface="新細明體" panose="02020500000000000000" pitchFamily="18" charset="-120"/>
                        </a:rPr>
                        <a:t>- 40 ~ + 85</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252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rPr>
                        <a:t>MTBF (Hours)</a:t>
                      </a:r>
                      <a:endPar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&gt;3,000,000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&gt;3,000,000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&gt;3,000,000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altLang="zh-TW" sz="900" b="0" i="0" u="none" strike="noStrike">
                          <a:solidFill>
                            <a:srgbClr val="262626"/>
                          </a:solidFill>
                          <a:effectLst/>
                          <a:latin typeface="Calibri" panose="020F0502020204030204" pitchFamily="34" charset="0"/>
                          <a:ea typeface="新細明體" panose="02020500000000000000" pitchFamily="18" charset="-120"/>
                        </a:rPr>
                        <a:t>&gt;3,000,000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TW" altLang="en-US" sz="900" b="0" i="0" u="none" strike="noStrike">
                          <a:solidFill>
                            <a:srgbClr val="000000"/>
                          </a:solidFill>
                          <a:effectLst/>
                          <a:latin typeface="Calibri" panose="020F0502020204030204" pitchFamily="34" charset="0"/>
                          <a:ea typeface="新細明體" panose="02020500000000000000" pitchFamily="18" charset="-120"/>
                        </a:rPr>
                        <a:t> </a:t>
                      </a:r>
                      <a:r>
                        <a:rPr lang="en-US" altLang="zh-TW" sz="900" b="0" i="0" u="none" strike="noStrike">
                          <a:solidFill>
                            <a:srgbClr val="000000"/>
                          </a:solidFill>
                          <a:effectLst/>
                          <a:latin typeface="Calibri" panose="020F0502020204030204" pitchFamily="34" charset="0"/>
                          <a:ea typeface="新細明體" panose="02020500000000000000" pitchFamily="18" charset="-120"/>
                        </a:rPr>
                        <a:t>&gt;3,000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lang="zh-TW" altLang="en-US" sz="900" b="0" i="0" u="none" strike="noStrike">
                          <a:solidFill>
                            <a:srgbClr val="000000"/>
                          </a:solidFill>
                          <a:effectLst/>
                          <a:latin typeface="Calibri" panose="020F0502020204030204" pitchFamily="34" charset="0"/>
                          <a:ea typeface="新細明體" panose="02020500000000000000" pitchFamily="18" charset="-120"/>
                        </a:rPr>
                        <a:t> </a:t>
                      </a:r>
                      <a:r>
                        <a:rPr lang="en-US" altLang="zh-TW" sz="900" b="0" i="0" u="none" strike="noStrike">
                          <a:solidFill>
                            <a:srgbClr val="000000"/>
                          </a:solidFill>
                          <a:effectLst/>
                          <a:latin typeface="Calibri" panose="020F0502020204030204" pitchFamily="34" charset="0"/>
                          <a:ea typeface="新細明體" panose="02020500000000000000" pitchFamily="18" charset="-120"/>
                        </a:rPr>
                        <a:t>&gt;3,000</a:t>
                      </a: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96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rPr>
                        <a:t>Recommended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800" b="1" i="0" u="none" strike="noStrike" kern="1200" cap="none" normalizeH="0" baseline="0" dirty="0" smtClean="0">
                          <a:ln>
                            <a:noFill/>
                          </a:ln>
                          <a:solidFill>
                            <a:schemeClr val="tx1">
                              <a:lumMod val="75000"/>
                              <a:lumOff val="25000"/>
                            </a:schemeClr>
                          </a:solidFill>
                          <a:effectLst/>
                          <a:latin typeface="+mj-lt"/>
                          <a:ea typeface="新細明體" pitchFamily="18" charset="-120"/>
                          <a:cs typeface="+mn-cs"/>
                          <a:sym typeface="Gill Sans" charset="0"/>
                        </a:rPr>
                        <a:t>Applications</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1" kern="1200" dirty="0">
                          <a:solidFill>
                            <a:schemeClr val="accent5"/>
                          </a:solidFill>
                          <a:effectLst/>
                          <a:latin typeface="+mn-lt"/>
                          <a:ea typeface="微軟正黑體" panose="020B0604030504040204" pitchFamily="34" charset="-120"/>
                          <a:cs typeface="+mn-cs"/>
                        </a:rPr>
                        <a:t>Electronic Gaming </a:t>
                      </a:r>
                      <a:r>
                        <a:rPr lang="en-US" sz="1000" b="1" kern="1200" dirty="0" smtClean="0">
                          <a:solidFill>
                            <a:schemeClr val="accent5"/>
                          </a:solidFill>
                          <a:effectLst/>
                          <a:latin typeface="+mn-lt"/>
                          <a:ea typeface="微軟正黑體" panose="020B0604030504040204" pitchFamily="34" charset="-120"/>
                          <a:cs typeface="+mn-cs"/>
                        </a:rPr>
                        <a:t>Machine</a:t>
                      </a:r>
                      <a:endParaRPr lang="en-US" sz="1000" b="1" kern="1200" dirty="0">
                        <a:solidFill>
                          <a:schemeClr val="accent5"/>
                        </a:solidFill>
                        <a:effectLst/>
                        <a:latin typeface="+mn-lt"/>
                        <a:ea typeface="微軟正黑體" panose="020B0604030504040204" pitchFamily="34" charset="-120"/>
                        <a:cs typeface="+mn-cs"/>
                      </a:endParaRP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algn="ctr" rtl="0" fontAlgn="ctr"/>
                      <a:endParaRPr lang="en-US" sz="900" b="0" i="0" u="none" strike="noStrike" dirty="0">
                        <a:solidFill>
                          <a:srgbClr val="262626"/>
                        </a:solidFill>
                        <a:effectLst/>
                        <a:latin typeface="Calibri" panose="020F0502020204030204" pitchFamily="34" charset="0"/>
                        <a:ea typeface="新細明體" panose="02020500000000000000" pitchFamily="18" charset="-120"/>
                      </a:endParaRP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algn="ctr" rtl="0" fontAlgn="ctr"/>
                      <a:endParaRPr lang="en-US" sz="900" b="0" i="0" u="none" strike="noStrike" dirty="0">
                        <a:solidFill>
                          <a:srgbClr val="262626"/>
                        </a:solidFill>
                        <a:effectLst/>
                        <a:latin typeface="Calibri" panose="020F0502020204030204" pitchFamily="34" charset="0"/>
                        <a:ea typeface="新細明體" panose="02020500000000000000" pitchFamily="18" charset="-120"/>
                      </a:endParaRP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algn="ctr" rtl="0" fontAlgn="ctr"/>
                      <a:endParaRPr lang="en-US" sz="900" b="0" i="0" u="none" strike="noStrike" dirty="0">
                        <a:solidFill>
                          <a:srgbClr val="262626"/>
                        </a:solidFill>
                        <a:effectLst/>
                        <a:latin typeface="Calibri" panose="020F0502020204030204" pitchFamily="34" charset="0"/>
                        <a:ea typeface="新細明體" panose="02020500000000000000" pitchFamily="18" charset="-120"/>
                      </a:endParaRP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algn="ctr" rtl="0" fontAlgn="ctr"/>
                      <a:endParaRPr lang="en-US" sz="900" b="0" i="0" u="none" strike="noStrike" dirty="0">
                        <a:solidFill>
                          <a:srgbClr val="262626"/>
                        </a:solidFill>
                        <a:effectLst/>
                        <a:latin typeface="Calibri" panose="020F0502020204030204" pitchFamily="34" charset="0"/>
                        <a:ea typeface="新細明體" panose="02020500000000000000" pitchFamily="18" charset="-120"/>
                      </a:endParaRP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algn="ctr" rtl="0" fontAlgn="ctr"/>
                      <a:endParaRPr lang="en-US" sz="900" b="0" i="0" u="none" strike="noStrike" dirty="0">
                        <a:solidFill>
                          <a:srgbClr val="262626"/>
                        </a:solidFill>
                        <a:effectLst/>
                        <a:latin typeface="Calibri" panose="020F0502020204030204" pitchFamily="34" charset="0"/>
                        <a:ea typeface="新細明體" panose="02020500000000000000" pitchFamily="18" charset="-120"/>
                      </a:endParaRPr>
                    </a:p>
                  </a:txBody>
                  <a:tcPr marL="7620" marR="7620" marT="762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pic>
        <p:nvPicPr>
          <p:cNvPr id="16" name="圖片 15"/>
          <p:cNvPicPr>
            <a:picLocks noChangeAspect="1"/>
          </p:cNvPicPr>
          <p:nvPr/>
        </p:nvPicPr>
        <p:blipFill>
          <a:blip r:embed="rId2"/>
          <a:stretch>
            <a:fillRect/>
          </a:stretch>
        </p:blipFill>
        <p:spPr>
          <a:xfrm>
            <a:off x="1850159" y="1368424"/>
            <a:ext cx="994705" cy="994705"/>
          </a:xfrm>
          <a:prstGeom prst="rect">
            <a:avLst/>
          </a:prstGeom>
        </p:spPr>
      </p:pic>
      <p:pic>
        <p:nvPicPr>
          <p:cNvPr id="17" name="圖片 16"/>
          <p:cNvPicPr>
            <a:picLocks noChangeAspect="1"/>
          </p:cNvPicPr>
          <p:nvPr/>
        </p:nvPicPr>
        <p:blipFill>
          <a:blip r:embed="rId3"/>
          <a:stretch>
            <a:fillRect/>
          </a:stretch>
        </p:blipFill>
        <p:spPr>
          <a:xfrm>
            <a:off x="3934973" y="1201297"/>
            <a:ext cx="1196340" cy="1196340"/>
          </a:xfrm>
          <a:prstGeom prst="rect">
            <a:avLst/>
          </a:prstGeom>
        </p:spPr>
      </p:pic>
      <p:pic>
        <p:nvPicPr>
          <p:cNvPr id="4" name="圖片 3"/>
          <p:cNvPicPr>
            <a:picLocks noChangeAspect="1"/>
          </p:cNvPicPr>
          <p:nvPr/>
        </p:nvPicPr>
        <p:blipFill>
          <a:blip r:embed="rId4"/>
          <a:stretch>
            <a:fillRect/>
          </a:stretch>
        </p:blipFill>
        <p:spPr>
          <a:xfrm>
            <a:off x="7668344" y="1854657"/>
            <a:ext cx="308540" cy="403225"/>
          </a:xfrm>
          <a:prstGeom prst="rect">
            <a:avLst/>
          </a:prstGeom>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374119" y="1747710"/>
            <a:ext cx="545909" cy="545909"/>
          </a:xfrm>
          <a:prstGeom prst="rect">
            <a:avLst/>
          </a:prstGeom>
        </p:spPr>
      </p:pic>
      <p:pic>
        <p:nvPicPr>
          <p:cNvPr id="11" name="圖片 10"/>
          <p:cNvPicPr>
            <a:picLocks noChangeAspect="1"/>
          </p:cNvPicPr>
          <p:nvPr/>
        </p:nvPicPr>
        <p:blipFill>
          <a:blip r:embed="rId6"/>
          <a:stretch>
            <a:fillRect/>
          </a:stretch>
        </p:blipFill>
        <p:spPr>
          <a:xfrm rot="5400000">
            <a:off x="5151619" y="1708095"/>
            <a:ext cx="852858" cy="283904"/>
          </a:xfrm>
          <a:prstGeom prst="rect">
            <a:avLst/>
          </a:prstGeom>
        </p:spPr>
      </p:pic>
      <p:pic>
        <p:nvPicPr>
          <p:cNvPr id="12" name="圖片 11"/>
          <p:cNvPicPr>
            <a:picLocks noChangeAspect="1"/>
          </p:cNvPicPr>
          <p:nvPr/>
        </p:nvPicPr>
        <p:blipFill>
          <a:blip r:embed="rId6"/>
          <a:stretch>
            <a:fillRect/>
          </a:stretch>
        </p:blipFill>
        <p:spPr>
          <a:xfrm rot="5400000">
            <a:off x="3010875" y="1708095"/>
            <a:ext cx="852858" cy="283904"/>
          </a:xfrm>
          <a:prstGeom prst="rect">
            <a:avLst/>
          </a:prstGeom>
        </p:spPr>
      </p:pic>
    </p:spTree>
    <p:extLst>
      <p:ext uri="{BB962C8B-B14F-4D97-AF65-F5344CB8AC3E}">
        <p14:creationId xmlns:p14="http://schemas.microsoft.com/office/powerpoint/2010/main" val="1249416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17</a:t>
            </a:fld>
            <a:endParaRPr lang="zh-TW" altLang="en-US"/>
          </a:p>
        </p:txBody>
      </p:sp>
      <p:graphicFrame>
        <p:nvGraphicFramePr>
          <p:cNvPr id="8" name="Group 57"/>
          <p:cNvGraphicFramePr>
            <a:graphicFrameLocks noGrp="1"/>
          </p:cNvGraphicFramePr>
          <p:nvPr>
            <p:extLst/>
          </p:nvPr>
        </p:nvGraphicFramePr>
        <p:xfrm>
          <a:off x="755576" y="2382537"/>
          <a:ext cx="7920880" cy="4026538"/>
        </p:xfrm>
        <a:graphic>
          <a:graphicData uri="http://schemas.openxmlformats.org/drawingml/2006/table">
            <a:tbl>
              <a:tblPr/>
              <a:tblGrid>
                <a:gridCol w="1397804"/>
                <a:gridCol w="1630769"/>
                <a:gridCol w="1630769"/>
                <a:gridCol w="1630769"/>
                <a:gridCol w="1630769"/>
              </a:tblGrid>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900" b="1" dirty="0" smtClean="0">
                          <a:solidFill>
                            <a:schemeClr val="bg1"/>
                          </a:solidFill>
                          <a:latin typeface="+mn-lt"/>
                        </a:rPr>
                        <a:t>Module Type </a:t>
                      </a:r>
                      <a:endParaRPr kumimoji="0" lang="en-US" altLang="zh-TW" sz="900" b="1" i="0" u="none" strike="noStrike" kern="1200" cap="none" normalizeH="0" baseline="0" dirty="0" smtClean="0">
                        <a:ln>
                          <a:noFill/>
                        </a:ln>
                        <a:solidFill>
                          <a:schemeClr val="bg1"/>
                        </a:solidFill>
                        <a:effectLst/>
                        <a:latin typeface="+mn-lt"/>
                        <a:ea typeface="微軟正黑體" pitchFamily="34" charset="-120"/>
                        <a:cs typeface="+mn-cs"/>
                        <a:sym typeface="Gill Sans" charset="0"/>
                      </a:endParaRP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UDIMM</a:t>
                      </a:r>
                      <a:endParaRPr lang="zh-TW" altLang="zh-TW" sz="1400" b="1" kern="1200" dirty="0" smtClean="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SODIMM</a:t>
                      </a:r>
                      <a:endParaRPr lang="zh-TW" altLang="zh-TW" sz="1400" b="1" kern="1200" dirty="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ECC UDIMM</a:t>
                      </a:r>
                      <a:endParaRPr lang="zh-TW" altLang="zh-TW" sz="1400" b="1" kern="1200" dirty="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kern="1200" dirty="0" smtClean="0">
                          <a:solidFill>
                            <a:schemeClr val="bg1"/>
                          </a:solidFill>
                          <a:latin typeface="+mn-lt"/>
                          <a:ea typeface="+mn-ea"/>
                          <a:cs typeface="+mn-cs"/>
                        </a:rPr>
                        <a:t>ECC SODIMM</a:t>
                      </a:r>
                      <a:endParaRPr lang="zh-TW" altLang="zh-TW" sz="1400" b="1" kern="1200" dirty="0">
                        <a:solidFill>
                          <a:schemeClr val="bg1"/>
                        </a:solidFill>
                        <a:latin typeface="+mn-lt"/>
                        <a:ea typeface="+mn-ea"/>
                        <a:cs typeface="+mn-cs"/>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75000"/>
                      </a:schemeClr>
                    </a:solidFill>
                  </a:tcPr>
                </a:tc>
              </a:tr>
              <a:tr h="40689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rPr>
                        <a:t>Memory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rPr>
                        <a:t>Technology </a:t>
                      </a:r>
                      <a:endPar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sym typeface="Gill Sans" charset="0"/>
                      </a:endParaRPr>
                    </a:p>
                  </a:txBody>
                  <a:tcPr marL="55699" marR="55699" marT="27846" marB="27846"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DDR4</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100" b="0"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100" b="0"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24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sym typeface="Gill Sans" charset="0"/>
                        </a:rPr>
                        <a:t>Frequency</a:t>
                      </a:r>
                      <a:endParaRPr kumimoji="0" lang="zh-TW" altLang="en-US"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2133/2400/2666/2933/3200</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324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rPr>
                        <a:t>Density</a:t>
                      </a:r>
                      <a:endParaRPr kumimoji="0" lang="zh-TW" altLang="en-US" sz="900" b="1" i="0" u="none" strike="noStrike" kern="1200" cap="none" normalizeH="0" baseline="0" dirty="0" smtClean="0">
                        <a:ln>
                          <a:noFill/>
                        </a:ln>
                        <a:solidFill>
                          <a:schemeClr val="tx1">
                            <a:lumMod val="75000"/>
                            <a:lumOff val="25000"/>
                          </a:schemeClr>
                        </a:solidFill>
                        <a:effectLst/>
                        <a:latin typeface="+mn-lt"/>
                        <a:ea typeface="+mn-ea"/>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2GB/4GB/</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8GB/16GB/32GB</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2GB/4GB/</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8GB/16GB/32GB</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4</a:t>
                      </a:r>
                      <a:r>
                        <a:rPr lang="en-US" altLang="zh-TW" sz="1200" kern="1200" dirty="0" smtClean="0">
                          <a:solidFill>
                            <a:schemeClr val="tx1">
                              <a:lumMod val="75000"/>
                              <a:lumOff val="25000"/>
                            </a:schemeClr>
                          </a:solidFill>
                          <a:latin typeface="+mn-lt"/>
                          <a:ea typeface="微軟正黑體" panose="020B0604030504040204" pitchFamily="34" charset="-120"/>
                          <a:cs typeface="+mn-cs"/>
                        </a:rPr>
                        <a:t>GB</a:t>
                      </a: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/8</a:t>
                      </a:r>
                      <a:r>
                        <a:rPr lang="en-US" altLang="zh-TW" sz="1200" kern="1200" dirty="0" smtClean="0">
                          <a:solidFill>
                            <a:schemeClr val="tx1">
                              <a:lumMod val="75000"/>
                              <a:lumOff val="25000"/>
                            </a:schemeClr>
                          </a:solidFill>
                          <a:latin typeface="+mn-lt"/>
                          <a:ea typeface="微軟正黑體" panose="020B0604030504040204" pitchFamily="34" charset="-120"/>
                          <a:cs typeface="+mn-cs"/>
                        </a:rPr>
                        <a:t>GB</a:t>
                      </a: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16</a:t>
                      </a:r>
                      <a:r>
                        <a:rPr lang="en-US" altLang="zh-TW" sz="1200" kern="1200" dirty="0" smtClean="0">
                          <a:solidFill>
                            <a:schemeClr val="tx1">
                              <a:lumMod val="75000"/>
                              <a:lumOff val="25000"/>
                            </a:schemeClr>
                          </a:solidFill>
                          <a:latin typeface="+mn-lt"/>
                          <a:ea typeface="微軟正黑體" panose="020B0604030504040204" pitchFamily="34" charset="-120"/>
                          <a:cs typeface="+mn-cs"/>
                        </a:rPr>
                        <a:t>GB</a:t>
                      </a: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/32</a:t>
                      </a:r>
                      <a:r>
                        <a:rPr lang="en-US" altLang="zh-TW" sz="1200" kern="1200" dirty="0" smtClean="0">
                          <a:solidFill>
                            <a:schemeClr val="tx1">
                              <a:lumMod val="75000"/>
                              <a:lumOff val="25000"/>
                            </a:schemeClr>
                          </a:solidFill>
                          <a:latin typeface="+mn-lt"/>
                          <a:ea typeface="微軟正黑體" panose="020B0604030504040204" pitchFamily="34" charset="-120"/>
                          <a:cs typeface="+mn-cs"/>
                        </a:rPr>
                        <a:t>GB</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4</a:t>
                      </a:r>
                      <a:r>
                        <a:rPr lang="en-US" altLang="zh-TW" sz="1200" kern="1200" dirty="0" smtClean="0">
                          <a:solidFill>
                            <a:schemeClr val="tx1">
                              <a:lumMod val="75000"/>
                              <a:lumOff val="25000"/>
                            </a:schemeClr>
                          </a:solidFill>
                          <a:latin typeface="+mn-lt"/>
                          <a:ea typeface="微軟正黑體" panose="020B0604030504040204" pitchFamily="34" charset="-120"/>
                          <a:cs typeface="+mn-cs"/>
                        </a:rPr>
                        <a:t>GB</a:t>
                      </a: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/8</a:t>
                      </a:r>
                      <a:r>
                        <a:rPr lang="en-US" altLang="zh-TW" sz="1200" kern="1200" dirty="0" smtClean="0">
                          <a:solidFill>
                            <a:schemeClr val="tx1">
                              <a:lumMod val="75000"/>
                              <a:lumOff val="25000"/>
                            </a:schemeClr>
                          </a:solidFill>
                          <a:latin typeface="+mn-lt"/>
                          <a:ea typeface="微軟正黑體" panose="020B0604030504040204" pitchFamily="34" charset="-120"/>
                          <a:cs typeface="+mn-cs"/>
                        </a:rPr>
                        <a:t>GB</a:t>
                      </a: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16</a:t>
                      </a:r>
                      <a:r>
                        <a:rPr lang="en-US" altLang="zh-TW" sz="1200" kern="1200" dirty="0" smtClean="0">
                          <a:solidFill>
                            <a:schemeClr val="tx1">
                              <a:lumMod val="75000"/>
                              <a:lumOff val="25000"/>
                            </a:schemeClr>
                          </a:solidFill>
                          <a:latin typeface="+mn-lt"/>
                          <a:ea typeface="微軟正黑體" panose="020B0604030504040204" pitchFamily="34" charset="-120"/>
                          <a:cs typeface="+mn-cs"/>
                        </a:rPr>
                        <a:t>GB</a:t>
                      </a: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/32</a:t>
                      </a:r>
                      <a:r>
                        <a:rPr lang="en-US" altLang="zh-TW" sz="1200" kern="1200" dirty="0" smtClean="0">
                          <a:solidFill>
                            <a:schemeClr val="tx1">
                              <a:lumMod val="75000"/>
                              <a:lumOff val="25000"/>
                            </a:schemeClr>
                          </a:solidFill>
                          <a:latin typeface="+mn-lt"/>
                          <a:ea typeface="微軟正黑體" panose="020B0604030504040204" pitchFamily="34" charset="-120"/>
                          <a:cs typeface="+mn-cs"/>
                        </a:rPr>
                        <a:t>GB</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24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rPr>
                        <a:t>Voltage</a:t>
                      </a:r>
                      <a:endParaRPr kumimoji="0" lang="zh-TW" altLang="en-US"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endParaRP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1.2v</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1.2v</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1.2v</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1.2v</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324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rPr>
                        <a:t>Pin Count</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288-Pin</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260-Pin</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288-Pin</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260-Pin</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24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sym typeface="Gill Sans" charset="0"/>
                        </a:rPr>
                        <a:t>Width</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64-Bit</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64-Bit</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72-Bit</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72-Bit</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337212">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kern="1200" cap="none" normalizeH="0" baseline="0" dirty="0" smtClean="0">
                          <a:ln>
                            <a:noFill/>
                          </a:ln>
                          <a:solidFill>
                            <a:schemeClr val="tx1">
                              <a:lumMod val="75000"/>
                              <a:lumOff val="25000"/>
                            </a:schemeClr>
                          </a:solidFill>
                          <a:effectLst/>
                          <a:latin typeface="+mn-lt"/>
                          <a:ea typeface="+mn-ea"/>
                          <a:cs typeface="+mn-cs"/>
                          <a:sym typeface="Gill Sans" charset="0"/>
                        </a:rPr>
                        <a:t>PCB Height</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1.23"</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1.18"</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sym typeface="Gill Sans" charset="0"/>
                        </a:rPr>
                        <a:t>1.23"</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1.18"</a:t>
                      </a:r>
                    </a:p>
                  </a:txBody>
                  <a:tcPr marL="130054" marR="130054" marT="65028" marB="65028"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r h="324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rPr>
                        <a:t>Operation</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rPr>
                        <a:t>Temperature</a:t>
                      </a: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rPr>
                        <a:t>. (°C)</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TC = 0 ~ + 85</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TC = 0 ~ + 85</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TC = 0 ~ + 85</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200" kern="1200" dirty="0" smtClean="0">
                          <a:solidFill>
                            <a:schemeClr val="tx1">
                              <a:lumMod val="75000"/>
                              <a:lumOff val="25000"/>
                            </a:schemeClr>
                          </a:solidFill>
                          <a:latin typeface="+mn-lt"/>
                          <a:ea typeface="微軟正黑體" panose="020B0604030504040204" pitchFamily="34" charset="-120"/>
                          <a:cs typeface="+mn-cs"/>
                        </a:rPr>
                        <a:t>TC = 0 ~ + 85</a:t>
                      </a:r>
                      <a:endParaRPr lang="zh-TW" altLang="en-US" sz="12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95000"/>
                      </a:schemeClr>
                    </a:solidFill>
                  </a:tcPr>
                </a:tc>
              </a:tr>
              <a:tr h="756000">
                <a:tc>
                  <a:txBody>
                    <a:bodyPr/>
                    <a:lstStyle/>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rPr>
                        <a:t>Value-added </a:t>
                      </a:r>
                    </a:p>
                    <a:p>
                      <a:pPr marL="838200" marR="0" lvl="0" indent="-838200" algn="l" defTabSz="914400" rtl="0" eaLnBrk="0" fontAlgn="base" latinLnBrk="0" hangingPunct="0">
                        <a:lnSpc>
                          <a:spcPct val="100000"/>
                        </a:lnSpc>
                        <a:spcBef>
                          <a:spcPct val="0"/>
                        </a:spcBef>
                        <a:spcAft>
                          <a:spcPct val="0"/>
                        </a:spcAft>
                        <a:buClrTx/>
                        <a:buSzTx/>
                        <a:buFontTx/>
                        <a:buNone/>
                        <a:tabLst/>
                        <a:defRPr/>
                      </a:pPr>
                      <a:r>
                        <a:rPr kumimoji="0" lang="en-US" altLang="zh-TW" sz="900" b="1" i="0" u="none" strike="noStrike" kern="1200" cap="none" normalizeH="0" baseline="0" dirty="0" smtClean="0">
                          <a:ln>
                            <a:noFill/>
                          </a:ln>
                          <a:solidFill>
                            <a:schemeClr val="tx1">
                              <a:lumMod val="75000"/>
                              <a:lumOff val="25000"/>
                            </a:schemeClr>
                          </a:solidFill>
                          <a:effectLst/>
                          <a:latin typeface="+mn-lt"/>
                          <a:ea typeface="新細明體" pitchFamily="18" charset="-120"/>
                          <a:cs typeface="+mn-cs"/>
                          <a:sym typeface="Gill Sans" charset="0"/>
                        </a:rPr>
                        <a:t>Technology</a:t>
                      </a:r>
                    </a:p>
                  </a:txBody>
                  <a:tcPr marL="64296" marR="64296" marT="32150" marB="3215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zh-TW" altLang="en-US" sz="1000" kern="1200" dirty="0" smtClean="0">
                        <a:solidFill>
                          <a:schemeClr val="tx1">
                            <a:lumMod val="75000"/>
                            <a:lumOff val="25000"/>
                          </a:schemeClr>
                        </a:solidFill>
                        <a:latin typeface="+mn-lt"/>
                        <a:ea typeface="微軟正黑體" panose="020B0604030504040204" pitchFamily="34" charset="-120"/>
                        <a:cs typeface="+mn-cs"/>
                        <a:sym typeface="Gill Sans" charset="0"/>
                      </a:endParaRPr>
                    </a:p>
                  </a:txBody>
                  <a:tcPr marL="91444" marR="91444" marT="45723" marB="45723"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6" name="矩形 15"/>
          <p:cNvSpPr/>
          <p:nvPr/>
        </p:nvSpPr>
        <p:spPr>
          <a:xfrm>
            <a:off x="2555776" y="1129012"/>
            <a:ext cx="4959884" cy="523220"/>
          </a:xfrm>
          <a:prstGeom prst="rect">
            <a:avLst/>
          </a:prstGeom>
        </p:spPr>
        <p:txBody>
          <a:bodyPr wrap="none">
            <a:spAutoFit/>
          </a:bodyPr>
          <a:lstStyle/>
          <a:p>
            <a:r>
              <a:rPr lang="en-US" altLang="zh-TW" sz="2800" b="1" dirty="0" smtClean="0">
                <a:solidFill>
                  <a:srgbClr val="008080"/>
                </a:solidFill>
                <a:ea typeface="微軟正黑體" pitchFamily="34" charset="-120"/>
              </a:rPr>
              <a:t>Recommended Products: DRAM</a:t>
            </a:r>
            <a:endParaRPr lang="zh-TW" altLang="en-US" sz="2800" b="1" dirty="0">
              <a:solidFill>
                <a:srgbClr val="008080"/>
              </a:solidFill>
              <a:ea typeface="微軟正黑體" pitchFamily="34" charset="-120"/>
            </a:endParaRPr>
          </a:p>
        </p:txBody>
      </p:sp>
      <p:pic>
        <p:nvPicPr>
          <p:cNvPr id="7170" name="Picture 2" descr="https://industrial.apacer.com/upfiles/ADUpload/allshare/DDR4-3200_SODIMM_16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99" t="28813" r="6762" b="28852"/>
          <a:stretch/>
        </p:blipFill>
        <p:spPr bwMode="auto">
          <a:xfrm>
            <a:off x="4095381" y="1867023"/>
            <a:ext cx="922209" cy="42696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ndustrial.apacer.com/upfiles/ADUpload/allshare/DDR4-3200_ECC_UDIMM_16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7128" b="36412"/>
          <a:stretch/>
        </p:blipFill>
        <p:spPr bwMode="auto">
          <a:xfrm>
            <a:off x="5503063" y="1907622"/>
            <a:ext cx="1308892" cy="34632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industrial.apacer.com/upfiles/ADUpload/allshare/DDR4-3200_ECC_SODIMM_16G.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301" r="5250" b="29607"/>
          <a:stretch/>
        </p:blipFill>
        <p:spPr bwMode="auto">
          <a:xfrm>
            <a:off x="7336585" y="1867023"/>
            <a:ext cx="940052" cy="427527"/>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a:blip r:embed="rId6"/>
          <a:stretch>
            <a:fillRect/>
          </a:stretch>
        </p:blipFill>
        <p:spPr>
          <a:xfrm>
            <a:off x="4142217" y="5851895"/>
            <a:ext cx="688176" cy="353646"/>
          </a:xfrm>
          <a:prstGeom prst="rect">
            <a:avLst/>
          </a:prstGeom>
        </p:spPr>
      </p:pic>
      <p:pic>
        <p:nvPicPr>
          <p:cNvPr id="12" name="圖片 11"/>
          <p:cNvPicPr>
            <a:picLocks noChangeAspect="1"/>
          </p:cNvPicPr>
          <p:nvPr/>
        </p:nvPicPr>
        <p:blipFill>
          <a:blip r:embed="rId7"/>
          <a:stretch>
            <a:fillRect/>
          </a:stretch>
        </p:blipFill>
        <p:spPr>
          <a:xfrm>
            <a:off x="4815507" y="5863126"/>
            <a:ext cx="314458" cy="323844"/>
          </a:xfrm>
          <a:prstGeom prst="rect">
            <a:avLst/>
          </a:prstGeom>
        </p:spPr>
      </p:pic>
      <p:pic>
        <p:nvPicPr>
          <p:cNvPr id="21" name="圖片 20"/>
          <p:cNvPicPr>
            <a:picLocks noChangeAspect="1"/>
          </p:cNvPicPr>
          <p:nvPr/>
        </p:nvPicPr>
        <p:blipFill rotWithShape="1">
          <a:blip r:embed="rId8"/>
          <a:srcRect r="24066"/>
          <a:stretch/>
        </p:blipFill>
        <p:spPr>
          <a:xfrm>
            <a:off x="5773620" y="5690048"/>
            <a:ext cx="981620" cy="367709"/>
          </a:xfrm>
          <a:prstGeom prst="rect">
            <a:avLst/>
          </a:prstGeom>
        </p:spPr>
      </p:pic>
      <p:pic>
        <p:nvPicPr>
          <p:cNvPr id="22" name="圖片 21"/>
          <p:cNvPicPr>
            <a:picLocks noChangeAspect="1"/>
          </p:cNvPicPr>
          <p:nvPr/>
        </p:nvPicPr>
        <p:blipFill rotWithShape="1">
          <a:blip r:embed="rId9"/>
          <a:srcRect l="72571"/>
          <a:stretch/>
        </p:blipFill>
        <p:spPr>
          <a:xfrm>
            <a:off x="5946763" y="6023911"/>
            <a:ext cx="335672" cy="365791"/>
          </a:xfrm>
          <a:prstGeom prst="rect">
            <a:avLst/>
          </a:prstGeom>
        </p:spPr>
      </p:pic>
      <p:pic>
        <p:nvPicPr>
          <p:cNvPr id="23" name="圖片 22"/>
          <p:cNvPicPr>
            <a:picLocks noChangeAspect="1"/>
          </p:cNvPicPr>
          <p:nvPr/>
        </p:nvPicPr>
        <p:blipFill>
          <a:blip r:embed="rId7"/>
          <a:stretch>
            <a:fillRect/>
          </a:stretch>
        </p:blipFill>
        <p:spPr>
          <a:xfrm>
            <a:off x="6282435" y="6046808"/>
            <a:ext cx="282466" cy="290897"/>
          </a:xfrm>
          <a:prstGeom prst="rect">
            <a:avLst/>
          </a:prstGeom>
        </p:spPr>
      </p:pic>
      <p:pic>
        <p:nvPicPr>
          <p:cNvPr id="26" name="圖片 25"/>
          <p:cNvPicPr>
            <a:picLocks noChangeAspect="1"/>
          </p:cNvPicPr>
          <p:nvPr/>
        </p:nvPicPr>
        <p:blipFill rotWithShape="1">
          <a:blip r:embed="rId9"/>
          <a:srcRect l="72571"/>
          <a:stretch/>
        </p:blipFill>
        <p:spPr>
          <a:xfrm>
            <a:off x="7582346" y="6027557"/>
            <a:ext cx="335672" cy="365791"/>
          </a:xfrm>
          <a:prstGeom prst="rect">
            <a:avLst/>
          </a:prstGeom>
        </p:spPr>
      </p:pic>
      <p:pic>
        <p:nvPicPr>
          <p:cNvPr id="27" name="圖片 26"/>
          <p:cNvPicPr>
            <a:picLocks noChangeAspect="1"/>
          </p:cNvPicPr>
          <p:nvPr/>
        </p:nvPicPr>
        <p:blipFill>
          <a:blip r:embed="rId7"/>
          <a:stretch>
            <a:fillRect/>
          </a:stretch>
        </p:blipFill>
        <p:spPr>
          <a:xfrm>
            <a:off x="7918018" y="6050454"/>
            <a:ext cx="291408" cy="300106"/>
          </a:xfrm>
          <a:prstGeom prst="rect">
            <a:avLst/>
          </a:prstGeom>
        </p:spPr>
      </p:pic>
      <p:pic>
        <p:nvPicPr>
          <p:cNvPr id="34" name="圖片 33"/>
          <p:cNvPicPr>
            <a:picLocks noChangeAspect="1"/>
          </p:cNvPicPr>
          <p:nvPr/>
        </p:nvPicPr>
        <p:blipFill>
          <a:blip r:embed="rId6"/>
          <a:stretch>
            <a:fillRect/>
          </a:stretch>
        </p:blipFill>
        <p:spPr>
          <a:xfrm>
            <a:off x="2488328" y="5831400"/>
            <a:ext cx="688176" cy="353646"/>
          </a:xfrm>
          <a:prstGeom prst="rect">
            <a:avLst/>
          </a:prstGeom>
        </p:spPr>
      </p:pic>
      <p:pic>
        <p:nvPicPr>
          <p:cNvPr id="35" name="圖片 34"/>
          <p:cNvPicPr>
            <a:picLocks noChangeAspect="1"/>
          </p:cNvPicPr>
          <p:nvPr/>
        </p:nvPicPr>
        <p:blipFill>
          <a:blip r:embed="rId7"/>
          <a:stretch>
            <a:fillRect/>
          </a:stretch>
        </p:blipFill>
        <p:spPr>
          <a:xfrm>
            <a:off x="3161618" y="5842631"/>
            <a:ext cx="314458" cy="323844"/>
          </a:xfrm>
          <a:prstGeom prst="rect">
            <a:avLst/>
          </a:prstGeom>
        </p:spPr>
      </p:pic>
      <p:pic>
        <p:nvPicPr>
          <p:cNvPr id="3074" name="Picture 2" descr="https://industrial.apacer.com/upfiles/ADUpload/allshare/DDR4-3200_UDIMM_16G.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6373" b="37923"/>
          <a:stretch/>
        </p:blipFill>
        <p:spPr bwMode="auto">
          <a:xfrm>
            <a:off x="2320141" y="1923145"/>
            <a:ext cx="1303720" cy="335103"/>
          </a:xfrm>
          <a:prstGeom prst="rect">
            <a:avLst/>
          </a:prstGeom>
          <a:noFill/>
          <a:extLst>
            <a:ext uri="{909E8E84-426E-40DD-AFC4-6F175D3DCCD1}">
              <a14:hiddenFill xmlns:a14="http://schemas.microsoft.com/office/drawing/2010/main">
                <a:solidFill>
                  <a:srgbClr val="FFFFFF"/>
                </a:solidFill>
              </a14:hiddenFill>
            </a:ext>
          </a:extLst>
        </p:spPr>
      </p:pic>
      <p:pic>
        <p:nvPicPr>
          <p:cNvPr id="19" name="圖片 18"/>
          <p:cNvPicPr>
            <a:picLocks noChangeAspect="1"/>
          </p:cNvPicPr>
          <p:nvPr/>
        </p:nvPicPr>
        <p:blipFill rotWithShape="1">
          <a:blip r:embed="rId8"/>
          <a:srcRect r="24066"/>
          <a:stretch/>
        </p:blipFill>
        <p:spPr>
          <a:xfrm>
            <a:off x="7398805" y="5687972"/>
            <a:ext cx="981620" cy="367709"/>
          </a:xfrm>
          <a:prstGeom prst="rect">
            <a:avLst/>
          </a:prstGeom>
        </p:spPr>
      </p:pic>
    </p:spTree>
    <p:extLst>
      <p:ext uri="{BB962C8B-B14F-4D97-AF65-F5344CB8AC3E}">
        <p14:creationId xmlns:p14="http://schemas.microsoft.com/office/powerpoint/2010/main" val="903587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3"/>
          <p:cNvSpPr>
            <a:spLocks noGrp="1"/>
          </p:cNvSpPr>
          <p:nvPr>
            <p:ph type="sldNum" sz="quarter" idx="12"/>
          </p:nvPr>
        </p:nvSpPr>
        <p:spPr bwMode="auto">
          <a:noFill/>
          <a:ln>
            <a:miter lim="800000"/>
            <a:headEnd/>
            <a:tailEnd/>
          </a:ln>
        </p:spPr>
        <p:txBody>
          <a:bodyPr/>
          <a:lstStyle/>
          <a:p>
            <a:fld id="{6C00E2B4-E96F-4331-A9D9-096C22FA4A63}" type="slidenum">
              <a:rPr lang="zh-TW" altLang="en-US" smtClean="0"/>
              <a:pPr/>
              <a:t>18</a:t>
            </a:fld>
            <a:endParaRPr lang="zh-TW" altLang="en-US" smtClean="0"/>
          </a:p>
        </p:txBody>
      </p:sp>
      <p:sp>
        <p:nvSpPr>
          <p:cNvPr id="5" name="文字方塊 4"/>
          <p:cNvSpPr txBox="1"/>
          <p:nvPr/>
        </p:nvSpPr>
        <p:spPr>
          <a:xfrm>
            <a:off x="1266825" y="1484313"/>
            <a:ext cx="2447925" cy="631825"/>
          </a:xfrm>
          <a:prstGeom prst="rect">
            <a:avLst/>
          </a:prstGeom>
          <a:noFill/>
        </p:spPr>
        <p:txBody>
          <a:bodyPr>
            <a:spAutoFit/>
          </a:bodyPr>
          <a:lstStyle/>
          <a:p>
            <a:pPr eaLnBrk="1" hangingPunct="1">
              <a:defRPr/>
            </a:pPr>
            <a:r>
              <a:rPr lang="en-US" altLang="zh-TW" sz="3500" b="1" dirty="0">
                <a:solidFill>
                  <a:schemeClr val="tx1">
                    <a:lumMod val="75000"/>
                    <a:lumOff val="25000"/>
                  </a:schemeClr>
                </a:solidFill>
              </a:rPr>
              <a:t>Agenda</a:t>
            </a:r>
            <a:endParaRPr lang="zh-TW" altLang="en-US" sz="3500" b="1" dirty="0">
              <a:solidFill>
                <a:schemeClr val="tx1">
                  <a:lumMod val="75000"/>
                  <a:lumOff val="25000"/>
                </a:schemeClr>
              </a:solidFill>
            </a:endParaRPr>
          </a:p>
        </p:txBody>
      </p:sp>
      <p:sp>
        <p:nvSpPr>
          <p:cNvPr id="6" name="文字方塊 5"/>
          <p:cNvSpPr txBox="1"/>
          <p:nvPr/>
        </p:nvSpPr>
        <p:spPr>
          <a:xfrm>
            <a:off x="1500166" y="2116138"/>
            <a:ext cx="7561263" cy="3785652"/>
          </a:xfrm>
          <a:prstGeom prst="rect">
            <a:avLst/>
          </a:prstGeom>
          <a:noFill/>
        </p:spPr>
        <p:txBody>
          <a:bodyPr>
            <a:spAutoFit/>
          </a:bodyPr>
          <a:lstStyle/>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Overview</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Challenges and Requirements</a:t>
            </a:r>
            <a:endParaRPr lang="zh-TW" altLang="en-US" sz="2400" b="1" dirty="0">
              <a:solidFill>
                <a:schemeClr val="bg1">
                  <a:lumMod val="65000"/>
                </a:schemeClr>
              </a:solidFill>
              <a:ea typeface="微軟正黑體" pitchFamily="34" charset="-120"/>
            </a:endParaRP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Featured Technologies for Gaming Applications</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Recommended </a:t>
            </a:r>
            <a:r>
              <a:rPr lang="en-US" altLang="zh-TW" sz="2400" b="1" dirty="0" smtClean="0">
                <a:solidFill>
                  <a:schemeClr val="bg1">
                    <a:lumMod val="65000"/>
                  </a:schemeClr>
                </a:solidFill>
                <a:ea typeface="微軟正黑體" pitchFamily="34" charset="-120"/>
              </a:rPr>
              <a:t>Products</a:t>
            </a:r>
          </a:p>
          <a:p>
            <a:pPr>
              <a:lnSpc>
                <a:spcPct val="150000"/>
              </a:lnSpc>
            </a:pPr>
            <a:r>
              <a:rPr lang="en-US" altLang="zh-TW" sz="2400" b="1" dirty="0">
                <a:solidFill>
                  <a:srgbClr val="008080"/>
                </a:solidFill>
                <a:ea typeface="微軟正黑體" pitchFamily="34" charset="-120"/>
                <a:sym typeface="Gill Sans"/>
              </a:rPr>
              <a:t>‧ Customer Success Cases</a:t>
            </a: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err="1">
                <a:solidFill>
                  <a:schemeClr val="bg1">
                    <a:lumMod val="65000"/>
                  </a:schemeClr>
                </a:solidFill>
                <a:ea typeface="微軟正黑體" pitchFamily="34" charset="-120"/>
              </a:rPr>
              <a:t>Apacerʼs</a:t>
            </a:r>
            <a:r>
              <a:rPr lang="en-US" altLang="zh-TW" sz="2400" b="1" dirty="0">
                <a:solidFill>
                  <a:schemeClr val="bg1">
                    <a:lumMod val="65000"/>
                  </a:schemeClr>
                </a:solidFill>
                <a:ea typeface="微軟正黑體" pitchFamily="34" charset="-120"/>
              </a:rPr>
              <a:t> Strengths </a:t>
            </a:r>
            <a:endParaRPr lang="en-US" altLang="zh-TW" sz="2400" b="1" dirty="0" smtClean="0">
              <a:solidFill>
                <a:schemeClr val="bg1">
                  <a:lumMod val="65000"/>
                </a:schemeClr>
              </a:solidFill>
              <a:ea typeface="微軟正黑體" pitchFamily="34" charset="-120"/>
            </a:endParaRPr>
          </a:p>
          <a:p>
            <a:endParaRPr lang="zh-TW" altLang="en-US" sz="2400" b="1" dirty="0">
              <a:solidFill>
                <a:srgbClr val="008080"/>
              </a:solidFill>
              <a:ea typeface="微軟正黑體" pitchFamily="34" charset="-120"/>
            </a:endParaRPr>
          </a:p>
        </p:txBody>
      </p:sp>
    </p:spTree>
    <p:extLst>
      <p:ext uri="{BB962C8B-B14F-4D97-AF65-F5344CB8AC3E}">
        <p14:creationId xmlns:p14="http://schemas.microsoft.com/office/powerpoint/2010/main" val="240051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4918373" y="4725144"/>
            <a:ext cx="4046115" cy="1938992"/>
          </a:xfrm>
          <a:prstGeom prst="rect">
            <a:avLst/>
          </a:prstGeom>
          <a:solidFill>
            <a:schemeClr val="accent5">
              <a:lumMod val="20000"/>
              <a:lumOff val="80000"/>
            </a:schemeClr>
          </a:solidFill>
        </p:spPr>
        <p:txBody>
          <a:bodyPr wrap="square">
            <a:spAutoFit/>
          </a:bodyPr>
          <a:lstStyle/>
          <a:p>
            <a:pPr algn="ctr"/>
            <a:endParaRPr lang="en-US" altLang="zh-TW" sz="2000" b="1" dirty="0" smtClean="0">
              <a:solidFill>
                <a:schemeClr val="bg1"/>
              </a:solidFill>
            </a:endParaRPr>
          </a:p>
          <a:p>
            <a:pPr algn="ctr"/>
            <a:endParaRPr lang="en-US" altLang="zh-TW" sz="2000" b="1" dirty="0">
              <a:solidFill>
                <a:schemeClr val="bg1"/>
              </a:solidFill>
            </a:endParaRPr>
          </a:p>
          <a:p>
            <a:pPr algn="ctr"/>
            <a:endParaRPr lang="en-US" altLang="zh-TW" sz="2000" b="1" dirty="0" smtClean="0">
              <a:solidFill>
                <a:schemeClr val="bg1"/>
              </a:solidFill>
            </a:endParaRPr>
          </a:p>
          <a:p>
            <a:pPr algn="ctr"/>
            <a:endParaRPr lang="en-US" altLang="zh-TW" sz="2000" b="1" dirty="0">
              <a:solidFill>
                <a:schemeClr val="bg1"/>
              </a:solidFill>
            </a:endParaRPr>
          </a:p>
          <a:p>
            <a:pPr algn="ctr"/>
            <a:endParaRPr lang="en-US" altLang="zh-TW" sz="2000" b="1" dirty="0" smtClean="0">
              <a:solidFill>
                <a:schemeClr val="bg1"/>
              </a:solidFill>
            </a:endParaRPr>
          </a:p>
          <a:p>
            <a:pPr algn="ctr"/>
            <a:endParaRPr lang="zh-TW" altLang="en-US" sz="2000" b="1" dirty="0">
              <a:solidFill>
                <a:schemeClr val="bg1"/>
              </a:solidFill>
            </a:endParaRPr>
          </a:p>
        </p:txBody>
      </p:sp>
      <p:sp>
        <p:nvSpPr>
          <p:cNvPr id="63" name="矩形 62"/>
          <p:cNvSpPr/>
          <p:nvPr/>
        </p:nvSpPr>
        <p:spPr>
          <a:xfrm>
            <a:off x="437070" y="4747194"/>
            <a:ext cx="3960441" cy="1940400"/>
          </a:xfrm>
          <a:prstGeom prst="rect">
            <a:avLst/>
          </a:prstGeom>
          <a:solidFill>
            <a:srgbClr val="C5FFF4"/>
          </a:solidFill>
        </p:spPr>
        <p:txBody>
          <a:bodyPr wrap="square">
            <a:spAutoFit/>
          </a:bodyPr>
          <a:lstStyle/>
          <a:p>
            <a:pPr algn="ctr"/>
            <a:endParaRPr lang="en-US" altLang="zh-TW" b="1" dirty="0" smtClean="0">
              <a:solidFill>
                <a:schemeClr val="bg1"/>
              </a:solidFill>
            </a:endParaRPr>
          </a:p>
          <a:p>
            <a:pPr algn="ctr"/>
            <a:endParaRPr lang="en-US" altLang="zh-TW" b="1" dirty="0">
              <a:solidFill>
                <a:schemeClr val="bg1"/>
              </a:solidFill>
            </a:endParaRPr>
          </a:p>
          <a:p>
            <a:pPr algn="ctr"/>
            <a:endParaRPr lang="en-US" altLang="zh-TW" b="1" dirty="0" smtClean="0">
              <a:solidFill>
                <a:schemeClr val="bg1"/>
              </a:solidFill>
            </a:endParaRPr>
          </a:p>
          <a:p>
            <a:pPr algn="ctr"/>
            <a:endParaRPr lang="en-US" altLang="zh-TW" b="1" dirty="0">
              <a:solidFill>
                <a:schemeClr val="bg1"/>
              </a:solidFill>
            </a:endParaRPr>
          </a:p>
          <a:p>
            <a:pPr algn="ctr"/>
            <a:endParaRPr lang="en-US" altLang="zh-TW" b="1" dirty="0" smtClean="0">
              <a:solidFill>
                <a:schemeClr val="bg1"/>
              </a:solidFill>
            </a:endParaRPr>
          </a:p>
          <a:p>
            <a:pPr algn="ctr"/>
            <a:endParaRPr lang="zh-TW" altLang="en-US" b="1" dirty="0">
              <a:solidFill>
                <a:schemeClr val="bg1"/>
              </a:solidFill>
            </a:endParaRPr>
          </a:p>
        </p:txBody>
      </p:sp>
      <p:sp>
        <p:nvSpPr>
          <p:cNvPr id="4" name="投影片編號版面配置區 3"/>
          <p:cNvSpPr>
            <a:spLocks noGrp="1"/>
          </p:cNvSpPr>
          <p:nvPr>
            <p:ph type="sldNum" sz="quarter" idx="12"/>
          </p:nvPr>
        </p:nvSpPr>
        <p:spPr>
          <a:xfrm>
            <a:off x="6992813" y="6513021"/>
            <a:ext cx="2133600" cy="365125"/>
          </a:xfrm>
        </p:spPr>
        <p:txBody>
          <a:bodyPr/>
          <a:lstStyle/>
          <a:p>
            <a:fld id="{663A8EBB-5017-4B57-899E-F5D94C9D3806}" type="slidenum">
              <a:rPr lang="zh-TW" altLang="en-US" smtClean="0"/>
              <a:pPr/>
              <a:t>19</a:t>
            </a:fld>
            <a:endParaRPr lang="zh-TW" altLang="en-US" dirty="0"/>
          </a:p>
        </p:txBody>
      </p:sp>
      <p:sp>
        <p:nvSpPr>
          <p:cNvPr id="8" name="矩形 7"/>
          <p:cNvSpPr/>
          <p:nvPr/>
        </p:nvSpPr>
        <p:spPr>
          <a:xfrm>
            <a:off x="442224" y="4939698"/>
            <a:ext cx="3814138" cy="1600438"/>
          </a:xfrm>
          <a:prstGeom prst="rect">
            <a:avLst/>
          </a:prstGeom>
        </p:spPr>
        <p:txBody>
          <a:bodyPr wrap="square">
            <a:spAutoFit/>
          </a:bodyPr>
          <a:lstStyle/>
          <a:p>
            <a:pPr marL="285750" indent="-200025">
              <a:buFont typeface="Arial" panose="020B0604020202020204" pitchFamily="34" charset="0"/>
              <a:buChar char="•"/>
            </a:pPr>
            <a:r>
              <a:rPr lang="en-US" altLang="zh-TW" sz="1400" dirty="0" smtClean="0">
                <a:solidFill>
                  <a:schemeClr val="tx1">
                    <a:lumMod val="85000"/>
                    <a:lumOff val="15000"/>
                  </a:schemeClr>
                </a:solidFill>
              </a:rPr>
              <a:t>Machines will be operating 24/7, so they will require a stable, high-endurance storage solution.</a:t>
            </a:r>
          </a:p>
          <a:p>
            <a:pPr marL="285750" indent="-200025">
              <a:buFont typeface="Arial" panose="020B0604020202020204" pitchFamily="34" charset="0"/>
              <a:buChar char="•"/>
            </a:pPr>
            <a:r>
              <a:rPr lang="en-US" altLang="zh-TW" sz="1400" dirty="0" smtClean="0">
                <a:solidFill>
                  <a:schemeClr val="tx1">
                    <a:lumMod val="85000"/>
                    <a:lumOff val="15000"/>
                  </a:schemeClr>
                </a:solidFill>
              </a:rPr>
              <a:t>Operations are often read-intensive.</a:t>
            </a:r>
          </a:p>
          <a:p>
            <a:pPr marL="285750" indent="-200025">
              <a:buFont typeface="Arial" panose="020B0604020202020204" pitchFamily="34" charset="0"/>
              <a:buChar char="•"/>
            </a:pPr>
            <a:r>
              <a:rPr lang="en-US" altLang="zh-TW" sz="1400" dirty="0" smtClean="0">
                <a:solidFill>
                  <a:schemeClr val="tx1">
                    <a:lumMod val="85000"/>
                    <a:lumOff val="15000"/>
                  </a:schemeClr>
                </a:solidFill>
              </a:rPr>
              <a:t>Devices need to be tamper-proof to protect the confidentiality of </a:t>
            </a:r>
            <a:r>
              <a:rPr lang="en-US" altLang="zh-TW" sz="1400" dirty="0">
                <a:solidFill>
                  <a:schemeClr val="tx1">
                    <a:lumMod val="85000"/>
                    <a:lumOff val="15000"/>
                  </a:schemeClr>
                </a:solidFill>
              </a:rPr>
              <a:t>game play data and programming </a:t>
            </a:r>
            <a:r>
              <a:rPr lang="en-US" altLang="zh-TW" sz="1400" dirty="0" smtClean="0">
                <a:solidFill>
                  <a:schemeClr val="tx1">
                    <a:lumMod val="85000"/>
                    <a:lumOff val="15000"/>
                  </a:schemeClr>
                </a:solidFill>
              </a:rPr>
              <a:t>patterns. </a:t>
            </a:r>
            <a:endParaRPr lang="zh-TW" altLang="en-US" sz="1400" dirty="0">
              <a:solidFill>
                <a:schemeClr val="tx1">
                  <a:lumMod val="85000"/>
                  <a:lumOff val="15000"/>
                </a:schemeClr>
              </a:solidFill>
            </a:endParaRPr>
          </a:p>
        </p:txBody>
      </p:sp>
      <p:sp>
        <p:nvSpPr>
          <p:cNvPr id="9" name="矩形 8"/>
          <p:cNvSpPr/>
          <p:nvPr/>
        </p:nvSpPr>
        <p:spPr>
          <a:xfrm>
            <a:off x="4931057" y="2601146"/>
            <a:ext cx="3960441" cy="369332"/>
          </a:xfrm>
          <a:prstGeom prst="rect">
            <a:avLst/>
          </a:prstGeom>
          <a:solidFill>
            <a:schemeClr val="tx1">
              <a:lumMod val="65000"/>
              <a:lumOff val="35000"/>
            </a:schemeClr>
          </a:solidFill>
        </p:spPr>
        <p:txBody>
          <a:bodyPr wrap="square">
            <a:spAutoFit/>
          </a:bodyPr>
          <a:lstStyle/>
          <a:p>
            <a:pPr algn="ctr"/>
            <a:r>
              <a:rPr lang="en-US" altLang="zh-TW" b="1" dirty="0">
                <a:solidFill>
                  <a:schemeClr val="bg1"/>
                </a:solidFill>
              </a:rPr>
              <a:t>Solutions</a:t>
            </a:r>
            <a:endParaRPr lang="zh-TW" altLang="en-US" b="1" dirty="0">
              <a:solidFill>
                <a:schemeClr val="bg1"/>
              </a:solidFill>
            </a:endParaRPr>
          </a:p>
        </p:txBody>
      </p:sp>
      <p:sp>
        <p:nvSpPr>
          <p:cNvPr id="10" name="矩形 9"/>
          <p:cNvSpPr/>
          <p:nvPr/>
        </p:nvSpPr>
        <p:spPr>
          <a:xfrm>
            <a:off x="4917942" y="3491716"/>
            <a:ext cx="3960441" cy="369332"/>
          </a:xfrm>
          <a:prstGeom prst="rect">
            <a:avLst/>
          </a:prstGeom>
          <a:solidFill>
            <a:schemeClr val="tx1">
              <a:lumMod val="65000"/>
              <a:lumOff val="35000"/>
            </a:schemeClr>
          </a:solidFill>
        </p:spPr>
        <p:txBody>
          <a:bodyPr wrap="square">
            <a:spAutoFit/>
          </a:bodyPr>
          <a:lstStyle/>
          <a:p>
            <a:pPr algn="ctr"/>
            <a:r>
              <a:rPr lang="en-US" altLang="zh-TW" b="1" dirty="0" smtClean="0">
                <a:solidFill>
                  <a:schemeClr val="bg1"/>
                </a:solidFill>
              </a:rPr>
              <a:t>VA Technologies</a:t>
            </a:r>
            <a:endParaRPr lang="zh-TW" altLang="en-US" b="1" dirty="0">
              <a:solidFill>
                <a:schemeClr val="bg1"/>
              </a:solidFill>
            </a:endParaRPr>
          </a:p>
        </p:txBody>
      </p:sp>
      <p:sp>
        <p:nvSpPr>
          <p:cNvPr id="11" name="矩形 10"/>
          <p:cNvSpPr/>
          <p:nvPr/>
        </p:nvSpPr>
        <p:spPr>
          <a:xfrm>
            <a:off x="4917942" y="4469802"/>
            <a:ext cx="4046546" cy="372977"/>
          </a:xfrm>
          <a:prstGeom prst="rect">
            <a:avLst/>
          </a:prstGeom>
          <a:solidFill>
            <a:schemeClr val="accent5"/>
          </a:solidFill>
        </p:spPr>
        <p:txBody>
          <a:bodyPr wrap="square">
            <a:spAutoFit/>
          </a:bodyPr>
          <a:lstStyle/>
          <a:p>
            <a:pPr algn="ctr"/>
            <a:r>
              <a:rPr lang="en-US" altLang="zh-TW" b="1" dirty="0">
                <a:solidFill>
                  <a:schemeClr val="bg1"/>
                </a:solidFill>
              </a:rPr>
              <a:t>Results and Benefits</a:t>
            </a:r>
            <a:endParaRPr lang="zh-TW" altLang="en-US" b="1" dirty="0">
              <a:solidFill>
                <a:schemeClr val="bg1"/>
              </a:solidFill>
            </a:endParaRPr>
          </a:p>
        </p:txBody>
      </p:sp>
      <p:sp>
        <p:nvSpPr>
          <p:cNvPr id="12" name="矩形 11"/>
          <p:cNvSpPr/>
          <p:nvPr/>
        </p:nvSpPr>
        <p:spPr>
          <a:xfrm>
            <a:off x="4931056" y="3015746"/>
            <a:ext cx="3960441" cy="388055"/>
          </a:xfrm>
          <a:prstGeom prst="rect">
            <a:avLst/>
          </a:prstGeom>
        </p:spPr>
        <p:txBody>
          <a:bodyPr wrap="square">
            <a:spAutoFit/>
          </a:bodyPr>
          <a:lstStyle/>
          <a:p>
            <a:pPr algn="ctr">
              <a:lnSpc>
                <a:spcPct val="113000"/>
              </a:lnSpc>
            </a:pPr>
            <a:r>
              <a:rPr lang="en-US" altLang="zh-TW" b="1" dirty="0" smtClean="0">
                <a:solidFill>
                  <a:schemeClr val="tx1">
                    <a:lumMod val="85000"/>
                    <a:lumOff val="15000"/>
                  </a:schemeClr>
                </a:solidFill>
              </a:rPr>
              <a:t>SH250-CFast</a:t>
            </a:r>
            <a:endParaRPr lang="en-US" altLang="zh-TW" b="1" dirty="0">
              <a:solidFill>
                <a:schemeClr val="tx1">
                  <a:lumMod val="85000"/>
                  <a:lumOff val="15000"/>
                </a:schemeClr>
              </a:solidFill>
            </a:endParaRPr>
          </a:p>
        </p:txBody>
      </p:sp>
      <p:sp>
        <p:nvSpPr>
          <p:cNvPr id="13" name="矩形 12"/>
          <p:cNvSpPr/>
          <p:nvPr/>
        </p:nvSpPr>
        <p:spPr>
          <a:xfrm>
            <a:off x="4855038" y="3867504"/>
            <a:ext cx="2714487" cy="583493"/>
          </a:xfrm>
          <a:prstGeom prst="rect">
            <a:avLst/>
          </a:prstGeom>
        </p:spPr>
        <p:txBody>
          <a:bodyPr wrap="square">
            <a:spAutoFit/>
          </a:bodyPr>
          <a:lstStyle/>
          <a:p>
            <a:pPr marL="285750" indent="-200025">
              <a:lnSpc>
                <a:spcPct val="114000"/>
              </a:lnSpc>
              <a:buFont typeface="Arial" panose="020B0604020202020204" pitchFamily="34" charset="0"/>
              <a:buChar char="•"/>
            </a:pPr>
            <a:r>
              <a:rPr lang="en-US" altLang="zh-TW" sz="1400" dirty="0" smtClean="0">
                <a:solidFill>
                  <a:schemeClr val="accent1"/>
                </a:solidFill>
              </a:rPr>
              <a:t>SLC-</a:t>
            </a:r>
            <a:r>
              <a:rPr lang="en-US" altLang="zh-TW" sz="1400" dirty="0" err="1" smtClean="0">
                <a:solidFill>
                  <a:schemeClr val="accent1"/>
                </a:solidFill>
              </a:rPr>
              <a:t>liteX</a:t>
            </a:r>
            <a:r>
              <a:rPr lang="en-US" altLang="zh-TW" sz="1400" dirty="0" smtClean="0">
                <a:solidFill>
                  <a:schemeClr val="accent1"/>
                </a:solidFill>
              </a:rPr>
              <a:t> </a:t>
            </a:r>
          </a:p>
          <a:p>
            <a:pPr marL="285750" indent="-200025">
              <a:lnSpc>
                <a:spcPct val="114000"/>
              </a:lnSpc>
              <a:buFont typeface="Arial" panose="020B0604020202020204" pitchFamily="34" charset="0"/>
              <a:buChar char="•"/>
            </a:pPr>
            <a:r>
              <a:rPr lang="en-US" altLang="zh-TW" sz="1400" dirty="0">
                <a:solidFill>
                  <a:schemeClr val="accent1"/>
                </a:solidFill>
              </a:rPr>
              <a:t>Smart Read Refresh™</a:t>
            </a:r>
            <a:endParaRPr lang="en-US" altLang="zh-TW" sz="1400" dirty="0" smtClean="0">
              <a:solidFill>
                <a:schemeClr val="accent1"/>
              </a:solidFill>
            </a:endParaRPr>
          </a:p>
        </p:txBody>
      </p:sp>
      <p:sp>
        <p:nvSpPr>
          <p:cNvPr id="14" name="矩形 13"/>
          <p:cNvSpPr/>
          <p:nvPr/>
        </p:nvSpPr>
        <p:spPr>
          <a:xfrm>
            <a:off x="439357" y="4468544"/>
            <a:ext cx="3960441" cy="369332"/>
          </a:xfrm>
          <a:prstGeom prst="rect">
            <a:avLst/>
          </a:prstGeom>
          <a:solidFill>
            <a:srgbClr val="009376"/>
          </a:solidFill>
        </p:spPr>
        <p:txBody>
          <a:bodyPr wrap="square">
            <a:spAutoFit/>
          </a:bodyPr>
          <a:lstStyle/>
          <a:p>
            <a:pPr algn="ctr"/>
            <a:r>
              <a:rPr lang="en-US" altLang="zh-TW" b="1" dirty="0" smtClean="0">
                <a:solidFill>
                  <a:schemeClr val="bg1"/>
                </a:solidFill>
              </a:rPr>
              <a:t>Challenges</a:t>
            </a:r>
            <a:endParaRPr lang="zh-TW" altLang="en-US" b="1" dirty="0">
              <a:solidFill>
                <a:schemeClr val="bg1"/>
              </a:solidFill>
            </a:endParaRPr>
          </a:p>
        </p:txBody>
      </p:sp>
      <p:sp>
        <p:nvSpPr>
          <p:cNvPr id="66" name="矩形 65"/>
          <p:cNvSpPr/>
          <p:nvPr/>
        </p:nvSpPr>
        <p:spPr>
          <a:xfrm>
            <a:off x="5012076" y="4924110"/>
            <a:ext cx="3920008" cy="1708160"/>
          </a:xfrm>
          <a:prstGeom prst="rect">
            <a:avLst/>
          </a:prstGeom>
        </p:spPr>
        <p:txBody>
          <a:bodyPr wrap="square">
            <a:spAutoFit/>
          </a:bodyPr>
          <a:lstStyle/>
          <a:p>
            <a:pPr marL="285750" indent="-200025">
              <a:lnSpc>
                <a:spcPct val="125000"/>
              </a:lnSpc>
              <a:buFont typeface="Arial" panose="020B0604020202020204" pitchFamily="34" charset="0"/>
              <a:buChar char="•"/>
            </a:pPr>
            <a:r>
              <a:rPr lang="en-US" altLang="zh-TW" sz="1200" dirty="0" smtClean="0">
                <a:solidFill>
                  <a:schemeClr val="tx1">
                    <a:lumMod val="85000"/>
                    <a:lumOff val="15000"/>
                  </a:schemeClr>
                </a:solidFill>
              </a:rPr>
              <a:t>SLC-</a:t>
            </a:r>
            <a:r>
              <a:rPr lang="en-US" altLang="zh-TW" sz="1200" dirty="0" err="1" smtClean="0">
                <a:solidFill>
                  <a:schemeClr val="tx1">
                    <a:lumMod val="85000"/>
                    <a:lumOff val="15000"/>
                  </a:schemeClr>
                </a:solidFill>
              </a:rPr>
              <a:t>liteX</a:t>
            </a:r>
            <a:r>
              <a:rPr lang="en-US" altLang="zh-TW" sz="1200" dirty="0" smtClean="0">
                <a:solidFill>
                  <a:schemeClr val="tx1">
                    <a:lumMod val="85000"/>
                    <a:lumOff val="15000"/>
                  </a:schemeClr>
                </a:solidFill>
              </a:rPr>
              <a:t> optimizations provide up to 100K P/E cycles, delivering excellent endurance.</a:t>
            </a:r>
          </a:p>
          <a:p>
            <a:pPr marL="285750" indent="-200025">
              <a:lnSpc>
                <a:spcPct val="125000"/>
              </a:lnSpc>
              <a:buFont typeface="Arial" panose="020B0604020202020204" pitchFamily="34" charset="0"/>
              <a:buChar char="•"/>
            </a:pPr>
            <a:r>
              <a:rPr lang="en-US" altLang="zh-TW" sz="1200" dirty="0" smtClean="0">
                <a:solidFill>
                  <a:schemeClr val="tx1">
                    <a:lumMod val="85000"/>
                    <a:lumOff val="15000"/>
                  </a:schemeClr>
                </a:solidFill>
              </a:rPr>
              <a:t>Smart Read Refresh™ to </a:t>
            </a:r>
            <a:r>
              <a:rPr lang="en-US" altLang="zh-TW" sz="1200" dirty="0">
                <a:solidFill>
                  <a:schemeClr val="tx1">
                    <a:lumMod val="85000"/>
                    <a:lumOff val="15000"/>
                  </a:schemeClr>
                </a:solidFill>
              </a:rPr>
              <a:t>prevent SSD </a:t>
            </a:r>
            <a:r>
              <a:rPr lang="en-US" altLang="zh-TW" sz="1200" dirty="0" smtClean="0">
                <a:solidFill>
                  <a:schemeClr val="tx1">
                    <a:lumMod val="85000"/>
                    <a:lumOff val="15000"/>
                  </a:schemeClr>
                </a:solidFill>
              </a:rPr>
              <a:t>crashes </a:t>
            </a:r>
            <a:r>
              <a:rPr lang="en-US" altLang="zh-TW" sz="1200" dirty="0">
                <a:solidFill>
                  <a:schemeClr val="tx1">
                    <a:lumMod val="85000"/>
                    <a:lumOff val="15000"/>
                  </a:schemeClr>
                </a:solidFill>
              </a:rPr>
              <a:t>under frequent data </a:t>
            </a:r>
            <a:r>
              <a:rPr lang="en-US" altLang="zh-TW" sz="1200" dirty="0" smtClean="0">
                <a:solidFill>
                  <a:schemeClr val="tx1">
                    <a:lumMod val="85000"/>
                    <a:lumOff val="15000"/>
                  </a:schemeClr>
                </a:solidFill>
              </a:rPr>
              <a:t>read conditions, so read-intensive operations won’t be a problem.</a:t>
            </a:r>
          </a:p>
          <a:p>
            <a:pPr marL="285750" indent="-200025">
              <a:lnSpc>
                <a:spcPct val="125000"/>
              </a:lnSpc>
              <a:buFont typeface="Arial" panose="020B0604020202020204" pitchFamily="34" charset="0"/>
              <a:buChar char="•"/>
            </a:pPr>
            <a:r>
              <a:rPr lang="en-US" altLang="zh-TW" sz="1200" dirty="0">
                <a:solidFill>
                  <a:schemeClr val="tx1">
                    <a:lumMod val="85000"/>
                    <a:lumOff val="15000"/>
                  </a:schemeClr>
                </a:solidFill>
              </a:rPr>
              <a:t>Write p</a:t>
            </a:r>
            <a:r>
              <a:rPr lang="en-US" altLang="zh-TW" sz="1200" dirty="0" smtClean="0">
                <a:solidFill>
                  <a:schemeClr val="tx1">
                    <a:lumMod val="85000"/>
                    <a:lumOff val="15000"/>
                  </a:schemeClr>
                </a:solidFill>
              </a:rPr>
              <a:t>rotect switch to </a:t>
            </a:r>
            <a:r>
              <a:rPr lang="en-US" altLang="zh-TW" sz="1200" dirty="0">
                <a:solidFill>
                  <a:schemeClr val="tx1">
                    <a:lumMod val="85000"/>
                    <a:lumOff val="15000"/>
                  </a:schemeClr>
                </a:solidFill>
              </a:rPr>
              <a:t>prevent drives from unauthorized data </a:t>
            </a:r>
            <a:r>
              <a:rPr lang="en-US" altLang="zh-TW" sz="1200" dirty="0" smtClean="0">
                <a:solidFill>
                  <a:schemeClr val="tx1">
                    <a:lumMod val="85000"/>
                    <a:lumOff val="15000"/>
                  </a:schemeClr>
                </a:solidFill>
              </a:rPr>
              <a:t>writing, so data cannot be altered. </a:t>
            </a:r>
          </a:p>
        </p:txBody>
      </p:sp>
      <p:sp>
        <p:nvSpPr>
          <p:cNvPr id="19" name="矩形 18"/>
          <p:cNvSpPr/>
          <p:nvPr/>
        </p:nvSpPr>
        <p:spPr>
          <a:xfrm>
            <a:off x="6713038" y="3861048"/>
            <a:ext cx="2353960" cy="583493"/>
          </a:xfrm>
          <a:prstGeom prst="rect">
            <a:avLst/>
          </a:prstGeom>
        </p:spPr>
        <p:txBody>
          <a:bodyPr wrap="square">
            <a:spAutoFit/>
          </a:bodyPr>
          <a:lstStyle/>
          <a:p>
            <a:pPr marL="285750" indent="-200025">
              <a:lnSpc>
                <a:spcPct val="114000"/>
              </a:lnSpc>
              <a:buFont typeface="Arial" panose="020B0604020202020204" pitchFamily="34" charset="0"/>
              <a:buChar char="•"/>
            </a:pPr>
            <a:r>
              <a:rPr lang="en-US" altLang="zh-TW" sz="1400" dirty="0" smtClean="0">
                <a:solidFill>
                  <a:schemeClr val="accent1"/>
                </a:solidFill>
              </a:rPr>
              <a:t>Write Protect</a:t>
            </a:r>
          </a:p>
          <a:p>
            <a:pPr marL="285750" indent="-200025">
              <a:lnSpc>
                <a:spcPct val="114000"/>
              </a:lnSpc>
              <a:buFont typeface="Arial" panose="020B0604020202020204" pitchFamily="34" charset="0"/>
              <a:buChar char="•"/>
            </a:pPr>
            <a:r>
              <a:rPr lang="en-US" altLang="zh-TW" sz="1400" dirty="0">
                <a:solidFill>
                  <a:schemeClr val="accent1"/>
                </a:solidFill>
              </a:rPr>
              <a:t>Customized CHS </a:t>
            </a:r>
            <a:r>
              <a:rPr lang="en-US" altLang="zh-TW" sz="1400" dirty="0" smtClean="0">
                <a:solidFill>
                  <a:schemeClr val="accent1"/>
                </a:solidFill>
              </a:rPr>
              <a:t>setting  </a:t>
            </a:r>
          </a:p>
        </p:txBody>
      </p:sp>
      <p:sp>
        <p:nvSpPr>
          <p:cNvPr id="21" name="矩形 20"/>
          <p:cNvSpPr/>
          <p:nvPr/>
        </p:nvSpPr>
        <p:spPr>
          <a:xfrm>
            <a:off x="429467" y="1161934"/>
            <a:ext cx="5878802" cy="523220"/>
          </a:xfrm>
          <a:prstGeom prst="rect">
            <a:avLst/>
          </a:prstGeom>
        </p:spPr>
        <p:txBody>
          <a:bodyPr wrap="square">
            <a:spAutoFit/>
          </a:bodyPr>
          <a:lstStyle/>
          <a:p>
            <a:r>
              <a:rPr lang="en-US" altLang="zh-TW" sz="2800" b="1" dirty="0">
                <a:solidFill>
                  <a:srgbClr val="008080"/>
                </a:solidFill>
                <a:ea typeface="微軟正黑體" pitchFamily="34" charset="-120"/>
                <a:sym typeface="Gill Sans"/>
              </a:rPr>
              <a:t>Success Cases: </a:t>
            </a:r>
            <a:r>
              <a:rPr lang="en-US" altLang="zh-TW" sz="2800" b="1" dirty="0" smtClean="0">
                <a:solidFill>
                  <a:srgbClr val="008080"/>
                </a:solidFill>
                <a:ea typeface="微軟正黑體" pitchFamily="34" charset="-120"/>
                <a:sym typeface="Gill Sans"/>
              </a:rPr>
              <a:t>Gaming Machine</a:t>
            </a:r>
            <a:endParaRPr lang="en-US" altLang="zh-TW" sz="2800" b="1" dirty="0">
              <a:solidFill>
                <a:schemeClr val="tx1">
                  <a:lumMod val="65000"/>
                  <a:lumOff val="35000"/>
                </a:schemeClr>
              </a:solidFill>
            </a:endParaRPr>
          </a:p>
        </p:txBody>
      </p:sp>
      <p:pic>
        <p:nvPicPr>
          <p:cNvPr id="18" name="Picture 4" descr="https://industrial.apacer.com/upfiles/ADUpload/allshare/SH2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6376" y="1039282"/>
            <a:ext cx="1613173" cy="1613173"/>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4"/>
          <a:stretch>
            <a:fillRect/>
          </a:stretch>
        </p:blipFill>
        <p:spPr>
          <a:xfrm>
            <a:off x="829325" y="2001593"/>
            <a:ext cx="3175929" cy="2113368"/>
          </a:xfrm>
          <a:prstGeom prst="rect">
            <a:avLst/>
          </a:prstGeom>
        </p:spPr>
      </p:pic>
    </p:spTree>
    <p:extLst>
      <p:ext uri="{BB962C8B-B14F-4D97-AF65-F5344CB8AC3E}">
        <p14:creationId xmlns:p14="http://schemas.microsoft.com/office/powerpoint/2010/main" val="2084243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3"/>
          <p:cNvSpPr>
            <a:spLocks noGrp="1"/>
          </p:cNvSpPr>
          <p:nvPr>
            <p:ph type="sldNum" sz="quarter" idx="12"/>
          </p:nvPr>
        </p:nvSpPr>
        <p:spPr bwMode="auto">
          <a:noFill/>
          <a:ln>
            <a:miter lim="800000"/>
            <a:headEnd/>
            <a:tailEnd/>
          </a:ln>
        </p:spPr>
        <p:txBody>
          <a:bodyPr/>
          <a:lstStyle/>
          <a:p>
            <a:fld id="{6C00E2B4-E96F-4331-A9D9-096C22FA4A63}" type="slidenum">
              <a:rPr lang="zh-TW" altLang="en-US" smtClean="0"/>
              <a:pPr/>
              <a:t>2</a:t>
            </a:fld>
            <a:endParaRPr lang="zh-TW" altLang="en-US" smtClean="0"/>
          </a:p>
        </p:txBody>
      </p:sp>
      <p:sp>
        <p:nvSpPr>
          <p:cNvPr id="5" name="文字方塊 4"/>
          <p:cNvSpPr txBox="1"/>
          <p:nvPr/>
        </p:nvSpPr>
        <p:spPr>
          <a:xfrm>
            <a:off x="1266825" y="1484313"/>
            <a:ext cx="2447925" cy="631825"/>
          </a:xfrm>
          <a:prstGeom prst="rect">
            <a:avLst/>
          </a:prstGeom>
          <a:noFill/>
        </p:spPr>
        <p:txBody>
          <a:bodyPr>
            <a:spAutoFit/>
          </a:bodyPr>
          <a:lstStyle/>
          <a:p>
            <a:pPr eaLnBrk="1" hangingPunct="1">
              <a:defRPr/>
            </a:pPr>
            <a:r>
              <a:rPr lang="en-US" altLang="zh-TW" sz="3500" b="1" dirty="0">
                <a:solidFill>
                  <a:schemeClr val="tx1">
                    <a:lumMod val="75000"/>
                    <a:lumOff val="25000"/>
                  </a:schemeClr>
                </a:solidFill>
              </a:rPr>
              <a:t>Agenda</a:t>
            </a:r>
            <a:endParaRPr lang="zh-TW" altLang="en-US" sz="3500" b="1" dirty="0">
              <a:solidFill>
                <a:schemeClr val="tx1">
                  <a:lumMod val="75000"/>
                  <a:lumOff val="25000"/>
                </a:schemeClr>
              </a:solidFill>
            </a:endParaRPr>
          </a:p>
        </p:txBody>
      </p:sp>
      <p:sp>
        <p:nvSpPr>
          <p:cNvPr id="6" name="文字方塊 5"/>
          <p:cNvSpPr txBox="1"/>
          <p:nvPr/>
        </p:nvSpPr>
        <p:spPr>
          <a:xfrm>
            <a:off x="1500166" y="2116138"/>
            <a:ext cx="7561263" cy="3785652"/>
          </a:xfrm>
          <a:prstGeom prst="rect">
            <a:avLst/>
          </a:prstGeom>
          <a:noFill/>
        </p:spPr>
        <p:txBody>
          <a:bodyPr>
            <a:spAutoFit/>
          </a:bodyPr>
          <a:lstStyle/>
          <a:p>
            <a:pPr>
              <a:lnSpc>
                <a:spcPct val="150000"/>
              </a:lnSpc>
            </a:pPr>
            <a:r>
              <a:rPr lang="en-US" altLang="zh-TW" sz="2400" b="1" dirty="0">
                <a:solidFill>
                  <a:srgbClr val="008080"/>
                </a:solidFill>
                <a:ea typeface="微軟正黑體" pitchFamily="34" charset="-120"/>
                <a:sym typeface="Gill Sans"/>
              </a:rPr>
              <a:t>‧ </a:t>
            </a:r>
            <a:r>
              <a:rPr lang="en-US" altLang="zh-TW" sz="2400" b="1" dirty="0" smtClean="0">
                <a:solidFill>
                  <a:srgbClr val="008080"/>
                </a:solidFill>
                <a:ea typeface="微軟正黑體" pitchFamily="34" charset="-120"/>
              </a:rPr>
              <a:t>Overview</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Challenges and Requirements</a:t>
            </a:r>
            <a:endParaRPr lang="zh-TW" altLang="en-US" sz="2400" b="1" dirty="0">
              <a:solidFill>
                <a:schemeClr val="bg1">
                  <a:lumMod val="65000"/>
                </a:schemeClr>
              </a:solidFill>
              <a:ea typeface="微軟正黑體" pitchFamily="34" charset="-120"/>
            </a:endParaRP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Featured Technologies for Gaming Applications</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Recommended </a:t>
            </a:r>
            <a:r>
              <a:rPr lang="en-US" altLang="zh-TW" sz="2400" b="1" dirty="0" smtClean="0">
                <a:solidFill>
                  <a:schemeClr val="bg1">
                    <a:lumMod val="65000"/>
                  </a:schemeClr>
                </a:solidFill>
                <a:ea typeface="微軟正黑體" pitchFamily="34" charset="-120"/>
              </a:rPr>
              <a:t>Products</a:t>
            </a:r>
          </a:p>
          <a:p>
            <a:pPr>
              <a:lnSpc>
                <a:spcPct val="150000"/>
              </a:lnSpc>
            </a:pPr>
            <a:r>
              <a:rPr lang="en-US" altLang="zh-TW" sz="2400" b="1" dirty="0">
                <a:solidFill>
                  <a:schemeClr val="bg1">
                    <a:lumMod val="65000"/>
                  </a:schemeClr>
                </a:solidFill>
                <a:ea typeface="微軟正黑體" pitchFamily="34" charset="-120"/>
                <a:sym typeface="Gill Sans"/>
              </a:rPr>
              <a:t>‧ Customer Success Cases</a:t>
            </a: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err="1">
                <a:solidFill>
                  <a:schemeClr val="bg1">
                    <a:lumMod val="65000"/>
                  </a:schemeClr>
                </a:solidFill>
                <a:ea typeface="微軟正黑體" pitchFamily="34" charset="-120"/>
              </a:rPr>
              <a:t>Apacerʼs</a:t>
            </a:r>
            <a:r>
              <a:rPr lang="en-US" altLang="zh-TW" sz="2400" b="1" dirty="0">
                <a:solidFill>
                  <a:schemeClr val="bg1">
                    <a:lumMod val="65000"/>
                  </a:schemeClr>
                </a:solidFill>
                <a:ea typeface="微軟正黑體" pitchFamily="34" charset="-120"/>
              </a:rPr>
              <a:t> Strengths </a:t>
            </a:r>
            <a:endParaRPr lang="en-US" altLang="zh-TW" sz="2400" b="1" dirty="0" smtClean="0">
              <a:solidFill>
                <a:schemeClr val="bg1">
                  <a:lumMod val="65000"/>
                </a:schemeClr>
              </a:solidFill>
              <a:ea typeface="微軟正黑體" pitchFamily="34" charset="-120"/>
            </a:endParaRPr>
          </a:p>
          <a:p>
            <a:endParaRPr lang="zh-TW" altLang="en-US" sz="2400" b="1" dirty="0">
              <a:solidFill>
                <a:srgbClr val="008080"/>
              </a:solidFill>
              <a:ea typeface="微軟正黑體" pitchFamily="34" charset="-120"/>
            </a:endParaRPr>
          </a:p>
        </p:txBody>
      </p:sp>
    </p:spTree>
    <p:extLst>
      <p:ext uri="{BB962C8B-B14F-4D97-AF65-F5344CB8AC3E}">
        <p14:creationId xmlns:p14="http://schemas.microsoft.com/office/powerpoint/2010/main" val="788248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9467" y="1161934"/>
            <a:ext cx="5878802" cy="523220"/>
          </a:xfrm>
          <a:prstGeom prst="rect">
            <a:avLst/>
          </a:prstGeom>
        </p:spPr>
        <p:txBody>
          <a:bodyPr wrap="square">
            <a:spAutoFit/>
          </a:bodyPr>
          <a:lstStyle/>
          <a:p>
            <a:r>
              <a:rPr lang="en-US" altLang="zh-TW" sz="2800" b="1" dirty="0">
                <a:solidFill>
                  <a:srgbClr val="008080"/>
                </a:solidFill>
                <a:ea typeface="微軟正黑體" pitchFamily="34" charset="-120"/>
                <a:sym typeface="Gill Sans"/>
              </a:rPr>
              <a:t>Success Cases: Gaming Machine</a:t>
            </a:r>
            <a:endParaRPr lang="zh-TW" altLang="en-US" sz="2800" b="1" dirty="0">
              <a:solidFill>
                <a:srgbClr val="008080"/>
              </a:solidFill>
              <a:ea typeface="微軟正黑體" pitchFamily="34" charset="-120"/>
            </a:endParaRPr>
          </a:p>
        </p:txBody>
      </p:sp>
      <p:sp>
        <p:nvSpPr>
          <p:cNvPr id="9" name="矩形 8"/>
          <p:cNvSpPr/>
          <p:nvPr/>
        </p:nvSpPr>
        <p:spPr>
          <a:xfrm>
            <a:off x="4931057" y="2492896"/>
            <a:ext cx="3960441" cy="369332"/>
          </a:xfrm>
          <a:prstGeom prst="rect">
            <a:avLst/>
          </a:prstGeom>
          <a:solidFill>
            <a:schemeClr val="tx1">
              <a:lumMod val="65000"/>
              <a:lumOff val="35000"/>
            </a:schemeClr>
          </a:solidFill>
        </p:spPr>
        <p:txBody>
          <a:bodyPr wrap="square">
            <a:spAutoFit/>
          </a:bodyPr>
          <a:lstStyle/>
          <a:p>
            <a:pPr algn="ctr"/>
            <a:r>
              <a:rPr lang="en-US" altLang="zh-TW" b="1" dirty="0">
                <a:solidFill>
                  <a:schemeClr val="bg1"/>
                </a:solidFill>
              </a:rPr>
              <a:t>Solutions</a:t>
            </a:r>
            <a:endParaRPr lang="zh-TW" altLang="en-US" b="1" dirty="0">
              <a:solidFill>
                <a:schemeClr val="bg1"/>
              </a:solidFill>
            </a:endParaRPr>
          </a:p>
        </p:txBody>
      </p:sp>
      <p:sp>
        <p:nvSpPr>
          <p:cNvPr id="10" name="矩形 9"/>
          <p:cNvSpPr/>
          <p:nvPr/>
        </p:nvSpPr>
        <p:spPr>
          <a:xfrm>
            <a:off x="4915392" y="3363738"/>
            <a:ext cx="3960441" cy="369332"/>
          </a:xfrm>
          <a:prstGeom prst="rect">
            <a:avLst/>
          </a:prstGeom>
          <a:solidFill>
            <a:schemeClr val="tx1">
              <a:lumMod val="65000"/>
              <a:lumOff val="35000"/>
            </a:schemeClr>
          </a:solidFill>
        </p:spPr>
        <p:txBody>
          <a:bodyPr wrap="square">
            <a:spAutoFit/>
          </a:bodyPr>
          <a:lstStyle/>
          <a:p>
            <a:pPr algn="ctr"/>
            <a:r>
              <a:rPr lang="en-US" altLang="zh-TW" b="1" dirty="0" smtClean="0">
                <a:solidFill>
                  <a:schemeClr val="bg1"/>
                </a:solidFill>
              </a:rPr>
              <a:t>VA Technologies</a:t>
            </a:r>
            <a:endParaRPr lang="zh-TW" altLang="en-US" b="1" dirty="0">
              <a:solidFill>
                <a:schemeClr val="bg1"/>
              </a:solidFill>
            </a:endParaRPr>
          </a:p>
        </p:txBody>
      </p:sp>
      <p:sp>
        <p:nvSpPr>
          <p:cNvPr id="12" name="矩形 11"/>
          <p:cNvSpPr/>
          <p:nvPr/>
        </p:nvSpPr>
        <p:spPr>
          <a:xfrm>
            <a:off x="4931056" y="2896808"/>
            <a:ext cx="3960441" cy="388055"/>
          </a:xfrm>
          <a:prstGeom prst="rect">
            <a:avLst/>
          </a:prstGeom>
        </p:spPr>
        <p:txBody>
          <a:bodyPr wrap="square">
            <a:spAutoFit/>
          </a:bodyPr>
          <a:lstStyle/>
          <a:p>
            <a:pPr algn="ctr">
              <a:lnSpc>
                <a:spcPct val="113000"/>
              </a:lnSpc>
            </a:pPr>
            <a:r>
              <a:rPr lang="en-US" altLang="zh-TW" b="1" dirty="0" smtClean="0">
                <a:solidFill>
                  <a:schemeClr val="tx1">
                    <a:lumMod val="85000"/>
                    <a:lumOff val="15000"/>
                  </a:schemeClr>
                </a:solidFill>
              </a:rPr>
              <a:t>PV910-CFX</a:t>
            </a:r>
          </a:p>
        </p:txBody>
      </p:sp>
      <p:sp>
        <p:nvSpPr>
          <p:cNvPr id="19" name="矩形 18"/>
          <p:cNvSpPr/>
          <p:nvPr/>
        </p:nvSpPr>
        <p:spPr>
          <a:xfrm>
            <a:off x="4953857" y="3795496"/>
            <a:ext cx="2714487" cy="583493"/>
          </a:xfrm>
          <a:prstGeom prst="rect">
            <a:avLst/>
          </a:prstGeom>
        </p:spPr>
        <p:txBody>
          <a:bodyPr wrap="square">
            <a:spAutoFit/>
          </a:bodyPr>
          <a:lstStyle/>
          <a:p>
            <a:pPr marL="285750" indent="-200025">
              <a:lnSpc>
                <a:spcPct val="114000"/>
              </a:lnSpc>
              <a:buFont typeface="Arial" panose="020B0604020202020204" pitchFamily="34" charset="0"/>
              <a:buChar char="•"/>
            </a:pPr>
            <a:r>
              <a:rPr lang="en-US" altLang="zh-TW" sz="1400" dirty="0">
                <a:solidFill>
                  <a:schemeClr val="accent1"/>
                </a:solidFill>
              </a:rPr>
              <a:t>Smart Read Refresh</a:t>
            </a:r>
            <a:r>
              <a:rPr lang="en-US" altLang="zh-TW" sz="1400" dirty="0" smtClean="0">
                <a:solidFill>
                  <a:schemeClr val="accent1"/>
                </a:solidFill>
              </a:rPr>
              <a:t>™</a:t>
            </a:r>
          </a:p>
          <a:p>
            <a:pPr marL="285750" indent="-200025">
              <a:lnSpc>
                <a:spcPct val="114000"/>
              </a:lnSpc>
              <a:buFont typeface="Arial" panose="020B0604020202020204" pitchFamily="34" charset="0"/>
              <a:buChar char="•"/>
            </a:pPr>
            <a:r>
              <a:rPr lang="en-US" altLang="zh-TW" sz="1400" dirty="0" smtClean="0">
                <a:solidFill>
                  <a:schemeClr val="accent1"/>
                </a:solidFill>
              </a:rPr>
              <a:t>Signed Firmware</a:t>
            </a:r>
          </a:p>
        </p:txBody>
      </p:sp>
      <p:sp>
        <p:nvSpPr>
          <p:cNvPr id="20" name="矩形 19"/>
          <p:cNvSpPr/>
          <p:nvPr/>
        </p:nvSpPr>
        <p:spPr>
          <a:xfrm>
            <a:off x="7128672" y="3789040"/>
            <a:ext cx="1861882" cy="323935"/>
          </a:xfrm>
          <a:prstGeom prst="rect">
            <a:avLst/>
          </a:prstGeom>
        </p:spPr>
        <p:txBody>
          <a:bodyPr wrap="square">
            <a:spAutoFit/>
          </a:bodyPr>
          <a:lstStyle/>
          <a:p>
            <a:pPr marL="285750" indent="-200025">
              <a:lnSpc>
                <a:spcPct val="114000"/>
              </a:lnSpc>
              <a:buFont typeface="Arial" panose="020B0604020202020204" pitchFamily="34" charset="0"/>
              <a:buChar char="•"/>
            </a:pPr>
            <a:r>
              <a:rPr lang="en-US" altLang="zh-TW" sz="1400" dirty="0" smtClean="0">
                <a:solidFill>
                  <a:schemeClr val="accent1"/>
                </a:solidFill>
              </a:rPr>
              <a:t>Write Protect </a:t>
            </a:r>
          </a:p>
        </p:txBody>
      </p:sp>
      <p:pic>
        <p:nvPicPr>
          <p:cNvPr id="1026" name="Picture 2" descr="https://industrial.apacer.com/upfiles/ADUpload/allshare/PV910_CF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249" y="1073752"/>
            <a:ext cx="1387931" cy="1387931"/>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918373" y="4797152"/>
            <a:ext cx="4046115" cy="1836000"/>
          </a:xfrm>
          <a:prstGeom prst="rect">
            <a:avLst/>
          </a:prstGeom>
          <a:solidFill>
            <a:schemeClr val="accent5">
              <a:lumMod val="20000"/>
              <a:lumOff val="80000"/>
            </a:schemeClr>
          </a:solidFill>
        </p:spPr>
        <p:txBody>
          <a:bodyPr wrap="square">
            <a:spAutoFit/>
          </a:bodyPr>
          <a:lstStyle/>
          <a:p>
            <a:pPr algn="ctr"/>
            <a:endParaRPr lang="en-US" altLang="zh-TW" b="1" dirty="0" smtClean="0">
              <a:solidFill>
                <a:schemeClr val="bg1"/>
              </a:solidFill>
            </a:endParaRPr>
          </a:p>
          <a:p>
            <a:pPr algn="ctr"/>
            <a:endParaRPr lang="en-US" altLang="zh-TW" b="1" dirty="0">
              <a:solidFill>
                <a:schemeClr val="bg1"/>
              </a:solidFill>
            </a:endParaRPr>
          </a:p>
          <a:p>
            <a:pPr algn="ctr"/>
            <a:endParaRPr lang="en-US" altLang="zh-TW" b="1" dirty="0" smtClean="0">
              <a:solidFill>
                <a:schemeClr val="bg1"/>
              </a:solidFill>
            </a:endParaRPr>
          </a:p>
          <a:p>
            <a:pPr algn="ctr"/>
            <a:endParaRPr lang="en-US" altLang="zh-TW" b="1" dirty="0">
              <a:solidFill>
                <a:schemeClr val="bg1"/>
              </a:solidFill>
            </a:endParaRPr>
          </a:p>
          <a:p>
            <a:pPr algn="ctr"/>
            <a:endParaRPr lang="en-US" altLang="zh-TW" b="1" dirty="0" smtClean="0">
              <a:solidFill>
                <a:schemeClr val="bg1"/>
              </a:solidFill>
            </a:endParaRPr>
          </a:p>
          <a:p>
            <a:pPr algn="ctr"/>
            <a:endParaRPr lang="zh-TW" altLang="en-US" b="1" dirty="0">
              <a:solidFill>
                <a:schemeClr val="bg1"/>
              </a:solidFill>
            </a:endParaRPr>
          </a:p>
        </p:txBody>
      </p:sp>
      <p:sp>
        <p:nvSpPr>
          <p:cNvPr id="17" name="矩形 16"/>
          <p:cNvSpPr/>
          <p:nvPr/>
        </p:nvSpPr>
        <p:spPr>
          <a:xfrm>
            <a:off x="437070" y="4747194"/>
            <a:ext cx="3960441" cy="1836000"/>
          </a:xfrm>
          <a:prstGeom prst="rect">
            <a:avLst/>
          </a:prstGeom>
          <a:solidFill>
            <a:srgbClr val="C5FFF4"/>
          </a:solidFill>
        </p:spPr>
        <p:txBody>
          <a:bodyPr wrap="square">
            <a:spAutoFit/>
          </a:bodyPr>
          <a:lstStyle/>
          <a:p>
            <a:pPr algn="ctr">
              <a:lnSpc>
                <a:spcPct val="150000"/>
              </a:lnSpc>
            </a:pPr>
            <a:endParaRPr lang="en-US" altLang="zh-TW" sz="1200" b="1" dirty="0" smtClean="0">
              <a:solidFill>
                <a:schemeClr val="bg1"/>
              </a:solidFill>
            </a:endParaRPr>
          </a:p>
          <a:p>
            <a:pPr algn="ctr">
              <a:lnSpc>
                <a:spcPct val="150000"/>
              </a:lnSpc>
            </a:pPr>
            <a:endParaRPr lang="en-US" altLang="zh-TW" sz="1200" b="1" dirty="0">
              <a:solidFill>
                <a:schemeClr val="bg1"/>
              </a:solidFill>
            </a:endParaRPr>
          </a:p>
          <a:p>
            <a:pPr algn="ctr">
              <a:lnSpc>
                <a:spcPct val="150000"/>
              </a:lnSpc>
            </a:pPr>
            <a:endParaRPr lang="en-US" altLang="zh-TW" sz="1200" b="1" dirty="0" smtClean="0">
              <a:solidFill>
                <a:schemeClr val="bg1"/>
              </a:solidFill>
            </a:endParaRPr>
          </a:p>
          <a:p>
            <a:pPr algn="ctr">
              <a:lnSpc>
                <a:spcPct val="150000"/>
              </a:lnSpc>
            </a:pPr>
            <a:endParaRPr lang="en-US" altLang="zh-TW" sz="1200" b="1" dirty="0">
              <a:solidFill>
                <a:schemeClr val="bg1"/>
              </a:solidFill>
            </a:endParaRPr>
          </a:p>
          <a:p>
            <a:pPr algn="ctr">
              <a:lnSpc>
                <a:spcPct val="150000"/>
              </a:lnSpc>
            </a:pPr>
            <a:endParaRPr lang="en-US" altLang="zh-TW" sz="1200" b="1" dirty="0" smtClean="0">
              <a:solidFill>
                <a:schemeClr val="bg1"/>
              </a:solidFill>
            </a:endParaRPr>
          </a:p>
          <a:p>
            <a:pPr algn="ctr">
              <a:lnSpc>
                <a:spcPct val="150000"/>
              </a:lnSpc>
            </a:pPr>
            <a:endParaRPr lang="zh-TW" altLang="en-US" sz="1200" b="1" dirty="0">
              <a:solidFill>
                <a:schemeClr val="bg1"/>
              </a:solidFill>
            </a:endParaRPr>
          </a:p>
        </p:txBody>
      </p:sp>
      <p:sp>
        <p:nvSpPr>
          <p:cNvPr id="18" name="矩形 17"/>
          <p:cNvSpPr/>
          <p:nvPr/>
        </p:nvSpPr>
        <p:spPr>
          <a:xfrm>
            <a:off x="442224" y="4939698"/>
            <a:ext cx="3814138" cy="1600438"/>
          </a:xfrm>
          <a:prstGeom prst="rect">
            <a:avLst/>
          </a:prstGeom>
        </p:spPr>
        <p:txBody>
          <a:bodyPr wrap="square">
            <a:spAutoFit/>
          </a:bodyPr>
          <a:lstStyle/>
          <a:p>
            <a:pPr marL="285750" indent="-200025">
              <a:buFont typeface="Arial" panose="020B0604020202020204" pitchFamily="34" charset="0"/>
              <a:buChar char="•"/>
            </a:pPr>
            <a:r>
              <a:rPr lang="en-US" altLang="zh-TW" sz="1400" dirty="0">
                <a:solidFill>
                  <a:schemeClr val="tx1">
                    <a:lumMod val="85000"/>
                    <a:lumOff val="15000"/>
                  </a:schemeClr>
                </a:solidFill>
              </a:rPr>
              <a:t>Machines will be operating 24/7, so they will require a stable, high-endurance storage solution.</a:t>
            </a:r>
          </a:p>
          <a:p>
            <a:pPr marL="285750" indent="-200025">
              <a:buFont typeface="Arial" panose="020B0604020202020204" pitchFamily="34" charset="0"/>
              <a:buChar char="•"/>
            </a:pPr>
            <a:r>
              <a:rPr lang="en-US" altLang="zh-TW" sz="1400" dirty="0">
                <a:solidFill>
                  <a:schemeClr val="tx1">
                    <a:lumMod val="85000"/>
                    <a:lumOff val="15000"/>
                  </a:schemeClr>
                </a:solidFill>
              </a:rPr>
              <a:t>Operations are often read-intensive.</a:t>
            </a:r>
          </a:p>
          <a:p>
            <a:pPr marL="285750" indent="-200025">
              <a:buFont typeface="Arial" panose="020B0604020202020204" pitchFamily="34" charset="0"/>
              <a:buChar char="•"/>
            </a:pPr>
            <a:r>
              <a:rPr lang="en-US" altLang="zh-TW" sz="1400" dirty="0">
                <a:solidFill>
                  <a:schemeClr val="tx1">
                    <a:lumMod val="85000"/>
                    <a:lumOff val="15000"/>
                  </a:schemeClr>
                </a:solidFill>
              </a:rPr>
              <a:t>Devices need to be tamper-proof to protect the confidentiality of game play data and programming patterns. </a:t>
            </a:r>
            <a:endParaRPr lang="zh-TW" altLang="en-US" sz="1400" dirty="0">
              <a:solidFill>
                <a:schemeClr val="tx1">
                  <a:lumMod val="85000"/>
                  <a:lumOff val="15000"/>
                </a:schemeClr>
              </a:solidFill>
            </a:endParaRPr>
          </a:p>
        </p:txBody>
      </p:sp>
      <p:sp>
        <p:nvSpPr>
          <p:cNvPr id="21" name="矩形 20"/>
          <p:cNvSpPr/>
          <p:nvPr/>
        </p:nvSpPr>
        <p:spPr>
          <a:xfrm>
            <a:off x="4917942" y="4469802"/>
            <a:ext cx="4046546" cy="372977"/>
          </a:xfrm>
          <a:prstGeom prst="rect">
            <a:avLst/>
          </a:prstGeom>
          <a:solidFill>
            <a:schemeClr val="accent5"/>
          </a:solidFill>
        </p:spPr>
        <p:txBody>
          <a:bodyPr wrap="square">
            <a:spAutoFit/>
          </a:bodyPr>
          <a:lstStyle/>
          <a:p>
            <a:pPr algn="ctr"/>
            <a:r>
              <a:rPr lang="en-US" altLang="zh-TW" b="1" dirty="0">
                <a:solidFill>
                  <a:schemeClr val="bg1"/>
                </a:solidFill>
              </a:rPr>
              <a:t>Results and Benefits</a:t>
            </a:r>
            <a:endParaRPr lang="zh-TW" altLang="en-US" b="1" dirty="0">
              <a:solidFill>
                <a:schemeClr val="bg1"/>
              </a:solidFill>
            </a:endParaRPr>
          </a:p>
        </p:txBody>
      </p:sp>
      <p:sp>
        <p:nvSpPr>
          <p:cNvPr id="22" name="矩形 21"/>
          <p:cNvSpPr/>
          <p:nvPr/>
        </p:nvSpPr>
        <p:spPr>
          <a:xfrm>
            <a:off x="439357" y="4468544"/>
            <a:ext cx="3960441" cy="369332"/>
          </a:xfrm>
          <a:prstGeom prst="rect">
            <a:avLst/>
          </a:prstGeom>
          <a:solidFill>
            <a:srgbClr val="009376"/>
          </a:solidFill>
        </p:spPr>
        <p:txBody>
          <a:bodyPr wrap="square">
            <a:spAutoFit/>
          </a:bodyPr>
          <a:lstStyle/>
          <a:p>
            <a:pPr algn="ctr"/>
            <a:r>
              <a:rPr lang="en-US" altLang="zh-TW" b="1" dirty="0" smtClean="0">
                <a:solidFill>
                  <a:schemeClr val="bg1"/>
                </a:solidFill>
              </a:rPr>
              <a:t>Challenges</a:t>
            </a:r>
            <a:endParaRPr lang="zh-TW" altLang="en-US" b="1" dirty="0">
              <a:solidFill>
                <a:schemeClr val="bg1"/>
              </a:solidFill>
            </a:endParaRPr>
          </a:p>
        </p:txBody>
      </p:sp>
      <p:sp>
        <p:nvSpPr>
          <p:cNvPr id="23" name="矩形 22"/>
          <p:cNvSpPr/>
          <p:nvPr/>
        </p:nvSpPr>
        <p:spPr>
          <a:xfrm>
            <a:off x="4917566" y="4859554"/>
            <a:ext cx="3987419" cy="1708160"/>
          </a:xfrm>
          <a:prstGeom prst="rect">
            <a:avLst/>
          </a:prstGeom>
        </p:spPr>
        <p:txBody>
          <a:bodyPr wrap="square">
            <a:spAutoFit/>
          </a:bodyPr>
          <a:lstStyle/>
          <a:p>
            <a:pPr marL="285750" indent="-200025">
              <a:lnSpc>
                <a:spcPct val="125000"/>
              </a:lnSpc>
              <a:buFont typeface="Arial" panose="020B0604020202020204" pitchFamily="34" charset="0"/>
              <a:buChar char="•"/>
            </a:pPr>
            <a:r>
              <a:rPr lang="en-US" altLang="zh-TW" sz="1200" dirty="0">
                <a:solidFill>
                  <a:schemeClr val="tx1">
                    <a:lumMod val="85000"/>
                    <a:lumOff val="15000"/>
                  </a:schemeClr>
                </a:solidFill>
              </a:rPr>
              <a:t>Smart Read Refresh™ to prevent SSD </a:t>
            </a:r>
            <a:r>
              <a:rPr lang="en-US" altLang="zh-TW" sz="1200" dirty="0" smtClean="0">
                <a:solidFill>
                  <a:schemeClr val="tx1">
                    <a:lumMod val="85000"/>
                    <a:lumOff val="15000"/>
                  </a:schemeClr>
                </a:solidFill>
              </a:rPr>
              <a:t>crashes </a:t>
            </a:r>
            <a:r>
              <a:rPr lang="en-US" altLang="zh-TW" sz="1200" dirty="0">
                <a:solidFill>
                  <a:schemeClr val="tx1">
                    <a:lumMod val="85000"/>
                    <a:lumOff val="15000"/>
                  </a:schemeClr>
                </a:solidFill>
              </a:rPr>
              <a:t>under frequent data read conditions, so read-intensive operations won’t be a problem. </a:t>
            </a:r>
            <a:endParaRPr lang="en-US" altLang="zh-TW" sz="1200" dirty="0" smtClean="0">
              <a:solidFill>
                <a:schemeClr val="tx1">
                  <a:lumMod val="85000"/>
                  <a:lumOff val="15000"/>
                </a:schemeClr>
              </a:solidFill>
            </a:endParaRPr>
          </a:p>
          <a:p>
            <a:pPr marL="285750" indent="-200025">
              <a:lnSpc>
                <a:spcPct val="125000"/>
              </a:lnSpc>
              <a:buFont typeface="Arial" panose="020B0604020202020204" pitchFamily="34" charset="0"/>
              <a:buChar char="•"/>
            </a:pPr>
            <a:r>
              <a:rPr lang="en-US" altLang="zh-TW" sz="1200" dirty="0" smtClean="0">
                <a:solidFill>
                  <a:schemeClr val="tx1">
                    <a:lumMod val="85000"/>
                    <a:lumOff val="15000"/>
                  </a:schemeClr>
                </a:solidFill>
              </a:rPr>
              <a:t>Write </a:t>
            </a:r>
            <a:r>
              <a:rPr lang="en-US" altLang="zh-TW" sz="1200" dirty="0">
                <a:solidFill>
                  <a:schemeClr val="tx1">
                    <a:lumMod val="85000"/>
                    <a:lumOff val="15000"/>
                  </a:schemeClr>
                </a:solidFill>
              </a:rPr>
              <a:t>p</a:t>
            </a:r>
            <a:r>
              <a:rPr lang="en-US" altLang="zh-TW" sz="1200" dirty="0" smtClean="0">
                <a:solidFill>
                  <a:schemeClr val="tx1">
                    <a:lumMod val="85000"/>
                    <a:lumOff val="15000"/>
                  </a:schemeClr>
                </a:solidFill>
              </a:rPr>
              <a:t>rotect </a:t>
            </a:r>
            <a:r>
              <a:rPr lang="en-US" altLang="zh-TW" sz="1200" dirty="0">
                <a:solidFill>
                  <a:schemeClr val="tx1">
                    <a:lumMod val="85000"/>
                    <a:lumOff val="15000"/>
                  </a:schemeClr>
                </a:solidFill>
              </a:rPr>
              <a:t>to prevent drives from unauthorized data writing via GPIO Pin 10 and vendor software </a:t>
            </a:r>
            <a:r>
              <a:rPr lang="en-US" altLang="zh-TW" sz="1200" dirty="0" smtClean="0">
                <a:solidFill>
                  <a:schemeClr val="tx1">
                    <a:lumMod val="85000"/>
                    <a:lumOff val="15000"/>
                  </a:schemeClr>
                </a:solidFill>
              </a:rPr>
              <a:t>commands. </a:t>
            </a:r>
          </a:p>
          <a:p>
            <a:pPr marL="285750" indent="-200025">
              <a:lnSpc>
                <a:spcPct val="125000"/>
              </a:lnSpc>
              <a:buFont typeface="Arial" panose="020B0604020202020204" pitchFamily="34" charset="0"/>
              <a:buChar char="•"/>
            </a:pPr>
            <a:r>
              <a:rPr lang="en-US" altLang="zh-TW" sz="1200" dirty="0" smtClean="0">
                <a:solidFill>
                  <a:schemeClr val="tx1">
                    <a:lumMod val="85000"/>
                    <a:lumOff val="15000"/>
                  </a:schemeClr>
                </a:solidFill>
              </a:rPr>
              <a:t>Signed </a:t>
            </a:r>
            <a:r>
              <a:rPr lang="en-US" altLang="zh-TW" sz="1200" dirty="0">
                <a:solidFill>
                  <a:schemeClr val="tx1">
                    <a:lumMod val="85000"/>
                    <a:lumOff val="15000"/>
                  </a:schemeClr>
                </a:solidFill>
              </a:rPr>
              <a:t>Firmware is a secure way to update firmware. This extra layer of protection keeps drives secure.</a:t>
            </a:r>
            <a:endParaRPr lang="en-US" altLang="zh-TW" sz="1200" dirty="0" smtClean="0">
              <a:solidFill>
                <a:schemeClr val="tx1">
                  <a:lumMod val="85000"/>
                  <a:lumOff val="15000"/>
                </a:schemeClr>
              </a:solidFill>
            </a:endParaRPr>
          </a:p>
        </p:txBody>
      </p:sp>
      <p:sp>
        <p:nvSpPr>
          <p:cNvPr id="4" name="投影片編號版面配置區 3"/>
          <p:cNvSpPr>
            <a:spLocks noGrp="1"/>
          </p:cNvSpPr>
          <p:nvPr>
            <p:ph type="sldNum" sz="quarter" idx="12"/>
          </p:nvPr>
        </p:nvSpPr>
        <p:spPr/>
        <p:txBody>
          <a:bodyPr/>
          <a:lstStyle/>
          <a:p>
            <a:fld id="{663A8EBB-5017-4B57-899E-F5D94C9D3806}" type="slidenum">
              <a:rPr lang="zh-TW" altLang="en-US" smtClean="0"/>
              <a:pPr/>
              <a:t>20</a:t>
            </a:fld>
            <a:endParaRPr lang="zh-TW" altLang="en-US"/>
          </a:p>
        </p:txBody>
      </p:sp>
      <p:pic>
        <p:nvPicPr>
          <p:cNvPr id="24" name="圖片 23"/>
          <p:cNvPicPr>
            <a:picLocks noChangeAspect="1"/>
          </p:cNvPicPr>
          <p:nvPr/>
        </p:nvPicPr>
        <p:blipFill>
          <a:blip r:embed="rId4"/>
          <a:stretch>
            <a:fillRect/>
          </a:stretch>
        </p:blipFill>
        <p:spPr>
          <a:xfrm>
            <a:off x="901461" y="2034235"/>
            <a:ext cx="3031658" cy="2113200"/>
          </a:xfrm>
          <a:prstGeom prst="rect">
            <a:avLst/>
          </a:prstGeom>
        </p:spPr>
      </p:pic>
    </p:spTree>
    <p:extLst>
      <p:ext uri="{BB962C8B-B14F-4D97-AF65-F5344CB8AC3E}">
        <p14:creationId xmlns:p14="http://schemas.microsoft.com/office/powerpoint/2010/main" val="183749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9467" y="1161934"/>
            <a:ext cx="5878802" cy="523220"/>
          </a:xfrm>
          <a:prstGeom prst="rect">
            <a:avLst/>
          </a:prstGeom>
        </p:spPr>
        <p:txBody>
          <a:bodyPr wrap="square">
            <a:spAutoFit/>
          </a:bodyPr>
          <a:lstStyle/>
          <a:p>
            <a:r>
              <a:rPr lang="en-US" altLang="zh-TW" sz="2800" b="1" dirty="0">
                <a:solidFill>
                  <a:srgbClr val="008080"/>
                </a:solidFill>
                <a:ea typeface="微軟正黑體" pitchFamily="34" charset="-120"/>
                <a:sym typeface="Gill Sans"/>
              </a:rPr>
              <a:t>Success Cases: Gaming Machine</a:t>
            </a:r>
            <a:endParaRPr lang="zh-TW" altLang="en-US" sz="2800" b="1" dirty="0">
              <a:solidFill>
                <a:srgbClr val="008080"/>
              </a:solidFill>
              <a:ea typeface="微軟正黑體" pitchFamily="34" charset="-120"/>
            </a:endParaRPr>
          </a:p>
        </p:txBody>
      </p:sp>
      <p:sp>
        <p:nvSpPr>
          <p:cNvPr id="9" name="矩形 8"/>
          <p:cNvSpPr/>
          <p:nvPr/>
        </p:nvSpPr>
        <p:spPr>
          <a:xfrm>
            <a:off x="4931057" y="2492896"/>
            <a:ext cx="3960441" cy="369332"/>
          </a:xfrm>
          <a:prstGeom prst="rect">
            <a:avLst/>
          </a:prstGeom>
          <a:solidFill>
            <a:schemeClr val="tx1">
              <a:lumMod val="65000"/>
              <a:lumOff val="35000"/>
            </a:schemeClr>
          </a:solidFill>
        </p:spPr>
        <p:txBody>
          <a:bodyPr wrap="square">
            <a:spAutoFit/>
          </a:bodyPr>
          <a:lstStyle/>
          <a:p>
            <a:pPr algn="ctr"/>
            <a:r>
              <a:rPr lang="en-US" altLang="zh-TW" b="1" dirty="0">
                <a:solidFill>
                  <a:schemeClr val="bg1"/>
                </a:solidFill>
              </a:rPr>
              <a:t>Solutions</a:t>
            </a:r>
            <a:endParaRPr lang="zh-TW" altLang="en-US" b="1" dirty="0">
              <a:solidFill>
                <a:schemeClr val="bg1"/>
              </a:solidFill>
            </a:endParaRPr>
          </a:p>
        </p:txBody>
      </p:sp>
      <p:sp>
        <p:nvSpPr>
          <p:cNvPr id="10" name="矩形 9"/>
          <p:cNvSpPr/>
          <p:nvPr/>
        </p:nvSpPr>
        <p:spPr>
          <a:xfrm>
            <a:off x="4915392" y="3363738"/>
            <a:ext cx="3960441" cy="369332"/>
          </a:xfrm>
          <a:prstGeom prst="rect">
            <a:avLst/>
          </a:prstGeom>
          <a:solidFill>
            <a:schemeClr val="tx1">
              <a:lumMod val="65000"/>
              <a:lumOff val="35000"/>
            </a:schemeClr>
          </a:solidFill>
        </p:spPr>
        <p:txBody>
          <a:bodyPr wrap="square">
            <a:spAutoFit/>
          </a:bodyPr>
          <a:lstStyle/>
          <a:p>
            <a:pPr algn="ctr"/>
            <a:r>
              <a:rPr lang="en-US" altLang="zh-TW" b="1" dirty="0" smtClean="0">
                <a:solidFill>
                  <a:schemeClr val="bg1"/>
                </a:solidFill>
              </a:rPr>
              <a:t>VA Technologies</a:t>
            </a:r>
            <a:endParaRPr lang="zh-TW" altLang="en-US" b="1" dirty="0">
              <a:solidFill>
                <a:schemeClr val="bg1"/>
              </a:solidFill>
            </a:endParaRPr>
          </a:p>
        </p:txBody>
      </p:sp>
      <p:sp>
        <p:nvSpPr>
          <p:cNvPr id="12" name="矩形 11"/>
          <p:cNvSpPr/>
          <p:nvPr/>
        </p:nvSpPr>
        <p:spPr>
          <a:xfrm>
            <a:off x="4931056" y="2896808"/>
            <a:ext cx="3960441" cy="388055"/>
          </a:xfrm>
          <a:prstGeom prst="rect">
            <a:avLst/>
          </a:prstGeom>
        </p:spPr>
        <p:txBody>
          <a:bodyPr wrap="square">
            <a:spAutoFit/>
          </a:bodyPr>
          <a:lstStyle/>
          <a:p>
            <a:pPr algn="ctr">
              <a:lnSpc>
                <a:spcPct val="113000"/>
              </a:lnSpc>
            </a:pPr>
            <a:r>
              <a:rPr lang="en-US" altLang="zh-TW" b="1" dirty="0" smtClean="0">
                <a:solidFill>
                  <a:schemeClr val="tx1">
                    <a:lumMod val="85000"/>
                    <a:lumOff val="15000"/>
                  </a:schemeClr>
                </a:solidFill>
              </a:rPr>
              <a:t>PV220-M280</a:t>
            </a:r>
          </a:p>
        </p:txBody>
      </p:sp>
      <p:sp>
        <p:nvSpPr>
          <p:cNvPr id="19" name="矩形 18"/>
          <p:cNvSpPr/>
          <p:nvPr/>
        </p:nvSpPr>
        <p:spPr>
          <a:xfrm>
            <a:off x="4915392" y="3786373"/>
            <a:ext cx="2714487" cy="523220"/>
          </a:xfrm>
          <a:prstGeom prst="rect">
            <a:avLst/>
          </a:prstGeom>
        </p:spPr>
        <p:txBody>
          <a:bodyPr wrap="square">
            <a:spAutoFit/>
          </a:bodyPr>
          <a:lstStyle/>
          <a:p>
            <a:pPr marL="285750" indent="-285750">
              <a:buFont typeface="Arial" panose="020B0604020202020204" pitchFamily="34" charset="0"/>
              <a:buChar char="•"/>
            </a:pPr>
            <a:r>
              <a:rPr lang="en-US" altLang="zh-TW" sz="1400" dirty="0" smtClean="0"/>
              <a:t>Heatsink </a:t>
            </a:r>
            <a:r>
              <a:rPr lang="en-US" altLang="zh-TW" sz="1400" dirty="0"/>
              <a:t>design </a:t>
            </a:r>
          </a:p>
          <a:p>
            <a:r>
              <a:rPr lang="zh-TW" altLang="en-US" sz="1400" dirty="0"/>
              <a:t>	</a:t>
            </a:r>
          </a:p>
        </p:txBody>
      </p:sp>
      <p:sp>
        <p:nvSpPr>
          <p:cNvPr id="20" name="矩形 19"/>
          <p:cNvSpPr/>
          <p:nvPr/>
        </p:nvSpPr>
        <p:spPr>
          <a:xfrm>
            <a:off x="6916431" y="3562108"/>
            <a:ext cx="1861882" cy="954107"/>
          </a:xfrm>
          <a:prstGeom prst="rect">
            <a:avLst/>
          </a:prstGeom>
        </p:spPr>
        <p:txBody>
          <a:bodyPr wrap="square">
            <a:spAutoFit/>
          </a:bodyPr>
          <a:lstStyle/>
          <a:p>
            <a:endParaRPr lang="zh-TW" altLang="en-US" sz="1400" dirty="0"/>
          </a:p>
          <a:p>
            <a:pPr marL="285750" indent="-285750">
              <a:buFont typeface="Arial" panose="020B0604020202020204" pitchFamily="34" charset="0"/>
              <a:buChar char="•"/>
            </a:pPr>
            <a:r>
              <a:rPr lang="en-US" altLang="zh-TW" sz="1400" dirty="0" err="1">
                <a:solidFill>
                  <a:schemeClr val="accent1"/>
                </a:solidFill>
              </a:rPr>
              <a:t>DataDefender</a:t>
            </a:r>
            <a:r>
              <a:rPr lang="en-US" altLang="zh-TW" sz="1400" dirty="0">
                <a:solidFill>
                  <a:schemeClr val="accent1"/>
                </a:solidFill>
              </a:rPr>
              <a:t> ™ </a:t>
            </a:r>
            <a:endParaRPr lang="en-US" altLang="zh-TW" sz="1400" dirty="0" smtClean="0">
              <a:solidFill>
                <a:schemeClr val="accent1"/>
              </a:solidFill>
            </a:endParaRPr>
          </a:p>
          <a:p>
            <a:pPr marL="285750" indent="-285750">
              <a:buFont typeface="Arial" panose="020B0604020202020204" pitchFamily="34" charset="0"/>
              <a:buChar char="•"/>
            </a:pPr>
            <a:r>
              <a:rPr lang="en-US" altLang="zh-TW" sz="1400" dirty="0" smtClean="0">
                <a:solidFill>
                  <a:schemeClr val="accent1"/>
                </a:solidFill>
              </a:rPr>
              <a:t>Wide Temperature</a:t>
            </a:r>
            <a:r>
              <a:rPr lang="en-US" altLang="zh-TW" sz="1400" dirty="0" smtClean="0"/>
              <a:t> </a:t>
            </a:r>
            <a:endParaRPr lang="en-US" altLang="zh-TW" sz="1400" dirty="0"/>
          </a:p>
          <a:p>
            <a:r>
              <a:rPr lang="zh-TW" altLang="en-US" sz="1400" dirty="0"/>
              <a:t>	</a:t>
            </a:r>
          </a:p>
        </p:txBody>
      </p:sp>
      <p:sp>
        <p:nvSpPr>
          <p:cNvPr id="16" name="矩形 15"/>
          <p:cNvSpPr/>
          <p:nvPr/>
        </p:nvSpPr>
        <p:spPr>
          <a:xfrm>
            <a:off x="4918373" y="4797152"/>
            <a:ext cx="4046115" cy="1944000"/>
          </a:xfrm>
          <a:prstGeom prst="rect">
            <a:avLst/>
          </a:prstGeom>
          <a:solidFill>
            <a:schemeClr val="accent5">
              <a:lumMod val="20000"/>
              <a:lumOff val="80000"/>
            </a:schemeClr>
          </a:solidFill>
        </p:spPr>
        <p:txBody>
          <a:bodyPr wrap="square">
            <a:spAutoFit/>
          </a:bodyPr>
          <a:lstStyle/>
          <a:p>
            <a:pPr algn="ctr"/>
            <a:endParaRPr lang="en-US" altLang="zh-TW" b="1" dirty="0" smtClean="0">
              <a:solidFill>
                <a:schemeClr val="bg1"/>
              </a:solidFill>
            </a:endParaRPr>
          </a:p>
          <a:p>
            <a:pPr algn="ctr"/>
            <a:endParaRPr lang="en-US" altLang="zh-TW" b="1" dirty="0">
              <a:solidFill>
                <a:schemeClr val="bg1"/>
              </a:solidFill>
            </a:endParaRPr>
          </a:p>
          <a:p>
            <a:pPr algn="ctr"/>
            <a:endParaRPr lang="en-US" altLang="zh-TW" b="1" dirty="0" smtClean="0">
              <a:solidFill>
                <a:schemeClr val="bg1"/>
              </a:solidFill>
            </a:endParaRPr>
          </a:p>
          <a:p>
            <a:pPr algn="ctr"/>
            <a:endParaRPr lang="en-US" altLang="zh-TW" b="1" dirty="0">
              <a:solidFill>
                <a:schemeClr val="bg1"/>
              </a:solidFill>
            </a:endParaRPr>
          </a:p>
          <a:p>
            <a:pPr algn="ctr"/>
            <a:endParaRPr lang="en-US" altLang="zh-TW" b="1" dirty="0" smtClean="0">
              <a:solidFill>
                <a:schemeClr val="bg1"/>
              </a:solidFill>
            </a:endParaRPr>
          </a:p>
          <a:p>
            <a:pPr algn="ctr"/>
            <a:endParaRPr lang="zh-TW" altLang="en-US" b="1" dirty="0">
              <a:solidFill>
                <a:schemeClr val="bg1"/>
              </a:solidFill>
            </a:endParaRPr>
          </a:p>
        </p:txBody>
      </p:sp>
      <p:sp>
        <p:nvSpPr>
          <p:cNvPr id="17" name="矩形 16"/>
          <p:cNvSpPr/>
          <p:nvPr/>
        </p:nvSpPr>
        <p:spPr>
          <a:xfrm>
            <a:off x="437070" y="4747194"/>
            <a:ext cx="3960441" cy="1980000"/>
          </a:xfrm>
          <a:prstGeom prst="rect">
            <a:avLst/>
          </a:prstGeom>
          <a:solidFill>
            <a:srgbClr val="C5FFF4"/>
          </a:solidFill>
        </p:spPr>
        <p:txBody>
          <a:bodyPr wrap="square">
            <a:spAutoFit/>
          </a:bodyPr>
          <a:lstStyle/>
          <a:p>
            <a:pPr algn="ctr">
              <a:lnSpc>
                <a:spcPct val="150000"/>
              </a:lnSpc>
            </a:pPr>
            <a:endParaRPr lang="en-US" altLang="zh-TW" sz="1200" b="1" dirty="0" smtClean="0">
              <a:solidFill>
                <a:schemeClr val="bg1"/>
              </a:solidFill>
            </a:endParaRPr>
          </a:p>
          <a:p>
            <a:pPr algn="ctr">
              <a:lnSpc>
                <a:spcPct val="150000"/>
              </a:lnSpc>
            </a:pPr>
            <a:endParaRPr lang="en-US" altLang="zh-TW" sz="1200" b="1" dirty="0">
              <a:solidFill>
                <a:schemeClr val="bg1"/>
              </a:solidFill>
            </a:endParaRPr>
          </a:p>
          <a:p>
            <a:pPr algn="ctr">
              <a:lnSpc>
                <a:spcPct val="150000"/>
              </a:lnSpc>
            </a:pPr>
            <a:endParaRPr lang="en-US" altLang="zh-TW" sz="1200" b="1" dirty="0" smtClean="0">
              <a:solidFill>
                <a:schemeClr val="bg1"/>
              </a:solidFill>
            </a:endParaRPr>
          </a:p>
          <a:p>
            <a:pPr algn="ctr">
              <a:lnSpc>
                <a:spcPct val="150000"/>
              </a:lnSpc>
            </a:pPr>
            <a:endParaRPr lang="en-US" altLang="zh-TW" sz="1200" b="1" dirty="0">
              <a:solidFill>
                <a:schemeClr val="bg1"/>
              </a:solidFill>
            </a:endParaRPr>
          </a:p>
          <a:p>
            <a:pPr algn="ctr">
              <a:lnSpc>
                <a:spcPct val="150000"/>
              </a:lnSpc>
            </a:pPr>
            <a:endParaRPr lang="en-US" altLang="zh-TW" sz="1200" b="1" dirty="0" smtClean="0">
              <a:solidFill>
                <a:schemeClr val="bg1"/>
              </a:solidFill>
            </a:endParaRPr>
          </a:p>
          <a:p>
            <a:pPr algn="ctr">
              <a:lnSpc>
                <a:spcPct val="150000"/>
              </a:lnSpc>
            </a:pPr>
            <a:endParaRPr lang="zh-TW" altLang="en-US" sz="1200" b="1" dirty="0">
              <a:solidFill>
                <a:schemeClr val="bg1"/>
              </a:solidFill>
            </a:endParaRPr>
          </a:p>
        </p:txBody>
      </p:sp>
      <p:sp>
        <p:nvSpPr>
          <p:cNvPr id="18" name="矩形 17"/>
          <p:cNvSpPr/>
          <p:nvPr/>
        </p:nvSpPr>
        <p:spPr>
          <a:xfrm>
            <a:off x="323528" y="4939698"/>
            <a:ext cx="4057768" cy="1169551"/>
          </a:xfrm>
          <a:prstGeom prst="rect">
            <a:avLst/>
          </a:prstGeom>
        </p:spPr>
        <p:txBody>
          <a:bodyPr wrap="square">
            <a:spAutoFit/>
          </a:bodyPr>
          <a:lstStyle/>
          <a:p>
            <a:pPr marL="285750" indent="-200025">
              <a:buFont typeface="Arial" panose="020B0604020202020204" pitchFamily="34" charset="0"/>
              <a:buChar char="•"/>
            </a:pPr>
            <a:r>
              <a:rPr lang="en-US" altLang="zh-TW" sz="1400" dirty="0">
                <a:solidFill>
                  <a:schemeClr val="tx1">
                    <a:lumMod val="85000"/>
                    <a:lumOff val="15000"/>
                  </a:schemeClr>
                </a:solidFill>
              </a:rPr>
              <a:t>Machines will be operating 24/7, so they will require a stable, high-endurance storage solution.</a:t>
            </a:r>
          </a:p>
          <a:p>
            <a:pPr marL="285750" indent="-200025">
              <a:buFont typeface="Arial" panose="020B0604020202020204" pitchFamily="34" charset="0"/>
              <a:buChar char="•"/>
            </a:pPr>
            <a:r>
              <a:rPr lang="en-US" altLang="zh-TW" sz="1400" dirty="0" err="1" smtClean="0"/>
              <a:t>PCIe</a:t>
            </a:r>
            <a:r>
              <a:rPr lang="en-US" altLang="zh-TW" sz="1400" dirty="0" smtClean="0"/>
              <a:t> SSD’s </a:t>
            </a:r>
            <a:r>
              <a:rPr lang="en-US" altLang="zh-TW" sz="1400" dirty="0"/>
              <a:t>operation causes it to increase in temperature as well, the result could be damage to the hardware or corrupted data. </a:t>
            </a:r>
            <a:endParaRPr lang="en-US" altLang="zh-TW" sz="1400" dirty="0" smtClean="0"/>
          </a:p>
        </p:txBody>
      </p:sp>
      <p:sp>
        <p:nvSpPr>
          <p:cNvPr id="21" name="矩形 20"/>
          <p:cNvSpPr/>
          <p:nvPr/>
        </p:nvSpPr>
        <p:spPr>
          <a:xfrm>
            <a:off x="4917942" y="4469802"/>
            <a:ext cx="4046546" cy="372977"/>
          </a:xfrm>
          <a:prstGeom prst="rect">
            <a:avLst/>
          </a:prstGeom>
          <a:solidFill>
            <a:schemeClr val="accent5"/>
          </a:solidFill>
        </p:spPr>
        <p:txBody>
          <a:bodyPr wrap="square">
            <a:spAutoFit/>
          </a:bodyPr>
          <a:lstStyle/>
          <a:p>
            <a:pPr algn="ctr"/>
            <a:r>
              <a:rPr lang="en-US" altLang="zh-TW" b="1" dirty="0">
                <a:solidFill>
                  <a:schemeClr val="bg1"/>
                </a:solidFill>
              </a:rPr>
              <a:t>Results and Benefits</a:t>
            </a:r>
            <a:endParaRPr lang="zh-TW" altLang="en-US" b="1" dirty="0">
              <a:solidFill>
                <a:schemeClr val="bg1"/>
              </a:solidFill>
            </a:endParaRPr>
          </a:p>
        </p:txBody>
      </p:sp>
      <p:sp>
        <p:nvSpPr>
          <p:cNvPr id="22" name="矩形 21"/>
          <p:cNvSpPr/>
          <p:nvPr/>
        </p:nvSpPr>
        <p:spPr>
          <a:xfrm>
            <a:off x="439357" y="4468544"/>
            <a:ext cx="3960441" cy="369332"/>
          </a:xfrm>
          <a:prstGeom prst="rect">
            <a:avLst/>
          </a:prstGeom>
          <a:solidFill>
            <a:srgbClr val="009376"/>
          </a:solidFill>
        </p:spPr>
        <p:txBody>
          <a:bodyPr wrap="square">
            <a:spAutoFit/>
          </a:bodyPr>
          <a:lstStyle/>
          <a:p>
            <a:pPr algn="ctr"/>
            <a:r>
              <a:rPr lang="en-US" altLang="zh-TW" b="1" dirty="0" smtClean="0">
                <a:solidFill>
                  <a:schemeClr val="bg1"/>
                </a:solidFill>
              </a:rPr>
              <a:t>Challenges</a:t>
            </a:r>
            <a:endParaRPr lang="zh-TW" altLang="en-US" b="1" dirty="0">
              <a:solidFill>
                <a:schemeClr val="bg1"/>
              </a:solidFill>
            </a:endParaRPr>
          </a:p>
        </p:txBody>
      </p:sp>
      <p:sp>
        <p:nvSpPr>
          <p:cNvPr id="23" name="矩形 22"/>
          <p:cNvSpPr/>
          <p:nvPr/>
        </p:nvSpPr>
        <p:spPr>
          <a:xfrm>
            <a:off x="4917566" y="4859554"/>
            <a:ext cx="3987419" cy="1921936"/>
          </a:xfrm>
          <a:prstGeom prst="rect">
            <a:avLst/>
          </a:prstGeom>
        </p:spPr>
        <p:txBody>
          <a:bodyPr wrap="square">
            <a:spAutoFit/>
          </a:bodyPr>
          <a:lstStyle/>
          <a:p>
            <a:pPr marL="285750" indent="-200025">
              <a:lnSpc>
                <a:spcPct val="125000"/>
              </a:lnSpc>
              <a:buFont typeface="Arial" panose="020B0604020202020204" pitchFamily="34" charset="0"/>
              <a:buChar char="•"/>
            </a:pPr>
            <a:r>
              <a:rPr lang="en-US" altLang="zh-TW" sz="1200" smtClean="0"/>
              <a:t>DataDefender</a:t>
            </a:r>
            <a:r>
              <a:rPr lang="en-US" altLang="zh-TW" sz="1200" smtClean="0">
                <a:solidFill>
                  <a:schemeClr val="tx1">
                    <a:lumMod val="85000"/>
                    <a:lumOff val="15000"/>
                  </a:schemeClr>
                </a:solidFill>
              </a:rPr>
              <a:t>™</a:t>
            </a:r>
            <a:r>
              <a:rPr lang="en-US" altLang="zh-TW" sz="1200" smtClean="0"/>
              <a:t> </a:t>
            </a:r>
            <a:r>
              <a:rPr lang="en-US" altLang="zh-TW" sz="1200" dirty="0"/>
              <a:t>is an advanced technology of power failure management which combines both firmware and hardware mechanisms to ensure data integrity. </a:t>
            </a:r>
            <a:endParaRPr lang="en-US" altLang="zh-TW" sz="1200" dirty="0" smtClean="0"/>
          </a:p>
          <a:p>
            <a:pPr marL="285750" indent="-200025">
              <a:lnSpc>
                <a:spcPct val="125000"/>
              </a:lnSpc>
              <a:buFont typeface="Arial" panose="020B0604020202020204" pitchFamily="34" charset="0"/>
              <a:buChar char="•"/>
            </a:pPr>
            <a:r>
              <a:rPr lang="en-US" altLang="zh-TW" sz="1200" dirty="0" err="1" smtClean="0"/>
              <a:t>Apacer’s</a:t>
            </a:r>
            <a:r>
              <a:rPr lang="en-US" altLang="zh-TW" sz="1200" dirty="0" smtClean="0"/>
              <a:t> </a:t>
            </a:r>
            <a:r>
              <a:rPr lang="en-US" altLang="zh-TW" sz="1200" dirty="0"/>
              <a:t>heatsink design is developed for heat dissipation to cool both the NAND Flash and the Controller IC, while still allowing an SSD to deliver high-speed performance, as well as prevent heat-related damage from occurring. </a:t>
            </a:r>
            <a:endParaRPr lang="en-US" altLang="zh-TW" sz="1200" dirty="0" smtClean="0">
              <a:solidFill>
                <a:schemeClr val="tx1">
                  <a:lumMod val="85000"/>
                  <a:lumOff val="15000"/>
                </a:schemeClr>
              </a:solidFill>
            </a:endParaRPr>
          </a:p>
        </p:txBody>
      </p:sp>
      <p:sp>
        <p:nvSpPr>
          <p:cNvPr id="4" name="投影片編號版面配置區 3"/>
          <p:cNvSpPr>
            <a:spLocks noGrp="1"/>
          </p:cNvSpPr>
          <p:nvPr>
            <p:ph type="sldNum" sz="quarter" idx="12"/>
          </p:nvPr>
        </p:nvSpPr>
        <p:spPr/>
        <p:txBody>
          <a:bodyPr/>
          <a:lstStyle/>
          <a:p>
            <a:fld id="{663A8EBB-5017-4B57-899E-F5D94C9D3806}" type="slidenum">
              <a:rPr lang="zh-TW" altLang="en-US" smtClean="0"/>
              <a:pPr/>
              <a:t>21</a:t>
            </a:fld>
            <a:endParaRPr lang="zh-TW" altLang="en-US"/>
          </a:p>
        </p:txBody>
      </p:sp>
      <p:pic>
        <p:nvPicPr>
          <p:cNvPr id="3" name="圖片 2"/>
          <p:cNvPicPr>
            <a:picLocks noChangeAspect="1"/>
          </p:cNvPicPr>
          <p:nvPr/>
        </p:nvPicPr>
        <p:blipFill>
          <a:blip r:embed="rId3"/>
          <a:stretch>
            <a:fillRect/>
          </a:stretch>
        </p:blipFill>
        <p:spPr>
          <a:xfrm>
            <a:off x="5580112" y="1551811"/>
            <a:ext cx="2489017" cy="828559"/>
          </a:xfrm>
          <a:prstGeom prst="rect">
            <a:avLst/>
          </a:prstGeom>
        </p:spPr>
      </p:pic>
      <p:pic>
        <p:nvPicPr>
          <p:cNvPr id="2" name="圖片 1"/>
          <p:cNvPicPr>
            <a:picLocks noChangeAspect="1"/>
          </p:cNvPicPr>
          <p:nvPr/>
        </p:nvPicPr>
        <p:blipFill>
          <a:blip r:embed="rId4"/>
          <a:stretch>
            <a:fillRect/>
          </a:stretch>
        </p:blipFill>
        <p:spPr>
          <a:xfrm>
            <a:off x="611561" y="1877659"/>
            <a:ext cx="3600400" cy="2356626"/>
          </a:xfrm>
          <a:prstGeom prst="rect">
            <a:avLst/>
          </a:prstGeom>
        </p:spPr>
      </p:pic>
    </p:spTree>
    <p:extLst>
      <p:ext uri="{BB962C8B-B14F-4D97-AF65-F5344CB8AC3E}">
        <p14:creationId xmlns:p14="http://schemas.microsoft.com/office/powerpoint/2010/main" val="4032892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3"/>
          <p:cNvSpPr>
            <a:spLocks noGrp="1"/>
          </p:cNvSpPr>
          <p:nvPr>
            <p:ph type="sldNum" sz="quarter" idx="12"/>
          </p:nvPr>
        </p:nvSpPr>
        <p:spPr bwMode="auto">
          <a:noFill/>
          <a:ln>
            <a:miter lim="800000"/>
            <a:headEnd/>
            <a:tailEnd/>
          </a:ln>
        </p:spPr>
        <p:txBody>
          <a:bodyPr/>
          <a:lstStyle/>
          <a:p>
            <a:fld id="{6C00E2B4-E96F-4331-A9D9-096C22FA4A63}" type="slidenum">
              <a:rPr lang="zh-TW" altLang="en-US" smtClean="0"/>
              <a:pPr/>
              <a:t>22</a:t>
            </a:fld>
            <a:endParaRPr lang="zh-TW" altLang="en-US" smtClean="0"/>
          </a:p>
        </p:txBody>
      </p:sp>
      <p:sp>
        <p:nvSpPr>
          <p:cNvPr id="5" name="文字方塊 4"/>
          <p:cNvSpPr txBox="1"/>
          <p:nvPr/>
        </p:nvSpPr>
        <p:spPr>
          <a:xfrm>
            <a:off x="1266825" y="1484313"/>
            <a:ext cx="2447925" cy="631825"/>
          </a:xfrm>
          <a:prstGeom prst="rect">
            <a:avLst/>
          </a:prstGeom>
          <a:noFill/>
        </p:spPr>
        <p:txBody>
          <a:bodyPr>
            <a:spAutoFit/>
          </a:bodyPr>
          <a:lstStyle/>
          <a:p>
            <a:pPr eaLnBrk="1" hangingPunct="1">
              <a:defRPr/>
            </a:pPr>
            <a:r>
              <a:rPr lang="en-US" altLang="zh-TW" sz="3500" b="1" dirty="0">
                <a:solidFill>
                  <a:schemeClr val="tx1">
                    <a:lumMod val="75000"/>
                    <a:lumOff val="25000"/>
                  </a:schemeClr>
                </a:solidFill>
              </a:rPr>
              <a:t>Agenda</a:t>
            </a:r>
            <a:endParaRPr lang="zh-TW" altLang="en-US" sz="3500" b="1" dirty="0">
              <a:solidFill>
                <a:schemeClr val="tx1">
                  <a:lumMod val="75000"/>
                  <a:lumOff val="25000"/>
                </a:schemeClr>
              </a:solidFill>
            </a:endParaRPr>
          </a:p>
        </p:txBody>
      </p:sp>
      <p:sp>
        <p:nvSpPr>
          <p:cNvPr id="6" name="文字方塊 5"/>
          <p:cNvSpPr txBox="1"/>
          <p:nvPr/>
        </p:nvSpPr>
        <p:spPr>
          <a:xfrm>
            <a:off x="1500166" y="2116138"/>
            <a:ext cx="7561263" cy="3785652"/>
          </a:xfrm>
          <a:prstGeom prst="rect">
            <a:avLst/>
          </a:prstGeom>
          <a:noFill/>
        </p:spPr>
        <p:txBody>
          <a:bodyPr>
            <a:spAutoFit/>
          </a:bodyPr>
          <a:lstStyle/>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Overview</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Challenges and Requirements</a:t>
            </a:r>
            <a:endParaRPr lang="zh-TW" altLang="en-US" sz="2400" b="1" dirty="0">
              <a:solidFill>
                <a:schemeClr val="bg1">
                  <a:lumMod val="65000"/>
                </a:schemeClr>
              </a:solidFill>
              <a:ea typeface="微軟正黑體" pitchFamily="34" charset="-120"/>
            </a:endParaRP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Featured Technologies for Gaming Applications</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Recommended </a:t>
            </a:r>
            <a:r>
              <a:rPr lang="en-US" altLang="zh-TW" sz="2400" b="1" dirty="0" smtClean="0">
                <a:solidFill>
                  <a:schemeClr val="bg1">
                    <a:lumMod val="65000"/>
                  </a:schemeClr>
                </a:solidFill>
                <a:ea typeface="微軟正黑體" pitchFamily="34" charset="-120"/>
              </a:rPr>
              <a:t>Products</a:t>
            </a:r>
            <a:endParaRPr lang="en-US" altLang="zh-TW" sz="2400" b="1" dirty="0">
              <a:solidFill>
                <a:schemeClr val="bg1">
                  <a:lumMod val="65000"/>
                </a:schemeClr>
              </a:solidFill>
              <a:ea typeface="微軟正黑體" pitchFamily="34" charset="-120"/>
            </a:endParaRPr>
          </a:p>
          <a:p>
            <a:pPr>
              <a:lnSpc>
                <a:spcPct val="150000"/>
              </a:lnSpc>
            </a:pPr>
            <a:r>
              <a:rPr lang="en-US" altLang="zh-TW" sz="2400" b="1" dirty="0">
                <a:solidFill>
                  <a:schemeClr val="bg1">
                    <a:lumMod val="65000"/>
                  </a:schemeClr>
                </a:solidFill>
                <a:ea typeface="微軟正黑體" pitchFamily="34" charset="-120"/>
                <a:sym typeface="Gill Sans"/>
              </a:rPr>
              <a:t>‧ Customer Success Cases</a:t>
            </a:r>
          </a:p>
          <a:p>
            <a:pPr>
              <a:lnSpc>
                <a:spcPct val="150000"/>
              </a:lnSpc>
            </a:pPr>
            <a:r>
              <a:rPr lang="en-US" altLang="zh-TW" sz="2400" b="1" dirty="0" smtClean="0">
                <a:solidFill>
                  <a:srgbClr val="008080"/>
                </a:solidFill>
                <a:ea typeface="微軟正黑體" pitchFamily="34" charset="-120"/>
                <a:sym typeface="Gill Sans"/>
              </a:rPr>
              <a:t>‧ </a:t>
            </a:r>
            <a:r>
              <a:rPr lang="en-US" altLang="zh-TW" sz="2400" b="1" dirty="0" err="1">
                <a:solidFill>
                  <a:srgbClr val="008080"/>
                </a:solidFill>
                <a:ea typeface="微軟正黑體" pitchFamily="34" charset="-120"/>
              </a:rPr>
              <a:t>Apacerʼs</a:t>
            </a:r>
            <a:r>
              <a:rPr lang="en-US" altLang="zh-TW" sz="2400" b="1" dirty="0">
                <a:solidFill>
                  <a:srgbClr val="008080"/>
                </a:solidFill>
                <a:ea typeface="微軟正黑體" pitchFamily="34" charset="-120"/>
              </a:rPr>
              <a:t> Strengths </a:t>
            </a:r>
          </a:p>
          <a:p>
            <a:endParaRPr lang="zh-TW" altLang="en-US" sz="2400" b="1" dirty="0">
              <a:solidFill>
                <a:srgbClr val="008080"/>
              </a:solidFill>
              <a:ea typeface="微軟正黑體" pitchFamily="34" charset="-120"/>
            </a:endParaRPr>
          </a:p>
        </p:txBody>
      </p:sp>
    </p:spTree>
    <p:extLst>
      <p:ext uri="{BB962C8B-B14F-4D97-AF65-F5344CB8AC3E}">
        <p14:creationId xmlns:p14="http://schemas.microsoft.com/office/powerpoint/2010/main" val="437890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23</a:t>
            </a:fld>
            <a:endParaRPr lang="zh-TW" altLang="en-US"/>
          </a:p>
        </p:txBody>
      </p:sp>
      <p:sp>
        <p:nvSpPr>
          <p:cNvPr id="5" name="矩形 4"/>
          <p:cNvSpPr/>
          <p:nvPr/>
        </p:nvSpPr>
        <p:spPr>
          <a:xfrm>
            <a:off x="539552" y="1504407"/>
            <a:ext cx="3052182" cy="523220"/>
          </a:xfrm>
          <a:prstGeom prst="rect">
            <a:avLst/>
          </a:prstGeom>
        </p:spPr>
        <p:txBody>
          <a:bodyPr wrap="none">
            <a:spAutoFit/>
          </a:bodyPr>
          <a:lstStyle/>
          <a:p>
            <a:r>
              <a:rPr lang="en-US" altLang="zh-TW" sz="2700" b="1" dirty="0" err="1">
                <a:solidFill>
                  <a:srgbClr val="008080"/>
                </a:solidFill>
                <a:ea typeface="微軟正黑體" pitchFamily="34" charset="-120"/>
              </a:rPr>
              <a:t>Apacerʼs</a:t>
            </a:r>
            <a:r>
              <a:rPr lang="en-US" altLang="zh-TW" sz="2700" b="1" dirty="0">
                <a:solidFill>
                  <a:srgbClr val="008080"/>
                </a:solidFill>
                <a:ea typeface="微軟正黑體" pitchFamily="34" charset="-120"/>
              </a:rPr>
              <a:t> Strengths </a:t>
            </a:r>
            <a:endParaRPr lang="zh-TW" altLang="en-US" sz="2700" b="1" dirty="0">
              <a:solidFill>
                <a:srgbClr val="008080"/>
              </a:solidFill>
              <a:ea typeface="微軟正黑體" pitchFamily="34" charset="-120"/>
            </a:endParaRPr>
          </a:p>
        </p:txBody>
      </p:sp>
      <p:sp>
        <p:nvSpPr>
          <p:cNvPr id="6" name="矩形 5"/>
          <p:cNvSpPr/>
          <p:nvPr/>
        </p:nvSpPr>
        <p:spPr>
          <a:xfrm>
            <a:off x="1541188" y="4515841"/>
            <a:ext cx="2613262" cy="523220"/>
          </a:xfrm>
          <a:prstGeom prst="rect">
            <a:avLst/>
          </a:prstGeom>
        </p:spPr>
        <p:txBody>
          <a:bodyPr wrap="square">
            <a:spAutoFit/>
          </a:bodyPr>
          <a:lstStyle/>
          <a:p>
            <a:r>
              <a:rPr lang="en-US" altLang="zh-TW" sz="2700" b="1" dirty="0" smtClean="0">
                <a:solidFill>
                  <a:schemeClr val="accent5"/>
                </a:solidFill>
                <a:ea typeface="微軟正黑體" pitchFamily="34" charset="-120"/>
              </a:rPr>
              <a:t>Longevity</a:t>
            </a:r>
            <a:endParaRPr lang="en-US" altLang="zh-TW" sz="2700" b="1" dirty="0">
              <a:solidFill>
                <a:schemeClr val="accent5"/>
              </a:solidFill>
              <a:ea typeface="微軟正黑體" pitchFamily="34" charset="-120"/>
            </a:endParaRPr>
          </a:p>
        </p:txBody>
      </p:sp>
      <p:sp>
        <p:nvSpPr>
          <p:cNvPr id="7" name="矩形 6"/>
          <p:cNvSpPr/>
          <p:nvPr/>
        </p:nvSpPr>
        <p:spPr>
          <a:xfrm>
            <a:off x="6015594" y="4515841"/>
            <a:ext cx="3456384" cy="1338828"/>
          </a:xfrm>
          <a:prstGeom prst="rect">
            <a:avLst/>
          </a:prstGeom>
        </p:spPr>
        <p:txBody>
          <a:bodyPr wrap="square">
            <a:spAutoFit/>
          </a:bodyPr>
          <a:lstStyle/>
          <a:p>
            <a:r>
              <a:rPr lang="en-US" altLang="zh-TW" sz="2700" b="1" dirty="0">
                <a:solidFill>
                  <a:schemeClr val="accent5"/>
                </a:solidFill>
                <a:ea typeface="微軟正黑體" pitchFamily="34" charset="-120"/>
              </a:rPr>
              <a:t>Strong R&amp;D and Customization Capabilities</a:t>
            </a:r>
            <a:endParaRPr lang="zh-TW" altLang="en-US" sz="2700" b="1" dirty="0">
              <a:solidFill>
                <a:schemeClr val="accent5"/>
              </a:solidFill>
              <a:ea typeface="微軟正黑體" pitchFamily="34" charset="-120"/>
            </a:endParaRPr>
          </a:p>
        </p:txBody>
      </p:sp>
      <p:sp>
        <p:nvSpPr>
          <p:cNvPr id="12" name="矩形 11"/>
          <p:cNvSpPr/>
          <p:nvPr/>
        </p:nvSpPr>
        <p:spPr>
          <a:xfrm>
            <a:off x="1560472" y="5064470"/>
            <a:ext cx="4572000" cy="923330"/>
          </a:xfrm>
          <a:prstGeom prst="rect">
            <a:avLst/>
          </a:prstGeom>
        </p:spPr>
        <p:txBody>
          <a:bodyPr>
            <a:spAutoFit/>
          </a:bodyPr>
          <a:lstStyle/>
          <a:p>
            <a:pPr marL="285750" indent="-285750">
              <a:buFont typeface="Arial" panose="020B0604020202020204" pitchFamily="34" charset="0"/>
              <a:buChar char="•"/>
            </a:pPr>
            <a:r>
              <a:rPr lang="en-US" altLang="zh-TW" dirty="0">
                <a:solidFill>
                  <a:schemeClr val="tx1">
                    <a:lumMod val="75000"/>
                    <a:lumOff val="25000"/>
                  </a:schemeClr>
                </a:solidFill>
              </a:rPr>
              <a:t>Fixed BOM support </a:t>
            </a:r>
            <a:endParaRPr lang="en-US" altLang="zh-TW" dirty="0" smtClean="0">
              <a:solidFill>
                <a:schemeClr val="tx1">
                  <a:lumMod val="75000"/>
                  <a:lumOff val="25000"/>
                </a:schemeClr>
              </a:solidFill>
            </a:endParaRPr>
          </a:p>
          <a:p>
            <a:pPr marL="285750" indent="-285750">
              <a:buFont typeface="Arial" panose="020B0604020202020204" pitchFamily="34" charset="0"/>
              <a:buChar char="•"/>
            </a:pPr>
            <a:r>
              <a:rPr lang="en-US" altLang="zh-TW" dirty="0" smtClean="0">
                <a:solidFill>
                  <a:schemeClr val="tx1">
                    <a:lumMod val="75000"/>
                    <a:lumOff val="25000"/>
                  </a:schemeClr>
                </a:solidFill>
              </a:rPr>
              <a:t>6+6 </a:t>
            </a:r>
            <a:r>
              <a:rPr lang="en-US" altLang="zh-TW" dirty="0">
                <a:solidFill>
                  <a:schemeClr val="tx1">
                    <a:lumMod val="75000"/>
                    <a:lumOff val="25000"/>
                  </a:schemeClr>
                </a:solidFill>
              </a:rPr>
              <a:t>PCN/EOL Policy </a:t>
            </a:r>
            <a:endParaRPr lang="en-US" altLang="zh-TW" dirty="0" smtClean="0">
              <a:solidFill>
                <a:schemeClr val="tx1">
                  <a:lumMod val="75000"/>
                  <a:lumOff val="25000"/>
                </a:schemeClr>
              </a:solidFill>
            </a:endParaRPr>
          </a:p>
          <a:p>
            <a:pPr marL="285750" indent="-285750">
              <a:buFont typeface="Arial" panose="020B0604020202020204" pitchFamily="34" charset="0"/>
              <a:buChar char="•"/>
            </a:pPr>
            <a:r>
              <a:rPr lang="en-US" altLang="zh-TW" dirty="0" smtClean="0">
                <a:solidFill>
                  <a:schemeClr val="tx1">
                    <a:lumMod val="75000"/>
                    <a:lumOff val="25000"/>
                  </a:schemeClr>
                </a:solidFill>
              </a:rPr>
              <a:t>Unique </a:t>
            </a:r>
            <a:r>
              <a:rPr lang="en-US" altLang="zh-TW" dirty="0">
                <a:solidFill>
                  <a:schemeClr val="tx1">
                    <a:lumMod val="75000"/>
                    <a:lumOff val="25000"/>
                  </a:schemeClr>
                </a:solidFill>
              </a:rPr>
              <a:t>S/N for RMA tracking</a:t>
            </a:r>
            <a:endParaRPr lang="zh-TW" altLang="en-US" dirty="0">
              <a:solidFill>
                <a:schemeClr val="tx1">
                  <a:lumMod val="75000"/>
                  <a:lumOff val="25000"/>
                </a:schemeClr>
              </a:solidFill>
            </a:endParaRPr>
          </a:p>
        </p:txBody>
      </p:sp>
      <p:sp>
        <p:nvSpPr>
          <p:cNvPr id="26" name="Freeform 166"/>
          <p:cNvSpPr>
            <a:spLocks noEditPoints="1"/>
          </p:cNvSpPr>
          <p:nvPr/>
        </p:nvSpPr>
        <p:spPr bwMode="auto">
          <a:xfrm>
            <a:off x="5238131" y="4572422"/>
            <a:ext cx="548909" cy="653293"/>
          </a:xfrm>
          <a:custGeom>
            <a:avLst/>
            <a:gdLst>
              <a:gd name="T0" fmla="*/ 20 w 77"/>
              <a:gd name="T1" fmla="*/ 37 h 113"/>
              <a:gd name="T2" fmla="*/ 20 w 77"/>
              <a:gd name="T3" fmla="*/ 12 h 113"/>
              <a:gd name="T4" fmla="*/ 57 w 77"/>
              <a:gd name="T5" fmla="*/ 12 h 113"/>
              <a:gd name="T6" fmla="*/ 56 w 77"/>
              <a:gd name="T7" fmla="*/ 36 h 113"/>
              <a:gd name="T8" fmla="*/ 52 w 77"/>
              <a:gd name="T9" fmla="*/ 47 h 113"/>
              <a:gd name="T10" fmla="*/ 38 w 77"/>
              <a:gd name="T11" fmla="*/ 54 h 113"/>
              <a:gd name="T12" fmla="*/ 38 w 77"/>
              <a:gd name="T13" fmla="*/ 54 h 113"/>
              <a:gd name="T14" fmla="*/ 25 w 77"/>
              <a:gd name="T15" fmla="*/ 47 h 113"/>
              <a:gd name="T16" fmla="*/ 20 w 77"/>
              <a:gd name="T17" fmla="*/ 37 h 113"/>
              <a:gd name="T18" fmla="*/ 12 w 77"/>
              <a:gd name="T19" fmla="*/ 108 h 113"/>
              <a:gd name="T20" fmla="*/ 66 w 77"/>
              <a:gd name="T21" fmla="*/ 108 h 113"/>
              <a:gd name="T22" fmla="*/ 63 w 77"/>
              <a:gd name="T23" fmla="*/ 113 h 113"/>
              <a:gd name="T24" fmla="*/ 15 w 77"/>
              <a:gd name="T25" fmla="*/ 113 h 113"/>
              <a:gd name="T26" fmla="*/ 12 w 77"/>
              <a:gd name="T27" fmla="*/ 108 h 113"/>
              <a:gd name="T28" fmla="*/ 69 w 77"/>
              <a:gd name="T29" fmla="*/ 67 h 113"/>
              <a:gd name="T30" fmla="*/ 75 w 77"/>
              <a:gd name="T31" fmla="*/ 90 h 113"/>
              <a:gd name="T32" fmla="*/ 67 w 77"/>
              <a:gd name="T33" fmla="*/ 104 h 113"/>
              <a:gd name="T34" fmla="*/ 65 w 77"/>
              <a:gd name="T35" fmla="*/ 104 h 113"/>
              <a:gd name="T36" fmla="*/ 65 w 77"/>
              <a:gd name="T37" fmla="*/ 73 h 113"/>
              <a:gd name="T38" fmla="*/ 41 w 77"/>
              <a:gd name="T39" fmla="*/ 73 h 113"/>
              <a:gd name="T40" fmla="*/ 48 w 77"/>
              <a:gd name="T41" fmla="*/ 57 h 113"/>
              <a:gd name="T42" fmla="*/ 50 w 77"/>
              <a:gd name="T43" fmla="*/ 55 h 113"/>
              <a:gd name="T44" fmla="*/ 64 w 77"/>
              <a:gd name="T45" fmla="*/ 58 h 113"/>
              <a:gd name="T46" fmla="*/ 65 w 77"/>
              <a:gd name="T47" fmla="*/ 58 h 113"/>
              <a:gd name="T48" fmla="*/ 65 w 77"/>
              <a:gd name="T49" fmla="*/ 59 h 113"/>
              <a:gd name="T50" fmla="*/ 69 w 77"/>
              <a:gd name="T51" fmla="*/ 68 h 113"/>
              <a:gd name="T52" fmla="*/ 69 w 77"/>
              <a:gd name="T53" fmla="*/ 67 h 113"/>
              <a:gd name="T54" fmla="*/ 13 w 77"/>
              <a:gd name="T55" fmla="*/ 104 h 113"/>
              <a:gd name="T56" fmla="*/ 10 w 77"/>
              <a:gd name="T57" fmla="*/ 104 h 113"/>
              <a:gd name="T58" fmla="*/ 2 w 77"/>
              <a:gd name="T59" fmla="*/ 90 h 113"/>
              <a:gd name="T60" fmla="*/ 8 w 77"/>
              <a:gd name="T61" fmla="*/ 67 h 113"/>
              <a:gd name="T62" fmla="*/ 13 w 77"/>
              <a:gd name="T63" fmla="*/ 58 h 113"/>
              <a:gd name="T64" fmla="*/ 13 w 77"/>
              <a:gd name="T65" fmla="*/ 58 h 113"/>
              <a:gd name="T66" fmla="*/ 14 w 77"/>
              <a:gd name="T67" fmla="*/ 58 h 113"/>
              <a:gd name="T68" fmla="*/ 27 w 77"/>
              <a:gd name="T69" fmla="*/ 55 h 113"/>
              <a:gd name="T70" fmla="*/ 29 w 77"/>
              <a:gd name="T71" fmla="*/ 57 h 113"/>
              <a:gd name="T72" fmla="*/ 37 w 77"/>
              <a:gd name="T73" fmla="*/ 73 h 113"/>
              <a:gd name="T74" fmla="*/ 13 w 77"/>
              <a:gd name="T75" fmla="*/ 73 h 113"/>
              <a:gd name="T76" fmla="*/ 13 w 77"/>
              <a:gd name="T7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矩形 14"/>
          <p:cNvSpPr/>
          <p:nvPr/>
        </p:nvSpPr>
        <p:spPr>
          <a:xfrm>
            <a:off x="1414109" y="2382731"/>
            <a:ext cx="4738028" cy="507831"/>
          </a:xfrm>
          <a:prstGeom prst="rect">
            <a:avLst/>
          </a:prstGeom>
        </p:spPr>
        <p:txBody>
          <a:bodyPr wrap="none">
            <a:spAutoFit/>
          </a:bodyPr>
          <a:lstStyle/>
          <a:p>
            <a:r>
              <a:rPr lang="en-US" altLang="zh-TW" sz="2700" b="1" dirty="0">
                <a:solidFill>
                  <a:schemeClr val="accent5"/>
                </a:solidFill>
                <a:ea typeface="微軟正黑體" pitchFamily="34" charset="-120"/>
              </a:rPr>
              <a:t>Widely Recognized Certification</a:t>
            </a:r>
          </a:p>
        </p:txBody>
      </p:sp>
      <p:grpSp>
        <p:nvGrpSpPr>
          <p:cNvPr id="10" name="群組 9"/>
          <p:cNvGrpSpPr/>
          <p:nvPr/>
        </p:nvGrpSpPr>
        <p:grpSpPr>
          <a:xfrm>
            <a:off x="1434347" y="2884863"/>
            <a:ext cx="6353604" cy="1143904"/>
            <a:chOff x="1479964" y="2356434"/>
            <a:chExt cx="6353604" cy="1143904"/>
          </a:xfrm>
        </p:grpSpPr>
        <p:pic>
          <p:nvPicPr>
            <p:cNvPr id="3" name="圖片 2"/>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b="48657"/>
            <a:stretch/>
          </p:blipFill>
          <p:spPr>
            <a:xfrm>
              <a:off x="1479964" y="2356434"/>
              <a:ext cx="3280870" cy="1060761"/>
            </a:xfrm>
            <a:prstGeom prst="rect">
              <a:avLst/>
            </a:prstGeom>
          </p:spPr>
        </p:pic>
        <p:pic>
          <p:nvPicPr>
            <p:cNvPr id="27" name="圖片 26"/>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t="51330"/>
            <a:stretch/>
          </p:blipFill>
          <p:spPr>
            <a:xfrm>
              <a:off x="4710034" y="2543027"/>
              <a:ext cx="3123534" cy="957311"/>
            </a:xfrm>
            <a:prstGeom prst="rect">
              <a:avLst/>
            </a:prstGeom>
          </p:spPr>
        </p:pic>
      </p:grpSp>
      <p:sp>
        <p:nvSpPr>
          <p:cNvPr id="28" name="AutoShape 117"/>
          <p:cNvSpPr>
            <a:spLocks/>
          </p:cNvSpPr>
          <p:nvPr/>
        </p:nvSpPr>
        <p:spPr bwMode="auto">
          <a:xfrm>
            <a:off x="677882" y="2440789"/>
            <a:ext cx="620067" cy="46531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29" name="Freeform 156"/>
          <p:cNvSpPr>
            <a:spLocks noEditPoints="1"/>
          </p:cNvSpPr>
          <p:nvPr/>
        </p:nvSpPr>
        <p:spPr bwMode="auto">
          <a:xfrm>
            <a:off x="761412" y="4572422"/>
            <a:ext cx="544747" cy="544748"/>
          </a:xfrm>
          <a:custGeom>
            <a:avLst/>
            <a:gdLst>
              <a:gd name="T0" fmla="*/ 49 w 98"/>
              <a:gd name="T1" fmla="*/ 0 h 98"/>
              <a:gd name="T2" fmla="*/ 83 w 98"/>
              <a:gd name="T3" fmla="*/ 15 h 98"/>
              <a:gd name="T4" fmla="*/ 98 w 98"/>
              <a:gd name="T5" fmla="*/ 49 h 98"/>
              <a:gd name="T6" fmla="*/ 83 w 98"/>
              <a:gd name="T7" fmla="*/ 83 h 98"/>
              <a:gd name="T8" fmla="*/ 49 w 98"/>
              <a:gd name="T9" fmla="*/ 98 h 98"/>
              <a:gd name="T10" fmla="*/ 15 w 98"/>
              <a:gd name="T11" fmla="*/ 83 h 98"/>
              <a:gd name="T12" fmla="*/ 0 w 98"/>
              <a:gd name="T13" fmla="*/ 49 h 98"/>
              <a:gd name="T14" fmla="*/ 15 w 98"/>
              <a:gd name="T15" fmla="*/ 15 h 98"/>
              <a:gd name="T16" fmla="*/ 49 w 98"/>
              <a:gd name="T17" fmla="*/ 0 h 98"/>
              <a:gd name="T18" fmla="*/ 55 w 98"/>
              <a:gd name="T19" fmla="*/ 47 h 98"/>
              <a:gd name="T20" fmla="*/ 54 w 98"/>
              <a:gd name="T21" fmla="*/ 45 h 98"/>
              <a:gd name="T22" fmla="*/ 69 w 98"/>
              <a:gd name="T23" fmla="*/ 24 h 98"/>
              <a:gd name="T24" fmla="*/ 65 w 98"/>
              <a:gd name="T25" fmla="*/ 22 h 98"/>
              <a:gd name="T26" fmla="*/ 50 w 98"/>
              <a:gd name="T27" fmla="*/ 43 h 98"/>
              <a:gd name="T28" fmla="*/ 46 w 98"/>
              <a:gd name="T29" fmla="*/ 44 h 98"/>
              <a:gd name="T30" fmla="*/ 42 w 98"/>
              <a:gd name="T31" fmla="*/ 53 h 98"/>
              <a:gd name="T32" fmla="*/ 51 w 98"/>
              <a:gd name="T33" fmla="*/ 57 h 98"/>
              <a:gd name="T34" fmla="*/ 53 w 98"/>
              <a:gd name="T35" fmla="*/ 56 h 98"/>
              <a:gd name="T36" fmla="*/ 70 w 98"/>
              <a:gd name="T37" fmla="*/ 61 h 98"/>
              <a:gd name="T38" fmla="*/ 71 w 98"/>
              <a:gd name="T39" fmla="*/ 57 h 98"/>
              <a:gd name="T40" fmla="*/ 56 w 98"/>
              <a:gd name="T41" fmla="*/ 50 h 98"/>
              <a:gd name="T42" fmla="*/ 55 w 98"/>
              <a:gd name="T43" fmla="*/ 47 h 98"/>
              <a:gd name="T44" fmla="*/ 74 w 98"/>
              <a:gd name="T45" fmla="*/ 24 h 98"/>
              <a:gd name="T46" fmla="*/ 49 w 98"/>
              <a:gd name="T47" fmla="*/ 14 h 98"/>
              <a:gd name="T48" fmla="*/ 24 w 98"/>
              <a:gd name="T49" fmla="*/ 24 h 98"/>
              <a:gd name="T50" fmla="*/ 13 w 98"/>
              <a:gd name="T51" fmla="*/ 49 h 98"/>
              <a:gd name="T52" fmla="*/ 24 w 98"/>
              <a:gd name="T53" fmla="*/ 74 h 98"/>
              <a:gd name="T54" fmla="*/ 49 w 98"/>
              <a:gd name="T55" fmla="*/ 85 h 98"/>
              <a:gd name="T56" fmla="*/ 74 w 98"/>
              <a:gd name="T57" fmla="*/ 74 h 98"/>
              <a:gd name="T58" fmla="*/ 84 w 98"/>
              <a:gd name="T59" fmla="*/ 49 h 98"/>
              <a:gd name="T60" fmla="*/ 74 w 98"/>
              <a:gd name="T61" fmla="*/ 2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Tree>
    <p:extLst>
      <p:ext uri="{BB962C8B-B14F-4D97-AF65-F5344CB8AC3E}">
        <p14:creationId xmlns:p14="http://schemas.microsoft.com/office/powerpoint/2010/main" val="3631566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1.BU1\9.Others\Templates\Document templats 2017\輸出\Images\0904\ppt7.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217025" cy="6913563"/>
          </a:xfrm>
          <a:prstGeom prst="rect">
            <a:avLst/>
          </a:prstGeom>
          <a:noFill/>
          <a:ln w="9525">
            <a:noFill/>
            <a:miter lim="800000"/>
            <a:headEnd/>
            <a:tailEnd/>
          </a:ln>
        </p:spPr>
      </p:pic>
      <p:grpSp>
        <p:nvGrpSpPr>
          <p:cNvPr id="2" name="群組 8"/>
          <p:cNvGrpSpPr>
            <a:grpSpLocks/>
          </p:cNvGrpSpPr>
          <p:nvPr/>
        </p:nvGrpSpPr>
        <p:grpSpPr bwMode="auto">
          <a:xfrm>
            <a:off x="3960813" y="4652962"/>
            <a:ext cx="5724525" cy="1586814"/>
            <a:chOff x="3960344" y="4653136"/>
            <a:chExt cx="5724224" cy="1586644"/>
          </a:xfrm>
        </p:grpSpPr>
        <p:sp>
          <p:nvSpPr>
            <p:cNvPr id="6" name="文字方塊 5"/>
            <p:cNvSpPr txBox="1"/>
            <p:nvPr/>
          </p:nvSpPr>
          <p:spPr>
            <a:xfrm>
              <a:off x="3960344" y="4653136"/>
              <a:ext cx="3384372" cy="400007"/>
            </a:xfrm>
            <a:prstGeom prst="rect">
              <a:avLst/>
            </a:prstGeom>
            <a:noFill/>
          </p:spPr>
          <p:txBody>
            <a:bodyPr>
              <a:spAutoFit/>
            </a:bodyPr>
            <a:lstStyle/>
            <a:p>
              <a:pPr>
                <a:defRPr/>
              </a:pPr>
              <a:r>
                <a:rPr lang="en-US" altLang="zh-TW" sz="2000" b="1" dirty="0">
                  <a:solidFill>
                    <a:schemeClr val="tx1">
                      <a:lumMod val="75000"/>
                      <a:lumOff val="25000"/>
                    </a:schemeClr>
                  </a:solidFill>
                  <a:hlinkClick r:id="rId3"/>
                </a:rPr>
                <a:t>industrial.apacer.com/</a:t>
              </a:r>
              <a:endParaRPr lang="zh-TW" altLang="en-US" sz="2000" b="1" dirty="0">
                <a:solidFill>
                  <a:schemeClr val="tx1">
                    <a:lumMod val="75000"/>
                    <a:lumOff val="25000"/>
                  </a:schemeClr>
                </a:solidFill>
              </a:endParaRPr>
            </a:p>
          </p:txBody>
        </p:sp>
        <p:sp>
          <p:nvSpPr>
            <p:cNvPr id="7" name="文字方塊 6"/>
            <p:cNvSpPr txBox="1"/>
            <p:nvPr/>
          </p:nvSpPr>
          <p:spPr>
            <a:xfrm>
              <a:off x="3960344" y="4981713"/>
              <a:ext cx="5724224" cy="760331"/>
            </a:xfrm>
            <a:prstGeom prst="rect">
              <a:avLst/>
            </a:prstGeom>
            <a:noFill/>
          </p:spPr>
          <p:txBody>
            <a:bodyPr>
              <a:spAutoFit/>
            </a:bodyPr>
            <a:lstStyle/>
            <a:p>
              <a:pPr>
                <a:lnSpc>
                  <a:spcPct val="150000"/>
                </a:lnSpc>
                <a:defRPr/>
              </a:pPr>
              <a:r>
                <a:rPr lang="en-US" altLang="zh-TW" sz="1000" dirty="0">
                  <a:solidFill>
                    <a:schemeClr val="tx1">
                      <a:lumMod val="65000"/>
                      <a:lumOff val="35000"/>
                    </a:schemeClr>
                  </a:solidFill>
                  <a:latin typeface="+mj-lt"/>
                  <a:ea typeface="微軟正黑體" pitchFamily="34" charset="-120"/>
                </a:rPr>
                <a:t>©Copyright </a:t>
              </a:r>
              <a:r>
                <a:rPr lang="en-US" altLang="zh-TW" sz="1000" dirty="0" err="1">
                  <a:solidFill>
                    <a:schemeClr val="tx1">
                      <a:lumMod val="65000"/>
                      <a:lumOff val="35000"/>
                    </a:schemeClr>
                  </a:solidFill>
                  <a:latin typeface="+mj-lt"/>
                  <a:ea typeface="微軟正黑體" pitchFamily="34" charset="-120"/>
                </a:rPr>
                <a:t>Apacer</a:t>
              </a:r>
              <a:r>
                <a:rPr lang="en-US" altLang="zh-TW" sz="1000" dirty="0">
                  <a:solidFill>
                    <a:schemeClr val="tx1">
                      <a:lumMod val="65000"/>
                      <a:lumOff val="35000"/>
                    </a:schemeClr>
                  </a:solidFill>
                  <a:latin typeface="+mj-lt"/>
                  <a:ea typeface="微軟正黑體" pitchFamily="34" charset="-120"/>
                </a:rPr>
                <a:t> Technology Inc. Confidential. Unauthorized use, dissemination,</a:t>
              </a:r>
            </a:p>
            <a:p>
              <a:pPr>
                <a:lnSpc>
                  <a:spcPct val="150000"/>
                </a:lnSpc>
                <a:defRPr/>
              </a:pPr>
              <a:r>
                <a:rPr lang="en-US" altLang="zh-TW" sz="1000" dirty="0">
                  <a:solidFill>
                    <a:schemeClr val="tx1">
                      <a:lumMod val="65000"/>
                      <a:lumOff val="35000"/>
                    </a:schemeClr>
                  </a:solidFill>
                  <a:latin typeface="+mj-lt"/>
                  <a:ea typeface="微軟正黑體" pitchFamily="34" charset="-120"/>
                </a:rPr>
                <a:t>distribution, or reproduction of this document is not allowed without the permission of</a:t>
              </a:r>
            </a:p>
            <a:p>
              <a:pPr>
                <a:lnSpc>
                  <a:spcPct val="150000"/>
                </a:lnSpc>
                <a:defRPr/>
              </a:pPr>
              <a:r>
                <a:rPr lang="en-US" altLang="zh-TW" sz="1000" dirty="0" err="1">
                  <a:solidFill>
                    <a:schemeClr val="tx1">
                      <a:lumMod val="65000"/>
                      <a:lumOff val="35000"/>
                    </a:schemeClr>
                  </a:solidFill>
                  <a:latin typeface="+mj-lt"/>
                  <a:ea typeface="微軟正黑體" pitchFamily="34" charset="-120"/>
                </a:rPr>
                <a:t>Apacer</a:t>
              </a:r>
              <a:r>
                <a:rPr lang="en-US" altLang="zh-TW" sz="1000" dirty="0">
                  <a:solidFill>
                    <a:schemeClr val="tx1">
                      <a:lumMod val="65000"/>
                      <a:lumOff val="35000"/>
                    </a:schemeClr>
                  </a:solidFill>
                  <a:latin typeface="+mj-lt"/>
                  <a:ea typeface="微軟正黑體" pitchFamily="34" charset="-120"/>
                </a:rPr>
                <a:t> Technology Inc. Specifications of details may change without notice.</a:t>
              </a:r>
              <a:endParaRPr lang="zh-TW" altLang="en-US" sz="1000" dirty="0">
                <a:solidFill>
                  <a:schemeClr val="tx1">
                    <a:lumMod val="65000"/>
                    <a:lumOff val="35000"/>
                  </a:schemeClr>
                </a:solidFill>
                <a:latin typeface="+mj-lt"/>
                <a:ea typeface="微軟正黑體" pitchFamily="34" charset="-120"/>
              </a:endParaRPr>
            </a:p>
          </p:txBody>
        </p:sp>
        <p:sp>
          <p:nvSpPr>
            <p:cNvPr id="8" name="文字方塊 7"/>
            <p:cNvSpPr txBox="1"/>
            <p:nvPr/>
          </p:nvSpPr>
          <p:spPr>
            <a:xfrm>
              <a:off x="3960344" y="5916650"/>
              <a:ext cx="5724224" cy="323130"/>
            </a:xfrm>
            <a:prstGeom prst="rect">
              <a:avLst/>
            </a:prstGeom>
            <a:noFill/>
          </p:spPr>
          <p:txBody>
            <a:bodyPr>
              <a:spAutoFit/>
            </a:bodyPr>
            <a:lstStyle/>
            <a:p>
              <a:pPr>
                <a:lnSpc>
                  <a:spcPct val="150000"/>
                </a:lnSpc>
                <a:defRPr/>
              </a:pPr>
              <a:r>
                <a:rPr lang="en-US" altLang="zh-TW" sz="1000" dirty="0">
                  <a:solidFill>
                    <a:schemeClr val="tx1">
                      <a:lumMod val="65000"/>
                      <a:lumOff val="35000"/>
                    </a:schemeClr>
                  </a:solidFill>
                  <a:latin typeface="+mj-lt"/>
                  <a:ea typeface="微軟正黑體" pitchFamily="34" charset="-120"/>
                </a:rPr>
                <a:t>This document and its contents are </a:t>
              </a:r>
              <a:r>
                <a:rPr lang="en-US" altLang="zh-TW" sz="1000" dirty="0" err="1" smtClean="0">
                  <a:solidFill>
                    <a:schemeClr val="tx1">
                      <a:lumMod val="65000"/>
                      <a:lumOff val="35000"/>
                    </a:schemeClr>
                  </a:solidFill>
                  <a:latin typeface="+mj-lt"/>
                  <a:ea typeface="微軟正黑體" pitchFamily="34" charset="-120"/>
                </a:rPr>
                <a:t>confidential©Copyright</a:t>
              </a:r>
              <a:r>
                <a:rPr lang="en-US" altLang="zh-TW" sz="1000" dirty="0" smtClean="0">
                  <a:solidFill>
                    <a:schemeClr val="tx1">
                      <a:lumMod val="65000"/>
                      <a:lumOff val="35000"/>
                    </a:schemeClr>
                  </a:solidFill>
                  <a:latin typeface="+mj-lt"/>
                  <a:ea typeface="微軟正黑體" pitchFamily="34" charset="-120"/>
                </a:rPr>
                <a:t>  </a:t>
              </a:r>
              <a:r>
                <a:rPr lang="en-US" altLang="zh-TW" sz="1000" dirty="0" err="1">
                  <a:solidFill>
                    <a:schemeClr val="tx1">
                      <a:lumMod val="65000"/>
                      <a:lumOff val="35000"/>
                    </a:schemeClr>
                  </a:solidFill>
                  <a:latin typeface="+mj-lt"/>
                  <a:ea typeface="微軟正黑體" pitchFamily="34" charset="-120"/>
                </a:rPr>
                <a:t>Apacer</a:t>
              </a:r>
              <a:r>
                <a:rPr lang="en-US" altLang="zh-TW" sz="1000" dirty="0">
                  <a:solidFill>
                    <a:schemeClr val="tx1">
                      <a:lumMod val="65000"/>
                      <a:lumOff val="35000"/>
                    </a:schemeClr>
                  </a:solidFill>
                  <a:latin typeface="+mj-lt"/>
                  <a:ea typeface="微軟正黑體" pitchFamily="34" charset="-120"/>
                </a:rPr>
                <a:t> Technology Inc.</a:t>
              </a:r>
              <a:endParaRPr lang="zh-TW" altLang="en-US" sz="1000" dirty="0">
                <a:solidFill>
                  <a:schemeClr val="tx1">
                    <a:lumMod val="65000"/>
                    <a:lumOff val="35000"/>
                  </a:schemeClr>
                </a:solidFill>
                <a:latin typeface="+mj-lt"/>
                <a:ea typeface="微軟正黑體" pitchFamily="34" charset="-120"/>
              </a:endParaRPr>
            </a:p>
          </p:txBody>
        </p:sp>
      </p:grpSp>
      <p:sp>
        <p:nvSpPr>
          <p:cNvPr id="10" name="文字方塊 9"/>
          <p:cNvSpPr txBox="1"/>
          <p:nvPr/>
        </p:nvSpPr>
        <p:spPr>
          <a:xfrm>
            <a:off x="5072063" y="2720975"/>
            <a:ext cx="3071812" cy="708025"/>
          </a:xfrm>
          <a:prstGeom prst="rect">
            <a:avLst/>
          </a:prstGeom>
          <a:noFill/>
        </p:spPr>
        <p:txBody>
          <a:bodyPr>
            <a:spAutoFit/>
          </a:bodyPr>
          <a:lstStyle/>
          <a:p>
            <a:pPr>
              <a:defRPr/>
            </a:pPr>
            <a:r>
              <a:rPr lang="en-US" altLang="zh-TW" sz="4000" b="1" dirty="0">
                <a:solidFill>
                  <a:schemeClr val="tx1">
                    <a:lumMod val="65000"/>
                    <a:lumOff val="35000"/>
                  </a:schemeClr>
                </a:solidFill>
              </a:rPr>
              <a:t>Thank you!</a:t>
            </a:r>
            <a:endParaRPr lang="zh-TW" altLang="en-US" sz="40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3</a:t>
            </a:fld>
            <a:endParaRPr lang="zh-TW" altLang="en-US"/>
          </a:p>
        </p:txBody>
      </p:sp>
      <p:sp>
        <p:nvSpPr>
          <p:cNvPr id="5" name="文字方塊 4"/>
          <p:cNvSpPr txBox="1"/>
          <p:nvPr/>
        </p:nvSpPr>
        <p:spPr>
          <a:xfrm>
            <a:off x="467544" y="1289781"/>
            <a:ext cx="4351724" cy="671851"/>
          </a:xfrm>
          <a:prstGeom prst="rect">
            <a:avLst/>
          </a:prstGeom>
          <a:noFill/>
        </p:spPr>
        <p:txBody>
          <a:bodyPr wrap="square">
            <a:spAutoFit/>
          </a:bodyPr>
          <a:lstStyle/>
          <a:p>
            <a:pPr>
              <a:lnSpc>
                <a:spcPct val="150000"/>
              </a:lnSpc>
            </a:pPr>
            <a:r>
              <a:rPr lang="en-US" altLang="zh-TW" sz="2800" b="1" dirty="0" smtClean="0">
                <a:solidFill>
                  <a:srgbClr val="008080"/>
                </a:solidFill>
                <a:ea typeface="微軟正黑體" pitchFamily="34" charset="-120"/>
              </a:rPr>
              <a:t>Overview</a:t>
            </a:r>
            <a:endParaRPr lang="en-US" altLang="zh-TW" sz="2800" b="1" dirty="0">
              <a:solidFill>
                <a:srgbClr val="008080"/>
              </a:solidFill>
              <a:ea typeface="微軟正黑體" pitchFamily="34" charset="-120"/>
            </a:endParaRPr>
          </a:p>
        </p:txBody>
      </p:sp>
      <p:sp>
        <p:nvSpPr>
          <p:cNvPr id="8" name="矩形 7"/>
          <p:cNvSpPr/>
          <p:nvPr/>
        </p:nvSpPr>
        <p:spPr>
          <a:xfrm>
            <a:off x="702819" y="2132856"/>
            <a:ext cx="7848872" cy="2031325"/>
          </a:xfrm>
          <a:prstGeom prst="rect">
            <a:avLst/>
          </a:prstGeom>
        </p:spPr>
        <p:txBody>
          <a:bodyPr wrap="square">
            <a:spAutoFit/>
          </a:bodyPr>
          <a:lstStyle/>
          <a:p>
            <a:pPr algn="ctr"/>
            <a:r>
              <a:rPr lang="en-US" altLang="zh-TW" b="1" dirty="0">
                <a:solidFill>
                  <a:schemeClr val="accent5"/>
                </a:solidFill>
              </a:rPr>
              <a:t>Confidentiality</a:t>
            </a:r>
            <a:r>
              <a:rPr lang="en-US" altLang="zh-TW" dirty="0"/>
              <a:t> and </a:t>
            </a:r>
            <a:r>
              <a:rPr lang="en-US" altLang="zh-TW" b="1" dirty="0">
                <a:solidFill>
                  <a:schemeClr val="accent5"/>
                </a:solidFill>
              </a:rPr>
              <a:t>data protection </a:t>
            </a:r>
            <a:r>
              <a:rPr lang="en-US" altLang="zh-TW" dirty="0"/>
              <a:t>of game play data and programming patterns in storage applications are of primary concern and cannot be compromised. </a:t>
            </a:r>
            <a:endParaRPr lang="en-US" altLang="zh-TW" dirty="0" smtClean="0"/>
          </a:p>
          <a:p>
            <a:pPr algn="ctr"/>
            <a:endParaRPr lang="en-US" altLang="zh-TW" dirty="0">
              <a:solidFill>
                <a:schemeClr val="tx1">
                  <a:lumMod val="85000"/>
                  <a:lumOff val="15000"/>
                </a:schemeClr>
              </a:solidFill>
            </a:endParaRPr>
          </a:p>
          <a:p>
            <a:pPr algn="ctr"/>
            <a:r>
              <a:rPr lang="en-US" altLang="zh-TW" dirty="0" smtClean="0"/>
              <a:t>In </a:t>
            </a:r>
            <a:r>
              <a:rPr lang="en-US" altLang="zh-TW" dirty="0"/>
              <a:t>order to meet the </a:t>
            </a:r>
            <a:r>
              <a:rPr lang="en-US" altLang="zh-TW" b="1" dirty="0">
                <a:solidFill>
                  <a:schemeClr val="accent5"/>
                </a:solidFill>
              </a:rPr>
              <a:t>high-end image processing </a:t>
            </a:r>
            <a:r>
              <a:rPr lang="en-US" altLang="zh-TW" dirty="0"/>
              <a:t>and strict </a:t>
            </a:r>
            <a:r>
              <a:rPr lang="en-US" altLang="zh-TW" b="1" dirty="0">
                <a:solidFill>
                  <a:schemeClr val="accent5"/>
                </a:solidFill>
              </a:rPr>
              <a:t>security</a:t>
            </a:r>
            <a:r>
              <a:rPr lang="en-US" altLang="zh-TW" dirty="0">
                <a:solidFill>
                  <a:schemeClr val="tx1">
                    <a:lumMod val="85000"/>
                    <a:lumOff val="15000"/>
                  </a:schemeClr>
                </a:solidFill>
              </a:rPr>
              <a:t> </a:t>
            </a:r>
            <a:r>
              <a:rPr lang="en-US" altLang="zh-TW" dirty="0"/>
              <a:t>demands of the gaming industry, Apacer offers high-performance industrial SSD and memory solutions, and implements critical security features without sacrificing our well-known reliability benchmarks. </a:t>
            </a:r>
            <a:endParaRPr lang="en-US" altLang="zh-TW" dirty="0" smtClean="0"/>
          </a:p>
        </p:txBody>
      </p:sp>
      <p:pic>
        <p:nvPicPr>
          <p:cNvPr id="2" name="圖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712" y="4509512"/>
            <a:ext cx="2454828" cy="1666528"/>
          </a:xfrm>
          <a:prstGeom prst="rect">
            <a:avLst/>
          </a:prstGeom>
        </p:spPr>
      </p:pic>
      <p:pic>
        <p:nvPicPr>
          <p:cNvPr id="7" name="圖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9858" y="4518835"/>
            <a:ext cx="2447858" cy="1671852"/>
          </a:xfrm>
          <a:prstGeom prst="rect">
            <a:avLst/>
          </a:prstGeom>
        </p:spPr>
      </p:pic>
      <p:pic>
        <p:nvPicPr>
          <p:cNvPr id="9" name="圖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2088" y="4518835"/>
            <a:ext cx="2448272" cy="1662529"/>
          </a:xfrm>
          <a:prstGeom prst="rect">
            <a:avLst/>
          </a:prstGeom>
        </p:spPr>
      </p:pic>
    </p:spTree>
    <p:extLst>
      <p:ext uri="{BB962C8B-B14F-4D97-AF65-F5344CB8AC3E}">
        <p14:creationId xmlns:p14="http://schemas.microsoft.com/office/powerpoint/2010/main" val="3727879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3"/>
          <p:cNvSpPr>
            <a:spLocks noGrp="1"/>
          </p:cNvSpPr>
          <p:nvPr>
            <p:ph type="sldNum" sz="quarter" idx="12"/>
          </p:nvPr>
        </p:nvSpPr>
        <p:spPr bwMode="auto">
          <a:noFill/>
          <a:ln>
            <a:miter lim="800000"/>
            <a:headEnd/>
            <a:tailEnd/>
          </a:ln>
        </p:spPr>
        <p:txBody>
          <a:bodyPr/>
          <a:lstStyle/>
          <a:p>
            <a:fld id="{6C00E2B4-E96F-4331-A9D9-096C22FA4A63}" type="slidenum">
              <a:rPr lang="zh-TW" altLang="en-US" smtClean="0"/>
              <a:pPr/>
              <a:t>4</a:t>
            </a:fld>
            <a:endParaRPr lang="zh-TW" altLang="en-US" smtClean="0"/>
          </a:p>
        </p:txBody>
      </p:sp>
      <p:sp>
        <p:nvSpPr>
          <p:cNvPr id="5" name="文字方塊 4"/>
          <p:cNvSpPr txBox="1"/>
          <p:nvPr/>
        </p:nvSpPr>
        <p:spPr>
          <a:xfrm>
            <a:off x="1266825" y="1484313"/>
            <a:ext cx="2447925" cy="631825"/>
          </a:xfrm>
          <a:prstGeom prst="rect">
            <a:avLst/>
          </a:prstGeom>
          <a:noFill/>
        </p:spPr>
        <p:txBody>
          <a:bodyPr>
            <a:spAutoFit/>
          </a:bodyPr>
          <a:lstStyle/>
          <a:p>
            <a:pPr eaLnBrk="1" hangingPunct="1">
              <a:defRPr/>
            </a:pPr>
            <a:r>
              <a:rPr lang="en-US" altLang="zh-TW" sz="3500" b="1" dirty="0">
                <a:solidFill>
                  <a:schemeClr val="tx1">
                    <a:lumMod val="75000"/>
                    <a:lumOff val="25000"/>
                  </a:schemeClr>
                </a:solidFill>
              </a:rPr>
              <a:t>Agenda</a:t>
            </a:r>
            <a:endParaRPr lang="zh-TW" altLang="en-US" sz="3500" b="1" dirty="0">
              <a:solidFill>
                <a:schemeClr val="tx1">
                  <a:lumMod val="75000"/>
                  <a:lumOff val="25000"/>
                </a:schemeClr>
              </a:solidFill>
            </a:endParaRPr>
          </a:p>
        </p:txBody>
      </p:sp>
      <p:sp>
        <p:nvSpPr>
          <p:cNvPr id="6" name="文字方塊 5"/>
          <p:cNvSpPr txBox="1"/>
          <p:nvPr/>
        </p:nvSpPr>
        <p:spPr>
          <a:xfrm>
            <a:off x="1500166" y="2116138"/>
            <a:ext cx="7561263" cy="3785652"/>
          </a:xfrm>
          <a:prstGeom prst="rect">
            <a:avLst/>
          </a:prstGeom>
          <a:noFill/>
        </p:spPr>
        <p:txBody>
          <a:bodyPr>
            <a:spAutoFit/>
          </a:bodyPr>
          <a:lstStyle/>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Overview</a:t>
            </a:r>
          </a:p>
          <a:p>
            <a:pPr>
              <a:lnSpc>
                <a:spcPct val="150000"/>
              </a:lnSpc>
            </a:pPr>
            <a:r>
              <a:rPr lang="en-US" altLang="zh-TW" sz="2400" b="1" dirty="0">
                <a:solidFill>
                  <a:srgbClr val="008080"/>
                </a:solidFill>
                <a:ea typeface="微軟正黑體" pitchFamily="34" charset="-120"/>
                <a:sym typeface="Gill Sans"/>
              </a:rPr>
              <a:t>‧ </a:t>
            </a:r>
            <a:r>
              <a:rPr lang="en-US" altLang="zh-TW" sz="2400" b="1" dirty="0">
                <a:solidFill>
                  <a:srgbClr val="008080"/>
                </a:solidFill>
                <a:ea typeface="微軟正黑體" pitchFamily="34" charset="-120"/>
              </a:rPr>
              <a:t>Challenges and Requirements</a:t>
            </a:r>
            <a:endParaRPr lang="zh-TW" altLang="en-US" sz="2400" b="1" dirty="0">
              <a:solidFill>
                <a:srgbClr val="008080"/>
              </a:solidFill>
              <a:ea typeface="微軟正黑體" pitchFamily="34" charset="-120"/>
            </a:endParaRP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Featured Technologies for Gaming Applications</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Recommended </a:t>
            </a:r>
            <a:r>
              <a:rPr lang="en-US" altLang="zh-TW" sz="2400" b="1" dirty="0" smtClean="0">
                <a:solidFill>
                  <a:schemeClr val="bg1">
                    <a:lumMod val="65000"/>
                  </a:schemeClr>
                </a:solidFill>
                <a:ea typeface="微軟正黑體" pitchFamily="34" charset="-120"/>
              </a:rPr>
              <a:t>Products</a:t>
            </a:r>
          </a:p>
          <a:p>
            <a:pPr>
              <a:lnSpc>
                <a:spcPct val="150000"/>
              </a:lnSpc>
            </a:pPr>
            <a:r>
              <a:rPr lang="en-US" altLang="zh-TW" sz="2400" b="1" dirty="0">
                <a:solidFill>
                  <a:schemeClr val="bg1">
                    <a:lumMod val="65000"/>
                  </a:schemeClr>
                </a:solidFill>
                <a:ea typeface="微軟正黑體" pitchFamily="34" charset="-120"/>
                <a:sym typeface="Gill Sans"/>
              </a:rPr>
              <a:t>‧ Customer Success Cases</a:t>
            </a: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err="1">
                <a:solidFill>
                  <a:schemeClr val="bg1">
                    <a:lumMod val="65000"/>
                  </a:schemeClr>
                </a:solidFill>
                <a:ea typeface="微軟正黑體" pitchFamily="34" charset="-120"/>
              </a:rPr>
              <a:t>Apacerʼs</a:t>
            </a:r>
            <a:r>
              <a:rPr lang="en-US" altLang="zh-TW" sz="2400" b="1" dirty="0">
                <a:solidFill>
                  <a:schemeClr val="bg1">
                    <a:lumMod val="65000"/>
                  </a:schemeClr>
                </a:solidFill>
                <a:ea typeface="微軟正黑體" pitchFamily="34" charset="-120"/>
              </a:rPr>
              <a:t> Strengths </a:t>
            </a:r>
            <a:endParaRPr lang="en-US" altLang="zh-TW" sz="2400" b="1" dirty="0" smtClean="0">
              <a:solidFill>
                <a:schemeClr val="bg1">
                  <a:lumMod val="65000"/>
                </a:schemeClr>
              </a:solidFill>
              <a:ea typeface="微軟正黑體" pitchFamily="34" charset="-120"/>
            </a:endParaRPr>
          </a:p>
          <a:p>
            <a:endParaRPr lang="zh-TW" altLang="en-US" sz="2400" b="1" dirty="0">
              <a:solidFill>
                <a:srgbClr val="008080"/>
              </a:solidFill>
              <a:ea typeface="微軟正黑體" pitchFamily="34" charset="-120"/>
            </a:endParaRPr>
          </a:p>
        </p:txBody>
      </p:sp>
    </p:spTree>
    <p:extLst>
      <p:ext uri="{BB962C8B-B14F-4D97-AF65-F5344CB8AC3E}">
        <p14:creationId xmlns:p14="http://schemas.microsoft.com/office/powerpoint/2010/main" val="1353510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5</a:t>
            </a:fld>
            <a:endParaRPr lang="zh-TW" altLang="en-US"/>
          </a:p>
        </p:txBody>
      </p:sp>
      <p:sp>
        <p:nvSpPr>
          <p:cNvPr id="5" name="矩形 4"/>
          <p:cNvSpPr/>
          <p:nvPr/>
        </p:nvSpPr>
        <p:spPr>
          <a:xfrm>
            <a:off x="755576" y="1280929"/>
            <a:ext cx="4597284" cy="523220"/>
          </a:xfrm>
          <a:prstGeom prst="rect">
            <a:avLst/>
          </a:prstGeom>
        </p:spPr>
        <p:txBody>
          <a:bodyPr wrap="none">
            <a:spAutoFit/>
          </a:bodyPr>
          <a:lstStyle/>
          <a:p>
            <a:r>
              <a:rPr lang="en-US" altLang="zh-TW" sz="2800" b="1" dirty="0">
                <a:solidFill>
                  <a:srgbClr val="008080"/>
                </a:solidFill>
                <a:ea typeface="微軟正黑體" pitchFamily="34" charset="-120"/>
              </a:rPr>
              <a:t>Challenges and Requirements</a:t>
            </a:r>
            <a:endParaRPr lang="zh-TW" altLang="en-US" sz="2800" b="1" dirty="0">
              <a:solidFill>
                <a:srgbClr val="008080"/>
              </a:solidFill>
              <a:ea typeface="微軟正黑體" pitchFamily="34" charset="-120"/>
            </a:endParaRPr>
          </a:p>
        </p:txBody>
      </p:sp>
      <p:grpSp>
        <p:nvGrpSpPr>
          <p:cNvPr id="2" name="群組 1"/>
          <p:cNvGrpSpPr/>
          <p:nvPr/>
        </p:nvGrpSpPr>
        <p:grpSpPr>
          <a:xfrm>
            <a:off x="913838" y="1945524"/>
            <a:ext cx="8337684" cy="1469171"/>
            <a:chOff x="506016" y="2460983"/>
            <a:chExt cx="8337684" cy="1469171"/>
          </a:xfrm>
        </p:grpSpPr>
        <p:sp>
          <p:nvSpPr>
            <p:cNvPr id="10" name="矩形 9"/>
            <p:cNvSpPr/>
            <p:nvPr/>
          </p:nvSpPr>
          <p:spPr>
            <a:xfrm>
              <a:off x="846313" y="2460983"/>
              <a:ext cx="7997387" cy="400110"/>
            </a:xfrm>
            <a:prstGeom prst="rect">
              <a:avLst/>
            </a:prstGeom>
          </p:spPr>
          <p:txBody>
            <a:bodyPr wrap="square">
              <a:spAutoFit/>
            </a:bodyPr>
            <a:lstStyle/>
            <a:p>
              <a:pPr fontAlgn="base"/>
              <a:r>
                <a:rPr lang="en-US" altLang="zh-TW" sz="2000" b="1" dirty="0">
                  <a:solidFill>
                    <a:schemeClr val="tx1">
                      <a:lumMod val="75000"/>
                      <a:lumOff val="25000"/>
                    </a:schemeClr>
                  </a:solidFill>
                </a:rPr>
                <a:t>Security is clearly a major concern for </a:t>
              </a:r>
              <a:r>
                <a:rPr lang="en-US" altLang="zh-TW" sz="2000" b="1" dirty="0" smtClean="0">
                  <a:solidFill>
                    <a:schemeClr val="tx1">
                      <a:lumMod val="75000"/>
                      <a:lumOff val="25000"/>
                    </a:schemeClr>
                  </a:solidFill>
                </a:rPr>
                <a:t>manufacturers</a:t>
              </a:r>
              <a:endParaRPr lang="en-US" altLang="zh-TW" sz="2000" b="1" dirty="0">
                <a:solidFill>
                  <a:schemeClr val="tx1">
                    <a:lumMod val="75000"/>
                    <a:lumOff val="25000"/>
                  </a:schemeClr>
                </a:solidFill>
              </a:endParaRPr>
            </a:p>
          </p:txBody>
        </p:sp>
        <p:sp>
          <p:nvSpPr>
            <p:cNvPr id="12" name="矩形 11"/>
            <p:cNvSpPr/>
            <p:nvPr/>
          </p:nvSpPr>
          <p:spPr>
            <a:xfrm>
              <a:off x="881742" y="2852936"/>
              <a:ext cx="7097863" cy="1077218"/>
            </a:xfrm>
            <a:prstGeom prst="rect">
              <a:avLst/>
            </a:prstGeom>
          </p:spPr>
          <p:txBody>
            <a:bodyPr wrap="square">
              <a:spAutoFit/>
            </a:bodyPr>
            <a:lstStyle/>
            <a:p>
              <a:r>
                <a:rPr lang="en-US" altLang="zh-TW" sz="1600" dirty="0"/>
                <a:t>Data storage of the gaming machine is highly correlated with the fairness of the game. It is often connected with the operator's financial flow or financial system. In view of such, the key to gaming application lies in </a:t>
              </a:r>
              <a:r>
                <a:rPr lang="en-US" altLang="zh-TW" sz="1600" b="1" dirty="0">
                  <a:solidFill>
                    <a:schemeClr val="accent5"/>
                  </a:solidFill>
                </a:rPr>
                <a:t>ensuring the integrity of the stored data</a:t>
              </a:r>
              <a:r>
                <a:rPr lang="en-US" altLang="zh-TW" sz="1600" dirty="0"/>
                <a:t> and </a:t>
              </a:r>
              <a:r>
                <a:rPr lang="en-US" altLang="zh-TW" sz="1600" b="1" dirty="0">
                  <a:solidFill>
                    <a:schemeClr val="accent5"/>
                  </a:solidFill>
                </a:rPr>
                <a:t>preventing it from being arbitrarily invaded or tampered with</a:t>
              </a:r>
              <a:r>
                <a:rPr lang="en-US" altLang="zh-TW" sz="1600" dirty="0"/>
                <a:t>. </a:t>
              </a:r>
              <a:endParaRPr lang="zh-TW" altLang="zh-TW" sz="1600" dirty="0"/>
            </a:p>
          </p:txBody>
        </p:sp>
        <p:sp>
          <p:nvSpPr>
            <p:cNvPr id="14" name="Freeform 21"/>
            <p:cNvSpPr>
              <a:spLocks/>
            </p:cNvSpPr>
            <p:nvPr/>
          </p:nvSpPr>
          <p:spPr bwMode="auto">
            <a:xfrm rot="10800000" flipH="1">
              <a:off x="506016" y="2489805"/>
              <a:ext cx="273972" cy="342465"/>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5"/>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sz="9600"/>
            </a:p>
          </p:txBody>
        </p:sp>
      </p:grpSp>
      <p:grpSp>
        <p:nvGrpSpPr>
          <p:cNvPr id="3" name="群組 2"/>
          <p:cNvGrpSpPr/>
          <p:nvPr/>
        </p:nvGrpSpPr>
        <p:grpSpPr>
          <a:xfrm>
            <a:off x="913838" y="5124596"/>
            <a:ext cx="8194666" cy="1497508"/>
            <a:chOff x="539552" y="4296688"/>
            <a:chExt cx="8246234" cy="1497508"/>
          </a:xfrm>
        </p:grpSpPr>
        <p:sp>
          <p:nvSpPr>
            <p:cNvPr id="6" name="矩形 5"/>
            <p:cNvSpPr/>
            <p:nvPr/>
          </p:nvSpPr>
          <p:spPr>
            <a:xfrm>
              <a:off x="900942" y="4296688"/>
              <a:ext cx="7884844" cy="1015663"/>
            </a:xfrm>
            <a:prstGeom prst="rect">
              <a:avLst/>
            </a:prstGeom>
          </p:spPr>
          <p:txBody>
            <a:bodyPr wrap="square">
              <a:spAutoFit/>
            </a:bodyPr>
            <a:lstStyle/>
            <a:p>
              <a:pPr fontAlgn="base"/>
              <a:r>
                <a:rPr lang="en-US" altLang="zh-TW" sz="2000" b="1" dirty="0" smtClean="0">
                  <a:solidFill>
                    <a:schemeClr val="tx1">
                      <a:lumMod val="75000"/>
                      <a:lumOff val="25000"/>
                    </a:schemeClr>
                  </a:solidFill>
                </a:rPr>
                <a:t>Eye-catching displays are more important than ever</a:t>
              </a:r>
              <a:endParaRPr lang="en-US" altLang="zh-TW" sz="2000" b="1" dirty="0">
                <a:solidFill>
                  <a:schemeClr val="tx1">
                    <a:lumMod val="75000"/>
                    <a:lumOff val="25000"/>
                  </a:schemeClr>
                </a:solidFill>
              </a:endParaRPr>
            </a:p>
            <a:p>
              <a:r>
                <a:rPr lang="en-US" altLang="zh-TW" sz="2000" b="1" dirty="0">
                  <a:solidFill>
                    <a:schemeClr val="tx1">
                      <a:lumMod val="75000"/>
                      <a:lumOff val="25000"/>
                    </a:schemeClr>
                  </a:solidFill>
                </a:rPr>
                <a:t/>
              </a:r>
              <a:br>
                <a:rPr lang="en-US" altLang="zh-TW" sz="2000" b="1" dirty="0">
                  <a:solidFill>
                    <a:schemeClr val="tx1">
                      <a:lumMod val="75000"/>
                      <a:lumOff val="25000"/>
                    </a:schemeClr>
                  </a:solidFill>
                </a:rPr>
              </a:br>
              <a:endParaRPr lang="en-US" altLang="zh-TW" sz="2000" b="1" dirty="0">
                <a:solidFill>
                  <a:schemeClr val="tx1">
                    <a:lumMod val="75000"/>
                    <a:lumOff val="25000"/>
                  </a:schemeClr>
                </a:solidFill>
              </a:endParaRPr>
            </a:p>
          </p:txBody>
        </p:sp>
        <p:sp>
          <p:nvSpPr>
            <p:cNvPr id="17" name="矩形 16"/>
            <p:cNvSpPr/>
            <p:nvPr/>
          </p:nvSpPr>
          <p:spPr>
            <a:xfrm>
              <a:off x="917642" y="4716978"/>
              <a:ext cx="7246113" cy="1077218"/>
            </a:xfrm>
            <a:prstGeom prst="rect">
              <a:avLst/>
            </a:prstGeom>
          </p:spPr>
          <p:txBody>
            <a:bodyPr wrap="square">
              <a:spAutoFit/>
            </a:bodyPr>
            <a:lstStyle/>
            <a:p>
              <a:pPr fontAlgn="base"/>
              <a:r>
                <a:rPr lang="en-US" altLang="zh-TW" sz="1600" dirty="0"/>
                <a:t>In order to provide the best audio-visual entertainment experience, high-end image processing and high-resolution display technologies are revolutionizing the global casino gaming industry. The demand for </a:t>
              </a:r>
              <a:r>
                <a:rPr lang="en-US" altLang="zh-TW" sz="1600" b="1" dirty="0">
                  <a:solidFill>
                    <a:schemeClr val="accent5"/>
                  </a:solidFill>
                </a:rPr>
                <a:t>high-performance</a:t>
              </a:r>
              <a:r>
                <a:rPr lang="en-US" altLang="zh-TW" sz="1600" dirty="0"/>
                <a:t> storage and memory products has also grown. </a:t>
              </a:r>
              <a:endParaRPr lang="zh-TW" altLang="en-US" sz="1600" dirty="0">
                <a:solidFill>
                  <a:schemeClr val="tx1">
                    <a:lumMod val="75000"/>
                    <a:lumOff val="25000"/>
                  </a:schemeClr>
                </a:solidFill>
              </a:endParaRPr>
            </a:p>
          </p:txBody>
        </p:sp>
        <p:sp>
          <p:nvSpPr>
            <p:cNvPr id="19" name="Freeform 21"/>
            <p:cNvSpPr>
              <a:spLocks/>
            </p:cNvSpPr>
            <p:nvPr/>
          </p:nvSpPr>
          <p:spPr bwMode="auto">
            <a:xfrm rot="10800000" flipH="1">
              <a:off x="539552" y="4296688"/>
              <a:ext cx="273972" cy="342465"/>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5"/>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sz="9600"/>
            </a:p>
          </p:txBody>
        </p:sp>
      </p:grpSp>
      <p:grpSp>
        <p:nvGrpSpPr>
          <p:cNvPr id="20" name="群組 19"/>
          <p:cNvGrpSpPr/>
          <p:nvPr/>
        </p:nvGrpSpPr>
        <p:grpSpPr>
          <a:xfrm>
            <a:off x="913838" y="3653534"/>
            <a:ext cx="8194666" cy="1251287"/>
            <a:chOff x="539552" y="4296688"/>
            <a:chExt cx="8246234" cy="1251287"/>
          </a:xfrm>
        </p:grpSpPr>
        <p:sp>
          <p:nvSpPr>
            <p:cNvPr id="21" name="矩形 20"/>
            <p:cNvSpPr/>
            <p:nvPr/>
          </p:nvSpPr>
          <p:spPr>
            <a:xfrm>
              <a:off x="900942" y="4296688"/>
              <a:ext cx="7884844" cy="400110"/>
            </a:xfrm>
            <a:prstGeom prst="rect">
              <a:avLst/>
            </a:prstGeom>
          </p:spPr>
          <p:txBody>
            <a:bodyPr wrap="square">
              <a:spAutoFit/>
            </a:bodyPr>
            <a:lstStyle/>
            <a:p>
              <a:pPr fontAlgn="base"/>
              <a:r>
                <a:rPr lang="en-US" altLang="zh-TW" sz="2000" b="1" dirty="0">
                  <a:solidFill>
                    <a:schemeClr val="tx1">
                      <a:lumMod val="75000"/>
                      <a:lumOff val="25000"/>
                    </a:schemeClr>
                  </a:solidFill>
                </a:rPr>
                <a:t>Reliability is also a crucial selling point</a:t>
              </a:r>
            </a:p>
          </p:txBody>
        </p:sp>
        <p:sp>
          <p:nvSpPr>
            <p:cNvPr id="22" name="矩形 21"/>
            <p:cNvSpPr/>
            <p:nvPr/>
          </p:nvSpPr>
          <p:spPr>
            <a:xfrm>
              <a:off x="917642" y="4716978"/>
              <a:ext cx="7121292" cy="830997"/>
            </a:xfrm>
            <a:prstGeom prst="rect">
              <a:avLst/>
            </a:prstGeom>
          </p:spPr>
          <p:txBody>
            <a:bodyPr wrap="square">
              <a:spAutoFit/>
            </a:bodyPr>
            <a:lstStyle/>
            <a:p>
              <a:pPr fontAlgn="base"/>
              <a:r>
                <a:rPr lang="en-US" altLang="zh-TW" sz="1600" dirty="0"/>
                <a:t>Reliability is also a crucial selling point for gaming machines, since many of them will be operating 24/7 without much downtime for maintenance. Gaming machines often also require read-intensive operations. </a:t>
              </a:r>
              <a:endParaRPr lang="en-US" altLang="zh-TW" sz="1600" dirty="0">
                <a:solidFill>
                  <a:schemeClr val="tx1">
                    <a:lumMod val="75000"/>
                    <a:lumOff val="25000"/>
                  </a:schemeClr>
                </a:solidFill>
              </a:endParaRPr>
            </a:p>
          </p:txBody>
        </p:sp>
        <p:sp>
          <p:nvSpPr>
            <p:cNvPr id="23" name="Freeform 21"/>
            <p:cNvSpPr>
              <a:spLocks/>
            </p:cNvSpPr>
            <p:nvPr/>
          </p:nvSpPr>
          <p:spPr bwMode="auto">
            <a:xfrm rot="10800000" flipH="1">
              <a:off x="539552" y="4310671"/>
              <a:ext cx="273972" cy="342465"/>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5"/>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sz="9600"/>
            </a:p>
          </p:txBody>
        </p:sp>
      </p:grpSp>
    </p:spTree>
    <p:extLst>
      <p:ext uri="{BB962C8B-B14F-4D97-AF65-F5344CB8AC3E}">
        <p14:creationId xmlns:p14="http://schemas.microsoft.com/office/powerpoint/2010/main" val="1522820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6</a:t>
            </a:fld>
            <a:endParaRPr lang="zh-TW" altLang="en-US"/>
          </a:p>
        </p:txBody>
      </p:sp>
      <p:sp>
        <p:nvSpPr>
          <p:cNvPr id="6" name="文字方塊 5"/>
          <p:cNvSpPr txBox="1"/>
          <p:nvPr/>
        </p:nvSpPr>
        <p:spPr>
          <a:xfrm>
            <a:off x="3203848" y="1340768"/>
            <a:ext cx="5688632" cy="646331"/>
          </a:xfrm>
          <a:prstGeom prst="rect">
            <a:avLst/>
          </a:prstGeom>
          <a:noFill/>
        </p:spPr>
        <p:txBody>
          <a:bodyPr wrap="square">
            <a:spAutoFit/>
          </a:bodyPr>
          <a:lstStyle/>
          <a:p>
            <a:pPr>
              <a:lnSpc>
                <a:spcPct val="150000"/>
              </a:lnSpc>
            </a:pPr>
            <a:r>
              <a:rPr lang="en-US" altLang="zh-TW" sz="2400" b="1" dirty="0" smtClean="0">
                <a:solidFill>
                  <a:schemeClr val="tx1">
                    <a:lumMod val="75000"/>
                    <a:lumOff val="25000"/>
                  </a:schemeClr>
                </a:solidFill>
                <a:ea typeface="微軟正黑體" pitchFamily="34" charset="-120"/>
              </a:rPr>
              <a:t>Gaming Applications</a:t>
            </a:r>
            <a:endParaRPr lang="en-US" altLang="zh-TW" sz="2400" b="1" dirty="0">
              <a:solidFill>
                <a:schemeClr val="tx1">
                  <a:lumMod val="75000"/>
                  <a:lumOff val="25000"/>
                </a:schemeClr>
              </a:solidFill>
              <a:ea typeface="微軟正黑體" pitchFamily="34" charset="-120"/>
            </a:endParaRPr>
          </a:p>
        </p:txBody>
      </p:sp>
      <p:pic>
        <p:nvPicPr>
          <p:cNvPr id="1026" name="Picture 2" descr="https://industrial.apacer.com/upfiles/EditUpload/Gaming_full%20size.png"/>
          <p:cNvPicPr>
            <a:picLocks noChangeAspect="1" noChangeArrowheads="1"/>
          </p:cNvPicPr>
          <p:nvPr/>
        </p:nvPicPr>
        <p:blipFill rotWithShape="1">
          <a:blip r:embed="rId3">
            <a:extLst>
              <a:ext uri="{28A0092B-C50C-407E-A947-70E740481C1C}">
                <a14:useLocalDpi xmlns:a14="http://schemas.microsoft.com/office/drawing/2010/main" val="0"/>
              </a:ext>
            </a:extLst>
          </a:blip>
          <a:srcRect t="10448"/>
          <a:stretch/>
        </p:blipFill>
        <p:spPr bwMode="auto">
          <a:xfrm>
            <a:off x="107858" y="2132856"/>
            <a:ext cx="9014131" cy="403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279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投影片編號版面配置區 3"/>
          <p:cNvSpPr>
            <a:spLocks noGrp="1"/>
          </p:cNvSpPr>
          <p:nvPr>
            <p:ph type="sldNum" sz="quarter" idx="12"/>
          </p:nvPr>
        </p:nvSpPr>
        <p:spPr bwMode="auto">
          <a:noFill/>
          <a:ln>
            <a:miter lim="800000"/>
            <a:headEnd/>
            <a:tailEnd/>
          </a:ln>
        </p:spPr>
        <p:txBody>
          <a:bodyPr/>
          <a:lstStyle/>
          <a:p>
            <a:fld id="{6C00E2B4-E96F-4331-A9D9-096C22FA4A63}" type="slidenum">
              <a:rPr lang="zh-TW" altLang="en-US" smtClean="0"/>
              <a:pPr/>
              <a:t>7</a:t>
            </a:fld>
            <a:endParaRPr lang="zh-TW" altLang="en-US" smtClean="0"/>
          </a:p>
        </p:txBody>
      </p:sp>
      <p:sp>
        <p:nvSpPr>
          <p:cNvPr id="5" name="文字方塊 4"/>
          <p:cNvSpPr txBox="1"/>
          <p:nvPr/>
        </p:nvSpPr>
        <p:spPr>
          <a:xfrm>
            <a:off x="1266825" y="1484313"/>
            <a:ext cx="2447925" cy="631825"/>
          </a:xfrm>
          <a:prstGeom prst="rect">
            <a:avLst/>
          </a:prstGeom>
          <a:noFill/>
        </p:spPr>
        <p:txBody>
          <a:bodyPr>
            <a:spAutoFit/>
          </a:bodyPr>
          <a:lstStyle/>
          <a:p>
            <a:pPr eaLnBrk="1" hangingPunct="1">
              <a:defRPr/>
            </a:pPr>
            <a:r>
              <a:rPr lang="en-US" altLang="zh-TW" sz="3500" b="1" dirty="0">
                <a:solidFill>
                  <a:schemeClr val="tx1">
                    <a:lumMod val="75000"/>
                    <a:lumOff val="25000"/>
                  </a:schemeClr>
                </a:solidFill>
              </a:rPr>
              <a:t>Agenda</a:t>
            </a:r>
            <a:endParaRPr lang="zh-TW" altLang="en-US" sz="3500" b="1" dirty="0">
              <a:solidFill>
                <a:schemeClr val="tx1">
                  <a:lumMod val="75000"/>
                  <a:lumOff val="25000"/>
                </a:schemeClr>
              </a:solidFill>
            </a:endParaRPr>
          </a:p>
        </p:txBody>
      </p:sp>
      <p:sp>
        <p:nvSpPr>
          <p:cNvPr id="6" name="文字方塊 5"/>
          <p:cNvSpPr txBox="1"/>
          <p:nvPr/>
        </p:nvSpPr>
        <p:spPr>
          <a:xfrm>
            <a:off x="1500166" y="2116138"/>
            <a:ext cx="7561263" cy="3785652"/>
          </a:xfrm>
          <a:prstGeom prst="rect">
            <a:avLst/>
          </a:prstGeom>
          <a:noFill/>
        </p:spPr>
        <p:txBody>
          <a:bodyPr>
            <a:spAutoFit/>
          </a:bodyPr>
          <a:lstStyle/>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Overview</a:t>
            </a: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Challenges and Requirements</a:t>
            </a:r>
            <a:endParaRPr lang="zh-TW" altLang="en-US" sz="2400" b="1" dirty="0">
              <a:solidFill>
                <a:schemeClr val="bg1">
                  <a:lumMod val="65000"/>
                </a:schemeClr>
              </a:solidFill>
              <a:ea typeface="微軟正黑體" pitchFamily="34" charset="-120"/>
            </a:endParaRPr>
          </a:p>
          <a:p>
            <a:pPr>
              <a:lnSpc>
                <a:spcPct val="150000"/>
              </a:lnSpc>
            </a:pPr>
            <a:r>
              <a:rPr lang="en-US" altLang="zh-TW" sz="2400" b="1" dirty="0">
                <a:solidFill>
                  <a:srgbClr val="008080"/>
                </a:solidFill>
                <a:ea typeface="微軟正黑體" pitchFamily="34" charset="-120"/>
                <a:sym typeface="Gill Sans"/>
              </a:rPr>
              <a:t>‧ </a:t>
            </a:r>
            <a:r>
              <a:rPr lang="en-US" altLang="zh-TW" sz="2400" b="1" dirty="0">
                <a:solidFill>
                  <a:srgbClr val="008080"/>
                </a:solidFill>
                <a:ea typeface="微軟正黑體" pitchFamily="34" charset="-120"/>
              </a:rPr>
              <a:t>Featured Technologies for Gaming </a:t>
            </a:r>
            <a:r>
              <a:rPr lang="en-US" altLang="zh-TW" sz="2400" b="1" dirty="0" smtClean="0">
                <a:solidFill>
                  <a:srgbClr val="008080"/>
                </a:solidFill>
                <a:ea typeface="微軟正黑體" pitchFamily="34" charset="-120"/>
              </a:rPr>
              <a:t>Applications</a:t>
            </a:r>
            <a:endParaRPr lang="en-US" altLang="zh-TW" sz="2400" b="1" dirty="0">
              <a:solidFill>
                <a:srgbClr val="008080"/>
              </a:solidFill>
              <a:ea typeface="微軟正黑體" pitchFamily="34" charset="-120"/>
            </a:endParaRPr>
          </a:p>
          <a:p>
            <a:pPr>
              <a:lnSpc>
                <a:spcPct val="150000"/>
              </a:lnSpc>
            </a:pPr>
            <a:r>
              <a:rPr lang="en-US" altLang="zh-TW" sz="2400" b="1" dirty="0">
                <a:solidFill>
                  <a:schemeClr val="bg1">
                    <a:lumMod val="65000"/>
                  </a:schemeClr>
                </a:solidFill>
                <a:ea typeface="微軟正黑體" pitchFamily="34" charset="-120"/>
                <a:sym typeface="Gill Sans"/>
              </a:rPr>
              <a:t>‧ </a:t>
            </a:r>
            <a:r>
              <a:rPr lang="en-US" altLang="zh-TW" sz="2400" b="1" dirty="0">
                <a:solidFill>
                  <a:schemeClr val="bg1">
                    <a:lumMod val="65000"/>
                  </a:schemeClr>
                </a:solidFill>
                <a:ea typeface="微軟正黑體" pitchFamily="34" charset="-120"/>
              </a:rPr>
              <a:t>Recommended </a:t>
            </a:r>
            <a:r>
              <a:rPr lang="en-US" altLang="zh-TW" sz="2400" b="1" dirty="0" smtClean="0">
                <a:solidFill>
                  <a:schemeClr val="bg1">
                    <a:lumMod val="65000"/>
                  </a:schemeClr>
                </a:solidFill>
                <a:ea typeface="微軟正黑體" pitchFamily="34" charset="-120"/>
              </a:rPr>
              <a:t>Products</a:t>
            </a:r>
          </a:p>
          <a:p>
            <a:pPr>
              <a:lnSpc>
                <a:spcPct val="150000"/>
              </a:lnSpc>
            </a:pPr>
            <a:r>
              <a:rPr lang="en-US" altLang="zh-TW" sz="2400" b="1" dirty="0">
                <a:solidFill>
                  <a:schemeClr val="bg1">
                    <a:lumMod val="65000"/>
                  </a:schemeClr>
                </a:solidFill>
                <a:ea typeface="微軟正黑體" pitchFamily="34" charset="-120"/>
                <a:sym typeface="Gill Sans"/>
              </a:rPr>
              <a:t>‧ Customer Success </a:t>
            </a:r>
            <a:r>
              <a:rPr lang="en-US" altLang="zh-TW" sz="2400" b="1" dirty="0" smtClean="0">
                <a:solidFill>
                  <a:schemeClr val="bg1">
                    <a:lumMod val="65000"/>
                  </a:schemeClr>
                </a:solidFill>
                <a:ea typeface="微軟正黑體" pitchFamily="34" charset="-120"/>
                <a:sym typeface="Gill Sans"/>
              </a:rPr>
              <a:t>Cases</a:t>
            </a:r>
          </a:p>
          <a:p>
            <a:pPr>
              <a:lnSpc>
                <a:spcPct val="150000"/>
              </a:lnSpc>
            </a:pPr>
            <a:r>
              <a:rPr lang="en-US" altLang="zh-TW" sz="2400" b="1" dirty="0" smtClean="0">
                <a:solidFill>
                  <a:schemeClr val="bg1">
                    <a:lumMod val="65000"/>
                  </a:schemeClr>
                </a:solidFill>
                <a:ea typeface="微軟正黑體" pitchFamily="34" charset="-120"/>
                <a:sym typeface="Gill Sans"/>
              </a:rPr>
              <a:t>‧ </a:t>
            </a:r>
            <a:r>
              <a:rPr lang="en-US" altLang="zh-TW" sz="2400" b="1" dirty="0" err="1">
                <a:solidFill>
                  <a:schemeClr val="bg1">
                    <a:lumMod val="65000"/>
                  </a:schemeClr>
                </a:solidFill>
                <a:ea typeface="微軟正黑體" pitchFamily="34" charset="-120"/>
              </a:rPr>
              <a:t>Apacerʼs</a:t>
            </a:r>
            <a:r>
              <a:rPr lang="en-US" altLang="zh-TW" sz="2400" b="1" dirty="0">
                <a:solidFill>
                  <a:schemeClr val="bg1">
                    <a:lumMod val="65000"/>
                  </a:schemeClr>
                </a:solidFill>
                <a:ea typeface="微軟正黑體" pitchFamily="34" charset="-120"/>
              </a:rPr>
              <a:t> Strengths </a:t>
            </a:r>
            <a:endParaRPr lang="en-US" altLang="zh-TW" sz="2400" b="1" dirty="0" smtClean="0">
              <a:solidFill>
                <a:schemeClr val="bg1">
                  <a:lumMod val="65000"/>
                </a:schemeClr>
              </a:solidFill>
              <a:ea typeface="微軟正黑體" pitchFamily="34" charset="-120"/>
            </a:endParaRPr>
          </a:p>
          <a:p>
            <a:endParaRPr lang="zh-TW" altLang="en-US" sz="2400" b="1" dirty="0">
              <a:solidFill>
                <a:srgbClr val="008080"/>
              </a:solidFill>
              <a:ea typeface="微軟正黑體" pitchFamily="34" charset="-120"/>
            </a:endParaRPr>
          </a:p>
        </p:txBody>
      </p:sp>
    </p:spTree>
    <p:extLst>
      <p:ext uri="{BB962C8B-B14F-4D97-AF65-F5344CB8AC3E}">
        <p14:creationId xmlns:p14="http://schemas.microsoft.com/office/powerpoint/2010/main" val="2149230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latin typeface="+mj-lt"/>
              </a:rPr>
              <a:pPr/>
              <a:t>8</a:t>
            </a:fld>
            <a:endParaRPr lang="zh-TW" altLang="en-US">
              <a:latin typeface="+mj-lt"/>
            </a:endParaRPr>
          </a:p>
        </p:txBody>
      </p:sp>
      <p:grpSp>
        <p:nvGrpSpPr>
          <p:cNvPr id="27" name="群組 26"/>
          <p:cNvGrpSpPr/>
          <p:nvPr/>
        </p:nvGrpSpPr>
        <p:grpSpPr>
          <a:xfrm>
            <a:off x="6947209" y="3356992"/>
            <a:ext cx="2150490" cy="3416400"/>
            <a:chOff x="5039650" y="1062133"/>
            <a:chExt cx="1997431" cy="3416400"/>
          </a:xfrm>
        </p:grpSpPr>
        <p:sp>
          <p:nvSpPr>
            <p:cNvPr id="8" name="矩形 7"/>
            <p:cNvSpPr/>
            <p:nvPr/>
          </p:nvSpPr>
          <p:spPr>
            <a:xfrm>
              <a:off x="5221207" y="1062133"/>
              <a:ext cx="1634721" cy="3416400"/>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mj-lt"/>
                <a:ea typeface="微軟正黑體"/>
                <a:cs typeface="+mn-cs"/>
              </a:endParaRPr>
            </a:p>
          </p:txBody>
        </p:sp>
        <p:grpSp>
          <p:nvGrpSpPr>
            <p:cNvPr id="9" name="群組 8"/>
            <p:cNvGrpSpPr/>
            <p:nvPr/>
          </p:nvGrpSpPr>
          <p:grpSpPr>
            <a:xfrm>
              <a:off x="5039650" y="2113815"/>
              <a:ext cx="1997431" cy="852657"/>
              <a:chOff x="5125232" y="1224083"/>
              <a:chExt cx="2362974" cy="1008698"/>
            </a:xfrm>
          </p:grpSpPr>
          <p:sp>
            <p:nvSpPr>
              <p:cNvPr id="20" name="矩形 19"/>
              <p:cNvSpPr/>
              <p:nvPr/>
            </p:nvSpPr>
            <p:spPr>
              <a:xfrm>
                <a:off x="5136957" y="1224083"/>
                <a:ext cx="2340000" cy="720000"/>
              </a:xfrm>
              <a:prstGeom prst="rect">
                <a:avLst/>
              </a:prstGeom>
              <a:solidFill>
                <a:srgbClr val="9ACA9F"/>
              </a:solidFill>
              <a:ln w="25400" cap="flat" cmpd="sng" algn="ctr">
                <a:noFill/>
                <a:prstDash val="solid"/>
              </a:ln>
              <a:effectLst/>
            </p:spPr>
            <p:txBody>
              <a:bodyPr rtlCol="0" anchor="ctr"/>
              <a:lstStyle/>
              <a:p>
                <a:pPr algn="ctr"/>
                <a:r>
                  <a:rPr lang="zh-TW" altLang="en-US" b="1" kern="0" dirty="0">
                    <a:solidFill>
                      <a:prstClr val="white"/>
                    </a:solidFill>
                    <a:latin typeface="+mj-lt"/>
                    <a:ea typeface="微軟正黑體"/>
                  </a:rPr>
                  <a:t>Longevity</a:t>
                </a:r>
              </a:p>
            </p:txBody>
          </p:sp>
          <p:sp>
            <p:nvSpPr>
              <p:cNvPr id="21" name="直角三角形 20"/>
              <p:cNvSpPr/>
              <p:nvPr/>
            </p:nvSpPr>
            <p:spPr>
              <a:xfrm rot="10800000" flipH="1">
                <a:off x="7273899" y="1944083"/>
                <a:ext cx="214307" cy="288698"/>
              </a:xfrm>
              <a:prstGeom prst="rtTriangle">
                <a:avLst/>
              </a:prstGeom>
              <a:solidFill>
                <a:srgbClr val="73B579"/>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black"/>
                  </a:solidFill>
                  <a:effectLst/>
                  <a:uLnTx/>
                  <a:uFillTx/>
                  <a:latin typeface="+mj-lt"/>
                  <a:ea typeface="微軟正黑體"/>
                </a:endParaRPr>
              </a:p>
            </p:txBody>
          </p:sp>
          <p:sp>
            <p:nvSpPr>
              <p:cNvPr id="22" name="直角三角形 21"/>
              <p:cNvSpPr/>
              <p:nvPr/>
            </p:nvSpPr>
            <p:spPr>
              <a:xfrm rot="10800000">
                <a:off x="5125232" y="1944083"/>
                <a:ext cx="214307" cy="288698"/>
              </a:xfrm>
              <a:prstGeom prst="rtTriangle">
                <a:avLst/>
              </a:prstGeom>
              <a:solidFill>
                <a:srgbClr val="73B579"/>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black"/>
                  </a:solidFill>
                  <a:effectLst/>
                  <a:uLnTx/>
                  <a:uFillTx/>
                  <a:latin typeface="+mj-lt"/>
                  <a:ea typeface="微軟正黑體"/>
                </a:endParaRPr>
              </a:p>
            </p:txBody>
          </p:sp>
        </p:grpSp>
      </p:grpSp>
      <p:sp>
        <p:nvSpPr>
          <p:cNvPr id="43" name="矩形 42"/>
          <p:cNvSpPr/>
          <p:nvPr/>
        </p:nvSpPr>
        <p:spPr>
          <a:xfrm>
            <a:off x="7249292" y="5147212"/>
            <a:ext cx="1654876" cy="1246495"/>
          </a:xfrm>
          <a:prstGeom prst="rect">
            <a:avLst/>
          </a:prstGeom>
        </p:spPr>
        <p:txBody>
          <a:bodyPr wrap="square">
            <a:spAutoFit/>
          </a:bodyPr>
          <a:lstStyle/>
          <a:p>
            <a:pPr>
              <a:defRPr/>
            </a:pPr>
            <a:r>
              <a:rPr lang="en-US" altLang="zh-TW" sz="1500" dirty="0">
                <a:solidFill>
                  <a:schemeClr val="tx1">
                    <a:lumMod val="75000"/>
                    <a:lumOff val="25000"/>
                  </a:schemeClr>
                </a:solidFill>
                <a:ea typeface="SimSun" panose="02010600030101010101" pitchFamily="2" charset="-122"/>
              </a:rPr>
              <a:t>‧ Double-barreled </a:t>
            </a:r>
            <a:r>
              <a:rPr lang="en-US" altLang="zh-TW" sz="1500" dirty="0" smtClean="0">
                <a:solidFill>
                  <a:schemeClr val="tx1">
                    <a:lumMod val="75000"/>
                    <a:lumOff val="25000"/>
                  </a:schemeClr>
                </a:solidFill>
                <a:ea typeface="SimSun" panose="02010600030101010101" pitchFamily="2" charset="-122"/>
              </a:rPr>
              <a:t/>
            </a:r>
            <a:br>
              <a:rPr lang="en-US" altLang="zh-TW" sz="1500" dirty="0" smtClean="0">
                <a:solidFill>
                  <a:schemeClr val="tx1">
                    <a:lumMod val="75000"/>
                    <a:lumOff val="25000"/>
                  </a:schemeClr>
                </a:solidFill>
                <a:ea typeface="SimSun" panose="02010600030101010101" pitchFamily="2" charset="-122"/>
              </a:rPr>
            </a:br>
            <a:r>
              <a:rPr lang="en-US" altLang="zh-TW" sz="1500" dirty="0" smtClean="0">
                <a:solidFill>
                  <a:schemeClr val="tx1">
                    <a:lumMod val="75000"/>
                    <a:lumOff val="25000"/>
                  </a:schemeClr>
                </a:solidFill>
                <a:ea typeface="SimSun" panose="02010600030101010101" pitchFamily="2" charset="-122"/>
              </a:rPr>
              <a:t>  Solution </a:t>
            </a:r>
            <a:endParaRPr lang="en-US" altLang="zh-TW" sz="1500" dirty="0">
              <a:solidFill>
                <a:schemeClr val="tx1">
                  <a:lumMod val="75000"/>
                  <a:lumOff val="25000"/>
                </a:schemeClr>
              </a:solidFill>
              <a:ea typeface="SimSun" panose="02010600030101010101" pitchFamily="2" charset="-122"/>
            </a:endParaRPr>
          </a:p>
          <a:p>
            <a:pPr>
              <a:defRPr/>
            </a:pPr>
            <a:r>
              <a:rPr lang="en-US" altLang="zh-TW" sz="1500" dirty="0">
                <a:solidFill>
                  <a:schemeClr val="tx1">
                    <a:lumMod val="75000"/>
                    <a:lumOff val="25000"/>
                  </a:schemeClr>
                </a:solidFill>
                <a:ea typeface="SimSun" panose="02010600030101010101" pitchFamily="2" charset="-122"/>
              </a:rPr>
              <a:t>‧ Fixed BOM</a:t>
            </a:r>
          </a:p>
          <a:p>
            <a:pPr>
              <a:defRPr/>
            </a:pPr>
            <a:r>
              <a:rPr lang="en-US" altLang="zh-TW" sz="1500" dirty="0">
                <a:solidFill>
                  <a:schemeClr val="tx1">
                    <a:lumMod val="75000"/>
                    <a:lumOff val="25000"/>
                  </a:schemeClr>
                </a:solidFill>
                <a:ea typeface="SimSun" panose="02010600030101010101" pitchFamily="2" charset="-122"/>
              </a:rPr>
              <a:t>‧ 6+6 PCN/EOL </a:t>
            </a:r>
            <a:br>
              <a:rPr lang="en-US" altLang="zh-TW" sz="1500" dirty="0">
                <a:solidFill>
                  <a:schemeClr val="tx1">
                    <a:lumMod val="75000"/>
                    <a:lumOff val="25000"/>
                  </a:schemeClr>
                </a:solidFill>
                <a:ea typeface="SimSun" panose="02010600030101010101" pitchFamily="2" charset="-122"/>
              </a:rPr>
            </a:br>
            <a:r>
              <a:rPr lang="en-US" altLang="zh-TW" sz="1500" dirty="0">
                <a:solidFill>
                  <a:schemeClr val="tx1">
                    <a:lumMod val="75000"/>
                    <a:lumOff val="25000"/>
                  </a:schemeClr>
                </a:solidFill>
                <a:ea typeface="SimSun" panose="02010600030101010101" pitchFamily="2" charset="-122"/>
              </a:rPr>
              <a:t>  Policy</a:t>
            </a:r>
            <a:endParaRPr lang="zh-TW" altLang="en-US" sz="1500" dirty="0">
              <a:solidFill>
                <a:schemeClr val="tx1">
                  <a:lumMod val="75000"/>
                  <a:lumOff val="25000"/>
                </a:schemeClr>
              </a:solidFill>
              <a:ea typeface="SimSun" panose="02010600030101010101" pitchFamily="2" charset="-122"/>
            </a:endParaRPr>
          </a:p>
        </p:txBody>
      </p:sp>
      <p:sp>
        <p:nvSpPr>
          <p:cNvPr id="44" name="矩形 43"/>
          <p:cNvSpPr/>
          <p:nvPr/>
        </p:nvSpPr>
        <p:spPr>
          <a:xfrm>
            <a:off x="-55370" y="1512082"/>
            <a:ext cx="9144000" cy="523220"/>
          </a:xfrm>
          <a:prstGeom prst="rect">
            <a:avLst/>
          </a:prstGeom>
        </p:spPr>
        <p:txBody>
          <a:bodyPr wrap="square">
            <a:spAutoFit/>
          </a:bodyPr>
          <a:lstStyle/>
          <a:p>
            <a:pPr algn="ctr"/>
            <a:r>
              <a:rPr lang="en-US" altLang="zh-TW" sz="2700" b="1" dirty="0">
                <a:solidFill>
                  <a:srgbClr val="008080"/>
                </a:solidFill>
                <a:ea typeface="微軟正黑體" pitchFamily="34" charset="-120"/>
              </a:rPr>
              <a:t>Featured Technologies for </a:t>
            </a:r>
            <a:r>
              <a:rPr lang="en-US" altLang="zh-TW" sz="2700" b="1" dirty="0" smtClean="0">
                <a:solidFill>
                  <a:srgbClr val="008080"/>
                </a:solidFill>
                <a:ea typeface="微軟正黑體" pitchFamily="34" charset="-120"/>
              </a:rPr>
              <a:t>Gaming Applications</a:t>
            </a:r>
            <a:endParaRPr lang="zh-TW" altLang="en-US" sz="2700" b="1" dirty="0">
              <a:solidFill>
                <a:srgbClr val="008080"/>
              </a:solidFill>
              <a:ea typeface="微軟正黑體" pitchFamily="34" charset="-120"/>
            </a:endParaRPr>
          </a:p>
        </p:txBody>
      </p:sp>
      <p:sp>
        <p:nvSpPr>
          <p:cNvPr id="45" name="矩形 44"/>
          <p:cNvSpPr/>
          <p:nvPr/>
        </p:nvSpPr>
        <p:spPr>
          <a:xfrm>
            <a:off x="899592" y="2120698"/>
            <a:ext cx="7150386" cy="923330"/>
          </a:xfrm>
          <a:prstGeom prst="rect">
            <a:avLst/>
          </a:prstGeom>
        </p:spPr>
        <p:txBody>
          <a:bodyPr wrap="square">
            <a:spAutoFit/>
          </a:bodyPr>
          <a:lstStyle/>
          <a:p>
            <a:pPr algn="ctr"/>
            <a:r>
              <a:rPr lang="en-US" altLang="zh-TW" dirty="0" err="1">
                <a:solidFill>
                  <a:schemeClr val="tx1">
                    <a:lumMod val="75000"/>
                    <a:lumOff val="25000"/>
                  </a:schemeClr>
                </a:solidFill>
              </a:rPr>
              <a:t>Apacer's</a:t>
            </a:r>
            <a:r>
              <a:rPr lang="en-US" altLang="zh-TW" dirty="0">
                <a:solidFill>
                  <a:schemeClr val="tx1">
                    <a:lumMod val="75000"/>
                    <a:lumOff val="25000"/>
                  </a:schemeClr>
                </a:solidFill>
              </a:rPr>
              <a:t> featured technologies are based on four key considerations: </a:t>
            </a:r>
            <a:r>
              <a:rPr lang="en-US" altLang="zh-TW" b="1" dirty="0">
                <a:solidFill>
                  <a:schemeClr val="accent5"/>
                </a:solidFill>
              </a:rPr>
              <a:t>data </a:t>
            </a:r>
            <a:r>
              <a:rPr lang="en-US" altLang="zh-TW" b="1" dirty="0" smtClean="0">
                <a:solidFill>
                  <a:schemeClr val="accent5"/>
                </a:solidFill>
              </a:rPr>
              <a:t>security</a:t>
            </a:r>
            <a:r>
              <a:rPr lang="en-US" altLang="zh-TW" dirty="0" smtClean="0">
                <a:solidFill>
                  <a:schemeClr val="tx1">
                    <a:lumMod val="75000"/>
                    <a:lumOff val="25000"/>
                  </a:schemeClr>
                </a:solidFill>
              </a:rPr>
              <a:t>, </a:t>
            </a:r>
            <a:r>
              <a:rPr lang="en-US" altLang="zh-TW" b="1" dirty="0" smtClean="0">
                <a:solidFill>
                  <a:schemeClr val="accent5"/>
                </a:solidFill>
              </a:rPr>
              <a:t>reliability &amp; endurance</a:t>
            </a:r>
            <a:r>
              <a:rPr lang="en-US" altLang="zh-TW" dirty="0" smtClean="0">
                <a:solidFill>
                  <a:schemeClr val="tx1">
                    <a:lumMod val="75000"/>
                    <a:lumOff val="25000"/>
                  </a:schemeClr>
                </a:solidFill>
              </a:rPr>
              <a:t>, </a:t>
            </a:r>
            <a:r>
              <a:rPr lang="en-US" altLang="zh-TW" b="1" dirty="0">
                <a:solidFill>
                  <a:schemeClr val="accent5"/>
                </a:solidFill>
              </a:rPr>
              <a:t>data </a:t>
            </a:r>
            <a:r>
              <a:rPr lang="en-US" altLang="zh-TW" b="1" dirty="0" smtClean="0">
                <a:solidFill>
                  <a:schemeClr val="accent5"/>
                </a:solidFill>
              </a:rPr>
              <a:t>integrity </a:t>
            </a:r>
            <a:r>
              <a:rPr lang="en-US" altLang="zh-TW" dirty="0" smtClean="0">
                <a:solidFill>
                  <a:schemeClr val="tx1">
                    <a:lumMod val="75000"/>
                    <a:lumOff val="25000"/>
                  </a:schemeClr>
                </a:solidFill>
              </a:rPr>
              <a:t>and </a:t>
            </a:r>
            <a:r>
              <a:rPr lang="en-US" altLang="zh-TW" b="1" dirty="0" smtClean="0">
                <a:solidFill>
                  <a:schemeClr val="accent5"/>
                </a:solidFill>
              </a:rPr>
              <a:t>longevity</a:t>
            </a:r>
            <a:r>
              <a:rPr lang="en-US" altLang="zh-TW" dirty="0" smtClean="0">
                <a:solidFill>
                  <a:schemeClr val="tx1">
                    <a:lumMod val="75000"/>
                    <a:lumOff val="25000"/>
                  </a:schemeClr>
                </a:solidFill>
              </a:rPr>
              <a:t> </a:t>
            </a:r>
            <a:r>
              <a:rPr lang="en-US" altLang="zh-TW" dirty="0">
                <a:solidFill>
                  <a:schemeClr val="tx1">
                    <a:lumMod val="75000"/>
                    <a:lumOff val="25000"/>
                  </a:schemeClr>
                </a:solidFill>
              </a:rPr>
              <a:t>to help </a:t>
            </a:r>
            <a:r>
              <a:rPr lang="en-US" altLang="zh-TW" dirty="0" smtClean="0">
                <a:solidFill>
                  <a:schemeClr val="tx1">
                    <a:lumMod val="75000"/>
                    <a:lumOff val="25000"/>
                  </a:schemeClr>
                </a:solidFill>
              </a:rPr>
              <a:t>gaming applications </a:t>
            </a:r>
            <a:r>
              <a:rPr lang="en-US" altLang="zh-TW" dirty="0">
                <a:solidFill>
                  <a:schemeClr val="tx1">
                    <a:lumMod val="75000"/>
                    <a:lumOff val="25000"/>
                  </a:schemeClr>
                </a:solidFill>
              </a:rPr>
              <a:t>meet the challenging standards of their industry.</a:t>
            </a:r>
            <a:endParaRPr lang="zh-TW" altLang="en-US" dirty="0">
              <a:solidFill>
                <a:schemeClr val="tx1">
                  <a:lumMod val="75000"/>
                  <a:lumOff val="25000"/>
                </a:schemeClr>
              </a:solidFill>
            </a:endParaRPr>
          </a:p>
        </p:txBody>
      </p:sp>
      <p:grpSp>
        <p:nvGrpSpPr>
          <p:cNvPr id="30" name="群組 29"/>
          <p:cNvGrpSpPr/>
          <p:nvPr/>
        </p:nvGrpSpPr>
        <p:grpSpPr>
          <a:xfrm>
            <a:off x="4611920" y="3325402"/>
            <a:ext cx="2150490" cy="3415965"/>
            <a:chOff x="69008" y="3356991"/>
            <a:chExt cx="2150490" cy="3415965"/>
          </a:xfrm>
        </p:grpSpPr>
        <p:grpSp>
          <p:nvGrpSpPr>
            <p:cNvPr id="26" name="群組 25"/>
            <p:cNvGrpSpPr/>
            <p:nvPr/>
          </p:nvGrpSpPr>
          <p:grpSpPr>
            <a:xfrm>
              <a:off x="69008" y="3356991"/>
              <a:ext cx="2150490" cy="3415965"/>
              <a:chOff x="2106921" y="1062133"/>
              <a:chExt cx="1997431" cy="3415965"/>
            </a:xfrm>
          </p:grpSpPr>
          <p:sp>
            <p:nvSpPr>
              <p:cNvPr id="6" name="矩形 5"/>
              <p:cNvSpPr/>
              <p:nvPr/>
            </p:nvSpPr>
            <p:spPr>
              <a:xfrm>
                <a:off x="2288478" y="1062133"/>
                <a:ext cx="1634721" cy="3415965"/>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mj-lt"/>
                  <a:ea typeface="微軟正黑體"/>
                  <a:cs typeface="+mn-cs"/>
                </a:endParaRPr>
              </a:p>
            </p:txBody>
          </p:sp>
          <p:grpSp>
            <p:nvGrpSpPr>
              <p:cNvPr id="7" name="群組 6"/>
              <p:cNvGrpSpPr/>
              <p:nvPr/>
            </p:nvGrpSpPr>
            <p:grpSpPr>
              <a:xfrm>
                <a:off x="2106921" y="2113815"/>
                <a:ext cx="1997431" cy="852657"/>
                <a:chOff x="1655795" y="1224083"/>
                <a:chExt cx="2362974" cy="1008698"/>
              </a:xfrm>
            </p:grpSpPr>
            <p:sp>
              <p:nvSpPr>
                <p:cNvPr id="23" name="矩形 22"/>
                <p:cNvSpPr/>
                <p:nvPr/>
              </p:nvSpPr>
              <p:spPr>
                <a:xfrm>
                  <a:off x="1667520" y="1224083"/>
                  <a:ext cx="2339999" cy="720000"/>
                </a:xfrm>
                <a:prstGeom prst="rect">
                  <a:avLst/>
                </a:prstGeom>
                <a:solidFill>
                  <a:srgbClr val="ACC8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b="1" kern="0" noProof="0" dirty="0" smtClean="0">
                      <a:solidFill>
                        <a:prstClr val="white"/>
                      </a:solidFill>
                      <a:latin typeface="+mj-lt"/>
                      <a:ea typeface="微軟正黑體"/>
                    </a:rPr>
                    <a:t>Data Integrity</a:t>
                  </a:r>
                  <a:endParaRPr kumimoji="0" lang="zh-TW" altLang="en-US" sz="1800" b="1" i="0" u="none" strike="noStrike" kern="0" cap="none" spc="0" normalizeH="0" baseline="0" noProof="0" dirty="0" smtClean="0">
                    <a:ln>
                      <a:noFill/>
                    </a:ln>
                    <a:solidFill>
                      <a:prstClr val="white"/>
                    </a:solidFill>
                    <a:effectLst/>
                    <a:uLnTx/>
                    <a:uFillTx/>
                    <a:latin typeface="+mj-lt"/>
                    <a:ea typeface="微軟正黑體"/>
                  </a:endParaRPr>
                </a:p>
              </p:txBody>
            </p:sp>
            <p:sp>
              <p:nvSpPr>
                <p:cNvPr id="24" name="直角三角形 23"/>
                <p:cNvSpPr/>
                <p:nvPr/>
              </p:nvSpPr>
              <p:spPr>
                <a:xfrm rot="10800000" flipH="1">
                  <a:off x="3804462" y="1944083"/>
                  <a:ext cx="214307" cy="288698"/>
                </a:xfrm>
                <a:prstGeom prst="rtTriangle">
                  <a:avLst/>
                </a:prstGeom>
                <a:solidFill>
                  <a:srgbClr val="558ED5"/>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black"/>
                    </a:solidFill>
                    <a:effectLst/>
                    <a:uLnTx/>
                    <a:uFillTx/>
                    <a:latin typeface="+mj-lt"/>
                    <a:ea typeface="微軟正黑體"/>
                  </a:endParaRPr>
                </a:p>
              </p:txBody>
            </p:sp>
            <p:sp>
              <p:nvSpPr>
                <p:cNvPr id="25" name="直角三角形 24"/>
                <p:cNvSpPr/>
                <p:nvPr/>
              </p:nvSpPr>
              <p:spPr>
                <a:xfrm rot="10800000">
                  <a:off x="1655795" y="1944083"/>
                  <a:ext cx="214307" cy="288698"/>
                </a:xfrm>
                <a:prstGeom prst="rtTriangle">
                  <a:avLst/>
                </a:prstGeom>
                <a:solidFill>
                  <a:srgbClr val="558ED5"/>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black"/>
                    </a:solidFill>
                    <a:effectLst/>
                    <a:uLnTx/>
                    <a:uFillTx/>
                    <a:latin typeface="+mj-lt"/>
                    <a:ea typeface="微軟正黑體"/>
                  </a:endParaRPr>
                </a:p>
              </p:txBody>
            </p:sp>
          </p:grpSp>
        </p:grpSp>
        <p:sp>
          <p:nvSpPr>
            <p:cNvPr id="37" name="矩形 36"/>
            <p:cNvSpPr/>
            <p:nvPr/>
          </p:nvSpPr>
          <p:spPr>
            <a:xfrm>
              <a:off x="418147" y="5209450"/>
              <a:ext cx="1500804" cy="1007968"/>
            </a:xfrm>
            <a:prstGeom prst="rect">
              <a:avLst/>
            </a:prstGeom>
          </p:spPr>
          <p:txBody>
            <a:bodyPr wrap="square">
              <a:spAutoFit/>
            </a:bodyPr>
            <a:lstStyle/>
            <a:p>
              <a:pPr lvl="0">
                <a:defRPr/>
              </a:pPr>
              <a:r>
                <a:rPr lang="en-US" altLang="zh-TW" sz="1500" dirty="0">
                  <a:solidFill>
                    <a:schemeClr val="tx1">
                      <a:lumMod val="75000"/>
                      <a:lumOff val="25000"/>
                    </a:schemeClr>
                  </a:solidFill>
                  <a:ea typeface="SimSun" panose="02010600030101010101" pitchFamily="2" charset="-122"/>
                </a:rPr>
                <a:t>‧</a:t>
              </a:r>
              <a:r>
                <a:rPr lang="zh-TW" altLang="en-US" sz="1500" dirty="0">
                  <a:solidFill>
                    <a:schemeClr val="tx1">
                      <a:lumMod val="75000"/>
                      <a:lumOff val="25000"/>
                    </a:schemeClr>
                  </a:solidFill>
                  <a:ea typeface="SimSun" panose="02010600030101010101" pitchFamily="2" charset="-122"/>
                </a:rPr>
                <a:t> </a:t>
              </a:r>
              <a:r>
                <a:rPr lang="en-US" altLang="zh-TW" sz="1500" dirty="0" err="1">
                  <a:solidFill>
                    <a:schemeClr val="tx1">
                      <a:lumMod val="75000"/>
                      <a:lumOff val="25000"/>
                    </a:schemeClr>
                  </a:solidFill>
                  <a:ea typeface="SimSun" panose="02010600030101010101" pitchFamily="2" charset="-122"/>
                </a:rPr>
                <a:t>DataRAID</a:t>
              </a:r>
              <a:r>
                <a:rPr lang="en-US" altLang="zh-TW" sz="1500" dirty="0">
                  <a:solidFill>
                    <a:schemeClr val="tx1">
                      <a:lumMod val="75000"/>
                      <a:lumOff val="25000"/>
                    </a:schemeClr>
                  </a:solidFill>
                  <a:ea typeface="SimSun" panose="02010600030101010101" pitchFamily="2" charset="-122"/>
                </a:rPr>
                <a:t>™</a:t>
              </a:r>
            </a:p>
            <a:p>
              <a:pPr lvl="0">
                <a:defRPr/>
              </a:pPr>
              <a:r>
                <a:rPr lang="en-US" altLang="zh-TW" sz="1500" dirty="0" smtClean="0">
                  <a:solidFill>
                    <a:schemeClr val="tx1">
                      <a:lumMod val="75000"/>
                      <a:lumOff val="25000"/>
                    </a:schemeClr>
                  </a:solidFill>
                  <a:ea typeface="SimSun" panose="02010600030101010101" pitchFamily="2" charset="-122"/>
                </a:rPr>
                <a:t>‧</a:t>
              </a:r>
              <a:r>
                <a:rPr lang="zh-TW" altLang="en-US" sz="1500" dirty="0" smtClean="0">
                  <a:solidFill>
                    <a:schemeClr val="tx1">
                      <a:lumMod val="75000"/>
                      <a:lumOff val="25000"/>
                    </a:schemeClr>
                  </a:solidFill>
                  <a:ea typeface="SimSun" panose="02010600030101010101" pitchFamily="2" charset="-122"/>
                </a:rPr>
                <a:t> </a:t>
              </a:r>
              <a:r>
                <a:rPr lang="en-US" altLang="zh-TW" sz="1500" dirty="0">
                  <a:solidFill>
                    <a:schemeClr val="tx1">
                      <a:lumMod val="75000"/>
                      <a:lumOff val="25000"/>
                    </a:schemeClr>
                  </a:solidFill>
                  <a:ea typeface="SimSun" panose="02010600030101010101" pitchFamily="2" charset="-122"/>
                </a:rPr>
                <a:t>Smart Read</a:t>
              </a:r>
              <a:r>
                <a:rPr lang="zh-TW" altLang="en-US" sz="1500" dirty="0">
                  <a:solidFill>
                    <a:schemeClr val="tx1">
                      <a:lumMod val="75000"/>
                      <a:lumOff val="25000"/>
                    </a:schemeClr>
                  </a:solidFill>
                  <a:ea typeface="SimSun" panose="02010600030101010101" pitchFamily="2" charset="-122"/>
                </a:rPr>
                <a:t>  </a:t>
              </a:r>
              <a:r>
                <a:rPr lang="en-US" altLang="zh-TW" sz="1500" dirty="0">
                  <a:solidFill>
                    <a:schemeClr val="tx1">
                      <a:lumMod val="75000"/>
                      <a:lumOff val="25000"/>
                    </a:schemeClr>
                  </a:solidFill>
                  <a:ea typeface="SimSun" panose="02010600030101010101" pitchFamily="2" charset="-122"/>
                </a:rPr>
                <a:t/>
              </a:r>
              <a:br>
                <a:rPr lang="en-US" altLang="zh-TW" sz="1500" dirty="0">
                  <a:solidFill>
                    <a:schemeClr val="tx1">
                      <a:lumMod val="75000"/>
                      <a:lumOff val="25000"/>
                    </a:schemeClr>
                  </a:solidFill>
                  <a:ea typeface="SimSun" panose="02010600030101010101" pitchFamily="2" charset="-122"/>
                </a:rPr>
              </a:br>
              <a:r>
                <a:rPr lang="en-US" altLang="zh-TW" sz="1500" dirty="0">
                  <a:solidFill>
                    <a:schemeClr val="tx1">
                      <a:lumMod val="75000"/>
                      <a:lumOff val="25000"/>
                    </a:schemeClr>
                  </a:solidFill>
                  <a:ea typeface="SimSun" panose="02010600030101010101" pitchFamily="2" charset="-122"/>
                </a:rPr>
                <a:t>  Refresh™</a:t>
              </a:r>
            </a:p>
            <a:p>
              <a:pPr marL="285750" lvl="0" indent="-285750">
                <a:buFont typeface="Arial" panose="020B0604020202020204" pitchFamily="34" charset="0"/>
                <a:buChar char="•"/>
                <a:defRPr/>
              </a:pPr>
              <a:endParaRPr lang="zh-TW" altLang="en-US" sz="1450" dirty="0">
                <a:solidFill>
                  <a:schemeClr val="tx1">
                    <a:lumMod val="75000"/>
                    <a:lumOff val="25000"/>
                  </a:schemeClr>
                </a:solidFill>
              </a:endParaRPr>
            </a:p>
          </p:txBody>
        </p:sp>
        <p:grpSp>
          <p:nvGrpSpPr>
            <p:cNvPr id="57" name="群組 56"/>
            <p:cNvGrpSpPr/>
            <p:nvPr/>
          </p:nvGrpSpPr>
          <p:grpSpPr>
            <a:xfrm>
              <a:off x="757110" y="3518171"/>
              <a:ext cx="872019" cy="784322"/>
              <a:chOff x="728235" y="3518171"/>
              <a:chExt cx="918765" cy="826366"/>
            </a:xfrm>
          </p:grpSpPr>
          <p:pic>
            <p:nvPicPr>
              <p:cNvPr id="54" name="圖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35" y="3518171"/>
                <a:ext cx="826366" cy="826366"/>
              </a:xfrm>
              <a:prstGeom prst="rect">
                <a:avLst/>
              </a:prstGeom>
            </p:spPr>
          </p:pic>
          <p:pic>
            <p:nvPicPr>
              <p:cNvPr id="56" name="圖片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3544" y="3971081"/>
                <a:ext cx="373456" cy="373456"/>
              </a:xfrm>
              <a:prstGeom prst="rect">
                <a:avLst/>
              </a:prstGeom>
            </p:spPr>
          </p:pic>
        </p:grpSp>
      </p:grpSp>
      <p:grpSp>
        <p:nvGrpSpPr>
          <p:cNvPr id="5" name="群組 4"/>
          <p:cNvGrpSpPr/>
          <p:nvPr/>
        </p:nvGrpSpPr>
        <p:grpSpPr>
          <a:xfrm>
            <a:off x="2303863" y="3284812"/>
            <a:ext cx="2179086" cy="3456556"/>
            <a:chOff x="4658468" y="3356992"/>
            <a:chExt cx="2179086" cy="3456556"/>
          </a:xfrm>
        </p:grpSpPr>
        <p:grpSp>
          <p:nvGrpSpPr>
            <p:cNvPr id="28" name="群組 27"/>
            <p:cNvGrpSpPr/>
            <p:nvPr/>
          </p:nvGrpSpPr>
          <p:grpSpPr>
            <a:xfrm>
              <a:off x="4658468" y="3356992"/>
              <a:ext cx="2150490" cy="3456556"/>
              <a:chOff x="5039650" y="3645024"/>
              <a:chExt cx="1997431" cy="3456556"/>
            </a:xfrm>
          </p:grpSpPr>
          <p:sp>
            <p:nvSpPr>
              <p:cNvPr id="12" name="矩形 11"/>
              <p:cNvSpPr/>
              <p:nvPr/>
            </p:nvSpPr>
            <p:spPr>
              <a:xfrm>
                <a:off x="5221207" y="3645024"/>
                <a:ext cx="1634721" cy="3456556"/>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mj-lt"/>
                  <a:ea typeface="微軟正黑體"/>
                  <a:cs typeface="+mn-cs"/>
                </a:endParaRPr>
              </a:p>
            </p:txBody>
          </p:sp>
          <p:grpSp>
            <p:nvGrpSpPr>
              <p:cNvPr id="13" name="群組 12"/>
              <p:cNvGrpSpPr/>
              <p:nvPr/>
            </p:nvGrpSpPr>
            <p:grpSpPr>
              <a:xfrm>
                <a:off x="5039650" y="4696705"/>
                <a:ext cx="1997431" cy="852657"/>
                <a:chOff x="5125232" y="4279658"/>
                <a:chExt cx="2362974" cy="1008698"/>
              </a:xfrm>
            </p:grpSpPr>
            <p:sp>
              <p:nvSpPr>
                <p:cNvPr id="14" name="矩形 13"/>
                <p:cNvSpPr/>
                <p:nvPr/>
              </p:nvSpPr>
              <p:spPr>
                <a:xfrm>
                  <a:off x="5136957" y="4279658"/>
                  <a:ext cx="2340000" cy="720000"/>
                </a:xfrm>
                <a:prstGeom prst="rect">
                  <a:avLst/>
                </a:prstGeom>
                <a:solidFill>
                  <a:srgbClr val="6BCBC5"/>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R="0" lvl="0" indent="0" algn="ctr" fontAlgn="auto">
                    <a:lnSpc>
                      <a:spcPct val="100000"/>
                    </a:lnSpc>
                    <a:spcBef>
                      <a:spcPts val="0"/>
                    </a:spcBef>
                    <a:spcAft>
                      <a:spcPts val="0"/>
                    </a:spcAft>
                    <a:buClrTx/>
                    <a:buSzTx/>
                    <a:buFontTx/>
                    <a:buNone/>
                    <a:tabLst/>
                    <a:defRPr/>
                  </a:pPr>
                  <a:r>
                    <a:rPr lang="en-US" altLang="zh-TW" b="1" kern="0" dirty="0">
                      <a:solidFill>
                        <a:prstClr val="white"/>
                      </a:solidFill>
                      <a:latin typeface="+mj-lt"/>
                      <a:ea typeface="微軟正黑體"/>
                    </a:rPr>
                    <a:t>Reliability &amp; Endurance</a:t>
                  </a:r>
                  <a:endParaRPr lang="zh-TW" altLang="en-US" b="1" kern="0" dirty="0">
                    <a:solidFill>
                      <a:prstClr val="white"/>
                    </a:solidFill>
                    <a:latin typeface="+mj-lt"/>
                    <a:ea typeface="微軟正黑體"/>
                  </a:endParaRPr>
                </a:p>
              </p:txBody>
            </p:sp>
            <p:sp>
              <p:nvSpPr>
                <p:cNvPr id="15" name="直角三角形 14"/>
                <p:cNvSpPr/>
                <p:nvPr/>
              </p:nvSpPr>
              <p:spPr>
                <a:xfrm rot="10800000" flipH="1">
                  <a:off x="7273899" y="4999658"/>
                  <a:ext cx="214307" cy="288698"/>
                </a:xfrm>
                <a:prstGeom prst="rtTriangle">
                  <a:avLst/>
                </a:prstGeom>
                <a:solidFill>
                  <a:srgbClr val="3CAAA2"/>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black"/>
                    </a:solidFill>
                    <a:effectLst/>
                    <a:uLnTx/>
                    <a:uFillTx/>
                    <a:latin typeface="+mj-lt"/>
                    <a:ea typeface="微軟正黑體"/>
                  </a:endParaRPr>
                </a:p>
              </p:txBody>
            </p:sp>
            <p:sp>
              <p:nvSpPr>
                <p:cNvPr id="16" name="直角三角形 15"/>
                <p:cNvSpPr/>
                <p:nvPr/>
              </p:nvSpPr>
              <p:spPr>
                <a:xfrm rot="10800000">
                  <a:off x="5125232" y="4999658"/>
                  <a:ext cx="214307" cy="288698"/>
                </a:xfrm>
                <a:prstGeom prst="rtTriangle">
                  <a:avLst/>
                </a:prstGeom>
                <a:solidFill>
                  <a:srgbClr val="3CAAA2"/>
                </a:solidFill>
                <a:ln w="793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black"/>
                    </a:solidFill>
                    <a:effectLst/>
                    <a:uLnTx/>
                    <a:uFillTx/>
                    <a:latin typeface="+mj-lt"/>
                    <a:ea typeface="微軟正黑體"/>
                  </a:endParaRPr>
                </a:p>
              </p:txBody>
            </p:sp>
          </p:grpSp>
        </p:grpSp>
        <p:sp>
          <p:nvSpPr>
            <p:cNvPr id="42" name="矩形 41"/>
            <p:cNvSpPr/>
            <p:nvPr/>
          </p:nvSpPr>
          <p:spPr>
            <a:xfrm>
              <a:off x="5021278" y="5179902"/>
              <a:ext cx="1816276" cy="1384995"/>
            </a:xfrm>
            <a:prstGeom prst="rect">
              <a:avLst/>
            </a:prstGeom>
          </p:spPr>
          <p:txBody>
            <a:bodyPr wrap="square">
              <a:spAutoFit/>
            </a:bodyPr>
            <a:lstStyle/>
            <a:p>
              <a:pPr>
                <a:defRPr/>
              </a:pPr>
              <a:r>
                <a:rPr lang="en-US" altLang="zh-TW" sz="1400" dirty="0" smtClean="0">
                  <a:solidFill>
                    <a:schemeClr val="tx1">
                      <a:lumMod val="75000"/>
                      <a:lumOff val="25000"/>
                    </a:schemeClr>
                  </a:solidFill>
                  <a:ea typeface="SimSun" panose="02010600030101010101" pitchFamily="2" charset="-122"/>
                </a:rPr>
                <a:t>‧ </a:t>
              </a:r>
              <a:r>
                <a:rPr lang="en-US" altLang="zh-TW" sz="1400" dirty="0" err="1">
                  <a:solidFill>
                    <a:schemeClr val="tx1">
                      <a:lumMod val="75000"/>
                      <a:lumOff val="25000"/>
                    </a:schemeClr>
                  </a:solidFill>
                  <a:ea typeface="SimSun" panose="02010600030101010101" pitchFamily="2" charset="-122"/>
                </a:rPr>
                <a:t>DataDefender</a:t>
              </a:r>
              <a:r>
                <a:rPr lang="en-US" altLang="zh-TW" sz="1400" dirty="0">
                  <a:solidFill>
                    <a:schemeClr val="tx1">
                      <a:lumMod val="75000"/>
                      <a:lumOff val="25000"/>
                    </a:schemeClr>
                  </a:solidFill>
                  <a:ea typeface="SimSun" panose="02010600030101010101" pitchFamily="2" charset="-122"/>
                </a:rPr>
                <a:t>™</a:t>
              </a:r>
            </a:p>
            <a:p>
              <a:pPr>
                <a:defRPr/>
              </a:pPr>
              <a:r>
                <a:rPr lang="en-US" altLang="zh-TW" sz="1400" dirty="0">
                  <a:solidFill>
                    <a:schemeClr val="tx1">
                      <a:lumMod val="75000"/>
                      <a:lumOff val="25000"/>
                    </a:schemeClr>
                  </a:solidFill>
                  <a:ea typeface="SimSun" panose="02010600030101010101" pitchFamily="2" charset="-122"/>
                </a:rPr>
                <a:t>‧ Over-provisioning</a:t>
              </a:r>
            </a:p>
            <a:p>
              <a:pPr>
                <a:defRPr/>
              </a:pPr>
              <a:r>
                <a:rPr lang="en-US" altLang="zh-TW" sz="1400" dirty="0">
                  <a:solidFill>
                    <a:schemeClr val="tx1">
                      <a:lumMod val="75000"/>
                      <a:lumOff val="25000"/>
                    </a:schemeClr>
                  </a:solidFill>
                  <a:ea typeface="SimSun" panose="02010600030101010101" pitchFamily="2" charset="-122"/>
                </a:rPr>
                <a:t>‧ Page Mapping</a:t>
              </a:r>
            </a:p>
            <a:p>
              <a:pPr>
                <a:defRPr/>
              </a:pPr>
              <a:r>
                <a:rPr lang="en-US" altLang="zh-TW" sz="1400" dirty="0" smtClean="0">
                  <a:solidFill>
                    <a:schemeClr val="tx1">
                      <a:lumMod val="75000"/>
                      <a:lumOff val="25000"/>
                    </a:schemeClr>
                  </a:solidFill>
                  <a:ea typeface="SimSun" panose="02010600030101010101" pitchFamily="2" charset="-122"/>
                </a:rPr>
                <a:t>‧ </a:t>
              </a:r>
              <a:r>
                <a:rPr lang="en-US" altLang="zh-TW" sz="1400" dirty="0">
                  <a:solidFill>
                    <a:schemeClr val="tx1">
                      <a:lumMod val="75000"/>
                      <a:lumOff val="25000"/>
                    </a:schemeClr>
                  </a:solidFill>
                  <a:ea typeface="SimSun" panose="02010600030101010101" pitchFamily="2" charset="-122"/>
                </a:rPr>
                <a:t>SLC-</a:t>
              </a:r>
              <a:r>
                <a:rPr lang="en-US" altLang="zh-TW" sz="1400" dirty="0" err="1">
                  <a:solidFill>
                    <a:schemeClr val="tx1">
                      <a:lumMod val="75000"/>
                      <a:lumOff val="25000"/>
                    </a:schemeClr>
                  </a:solidFill>
                  <a:ea typeface="SimSun" panose="02010600030101010101" pitchFamily="2" charset="-122"/>
                </a:rPr>
                <a:t>liteX</a:t>
              </a:r>
              <a:endParaRPr lang="en-US" altLang="zh-TW" sz="1400" dirty="0">
                <a:solidFill>
                  <a:schemeClr val="tx1">
                    <a:lumMod val="75000"/>
                    <a:lumOff val="25000"/>
                  </a:schemeClr>
                </a:solidFill>
                <a:ea typeface="SimSun" panose="02010600030101010101" pitchFamily="2" charset="-122"/>
              </a:endParaRPr>
            </a:p>
            <a:p>
              <a:pPr>
                <a:defRPr/>
              </a:pPr>
              <a:r>
                <a:rPr lang="en-US" altLang="zh-TW" sz="1400" dirty="0">
                  <a:solidFill>
                    <a:schemeClr val="tx1">
                      <a:lumMod val="75000"/>
                      <a:lumOff val="25000"/>
                    </a:schemeClr>
                  </a:solidFill>
                  <a:ea typeface="SimSun" panose="02010600030101010101" pitchFamily="2" charset="-122"/>
                </a:rPr>
                <a:t>‧ Thermal Throttling</a:t>
              </a:r>
            </a:p>
            <a:p>
              <a:pPr>
                <a:defRPr/>
              </a:pPr>
              <a:r>
                <a:rPr lang="en-US" altLang="zh-TW" sz="1400" dirty="0">
                  <a:solidFill>
                    <a:schemeClr val="tx1">
                      <a:lumMod val="75000"/>
                      <a:lumOff val="25000"/>
                    </a:schemeClr>
                  </a:solidFill>
                  <a:ea typeface="SimSun" panose="02010600030101010101" pitchFamily="2" charset="-122"/>
                </a:rPr>
                <a:t>‧ Wide Temperature</a:t>
              </a:r>
              <a:endParaRPr lang="en-US" altLang="zh-TW" sz="1400" dirty="0" smtClean="0">
                <a:solidFill>
                  <a:schemeClr val="tx1">
                    <a:lumMod val="75000"/>
                    <a:lumOff val="25000"/>
                  </a:schemeClr>
                </a:solidFill>
                <a:ea typeface="SimSun" panose="02010600030101010101" pitchFamily="2" charset="-122"/>
              </a:endParaRPr>
            </a:p>
          </p:txBody>
        </p:sp>
        <p:pic>
          <p:nvPicPr>
            <p:cNvPr id="59" name="圖片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8262" y="3524071"/>
              <a:ext cx="778422" cy="778422"/>
            </a:xfrm>
            <a:prstGeom prst="rect">
              <a:avLst/>
            </a:prstGeom>
          </p:spPr>
        </p:pic>
      </p:grpSp>
      <p:pic>
        <p:nvPicPr>
          <p:cNvPr id="60" name="圖片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9777" y="3506458"/>
            <a:ext cx="783853" cy="783853"/>
          </a:xfrm>
          <a:prstGeom prst="rect">
            <a:avLst/>
          </a:prstGeom>
        </p:spPr>
      </p:pic>
      <p:grpSp>
        <p:nvGrpSpPr>
          <p:cNvPr id="3" name="群組 2"/>
          <p:cNvGrpSpPr/>
          <p:nvPr/>
        </p:nvGrpSpPr>
        <p:grpSpPr>
          <a:xfrm>
            <a:off x="17224" y="3284812"/>
            <a:ext cx="2150490" cy="3456556"/>
            <a:chOff x="2363521" y="3356992"/>
            <a:chExt cx="2150490" cy="3456556"/>
          </a:xfrm>
        </p:grpSpPr>
        <p:grpSp>
          <p:nvGrpSpPr>
            <p:cNvPr id="29" name="群組 28"/>
            <p:cNvGrpSpPr/>
            <p:nvPr/>
          </p:nvGrpSpPr>
          <p:grpSpPr>
            <a:xfrm>
              <a:off x="2363521" y="3356992"/>
              <a:ext cx="2150490" cy="3456556"/>
              <a:chOff x="2106921" y="3645024"/>
              <a:chExt cx="1997431" cy="3456556"/>
            </a:xfrm>
          </p:grpSpPr>
          <p:sp>
            <p:nvSpPr>
              <p:cNvPr id="10" name="矩形 9"/>
              <p:cNvSpPr/>
              <p:nvPr/>
            </p:nvSpPr>
            <p:spPr>
              <a:xfrm>
                <a:off x="2288478" y="3645024"/>
                <a:ext cx="1634721" cy="3456556"/>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mj-lt"/>
                  <a:ea typeface="微軟正黑體"/>
                  <a:cs typeface="+mn-cs"/>
                </a:endParaRPr>
              </a:p>
            </p:txBody>
          </p:sp>
          <p:grpSp>
            <p:nvGrpSpPr>
              <p:cNvPr id="11" name="群組 10"/>
              <p:cNvGrpSpPr/>
              <p:nvPr/>
            </p:nvGrpSpPr>
            <p:grpSpPr>
              <a:xfrm>
                <a:off x="2106921" y="4696705"/>
                <a:ext cx="1997431" cy="852657"/>
                <a:chOff x="1655795" y="4279658"/>
                <a:chExt cx="2362974" cy="1008698"/>
              </a:xfrm>
            </p:grpSpPr>
            <p:sp>
              <p:nvSpPr>
                <p:cNvPr id="17" name="矩形 16"/>
                <p:cNvSpPr/>
                <p:nvPr/>
              </p:nvSpPr>
              <p:spPr>
                <a:xfrm>
                  <a:off x="1667520" y="4279658"/>
                  <a:ext cx="2340000" cy="720000"/>
                </a:xfrm>
                <a:prstGeom prst="rect">
                  <a:avLst/>
                </a:prstGeom>
                <a:solidFill>
                  <a:srgbClr val="93CDD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b="1" kern="0" dirty="0" smtClean="0">
                      <a:solidFill>
                        <a:prstClr val="white"/>
                      </a:solidFill>
                      <a:latin typeface="+mj-lt"/>
                      <a:ea typeface="微軟正黑體"/>
                    </a:rPr>
                    <a:t>Data Security</a:t>
                  </a:r>
                  <a:endParaRPr kumimoji="0" lang="zh-TW" altLang="en-US" sz="1800" b="1" i="0" u="none" strike="noStrike" kern="0" cap="none" spc="0" normalizeH="0" baseline="0" noProof="0" dirty="0" smtClean="0">
                    <a:ln>
                      <a:noFill/>
                    </a:ln>
                    <a:solidFill>
                      <a:prstClr val="white"/>
                    </a:solidFill>
                    <a:effectLst/>
                    <a:uLnTx/>
                    <a:uFillTx/>
                    <a:latin typeface="+mj-lt"/>
                    <a:ea typeface="微軟正黑體"/>
                  </a:endParaRPr>
                </a:p>
              </p:txBody>
            </p:sp>
            <p:sp>
              <p:nvSpPr>
                <p:cNvPr id="18" name="直角三角形 17"/>
                <p:cNvSpPr/>
                <p:nvPr/>
              </p:nvSpPr>
              <p:spPr>
                <a:xfrm rot="10800000" flipH="1">
                  <a:off x="3804462" y="4999658"/>
                  <a:ext cx="214307" cy="288698"/>
                </a:xfrm>
                <a:prstGeom prst="rtTriangle">
                  <a:avLst/>
                </a:prstGeom>
                <a:solidFill>
                  <a:srgbClr val="59B3C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mj-lt"/>
                    <a:ea typeface="微軟正黑體"/>
                    <a:cs typeface="+mn-cs"/>
                  </a:endParaRPr>
                </a:p>
              </p:txBody>
            </p:sp>
            <p:sp>
              <p:nvSpPr>
                <p:cNvPr id="19" name="直角三角形 18"/>
                <p:cNvSpPr/>
                <p:nvPr/>
              </p:nvSpPr>
              <p:spPr>
                <a:xfrm rot="10800000">
                  <a:off x="1655795" y="4999658"/>
                  <a:ext cx="214307" cy="288698"/>
                </a:xfrm>
                <a:prstGeom prst="rtTriangle">
                  <a:avLst/>
                </a:prstGeom>
                <a:solidFill>
                  <a:srgbClr val="59B3C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mj-lt"/>
                    <a:ea typeface="微軟正黑體"/>
                    <a:cs typeface="+mn-cs"/>
                  </a:endParaRPr>
                </a:p>
              </p:txBody>
            </p:sp>
          </p:grpSp>
        </p:grpSp>
        <p:sp>
          <p:nvSpPr>
            <p:cNvPr id="41" name="矩形 40"/>
            <p:cNvSpPr/>
            <p:nvPr/>
          </p:nvSpPr>
          <p:spPr>
            <a:xfrm>
              <a:off x="2600596" y="5180584"/>
              <a:ext cx="1709618" cy="1477328"/>
            </a:xfrm>
            <a:prstGeom prst="rect">
              <a:avLst/>
            </a:prstGeom>
          </p:spPr>
          <p:txBody>
            <a:bodyPr wrap="square">
              <a:spAutoFit/>
            </a:bodyPr>
            <a:lstStyle/>
            <a:p>
              <a:pPr fontAlgn="base">
                <a:spcBef>
                  <a:spcPct val="0"/>
                </a:spcBef>
                <a:spcAft>
                  <a:spcPct val="0"/>
                </a:spcAft>
                <a:defRPr/>
              </a:pPr>
              <a:r>
                <a:rPr lang="en-US" altLang="zh-TW" sz="1500" dirty="0">
                  <a:solidFill>
                    <a:schemeClr val="tx1">
                      <a:lumMod val="75000"/>
                      <a:lumOff val="25000"/>
                    </a:schemeClr>
                  </a:solidFill>
                  <a:ea typeface="SimSun" panose="02010600030101010101" pitchFamily="2" charset="-122"/>
                </a:rPr>
                <a:t>‧</a:t>
              </a:r>
              <a:r>
                <a:rPr lang="zh-TW" altLang="en-US" sz="1500" dirty="0">
                  <a:solidFill>
                    <a:schemeClr val="tx1">
                      <a:lumMod val="75000"/>
                      <a:lumOff val="25000"/>
                    </a:schemeClr>
                  </a:solidFill>
                  <a:ea typeface="SimSun" panose="02010600030101010101" pitchFamily="2" charset="-122"/>
                </a:rPr>
                <a:t> </a:t>
              </a:r>
              <a:r>
                <a:rPr lang="en-US" altLang="zh-TW" sz="1500" dirty="0">
                  <a:solidFill>
                    <a:schemeClr val="tx1">
                      <a:lumMod val="75000"/>
                      <a:lumOff val="25000"/>
                    </a:schemeClr>
                  </a:solidFill>
                  <a:ea typeface="SimSun" panose="02010600030101010101" pitchFamily="2" charset="-122"/>
                </a:rPr>
                <a:t>AES 256-bit </a:t>
              </a:r>
              <a:r>
                <a:rPr lang="en-US" altLang="zh-TW" sz="1500" dirty="0" smtClean="0">
                  <a:solidFill>
                    <a:schemeClr val="tx1">
                      <a:lumMod val="75000"/>
                      <a:lumOff val="25000"/>
                    </a:schemeClr>
                  </a:solidFill>
                  <a:ea typeface="SimSun" panose="02010600030101010101" pitchFamily="2" charset="-122"/>
                </a:rPr>
                <a:t>  </a:t>
              </a:r>
            </a:p>
            <a:p>
              <a:pPr fontAlgn="base">
                <a:spcBef>
                  <a:spcPct val="0"/>
                </a:spcBef>
                <a:spcAft>
                  <a:spcPct val="0"/>
                </a:spcAft>
                <a:defRPr/>
              </a:pPr>
              <a:r>
                <a:rPr lang="en-US" altLang="zh-TW" sz="1500" dirty="0">
                  <a:solidFill>
                    <a:schemeClr val="tx1">
                      <a:lumMod val="75000"/>
                      <a:lumOff val="25000"/>
                    </a:schemeClr>
                  </a:solidFill>
                  <a:ea typeface="SimSun" panose="02010600030101010101" pitchFamily="2" charset="-122"/>
                </a:rPr>
                <a:t> </a:t>
              </a:r>
              <a:r>
                <a:rPr lang="en-US" altLang="zh-TW" sz="1500" dirty="0" smtClean="0">
                  <a:solidFill>
                    <a:schemeClr val="tx1">
                      <a:lumMod val="75000"/>
                      <a:lumOff val="25000"/>
                    </a:schemeClr>
                  </a:solidFill>
                  <a:ea typeface="SimSun" panose="02010600030101010101" pitchFamily="2" charset="-122"/>
                </a:rPr>
                <a:t> Encryption</a:t>
              </a:r>
              <a:endParaRPr lang="zh-TW" altLang="zh-TW" sz="1500" dirty="0">
                <a:solidFill>
                  <a:schemeClr val="tx1">
                    <a:lumMod val="75000"/>
                    <a:lumOff val="25000"/>
                  </a:schemeClr>
                </a:solidFill>
                <a:ea typeface="SimSun" panose="02010600030101010101" pitchFamily="2" charset="-122"/>
              </a:endParaRPr>
            </a:p>
            <a:p>
              <a:pPr>
                <a:defRPr/>
              </a:pPr>
              <a:r>
                <a:rPr lang="en-US" altLang="zh-TW" sz="1500" dirty="0">
                  <a:solidFill>
                    <a:schemeClr val="tx1">
                      <a:lumMod val="75000"/>
                      <a:lumOff val="25000"/>
                    </a:schemeClr>
                  </a:solidFill>
                  <a:ea typeface="SimSun" panose="02010600030101010101" pitchFamily="2" charset="-122"/>
                </a:rPr>
                <a:t>‧</a:t>
              </a:r>
              <a:r>
                <a:rPr lang="zh-TW" altLang="en-US" sz="1500" dirty="0">
                  <a:solidFill>
                    <a:schemeClr val="tx1">
                      <a:lumMod val="75000"/>
                      <a:lumOff val="25000"/>
                    </a:schemeClr>
                  </a:solidFill>
                  <a:ea typeface="SimSun" panose="02010600030101010101" pitchFamily="2" charset="-122"/>
                </a:rPr>
                <a:t> Signed Firmware</a:t>
              </a:r>
              <a:endParaRPr lang="en-US" altLang="zh-TW" sz="1500" dirty="0">
                <a:solidFill>
                  <a:schemeClr val="tx1">
                    <a:lumMod val="75000"/>
                    <a:lumOff val="25000"/>
                  </a:schemeClr>
                </a:solidFill>
                <a:ea typeface="SimSun" panose="02010600030101010101" pitchFamily="2" charset="-122"/>
              </a:endParaRPr>
            </a:p>
            <a:p>
              <a:pPr>
                <a:defRPr/>
              </a:pPr>
              <a:r>
                <a:rPr lang="en-US" altLang="zh-TW" sz="1500" dirty="0">
                  <a:solidFill>
                    <a:schemeClr val="tx1">
                      <a:lumMod val="75000"/>
                      <a:lumOff val="25000"/>
                    </a:schemeClr>
                  </a:solidFill>
                  <a:ea typeface="SimSun" panose="02010600030101010101" pitchFamily="2" charset="-122"/>
                </a:rPr>
                <a:t>‧ TCG Opal 2.0</a:t>
              </a:r>
            </a:p>
            <a:p>
              <a:pPr>
                <a:defRPr/>
              </a:pPr>
              <a:r>
                <a:rPr lang="en-US" altLang="zh-TW" sz="1500" dirty="0">
                  <a:solidFill>
                    <a:schemeClr val="tx1">
                      <a:lumMod val="75000"/>
                      <a:lumOff val="25000"/>
                    </a:schemeClr>
                  </a:solidFill>
                  <a:ea typeface="SimSun" panose="02010600030101010101" pitchFamily="2" charset="-122"/>
                </a:rPr>
                <a:t>‧ Write Protect</a:t>
              </a:r>
            </a:p>
            <a:p>
              <a:endParaRPr lang="zh-TW" altLang="en-US" sz="1500" dirty="0">
                <a:solidFill>
                  <a:schemeClr val="tx1">
                    <a:lumMod val="75000"/>
                    <a:lumOff val="25000"/>
                  </a:schemeClr>
                </a:solidFill>
              </a:endParaRPr>
            </a:p>
          </p:txBody>
        </p:sp>
        <p:pic>
          <p:nvPicPr>
            <p:cNvPr id="61" name="圖片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9996" y="3499875"/>
              <a:ext cx="808236" cy="808236"/>
            </a:xfrm>
            <a:prstGeom prst="rect">
              <a:avLst/>
            </a:prstGeom>
          </p:spPr>
        </p:pic>
      </p:grpSp>
    </p:spTree>
    <p:extLst>
      <p:ext uri="{BB962C8B-B14F-4D97-AF65-F5344CB8AC3E}">
        <p14:creationId xmlns:p14="http://schemas.microsoft.com/office/powerpoint/2010/main" val="66976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B58A0D5-FD71-4359-A29A-E8A7E516FE22}" type="slidenum">
              <a:rPr lang="zh-TW" altLang="en-US" smtClean="0"/>
              <a:pPr/>
              <a:t>9</a:t>
            </a:fld>
            <a:endParaRPr lang="zh-TW" altLang="en-US"/>
          </a:p>
        </p:txBody>
      </p:sp>
      <p:sp>
        <p:nvSpPr>
          <p:cNvPr id="5" name="矩形 4"/>
          <p:cNvSpPr/>
          <p:nvPr/>
        </p:nvSpPr>
        <p:spPr>
          <a:xfrm>
            <a:off x="7014418" y="709780"/>
            <a:ext cx="2129582" cy="608619"/>
          </a:xfrm>
          <a:prstGeom prst="rect">
            <a:avLst/>
          </a:prstGeom>
          <a:solidFill>
            <a:srgbClr val="93CDD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400" b="1" kern="0" dirty="0" smtClean="0">
                <a:solidFill>
                  <a:prstClr val="white"/>
                </a:solidFill>
                <a:latin typeface="+mj-lt"/>
                <a:ea typeface="微軟正黑體"/>
              </a:rPr>
              <a:t>Data Security</a:t>
            </a:r>
            <a:endParaRPr kumimoji="0" lang="zh-TW" altLang="en-US" sz="2400" b="1" i="0" u="none" strike="noStrike" kern="0" cap="none" spc="0" normalizeH="0" baseline="0" noProof="0" dirty="0" smtClean="0">
              <a:ln>
                <a:noFill/>
              </a:ln>
              <a:solidFill>
                <a:prstClr val="white"/>
              </a:solidFill>
              <a:effectLst/>
              <a:uLnTx/>
              <a:uFillTx/>
              <a:latin typeface="+mj-lt"/>
              <a:ea typeface="微軟正黑體"/>
            </a:endParaRPr>
          </a:p>
        </p:txBody>
      </p:sp>
      <p:sp>
        <p:nvSpPr>
          <p:cNvPr id="6" name="矩形 5"/>
          <p:cNvSpPr/>
          <p:nvPr/>
        </p:nvSpPr>
        <p:spPr>
          <a:xfrm>
            <a:off x="2033351" y="1164917"/>
            <a:ext cx="5351989" cy="923330"/>
          </a:xfrm>
          <a:prstGeom prst="rect">
            <a:avLst/>
          </a:prstGeom>
        </p:spPr>
        <p:txBody>
          <a:bodyPr wrap="square">
            <a:spAutoFit/>
          </a:bodyPr>
          <a:lstStyle/>
          <a:p>
            <a:pPr fontAlgn="base">
              <a:spcBef>
                <a:spcPct val="0"/>
              </a:spcBef>
              <a:spcAft>
                <a:spcPct val="0"/>
              </a:spcAft>
              <a:defRPr/>
            </a:pPr>
            <a:r>
              <a:rPr lang="en-US" altLang="zh-TW" sz="2700" b="1" dirty="0" smtClean="0">
                <a:solidFill>
                  <a:srgbClr val="008080"/>
                </a:solidFill>
                <a:ea typeface="微軟正黑體" pitchFamily="34" charset="-120"/>
              </a:rPr>
              <a:t>AES 256-bit </a:t>
            </a:r>
            <a:r>
              <a:rPr lang="en-US" altLang="zh-TW" sz="2700" b="1" dirty="0">
                <a:solidFill>
                  <a:srgbClr val="008080"/>
                </a:solidFill>
                <a:ea typeface="微軟正黑體" pitchFamily="34" charset="-120"/>
              </a:rPr>
              <a:t>Encryption</a:t>
            </a:r>
            <a:endParaRPr lang="zh-TW" altLang="zh-TW" sz="2700" b="1" dirty="0">
              <a:solidFill>
                <a:srgbClr val="008080"/>
              </a:solidFill>
              <a:ea typeface="微軟正黑體" pitchFamily="34" charset="-120"/>
            </a:endParaRPr>
          </a:p>
          <a:p>
            <a:pPr lvl="0" algn="ctr">
              <a:defRPr/>
            </a:pPr>
            <a:endParaRPr lang="en-US" altLang="zh-TW" sz="2700" b="1" dirty="0">
              <a:solidFill>
                <a:srgbClr val="008080"/>
              </a:solidFill>
              <a:ea typeface="微軟正黑體" pitchFamily="34" charset="-120"/>
            </a:endParaRPr>
          </a:p>
        </p:txBody>
      </p:sp>
      <p:sp>
        <p:nvSpPr>
          <p:cNvPr id="7" name="矩形 6"/>
          <p:cNvSpPr/>
          <p:nvPr/>
        </p:nvSpPr>
        <p:spPr>
          <a:xfrm>
            <a:off x="2053974" y="1592966"/>
            <a:ext cx="5904656" cy="830997"/>
          </a:xfrm>
          <a:prstGeom prst="rect">
            <a:avLst/>
          </a:prstGeom>
        </p:spPr>
        <p:txBody>
          <a:bodyPr wrap="square">
            <a:spAutoFit/>
          </a:bodyPr>
          <a:lstStyle/>
          <a:p>
            <a:r>
              <a:rPr lang="en-US" altLang="zh-TW" sz="1600" dirty="0">
                <a:solidFill>
                  <a:schemeClr val="tx1">
                    <a:lumMod val="75000"/>
                    <a:lumOff val="25000"/>
                  </a:schemeClr>
                </a:solidFill>
              </a:rPr>
              <a:t>The security standard trusted by the US government and many international security agencies. It’s an efficient and highly secure way of encrypting data to keep it </a:t>
            </a:r>
            <a:r>
              <a:rPr lang="en-US" altLang="zh-TW" sz="1600" dirty="0" smtClean="0">
                <a:solidFill>
                  <a:schemeClr val="tx1">
                    <a:lumMod val="75000"/>
                    <a:lumOff val="25000"/>
                  </a:schemeClr>
                </a:solidFill>
              </a:rPr>
              <a:t>safe </a:t>
            </a:r>
            <a:r>
              <a:rPr lang="en-US" altLang="zh-TW" sz="1600" dirty="0">
                <a:solidFill>
                  <a:schemeClr val="tx1">
                    <a:lumMod val="75000"/>
                    <a:lumOff val="25000"/>
                  </a:schemeClr>
                </a:solidFill>
              </a:rPr>
              <a:t>f</a:t>
            </a:r>
            <a:r>
              <a:rPr lang="en-US" altLang="zh-TW" sz="1600" dirty="0" smtClean="0">
                <a:solidFill>
                  <a:schemeClr val="tx1">
                    <a:lumMod val="75000"/>
                    <a:lumOff val="25000"/>
                  </a:schemeClr>
                </a:solidFill>
              </a:rPr>
              <a:t>rom </a:t>
            </a:r>
            <a:r>
              <a:rPr lang="en-US" altLang="zh-TW" sz="1600" dirty="0">
                <a:solidFill>
                  <a:schemeClr val="tx1">
                    <a:lumMod val="75000"/>
                    <a:lumOff val="25000"/>
                  </a:schemeClr>
                </a:solidFill>
              </a:rPr>
              <a:t>hackers and other bad actors. </a:t>
            </a:r>
            <a:endParaRPr lang="zh-TW" altLang="zh-TW" sz="1600" dirty="0">
              <a:solidFill>
                <a:schemeClr val="tx1">
                  <a:lumMod val="75000"/>
                  <a:lumOff val="25000"/>
                </a:schemeClr>
              </a:solidFill>
            </a:endParaRPr>
          </a:p>
        </p:txBody>
      </p:sp>
      <p:sp>
        <p:nvSpPr>
          <p:cNvPr id="10" name="矩形 9"/>
          <p:cNvSpPr/>
          <p:nvPr/>
        </p:nvSpPr>
        <p:spPr>
          <a:xfrm>
            <a:off x="2028225" y="2564145"/>
            <a:ext cx="2588466" cy="507831"/>
          </a:xfrm>
          <a:prstGeom prst="rect">
            <a:avLst/>
          </a:prstGeom>
        </p:spPr>
        <p:txBody>
          <a:bodyPr wrap="none">
            <a:spAutoFit/>
          </a:bodyPr>
          <a:lstStyle/>
          <a:p>
            <a:r>
              <a:rPr lang="en-US" altLang="zh-TW" sz="2700" b="1" dirty="0">
                <a:solidFill>
                  <a:srgbClr val="008080"/>
                </a:solidFill>
                <a:ea typeface="微軟正黑體" pitchFamily="34" charset="-120"/>
              </a:rPr>
              <a:t>Signed Firmware</a:t>
            </a:r>
            <a:endParaRPr lang="zh-TW" altLang="en-US" sz="2700" b="1" dirty="0">
              <a:solidFill>
                <a:srgbClr val="008080"/>
              </a:solidFill>
              <a:ea typeface="微軟正黑體" pitchFamily="34" charset="-120"/>
            </a:endParaRPr>
          </a:p>
        </p:txBody>
      </p:sp>
      <p:sp>
        <p:nvSpPr>
          <p:cNvPr id="11" name="矩形 10"/>
          <p:cNvSpPr/>
          <p:nvPr/>
        </p:nvSpPr>
        <p:spPr>
          <a:xfrm>
            <a:off x="2034147" y="3000146"/>
            <a:ext cx="6848767" cy="830997"/>
          </a:xfrm>
          <a:prstGeom prst="rect">
            <a:avLst/>
          </a:prstGeom>
        </p:spPr>
        <p:txBody>
          <a:bodyPr wrap="square">
            <a:spAutoFit/>
          </a:bodyPr>
          <a:lstStyle/>
          <a:p>
            <a:r>
              <a:rPr lang="en-US" altLang="zh-TW" sz="1600" dirty="0" smtClean="0">
                <a:solidFill>
                  <a:schemeClr val="tx1">
                    <a:lumMod val="75000"/>
                    <a:lumOff val="25000"/>
                  </a:schemeClr>
                </a:solidFill>
              </a:rPr>
              <a:t>A secure </a:t>
            </a:r>
            <a:r>
              <a:rPr lang="en-US" altLang="zh-TW" sz="1600" dirty="0">
                <a:solidFill>
                  <a:schemeClr val="tx1">
                    <a:lumMod val="75000"/>
                    <a:lumOff val="25000"/>
                  </a:schemeClr>
                </a:solidFill>
              </a:rPr>
              <a:t>way to update firmware. By including a digital signature, a firmware update will be authenticated by the Apacer SSD before a firmware update is performed. This extra layer of protection keeps drives secure.</a:t>
            </a:r>
            <a:endParaRPr lang="zh-TW" altLang="en-US" sz="1600" dirty="0">
              <a:solidFill>
                <a:schemeClr val="tx1">
                  <a:lumMod val="75000"/>
                  <a:lumOff val="25000"/>
                </a:schemeClr>
              </a:solidFill>
            </a:endParaRPr>
          </a:p>
        </p:txBody>
      </p:sp>
      <p:sp>
        <p:nvSpPr>
          <p:cNvPr id="12" name="矩形 11"/>
          <p:cNvSpPr/>
          <p:nvPr/>
        </p:nvSpPr>
        <p:spPr>
          <a:xfrm>
            <a:off x="2053974" y="4059443"/>
            <a:ext cx="2025939" cy="507831"/>
          </a:xfrm>
          <a:prstGeom prst="rect">
            <a:avLst/>
          </a:prstGeom>
        </p:spPr>
        <p:txBody>
          <a:bodyPr wrap="none">
            <a:spAutoFit/>
          </a:bodyPr>
          <a:lstStyle/>
          <a:p>
            <a:r>
              <a:rPr lang="en-US" altLang="zh-TW" sz="2700" b="1" dirty="0">
                <a:solidFill>
                  <a:srgbClr val="008080"/>
                </a:solidFill>
                <a:ea typeface="微軟正黑體" pitchFamily="34" charset="-120"/>
              </a:rPr>
              <a:t>TCG Opal 2.0</a:t>
            </a:r>
          </a:p>
        </p:txBody>
      </p:sp>
      <p:pic>
        <p:nvPicPr>
          <p:cNvPr id="13" name="圖片 12"/>
          <p:cNvPicPr>
            <a:picLocks noChangeAspect="1"/>
          </p:cNvPicPr>
          <p:nvPr/>
        </p:nvPicPr>
        <p:blipFill>
          <a:blip r:embed="rId2"/>
          <a:stretch>
            <a:fillRect/>
          </a:stretch>
        </p:blipFill>
        <p:spPr>
          <a:xfrm>
            <a:off x="469738" y="2564145"/>
            <a:ext cx="1321527" cy="1296903"/>
          </a:xfrm>
          <a:prstGeom prst="rect">
            <a:avLst/>
          </a:prstGeom>
        </p:spPr>
      </p:pic>
      <p:sp>
        <p:nvSpPr>
          <p:cNvPr id="14" name="矩形 13"/>
          <p:cNvSpPr/>
          <p:nvPr/>
        </p:nvSpPr>
        <p:spPr>
          <a:xfrm>
            <a:off x="2034327" y="4484078"/>
            <a:ext cx="6571024" cy="584775"/>
          </a:xfrm>
          <a:prstGeom prst="rect">
            <a:avLst/>
          </a:prstGeom>
        </p:spPr>
        <p:txBody>
          <a:bodyPr wrap="square">
            <a:spAutoFit/>
          </a:bodyPr>
          <a:lstStyle/>
          <a:p>
            <a:pPr lvl="0"/>
            <a:r>
              <a:rPr lang="en-US" altLang="zh-TW" sz="1600" dirty="0">
                <a:solidFill>
                  <a:schemeClr val="tx1">
                    <a:lumMod val="75000"/>
                    <a:lumOff val="25000"/>
                  </a:schemeClr>
                </a:solidFill>
              </a:rPr>
              <a:t>Apacer offers TCG Opal 2.0-compliant self-encrypting drives (SEDs) which incorporate AES encryption for rock-solid data protection. </a:t>
            </a:r>
            <a:endParaRPr lang="zh-TW" altLang="en-US" sz="1600" dirty="0">
              <a:solidFill>
                <a:schemeClr val="tx1">
                  <a:lumMod val="75000"/>
                  <a:lumOff val="25000"/>
                </a:schemeClr>
              </a:solidFill>
            </a:endParaRPr>
          </a:p>
        </p:txBody>
      </p:sp>
      <p:pic>
        <p:nvPicPr>
          <p:cNvPr id="15" name="圖片 14"/>
          <p:cNvPicPr>
            <a:picLocks noChangeAspect="1"/>
          </p:cNvPicPr>
          <p:nvPr/>
        </p:nvPicPr>
        <p:blipFill>
          <a:blip r:embed="rId3"/>
          <a:stretch>
            <a:fillRect/>
          </a:stretch>
        </p:blipFill>
        <p:spPr>
          <a:xfrm>
            <a:off x="561068" y="3987253"/>
            <a:ext cx="1194436" cy="1161690"/>
          </a:xfrm>
          <a:prstGeom prst="rect">
            <a:avLst/>
          </a:prstGeom>
        </p:spPr>
      </p:pic>
      <p:sp>
        <p:nvSpPr>
          <p:cNvPr id="16" name="矩形 15"/>
          <p:cNvSpPr/>
          <p:nvPr/>
        </p:nvSpPr>
        <p:spPr>
          <a:xfrm>
            <a:off x="2028225" y="5488635"/>
            <a:ext cx="2111732" cy="507831"/>
          </a:xfrm>
          <a:prstGeom prst="rect">
            <a:avLst/>
          </a:prstGeom>
        </p:spPr>
        <p:txBody>
          <a:bodyPr wrap="none">
            <a:spAutoFit/>
          </a:bodyPr>
          <a:lstStyle/>
          <a:p>
            <a:r>
              <a:rPr lang="en-US" altLang="zh-TW" sz="2700" b="1" dirty="0" smtClean="0">
                <a:solidFill>
                  <a:srgbClr val="008080"/>
                </a:solidFill>
                <a:ea typeface="微軟正黑體" pitchFamily="34" charset="-120"/>
              </a:rPr>
              <a:t>Write Protect</a:t>
            </a:r>
            <a:endParaRPr lang="zh-TW" altLang="en-US" sz="2700" b="1" dirty="0">
              <a:solidFill>
                <a:srgbClr val="008080"/>
              </a:solidFill>
              <a:ea typeface="微軟正黑體" pitchFamily="34" charset="-120"/>
            </a:endParaRPr>
          </a:p>
        </p:txBody>
      </p:sp>
      <p:sp>
        <p:nvSpPr>
          <p:cNvPr id="17" name="矩形 16"/>
          <p:cNvSpPr/>
          <p:nvPr/>
        </p:nvSpPr>
        <p:spPr>
          <a:xfrm>
            <a:off x="2034147" y="5924636"/>
            <a:ext cx="6848767" cy="584775"/>
          </a:xfrm>
          <a:prstGeom prst="rect">
            <a:avLst/>
          </a:prstGeom>
        </p:spPr>
        <p:txBody>
          <a:bodyPr wrap="square">
            <a:spAutoFit/>
          </a:bodyPr>
          <a:lstStyle/>
          <a:p>
            <a:r>
              <a:rPr lang="en-US" altLang="zh-TW" sz="1600" dirty="0">
                <a:solidFill>
                  <a:schemeClr val="tx1">
                    <a:lumMod val="75000"/>
                    <a:lumOff val="25000"/>
                  </a:schemeClr>
                </a:solidFill>
              </a:rPr>
              <a:t>Write protect can prevent drives from unauthorized </a:t>
            </a:r>
            <a:r>
              <a:rPr lang="en-US" altLang="zh-TW" sz="1600" dirty="0" smtClean="0">
                <a:solidFill>
                  <a:schemeClr val="tx1">
                    <a:lumMod val="75000"/>
                    <a:lumOff val="25000"/>
                  </a:schemeClr>
                </a:solidFill>
              </a:rPr>
              <a:t>data writing </a:t>
            </a:r>
            <a:r>
              <a:rPr lang="en-US" altLang="zh-TW" sz="1600" dirty="0">
                <a:solidFill>
                  <a:schemeClr val="tx1">
                    <a:lumMod val="75000"/>
                    <a:lumOff val="25000"/>
                  </a:schemeClr>
                </a:solidFill>
              </a:rPr>
              <a:t>via a hardware switch/pin or vendor </a:t>
            </a:r>
            <a:r>
              <a:rPr lang="en-US" altLang="zh-TW" sz="1600" dirty="0" smtClean="0">
                <a:solidFill>
                  <a:schemeClr val="tx1">
                    <a:lumMod val="75000"/>
                    <a:lumOff val="25000"/>
                  </a:schemeClr>
                </a:solidFill>
              </a:rPr>
              <a:t>software command</a:t>
            </a:r>
            <a:r>
              <a:rPr lang="en-US" altLang="zh-TW" sz="1600" dirty="0">
                <a:solidFill>
                  <a:schemeClr val="tx1">
                    <a:lumMod val="75000"/>
                    <a:lumOff val="25000"/>
                  </a:schemeClr>
                </a:solidFill>
              </a:rPr>
              <a:t>.</a:t>
            </a:r>
            <a:endParaRPr lang="zh-TW" altLang="en-US" sz="1600" dirty="0">
              <a:solidFill>
                <a:schemeClr val="tx1">
                  <a:lumMod val="75000"/>
                  <a:lumOff val="25000"/>
                </a:schemeClr>
              </a:solidFill>
            </a:endParaRPr>
          </a:p>
        </p:txBody>
      </p:sp>
      <p:pic>
        <p:nvPicPr>
          <p:cNvPr id="18" name="圖片 17"/>
          <p:cNvPicPr>
            <a:picLocks noChangeAspect="1"/>
          </p:cNvPicPr>
          <p:nvPr/>
        </p:nvPicPr>
        <p:blipFill>
          <a:blip r:embed="rId4"/>
          <a:stretch>
            <a:fillRect/>
          </a:stretch>
        </p:blipFill>
        <p:spPr>
          <a:xfrm>
            <a:off x="556177" y="5447222"/>
            <a:ext cx="1175646" cy="1149521"/>
          </a:xfrm>
          <a:prstGeom prst="rect">
            <a:avLst/>
          </a:prstGeom>
        </p:spPr>
      </p:pic>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956" y="1278524"/>
            <a:ext cx="1126660" cy="1126660"/>
          </a:xfrm>
          <a:prstGeom prst="rect">
            <a:avLst/>
          </a:prstGeom>
        </p:spPr>
      </p:pic>
    </p:spTree>
    <p:extLst>
      <p:ext uri="{BB962C8B-B14F-4D97-AF65-F5344CB8AC3E}">
        <p14:creationId xmlns:p14="http://schemas.microsoft.com/office/powerpoint/2010/main" val="323572590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3916</TotalTime>
  <Words>1930</Words>
  <Application>Microsoft Office PowerPoint</Application>
  <PresentationFormat>如螢幕大小 (4:3)</PresentationFormat>
  <Paragraphs>456</Paragraphs>
  <Slides>24</Slides>
  <Notes>11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24</vt:i4>
      </vt:variant>
    </vt:vector>
  </HeadingPairs>
  <TitlesOfParts>
    <vt:vector size="32" baseType="lpstr">
      <vt:lpstr>Gill Sans</vt:lpstr>
      <vt:lpstr>宋体</vt:lpstr>
      <vt:lpstr>宋体</vt:lpstr>
      <vt:lpstr>微軟正黑體</vt:lpstr>
      <vt:lpstr>新細明體</vt:lpstr>
      <vt:lpstr>Arial</vt:lpstr>
      <vt:lpstr>Calibri</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Leo Peng</dc:creator>
  <cp:lastModifiedBy>Ivan Chu(朱家君)</cp:lastModifiedBy>
  <cp:revision>459</cp:revision>
  <dcterms:created xsi:type="dcterms:W3CDTF">2017-07-24T08:05:29Z</dcterms:created>
  <dcterms:modified xsi:type="dcterms:W3CDTF">2023-07-28T07:54:43Z</dcterms:modified>
</cp:coreProperties>
</file>