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351" r:id="rId3"/>
    <p:sldId id="325" r:id="rId4"/>
    <p:sldId id="378" r:id="rId5"/>
    <p:sldId id="327" r:id="rId6"/>
    <p:sldId id="326" r:id="rId7"/>
    <p:sldId id="379" r:id="rId8"/>
    <p:sldId id="364" r:id="rId9"/>
    <p:sldId id="365" r:id="rId10"/>
    <p:sldId id="375" r:id="rId11"/>
    <p:sldId id="384" r:id="rId12"/>
    <p:sldId id="367" r:id="rId13"/>
    <p:sldId id="368" r:id="rId14"/>
    <p:sldId id="393" r:id="rId15"/>
    <p:sldId id="380" r:id="rId16"/>
    <p:sldId id="382" r:id="rId17"/>
    <p:sldId id="383" r:id="rId18"/>
    <p:sldId id="388" r:id="rId19"/>
    <p:sldId id="389" r:id="rId20"/>
    <p:sldId id="387" r:id="rId21"/>
    <p:sldId id="396" r:id="rId22"/>
    <p:sldId id="381" r:id="rId23"/>
    <p:sldId id="349" r:id="rId24"/>
    <p:sldId id="297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2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9DA"/>
    <a:srgbClr val="90CCDC"/>
    <a:srgbClr val="ACC8EA"/>
    <a:srgbClr val="008080"/>
    <a:srgbClr val="939393"/>
    <a:srgbClr val="404040"/>
    <a:srgbClr val="8C8C8C"/>
    <a:srgbClr val="262626"/>
    <a:srgbClr val="8F8F8F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4118" autoAdjust="0"/>
  </p:normalViewPr>
  <p:slideViewPr>
    <p:cSldViewPr>
      <p:cViewPr varScale="1">
        <p:scale>
          <a:sx n="74" d="100"/>
          <a:sy n="74" d="100"/>
        </p:scale>
        <p:origin x="1094" y="41"/>
      </p:cViewPr>
      <p:guideLst>
        <p:guide pos="22"/>
        <p:guide orient="horz"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4123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DA57B-B9DA-4882-A7A4-6635E086ED57}" type="datetimeFigureOut">
              <a:rPr lang="zh-TW" altLang="en-US" smtClean="0"/>
              <a:pPr/>
              <a:t>2022/8/30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D37E0-9998-4B5A-836E-78EDFFED7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6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895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27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18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58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978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634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0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58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#808080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6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#808080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37E0-9998-4B5A-836E-78EDFFED7F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83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63535-6259-475C-8763-0C56D5CC9C3D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04D016-11B5-4B7B-A2D2-E7CF96481202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8EBB-5017-4B57-899E-F5D94C9D38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41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893E12-79FF-4C7E-8806-18EDB6FAC8CF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2FEEAB-02DA-4F64-B183-8DA194497368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E3B3EE-F482-47F1-892F-55953086457B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F4A5E-03B1-47C3-870D-306F9CE15FA5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9ECD87-A733-4AB4-A019-7CF45100F3D6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588E4-E691-4831-8DBA-A7F7842C0A3F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9AFE4C-E83A-4944-8E80-05032EF81951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06F660-DF7B-4ADB-8D43-03AD92CCE062}" type="datetime1">
              <a:rPr lang="zh-TW" altLang="en-US" smtClean="0"/>
              <a:t>2022/8/30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1.BU1\9.Others\Templates\Document templats 2017\輸出\Images\0904\ppt6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152" cy="6912864"/>
          </a:xfrm>
          <a:prstGeom prst="rect">
            <a:avLst/>
          </a:prstGeom>
          <a:noFill/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8A0D5-FD71-4359-A29A-E8A7E516FE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ndustrial.apacer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.BU1\9.Others\Templates\Document templats 2017\輸出\Images\0904\ppt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671" y="0"/>
            <a:ext cx="9144000" cy="685800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331640" y="3501008"/>
            <a:ext cx="75608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000" b="1" dirty="0" smtClean="0">
                <a:solidFill>
                  <a:srgbClr val="008080"/>
                </a:solidFill>
                <a:ea typeface="微軟正黑體" pitchFamily="34" charset="-120"/>
              </a:rPr>
              <a:t>Apacer Industrial </a:t>
            </a:r>
            <a:r>
              <a:rPr lang="en-US" altLang="zh-TW" sz="3000" b="1" dirty="0">
                <a:solidFill>
                  <a:srgbClr val="008080"/>
                </a:solidFill>
                <a:ea typeface="微軟正黑體" pitchFamily="34" charset="-120"/>
              </a:rPr>
              <a:t>SSD &amp; DRAM </a:t>
            </a:r>
            <a:r>
              <a:rPr lang="en-US" altLang="zh-TW" sz="3000" b="1" dirty="0" smtClean="0">
                <a:solidFill>
                  <a:srgbClr val="008080"/>
                </a:solidFill>
                <a:ea typeface="微軟正黑體" pitchFamily="34" charset="-120"/>
              </a:rPr>
              <a:t>Solutions </a:t>
            </a:r>
          </a:p>
          <a:p>
            <a:pPr algn="r"/>
            <a:r>
              <a:rPr lang="en-US" altLang="zh-TW" sz="3000" b="1" dirty="0" smtClean="0">
                <a:solidFill>
                  <a:srgbClr val="008080"/>
                </a:solidFill>
                <a:ea typeface="微軟正黑體" pitchFamily="34" charset="-120"/>
              </a:rPr>
              <a:t>for Factory Automation Applications</a:t>
            </a:r>
            <a:endParaRPr lang="zh-TW" altLang="en-US" sz="30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7544" y="5517232"/>
            <a:ext cx="392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and Marketing Center</a:t>
            </a:r>
            <a:br>
              <a:rPr lang="en-US" altLang="zh-TW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August, 2022</a:t>
            </a:r>
            <a:endParaRPr lang="zh-TW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09" y="2304914"/>
            <a:ext cx="1135437" cy="11553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0158" y="2232906"/>
            <a:ext cx="21828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700" b="1" dirty="0" err="1">
                <a:solidFill>
                  <a:srgbClr val="008080"/>
                </a:solidFill>
                <a:ea typeface="微軟正黑體" pitchFamily="34" charset="-120"/>
              </a:rPr>
              <a:t>CoreSnapshot</a:t>
            </a:r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1776" y="2698177"/>
            <a:ext cx="6314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 backup and recovery of SSD data can be performed in one second, which can instantly eliminate catastrophic system issues and prevent data damage or downtime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translating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into operational risks and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losses.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04248" y="709780"/>
            <a:ext cx="2339752" cy="6086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b="1" kern="0" dirty="0" smtClean="0">
                <a:solidFill>
                  <a:prstClr val="white"/>
                </a:solidFill>
                <a:ea typeface="微軟正黑體"/>
              </a:rPr>
              <a:t>Data Integrity</a:t>
            </a:r>
            <a:endParaRPr lang="zh-TW" altLang="en-US" sz="2400" b="1" kern="0" dirty="0">
              <a:solidFill>
                <a:prstClr val="white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928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804000" y="709200"/>
            <a:ext cx="2340000" cy="608619"/>
          </a:xfrm>
          <a:prstGeom prst="rect">
            <a:avLst/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TW" altLang="en-US" sz="2400" b="1" kern="0" dirty="0">
                <a:solidFill>
                  <a:prstClr val="white"/>
                </a:solidFill>
                <a:latin typeface="+mj-lt"/>
                <a:ea typeface="微軟正黑體"/>
              </a:rPr>
              <a:t>Longevity</a:t>
            </a:r>
          </a:p>
        </p:txBody>
      </p:sp>
      <p:sp>
        <p:nvSpPr>
          <p:cNvPr id="22" name="矩形 21"/>
          <p:cNvSpPr/>
          <p:nvPr/>
        </p:nvSpPr>
        <p:spPr>
          <a:xfrm>
            <a:off x="2030259" y="2173368"/>
            <a:ext cx="14297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smtClean="0">
                <a:solidFill>
                  <a:srgbClr val="008080"/>
                </a:solidFill>
                <a:ea typeface="微軟正黑體" pitchFamily="34" charset="-120"/>
              </a:rPr>
              <a:t>SLC-</a:t>
            </a:r>
            <a:r>
              <a:rPr lang="en-US" altLang="zh-TW" sz="2700" b="1" dirty="0" err="1" smtClean="0">
                <a:solidFill>
                  <a:srgbClr val="008080"/>
                </a:solidFill>
                <a:ea typeface="微軟正黑體" pitchFamily="34" charset="-120"/>
              </a:rPr>
              <a:t>liteX</a:t>
            </a:r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30417" y="2598003"/>
            <a:ext cx="657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Apacer's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3D NAND SLC-</a:t>
            </a:r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liteX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technology breaks through the limitations of existing technology and provides up to </a:t>
            </a:r>
            <a:r>
              <a: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100,000 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P/E cycles, which is </a:t>
            </a:r>
            <a:r>
              <a: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33 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times more than MLC or industrial 3D TLC.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57" y="2149608"/>
            <a:ext cx="1297376" cy="126720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5818" y="3864957"/>
            <a:ext cx="27506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Over-provisioning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26878" y="4266672"/>
            <a:ext cx="6855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Apacerʼs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SSDs support over-provisioning, which sets aside a certain portion of the physical capacity of the memory to carry out garbage collection, wear-leveling and bad block management. The result is a longer operating lifetime.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7" y="3861048"/>
            <a:ext cx="1264093" cy="12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88014" y="1772816"/>
            <a:ext cx="24789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smtClean="0">
                <a:solidFill>
                  <a:srgbClr val="008080"/>
                </a:solidFill>
                <a:ea typeface="微軟正黑體" pitchFamily="34" charset="-120"/>
              </a:rPr>
              <a:t>Anti-</a:t>
            </a:r>
            <a:r>
              <a:rPr lang="en-US" altLang="zh-TW" sz="2700" b="1" dirty="0" err="1" smtClean="0">
                <a:solidFill>
                  <a:srgbClr val="008080"/>
                </a:solidFill>
                <a:ea typeface="微軟正黑體" pitchFamily="34" charset="-120"/>
              </a:rPr>
              <a:t>Sulfuration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  <a:p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97243" y="2197451"/>
            <a:ext cx="6751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Apacer's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world's first patented anti-</a:t>
            </a:r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sulfuration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DRAM modules and anti-</a:t>
            </a:r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sulfuration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SSDs with the industry's highest level of anti-corrosion ANSI/ISA 71.04 G3 Certification can meet the needs of industrial products facing harsh environments.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78193" y="3284984"/>
            <a:ext cx="28593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Conformal Coating</a:t>
            </a:r>
          </a:p>
        </p:txBody>
      </p:sp>
      <p:sp>
        <p:nvSpPr>
          <p:cNvPr id="20" name="矩形 19"/>
          <p:cNvSpPr/>
          <p:nvPr/>
        </p:nvSpPr>
        <p:spPr>
          <a:xfrm>
            <a:off x="1988778" y="3686699"/>
            <a:ext cx="6471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Conformal coating improves product reliability when applied on the surface of printed circuit boards. This protective film can safeguard devices from dust ingression and liquid immersion.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73109" y="4725144"/>
            <a:ext cx="21259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err="1" smtClean="0">
                <a:solidFill>
                  <a:srgbClr val="008080"/>
                </a:solidFill>
                <a:ea typeface="微軟正黑體" pitchFamily="34" charset="-120"/>
              </a:rPr>
              <a:t>Nano</a:t>
            </a:r>
            <a:r>
              <a:rPr lang="en-US" altLang="zh-TW" sz="2700" b="1" dirty="0" smtClean="0">
                <a:solidFill>
                  <a:srgbClr val="008080"/>
                </a:solidFill>
                <a:ea typeface="微軟正黑體" pitchFamily="34" charset="-120"/>
              </a:rPr>
              <a:t> </a:t>
            </a:r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Coating</a:t>
            </a:r>
          </a:p>
          <a:p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73267" y="5149779"/>
            <a:ext cx="6571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IP57 waterproof and dustproof solution is </a:t>
            </a:r>
            <a:r>
              <a: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ideal 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SSD modules as it provides invulnerable protection for the components on the devices. </a:t>
            </a:r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Nano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Coating adopts Chemical Vapor Deposition (CVD) to create a thin, transparent polymer film. 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10374" y="692150"/>
            <a:ext cx="2333625" cy="608400"/>
          </a:xfrm>
          <a:prstGeom prst="rect">
            <a:avLst/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TW" sz="2400" b="1" kern="0" dirty="0">
                <a:solidFill>
                  <a:prstClr val="white"/>
                </a:solidFill>
                <a:ea typeface="微軟正黑體"/>
              </a:rPr>
              <a:t>Survivability</a:t>
            </a:r>
            <a:endParaRPr lang="zh-TW" altLang="en-US" sz="2400" b="1" kern="0" dirty="0">
              <a:solidFill>
                <a:prstClr val="white"/>
              </a:solidFill>
              <a:ea typeface="微軟正黑體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22" y="1916833"/>
            <a:ext cx="1103704" cy="11208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" y="3388901"/>
            <a:ext cx="1068661" cy="10686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4" y="4868020"/>
            <a:ext cx="1084652" cy="10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13656" y="1875811"/>
            <a:ext cx="1233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err="1">
                <a:solidFill>
                  <a:srgbClr val="008080"/>
                </a:solidFill>
                <a:ea typeface="微軟正黑體" pitchFamily="34" charset="-120"/>
              </a:rPr>
              <a:t>Sidefill</a:t>
            </a:r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 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  <a:p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22885" y="2300446"/>
            <a:ext cx="6319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Apacerʼs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Sidefill</a:t>
            </a: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technology strengthens the connections between solder joints and their board, making them more robust and vibration-resistant. It also allows for heat dissipation to offset thermal damage.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10374" y="692150"/>
            <a:ext cx="2333625" cy="608400"/>
          </a:xfrm>
          <a:prstGeom prst="rect">
            <a:avLst/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TW" sz="2400" b="1" kern="0" dirty="0">
                <a:solidFill>
                  <a:prstClr val="white"/>
                </a:solidFill>
                <a:ea typeface="微軟正黑體"/>
              </a:rPr>
              <a:t>Survivability</a:t>
            </a:r>
            <a:endParaRPr lang="zh-TW" altLang="en-US" sz="2400" b="1" kern="0" dirty="0">
              <a:solidFill>
                <a:prstClr val="white"/>
              </a:solidFill>
              <a:ea typeface="微軟正黑體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4" y="1875811"/>
            <a:ext cx="1173490" cy="11649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922885" y="3566367"/>
            <a:ext cx="28666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Wide Temperature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33470" y="3968082"/>
            <a:ext cx="6855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Products rated for wide temperature operation are designed with wide temperature support to ensure reliable operation in extreme temperatures ranging from -40°C to 85°C.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36" y="3602496"/>
            <a:ext cx="1136604" cy="10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014418" y="709780"/>
            <a:ext cx="2129582" cy="608619"/>
          </a:xfrm>
          <a:prstGeom prst="rect">
            <a:avLst/>
          </a:prstGeom>
          <a:solidFill>
            <a:srgbClr val="93CDD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 smtClean="0">
                <a:solidFill>
                  <a:prstClr val="white"/>
                </a:solidFill>
                <a:latin typeface="+mj-lt"/>
                <a:ea typeface="微軟正黑體"/>
              </a:rPr>
              <a:t>Data Security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4299" y="1979568"/>
            <a:ext cx="5400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Bidirectional </a:t>
            </a:r>
            <a:r>
              <a:rPr lang="en-US" altLang="zh-TW" sz="2700" b="1" dirty="0" smtClean="0">
                <a:solidFill>
                  <a:srgbClr val="008080"/>
                </a:solidFill>
                <a:ea typeface="微軟正黑體" pitchFamily="34" charset="-120"/>
              </a:rPr>
              <a:t>Security </a:t>
            </a:r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Identification</a:t>
            </a:r>
          </a:p>
        </p:txBody>
      </p:sp>
      <p:sp>
        <p:nvSpPr>
          <p:cNvPr id="9" name="矩形 8"/>
          <p:cNvSpPr/>
          <p:nvPr/>
        </p:nvSpPr>
        <p:spPr>
          <a:xfrm>
            <a:off x="2063924" y="2453987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security verification mechanism is implanted between the device and the platform to prevent the data in the device from being stolen if it is subjected to a hacker’s invasion. 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71768" y="3841166"/>
            <a:ext cx="20259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TCG Opal 2.0</a:t>
            </a:r>
          </a:p>
        </p:txBody>
      </p:sp>
      <p:sp>
        <p:nvSpPr>
          <p:cNvPr id="12" name="矩形 11"/>
          <p:cNvSpPr/>
          <p:nvPr/>
        </p:nvSpPr>
        <p:spPr>
          <a:xfrm>
            <a:off x="2052121" y="4265801"/>
            <a:ext cx="6571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Apacer offers TCG Opal 2.0-compliant self-encrypting drives (SEDs) which incorporate AES encryption for rock-solid data protection. Buyers love TCG Opal 2.0ʼs Instant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Keychange</a:t>
            </a:r>
            <a:r>
              <a:rPr lang="en-US" altLang="zh-TW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™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technology, which uses cryptographic erasure to scramble a drive in less than a second. This technology is also available independently upon request. 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99" y="4023013"/>
            <a:ext cx="1252250" cy="121791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8" t="6949" r="1931" b="6948"/>
          <a:stretch/>
        </p:blipFill>
        <p:spPr>
          <a:xfrm>
            <a:off x="547674" y="1981630"/>
            <a:ext cx="1266667" cy="11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15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Featured Technologies for Factory Automation 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rgbClr val="008080"/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Customer Success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Cases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21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97725" y="620688"/>
            <a:ext cx="3938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Recommended Products: </a:t>
            </a:r>
            <a:r>
              <a:rPr lang="en-US" altLang="zh-TW" sz="2400" b="1" dirty="0" smtClean="0">
                <a:solidFill>
                  <a:srgbClr val="008080"/>
                </a:solidFill>
                <a:ea typeface="微軟正黑體" pitchFamily="34" charset="-120"/>
              </a:rPr>
              <a:t>SSD</a:t>
            </a:r>
          </a:p>
        </p:txBody>
      </p:sp>
      <p:graphicFrame>
        <p:nvGraphicFramePr>
          <p:cNvPr id="5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651227"/>
              </p:ext>
            </p:extLst>
          </p:nvPr>
        </p:nvGraphicFramePr>
        <p:xfrm>
          <a:off x="134972" y="2110957"/>
          <a:ext cx="8907745" cy="4630411"/>
        </p:xfrm>
        <a:graphic>
          <a:graphicData uri="http://schemas.openxmlformats.org/drawingml/2006/table">
            <a:tbl>
              <a:tblPr/>
              <a:tblGrid>
                <a:gridCol w="1024782"/>
                <a:gridCol w="978761"/>
                <a:gridCol w="978761"/>
                <a:gridCol w="978761"/>
                <a:gridCol w="991457"/>
                <a:gridCol w="978761"/>
                <a:gridCol w="978761"/>
                <a:gridCol w="1007502"/>
                <a:gridCol w="990199"/>
              </a:tblGrid>
              <a:tr h="42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Model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+mn-cs"/>
                        <a:sym typeface="Gill Sans" charset="0"/>
                      </a:endParaRP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PV220-M280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PV220-M242</a:t>
                      </a:r>
                      <a:endParaRPr lang="zh-TW" altLang="zh-TW" sz="1300" b="1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SV240-25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SV24P-25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SV250-M280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SV24P-M280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SH250-M242</a:t>
                      </a: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SV250-300</a:t>
                      </a:r>
                      <a:endParaRPr lang="zh-TW" altLang="zh-TW" sz="13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42072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Features</a:t>
                      </a:r>
                    </a:p>
                  </a:txBody>
                  <a:tcPr marL="55699" marR="55699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Anti-</a:t>
                      </a: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Sulfuration</a:t>
                      </a: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CoreGlacier</a:t>
                      </a: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™</a:t>
                      </a:r>
                      <a:endParaRPr lang="zh-TW" altLang="zh-TW" sz="11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DataDefender™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AES 256-bit Encryption</a:t>
                      </a:r>
                      <a:endParaRPr lang="zh-TW" altLang="zh-TW" sz="11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CorePower</a:t>
                      </a:r>
                      <a:endParaRPr lang="zh-TW" altLang="zh-TW" sz="11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CoreSnapshot</a:t>
                      </a: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,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Anti-</a:t>
                      </a: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Sulfuration</a:t>
                      </a:r>
                      <a:endParaRPr lang="en-US" altLang="zh-TW" sz="11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1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CorePower</a:t>
                      </a:r>
                      <a:endParaRPr lang="en-US" altLang="zh-TW" sz="11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AES 256-bit Encryption,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High Endurance,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SLC-</a:t>
                      </a:r>
                      <a:r>
                        <a:rPr lang="en-US" altLang="zh-TW" sz="9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liteX</a:t>
                      </a:r>
                      <a:endParaRPr lang="zh-TW" altLang="en-US" sz="9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9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AES 256-bit Encryption,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9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TCG Opal 2.0,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Write Protect Switch</a:t>
                      </a:r>
                      <a:endParaRPr lang="zh-TW" altLang="en-US" sz="8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17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</a:rPr>
                        <a:t>Form Factor</a:t>
                      </a:r>
                      <a:endParaRPr kumimoji="0" lang="en-US" altLang="zh-TW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55699" marR="55699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M.2 2280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2242</a:t>
                      </a:r>
                      <a:endParaRPr lang="zh-TW" altLang="en-US" sz="10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2.5”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2.5”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2280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M.2 2280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2242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JEDEC MO-300</a:t>
                      </a:r>
                      <a:endParaRPr lang="zh-TW" altLang="en-US" sz="1000" kern="1200" dirty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0322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Interface</a:t>
                      </a:r>
                      <a:endParaRPr kumimoji="0" lang="zh-TW" alt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err="1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PCIe</a:t>
                      </a: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Gen3 x4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strike="noStrike" kern="1200" dirty="0" err="1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PCIe</a:t>
                      </a: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Gen3 x4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7416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Connector</a:t>
                      </a:r>
                      <a:endParaRPr kumimoji="0" lang="zh-TW" alt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M Key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M Key</a:t>
                      </a:r>
                      <a:endParaRPr lang="zh-TW" altLang="en-US" sz="10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(7+15) pin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(7+15) pin</a:t>
                      </a:r>
                      <a:endParaRPr lang="zh-TW" altLang="en-US" sz="1000" strike="sngStrike" kern="1200" baseline="0" dirty="0" smtClean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B &amp; M Key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B &amp; M Key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M.2 B &amp; M Key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52-pin </a:t>
                      </a:r>
                      <a:r>
                        <a:rPr lang="en-US" altLang="zh-TW" sz="1000" kern="1200" dirty="0" err="1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mSATA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599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NAND Flash</a:t>
                      </a:r>
                      <a:r>
                        <a:rPr kumimoji="0" lang="zh-TW" altLang="en-U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 </a:t>
                      </a: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Type</a:t>
                      </a:r>
                      <a:endParaRPr kumimoji="0" lang="zh-TW" alt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3D TLC</a:t>
                      </a:r>
                      <a:endParaRPr lang="zh-TW" altLang="en-US" sz="1000" strike="sngStrike" kern="1200" dirty="0" smtClean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en-US" sz="105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599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Capacity</a:t>
                      </a:r>
                      <a:endParaRPr kumimoji="0" lang="en-US" altLang="zh-TW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120~1920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240~960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120~1920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120~1920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120~1920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10~160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30~1920 GB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599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External DRAM</a:t>
                      </a:r>
                      <a:endParaRPr kumimoji="0" lang="en-US" altLang="zh-TW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Yes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Yes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Yes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34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Max. R/W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Performance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(MB/sec)</a:t>
                      </a:r>
                      <a:endParaRPr kumimoji="0" lang="en-US" altLang="zh-TW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2350/2230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2390/2205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560/505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560/495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560/520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560/495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560/520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560/515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857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Standard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Operating</a:t>
                      </a:r>
                      <a:r>
                        <a:rPr kumimoji="0" lang="zh-TW" altLang="en-US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 </a:t>
                      </a: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Temp. (°C)</a:t>
                      </a: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99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Wide </a:t>
                      </a: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Temp. </a:t>
                      </a: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(°C)</a:t>
                      </a: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599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MTBF (Hours)</a:t>
                      </a:r>
                      <a:endParaRPr kumimoji="0" lang="en-US" altLang="zh-TW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  <a:endParaRPr lang="zh-TW" altLang="en-US" sz="10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6857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Recommended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Applications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Motor Automation</a:t>
                      </a: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0054" marR="130054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IPC</a:t>
                      </a: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0054" marR="130054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Wafer Die Cutting</a:t>
                      </a: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0054" marR="130054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CNC System</a:t>
                      </a:r>
                      <a:endParaRPr lang="zh-TW" altLang="zh-TW" sz="11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5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Wire Processing System, Semiconductor Manufacturing Equipment</a:t>
                      </a:r>
                      <a:endParaRPr lang="zh-TW" altLang="zh-TW" sz="95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industrial.apacer.com/upfiles/ADUpload/allshare/PV220-M280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2199"/>
            <a:ext cx="960213" cy="96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dustrial.apacer.com/upfiles/ADUpload/allshare/SV250_M280_BG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68" y="1165907"/>
            <a:ext cx="952796" cy="95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ndustrial.apacer.com/upfiles/ADUpload/allshare/7mm%20phot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1598" r="17345" b="9952"/>
          <a:stretch/>
        </p:blipFill>
        <p:spPr bwMode="auto">
          <a:xfrm>
            <a:off x="3238846" y="1057642"/>
            <a:ext cx="723095" cy="9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ndustrial.apacer.com/upfiles/ADUpload/allshare/7mm%20phot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1598" r="17345" b="9952"/>
          <a:stretch/>
        </p:blipFill>
        <p:spPr bwMode="auto">
          <a:xfrm>
            <a:off x="4197162" y="1052736"/>
            <a:ext cx="723095" cy="9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ndustrial.apacer.com/upfiles/ADUpload/allshare/SH250_M2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07" y="1556056"/>
            <a:ext cx="530244" cy="5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ndustrial.apacer.com/upfiles/ADUpload/allshare/SV250-3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220" y="1556056"/>
            <a:ext cx="546092" cy="5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33" y="1258532"/>
            <a:ext cx="257278" cy="81076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8" y="1484784"/>
            <a:ext cx="574366" cy="5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400648"/>
              </p:ext>
            </p:extLst>
          </p:nvPr>
        </p:nvGraphicFramePr>
        <p:xfrm>
          <a:off x="134972" y="1868213"/>
          <a:ext cx="8917931" cy="4875342"/>
        </p:xfrm>
        <a:graphic>
          <a:graphicData uri="http://schemas.openxmlformats.org/drawingml/2006/table">
            <a:tbl>
              <a:tblPr/>
              <a:tblGrid>
                <a:gridCol w="1152131"/>
                <a:gridCol w="1008000"/>
                <a:gridCol w="1071063"/>
                <a:gridCol w="917802"/>
                <a:gridCol w="1098198"/>
                <a:gridCol w="1078737"/>
                <a:gridCol w="1314878"/>
                <a:gridCol w="1277122"/>
              </a:tblGrid>
              <a:tr h="515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Model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+mn-cs"/>
                        <a:sym typeface="Gill Sans" charset="0"/>
                      </a:endParaRP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SV250-CFast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SD R1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CH120-MSD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  <a:r>
                        <a:rPr lang="en-US" altLang="zh-TW" sz="1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CF6A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CH710-CF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UV110-UFD1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UH110-UFM1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Features</a:t>
                      </a: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TCG Opal 2.0, Write Protect Switch</a:t>
                      </a:r>
                      <a:endParaRPr lang="zh-TW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High Endurance,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SLC-</a:t>
                      </a:r>
                      <a:r>
                        <a:rPr lang="en-US" altLang="zh-TW" sz="105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liteX</a:t>
                      </a:r>
                      <a:r>
                        <a:rPr lang="en-US" altLang="zh-TW" sz="105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(CH120-MSD)</a:t>
                      </a:r>
                      <a:endParaRPr lang="en-US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High Endurance, SLC-</a:t>
                      </a:r>
                      <a:r>
                        <a:rPr lang="en-US" altLang="zh-TW" sz="105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liteX</a:t>
                      </a:r>
                      <a:endParaRPr lang="en-US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Bidirectional Security Identification</a:t>
                      </a:r>
                      <a:endParaRPr lang="zh-TW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High Endurance,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SLC-</a:t>
                      </a:r>
                      <a:r>
                        <a:rPr lang="en-US" altLang="zh-TW" sz="105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liteX</a:t>
                      </a:r>
                      <a:endParaRPr lang="en-US" altLang="zh-TW" sz="105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0634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</a:rPr>
                        <a:t>Form Factor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900" kern="1200" dirty="0" err="1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CFast</a:t>
                      </a:r>
                      <a:endParaRPr lang="en-US" altLang="zh-TW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SD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Micro SD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CompactFlash Type I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CompactFlash Type I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USB Flash Drive</a:t>
                      </a:r>
                      <a:endParaRPr lang="zh-TW" altLang="en-US" sz="900" strike="noStrike" kern="12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USB Disk Module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189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Interface</a:t>
                      </a:r>
                      <a:endParaRPr kumimoji="0" lang="zh-TW" altLang="en-U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SATA 3.2 (6Gb/s)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SD 3.0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SD 6.1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8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PC Card Memory Mode; PC Card I/O Mode;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8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True IDE Mode</a:t>
                      </a:r>
                      <a:endParaRPr lang="zh-TW" altLang="en-US" sz="8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75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PC Card Memory Mode; PC Card I/O Mode;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75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True IDE Mode</a:t>
                      </a:r>
                      <a:endParaRPr lang="zh-TW" altLang="en-US" sz="75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strike="noStrike" dirty="0" smtClean="0">
                          <a:solidFill>
                            <a:schemeClr val="tx1"/>
                          </a:solidFill>
                        </a:rPr>
                        <a:t>USB 3.1 Gen1</a:t>
                      </a:r>
                      <a:endParaRPr lang="zh-TW" altLang="en-US" sz="9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USB 2.0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9381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Connector</a:t>
                      </a:r>
                      <a:endParaRPr kumimoji="0" lang="zh-TW" altLang="en-U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(7+17) pin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-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-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50-pin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50-pin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USB Type A Plug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10-pin (2x5) Female Header in 2.54mm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8973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NAND Flash</a:t>
                      </a:r>
                      <a:r>
                        <a:rPr kumimoji="0" lang="zh-TW" altLang="en-US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 </a:t>
                      </a: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Type</a:t>
                      </a:r>
                      <a:endParaRPr kumimoji="0" lang="zh-TW" altLang="en-U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3D </a:t>
                      </a: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TLC</a:t>
                      </a:r>
                      <a:endParaRPr lang="zh-TW" altLang="en-US" sz="900" strike="sngStrike" kern="1200" dirty="0" smtClean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SLC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3D TLC</a:t>
                      </a:r>
                      <a:endParaRPr lang="zh-TW" altLang="en-US" sz="900" strike="sngStrike" kern="1200" dirty="0" smtClean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SLC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3D TLC</a:t>
                      </a:r>
                      <a:r>
                        <a:rPr lang="en-US" altLang="zh-TW" sz="900" strike="sngStrike" kern="1200" dirty="0" smtClean="0">
                          <a:solidFill>
                            <a:srgbClr val="FF0000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zh-TW" altLang="en-US" sz="900" strike="sngStrike" kern="1200" dirty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3D TLC</a:t>
                      </a:r>
                      <a:r>
                        <a:rPr lang="en-US" altLang="zh-TW" sz="900" strike="sngStrike" kern="1200" dirty="0" smtClean="0">
                          <a:solidFill>
                            <a:srgbClr val="FF0000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3D TLC</a:t>
                      </a:r>
                      <a:r>
                        <a:rPr lang="en-US" altLang="zh-TW" sz="900" strike="sngStrike" kern="1200" dirty="0" smtClean="0">
                          <a:solidFill>
                            <a:srgbClr val="FF0000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4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Capacity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30~480 GB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512MB,</a:t>
                      </a:r>
                      <a:r>
                        <a:rPr lang="en-US" altLang="zh-TW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 1~16</a:t>
                      </a:r>
                      <a:r>
                        <a:rPr lang="zh-TW" altLang="en-US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 </a:t>
                      </a:r>
                      <a:r>
                        <a:rPr lang="en-US" altLang="zh-TW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GB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16~128</a:t>
                      </a:r>
                      <a:r>
                        <a:rPr lang="en-US" altLang="zh-TW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GB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256MB ~ 32GB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8~64 GB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16~256 GB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8~32 GB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64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External DRAM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-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No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No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No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4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Max. R/W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Performance (MB/sec)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dirty="0" smtClean="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560/515</a:t>
                      </a:r>
                      <a:endParaRPr lang="en-US" altLang="zh-TW" sz="900" kern="1200" dirty="0" smtClean="0">
                        <a:solidFill>
                          <a:srgbClr val="262626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43/41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90/80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60/65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115/80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260/125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41/25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64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Standard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Operating</a:t>
                      </a:r>
                      <a:r>
                        <a:rPr kumimoji="0" lang="zh-TW" altLang="en-US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 </a:t>
                      </a: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Temp. (°C)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-25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0 ~ + 70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2429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Wide </a:t>
                      </a: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Temp. </a:t>
                      </a: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(°C)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-40 ~ + 85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*Not supported on 16GB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- 40 ~ + 85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64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</a:rPr>
                        <a:t>MTBF (Hours)</a:t>
                      </a:r>
                      <a:endParaRPr kumimoji="0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262626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&gt;2,000,000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&gt;3,000,000</a:t>
                      </a:r>
                      <a:endParaRPr lang="zh-TW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&gt;3,000,000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&gt;3,000,000</a:t>
                      </a:r>
                      <a:endParaRPr lang="zh-TW" altLang="en-US" sz="900" strike="noStrike" kern="1200" dirty="0" smtClean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Recommended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新細明體" pitchFamily="18" charset="-120"/>
                          <a:cs typeface="+mn-cs"/>
                          <a:sym typeface="Gill Sans" charset="0"/>
                        </a:rPr>
                        <a:t>Applications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Factory Machine Controller</a:t>
                      </a: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Robot, Semiconductor Manufacturing Equipment, Inspection equipment</a:t>
                      </a: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Semiconductor Manufacturing Equipment, Factory Machine Controller </a:t>
                      </a: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90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Welding, Solar Energy,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 dirty="0" smtClean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Charging, Farming Ventilation</a:t>
                      </a: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00" b="1" kern="1200" dirty="0" smtClean="0">
                        <a:solidFill>
                          <a:schemeClr val="accent5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2" descr="https://industrial.apacer.com/upfiles/ADUpload/allshare/CH710_W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78" y="1049899"/>
            <a:ext cx="884568" cy="8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5097725" y="620688"/>
            <a:ext cx="3938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Recommended Products: </a:t>
            </a:r>
            <a:r>
              <a:rPr lang="en-US" altLang="zh-TW" sz="2400" b="1" dirty="0" smtClean="0">
                <a:solidFill>
                  <a:srgbClr val="008080"/>
                </a:solidFill>
                <a:ea typeface="微軟正黑體" pitchFamily="34" charset="-120"/>
              </a:rPr>
              <a:t>SSD</a:t>
            </a:r>
          </a:p>
        </p:txBody>
      </p:sp>
      <p:pic>
        <p:nvPicPr>
          <p:cNvPr id="2050" name="Picture 2" descr="https://industrial.apacer.com/upfiles/ADUpload/allshare/SV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05" y="1029428"/>
            <a:ext cx="905039" cy="9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ndustrial.apacer.com/upfiles/ADUpload/allshare/Industrial-SDHC-Standard-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00142"/>
            <a:ext cx="612556" cy="6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ndustrial.apacer.com/upfiles/ADUpload/allshare/Industrial%20CF6A_WT_with%20W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9428"/>
            <a:ext cx="905039" cy="9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ndustrial.apacer.com/upfiles/ADUpload/allshare/UV110-UFD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43221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ndustrial.apacer.com/upfiles/ADUpload/allshare/UH110-UFM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8548"/>
            <a:ext cx="649861" cy="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328" y="1399819"/>
            <a:ext cx="432048" cy="3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18</a:t>
            </a:fld>
            <a:endParaRPr lang="zh-TW" altLang="en-US"/>
          </a:p>
        </p:txBody>
      </p:sp>
      <p:graphicFrame>
        <p:nvGraphicFramePr>
          <p:cNvPr id="8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672396"/>
              </p:ext>
            </p:extLst>
          </p:nvPr>
        </p:nvGraphicFramePr>
        <p:xfrm>
          <a:off x="323528" y="2238522"/>
          <a:ext cx="8496947" cy="4183734"/>
        </p:xfrm>
        <a:graphic>
          <a:graphicData uri="http://schemas.openxmlformats.org/drawingml/2006/table">
            <a:tbl>
              <a:tblPr/>
              <a:tblGrid>
                <a:gridCol w="1499463"/>
                <a:gridCol w="1749371"/>
                <a:gridCol w="1749371"/>
                <a:gridCol w="1749371"/>
                <a:gridCol w="1749371"/>
              </a:tblGrid>
              <a:tr h="391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Module Type </a:t>
                      </a:r>
                      <a:endParaRPr kumimoji="0" lang="en-US" altLang="zh-TW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+mn-cs"/>
                        <a:sym typeface="Gill Sans" charset="0"/>
                      </a:endParaRP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UDIMM</a:t>
                      </a:r>
                      <a:endParaRPr lang="zh-TW" altLang="zh-TW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SODIMM</a:t>
                      </a:r>
                      <a:endParaRPr lang="zh-TW" altLang="zh-TW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ECC UDIMM</a:t>
                      </a:r>
                      <a:endParaRPr lang="zh-TW" altLang="zh-TW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ECC SODIMM</a:t>
                      </a:r>
                      <a:endParaRPr lang="zh-TW" altLang="zh-TW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16884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Memory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Technology </a:t>
                      </a:r>
                      <a:endParaRPr kumimoji="0" lang="en-US" altLang="zh-TW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Gill Sans" charset="0"/>
                      </a:endParaRPr>
                    </a:p>
                  </a:txBody>
                  <a:tcPr marL="55699" marR="55699" marT="27846" marB="27846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DDR4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488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Frequency</a:t>
                      </a:r>
                      <a:endParaRPr kumimoji="0" lang="zh-TW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2133/2400/2666/2933/3200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0442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Density</a:t>
                      </a:r>
                      <a:endParaRPr kumimoji="0" lang="zh-TW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2GB/4GB/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8GB/16GB/32GB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2GB/4GB/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8GB/16GB/32GB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4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/8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16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/32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4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/8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16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/32</a:t>
                      </a: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GB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488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Voltage</a:t>
                      </a:r>
                      <a:endParaRPr kumimoji="0" lang="zh-TW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新細明體" pitchFamily="18" charset="-120"/>
                        <a:cs typeface="+mn-cs"/>
                        <a:sym typeface="Gill Sans" charset="0"/>
                      </a:endParaRP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1.2v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1.2v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1.2v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1.2v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0488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Pin Count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288-Pin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260-Pin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288-Pin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260-Pin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488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Width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64-Bit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64-Bit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72-Bit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72-Bit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557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PCB Height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1.23"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1.18"</a:t>
                      </a: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Gill Sans" charset="0"/>
                        </a:rPr>
                        <a:t>1.23"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1.18"</a:t>
                      </a:r>
                    </a:p>
                  </a:txBody>
                  <a:tcPr marL="130054" marR="130054" marT="65028" marB="65028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5399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Operation / Wide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Temperature</a:t>
                      </a: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</a:rPr>
                        <a:t>. (°C)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TC= 0  to 85 / -40  to 85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TC= 0  to 85 / -40  to 85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TC= 0  to 85 / -40  to 85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TC= 0  to 85 / -40  to 85</a:t>
                      </a:r>
                      <a:endParaRPr lang="zh-TW" altLang="en-US" sz="12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9189">
                <a:tc>
                  <a:txBody>
                    <a:bodyPr/>
                    <a:lstStyle/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Value-added </a:t>
                      </a:r>
                    </a:p>
                    <a:p>
                      <a:pPr marL="838200" marR="0" lvl="0" indent="-838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新細明體" pitchFamily="18" charset="-120"/>
                          <a:cs typeface="+mn-cs"/>
                          <a:sym typeface="Gill Sans" charset="0"/>
                        </a:rPr>
                        <a:t>Technology</a:t>
                      </a:r>
                    </a:p>
                  </a:txBody>
                  <a:tcPr marL="64296" marR="64296" marT="32150" marB="32150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  <a:sym typeface="Gill Sans" charset="0"/>
                      </a:endParaRPr>
                    </a:p>
                  </a:txBody>
                  <a:tcPr marL="91444" marR="91444" marT="45723" marB="45723" anchor="ctr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4644008" y="764704"/>
            <a:ext cx="4275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Recommended Products: DRAM</a:t>
            </a:r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pic>
        <p:nvPicPr>
          <p:cNvPr id="7170" name="Picture 2" descr="https://industrial.apacer.com/upfiles/ADUpload/allshare/DDR4-3200_SODIMM_16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8813" r="6762" b="28852"/>
          <a:stretch/>
        </p:blipFill>
        <p:spPr bwMode="auto">
          <a:xfrm>
            <a:off x="3995937" y="1723007"/>
            <a:ext cx="922209" cy="4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ndustrial.apacer.com/upfiles/ADUpload/allshare/DDR4-3200_ECC_UDIMM_16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8" b="36412"/>
          <a:stretch/>
        </p:blipFill>
        <p:spPr bwMode="auto">
          <a:xfrm>
            <a:off x="5495357" y="1763606"/>
            <a:ext cx="1308892" cy="3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ndustrial.apacer.com/upfiles/ADUpload/allshare/DDR4-3200_ECC_SODIMM_16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1" r="5250" b="29607"/>
          <a:stretch/>
        </p:blipFill>
        <p:spPr bwMode="auto">
          <a:xfrm>
            <a:off x="7376365" y="1723007"/>
            <a:ext cx="940052" cy="4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3" y="5819380"/>
            <a:ext cx="738225" cy="353646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505" y="5830611"/>
            <a:ext cx="337328" cy="323844"/>
          </a:xfrm>
          <a:prstGeom prst="rect">
            <a:avLst/>
          </a:prstGeom>
        </p:spPr>
      </p:pic>
      <p:pic>
        <p:nvPicPr>
          <p:cNvPr id="3074" name="Picture 2" descr="https://industrial.apacer.com/upfiles/ADUpload/allshare/DDR4-3200_UDIMM_16G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3" b="37923"/>
          <a:stretch/>
        </p:blipFill>
        <p:spPr bwMode="auto">
          <a:xfrm>
            <a:off x="2051721" y="1779129"/>
            <a:ext cx="1303720" cy="33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500" y="5831930"/>
            <a:ext cx="312850" cy="32252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966" y="5819380"/>
            <a:ext cx="738225" cy="35364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0"/>
          <a:srcRect r="24066"/>
          <a:stretch/>
        </p:blipFill>
        <p:spPr>
          <a:xfrm>
            <a:off x="5652121" y="5640404"/>
            <a:ext cx="1118646" cy="39062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1"/>
          <a:srcRect l="72571"/>
          <a:stretch/>
        </p:blipFill>
        <p:spPr>
          <a:xfrm>
            <a:off x="5640405" y="5979655"/>
            <a:ext cx="410860" cy="41737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76" y="6006584"/>
            <a:ext cx="339563" cy="32599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758" y="5830611"/>
            <a:ext cx="337328" cy="32384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753" y="5831930"/>
            <a:ext cx="318392" cy="328238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824" y="6006584"/>
            <a:ext cx="317550" cy="32737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10"/>
          <a:srcRect r="24066"/>
          <a:stretch/>
        </p:blipFill>
        <p:spPr>
          <a:xfrm>
            <a:off x="7384374" y="5642771"/>
            <a:ext cx="1118646" cy="39062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11"/>
          <a:srcRect l="72571"/>
          <a:stretch/>
        </p:blipFill>
        <p:spPr>
          <a:xfrm>
            <a:off x="7372658" y="5982022"/>
            <a:ext cx="410860" cy="417370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029" y="6008951"/>
            <a:ext cx="339563" cy="32599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077" y="6008951"/>
            <a:ext cx="317550" cy="3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19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Featured Technologies for Factory Automation 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Customer Success </a:t>
            </a:r>
            <a:r>
              <a:rPr lang="en-US" altLang="zh-TW" sz="2400" b="1" dirty="0" smtClean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Cases</a:t>
            </a:r>
            <a:endParaRPr lang="en-US" altLang="zh-TW" sz="2400" b="1" dirty="0">
              <a:solidFill>
                <a:srgbClr val="008080"/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7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2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smtClean="0">
                <a:solidFill>
                  <a:srgbClr val="008080"/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Featured Technologies for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Factory Automation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Customer Success Cases</a:t>
            </a:r>
            <a:endParaRPr lang="en-US" altLang="zh-TW" sz="2400" b="1" dirty="0" smtClean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23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438926" y="5041346"/>
            <a:ext cx="3960441" cy="1477328"/>
          </a:xfrm>
          <a:prstGeom prst="rect">
            <a:avLst/>
          </a:prstGeom>
          <a:solidFill>
            <a:srgbClr val="C5FFF4"/>
          </a:solidFill>
        </p:spPr>
        <p:txBody>
          <a:bodyPr wrap="square">
            <a:spAutoFit/>
          </a:bodyPr>
          <a:lstStyle/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8EBB-5017-4B57-899E-F5D94C9D3806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9466" y="1161934"/>
            <a:ext cx="853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Success </a:t>
            </a:r>
            <a:r>
              <a:rPr lang="en-US" altLang="zh-TW" sz="2800" b="1" dirty="0" smtClean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Case: IPC for Factory Automation</a:t>
            </a:r>
            <a:endParaRPr lang="zh-TW" altLang="en-US" sz="28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220" y="5179641"/>
            <a:ext cx="38141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/>
              <a:t>Small form factor needed</a:t>
            </a:r>
          </a:p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/>
              <a:t>Customize </a:t>
            </a:r>
            <a:r>
              <a:rPr lang="en-US" altLang="zh-TW" sz="1400" dirty="0"/>
              <a:t>threshold value</a:t>
            </a:r>
            <a:endParaRPr lang="en-US" altLang="zh-TW" sz="1400" u="sng" dirty="0"/>
          </a:p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/>
              <a:t>N</a:t>
            </a:r>
            <a:r>
              <a:rPr lang="en-US" altLang="zh-TW" sz="1400" dirty="0" smtClean="0"/>
              <a:t>o </a:t>
            </a:r>
            <a:r>
              <a:rPr lang="en-US" altLang="zh-TW" sz="1400" dirty="0"/>
              <a:t>Device Sleep</a:t>
            </a:r>
          </a:p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/>
              <a:t>UL</a:t>
            </a:r>
            <a:r>
              <a:rPr lang="zh-TW" altLang="en-US" sz="1400" dirty="0"/>
              <a:t> </a:t>
            </a:r>
            <a:r>
              <a:rPr lang="en-US" altLang="zh-TW" sz="1400" dirty="0"/>
              <a:t>standard </a:t>
            </a:r>
            <a:r>
              <a:rPr lang="en-US" altLang="zh-TW" sz="1400" dirty="0" smtClean="0"/>
              <a:t>compliance</a:t>
            </a:r>
            <a:endParaRPr lang="zh-TW" altLang="zh-TW" sz="1400" dirty="0"/>
          </a:p>
        </p:txBody>
      </p:sp>
      <p:sp>
        <p:nvSpPr>
          <p:cNvPr id="9" name="矩形 8"/>
          <p:cNvSpPr/>
          <p:nvPr/>
        </p:nvSpPr>
        <p:spPr>
          <a:xfrm>
            <a:off x="4931057" y="2972649"/>
            <a:ext cx="396044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Solutions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7942" y="4717120"/>
            <a:ext cx="3960441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Results and Benefits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31056" y="3376561"/>
            <a:ext cx="3960441" cy="38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SV250-CFast</a:t>
            </a:r>
          </a:p>
        </p:txBody>
      </p:sp>
      <p:sp>
        <p:nvSpPr>
          <p:cNvPr id="14" name="矩形 13"/>
          <p:cNvSpPr/>
          <p:nvPr/>
        </p:nvSpPr>
        <p:spPr>
          <a:xfrm>
            <a:off x="439357" y="4722780"/>
            <a:ext cx="3960441" cy="369332"/>
          </a:xfrm>
          <a:prstGeom prst="rect">
            <a:avLst/>
          </a:prstGeom>
          <a:solidFill>
            <a:srgbClr val="009376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Challenges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918373" y="5086452"/>
            <a:ext cx="3960441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824238" y="5163655"/>
            <a:ext cx="4058312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Firmware customization leads to customer’s platform compatibility with system operation stability.</a:t>
            </a:r>
          </a:p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altLang="zh-TW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Picture 2" descr="https://industrial.apacer.com/upfiles/ADUpload/allshare/SV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06" y="1772816"/>
            <a:ext cx="1161654" cy="11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4915392" y="3844129"/>
            <a:ext cx="396044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VA Technologies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05432" y="4257193"/>
            <a:ext cx="2714487" cy="32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accent1"/>
                </a:solidFill>
              </a:rPr>
              <a:t>Firmware </a:t>
            </a:r>
            <a:r>
              <a:rPr lang="en-US" altLang="zh-TW" sz="1400" dirty="0">
                <a:solidFill>
                  <a:schemeClr val="accent1"/>
                </a:solidFill>
              </a:rPr>
              <a:t>customization</a:t>
            </a:r>
            <a:endParaRPr lang="zh-TW" altLang="en-US" sz="1400" dirty="0">
              <a:solidFill>
                <a:schemeClr val="accent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6" y="1897894"/>
            <a:ext cx="3949307" cy="26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438926" y="5041346"/>
            <a:ext cx="3960441" cy="1477328"/>
          </a:xfrm>
          <a:prstGeom prst="rect">
            <a:avLst/>
          </a:prstGeom>
          <a:solidFill>
            <a:srgbClr val="C5FFF4"/>
          </a:solidFill>
        </p:spPr>
        <p:txBody>
          <a:bodyPr wrap="square">
            <a:spAutoFit/>
          </a:bodyPr>
          <a:lstStyle/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8EBB-5017-4B57-899E-F5D94C9D3806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9466" y="1161934"/>
            <a:ext cx="853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Success </a:t>
            </a:r>
            <a:r>
              <a:rPr lang="en-US" altLang="zh-TW" sz="2800" b="1" dirty="0" smtClean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Case: SCADA</a:t>
            </a:r>
            <a:r>
              <a:rPr lang="zh-TW" altLang="en-US" sz="2800" b="1" dirty="0" smtClean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 </a:t>
            </a:r>
            <a:r>
              <a:rPr lang="en-US" altLang="zh-TW" sz="2800" b="1" dirty="0" smtClean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System</a:t>
            </a:r>
            <a:endParaRPr lang="zh-TW" altLang="en-US" sz="28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220" y="5179641"/>
            <a:ext cx="38141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/>
              <a:t>Extremely low tolerance for downtime</a:t>
            </a:r>
          </a:p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/>
              <a:t>Device operational lifetime has to up to 10 years</a:t>
            </a:r>
            <a:endParaRPr lang="en-US" altLang="zh-TW" sz="1400" u="sng" dirty="0"/>
          </a:p>
          <a:p>
            <a:pPr marL="285750" indent="-20002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/>
              <a:t>Polluted environment</a:t>
            </a:r>
            <a:endParaRPr lang="zh-TW" altLang="zh-TW" sz="1400" dirty="0"/>
          </a:p>
        </p:txBody>
      </p:sp>
      <p:sp>
        <p:nvSpPr>
          <p:cNvPr id="9" name="矩形 8"/>
          <p:cNvSpPr/>
          <p:nvPr/>
        </p:nvSpPr>
        <p:spPr>
          <a:xfrm>
            <a:off x="4931057" y="2924944"/>
            <a:ext cx="396044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Solutions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7942" y="4717120"/>
            <a:ext cx="3960441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Results and Benefits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31056" y="3328856"/>
            <a:ext cx="3960441" cy="38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SV250-25</a:t>
            </a:r>
          </a:p>
        </p:txBody>
      </p:sp>
      <p:sp>
        <p:nvSpPr>
          <p:cNvPr id="14" name="矩形 13"/>
          <p:cNvSpPr/>
          <p:nvPr/>
        </p:nvSpPr>
        <p:spPr>
          <a:xfrm>
            <a:off x="439357" y="4722780"/>
            <a:ext cx="3960441" cy="369332"/>
          </a:xfrm>
          <a:prstGeom prst="rect">
            <a:avLst/>
          </a:prstGeom>
          <a:solidFill>
            <a:srgbClr val="009376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Challenges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918373" y="5086452"/>
            <a:ext cx="3960441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824238" y="5163655"/>
            <a:ext cx="4058312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resulted in the creation of a durable, trustworthy </a:t>
            </a:r>
            <a:r>
              <a: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processing </a:t>
            </a:r>
            <a:r>
              <a:rPr lang="en-US" altLang="zh-TW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 that proved resilient enough to function smoothly even after years of continuous use.</a:t>
            </a:r>
            <a:endParaRPr lang="en-US" altLang="zh-TW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15392" y="3781465"/>
            <a:ext cx="396044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VA Technologies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33337" y="4141651"/>
            <a:ext cx="2106928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accent1"/>
                </a:solidFill>
              </a:rPr>
              <a:t>Conformal coating</a:t>
            </a:r>
          </a:p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accent1"/>
                </a:solidFill>
              </a:rPr>
              <a:t>DataDefender™</a:t>
            </a:r>
          </a:p>
        </p:txBody>
      </p:sp>
      <p:pic>
        <p:nvPicPr>
          <p:cNvPr id="1026" name="Picture 2" descr="https://industrial.apacer.com/upfiles/ADUpload/allshare/640x4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5" y="1973453"/>
            <a:ext cx="3931192" cy="25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ndustrial.apacer.com/upfiles/ADUpload/allshare/SH250-25_7m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88" y="1618470"/>
            <a:ext cx="1302360" cy="13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6890168" y="4159026"/>
            <a:ext cx="2106928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accent1"/>
                </a:solidFill>
              </a:rPr>
              <a:t>CoreAnalyzer2</a:t>
            </a:r>
          </a:p>
          <a:p>
            <a:pPr marL="285750" indent="-2000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accent1"/>
                </a:solidFill>
              </a:rPr>
              <a:t>SSDWidget </a:t>
            </a:r>
            <a:r>
              <a:rPr lang="en-US" altLang="zh-TW" sz="1400" dirty="0" smtClean="0">
                <a:solidFill>
                  <a:schemeClr val="accent1"/>
                </a:solidFill>
              </a:rPr>
              <a:t>2.0</a:t>
            </a:r>
            <a:endParaRPr lang="en-US" altLang="zh-TW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22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Featured Technologies for Factory Automation 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Customer Success Cases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rgbClr val="008080"/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58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39552" y="1504407"/>
            <a:ext cx="3052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err="1">
                <a:solidFill>
                  <a:srgbClr val="008080"/>
                </a:solidFill>
                <a:ea typeface="微軟正黑體" pitchFamily="34" charset="-120"/>
              </a:rPr>
              <a:t>Apacerʼs</a:t>
            </a:r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 Strengths 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1188" y="4515841"/>
            <a:ext cx="261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700" b="1" dirty="0" smtClean="0">
                <a:solidFill>
                  <a:schemeClr val="accent5"/>
                </a:solidFill>
                <a:ea typeface="微軟正黑體" pitchFamily="34" charset="-120"/>
              </a:rPr>
              <a:t>Longevity</a:t>
            </a:r>
            <a:endParaRPr lang="en-US" altLang="zh-TW" sz="2700" b="1" dirty="0">
              <a:solidFill>
                <a:schemeClr val="accent5"/>
              </a:solidFill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15594" y="4515841"/>
            <a:ext cx="34563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700" b="1" dirty="0">
                <a:solidFill>
                  <a:schemeClr val="accent5"/>
                </a:solidFill>
                <a:ea typeface="微軟正黑體" pitchFamily="34" charset="-120"/>
              </a:rPr>
              <a:t>Strong R&amp;D and Customization Capabilities</a:t>
            </a:r>
            <a:endParaRPr lang="zh-TW" altLang="en-US" sz="2700" b="1" dirty="0">
              <a:solidFill>
                <a:schemeClr val="accent5"/>
              </a:solidFill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60472" y="50644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Fixed BOM support 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6+6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PCN/EOL Policy 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Unique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S/N for RMA tracking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reeform 166"/>
          <p:cNvSpPr>
            <a:spLocks noEditPoints="1"/>
          </p:cNvSpPr>
          <p:nvPr/>
        </p:nvSpPr>
        <p:spPr bwMode="auto">
          <a:xfrm>
            <a:off x="5238131" y="4572422"/>
            <a:ext cx="548909" cy="653293"/>
          </a:xfrm>
          <a:custGeom>
            <a:avLst/>
            <a:gdLst>
              <a:gd name="T0" fmla="*/ 20 w 77"/>
              <a:gd name="T1" fmla="*/ 37 h 113"/>
              <a:gd name="T2" fmla="*/ 20 w 77"/>
              <a:gd name="T3" fmla="*/ 12 h 113"/>
              <a:gd name="T4" fmla="*/ 57 w 77"/>
              <a:gd name="T5" fmla="*/ 12 h 113"/>
              <a:gd name="T6" fmla="*/ 56 w 77"/>
              <a:gd name="T7" fmla="*/ 36 h 113"/>
              <a:gd name="T8" fmla="*/ 52 w 77"/>
              <a:gd name="T9" fmla="*/ 47 h 113"/>
              <a:gd name="T10" fmla="*/ 38 w 77"/>
              <a:gd name="T11" fmla="*/ 54 h 113"/>
              <a:gd name="T12" fmla="*/ 38 w 77"/>
              <a:gd name="T13" fmla="*/ 54 h 113"/>
              <a:gd name="T14" fmla="*/ 25 w 77"/>
              <a:gd name="T15" fmla="*/ 47 h 113"/>
              <a:gd name="T16" fmla="*/ 20 w 77"/>
              <a:gd name="T17" fmla="*/ 37 h 113"/>
              <a:gd name="T18" fmla="*/ 12 w 77"/>
              <a:gd name="T19" fmla="*/ 108 h 113"/>
              <a:gd name="T20" fmla="*/ 66 w 77"/>
              <a:gd name="T21" fmla="*/ 108 h 113"/>
              <a:gd name="T22" fmla="*/ 63 w 77"/>
              <a:gd name="T23" fmla="*/ 113 h 113"/>
              <a:gd name="T24" fmla="*/ 15 w 77"/>
              <a:gd name="T25" fmla="*/ 113 h 113"/>
              <a:gd name="T26" fmla="*/ 12 w 77"/>
              <a:gd name="T27" fmla="*/ 108 h 113"/>
              <a:gd name="T28" fmla="*/ 69 w 77"/>
              <a:gd name="T29" fmla="*/ 67 h 113"/>
              <a:gd name="T30" fmla="*/ 75 w 77"/>
              <a:gd name="T31" fmla="*/ 90 h 113"/>
              <a:gd name="T32" fmla="*/ 67 w 77"/>
              <a:gd name="T33" fmla="*/ 104 h 113"/>
              <a:gd name="T34" fmla="*/ 65 w 77"/>
              <a:gd name="T35" fmla="*/ 104 h 113"/>
              <a:gd name="T36" fmla="*/ 65 w 77"/>
              <a:gd name="T37" fmla="*/ 73 h 113"/>
              <a:gd name="T38" fmla="*/ 41 w 77"/>
              <a:gd name="T39" fmla="*/ 73 h 113"/>
              <a:gd name="T40" fmla="*/ 48 w 77"/>
              <a:gd name="T41" fmla="*/ 57 h 113"/>
              <a:gd name="T42" fmla="*/ 50 w 77"/>
              <a:gd name="T43" fmla="*/ 55 h 113"/>
              <a:gd name="T44" fmla="*/ 64 w 77"/>
              <a:gd name="T45" fmla="*/ 58 h 113"/>
              <a:gd name="T46" fmla="*/ 65 w 77"/>
              <a:gd name="T47" fmla="*/ 58 h 113"/>
              <a:gd name="T48" fmla="*/ 65 w 77"/>
              <a:gd name="T49" fmla="*/ 59 h 113"/>
              <a:gd name="T50" fmla="*/ 69 w 77"/>
              <a:gd name="T51" fmla="*/ 68 h 113"/>
              <a:gd name="T52" fmla="*/ 69 w 77"/>
              <a:gd name="T53" fmla="*/ 67 h 113"/>
              <a:gd name="T54" fmla="*/ 13 w 77"/>
              <a:gd name="T55" fmla="*/ 104 h 113"/>
              <a:gd name="T56" fmla="*/ 10 w 77"/>
              <a:gd name="T57" fmla="*/ 104 h 113"/>
              <a:gd name="T58" fmla="*/ 2 w 77"/>
              <a:gd name="T59" fmla="*/ 90 h 113"/>
              <a:gd name="T60" fmla="*/ 8 w 77"/>
              <a:gd name="T61" fmla="*/ 67 h 113"/>
              <a:gd name="T62" fmla="*/ 13 w 77"/>
              <a:gd name="T63" fmla="*/ 58 h 113"/>
              <a:gd name="T64" fmla="*/ 13 w 77"/>
              <a:gd name="T65" fmla="*/ 58 h 113"/>
              <a:gd name="T66" fmla="*/ 14 w 77"/>
              <a:gd name="T67" fmla="*/ 58 h 113"/>
              <a:gd name="T68" fmla="*/ 27 w 77"/>
              <a:gd name="T69" fmla="*/ 55 h 113"/>
              <a:gd name="T70" fmla="*/ 29 w 77"/>
              <a:gd name="T71" fmla="*/ 57 h 113"/>
              <a:gd name="T72" fmla="*/ 37 w 77"/>
              <a:gd name="T73" fmla="*/ 73 h 113"/>
              <a:gd name="T74" fmla="*/ 13 w 77"/>
              <a:gd name="T75" fmla="*/ 73 h 113"/>
              <a:gd name="T76" fmla="*/ 13 w 77"/>
              <a:gd name="T77" fmla="*/ 10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7" h="113">
                <a:moveTo>
                  <a:pt x="20" y="37"/>
                </a:moveTo>
                <a:cubicBezTo>
                  <a:pt x="19" y="28"/>
                  <a:pt x="19" y="19"/>
                  <a:pt x="20" y="12"/>
                </a:cubicBezTo>
                <a:cubicBezTo>
                  <a:pt x="37" y="0"/>
                  <a:pt x="44" y="14"/>
                  <a:pt x="57" y="12"/>
                </a:cubicBezTo>
                <a:cubicBezTo>
                  <a:pt x="58" y="20"/>
                  <a:pt x="58" y="30"/>
                  <a:pt x="56" y="36"/>
                </a:cubicBezTo>
                <a:cubicBezTo>
                  <a:pt x="56" y="41"/>
                  <a:pt x="54" y="44"/>
                  <a:pt x="52" y="47"/>
                </a:cubicBezTo>
                <a:cubicBezTo>
                  <a:pt x="48" y="51"/>
                  <a:pt x="44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3" y="54"/>
                  <a:pt x="28" y="51"/>
                  <a:pt x="25" y="47"/>
                </a:cubicBezTo>
                <a:cubicBezTo>
                  <a:pt x="23" y="44"/>
                  <a:pt x="21" y="41"/>
                  <a:pt x="20" y="37"/>
                </a:cubicBezTo>
                <a:close/>
                <a:moveTo>
                  <a:pt x="12" y="108"/>
                </a:moveTo>
                <a:cubicBezTo>
                  <a:pt x="66" y="108"/>
                  <a:pt x="66" y="108"/>
                  <a:pt x="66" y="10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2" y="108"/>
                  <a:pt x="12" y="108"/>
                  <a:pt x="12" y="108"/>
                </a:cubicBezTo>
                <a:close/>
                <a:moveTo>
                  <a:pt x="69" y="67"/>
                </a:moveTo>
                <a:cubicBezTo>
                  <a:pt x="75" y="90"/>
                  <a:pt x="75" y="90"/>
                  <a:pt x="75" y="90"/>
                </a:cubicBezTo>
                <a:cubicBezTo>
                  <a:pt x="77" y="98"/>
                  <a:pt x="76" y="104"/>
                  <a:pt x="67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5" y="73"/>
                  <a:pt x="65" y="73"/>
                  <a:pt x="65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8" y="57"/>
                  <a:pt x="48" y="57"/>
                  <a:pt x="48" y="57"/>
                </a:cubicBezTo>
                <a:cubicBezTo>
                  <a:pt x="50" y="55"/>
                  <a:pt x="50" y="55"/>
                  <a:pt x="50" y="55"/>
                </a:cubicBezTo>
                <a:cubicBezTo>
                  <a:pt x="64" y="58"/>
                  <a:pt x="64" y="58"/>
                  <a:pt x="64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9"/>
                  <a:pt x="65" y="59"/>
                  <a:pt x="65" y="59"/>
                </a:cubicBezTo>
                <a:cubicBezTo>
                  <a:pt x="67" y="61"/>
                  <a:pt x="68" y="64"/>
                  <a:pt x="69" y="68"/>
                </a:cubicBezTo>
                <a:cubicBezTo>
                  <a:pt x="69" y="67"/>
                  <a:pt x="69" y="67"/>
                  <a:pt x="69" y="67"/>
                </a:cubicBezTo>
                <a:close/>
                <a:moveTo>
                  <a:pt x="13" y="104"/>
                </a:moveTo>
                <a:cubicBezTo>
                  <a:pt x="10" y="104"/>
                  <a:pt x="10" y="104"/>
                  <a:pt x="10" y="104"/>
                </a:cubicBezTo>
                <a:cubicBezTo>
                  <a:pt x="1" y="104"/>
                  <a:pt x="0" y="98"/>
                  <a:pt x="2" y="90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4"/>
                  <a:pt x="10" y="61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27" y="55"/>
                  <a:pt x="27" y="55"/>
                  <a:pt x="27" y="55"/>
                </a:cubicBezTo>
                <a:cubicBezTo>
                  <a:pt x="29" y="57"/>
                  <a:pt x="29" y="57"/>
                  <a:pt x="29" y="57"/>
                </a:cubicBezTo>
                <a:cubicBezTo>
                  <a:pt x="37" y="73"/>
                  <a:pt x="37" y="73"/>
                  <a:pt x="37" y="73"/>
                </a:cubicBezTo>
                <a:cubicBezTo>
                  <a:pt x="13" y="73"/>
                  <a:pt x="13" y="73"/>
                  <a:pt x="13" y="73"/>
                </a:cubicBezTo>
                <a:lnTo>
                  <a:pt x="13" y="10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14109" y="2382731"/>
            <a:ext cx="47380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>
                <a:solidFill>
                  <a:schemeClr val="accent5"/>
                </a:solidFill>
                <a:ea typeface="微軟正黑體" pitchFamily="34" charset="-120"/>
              </a:rPr>
              <a:t>Widely Recognized Certification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1434347" y="2884863"/>
            <a:ext cx="6353604" cy="1143904"/>
            <a:chOff x="1479964" y="2356434"/>
            <a:chExt cx="6353604" cy="114390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48657"/>
            <a:stretch/>
          </p:blipFill>
          <p:spPr>
            <a:xfrm>
              <a:off x="1479964" y="2356434"/>
              <a:ext cx="3280870" cy="1060761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51330"/>
            <a:stretch/>
          </p:blipFill>
          <p:spPr>
            <a:xfrm>
              <a:off x="4710034" y="2543027"/>
              <a:ext cx="3123534" cy="957311"/>
            </a:xfrm>
            <a:prstGeom prst="rect">
              <a:avLst/>
            </a:prstGeom>
          </p:spPr>
        </p:pic>
      </p:grpSp>
      <p:sp>
        <p:nvSpPr>
          <p:cNvPr id="28" name="AutoShape 117"/>
          <p:cNvSpPr>
            <a:spLocks/>
          </p:cNvSpPr>
          <p:nvPr/>
        </p:nvSpPr>
        <p:spPr bwMode="auto">
          <a:xfrm>
            <a:off x="677882" y="2440789"/>
            <a:ext cx="620067" cy="465315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Freeform 156"/>
          <p:cNvSpPr>
            <a:spLocks noEditPoints="1"/>
          </p:cNvSpPr>
          <p:nvPr/>
        </p:nvSpPr>
        <p:spPr bwMode="auto">
          <a:xfrm>
            <a:off x="761412" y="4572422"/>
            <a:ext cx="544747" cy="544748"/>
          </a:xfrm>
          <a:custGeom>
            <a:avLst/>
            <a:gdLst>
              <a:gd name="T0" fmla="*/ 49 w 98"/>
              <a:gd name="T1" fmla="*/ 0 h 98"/>
              <a:gd name="T2" fmla="*/ 83 w 98"/>
              <a:gd name="T3" fmla="*/ 15 h 98"/>
              <a:gd name="T4" fmla="*/ 98 w 98"/>
              <a:gd name="T5" fmla="*/ 49 h 98"/>
              <a:gd name="T6" fmla="*/ 83 w 98"/>
              <a:gd name="T7" fmla="*/ 83 h 98"/>
              <a:gd name="T8" fmla="*/ 49 w 98"/>
              <a:gd name="T9" fmla="*/ 98 h 98"/>
              <a:gd name="T10" fmla="*/ 15 w 98"/>
              <a:gd name="T11" fmla="*/ 83 h 98"/>
              <a:gd name="T12" fmla="*/ 0 w 98"/>
              <a:gd name="T13" fmla="*/ 49 h 98"/>
              <a:gd name="T14" fmla="*/ 15 w 98"/>
              <a:gd name="T15" fmla="*/ 15 h 98"/>
              <a:gd name="T16" fmla="*/ 49 w 98"/>
              <a:gd name="T17" fmla="*/ 0 h 98"/>
              <a:gd name="T18" fmla="*/ 55 w 98"/>
              <a:gd name="T19" fmla="*/ 47 h 98"/>
              <a:gd name="T20" fmla="*/ 54 w 98"/>
              <a:gd name="T21" fmla="*/ 45 h 98"/>
              <a:gd name="T22" fmla="*/ 69 w 98"/>
              <a:gd name="T23" fmla="*/ 24 h 98"/>
              <a:gd name="T24" fmla="*/ 65 w 98"/>
              <a:gd name="T25" fmla="*/ 22 h 98"/>
              <a:gd name="T26" fmla="*/ 50 w 98"/>
              <a:gd name="T27" fmla="*/ 43 h 98"/>
              <a:gd name="T28" fmla="*/ 46 w 98"/>
              <a:gd name="T29" fmla="*/ 44 h 98"/>
              <a:gd name="T30" fmla="*/ 42 w 98"/>
              <a:gd name="T31" fmla="*/ 53 h 98"/>
              <a:gd name="T32" fmla="*/ 51 w 98"/>
              <a:gd name="T33" fmla="*/ 57 h 98"/>
              <a:gd name="T34" fmla="*/ 53 w 98"/>
              <a:gd name="T35" fmla="*/ 56 h 98"/>
              <a:gd name="T36" fmla="*/ 70 w 98"/>
              <a:gd name="T37" fmla="*/ 61 h 98"/>
              <a:gd name="T38" fmla="*/ 71 w 98"/>
              <a:gd name="T39" fmla="*/ 57 h 98"/>
              <a:gd name="T40" fmla="*/ 56 w 98"/>
              <a:gd name="T41" fmla="*/ 50 h 98"/>
              <a:gd name="T42" fmla="*/ 55 w 98"/>
              <a:gd name="T43" fmla="*/ 47 h 98"/>
              <a:gd name="T44" fmla="*/ 74 w 98"/>
              <a:gd name="T45" fmla="*/ 24 h 98"/>
              <a:gd name="T46" fmla="*/ 49 w 98"/>
              <a:gd name="T47" fmla="*/ 14 h 98"/>
              <a:gd name="T48" fmla="*/ 24 w 98"/>
              <a:gd name="T49" fmla="*/ 24 h 98"/>
              <a:gd name="T50" fmla="*/ 13 w 98"/>
              <a:gd name="T51" fmla="*/ 49 h 98"/>
              <a:gd name="T52" fmla="*/ 24 w 98"/>
              <a:gd name="T53" fmla="*/ 74 h 98"/>
              <a:gd name="T54" fmla="*/ 49 w 98"/>
              <a:gd name="T55" fmla="*/ 85 h 98"/>
              <a:gd name="T56" fmla="*/ 74 w 98"/>
              <a:gd name="T57" fmla="*/ 74 h 98"/>
              <a:gd name="T58" fmla="*/ 84 w 98"/>
              <a:gd name="T59" fmla="*/ 49 h 98"/>
              <a:gd name="T60" fmla="*/ 74 w 98"/>
              <a:gd name="T61" fmla="*/ 2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8" h="98">
                <a:moveTo>
                  <a:pt x="49" y="0"/>
                </a:moveTo>
                <a:cubicBezTo>
                  <a:pt x="62" y="0"/>
                  <a:pt x="75" y="6"/>
                  <a:pt x="83" y="15"/>
                </a:cubicBezTo>
                <a:cubicBezTo>
                  <a:pt x="92" y="23"/>
                  <a:pt x="98" y="36"/>
                  <a:pt x="98" y="49"/>
                </a:cubicBezTo>
                <a:cubicBezTo>
                  <a:pt x="98" y="62"/>
                  <a:pt x="92" y="75"/>
                  <a:pt x="83" y="83"/>
                </a:cubicBezTo>
                <a:cubicBezTo>
                  <a:pt x="75" y="92"/>
                  <a:pt x="62" y="98"/>
                  <a:pt x="49" y="98"/>
                </a:cubicBezTo>
                <a:cubicBezTo>
                  <a:pt x="36" y="98"/>
                  <a:pt x="23" y="92"/>
                  <a:pt x="15" y="83"/>
                </a:cubicBezTo>
                <a:cubicBezTo>
                  <a:pt x="6" y="75"/>
                  <a:pt x="0" y="62"/>
                  <a:pt x="0" y="49"/>
                </a:cubicBezTo>
                <a:cubicBezTo>
                  <a:pt x="0" y="36"/>
                  <a:pt x="6" y="23"/>
                  <a:pt x="15" y="15"/>
                </a:cubicBezTo>
                <a:cubicBezTo>
                  <a:pt x="23" y="6"/>
                  <a:pt x="36" y="0"/>
                  <a:pt x="49" y="0"/>
                </a:cubicBezTo>
                <a:close/>
                <a:moveTo>
                  <a:pt x="55" y="47"/>
                </a:moveTo>
                <a:cubicBezTo>
                  <a:pt x="55" y="46"/>
                  <a:pt x="54" y="46"/>
                  <a:pt x="54" y="45"/>
                </a:cubicBezTo>
                <a:cubicBezTo>
                  <a:pt x="59" y="39"/>
                  <a:pt x="64" y="32"/>
                  <a:pt x="69" y="24"/>
                </a:cubicBezTo>
                <a:cubicBezTo>
                  <a:pt x="68" y="23"/>
                  <a:pt x="67" y="22"/>
                  <a:pt x="65" y="22"/>
                </a:cubicBezTo>
                <a:cubicBezTo>
                  <a:pt x="59" y="28"/>
                  <a:pt x="54" y="35"/>
                  <a:pt x="50" y="43"/>
                </a:cubicBezTo>
                <a:cubicBezTo>
                  <a:pt x="49" y="43"/>
                  <a:pt x="47" y="43"/>
                  <a:pt x="46" y="44"/>
                </a:cubicBezTo>
                <a:cubicBezTo>
                  <a:pt x="42" y="45"/>
                  <a:pt x="41" y="49"/>
                  <a:pt x="42" y="53"/>
                </a:cubicBezTo>
                <a:cubicBezTo>
                  <a:pt x="44" y="56"/>
                  <a:pt x="48" y="58"/>
                  <a:pt x="51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8" y="58"/>
                  <a:pt x="64" y="60"/>
                  <a:pt x="70" y="61"/>
                </a:cubicBezTo>
                <a:cubicBezTo>
                  <a:pt x="70" y="60"/>
                  <a:pt x="71" y="58"/>
                  <a:pt x="71" y="57"/>
                </a:cubicBezTo>
                <a:cubicBezTo>
                  <a:pt x="66" y="54"/>
                  <a:pt x="61" y="52"/>
                  <a:pt x="56" y="50"/>
                </a:cubicBezTo>
                <a:cubicBezTo>
                  <a:pt x="56" y="49"/>
                  <a:pt x="56" y="48"/>
                  <a:pt x="55" y="47"/>
                </a:cubicBezTo>
                <a:close/>
                <a:moveTo>
                  <a:pt x="74" y="24"/>
                </a:moveTo>
                <a:cubicBezTo>
                  <a:pt x="68" y="18"/>
                  <a:pt x="59" y="14"/>
                  <a:pt x="49" y="14"/>
                </a:cubicBezTo>
                <a:cubicBezTo>
                  <a:pt x="39" y="14"/>
                  <a:pt x="30" y="18"/>
                  <a:pt x="24" y="24"/>
                </a:cubicBezTo>
                <a:cubicBezTo>
                  <a:pt x="17" y="30"/>
                  <a:pt x="13" y="39"/>
                  <a:pt x="13" y="49"/>
                </a:cubicBezTo>
                <a:cubicBezTo>
                  <a:pt x="13" y="59"/>
                  <a:pt x="17" y="68"/>
                  <a:pt x="24" y="74"/>
                </a:cubicBezTo>
                <a:cubicBezTo>
                  <a:pt x="30" y="81"/>
                  <a:pt x="39" y="85"/>
                  <a:pt x="49" y="85"/>
                </a:cubicBezTo>
                <a:cubicBezTo>
                  <a:pt x="59" y="85"/>
                  <a:pt x="68" y="81"/>
                  <a:pt x="74" y="74"/>
                </a:cubicBezTo>
                <a:cubicBezTo>
                  <a:pt x="80" y="68"/>
                  <a:pt x="84" y="59"/>
                  <a:pt x="84" y="49"/>
                </a:cubicBezTo>
                <a:cubicBezTo>
                  <a:pt x="84" y="39"/>
                  <a:pt x="80" y="30"/>
                  <a:pt x="74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1.BU1\9.Others\Templates\Document templats 2017\輸出\Images\0904\ppt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8"/>
          <p:cNvGrpSpPr>
            <a:grpSpLocks/>
          </p:cNvGrpSpPr>
          <p:nvPr/>
        </p:nvGrpSpPr>
        <p:grpSpPr bwMode="auto">
          <a:xfrm>
            <a:off x="3960813" y="4652962"/>
            <a:ext cx="5724525" cy="1586814"/>
            <a:chOff x="3960344" y="4653136"/>
            <a:chExt cx="5724224" cy="1586644"/>
          </a:xfrm>
        </p:grpSpPr>
        <p:sp>
          <p:nvSpPr>
            <p:cNvPr id="6" name="文字方塊 5"/>
            <p:cNvSpPr txBox="1"/>
            <p:nvPr/>
          </p:nvSpPr>
          <p:spPr>
            <a:xfrm>
              <a:off x="3960344" y="4653136"/>
              <a:ext cx="3384372" cy="400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3"/>
                </a:rPr>
                <a:t>industrial.apacer.com/</a:t>
              </a:r>
              <a:endPara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960344" y="4981713"/>
              <a:ext cx="5724224" cy="760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©Copyright </a:t>
              </a:r>
              <a:r>
                <a:rPr lang="en-US" altLang="zh-TW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Apacer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 Technology Inc. Confidential. Unauthorized use, dissemination,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distribution, or reproduction of this document is not allowed without the permission of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zh-TW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Apacer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 Technology Inc. Specifications of details may change without notice.</a:t>
              </a:r>
              <a:endPara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960344" y="5916650"/>
              <a:ext cx="5724224" cy="3231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This document and its contents are </a:t>
              </a:r>
              <a:r>
                <a:rPr lang="en-US" altLang="zh-TW" sz="10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confidential©Copyright</a:t>
              </a:r>
              <a:r>
                <a:rPr lang="en-US" altLang="zh-TW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  </a:t>
              </a:r>
              <a:r>
                <a:rPr lang="en-US" altLang="zh-TW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Apacer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 Technology Inc.</a:t>
              </a:r>
              <a:endPara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5072063" y="2720975"/>
            <a:ext cx="30718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you!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67544" y="1289781"/>
            <a:ext cx="435172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rgbClr val="008080"/>
                </a:solidFill>
                <a:ea typeface="微軟正黑體" pitchFamily="34" charset="-120"/>
              </a:rPr>
              <a:t>Overview</a:t>
            </a:r>
            <a:endParaRPr lang="en-US" altLang="zh-TW" sz="28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544" y="1988840"/>
            <a:ext cx="8177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/>
              <a:t>Factory automation provides a compelling way to boost quality, efficiency, sustainability and security</a:t>
            </a:r>
            <a:r>
              <a:rPr lang="en-US" altLang="zh-TW" dirty="0"/>
              <a:t>. </a:t>
            </a:r>
            <a:r>
              <a:rPr lang="en-US" altLang="zh-TW" dirty="0" smtClean="0"/>
              <a:t>Developing </a:t>
            </a:r>
            <a:r>
              <a:rPr lang="en-US" altLang="zh-TW" dirty="0"/>
              <a:t>truly independent automated facilities requires </a:t>
            </a:r>
            <a:r>
              <a:rPr lang="en-US" altLang="zh-TW" dirty="0" smtClean="0"/>
              <a:t>not only </a:t>
            </a:r>
            <a:r>
              <a:rPr lang="en-US" altLang="zh-TW" dirty="0"/>
              <a:t>components with incredible </a:t>
            </a:r>
            <a:r>
              <a:rPr lang="en-US" altLang="zh-TW" b="1" dirty="0">
                <a:solidFill>
                  <a:schemeClr val="accent5"/>
                </a:solidFill>
              </a:rPr>
              <a:t>reliability and robust designs</a:t>
            </a:r>
            <a:r>
              <a:rPr lang="en-US" altLang="zh-TW" dirty="0" smtClean="0"/>
              <a:t>, but also </a:t>
            </a:r>
          </a:p>
          <a:p>
            <a:pPr algn="ctr"/>
            <a:r>
              <a:rPr lang="en-US" altLang="zh-TW" b="1" dirty="0" smtClean="0">
                <a:solidFill>
                  <a:schemeClr val="accent5"/>
                </a:solidFill>
              </a:rPr>
              <a:t>excellent </a:t>
            </a:r>
            <a:r>
              <a:rPr lang="en-US" altLang="zh-TW" b="1" dirty="0">
                <a:solidFill>
                  <a:schemeClr val="accent5"/>
                </a:solidFill>
              </a:rPr>
              <a:t>data integrity</a:t>
            </a:r>
            <a:r>
              <a:rPr lang="en-US" altLang="zh-TW" dirty="0" smtClean="0"/>
              <a:t>.</a:t>
            </a:r>
          </a:p>
          <a:p>
            <a:pPr algn="ctr"/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altLang="zh-TW" dirty="0" smtClean="0"/>
              <a:t>In </a:t>
            </a:r>
            <a:r>
              <a:rPr lang="en-US" altLang="zh-TW" dirty="0"/>
              <a:t>order to meet the </a:t>
            </a:r>
            <a:r>
              <a:rPr lang="en-US" altLang="zh-TW" dirty="0" smtClean="0"/>
              <a:t>demands </a:t>
            </a:r>
            <a:r>
              <a:rPr lang="en-US" altLang="zh-TW" dirty="0"/>
              <a:t>of the </a:t>
            </a:r>
            <a:r>
              <a:rPr lang="en-US" altLang="zh-TW" dirty="0" smtClean="0"/>
              <a:t>factory automation </a:t>
            </a:r>
            <a:r>
              <a:rPr lang="en-US" altLang="zh-TW" dirty="0"/>
              <a:t>industry, Apacer offers 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high-performance </a:t>
            </a:r>
            <a:r>
              <a:rPr lang="en-US" altLang="zh-TW" dirty="0"/>
              <a:t>industrial SSD and memory solutions, </a:t>
            </a:r>
            <a:r>
              <a:rPr lang="en-US" altLang="zh-TW" dirty="0" smtClean="0"/>
              <a:t>and provides a variety of </a:t>
            </a:r>
          </a:p>
          <a:p>
            <a:pPr algn="ctr"/>
            <a:r>
              <a:rPr lang="en-US" altLang="zh-TW" dirty="0" smtClean="0"/>
              <a:t>value-adding technologies to help ensure reliability, stability and data integrity. </a:t>
            </a:r>
          </a:p>
        </p:txBody>
      </p:sp>
      <p:pic>
        <p:nvPicPr>
          <p:cNvPr id="1026" name="Picture 2" descr="https://industrial.apacer.com/upfiles/ADUpload/allshare/FA_700x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489207" cy="17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52" y="4581956"/>
            <a:ext cx="2596802" cy="17927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676" y="4581129"/>
            <a:ext cx="2627784" cy="17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4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Featured Technologies for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Factory Automation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Customer Success Cases</a:t>
            </a:r>
            <a:endParaRPr lang="en-US" altLang="zh-TW" sz="2400" b="1" dirty="0" smtClean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27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55576" y="1280929"/>
            <a:ext cx="4597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8080"/>
                </a:solidFill>
                <a:ea typeface="微軟正黑體" pitchFamily="34" charset="-120"/>
              </a:rPr>
              <a:t>Challenges and Requirements</a:t>
            </a:r>
            <a:endParaRPr lang="zh-TW" altLang="en-US" sz="28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13838" y="1945524"/>
            <a:ext cx="8337684" cy="1222950"/>
            <a:chOff x="506016" y="2460983"/>
            <a:chExt cx="8337684" cy="1222950"/>
          </a:xfrm>
        </p:grpSpPr>
        <p:sp>
          <p:nvSpPr>
            <p:cNvPr id="10" name="矩形 9"/>
            <p:cNvSpPr/>
            <p:nvPr/>
          </p:nvSpPr>
          <p:spPr>
            <a:xfrm>
              <a:off x="846313" y="2460983"/>
              <a:ext cx="79973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 integrity is a 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major </a:t>
              </a:r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criterion for success</a:t>
              </a:r>
              <a:endPara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1742" y="2852936"/>
              <a:ext cx="709786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/>
                <a:t>In the factory automation industry, the </a:t>
              </a:r>
              <a:r>
                <a:rPr lang="en-US" altLang="zh-TW" sz="1600" dirty="0"/>
                <a:t>more production steps that are automated, the more data needs to be collected and analyzed. The key </a:t>
              </a:r>
              <a:r>
                <a:rPr lang="en-US" altLang="zh-TW" sz="1600" dirty="0" smtClean="0"/>
                <a:t>to factory automation application </a:t>
              </a:r>
              <a:r>
                <a:rPr lang="en-US" altLang="zh-TW" sz="1600" dirty="0"/>
                <a:t>lies in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gathering </a:t>
              </a:r>
              <a:r>
                <a:rPr lang="en-US" altLang="zh-TW" sz="1600" b="1" dirty="0">
                  <a:solidFill>
                    <a:schemeClr val="accent5"/>
                  </a:solidFill>
                </a:rPr>
                <a:t>and analyzing data </a:t>
              </a:r>
              <a:r>
                <a:rPr lang="en-US" altLang="zh-TW" sz="1600" dirty="0"/>
                <a:t>an</a:t>
              </a:r>
              <a:r>
                <a:rPr lang="en-US" altLang="zh-TW" sz="1600" dirty="0" smtClean="0"/>
                <a:t>d</a:t>
              </a:r>
              <a:r>
                <a:rPr lang="en-US" altLang="zh-TW" sz="1600" b="1" dirty="0" smtClean="0"/>
                <a:t> </a:t>
              </a:r>
              <a:r>
                <a:rPr lang="en-US" altLang="zh-TW" sz="1600" b="1" dirty="0">
                  <a:solidFill>
                    <a:schemeClr val="accent5"/>
                  </a:solidFill>
                </a:rPr>
                <a:t>excellent data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integrity</a:t>
              </a:r>
              <a:r>
                <a:rPr lang="en-US" altLang="zh-TW" sz="1600" dirty="0" smtClean="0"/>
                <a:t>.</a:t>
              </a:r>
              <a:r>
                <a:rPr lang="en-US" altLang="zh-TW" sz="1600" dirty="0"/>
                <a:t> </a:t>
              </a:r>
              <a:endParaRPr lang="zh-TW" altLang="zh-TW" sz="1600" dirty="0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06016" y="2489805"/>
              <a:ext cx="273972" cy="342465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57907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915814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73722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31629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289536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47443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20535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663258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960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13838" y="4869160"/>
            <a:ext cx="8194666" cy="1497508"/>
            <a:chOff x="539552" y="4041252"/>
            <a:chExt cx="8246234" cy="1497508"/>
          </a:xfrm>
        </p:grpSpPr>
        <p:sp>
          <p:nvSpPr>
            <p:cNvPr id="6" name="矩形 5"/>
            <p:cNvSpPr/>
            <p:nvPr/>
          </p:nvSpPr>
          <p:spPr>
            <a:xfrm>
              <a:off x="900942" y="4041252"/>
              <a:ext cx="78848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Sulfur or contaminants that pollute the air may cause storage damage </a:t>
              </a:r>
              <a:endPara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endPara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17642" y="4461542"/>
              <a:ext cx="72461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1600" dirty="0" smtClean="0"/>
                <a:t>In certain situations, automated factories need to operate in high-temperature or highly polluted environments. Electronic components are prone to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corrosion</a:t>
              </a:r>
              <a:r>
                <a:rPr lang="en-US" altLang="zh-TW" sz="1600" dirty="0" smtClean="0"/>
                <a:t> or even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creep corrosion </a:t>
              </a:r>
              <a:r>
                <a:rPr lang="en-US" altLang="zh-TW" sz="1600" b="1" dirty="0" err="1" smtClean="0">
                  <a:solidFill>
                    <a:schemeClr val="accent5"/>
                  </a:solidFill>
                </a:rPr>
                <a:t>sulfuration</a:t>
              </a:r>
              <a:r>
                <a:rPr lang="en-US" altLang="zh-TW" sz="1600" dirty="0" smtClean="0"/>
                <a:t>, which leads to shortened lifespans and unexpected failures. </a:t>
              </a:r>
              <a:endPara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39552" y="4041252"/>
              <a:ext cx="273972" cy="342465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57907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915814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73722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31629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289536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47443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20535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663258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960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913838" y="3429000"/>
            <a:ext cx="8109322" cy="1251287"/>
            <a:chOff x="539552" y="4296688"/>
            <a:chExt cx="8160353" cy="1251287"/>
          </a:xfrm>
        </p:grpSpPr>
        <p:sp>
          <p:nvSpPr>
            <p:cNvPr id="21" name="矩形 20"/>
            <p:cNvSpPr/>
            <p:nvPr/>
          </p:nvSpPr>
          <p:spPr>
            <a:xfrm>
              <a:off x="815061" y="4296688"/>
              <a:ext cx="78848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Endurance and power stability </a:t>
              </a:r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are 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also </a:t>
              </a:r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crucial concerns</a:t>
              </a:r>
              <a:endPara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17642" y="4716978"/>
              <a:ext cx="71212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1600" dirty="0" smtClean="0"/>
                <a:t>Since the facilities of factory automation will </a:t>
              </a:r>
              <a:r>
                <a:rPr lang="en-US" altLang="zh-TW" sz="1600" dirty="0"/>
                <a:t>be </a:t>
              </a:r>
              <a:r>
                <a:rPr lang="en-US" altLang="zh-TW" sz="1600" dirty="0" smtClean="0"/>
                <a:t>operating without manpower and may operate 24/7, it is important to ensure the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lifetime of storage operation </a:t>
              </a:r>
              <a:r>
                <a:rPr lang="en-US" altLang="zh-TW" sz="1600" dirty="0" smtClean="0"/>
                <a:t>and </a:t>
              </a:r>
              <a:r>
                <a:rPr lang="en-US" altLang="zh-TW" sz="1600" b="1" dirty="0" smtClean="0">
                  <a:solidFill>
                    <a:schemeClr val="accent5"/>
                  </a:solidFill>
                </a:rPr>
                <a:t>prevent data corruption </a:t>
              </a:r>
              <a:r>
                <a:rPr lang="en-US" altLang="zh-TW" sz="1600" dirty="0" smtClean="0"/>
                <a:t>when an unexpected power failure occurred. </a:t>
              </a:r>
              <a:endPara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39552" y="4310671"/>
              <a:ext cx="273972" cy="342465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57907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915814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73722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31629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289536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47443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205350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663258" algn="l" defTabSz="4915814" rtl="0" eaLnBrk="1" latinLnBrk="0" hangingPunct="1">
                <a:defRPr sz="967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9600"/>
            </a:p>
          </p:txBody>
        </p:sp>
      </p:grpSp>
    </p:spTree>
    <p:extLst>
      <p:ext uri="{BB962C8B-B14F-4D97-AF65-F5344CB8AC3E}">
        <p14:creationId xmlns:p14="http://schemas.microsoft.com/office/powerpoint/2010/main" val="15228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75442" y="1196752"/>
            <a:ext cx="5688632" cy="651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Factory Automation Applications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6378"/>
          <a:stretch/>
        </p:blipFill>
        <p:spPr>
          <a:xfrm>
            <a:off x="373188" y="2060848"/>
            <a:ext cx="838406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00E2B4-E96F-4331-A9D9-096C22FA4A63}" type="slidenum">
              <a:rPr lang="zh-TW" altLang="en-US" smtClean="0"/>
              <a:pPr/>
              <a:t>7</a:t>
            </a:fld>
            <a:endParaRPr lang="zh-TW" altLang="en-US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971600" y="1484313"/>
            <a:ext cx="2447925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4941" y="2116138"/>
            <a:ext cx="81123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Challenges and Requirements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rgbClr val="008080"/>
                </a:solidFill>
                <a:ea typeface="微軟正黑體" pitchFamily="34" charset="-120"/>
              </a:rPr>
              <a:t>Featured Technologies for Factory Automation Applications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Recommended </a:t>
            </a: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Customer Success Cases</a:t>
            </a:r>
            <a:endParaRPr lang="en-US" altLang="zh-TW" sz="2400" b="1" dirty="0" smtClean="0">
              <a:solidFill>
                <a:schemeClr val="bg1">
                  <a:lumMod val="65000"/>
                </a:schemeClr>
              </a:solidFill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Gill Sans"/>
              </a:rPr>
              <a:t>‧ </a:t>
            </a:r>
            <a:r>
              <a:rPr lang="en-US" altLang="zh-TW" sz="2400" b="1" dirty="0" err="1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Apacerʼs</a:t>
            </a: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</a:rPr>
              <a:t> Strengths </a:t>
            </a:r>
          </a:p>
          <a:p>
            <a:endParaRPr lang="zh-TW" altLang="en-US" sz="24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71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6B58A0D5-FD71-4359-A29A-E8A7E516FE22}" type="slidenum">
              <a:rPr lang="zh-TW" altLang="en-US" smtClean="0">
                <a:latin typeface="+mj-lt"/>
              </a:rPr>
              <a:pPr/>
              <a:t>8</a:t>
            </a:fld>
            <a:endParaRPr lang="zh-TW" altLang="en-US" dirty="0">
              <a:latin typeface="+mj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068" y="1286550"/>
            <a:ext cx="9134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>
                <a:solidFill>
                  <a:srgbClr val="008080"/>
                </a:solidFill>
                <a:ea typeface="微軟正黑體" pitchFamily="34" charset="-120"/>
              </a:rPr>
              <a:t>Featured Technologies for </a:t>
            </a:r>
            <a:r>
              <a:rPr lang="en-US" altLang="zh-TW" sz="2700" b="1" dirty="0" smtClean="0">
                <a:solidFill>
                  <a:srgbClr val="008080"/>
                </a:solidFill>
                <a:ea typeface="微軟正黑體" pitchFamily="34" charset="-120"/>
              </a:rPr>
              <a:t>Factory Automation Applications</a:t>
            </a:r>
            <a:endParaRPr lang="zh-TW" altLang="en-US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55576" y="1844824"/>
            <a:ext cx="7814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meet the specific needs of the factory automation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industry, </a:t>
            </a:r>
            <a:r>
              <a:rPr lang="en-US" altLang="zh-TW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Apacer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stays ahead of its competitors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 providing a variety of value-added technologies, including </a:t>
            </a:r>
            <a:r>
              <a:rPr lang="en-US" altLang="zh-TW" b="1" dirty="0" smtClean="0">
                <a:solidFill>
                  <a:schemeClr val="accent5"/>
                </a:solidFill>
              </a:rPr>
              <a:t>power stability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TW" b="1" dirty="0">
                <a:solidFill>
                  <a:schemeClr val="accent5"/>
                </a:solidFill>
              </a:rPr>
              <a:t>data integrity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TW" b="1" dirty="0">
                <a:solidFill>
                  <a:schemeClr val="accent5"/>
                </a:solidFill>
              </a:rPr>
              <a:t>longe</a:t>
            </a:r>
            <a:r>
              <a:rPr lang="en-US" altLang="zh-TW" b="1" dirty="0" smtClean="0">
                <a:solidFill>
                  <a:schemeClr val="accent5"/>
                </a:solidFill>
              </a:rPr>
              <a:t>vity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TW" b="1" dirty="0" smtClean="0">
                <a:solidFill>
                  <a:schemeClr val="accent5"/>
                </a:solidFill>
              </a:rPr>
              <a:t>survivability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and </a:t>
            </a:r>
            <a:r>
              <a:rPr lang="en-US" altLang="zh-TW" b="1" dirty="0" smtClean="0">
                <a:solidFill>
                  <a:schemeClr val="accent5"/>
                </a:solidFill>
              </a:rPr>
              <a:t>data security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zh-TW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11418" y="3052130"/>
            <a:ext cx="6989629" cy="3351220"/>
            <a:chOff x="959974" y="3356991"/>
            <a:chExt cx="7140418" cy="3412936"/>
          </a:xfrm>
        </p:grpSpPr>
        <p:sp>
          <p:nvSpPr>
            <p:cNvPr id="50" name="矩形 49"/>
            <p:cNvSpPr/>
            <p:nvPr/>
          </p:nvSpPr>
          <p:spPr>
            <a:xfrm>
              <a:off x="1120920" y="3356991"/>
              <a:ext cx="1424696" cy="33800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軟正黑體"/>
                <a:cs typeface="+mn-cs"/>
              </a:endParaRP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959974" y="3387618"/>
              <a:ext cx="7140418" cy="3382309"/>
              <a:chOff x="-2040197" y="3068959"/>
              <a:chExt cx="8820865" cy="4178317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2381251" y="3069132"/>
                <a:ext cx="2152425" cy="4178144"/>
                <a:chOff x="5037853" y="1062133"/>
                <a:chExt cx="1999228" cy="4267037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5221206" y="1062133"/>
                  <a:ext cx="1634721" cy="426703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軟正黑體"/>
                    <a:cs typeface="+mn-cs"/>
                  </a:endParaRPr>
                </a:p>
              </p:txBody>
            </p:sp>
            <p:grpSp>
              <p:nvGrpSpPr>
                <p:cNvPr id="9" name="群組 8"/>
                <p:cNvGrpSpPr/>
                <p:nvPr/>
              </p:nvGrpSpPr>
              <p:grpSpPr>
                <a:xfrm>
                  <a:off x="5037853" y="2113815"/>
                  <a:ext cx="1999228" cy="852657"/>
                  <a:chOff x="5123106" y="1224083"/>
                  <a:chExt cx="2365100" cy="1008698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5123106" y="1224083"/>
                    <a:ext cx="2354880" cy="720000"/>
                  </a:xfrm>
                  <a:prstGeom prst="rect">
                    <a:avLst/>
                  </a:prstGeom>
                  <a:solidFill>
                    <a:srgbClr val="9ACA9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r>
                      <a:rPr lang="zh-TW" altLang="en-US" b="1" kern="0" dirty="0">
                        <a:solidFill>
                          <a:prstClr val="white"/>
                        </a:solidFill>
                        <a:latin typeface="+mj-lt"/>
                        <a:ea typeface="微軟正黑體"/>
                      </a:rPr>
                      <a:t>Longevity</a:t>
                    </a:r>
                  </a:p>
                </p:txBody>
              </p:sp>
              <p:sp>
                <p:nvSpPr>
                  <p:cNvPr id="21" name="直角三角形 20"/>
                  <p:cNvSpPr/>
                  <p:nvPr/>
                </p:nvSpPr>
                <p:spPr>
                  <a:xfrm rot="10800000" flipH="1">
                    <a:off x="7273899" y="1944083"/>
                    <a:ext cx="214307" cy="288698"/>
                  </a:xfrm>
                  <a:prstGeom prst="rtTriangle">
                    <a:avLst/>
                  </a:prstGeom>
                  <a:solidFill>
                    <a:srgbClr val="73B579"/>
                  </a:solidFill>
                  <a:ln w="7938" cap="rnd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TW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微軟正黑體"/>
                    </a:endParaRPr>
                  </a:p>
                </p:txBody>
              </p:sp>
              <p:sp>
                <p:nvSpPr>
                  <p:cNvPr id="22" name="直角三角形 21"/>
                  <p:cNvSpPr/>
                  <p:nvPr/>
                </p:nvSpPr>
                <p:spPr>
                  <a:xfrm rot="10800000">
                    <a:off x="5125232" y="1944083"/>
                    <a:ext cx="214307" cy="288698"/>
                  </a:xfrm>
                  <a:prstGeom prst="rtTriangle">
                    <a:avLst/>
                  </a:prstGeom>
                  <a:solidFill>
                    <a:srgbClr val="73B579"/>
                  </a:solidFill>
                  <a:ln w="7938" cap="rnd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TW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微軟正黑體"/>
                    </a:endParaRPr>
                  </a:p>
                </p:txBody>
              </p:sp>
            </p:grpSp>
          </p:grpSp>
          <p:sp>
            <p:nvSpPr>
              <p:cNvPr id="43" name="矩形 42"/>
              <p:cNvSpPr/>
              <p:nvPr/>
            </p:nvSpPr>
            <p:spPr>
              <a:xfrm>
                <a:off x="2601639" y="4941169"/>
                <a:ext cx="1740368" cy="1440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‧ SLC-</a:t>
                </a:r>
                <a:r>
                  <a:rPr lang="en-US" altLang="zh-TW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liteX</a:t>
                </a:r>
                <a:endPara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SimSun" panose="02010600030101010101" pitchFamily="2" charset="-122"/>
                </a:endParaRPr>
              </a:p>
              <a:p>
                <a:pPr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‧ Over-provisioning</a:t>
                </a:r>
              </a:p>
              <a:p>
                <a:pPr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‧ Fixed BOM</a:t>
                </a:r>
              </a:p>
              <a:p>
                <a:pPr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‧ 6+6 PCN/EOL </a:t>
                </a:r>
                <a:r>
                  <a:rPr lang="en-US" altLang="zh-TW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/>
                </a:r>
                <a:br>
                  <a:rPr lang="en-US" altLang="zh-TW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</a:br>
                <a:r>
                  <a:rPr lang="en-US" altLang="zh-TW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rPr>
                  <a:t>  Policy</a:t>
                </a:r>
                <a:endPara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SimSun" panose="02010600030101010101" pitchFamily="2" charset="-122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4625549" y="3068959"/>
                <a:ext cx="2150490" cy="4175535"/>
                <a:chOff x="4658468" y="3356991"/>
                <a:chExt cx="2150490" cy="4264372"/>
              </a:xfrm>
            </p:grpSpPr>
            <p:grpSp>
              <p:nvGrpSpPr>
                <p:cNvPr id="28" name="群組 27"/>
                <p:cNvGrpSpPr/>
                <p:nvPr/>
              </p:nvGrpSpPr>
              <p:grpSpPr>
                <a:xfrm>
                  <a:off x="4658468" y="3356991"/>
                  <a:ext cx="2150490" cy="4264372"/>
                  <a:chOff x="5039650" y="3645023"/>
                  <a:chExt cx="1997431" cy="4264372"/>
                </a:xfrm>
              </p:grpSpPr>
              <p:sp>
                <p:nvSpPr>
                  <p:cNvPr id="12" name="矩形 11"/>
                  <p:cNvSpPr/>
                  <p:nvPr/>
                </p:nvSpPr>
                <p:spPr>
                  <a:xfrm>
                    <a:off x="5221207" y="3645023"/>
                    <a:ext cx="1634721" cy="426437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TW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微軟正黑體"/>
                      <a:cs typeface="+mn-cs"/>
                    </a:endParaRPr>
                  </a:p>
                </p:txBody>
              </p:sp>
              <p:grpSp>
                <p:nvGrpSpPr>
                  <p:cNvPr id="13" name="群組 12"/>
                  <p:cNvGrpSpPr/>
                  <p:nvPr/>
                </p:nvGrpSpPr>
                <p:grpSpPr>
                  <a:xfrm>
                    <a:off x="5039650" y="5305329"/>
                    <a:ext cx="1997431" cy="244038"/>
                    <a:chOff x="5125232" y="4999658"/>
                    <a:chExt cx="2362974" cy="288698"/>
                  </a:xfrm>
                </p:grpSpPr>
                <p:sp>
                  <p:nvSpPr>
                    <p:cNvPr id="15" name="直角三角形 14"/>
                    <p:cNvSpPr/>
                    <p:nvPr/>
                  </p:nvSpPr>
                  <p:spPr>
                    <a:xfrm rot="10800000" flipH="1">
                      <a:off x="7273899" y="4999658"/>
                      <a:ext cx="214307" cy="288698"/>
                    </a:xfrm>
                    <a:prstGeom prst="rtTriangle">
                      <a:avLst/>
                    </a:prstGeom>
                    <a:solidFill>
                      <a:srgbClr val="3CAAA2"/>
                    </a:solidFill>
                    <a:ln w="7938" cap="rnd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</a:endParaRPr>
                    </a:p>
                  </p:txBody>
                </p:sp>
                <p:sp>
                  <p:nvSpPr>
                    <p:cNvPr id="16" name="直角三角形 15"/>
                    <p:cNvSpPr/>
                    <p:nvPr/>
                  </p:nvSpPr>
                  <p:spPr>
                    <a:xfrm rot="10800000">
                      <a:off x="5125232" y="4999658"/>
                      <a:ext cx="214307" cy="288698"/>
                    </a:xfrm>
                    <a:prstGeom prst="rtTriangle">
                      <a:avLst/>
                    </a:prstGeom>
                    <a:solidFill>
                      <a:srgbClr val="3CAAA2"/>
                    </a:solidFill>
                    <a:ln w="7938" cap="rnd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</a:endParaRPr>
                    </a:p>
                  </p:txBody>
                </p:sp>
              </p:grpSp>
            </p:grpSp>
            <p:sp>
              <p:nvSpPr>
                <p:cNvPr id="42" name="矩形 41"/>
                <p:cNvSpPr/>
                <p:nvPr/>
              </p:nvSpPr>
              <p:spPr>
                <a:xfrm>
                  <a:off x="4860047" y="5281473"/>
                  <a:ext cx="1816276" cy="15422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zh-TW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‧ </a:t>
                  </a: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Anti-</a:t>
                  </a:r>
                  <a:r>
                    <a:rPr lang="en-US" altLang="zh-TW" sz="12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Sulfuration</a:t>
                  </a:r>
                  <a:endParaRPr lang="en-US" altLang="zh-TW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SimSun" panose="02010600030101010101" pitchFamily="2" charset="-122"/>
                  </a:endParaRPr>
                </a:p>
                <a:p>
                  <a:pPr>
                    <a:defRPr/>
                  </a:pP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‧ Conformal Coating</a:t>
                  </a:r>
                </a:p>
                <a:p>
                  <a:pPr>
                    <a:defRPr/>
                  </a:pP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‧ Nano Coating </a:t>
                  </a:r>
                  <a:b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</a:b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  (IP57)</a:t>
                  </a:r>
                </a:p>
                <a:p>
                  <a:pPr>
                    <a:defRPr/>
                  </a:pP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‧ Sidefill</a:t>
                  </a:r>
                </a:p>
                <a:p>
                  <a:pPr>
                    <a:defRPr/>
                  </a:pPr>
                  <a:r>
                    <a:rPr lang="en-US" altLang="zh-TW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rPr>
                    <a:t>‧ Wide Temperature</a:t>
                  </a:r>
                </a:p>
              </p:txBody>
            </p:sp>
          </p:grpSp>
          <p:pic>
            <p:nvPicPr>
              <p:cNvPr id="60" name="圖片 5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3853" y="3250622"/>
                <a:ext cx="762347" cy="762347"/>
              </a:xfrm>
              <a:prstGeom prst="rect">
                <a:avLst/>
              </a:prstGeom>
            </p:spPr>
          </p:pic>
          <p:sp>
            <p:nvSpPr>
              <p:cNvPr id="64" name="矩形 63"/>
              <p:cNvSpPr/>
              <p:nvPr/>
            </p:nvSpPr>
            <p:spPr>
              <a:xfrm>
                <a:off x="4619625" y="4120640"/>
                <a:ext cx="2161043" cy="608619"/>
              </a:xfrm>
              <a:prstGeom prst="rect">
                <a:avLst/>
              </a:prstGeom>
              <a:solidFill>
                <a:srgbClr val="6BCB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1" kern="0" dirty="0">
                    <a:solidFill>
                      <a:prstClr val="white"/>
                    </a:solidFill>
                    <a:ea typeface="微軟正黑體"/>
                  </a:rPr>
                  <a:t>Survivability</a:t>
                </a:r>
                <a:endParaRPr lang="zh-TW" altLang="en-US" b="1" kern="0" dirty="0">
                  <a:solidFill>
                    <a:prstClr val="white"/>
                  </a:solidFill>
                  <a:ea typeface="微軟正黑體"/>
                </a:endParaRPr>
              </a:p>
            </p:txBody>
          </p:sp>
          <p:grpSp>
            <p:nvGrpSpPr>
              <p:cNvPr id="33" name="群組 32"/>
              <p:cNvGrpSpPr/>
              <p:nvPr/>
            </p:nvGrpSpPr>
            <p:grpSpPr>
              <a:xfrm>
                <a:off x="-2040197" y="3068959"/>
                <a:ext cx="4135267" cy="4175535"/>
                <a:chOff x="-2173910" y="3284811"/>
                <a:chExt cx="4135267" cy="4264372"/>
              </a:xfrm>
            </p:grpSpPr>
            <p:grpSp>
              <p:nvGrpSpPr>
                <p:cNvPr id="3" name="群組 2"/>
                <p:cNvGrpSpPr/>
                <p:nvPr/>
              </p:nvGrpSpPr>
              <p:grpSpPr>
                <a:xfrm>
                  <a:off x="-2173910" y="3284811"/>
                  <a:ext cx="4135267" cy="4264372"/>
                  <a:chOff x="172387" y="3356991"/>
                  <a:chExt cx="4135267" cy="4264372"/>
                </a:xfrm>
              </p:grpSpPr>
              <p:grpSp>
                <p:nvGrpSpPr>
                  <p:cNvPr id="29" name="群組 28"/>
                  <p:cNvGrpSpPr/>
                  <p:nvPr/>
                </p:nvGrpSpPr>
                <p:grpSpPr>
                  <a:xfrm>
                    <a:off x="172387" y="3356991"/>
                    <a:ext cx="4135267" cy="4264372"/>
                    <a:chOff x="71729" y="3645023"/>
                    <a:chExt cx="3840951" cy="4264372"/>
                  </a:xfrm>
                </p:grpSpPr>
                <p:sp>
                  <p:nvSpPr>
                    <p:cNvPr id="10" name="矩形 9"/>
                    <p:cNvSpPr/>
                    <p:nvPr/>
                  </p:nvSpPr>
                  <p:spPr>
                    <a:xfrm>
                      <a:off x="2277955" y="3645023"/>
                      <a:ext cx="1634725" cy="4264372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  <a:cs typeface="+mn-cs"/>
                      </a:endParaRPr>
                    </a:p>
                  </p:txBody>
                </p:sp>
                <p:grpSp>
                  <p:nvGrpSpPr>
                    <p:cNvPr id="11" name="群組 10"/>
                    <p:cNvGrpSpPr/>
                    <p:nvPr/>
                  </p:nvGrpSpPr>
                  <p:grpSpPr>
                    <a:xfrm>
                      <a:off x="71729" y="4696705"/>
                      <a:ext cx="1979751" cy="852657"/>
                      <a:chOff x="-751854" y="4279658"/>
                      <a:chExt cx="2342062" cy="1008698"/>
                    </a:xfrm>
                  </p:grpSpPr>
                  <p:sp>
                    <p:nvSpPr>
                      <p:cNvPr id="19" name="直角三角形 18"/>
                      <p:cNvSpPr/>
                      <p:nvPr/>
                    </p:nvSpPr>
                    <p:spPr>
                      <a:xfrm rot="10800000">
                        <a:off x="-710846" y="4999658"/>
                        <a:ext cx="214308" cy="288698"/>
                      </a:xfrm>
                      <a:prstGeom prst="rtTriangle">
                        <a:avLst/>
                      </a:prstGeom>
                      <a:solidFill>
                        <a:srgbClr val="59B3CB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TW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微軟正黑體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矩形 16"/>
                      <p:cNvSpPr/>
                      <p:nvPr/>
                    </p:nvSpPr>
                    <p:spPr>
                      <a:xfrm>
                        <a:off x="-751854" y="4279658"/>
                        <a:ext cx="2340001" cy="720000"/>
                      </a:xfrm>
                      <a:prstGeom prst="rect">
                        <a:avLst/>
                      </a:prstGeom>
                      <a:solidFill>
                        <a:srgbClr val="8AC9DA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lvl="0" algn="ctr">
                          <a:defRPr/>
                        </a:pPr>
                        <a:r>
                          <a:rPr lang="en-US" altLang="zh-TW" b="1" kern="0" dirty="0">
                            <a:solidFill>
                              <a:prstClr val="white"/>
                            </a:solidFill>
                            <a:latin typeface="+mj-lt"/>
                            <a:ea typeface="微軟正黑體"/>
                          </a:rPr>
                          <a:t>Power Stability</a:t>
                        </a:r>
                        <a:endParaRPr kumimoji="0" lang="zh-TW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微軟正黑體"/>
                        </a:endParaRPr>
                      </a:p>
                    </p:txBody>
                  </p:sp>
                  <p:sp>
                    <p:nvSpPr>
                      <p:cNvPr id="18" name="直角三角形 17"/>
                      <p:cNvSpPr/>
                      <p:nvPr/>
                    </p:nvSpPr>
                    <p:spPr>
                      <a:xfrm rot="10800000" flipH="1">
                        <a:off x="1375900" y="4999658"/>
                        <a:ext cx="214308" cy="288698"/>
                      </a:xfrm>
                      <a:prstGeom prst="rtTriangle">
                        <a:avLst/>
                      </a:prstGeom>
                      <a:solidFill>
                        <a:srgbClr val="59B3CB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TW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微軟正黑體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41" name="矩形 40"/>
                  <p:cNvSpPr/>
                  <p:nvPr/>
                </p:nvSpPr>
                <p:spPr>
                  <a:xfrm>
                    <a:off x="485683" y="5249072"/>
                    <a:ext cx="1709618" cy="64765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fontAlgn="base">
                      <a:lnSpc>
                        <a:spcPct val="114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TW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‧</a:t>
                    </a:r>
                    <a:r>
                      <a:rPr lang="zh-TW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 </a:t>
                    </a:r>
                    <a:r>
                      <a:rPr lang="en-US" altLang="zh-TW" sz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CorePower</a:t>
                    </a:r>
                  </a:p>
                  <a:p>
                    <a:pPr fontAlgn="base">
                      <a:lnSpc>
                        <a:spcPct val="114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TW" sz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‧ </a:t>
                    </a:r>
                    <a:r>
                      <a:rPr lang="en-US" altLang="zh-TW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DataDefender</a:t>
                    </a:r>
                    <a:r>
                      <a:rPr lang="en-US" altLang="zh-TW" sz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SimSun" panose="02010600030101010101" pitchFamily="2" charset="-122"/>
                      </a:rPr>
                      <a:t>™</a:t>
                    </a:r>
                    <a:endParaRPr lang="en-US" altLang="zh-TW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SimSun" panose="02010600030101010101" pitchFamily="2" charset="-122"/>
                    </a:endParaRPr>
                  </a:p>
                </p:txBody>
              </p:sp>
            </p:grpSp>
            <p:pic>
              <p:nvPicPr>
                <p:cNvPr id="32" name="圖片 3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07249" y="3437849"/>
                  <a:ext cx="810014" cy="810016"/>
                </a:xfrm>
                <a:prstGeom prst="rect">
                  <a:avLst/>
                </a:prstGeom>
              </p:spPr>
            </p:pic>
          </p:grpSp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8830" y="3139217"/>
                <a:ext cx="967175" cy="967175"/>
              </a:xfrm>
              <a:prstGeom prst="rect">
                <a:avLst/>
              </a:prstGeom>
            </p:spPr>
          </p:pic>
        </p:grpSp>
        <p:sp>
          <p:nvSpPr>
            <p:cNvPr id="51" name="矩形 50"/>
            <p:cNvSpPr/>
            <p:nvPr/>
          </p:nvSpPr>
          <p:spPr>
            <a:xfrm>
              <a:off x="2964750" y="4856959"/>
              <a:ext cx="1148667" cy="308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SimSun" panose="02010600030101010101" pitchFamily="2" charset="-122"/>
                </a:rPr>
                <a:t>‧ CoreSnapshot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2757396" y="4210368"/>
              <a:ext cx="1723877" cy="482408"/>
            </a:xfrm>
            <a:prstGeom prst="rect">
              <a:avLst/>
            </a:prstGeom>
            <a:solidFill>
              <a:srgbClr val="ACC8E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en-US" altLang="zh-TW" b="1" kern="0" dirty="0" smtClean="0">
                  <a:solidFill>
                    <a:schemeClr val="bg1"/>
                  </a:solidFill>
                  <a:latin typeface="+mj-lt"/>
                  <a:ea typeface="微軟正黑體"/>
                </a:rPr>
                <a:t>Data Integrity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7226261" y="3082340"/>
            <a:ext cx="1760666" cy="3318799"/>
            <a:chOff x="2113285" y="3645024"/>
            <a:chExt cx="1997431" cy="3422115"/>
          </a:xfrm>
        </p:grpSpPr>
        <p:sp>
          <p:nvSpPr>
            <p:cNvPr id="38" name="矩形 37"/>
            <p:cNvSpPr/>
            <p:nvPr/>
          </p:nvSpPr>
          <p:spPr>
            <a:xfrm>
              <a:off x="2288479" y="3645024"/>
              <a:ext cx="1634721" cy="3422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軟正黑體"/>
                <a:cs typeface="+mn-cs"/>
              </a:endParaRPr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2113285" y="4519278"/>
              <a:ext cx="1997431" cy="662695"/>
              <a:chOff x="1663324" y="4069766"/>
              <a:chExt cx="2362974" cy="783972"/>
            </a:xfrm>
          </p:grpSpPr>
          <p:sp>
            <p:nvSpPr>
              <p:cNvPr id="46" name="直角三角形 45"/>
              <p:cNvSpPr/>
              <p:nvPr/>
            </p:nvSpPr>
            <p:spPr>
              <a:xfrm rot="10800000" flipH="1">
                <a:off x="3811992" y="4565040"/>
                <a:ext cx="214306" cy="288698"/>
              </a:xfrm>
              <a:prstGeom prst="rtTriangle">
                <a:avLst/>
              </a:prstGeom>
              <a:solidFill>
                <a:srgbClr val="59B3C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軟正黑體"/>
                  <a:cs typeface="+mn-cs"/>
                </a:endParaRPr>
              </a:p>
            </p:txBody>
          </p:sp>
          <p:sp>
            <p:nvSpPr>
              <p:cNvPr id="47" name="直角三角形 46"/>
              <p:cNvSpPr/>
              <p:nvPr/>
            </p:nvSpPr>
            <p:spPr>
              <a:xfrm rot="10800000">
                <a:off x="1663324" y="4565040"/>
                <a:ext cx="214306" cy="288698"/>
              </a:xfrm>
              <a:prstGeom prst="rtTriangle">
                <a:avLst/>
              </a:prstGeom>
              <a:solidFill>
                <a:srgbClr val="59B3C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軟正黑體"/>
                  <a:cs typeface="+mn-cs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675049" y="4069766"/>
                <a:ext cx="2340000" cy="575393"/>
              </a:xfrm>
              <a:prstGeom prst="rect">
                <a:avLst/>
              </a:prstGeom>
              <a:solidFill>
                <a:srgbClr val="93CDD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1" kern="0" dirty="0" smtClean="0">
                    <a:solidFill>
                      <a:prstClr val="white"/>
                    </a:solidFill>
                    <a:latin typeface="+mj-lt"/>
                    <a:ea typeface="微軟正黑體"/>
                  </a:rPr>
                  <a:t>Data Security</a:t>
                </a:r>
                <a:endParaRPr kumimoji="0" lang="zh-TW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軟正黑體"/>
                </a:endParaRPr>
              </a:p>
            </p:txBody>
          </p:sp>
        </p:grpSp>
      </p:grpSp>
      <p:sp>
        <p:nvSpPr>
          <p:cNvPr id="48" name="矩形 47"/>
          <p:cNvSpPr/>
          <p:nvPr/>
        </p:nvSpPr>
        <p:spPr>
          <a:xfrm>
            <a:off x="7384966" y="4597958"/>
            <a:ext cx="1442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‧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Bidirectional </a:t>
            </a: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Security </a:t>
            </a:r>
          </a:p>
          <a:p>
            <a:pPr lvl="0"/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Identification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‧</a:t>
            </a:r>
            <a:r>
              <a:rPr lang="zh-TW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TCG Opal </a:t>
            </a: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2.0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777" y="3174311"/>
            <a:ext cx="695652" cy="695652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2475749" y="3164539"/>
            <a:ext cx="712454" cy="674573"/>
            <a:chOff x="728235" y="3518171"/>
            <a:chExt cx="918765" cy="826366"/>
          </a:xfrm>
        </p:grpSpPr>
        <p:pic>
          <p:nvPicPr>
            <p:cNvPr id="53" name="圖片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35" y="3518171"/>
              <a:ext cx="826366" cy="826366"/>
            </a:xfrm>
            <a:prstGeom prst="rect">
              <a:avLst/>
            </a:prstGeom>
          </p:spPr>
        </p:pic>
        <p:pic>
          <p:nvPicPr>
            <p:cNvPr id="55" name="圖片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544" y="3971081"/>
              <a:ext cx="373456" cy="373456"/>
            </a:xfrm>
            <a:prstGeom prst="rect">
              <a:avLst/>
            </a:prstGeom>
          </p:spPr>
        </p:pic>
      </p:grpSp>
      <p:sp>
        <p:nvSpPr>
          <p:cNvPr id="56" name="直角三角形 55"/>
          <p:cNvSpPr/>
          <p:nvPr/>
        </p:nvSpPr>
        <p:spPr>
          <a:xfrm rot="10800000" flipH="1">
            <a:off x="3491881" y="4364866"/>
            <a:ext cx="154546" cy="189933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軟正黑體"/>
              <a:cs typeface="+mn-cs"/>
            </a:endParaRPr>
          </a:p>
        </p:txBody>
      </p:sp>
      <p:sp>
        <p:nvSpPr>
          <p:cNvPr id="57" name="直角三角形 56"/>
          <p:cNvSpPr/>
          <p:nvPr/>
        </p:nvSpPr>
        <p:spPr>
          <a:xfrm rot="10800000">
            <a:off x="1971346" y="4364866"/>
            <a:ext cx="154546" cy="189933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4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A0D5-FD71-4359-A29A-E8A7E516FE22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804248" y="709780"/>
            <a:ext cx="2339752" cy="608619"/>
          </a:xfrm>
          <a:prstGeom prst="rect">
            <a:avLst/>
          </a:prstGeom>
          <a:solidFill>
            <a:srgbClr val="93CDD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</a:rPr>
              <a:t>Power Stability</a:t>
            </a:r>
            <a:endParaRPr lang="zh-TW" altLang="en-US" sz="2400" b="1" kern="0" dirty="0">
              <a:solidFill>
                <a:prstClr val="white"/>
              </a:solidFill>
              <a:ea typeface="微軟正黑體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16589" y="2461400"/>
            <a:ext cx="1785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 dirty="0" err="1">
                <a:solidFill>
                  <a:srgbClr val="008080"/>
                </a:solidFill>
                <a:ea typeface="微軟正黑體" pitchFamily="34" charset="-120"/>
              </a:rPr>
              <a:t>CorePower</a:t>
            </a:r>
            <a:endParaRPr lang="en-US" altLang="zh-TW" sz="2700" b="1" dirty="0">
              <a:solidFill>
                <a:srgbClr val="008080"/>
              </a:solidFill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25818" y="2886035"/>
            <a:ext cx="662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a hardware-based technology designed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prevent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loss and ensure the stability of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transmission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a power outage using a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backup power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supply to allow sufficient time to move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cached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to NAND flash.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94" y="2533408"/>
            <a:ext cx="1243192" cy="115630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023654" y="4156370"/>
            <a:ext cx="24472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 dirty="0">
                <a:solidFill>
                  <a:srgbClr val="008080"/>
                </a:solidFill>
                <a:ea typeface="微軟正黑體" pitchFamily="34" charset="-120"/>
              </a:rPr>
              <a:t>DataDefender™</a:t>
            </a:r>
          </a:p>
        </p:txBody>
      </p:sp>
      <p:sp>
        <p:nvSpPr>
          <p:cNvPr id="23" name="矩形 22"/>
          <p:cNvSpPr/>
          <p:nvPr/>
        </p:nvSpPr>
        <p:spPr>
          <a:xfrm>
            <a:off x="2039790" y="4616731"/>
            <a:ext cx="7000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Combines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firmware and hardware mechanisms to ensure data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integrity, allowing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time for volatile data to be stored in the event of power loss.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7" y="4149080"/>
            <a:ext cx="1139136" cy="11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4853</TotalTime>
  <Words>1833</Words>
  <Application>Microsoft Office PowerPoint</Application>
  <PresentationFormat>如螢幕大小 (4:3)</PresentationFormat>
  <Paragraphs>472</Paragraphs>
  <Slides>24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Gill Sans</vt:lpstr>
      <vt:lpstr>SimSun</vt:lpstr>
      <vt:lpstr>SimSun</vt:lpstr>
      <vt:lpstr>微軟正黑體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Leo Peng</dc:creator>
  <cp:lastModifiedBy>Sylvia Yeh(葉珊苡)</cp:lastModifiedBy>
  <cp:revision>607</cp:revision>
  <dcterms:created xsi:type="dcterms:W3CDTF">2017-07-24T08:05:29Z</dcterms:created>
  <dcterms:modified xsi:type="dcterms:W3CDTF">2022-08-30T09:26:58Z</dcterms:modified>
</cp:coreProperties>
</file>