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351" r:id="rId3"/>
    <p:sldId id="325" r:id="rId4"/>
    <p:sldId id="378" r:id="rId5"/>
    <p:sldId id="327" r:id="rId6"/>
    <p:sldId id="394" r:id="rId7"/>
    <p:sldId id="326" r:id="rId8"/>
    <p:sldId id="382" r:id="rId9"/>
    <p:sldId id="379" r:id="rId10"/>
    <p:sldId id="364" r:id="rId11"/>
    <p:sldId id="365" r:id="rId12"/>
    <p:sldId id="383" r:id="rId13"/>
    <p:sldId id="367" r:id="rId14"/>
    <p:sldId id="368" r:id="rId15"/>
    <p:sldId id="376" r:id="rId16"/>
    <p:sldId id="380" r:id="rId17"/>
    <p:sldId id="393" r:id="rId18"/>
    <p:sldId id="391" r:id="rId19"/>
    <p:sldId id="392" r:id="rId20"/>
    <p:sldId id="401" r:id="rId21"/>
    <p:sldId id="399" r:id="rId22"/>
    <p:sldId id="396" r:id="rId23"/>
    <p:sldId id="397" r:id="rId24"/>
    <p:sldId id="398" r:id="rId25"/>
    <p:sldId id="381" r:id="rId26"/>
    <p:sldId id="349" r:id="rId27"/>
    <p:sldId id="297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2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F2F2F2"/>
    <a:srgbClr val="008080"/>
    <a:srgbClr val="939393"/>
    <a:srgbClr val="404040"/>
    <a:srgbClr val="8C8C8C"/>
    <a:srgbClr val="262626"/>
    <a:srgbClr val="8F8F8F"/>
    <a:srgbClr val="558ED5"/>
    <a:srgbClr val="ACC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087" autoAdjust="0"/>
  </p:normalViewPr>
  <p:slideViewPr>
    <p:cSldViewPr>
      <p:cViewPr varScale="1">
        <p:scale>
          <a:sx n="70" d="100"/>
          <a:sy n="70" d="100"/>
        </p:scale>
        <p:origin x="1131" y="62"/>
      </p:cViewPr>
      <p:guideLst>
        <p:guide pos="22"/>
        <p:guide orient="horz"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412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A57B-B9DA-4882-A7A4-6635E086ED57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37E0-9998-4B5A-836E-78EDFFED7F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7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89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825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502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88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#808080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117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95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27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18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58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87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78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88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63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92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37E0-9998-4B5A-836E-78EDFFED7FB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87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63535-6259-475C-8763-0C56D5CC9C3D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04D016-11B5-4B7B-A2D2-E7CF96481202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01F3C-52F5-434B-A7C3-ED0B4FCAF278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664275"/>
            <a:ext cx="2895600" cy="3651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altLang="zh-TW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algn="r"/>
            <a:fld id="{6B58A0D5-FD71-4359-A29A-E8A7E516FE22}" type="slidenum">
              <a:rPr lang="zh-TW" altLang="en-US" smtClean="0"/>
              <a:pPr algn="r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57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93E12-79FF-4C7E-8806-18EDB6FAC8CF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2FEEAB-02DA-4F64-B183-8DA194497368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E3B3EE-F482-47F1-892F-55953086457B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3F4A5E-03B1-47C3-870D-306F9CE15FA5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9ECD87-A733-4AB4-A019-7CF45100F3D6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588E4-E691-4831-8DBA-A7F7842C0A3F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9AFE4C-E83A-4944-8E80-05032EF81951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06F660-DF7B-4ADB-8D43-03AD92CCE062}" type="datetime1">
              <a:rPr lang="zh-TW" altLang="en-US" smtClean="0"/>
              <a:t>2022/10/31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1.BU1\9.Others\Templates\Document templats 2017\輸出\Images\0904\ppt6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152" cy="6912864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74904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A0D5-FD71-4359-A29A-E8A7E516FE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58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3.png"/><Relationship Id="rId5" Type="http://schemas.openxmlformats.org/officeDocument/2006/relationships/image" Target="../media/image52.png"/><Relationship Id="rId10" Type="http://schemas.microsoft.com/office/2007/relationships/hdphoto" Target="../media/hdphoto1.wdp"/><Relationship Id="rId4" Type="http://schemas.openxmlformats.org/officeDocument/2006/relationships/image" Target="../media/image50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dustrial.apacer.com/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1.BU1\9.Others\Templates\Document templats 2017\輸出\Images\0904\ppt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187624" y="3212976"/>
            <a:ext cx="75608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Apacer Industrial </a:t>
            </a:r>
            <a:r>
              <a:rPr lang="en-US" altLang="zh-TW" sz="3000" b="1" dirty="0">
                <a:solidFill>
                  <a:srgbClr val="008080"/>
                </a:solidFill>
                <a:ea typeface="微軟正黑體" pitchFamily="34" charset="-120"/>
              </a:rPr>
              <a:t>SSD &amp; DRAM </a:t>
            </a:r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Solutions </a:t>
            </a:r>
          </a:p>
          <a:p>
            <a:pPr algn="r"/>
            <a:r>
              <a:rPr lang="en-US" altLang="zh-TW" sz="3000" b="1" dirty="0" smtClean="0">
                <a:solidFill>
                  <a:srgbClr val="008080"/>
                </a:solidFill>
                <a:ea typeface="微軟正黑體" pitchFamily="34" charset="-120"/>
              </a:rPr>
              <a:t>for 5G Networking Applications</a:t>
            </a:r>
            <a:endParaRPr lang="zh-TW" altLang="en-US" sz="30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512" y="547222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0" lvl="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defRPr/>
            </a:pPr>
            <a:r>
              <a:rPr lang="en-US" altLang="zh-TW" sz="20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Sales 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</a:rPr>
              <a:t>and Marketing Center</a:t>
            </a: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新細明體" pitchFamily="18" charset="-120"/>
                <a:sym typeface="Arial" pitchFamily="34" charset="0"/>
              </a:rPr>
              <a:t> </a:t>
            </a:r>
            <a:endParaRPr lang="zh-TW" altLang="en-US" sz="2000" kern="0" dirty="0">
              <a:solidFill>
                <a:schemeClr val="tx1">
                  <a:lumMod val="50000"/>
                  <a:lumOff val="50000"/>
                </a:schemeClr>
              </a:solidFill>
              <a:ea typeface="新細明體" pitchFamily="18" charset="-120"/>
              <a:sym typeface="Arial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0034" y="5857892"/>
            <a:ext cx="244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October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6B58A0D5-FD71-4359-A29A-E8A7E516FE22}" type="slidenum">
              <a:rPr lang="zh-TW" altLang="en-US" smtClean="0">
                <a:latin typeface="+mj-lt"/>
              </a:rPr>
              <a:pPr/>
              <a:t>10</a:t>
            </a:fld>
            <a:endParaRPr lang="zh-TW" altLang="en-US" dirty="0">
              <a:latin typeface="+mj-lt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2383803" y="3069132"/>
            <a:ext cx="2152425" cy="3386663"/>
            <a:chOff x="5037853" y="1062133"/>
            <a:chExt cx="1999228" cy="3458716"/>
          </a:xfrm>
        </p:grpSpPr>
        <p:sp>
          <p:nvSpPr>
            <p:cNvPr id="8" name="矩形 7"/>
            <p:cNvSpPr/>
            <p:nvPr/>
          </p:nvSpPr>
          <p:spPr>
            <a:xfrm>
              <a:off x="5221207" y="1062133"/>
              <a:ext cx="1634721" cy="34587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軟正黑體"/>
                <a:cs typeface="+mn-cs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5037853" y="2113815"/>
              <a:ext cx="1999228" cy="852657"/>
              <a:chOff x="5123106" y="1224083"/>
              <a:chExt cx="2365100" cy="100869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5123106" y="1224083"/>
                <a:ext cx="2354880" cy="720000"/>
              </a:xfrm>
              <a:prstGeom prst="rect">
                <a:avLst/>
              </a:prstGeom>
              <a:solidFill>
                <a:srgbClr val="9ACA9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zh-TW" altLang="en-US" b="1" kern="0" dirty="0" smtClean="0">
                    <a:solidFill>
                      <a:prstClr val="white"/>
                    </a:solidFill>
                    <a:latin typeface="+mj-lt"/>
                    <a:ea typeface="微軟正黑體"/>
                  </a:rPr>
                  <a:t>Longevity </a:t>
                </a:r>
                <a:endParaRPr lang="en-US" altLang="zh-TW" b="1" kern="0" dirty="0" smtClean="0">
                  <a:solidFill>
                    <a:prstClr val="white"/>
                  </a:solidFill>
                  <a:latin typeface="+mj-lt"/>
                  <a:ea typeface="微軟正黑體"/>
                </a:endParaRPr>
              </a:p>
              <a:p>
                <a:pPr algn="ctr"/>
                <a:r>
                  <a:rPr lang="en-US" altLang="zh-TW" b="1" kern="0" dirty="0" smtClean="0">
                    <a:solidFill>
                      <a:prstClr val="white"/>
                    </a:solidFill>
                    <a:latin typeface="+mj-lt"/>
                    <a:ea typeface="微軟正黑體"/>
                  </a:rPr>
                  <a:t>&amp; Value-added</a:t>
                </a:r>
                <a:endParaRPr lang="zh-TW" altLang="en-US" b="1" kern="0" dirty="0">
                  <a:solidFill>
                    <a:prstClr val="white"/>
                  </a:solidFill>
                  <a:latin typeface="+mj-lt"/>
                  <a:ea typeface="微軟正黑體"/>
                </a:endParaRPr>
              </a:p>
            </p:txBody>
          </p:sp>
          <p:sp>
            <p:nvSpPr>
              <p:cNvPr id="21" name="直角三角形 20"/>
              <p:cNvSpPr/>
              <p:nvPr/>
            </p:nvSpPr>
            <p:spPr>
              <a:xfrm rot="10800000" flipH="1">
                <a:off x="7273899" y="1944083"/>
                <a:ext cx="214307" cy="288698"/>
              </a:xfrm>
              <a:prstGeom prst="rtTriangle">
                <a:avLst/>
              </a:prstGeom>
              <a:solidFill>
                <a:srgbClr val="73B579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/>
                </a:endParaRPr>
              </a:p>
            </p:txBody>
          </p:sp>
          <p:sp>
            <p:nvSpPr>
              <p:cNvPr id="22" name="直角三角形 21"/>
              <p:cNvSpPr/>
              <p:nvPr/>
            </p:nvSpPr>
            <p:spPr>
              <a:xfrm rot="10800000">
                <a:off x="5125232" y="1944083"/>
                <a:ext cx="214307" cy="288698"/>
              </a:xfrm>
              <a:prstGeom prst="rtTriangle">
                <a:avLst/>
              </a:prstGeom>
              <a:solidFill>
                <a:srgbClr val="73B579"/>
              </a:solidFill>
              <a:ln w="7938" cap="rnd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微軟正黑體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2656069" y="4941168"/>
            <a:ext cx="174036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SLC-</a:t>
            </a:r>
            <a:r>
              <a:rPr lang="en-US" altLang="zh-TW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liteX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  <a:p>
            <a:pPr>
              <a:lnSpc>
                <a:spcPct val="114000"/>
              </a:lnSpc>
              <a:defRPr/>
            </a:pPr>
            <a:r>
              <a: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SSDWidget 2.0</a:t>
            </a:r>
            <a:endParaRPr lang="en-US" altLang="zh-TW" sz="1400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Fixed BOM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rPr>
              <a:t>‧ 6+6 PCN/EOL Policy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68" y="1286550"/>
            <a:ext cx="91349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5G Networking Applications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0711" y="1844824"/>
            <a:ext cx="7595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 one of the innovators in the field of industrial storage and memory, Apacer is committed to offering a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wide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range of industrial-grade SSD and DRAM solutions and cutting-edge technologies featuring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approaches to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protection.</a:t>
            </a:r>
            <a:endParaRPr lang="zh-TW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625549" y="3068960"/>
            <a:ext cx="2150490" cy="3384548"/>
            <a:chOff x="4658468" y="3356992"/>
            <a:chExt cx="2150490" cy="3456556"/>
          </a:xfrm>
        </p:grpSpPr>
        <p:grpSp>
          <p:nvGrpSpPr>
            <p:cNvPr id="28" name="群組 27"/>
            <p:cNvGrpSpPr/>
            <p:nvPr/>
          </p:nvGrpSpPr>
          <p:grpSpPr>
            <a:xfrm>
              <a:off x="4658468" y="3356992"/>
              <a:ext cx="2150490" cy="3456556"/>
              <a:chOff x="5039650" y="3645024"/>
              <a:chExt cx="1997431" cy="3456556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221207" y="3645024"/>
                <a:ext cx="1634721" cy="345655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/>
                  <a:cs typeface="+mn-cs"/>
                </a:endParaRPr>
              </a:p>
            </p:txBody>
          </p:sp>
          <p:grpSp>
            <p:nvGrpSpPr>
              <p:cNvPr id="13" name="群組 12"/>
              <p:cNvGrpSpPr/>
              <p:nvPr/>
            </p:nvGrpSpPr>
            <p:grpSpPr>
              <a:xfrm>
                <a:off x="5039650" y="5305329"/>
                <a:ext cx="1997431" cy="244038"/>
                <a:chOff x="5125232" y="4999658"/>
                <a:chExt cx="2362974" cy="288698"/>
              </a:xfrm>
            </p:grpSpPr>
            <p:sp>
              <p:nvSpPr>
                <p:cNvPr id="15" name="直角三角形 14"/>
                <p:cNvSpPr/>
                <p:nvPr/>
              </p:nvSpPr>
              <p:spPr>
                <a:xfrm rot="10800000" flipH="1">
                  <a:off x="7273899" y="4999658"/>
                  <a:ext cx="214307" cy="288698"/>
                </a:xfrm>
                <a:prstGeom prst="rtTriangle">
                  <a:avLst/>
                </a:prstGeom>
                <a:solidFill>
                  <a:srgbClr val="3CAAA2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16" name="直角三角形 15"/>
                <p:cNvSpPr/>
                <p:nvPr/>
              </p:nvSpPr>
              <p:spPr>
                <a:xfrm rot="10800000">
                  <a:off x="5125232" y="4999658"/>
                  <a:ext cx="214307" cy="288698"/>
                </a:xfrm>
                <a:prstGeom prst="rtTriangle">
                  <a:avLst/>
                </a:prstGeom>
                <a:solidFill>
                  <a:srgbClr val="3CAAA2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</p:grpSp>
        </p:grpSp>
        <p:sp>
          <p:nvSpPr>
            <p:cNvPr id="42" name="矩形 41"/>
            <p:cNvSpPr/>
            <p:nvPr/>
          </p:nvSpPr>
          <p:spPr>
            <a:xfrm>
              <a:off x="4911924" y="5281473"/>
              <a:ext cx="1816276" cy="119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Anti-</a:t>
              </a:r>
              <a:r>
                <a:rPr lang="en-US" altLang="zh-TW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Sulfuration</a:t>
              </a:r>
              <a:endPara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Conformal Coating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Nano Coating (IP57)</a:t>
              </a:r>
            </a:p>
            <a:p>
              <a:pPr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Sidefill</a:t>
              </a:r>
            </a:p>
            <a:p>
              <a:pPr>
                <a:defRPr/>
              </a:pP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Wide Temperature</a:t>
              </a:r>
            </a:p>
          </p:txBody>
        </p:sp>
      </p:grpSp>
      <p:pic>
        <p:nvPicPr>
          <p:cNvPr id="60" name="圖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53" y="3250622"/>
            <a:ext cx="762347" cy="762347"/>
          </a:xfrm>
          <a:prstGeom prst="rect">
            <a:avLst/>
          </a:prstGeom>
        </p:spPr>
      </p:pic>
      <p:grpSp>
        <p:nvGrpSpPr>
          <p:cNvPr id="46" name="群組 45"/>
          <p:cNvGrpSpPr/>
          <p:nvPr/>
        </p:nvGrpSpPr>
        <p:grpSpPr>
          <a:xfrm>
            <a:off x="6875918" y="3075180"/>
            <a:ext cx="2152651" cy="3395564"/>
            <a:chOff x="20090" y="3356991"/>
            <a:chExt cx="2152651" cy="3467806"/>
          </a:xfrm>
        </p:grpSpPr>
        <p:grpSp>
          <p:nvGrpSpPr>
            <p:cNvPr id="47" name="群組 46"/>
            <p:cNvGrpSpPr/>
            <p:nvPr/>
          </p:nvGrpSpPr>
          <p:grpSpPr>
            <a:xfrm>
              <a:off x="20090" y="3356991"/>
              <a:ext cx="2152651" cy="3467806"/>
              <a:chOff x="2061484" y="1062133"/>
              <a:chExt cx="1999438" cy="3467806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244242" y="1062133"/>
                <a:ext cx="1634721" cy="34678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軟正黑體"/>
                  <a:cs typeface="+mn-cs"/>
                </a:endParaRPr>
              </a:p>
            </p:txBody>
          </p:sp>
          <p:grpSp>
            <p:nvGrpSpPr>
              <p:cNvPr id="53" name="群組 52"/>
              <p:cNvGrpSpPr/>
              <p:nvPr/>
            </p:nvGrpSpPr>
            <p:grpSpPr>
              <a:xfrm>
                <a:off x="2061484" y="2113815"/>
                <a:ext cx="1999438" cy="852657"/>
                <a:chOff x="1602044" y="1224083"/>
                <a:chExt cx="2365350" cy="1008698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1602044" y="1224083"/>
                  <a:ext cx="2365350" cy="720000"/>
                </a:xfrm>
                <a:prstGeom prst="rect">
                  <a:avLst/>
                </a:prstGeom>
                <a:solidFill>
                  <a:srgbClr val="ACC8EA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TW" b="1" kern="0" dirty="0" smtClean="0">
                      <a:solidFill>
                        <a:prstClr val="white"/>
                      </a:solidFill>
                      <a:latin typeface="+mj-lt"/>
                      <a:ea typeface="微軟正黑體"/>
                    </a:rPr>
                    <a:t>Data Security</a:t>
                  </a:r>
                  <a:endParaRPr kumimoji="0" lang="zh-TW" altLang="en-US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58" name="直角三角形 57"/>
                <p:cNvSpPr/>
                <p:nvPr/>
              </p:nvSpPr>
              <p:spPr>
                <a:xfrm rot="10800000" flipH="1">
                  <a:off x="3752132" y="1944083"/>
                  <a:ext cx="214307" cy="288698"/>
                </a:xfrm>
                <a:prstGeom prst="rtTriangle">
                  <a:avLst/>
                </a:prstGeom>
                <a:solidFill>
                  <a:srgbClr val="558ED5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  <p:sp>
              <p:nvSpPr>
                <p:cNvPr id="62" name="直角三角形 61"/>
                <p:cNvSpPr/>
                <p:nvPr/>
              </p:nvSpPr>
              <p:spPr>
                <a:xfrm rot="10800000">
                  <a:off x="1603465" y="1944083"/>
                  <a:ext cx="214307" cy="288698"/>
                </a:xfrm>
                <a:prstGeom prst="rtTriangle">
                  <a:avLst/>
                </a:prstGeom>
                <a:solidFill>
                  <a:srgbClr val="558ED5"/>
                </a:solidFill>
                <a:ln w="7938" cap="rnd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微軟正黑體"/>
                  </a:endParaRPr>
                </a:p>
              </p:txBody>
            </p:sp>
          </p:grpSp>
        </p:grpSp>
        <p:sp>
          <p:nvSpPr>
            <p:cNvPr id="48" name="矩形 47"/>
            <p:cNvSpPr/>
            <p:nvPr/>
          </p:nvSpPr>
          <p:spPr>
            <a:xfrm>
              <a:off x="164444" y="5275119"/>
              <a:ext cx="192978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Bidirectional </a:t>
              </a:r>
            </a:p>
            <a:p>
              <a:pPr lvl="0"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Security Identification</a:t>
              </a:r>
            </a:p>
            <a:p>
              <a:pPr lvl="0"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</a:t>
              </a:r>
              <a:r>
                <a: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Signed Firmware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 lvl="0">
                <a:defRPr/>
              </a:pPr>
              <a:r>
                <a:rPr lang="en-US" altLang="zh-TW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‧ </a:t>
              </a:r>
              <a:r>
                <a:rPr lang="en-US" altLang="zh-TW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a typeface="SimSun" panose="02010600030101010101" pitchFamily="2" charset="-122"/>
                </a:rPr>
                <a:t>TCG Opal 2.0</a:t>
              </a:r>
              <a:endPara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 lvl="0">
                <a:defRPr/>
              </a:pPr>
              <a:endParaRPr lang="en-US" altLang="zh-TW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imSun" panose="02010600030101010101" pitchFamily="2" charset="-122"/>
              </a:endParaRPr>
            </a:p>
            <a:p>
              <a:pPr lvl="0">
                <a:defRPr/>
              </a:pPr>
              <a:endPara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4619625" y="4120640"/>
            <a:ext cx="2161043" cy="608619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TW" b="1" kern="0" dirty="0">
                <a:solidFill>
                  <a:prstClr val="white"/>
                </a:solidFill>
                <a:latin typeface="+mj-lt"/>
                <a:ea typeface="微軟正黑體"/>
              </a:rPr>
              <a:t>Survivability</a:t>
            </a:r>
            <a:endParaRPr lang="zh-TW" altLang="en-US" b="1" kern="0" dirty="0">
              <a:solidFill>
                <a:prstClr val="white"/>
              </a:solidFill>
              <a:latin typeface="+mj-lt"/>
              <a:ea typeface="微軟正黑體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53489" y="3068960"/>
            <a:ext cx="2150490" cy="3384548"/>
            <a:chOff x="17224" y="3284812"/>
            <a:chExt cx="2150490" cy="3456556"/>
          </a:xfrm>
        </p:grpSpPr>
        <p:grpSp>
          <p:nvGrpSpPr>
            <p:cNvPr id="3" name="群組 2"/>
            <p:cNvGrpSpPr/>
            <p:nvPr/>
          </p:nvGrpSpPr>
          <p:grpSpPr>
            <a:xfrm>
              <a:off x="17224" y="3284812"/>
              <a:ext cx="2150490" cy="3456556"/>
              <a:chOff x="2363521" y="3356992"/>
              <a:chExt cx="2150490" cy="3456556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2363521" y="3356992"/>
                <a:ext cx="2150490" cy="3456556"/>
                <a:chOff x="2106921" y="3645024"/>
                <a:chExt cx="1997431" cy="3456556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2288478" y="3645024"/>
                  <a:ext cx="1634721" cy="345655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軟正黑體"/>
                    <a:cs typeface="+mn-cs"/>
                  </a:endParaRPr>
                </a:p>
              </p:txBody>
            </p:sp>
            <p:grpSp>
              <p:nvGrpSpPr>
                <p:cNvPr id="11" name="群組 10"/>
                <p:cNvGrpSpPr/>
                <p:nvPr/>
              </p:nvGrpSpPr>
              <p:grpSpPr>
                <a:xfrm>
                  <a:off x="2106921" y="4696705"/>
                  <a:ext cx="1997431" cy="852657"/>
                  <a:chOff x="1655795" y="4279658"/>
                  <a:chExt cx="2362974" cy="1008698"/>
                </a:xfrm>
              </p:grpSpPr>
              <p:sp>
                <p:nvSpPr>
                  <p:cNvPr id="17" name="矩形 16"/>
                  <p:cNvSpPr/>
                  <p:nvPr/>
                </p:nvSpPr>
                <p:spPr>
                  <a:xfrm>
                    <a:off x="1667520" y="4279658"/>
                    <a:ext cx="2340000" cy="720000"/>
                  </a:xfrm>
                  <a:prstGeom prst="rect">
                    <a:avLst/>
                  </a:prstGeom>
                  <a:solidFill>
                    <a:srgbClr val="93CDD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lvl="0" algn="ctr">
                      <a:defRPr/>
                    </a:pPr>
                    <a:r>
                      <a:rPr lang="en-US" altLang="zh-TW" b="1" kern="0" dirty="0">
                        <a:solidFill>
                          <a:prstClr val="white"/>
                        </a:solidFill>
                        <a:latin typeface="+mj-lt"/>
                        <a:ea typeface="微軟正黑體"/>
                      </a:rPr>
                      <a:t>Power Stability</a:t>
                    </a:r>
                    <a:endParaRPr kumimoji="0" lang="zh-TW" altLang="en-US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</a:endParaRPr>
                  </a:p>
                </p:txBody>
              </p:sp>
              <p:sp>
                <p:nvSpPr>
                  <p:cNvPr id="18" name="直角三角形 17"/>
                  <p:cNvSpPr/>
                  <p:nvPr/>
                </p:nvSpPr>
                <p:spPr>
                  <a:xfrm rot="10800000" flipH="1">
                    <a:off x="3804462" y="4999658"/>
                    <a:ext cx="214307" cy="288698"/>
                  </a:xfrm>
                  <a:prstGeom prst="rtTriangle">
                    <a:avLst/>
                  </a:prstGeom>
                  <a:solidFill>
                    <a:srgbClr val="59B3C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19" name="直角三角形 18"/>
                  <p:cNvSpPr/>
                  <p:nvPr/>
                </p:nvSpPr>
                <p:spPr>
                  <a:xfrm rot="10800000">
                    <a:off x="1655795" y="4999658"/>
                    <a:ext cx="214307" cy="288698"/>
                  </a:xfrm>
                  <a:prstGeom prst="rtTriangle">
                    <a:avLst/>
                  </a:prstGeom>
                  <a:solidFill>
                    <a:srgbClr val="59B3CB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微軟正黑體"/>
                      <a:cs typeface="+mn-cs"/>
                    </a:endParaRPr>
                  </a:p>
                </p:txBody>
              </p:sp>
            </p:grpSp>
          </p:grpSp>
          <p:sp>
            <p:nvSpPr>
              <p:cNvPr id="41" name="矩形 40"/>
              <p:cNvSpPr/>
              <p:nvPr/>
            </p:nvSpPr>
            <p:spPr>
              <a:xfrm>
                <a:off x="2695846" y="5249074"/>
                <a:ext cx="1505742" cy="846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‧</a:t>
                </a:r>
                <a:r>
                  <a:rPr lang="zh-TW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 </a:t>
                </a:r>
                <a:r>
                  <a:rPr lang="en-US" altLang="zh-TW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CorePower</a:t>
                </a:r>
              </a:p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TW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‧ </a:t>
                </a:r>
                <a:r>
                  <a:rPr lang="en-US" altLang="zh-TW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DataDefender</a:t>
                </a:r>
                <a:r>
                  <a:rPr lang="en-US" altLang="zh-TW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SimSun" panose="02010600030101010101" pitchFamily="2" charset="-122"/>
                  </a:rPr>
                  <a:t>™</a:t>
                </a:r>
              </a:p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5" y="3437849"/>
              <a:ext cx="810016" cy="810016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30" y="3139217"/>
            <a:ext cx="967175" cy="967175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25" y="3227338"/>
            <a:ext cx="808236" cy="8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804248" y="709780"/>
            <a:ext cx="2339752" cy="608619"/>
          </a:xfrm>
          <a:prstGeom prst="rect">
            <a:avLst/>
          </a:prstGeom>
          <a:solidFill>
            <a:srgbClr val="93C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Power Stability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16589" y="2276872"/>
            <a:ext cx="1785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CorePower</a:t>
            </a:r>
          </a:p>
        </p:txBody>
      </p:sp>
      <p:sp>
        <p:nvSpPr>
          <p:cNvPr id="20" name="矩形 19"/>
          <p:cNvSpPr/>
          <p:nvPr/>
        </p:nvSpPr>
        <p:spPr>
          <a:xfrm>
            <a:off x="2025818" y="2701507"/>
            <a:ext cx="662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hardware-based technology designed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loss and ensure the stability of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transmission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a power outage using a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backup power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supply to allow sufficient time to move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cached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to NAND flash.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94" y="2348880"/>
            <a:ext cx="1243192" cy="115630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023654" y="4156370"/>
            <a:ext cx="24472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700" b="1" dirty="0">
                <a:solidFill>
                  <a:srgbClr val="008080"/>
                </a:solidFill>
                <a:ea typeface="微軟正黑體" pitchFamily="34" charset="-120"/>
              </a:rPr>
              <a:t>DataDefender™</a:t>
            </a:r>
          </a:p>
        </p:txBody>
      </p:sp>
      <p:sp>
        <p:nvSpPr>
          <p:cNvPr id="23" name="矩形 22"/>
          <p:cNvSpPr/>
          <p:nvPr/>
        </p:nvSpPr>
        <p:spPr>
          <a:xfrm>
            <a:off x="2039790" y="4616731"/>
            <a:ext cx="700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Combines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firmware and hardware mechanisms to ensure data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integrity, allowing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time for volatile data to be stored in the event of power loss.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7" y="4149080"/>
            <a:ext cx="1139136" cy="11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300192" y="990600"/>
            <a:ext cx="2858864" cy="782216"/>
          </a:xfrm>
          <a:prstGeom prst="rect">
            <a:avLst/>
          </a:prstGeom>
          <a:solidFill>
            <a:srgbClr val="9ACA9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zh-TW" altLang="en-US" sz="2200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Longevity </a:t>
            </a:r>
            <a:r>
              <a:rPr lang="en-US" altLang="zh-TW" sz="2200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&amp;</a:t>
            </a:r>
            <a:r>
              <a:rPr lang="zh-TW" altLang="en-US" sz="2200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 </a:t>
            </a:r>
            <a:endParaRPr lang="en-US" altLang="zh-TW" sz="2200" b="1" kern="0" dirty="0" smtClean="0">
              <a:solidFill>
                <a:prstClr val="white"/>
              </a:solidFill>
              <a:latin typeface="+mj-lt"/>
              <a:ea typeface="微軟正黑體"/>
            </a:endParaRPr>
          </a:p>
          <a:p>
            <a:pPr algn="ctr"/>
            <a:r>
              <a:rPr lang="en-US" altLang="zh-TW" sz="2200" b="1" kern="0" dirty="0" smtClean="0">
                <a:solidFill>
                  <a:prstClr val="white"/>
                </a:solidFill>
                <a:latin typeface="+mj-lt"/>
                <a:ea typeface="微軟正黑體"/>
              </a:rPr>
              <a:t>Value-added Software</a:t>
            </a:r>
            <a:endParaRPr lang="zh-TW" altLang="en-US" sz="2200" b="1" kern="0" dirty="0">
              <a:solidFill>
                <a:prstClr val="white"/>
              </a:solidFill>
              <a:latin typeface="+mj-lt"/>
              <a:ea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7938" y="4138388"/>
            <a:ext cx="22847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SSDWidget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2.0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3497" y="4603659"/>
            <a:ext cx="64081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Apacer SSDWidget 2.0 is a comprehensive disk monitoring and maintaining utility. Designed with the concepts of S.M.A.R.T., SSDWidget2.0 can monitor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SSDʼs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health-related information and provide SSD status for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lifetime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and workload analysis.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9" y="4077072"/>
            <a:ext cx="1228677" cy="12385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53498" y="2276872"/>
            <a:ext cx="14297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SLC-</a:t>
            </a:r>
            <a:r>
              <a:rPr lang="en-US" altLang="zh-TW" sz="2700" b="1" dirty="0" err="1" smtClean="0">
                <a:solidFill>
                  <a:srgbClr val="008080"/>
                </a:solidFill>
                <a:ea typeface="微軟正黑體" pitchFamily="34" charset="-120"/>
              </a:rPr>
              <a:t>liteX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75116" y="2742143"/>
            <a:ext cx="6386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Apacer's 3D NAND SLC-</a:t>
            </a:r>
            <a:r>
              <a:rPr lang="en-US" altLang="zh-TW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liteX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technology breaks through the limitations of existing technology and provides up to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100,000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P/E cycles, which is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 33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more than MLC or industrial 3D TLC.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05936"/>
            <a:ext cx="1297376" cy="12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88014" y="1772816"/>
            <a:ext cx="2478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Anti-</a:t>
            </a:r>
            <a:r>
              <a:rPr lang="en-US" altLang="zh-TW" sz="2700" b="1" dirty="0" err="1" smtClean="0">
                <a:solidFill>
                  <a:srgbClr val="008080"/>
                </a:solidFill>
                <a:ea typeface="微軟正黑體" pitchFamily="34" charset="-120"/>
              </a:rPr>
              <a:t>Sulfuration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7243" y="2197451"/>
            <a:ext cx="7082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Apacer's world's first patented anti-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sulfuration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DRAM modules and anti-</a:t>
            </a:r>
            <a:r>
              <a:rPr lang="en-US" altLang="zh-TW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sulfuration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SSDs with the industry's highest level of anti-corrosion ANSI/ISA 71.04 G3 Certification can meet the needs of industrial products facing harsh environments.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78193" y="3284984"/>
            <a:ext cx="2859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Conformal Coating</a:t>
            </a:r>
          </a:p>
        </p:txBody>
      </p:sp>
      <p:sp>
        <p:nvSpPr>
          <p:cNvPr id="20" name="矩形 19"/>
          <p:cNvSpPr/>
          <p:nvPr/>
        </p:nvSpPr>
        <p:spPr>
          <a:xfrm>
            <a:off x="1988778" y="3686699"/>
            <a:ext cx="6855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Conformal coating improves product reliability when applied on the surface of printed circuit boards. This protective film can safeguard devices from dust ingression and liquid immersion.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73109" y="4725144"/>
            <a:ext cx="21259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Nano 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Coating</a:t>
            </a: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3267" y="5149779"/>
            <a:ext cx="6571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IP57 waterproof and dustproof solution is 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ideal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SSD modules as it provides invulnerable protection for the components on the devices. Nano Coating adopts Chemical Vapor Deposition (CVD) to create a thin, transparent polymer film. 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0374" y="692150"/>
            <a:ext cx="2333625" cy="608400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Survivability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2" y="1916833"/>
            <a:ext cx="1103704" cy="11208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3388901"/>
            <a:ext cx="1068661" cy="106866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4" y="4868020"/>
            <a:ext cx="1084652" cy="10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13656" y="2317384"/>
            <a:ext cx="12336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Sidefill 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  <a:p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2885" y="2742019"/>
            <a:ext cx="6319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Apacerʼs Sidefill technology strengthens the connections between solder joints and their board, making them more robust and vibration-resistant. It also allows for heat dissipation to offset thermal damage.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0374" y="692150"/>
            <a:ext cx="2333625" cy="608400"/>
          </a:xfrm>
          <a:prstGeom prst="rect">
            <a:avLst/>
          </a:prstGeom>
          <a:solidFill>
            <a:srgbClr val="6BCBC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Survivability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4" y="2317384"/>
            <a:ext cx="1173490" cy="11649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903835" y="4293096"/>
            <a:ext cx="28666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Wide Temperature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14420" y="4694811"/>
            <a:ext cx="6855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Products rated for wide temperature operation are designed with wide temperature support to ensure reliable operation in extreme temperatures ranging from -</a:t>
            </a:r>
            <a:r>
              <a:rPr lang="en-US" altLang="zh-TW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40°C </a:t>
            </a:r>
            <a:r>
              <a:rPr lang="en-US" altLang="zh-TW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85°C.</a:t>
            </a:r>
            <a:endParaRPr lang="zh-TW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6" y="4329225"/>
            <a:ext cx="1136604" cy="10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014418" y="709780"/>
            <a:ext cx="2129582" cy="608619"/>
          </a:xfrm>
          <a:prstGeom prst="rect">
            <a:avLst/>
          </a:prstGeom>
          <a:solidFill>
            <a:srgbClr val="ACC8E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TW" sz="2400" b="1" kern="0" dirty="0">
                <a:solidFill>
                  <a:prstClr val="white"/>
                </a:solidFill>
                <a:ea typeface="微軟正黑體"/>
              </a:rPr>
              <a:t>Data Security</a:t>
            </a:r>
            <a:endParaRPr lang="zh-TW" altLang="en-US" sz="2400" b="1" kern="0" dirty="0">
              <a:solidFill>
                <a:prstClr val="white"/>
              </a:solidFill>
              <a:ea typeface="微軟正黑體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4299" y="1483360"/>
            <a:ext cx="5400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Bidirectional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Security 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Identification</a:t>
            </a:r>
          </a:p>
        </p:txBody>
      </p:sp>
      <p:sp>
        <p:nvSpPr>
          <p:cNvPr id="9" name="矩形 8"/>
          <p:cNvSpPr/>
          <p:nvPr/>
        </p:nvSpPr>
        <p:spPr>
          <a:xfrm>
            <a:off x="2063924" y="1957779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security verification mechanism is implanted between the device and the platform to prevent the data in the device from being stolen if it is subjected to a hacker’s invasion. 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2142" y="3046122"/>
            <a:ext cx="25884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Signed Firmware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8064" y="3482123"/>
            <a:ext cx="6848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Apacerʼs Signed Firmware technology is a secure way to update firmware. By including a digital signature, a firmware update will be authenticated by the Apacer SSD before a firmware update is performed. This extra layer of protection keeps drives secure.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71768" y="4765537"/>
            <a:ext cx="20259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TCG Opal 2.0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8" y="3114464"/>
            <a:ext cx="1397388" cy="13713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52121" y="5190172"/>
            <a:ext cx="657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Apacer offers TCG Opal 2.0-compliant self-encrypting drives (SEDs) which incorporate AES encryption for rock-solid data protection. Buyers love TCG Opal 2.0ʼs Instant </a:t>
            </a:r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Keychange</a:t>
            </a:r>
            <a:r>
              <a:rPr lang="en-US" altLang="zh-TW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軟正黑體"/>
              </a:rPr>
              <a:t>™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technology, which uses cryptographic erasure to scramble a drive in less than a second. This technology is also available independently upon request. 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9" y="4947384"/>
            <a:ext cx="1252250" cy="121791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8" t="6949" r="1931" b="6948"/>
          <a:stretch/>
        </p:blipFill>
        <p:spPr>
          <a:xfrm>
            <a:off x="547674" y="1485422"/>
            <a:ext cx="1266667" cy="119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5G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Networking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Applications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Cases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21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4454" y="544905"/>
            <a:ext cx="4412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Recommended Products: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SSD</a:t>
            </a:r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34975"/>
              </p:ext>
            </p:extLst>
          </p:nvPr>
        </p:nvGraphicFramePr>
        <p:xfrm>
          <a:off x="108837" y="1949012"/>
          <a:ext cx="8999667" cy="4852686"/>
        </p:xfrm>
        <a:graphic>
          <a:graphicData uri="http://schemas.openxmlformats.org/drawingml/2006/table">
            <a:tbl>
              <a:tblPr/>
              <a:tblGrid>
                <a:gridCol w="1052651"/>
                <a:gridCol w="863899"/>
                <a:gridCol w="841092"/>
                <a:gridCol w="965172"/>
                <a:gridCol w="1085655"/>
                <a:gridCol w="959307"/>
                <a:gridCol w="1143658"/>
                <a:gridCol w="1008112"/>
                <a:gridCol w="1080121"/>
              </a:tblGrid>
              <a:tr h="44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Model</a:t>
                      </a: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PV930-M280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PV210-M280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PV220-M280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PH920-M280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SV24P-25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SH250-25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SH250-M280</a:t>
                      </a: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UH110-UFD1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971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  <a:sym typeface="Gill Sans" charset="0"/>
                        </a:rPr>
                        <a:t>Features</a:t>
                      </a:r>
                    </a:p>
                  </a:txBody>
                  <a:tcPr marL="55699" marR="55699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High Performance,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Signed Firmware</a:t>
                      </a:r>
                      <a:endParaRPr lang="zh-TW" altLang="zh-TW" sz="105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TCG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Opal</a:t>
                      </a:r>
                      <a:r>
                        <a:rPr lang="zh-TW" altLang="en-US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2.0</a:t>
                      </a:r>
                      <a:endParaRPr lang="zh-TW" altLang="zh-TW" sz="11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Anti-</a:t>
                      </a:r>
                      <a:r>
                        <a:rPr lang="en-US" altLang="zh-TW" sz="1100" b="1" kern="120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Sulfuration</a:t>
                      </a:r>
                      <a:endParaRPr lang="zh-TW" altLang="zh-TW" sz="11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High Endurance, Signed Firmware</a:t>
                      </a:r>
                      <a:endParaRPr lang="zh-TW" altLang="zh-TW" sz="11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CorePower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, TCG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Opal 2.0</a:t>
                      </a:r>
                      <a:endParaRPr lang="zh-TW" altLang="zh-TW" sz="11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High Endurance, TCG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Opal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2.0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High Endurance, TCG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Opal</a:t>
                      </a:r>
                      <a:r>
                        <a:rPr lang="en-US" altLang="zh-TW" sz="11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Anti-</a:t>
                      </a:r>
                      <a:r>
                        <a:rPr lang="en-US" altLang="zh-TW" sz="11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Sulfuration</a:t>
                      </a:r>
                      <a:endParaRPr lang="en-US" altLang="zh-TW" sz="11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High Endurance,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Bidirectional Security Identification</a:t>
                      </a:r>
                      <a:endParaRPr lang="zh-TW" altLang="en-US" sz="1000" b="1" kern="1200" dirty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Form Factor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2.5”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2.5”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2280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USB Flash Drive</a:t>
                      </a:r>
                      <a:endParaRPr lang="zh-TW" altLang="en-US" sz="900" kern="1200" dirty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Interface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PCIe</a:t>
                      </a: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Gen4 x4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PCIe</a:t>
                      </a: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Gen3 x4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PCIe</a:t>
                      </a: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Gen3 x4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PCIe</a:t>
                      </a: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Gen3 x4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USB 3.1 Gen1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Connector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M Key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(7+15) pin</a:t>
                      </a:r>
                      <a:endParaRPr lang="zh-TW" altLang="en-US" sz="900" strike="sngStrike" kern="1200" baseline="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(7+15) pin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USB Type A Plug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NAND Flash</a:t>
                      </a:r>
                      <a:r>
                        <a:rPr kumimoji="0" lang="zh-TW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Type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Capacity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480~1920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240~1920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120~1920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160~640</a:t>
                      </a:r>
                      <a:r>
                        <a:rPr lang="en-US" altLang="zh-TW" sz="900" kern="1200" baseline="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120~1920</a:t>
                      </a:r>
                      <a:r>
                        <a:rPr lang="en-US" altLang="zh-TW" sz="900" kern="1200" baseline="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10~320</a:t>
                      </a:r>
                      <a:r>
                        <a:rPr lang="en-US" altLang="zh-TW" sz="900" kern="12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</a:t>
                      </a: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10~320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16~64 GB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External DRAM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Yes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Yes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b="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Yes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357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Max. R/W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Performance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(MB/sec)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5080/4735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3130/2620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1710/1685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1740/1530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560/495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560/520</a:t>
                      </a:r>
                      <a:endParaRPr lang="zh-TW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560/520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265/125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454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IOPS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(4K Random Write)</a:t>
                      </a:r>
                      <a:endParaRPr kumimoji="0" lang="en-US" altLang="zh-TW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633K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521K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263K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265K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84K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74K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74K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700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27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Standard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Operating</a:t>
                      </a:r>
                      <a:r>
                        <a:rPr kumimoji="0" lang="zh-TW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Temp. (°C)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9069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Wide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Temp.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(°C)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-40 ~ + 85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(16GB Not supported)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78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MTBF (Hours)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53367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Gill Sans" charset="0"/>
                        </a:rPr>
                        <a:t>Recommended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Gill Sans" charset="0"/>
                        </a:rPr>
                        <a:t>Applications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5G-ORAN CU,</a:t>
                      </a:r>
                      <a:r>
                        <a:rPr lang="zh-TW" altLang="en-US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DU, MEC</a:t>
                      </a:r>
                      <a:endParaRPr lang="zh-TW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5G-ORAN DU, MEC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5G-ORAN DU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MEC, </a:t>
                      </a:r>
                      <a:r>
                        <a:rPr lang="en-US" altLang="zh-TW" sz="900" b="1" kern="1200" dirty="0" err="1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Fronthaul</a:t>
                      </a:r>
                      <a:r>
                        <a:rPr lang="en-US" altLang="zh-TW" sz="9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Gateway, Switch, Router, SD-WAN,</a:t>
                      </a:r>
                      <a:r>
                        <a:rPr lang="zh-TW" altLang="en-US" sz="9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Firewall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5G-ORAN DU MEC, </a:t>
                      </a:r>
                      <a:r>
                        <a:rPr lang="en-US" altLang="zh-TW" sz="1000" b="1" kern="1200" dirty="0" err="1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Fronthaul</a:t>
                      </a: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Gateway, Switch, Router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5G-ORAN DU MEC, </a:t>
                      </a:r>
                      <a:r>
                        <a:rPr lang="en-US" altLang="zh-TW" sz="1000" b="1" kern="1200" dirty="0" err="1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Fronthaul</a:t>
                      </a: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Gateway, S</a:t>
                      </a:r>
                      <a:r>
                        <a:rPr lang="fr-FR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witch, </a:t>
                      </a: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R</a:t>
                      </a:r>
                      <a:r>
                        <a:rPr lang="fr-FR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outer</a:t>
                      </a: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Switch, Firewall</a:t>
                      </a:r>
                      <a:endParaRPr lang="zh-TW" altLang="en-US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88" y="1052736"/>
            <a:ext cx="960213" cy="9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88" y="1066888"/>
            <a:ext cx="952796" cy="95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dustrial.apacer.com/upfiles/ADUpload/allshare/7mm%20phot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598" r="17345" b="9952"/>
          <a:stretch/>
        </p:blipFill>
        <p:spPr bwMode="auto">
          <a:xfrm>
            <a:off x="5076056" y="936000"/>
            <a:ext cx="723095" cy="9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ndustrial.apacer.com/upfiles/ADUpload/allshare/7mm%20phot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598" r="17345" b="9952"/>
          <a:stretch/>
        </p:blipFill>
        <p:spPr bwMode="auto">
          <a:xfrm>
            <a:off x="6081626" y="936000"/>
            <a:ext cx="723095" cy="9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80" y="1052736"/>
            <a:ext cx="960213" cy="9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92" y="1044990"/>
            <a:ext cx="960213" cy="9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ndustrial.apacer.com/upfiles/ADUpload/allshare/PV220-M28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55" y="1063180"/>
            <a:ext cx="960213" cy="9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ndustrial.apacer.com/upfiles/ADUpload/allshare/UH110-UFD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004" y="1400489"/>
            <a:ext cx="715476" cy="7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4454" y="620688"/>
            <a:ext cx="44120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Recommended Products: </a:t>
            </a: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SSD</a:t>
            </a:r>
          </a:p>
        </p:txBody>
      </p:sp>
      <p:graphicFrame>
        <p:nvGraphicFramePr>
          <p:cNvPr id="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60559"/>
              </p:ext>
            </p:extLst>
          </p:nvPr>
        </p:nvGraphicFramePr>
        <p:xfrm>
          <a:off x="35496" y="1904916"/>
          <a:ext cx="9000627" cy="4861596"/>
        </p:xfrm>
        <a:graphic>
          <a:graphicData uri="http://schemas.openxmlformats.org/drawingml/2006/table">
            <a:tbl>
              <a:tblPr/>
              <a:tblGrid>
                <a:gridCol w="1073051"/>
                <a:gridCol w="880842"/>
                <a:gridCol w="954245"/>
                <a:gridCol w="954245"/>
                <a:gridCol w="1039272"/>
                <a:gridCol w="977898"/>
                <a:gridCol w="1065777"/>
                <a:gridCol w="992597"/>
                <a:gridCol w="1062700"/>
              </a:tblGrid>
              <a:tr h="357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Model</a:t>
                      </a:r>
                      <a:endParaRPr kumimoji="0" lang="en-US" altLang="zh-TW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SH250-M242</a:t>
                      </a: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SH250-300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SV250-25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SV250-M280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SV250-M242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SV250-300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SV250-7LP2</a:t>
                      </a: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UV110-UFM2</a:t>
                      </a:r>
                      <a:endParaRPr lang="zh-TW" altLang="zh-TW" sz="1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2206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  <a:sym typeface="Gill Sans" charset="0"/>
                        </a:rPr>
                        <a:t>Features</a:t>
                      </a:r>
                    </a:p>
                  </a:txBody>
                  <a:tcPr marL="55699" marR="55699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High Endurance, TCG</a:t>
                      </a:r>
                      <a:r>
                        <a:rPr lang="zh-TW" altLang="en-US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Opal 2.0</a:t>
                      </a:r>
                      <a:endParaRPr lang="zh-TW" altLang="en-US" sz="10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TCG Opal 2.0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Anti-</a:t>
                      </a:r>
                      <a:r>
                        <a:rPr lang="en-US" altLang="zh-TW" sz="1000" b="1" kern="120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Sulfuration</a:t>
                      </a: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TCG</a:t>
                      </a:r>
                      <a:r>
                        <a:rPr lang="zh-TW" altLang="en-US" sz="1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Opal 2.0</a:t>
                      </a:r>
                      <a:endParaRPr lang="zh-TW" altLang="en-US" sz="1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TCG Opal 2.0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TCG Opal 2.0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Compact, Write Protect Switch</a:t>
                      </a:r>
                      <a:endParaRPr lang="zh-TW" altLang="en-US" sz="1000" b="1" kern="1200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206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Form Factor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2242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JEDEC MO-300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2.5”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2280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M.2 2242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JEDEC MO-300</a:t>
                      </a:r>
                      <a:endParaRPr lang="zh-TW" altLang="en-US" sz="1000" kern="1200" dirty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Disk Module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USB Disk Module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5286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Interface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SATA 3.2 (6Gb/s)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USB 2.0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887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Connector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52-pin </a:t>
                      </a:r>
                      <a:r>
                        <a:rPr lang="en-US" altLang="zh-TW" sz="10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mSATA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(7+15) pin</a:t>
                      </a:r>
                      <a:endParaRPr lang="zh-TW" altLang="en-US" sz="1000" strike="sngStrike" kern="1200" baseline="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M.2 B &amp; M Key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52-pin </a:t>
                      </a:r>
                      <a:r>
                        <a:rPr lang="en-US" altLang="zh-TW" sz="10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mSATA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 pin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10-pin (2x5) female header in 2.00mm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NAND Flash</a:t>
                      </a:r>
                      <a:r>
                        <a:rPr kumimoji="0" lang="zh-TW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Type</a:t>
                      </a:r>
                      <a:endParaRPr kumimoji="0" lang="zh-TW" alt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3D TLC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7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Capacity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10~160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10~160 GB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30~960 </a:t>
                      </a:r>
                      <a:r>
                        <a:rPr lang="en-US" altLang="zh-TW" sz="1000" kern="1200" baseline="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30~1920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30~120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16~128 GB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7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External DRAM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No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192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Max. R/W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Performance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(MB/sec)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560/520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560/520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560/520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560/520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560/515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560/515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560/510</a:t>
                      </a:r>
                      <a:endParaRPr lang="zh-TW" altLang="en-US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40/33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716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IOPS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(4K Random Write)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75K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75K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73K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73K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73K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71K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75K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endParaRPr lang="en-US" altLang="zh-TW" sz="9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5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Standard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Operating</a:t>
                      </a:r>
                      <a:r>
                        <a:rPr kumimoji="0" lang="zh-TW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kumimoji="0" lang="en-US" altLang="zh-TW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Temp. (°C)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0 ~ + 70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7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Wide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Temp. </a:t>
                      </a: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(°C)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 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- 40 ~ + 85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7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新細明體" pitchFamily="18" charset="-120"/>
                          <a:cs typeface="+mn-cs"/>
                        </a:rPr>
                        <a:t>MTBF (Hours)</a:t>
                      </a:r>
                      <a:endParaRPr kumimoji="0" lang="en-US" altLang="zh-TW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 smtClean="0">
                          <a:solidFill>
                            <a:srgbClr val="262626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&gt;3,000,000</a:t>
                      </a:r>
                      <a:endParaRPr lang="zh-TW" altLang="en-US" sz="1000" kern="1200" dirty="0" smtClean="0">
                        <a:solidFill>
                          <a:srgbClr val="262626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8664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Gill Sans" charset="0"/>
                        </a:rPr>
                        <a:t>Recommended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Gill Sans" charset="0"/>
                        </a:rPr>
                        <a:t>Applications</a:t>
                      </a:r>
                    </a:p>
                  </a:txBody>
                  <a:tcPr marL="64296" marR="64296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Router, Switch,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err="1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Fronthaul</a:t>
                      </a: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Gateway</a:t>
                      </a:r>
                      <a:endParaRPr lang="zh-TW" altLang="zh-TW" sz="11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5G Small Cell,</a:t>
                      </a:r>
                      <a:r>
                        <a:rPr lang="zh-TW" altLang="en-US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100" b="1" kern="1200" dirty="0" err="1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uCPE</a:t>
                      </a: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, SD-WAN, Firewall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kern="1200" dirty="0" smtClean="0">
                          <a:solidFill>
                            <a:schemeClr val="accent5"/>
                          </a:solidFill>
                          <a:effectLst/>
                          <a:latin typeface="+mj-lt"/>
                          <a:ea typeface="微軟正黑體" panose="020B0604030504040204" pitchFamily="34" charset="-120"/>
                          <a:cs typeface="+mn-cs"/>
                        </a:rPr>
                        <a:t>Switch, SD-WAN, Firewall</a:t>
                      </a: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b="1" kern="1200" dirty="0" smtClean="0">
                        <a:solidFill>
                          <a:schemeClr val="accent5"/>
                        </a:solidFill>
                        <a:effectLst/>
                        <a:latin typeface="+mj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36000" marB="3600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4" descr="https://industrial.apacer.com/upfiles/ADUpload/allshare/SH250_M2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63" y="1365565"/>
            <a:ext cx="530244" cy="5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industrial.apacer.com/upfiles/ADUpload/allshare/SV250-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60" y="1328887"/>
            <a:ext cx="546092" cy="5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ndustrial.apacer.com/upfiles/ADUpload/allshare/7mm%20phot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1598" r="17345" b="9952"/>
          <a:stretch/>
        </p:blipFill>
        <p:spPr bwMode="auto">
          <a:xfrm>
            <a:off x="3029720" y="846483"/>
            <a:ext cx="723095" cy="9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ndustrial.apacer.com/upfiles/ADUpload/allshare/SV250_M280_BG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3351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industrial.apacer.com/upfiles/ADUpload/allshare/SV250-3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58" y="1320158"/>
            <a:ext cx="546092" cy="5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ndustrial.apacer.com/upfiles/ADUpload/allshare/SV250_M24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8" y="1320157"/>
            <a:ext cx="546093" cy="5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207" y="1293899"/>
            <a:ext cx="518217" cy="5182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023" y="1340768"/>
            <a:ext cx="323915" cy="439922"/>
          </a:xfrm>
          <a:prstGeom prst="rect">
            <a:avLst/>
          </a:prstGeom>
        </p:spPr>
      </p:pic>
      <p:pic>
        <p:nvPicPr>
          <p:cNvPr id="1026" name="Picture 2" descr="https://industrial.apacer.com/upfiles/ADUpload/allshare/SH250-7LP2%2090D_%E7%94%A2%E5%93%81%E7%85%A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66" y="1244455"/>
            <a:ext cx="630524" cy="6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66675"/>
              </p:ext>
            </p:extLst>
          </p:nvPr>
        </p:nvGraphicFramePr>
        <p:xfrm>
          <a:off x="107504" y="2060848"/>
          <a:ext cx="8806395" cy="4392488"/>
        </p:xfrm>
        <a:graphic>
          <a:graphicData uri="http://schemas.openxmlformats.org/drawingml/2006/table">
            <a:tbl>
              <a:tblPr/>
              <a:tblGrid>
                <a:gridCol w="1336668"/>
                <a:gridCol w="1444012"/>
                <a:gridCol w="1496510"/>
                <a:gridCol w="1503122"/>
                <a:gridCol w="1509735"/>
                <a:gridCol w="1516348"/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Module Type </a:t>
                      </a:r>
                      <a:endParaRPr kumimoji="0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RDIMM</a:t>
                      </a:r>
                      <a:endParaRPr lang="zh-TW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UDIMM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ECC SODIMM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 RDIMM</a:t>
                      </a:r>
                      <a:endParaRPr lang="zh-TW" altLang="zh-TW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VLP ECC UDIMM</a:t>
                      </a:r>
                      <a:endParaRPr lang="zh-TW" altLang="zh-TW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0689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kumimoji="0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55699" marR="55699" marT="27846" marB="27846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DDR4</a:t>
                      </a:r>
                      <a:endParaRPr lang="zh-TW" altLang="en-US" sz="12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Frequency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2133/2400/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2133/2400/2666/2933/3200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2133/2400/2666/2933/3200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4G/8G/16G/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32G/64G/128G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4G/8G/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16G/32G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4G/8G/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16G/32G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4G/8G/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16G/32G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4G/8G/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16G/32G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Voltage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1.2v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Pin Count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260-Pin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288-Pin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Width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72-Bit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721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PCB Height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1.23"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1.23"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1.18"</a:t>
                      </a: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0.738"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0.738"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Operation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Temperature</a:t>
                      </a: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 (°C)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</a:t>
                      </a:r>
                      <a:r>
                        <a:rPr lang="en-US" altLang="zh-TW" sz="12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~</a:t>
                      </a: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36000" marR="36000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TC = 0 ~ + 85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9174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Value-added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Technology</a:t>
                      </a:r>
                    </a:p>
                  </a:txBody>
                  <a:tcPr marL="64296" marR="64296" marT="32150" marB="32150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0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1444" marR="91444" marT="45723" marB="45723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290853" y="620688"/>
            <a:ext cx="47935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Recommended Products: DRAM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3074" name="Picture 2" descr="https://industrial.apacer.com/upfiles/ADUpload/allshare/D4-VLP-ECC-UDIM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13" y="1077778"/>
            <a:ext cx="1394596" cy="13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ndustrial.apacer.com/upfiles/ADUpload/allshare/DR4-VLP-RDIM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32" y="1049703"/>
            <a:ext cx="1478303" cy="14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industrial.apacer.com/upfiles/ADUpload/allshare/DDR4-3200_ECC_UDIMM_16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8" b="36412"/>
          <a:stretch/>
        </p:blipFill>
        <p:spPr bwMode="auto">
          <a:xfrm>
            <a:off x="2963546" y="1601912"/>
            <a:ext cx="1308892" cy="3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https://industrial.apacer.com/upfiles/ADUpload/allshare/DDR4-3200_ECC_SODIMM_16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 r="5250" b="29607"/>
          <a:stretch/>
        </p:blipFill>
        <p:spPr bwMode="auto">
          <a:xfrm>
            <a:off x="4680256" y="1548431"/>
            <a:ext cx="940052" cy="42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ndustrial.apacer.com/upfiles/ADUpload/allshare/DDR4-3200_RDIMM_16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61" y="1105117"/>
            <a:ext cx="1339918" cy="13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347865" y="5661248"/>
            <a:ext cx="3456384" cy="702113"/>
            <a:chOff x="3474451" y="5661248"/>
            <a:chExt cx="3329797" cy="648073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8"/>
            <a:srcRect r="24066"/>
            <a:stretch/>
          </p:blipFill>
          <p:spPr>
            <a:xfrm>
              <a:off x="3474451" y="5661248"/>
              <a:ext cx="1729355" cy="603887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5135968" y="5661249"/>
              <a:ext cx="1668280" cy="648072"/>
              <a:chOff x="4977738" y="5766011"/>
              <a:chExt cx="1090969" cy="417370"/>
            </a:xfrm>
          </p:grpSpPr>
          <p:pic>
            <p:nvPicPr>
              <p:cNvPr id="32" name="圖片 31"/>
              <p:cNvPicPr>
                <a:picLocks noChangeAspect="1"/>
              </p:cNvPicPr>
              <p:nvPr/>
            </p:nvPicPr>
            <p:blipFill rotWithShape="1">
              <a:blip r:embed="rId9"/>
              <a:srcRect l="72571"/>
              <a:stretch/>
            </p:blipFill>
            <p:spPr>
              <a:xfrm>
                <a:off x="4977738" y="5766011"/>
                <a:ext cx="410860" cy="417370"/>
              </a:xfrm>
              <a:prstGeom prst="rect">
                <a:avLst/>
              </a:prstGeom>
            </p:spPr>
          </p:pic>
          <p:pic>
            <p:nvPicPr>
              <p:cNvPr id="33" name="圖片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8109" y="5792940"/>
                <a:ext cx="339563" cy="325990"/>
              </a:xfrm>
              <a:prstGeom prst="rect">
                <a:avLst/>
              </a:prstGeom>
            </p:spPr>
          </p:pic>
          <p:pic>
            <p:nvPicPr>
              <p:cNvPr id="35" name="圖片 3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1157" y="5792940"/>
                <a:ext cx="317550" cy="327370"/>
              </a:xfrm>
              <a:prstGeom prst="rect">
                <a:avLst/>
              </a:prstGeom>
            </p:spPr>
          </p:pic>
        </p:grpSp>
      </p:grpSp>
      <p:sp>
        <p:nvSpPr>
          <p:cNvPr id="47" name="矩形 46"/>
          <p:cNvSpPr/>
          <p:nvPr/>
        </p:nvSpPr>
        <p:spPr>
          <a:xfrm>
            <a:off x="4526301" y="6191009"/>
            <a:ext cx="579865" cy="21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 charset="0"/>
              </a:rPr>
              <a:t>(Optional)</a:t>
            </a:r>
            <a:endParaRPr lang="zh-TW" altLang="en-US" sz="700" dirty="0">
              <a:solidFill>
                <a:schemeClr val="tx1">
                  <a:lumMod val="75000"/>
                  <a:lumOff val="25000"/>
                </a:schemeClr>
              </a:solidFill>
              <a:sym typeface="Gill Sans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03980" y="6192708"/>
            <a:ext cx="579865" cy="21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 charset="0"/>
              </a:rPr>
              <a:t>(Optional)</a:t>
            </a:r>
            <a:endParaRPr lang="zh-TW" altLang="en-US" sz="700" dirty="0">
              <a:solidFill>
                <a:schemeClr val="tx1">
                  <a:lumMod val="75000"/>
                  <a:lumOff val="25000"/>
                </a:schemeClr>
              </a:solidFill>
              <a:sym typeface="Gill Sans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720327" y="6202774"/>
            <a:ext cx="579865" cy="21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 charset="0"/>
              </a:rPr>
              <a:t>(Optional)</a:t>
            </a:r>
            <a:endParaRPr lang="zh-TW" altLang="en-US" sz="700" dirty="0">
              <a:solidFill>
                <a:schemeClr val="tx1">
                  <a:lumMod val="75000"/>
                  <a:lumOff val="25000"/>
                </a:schemeClr>
              </a:solidFill>
              <a:sym typeface="Gill Sans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50983" y="6202774"/>
            <a:ext cx="579865" cy="21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Gill Sans" charset="0"/>
              </a:rPr>
              <a:t>(Optional)</a:t>
            </a:r>
            <a:endParaRPr lang="zh-TW" altLang="en-US" sz="700" dirty="0">
              <a:solidFill>
                <a:schemeClr val="tx1">
                  <a:lumMod val="75000"/>
                  <a:lumOff val="25000"/>
                </a:scheme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5G Networking Applications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Customer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Cases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23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71368" y="6484389"/>
            <a:ext cx="2133600" cy="365125"/>
          </a:xfrm>
        </p:spPr>
        <p:txBody>
          <a:bodyPr/>
          <a:lstStyle/>
          <a:p>
            <a:fld id="{6B58A0D5-FD71-4359-A29A-E8A7E516FE22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aphicFrame>
        <p:nvGraphicFramePr>
          <p:cNvPr id="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636898"/>
              </p:ext>
            </p:extLst>
          </p:nvPr>
        </p:nvGraphicFramePr>
        <p:xfrm>
          <a:off x="395536" y="2082750"/>
          <a:ext cx="8306280" cy="4226570"/>
        </p:xfrm>
        <a:graphic>
          <a:graphicData uri="http://schemas.openxmlformats.org/drawingml/2006/table">
            <a:tbl>
              <a:tblPr/>
              <a:tblGrid>
                <a:gridCol w="1404000"/>
                <a:gridCol w="2124000"/>
                <a:gridCol w="159084"/>
                <a:gridCol w="2137028"/>
                <a:gridCol w="159084"/>
                <a:gridCol w="159084"/>
                <a:gridCol w="2164000"/>
              </a:tblGrid>
              <a:tr h="416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Module Type</a:t>
                      </a:r>
                    </a:p>
                  </a:txBody>
                  <a:tcPr marL="57254" marR="57254" marT="28623" marB="28623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  <a:cs typeface="+mn-cs"/>
                          <a:sym typeface="Gill Sans" charset="0"/>
                        </a:rPr>
                        <a:t>ECC UDIMM</a:t>
                      </a: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  <a:cs typeface="+mn-cs"/>
                          <a:sym typeface="Gill Sans" charset="0"/>
                        </a:rPr>
                        <a:t>ECC SODIMM</a:t>
                      </a: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微軟正黑體" pitchFamily="34" charset="-120"/>
                          <a:cs typeface="+mn-cs"/>
                          <a:sym typeface="Gill Sans" charset="0"/>
                        </a:rPr>
                        <a:t>RDIMM</a:t>
                      </a: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9472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endParaRPr kumimoji="0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57254" marR="57254" marT="28623" marB="28623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DDR5</a:t>
                      </a:r>
                      <a:endParaRPr lang="zh-TW" altLang="en-US" sz="1200" b="1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微軟正黑體" pitchFamily="34" charset="-120"/>
                        <a:cs typeface="+mn-cs"/>
                        <a:sym typeface="Gill Sans" charset="0"/>
                      </a:endParaRPr>
                    </a:p>
                  </a:txBody>
                  <a:tcPr marL="93996" marR="93996" marT="46999" marB="4699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16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Frequency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                                                           DDR5-4800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8453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Gill Sans" charset="0"/>
                        </a:rPr>
                        <a:t>Capacity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  <a:sym typeface="Gill Sans" charset="0"/>
                        </a:rPr>
                        <a:t>16GB / 32GB</a:t>
                      </a:r>
                      <a:endParaRPr lang="zh-TW" alt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16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Voltage</a:t>
                      </a:r>
                      <a:endParaRPr kumimoji="0" lang="zh-TW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1.1v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1.1v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1.1v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16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Pin Count</a:t>
                      </a: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288-Pin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262-Pin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288-Pin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16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Width</a:t>
                      </a: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72-Bit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72-Bit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80-Bit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1671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PCB Height</a:t>
                      </a: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1.23"</a:t>
                      </a: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1.18"</a:t>
                      </a: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</a:rPr>
                        <a:t>1.23"</a:t>
                      </a: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2064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Operation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Temperature </a:t>
                      </a: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(°C)</a:t>
                      </a:r>
                      <a:endParaRPr kumimoji="0" lang="en-US" altLang="zh-TW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 = 0 ~ + 85</a:t>
                      </a: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 = 0 ~ + 85</a:t>
                      </a:r>
                    </a:p>
                  </a:txBody>
                  <a:tcPr marL="133684" marR="133684" marT="66843" marB="6684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</a:endParaRPr>
                    </a:p>
                  </a:txBody>
                  <a:tcPr marL="130054" marR="130054" marT="65028" marB="650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 = 0 ~ + 85</a:t>
                      </a:r>
                    </a:p>
                  </a:txBody>
                  <a:tcPr marL="133684" marR="133684" marT="66843" marB="6684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69088">
                <a:tc>
                  <a:txBody>
                    <a:bodyPr/>
                    <a:lstStyle/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Value-added</a:t>
                      </a:r>
                    </a:p>
                    <a:p>
                      <a:pPr marL="838200" marR="0" lvl="0" indent="-838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新細明體" pitchFamily="18" charset="-120"/>
                          <a:cs typeface="+mn-cs"/>
                          <a:sym typeface="Gill Sans" charset="0"/>
                        </a:rPr>
                        <a:t>technologies</a:t>
                      </a:r>
                    </a:p>
                  </a:txBody>
                  <a:tcPr marL="66091" marR="66091" marT="33047" marB="33047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0054" marR="130054" marT="65028" marB="65028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US" altLang="zh-TW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新細明體" pitchFamily="18" charset="-120"/>
                        <a:cs typeface="+mn-cs"/>
                        <a:sym typeface="Gill Sans" charset="0"/>
                      </a:endParaRPr>
                    </a:p>
                  </a:txBody>
                  <a:tcPr marL="133684" marR="133684" marT="66843" marB="66843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b="38450"/>
          <a:stretch/>
        </p:blipFill>
        <p:spPr>
          <a:xfrm>
            <a:off x="6804248" y="1595000"/>
            <a:ext cx="1446071" cy="31885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/>
          <a:srcRect t="35608" b="35035"/>
          <a:stretch/>
        </p:blipFill>
        <p:spPr>
          <a:xfrm>
            <a:off x="2051720" y="1519958"/>
            <a:ext cx="1512168" cy="443920"/>
          </a:xfrm>
          <a:prstGeom prst="rect">
            <a:avLst/>
          </a:prstGeom>
        </p:spPr>
      </p:pic>
      <p:pic>
        <p:nvPicPr>
          <p:cNvPr id="30" name="Picture 2" descr="https://industrial.apacer.com/upfiles/ADUpload/allshare/DDR5_ECC%20SODIMM_32G_202206_1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0" b="24757"/>
          <a:stretch/>
        </p:blipFill>
        <p:spPr bwMode="auto">
          <a:xfrm>
            <a:off x="4662505" y="1476377"/>
            <a:ext cx="989615" cy="5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群組 30"/>
          <p:cNvGrpSpPr/>
          <p:nvPr/>
        </p:nvGrpSpPr>
        <p:grpSpPr>
          <a:xfrm>
            <a:off x="3419871" y="5423135"/>
            <a:ext cx="3100145" cy="820115"/>
            <a:chOff x="4477268" y="5781036"/>
            <a:chExt cx="3028960" cy="820115"/>
          </a:xfrm>
        </p:grpSpPr>
        <p:grpSp>
          <p:nvGrpSpPr>
            <p:cNvPr id="32" name="群組 31"/>
            <p:cNvGrpSpPr/>
            <p:nvPr/>
          </p:nvGrpSpPr>
          <p:grpSpPr>
            <a:xfrm>
              <a:off x="5148063" y="5810731"/>
              <a:ext cx="2358165" cy="790420"/>
              <a:chOff x="2831877" y="5679533"/>
              <a:chExt cx="2309922" cy="736170"/>
            </a:xfrm>
          </p:grpSpPr>
          <p:pic>
            <p:nvPicPr>
              <p:cNvPr id="49" name="圖片 48"/>
              <p:cNvPicPr>
                <a:picLocks noChangeAspect="1"/>
              </p:cNvPicPr>
              <p:nvPr/>
            </p:nvPicPr>
            <p:blipFill rotWithShape="1">
              <a:blip r:embed="rId6" cstate="print"/>
              <a:srcRect l="49675" t="6105"/>
              <a:stretch/>
            </p:blipFill>
            <p:spPr>
              <a:xfrm>
                <a:off x="2831877" y="5706506"/>
                <a:ext cx="604746" cy="578843"/>
              </a:xfrm>
              <a:prstGeom prst="rect">
                <a:avLst/>
              </a:prstGeom>
            </p:spPr>
          </p:pic>
          <p:pic>
            <p:nvPicPr>
              <p:cNvPr id="50" name="圖片 49"/>
              <p:cNvPicPr>
                <a:picLocks noChangeAspect="1"/>
              </p:cNvPicPr>
              <p:nvPr/>
            </p:nvPicPr>
            <p:blipFill rotWithShape="1">
              <a:blip r:embed="rId7" cstate="print"/>
              <a:srcRect t="4090" r="49921"/>
              <a:stretch/>
            </p:blipFill>
            <p:spPr>
              <a:xfrm>
                <a:off x="3409140" y="5703331"/>
                <a:ext cx="583238" cy="579993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>
                <a:off x="3450307" y="6207930"/>
                <a:ext cx="55496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Gill Sans" charset="0"/>
                  </a:rPr>
                  <a:t>(Optional)</a:t>
                </a:r>
                <a:endParaRPr lang="zh-TW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586839" y="6214280"/>
                <a:ext cx="55496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Gill Sans" charset="0"/>
                  </a:rPr>
                  <a:t>(Optional)</a:t>
                </a:r>
                <a:endParaRPr lang="zh-TW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Gill Sans" charset="0"/>
                </a:endParaRPr>
              </a:p>
            </p:txBody>
          </p:sp>
          <p:pic>
            <p:nvPicPr>
              <p:cNvPr id="54" name="圖片 53"/>
              <p:cNvPicPr>
                <a:picLocks noChangeAspect="1"/>
              </p:cNvPicPr>
              <p:nvPr/>
            </p:nvPicPr>
            <p:blipFill rotWithShape="1">
              <a:blip r:embed="rId7" cstate="print"/>
              <a:srcRect l="50477"/>
              <a:stretch/>
            </p:blipFill>
            <p:spPr>
              <a:xfrm>
                <a:off x="3992017" y="5679533"/>
                <a:ext cx="583903" cy="612205"/>
              </a:xfrm>
              <a:prstGeom prst="rect">
                <a:avLst/>
              </a:prstGeom>
            </p:spPr>
          </p:pic>
          <p:sp>
            <p:nvSpPr>
              <p:cNvPr id="52" name="矩形 51"/>
              <p:cNvSpPr/>
              <p:nvPr/>
            </p:nvSpPr>
            <p:spPr>
              <a:xfrm>
                <a:off x="4020961" y="6215648"/>
                <a:ext cx="55496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TW" sz="7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Gill Sans" charset="0"/>
                  </a:rPr>
                  <a:t>(Optional)</a:t>
                </a:r>
                <a:endParaRPr lang="zh-TW" altLang="en-US" sz="7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Gill Sans" charset="0"/>
                </a:endParaRPr>
              </a:p>
            </p:txBody>
          </p:sp>
        </p:grpSp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8"/>
            <a:srcRect l="-1" r="74820"/>
            <a:stretch/>
          </p:blipFill>
          <p:spPr>
            <a:xfrm>
              <a:off x="4477268" y="5781036"/>
              <a:ext cx="677073" cy="712998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4290853" y="620688"/>
            <a:ext cx="47935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Recommended Products: DRAM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2265" y="5488059"/>
            <a:ext cx="561112" cy="6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5G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Networking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Applications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Customer Success Cases</a:t>
            </a:r>
            <a:endParaRPr lang="en-US" altLang="zh-TW" sz="24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59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918373" y="4933450"/>
            <a:ext cx="396044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55803" y="836207"/>
            <a:ext cx="2516597" cy="1462023"/>
          </a:xfrm>
          <a:prstGeom prst="rect">
            <a:avLst/>
          </a:prstGeom>
        </p:spPr>
      </p:pic>
      <p:pic>
        <p:nvPicPr>
          <p:cNvPr id="1028" name="Picture 4" descr="https://industrial.apacer.com/upfiles/ADUpload/allshare/DDR4-3200_ECC_SODIMM_16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1" b="30918"/>
          <a:stretch/>
        </p:blipFill>
        <p:spPr bwMode="auto">
          <a:xfrm>
            <a:off x="7611723" y="1929165"/>
            <a:ext cx="1280757" cy="5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62"/>
          <p:cNvSpPr/>
          <p:nvPr/>
        </p:nvSpPr>
        <p:spPr>
          <a:xfrm>
            <a:off x="437070" y="4933450"/>
            <a:ext cx="3960441" cy="1754326"/>
          </a:xfrm>
          <a:prstGeom prst="rect">
            <a:avLst/>
          </a:prstGeom>
          <a:solidFill>
            <a:srgbClr val="C5FFF4"/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EBB-5017-4B57-899E-F5D94C9D3806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3373" y="5162668"/>
            <a:ext cx="3672408" cy="155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latin typeface="+mj-lt"/>
                <a:ea typeface="微軟正黑體" pitchFamily="34" charset="-120"/>
              </a:rPr>
              <a:t>Preventing malicious code </a:t>
            </a:r>
            <a:r>
              <a:rPr lang="en-US" altLang="zh-TW" sz="1400" dirty="0">
                <a:latin typeface="+mj-lt"/>
                <a:ea typeface="微軟正黑體" pitchFamily="34" charset="-120"/>
              </a:rPr>
              <a:t>to be stored and loaded in SSD 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Intensive write-focused operation 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small amounts of data.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Non-standard Linux OS plus need for constant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SSD monitoring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1057" y="2554917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Solutions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15392" y="3576579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VA Technologies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17942" y="4653136"/>
            <a:ext cx="3960441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Results and Benefits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1056" y="2924249"/>
            <a:ext cx="3960441" cy="64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PH920-M280 , Industrial SD R1, </a:t>
            </a:r>
          </a:p>
          <a:p>
            <a:pPr algn="ctr">
              <a:lnSpc>
                <a:spcPct val="113000"/>
              </a:lnSpc>
            </a:pP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DDR4 ECC SODIMM</a:t>
            </a:r>
          </a:p>
        </p:txBody>
      </p:sp>
      <p:sp>
        <p:nvSpPr>
          <p:cNvPr id="13" name="矩形 12"/>
          <p:cNvSpPr/>
          <p:nvPr/>
        </p:nvSpPr>
        <p:spPr>
          <a:xfrm>
            <a:off x="4788024" y="3997635"/>
            <a:ext cx="2714487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 err="1">
                <a:solidFill>
                  <a:schemeClr val="accent1"/>
                </a:solidFill>
              </a:rPr>
              <a:t>CoreAnalyzer</a:t>
            </a:r>
            <a:r>
              <a:rPr lang="en-US" altLang="zh-TW" sz="1400" b="1" dirty="0">
                <a:solidFill>
                  <a:schemeClr val="accent1"/>
                </a:solidFill>
              </a:rPr>
              <a:t> 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accent1"/>
                </a:solidFill>
              </a:rPr>
              <a:t>SLC-</a:t>
            </a:r>
            <a:r>
              <a:rPr lang="en-US" altLang="zh-TW" sz="1400" b="1" dirty="0" err="1">
                <a:solidFill>
                  <a:schemeClr val="accent1"/>
                </a:solidFill>
              </a:rPr>
              <a:t>liteX</a:t>
            </a:r>
            <a:endParaRPr lang="en-US" altLang="zh-TW" sz="1400" b="1" dirty="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357" y="4654800"/>
            <a:ext cx="3960441" cy="369332"/>
          </a:xfrm>
          <a:prstGeom prst="rect">
            <a:avLst/>
          </a:prstGeom>
          <a:solidFill>
            <a:srgbClr val="00937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Challenges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31616" y="5087320"/>
            <a:ext cx="4132872" cy="121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Successfully created a </a:t>
            </a: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customized monitoring UI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anticipate the end of SD </a:t>
            </a:r>
            <a:r>
              <a:rPr lang="en-US" altLang="zh-TW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cardsʼ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operational lifetimes.</a:t>
            </a:r>
          </a:p>
          <a:p>
            <a:pPr marL="285750" lvl="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operational lifetimes for industrial SSDs were </a:t>
            </a: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greatly increased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zh-TW" altLang="zh-TW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Reduce the risk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systems be attacked by hackers.</a:t>
            </a:r>
            <a:endParaRPr lang="zh-TW" altLang="zh-TW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447" y="2015295"/>
            <a:ext cx="450161" cy="45016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19225" y="3651115"/>
            <a:ext cx="2592288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4000"/>
              </a:lnSpc>
            </a:pPr>
            <a:r>
              <a:rPr lang="en-US" altLang="zh-TW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zh-TW" altLang="en-US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rite-intensive applications </a:t>
            </a:r>
            <a:r>
              <a:rPr lang="en-US" altLang="zh-TW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small amounts of data</a:t>
            </a:r>
            <a:endParaRPr lang="zh-TW" altLang="en-US" sz="1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20153" y="3998285"/>
            <a:ext cx="2544335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accent1"/>
                </a:solidFill>
              </a:rPr>
              <a:t>Signed Firmware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err="1">
                <a:solidFill>
                  <a:schemeClr val="accent1"/>
                </a:solidFill>
              </a:rPr>
              <a:t>SSDWidget</a:t>
            </a:r>
            <a:r>
              <a:rPr lang="en-US" altLang="zh-TW" sz="1400" dirty="0">
                <a:solidFill>
                  <a:schemeClr val="accent1"/>
                </a:solidFill>
              </a:rPr>
              <a:t> (customized SDK)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zh-TW" altLang="en-US" sz="1400" dirty="0">
              <a:solidFill>
                <a:schemeClr val="accent1"/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" y="2625832"/>
            <a:ext cx="347525" cy="3475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8057" y="2927158"/>
            <a:ext cx="651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Internet</a:t>
            </a:r>
            <a:endParaRPr lang="zh-TW" altLang="en-US" sz="1100" dirty="0"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33131" y="3311589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838383"/>
                </a:solidFill>
                <a:ea typeface="微軟正黑體" pitchFamily="34" charset="-120"/>
              </a:rPr>
              <a:t>Network Switch</a:t>
            </a:r>
            <a:endParaRPr lang="zh-TW" altLang="en-US" sz="2000" b="1" dirty="0">
              <a:solidFill>
                <a:srgbClr val="838383"/>
              </a:solidFill>
              <a:ea typeface="微軟正黑體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1" y="2574326"/>
            <a:ext cx="398290" cy="39829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841718" y="2931307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Router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0" y="2052578"/>
            <a:ext cx="1607766" cy="160776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14" y="1803378"/>
            <a:ext cx="447749" cy="447749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025274" y="2130351"/>
            <a:ext cx="5517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laptop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69" y="2486682"/>
            <a:ext cx="367857" cy="36785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4025274" y="2808161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Server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29" y="3202116"/>
            <a:ext cx="350168" cy="35016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036914" y="3520925"/>
            <a:ext cx="548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Phone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90" y="3824003"/>
            <a:ext cx="481297" cy="48129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829235" y="4211180"/>
            <a:ext cx="9749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Other devices</a:t>
            </a:r>
            <a:endParaRPr lang="zh-TW" altLang="en-US" sz="1100" dirty="0">
              <a:latin typeface="+mj-lt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583373" y="2863983"/>
            <a:ext cx="266700" cy="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397065" y="2863983"/>
            <a:ext cx="266700" cy="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491745" y="2130351"/>
            <a:ext cx="432000" cy="36000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522361" y="2711809"/>
            <a:ext cx="449553" cy="1777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542052" y="2992236"/>
            <a:ext cx="454647" cy="252092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6D03EF06-2019-42D9-8C50-0AE7519B0DC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1712" y="1280398"/>
            <a:ext cx="322940" cy="1054937"/>
          </a:xfrm>
          <a:prstGeom prst="rect">
            <a:avLst/>
          </a:prstGeom>
        </p:spPr>
      </p:pic>
      <p:cxnSp>
        <p:nvCxnSpPr>
          <p:cNvPr id="49" name="直線單箭頭接點 48"/>
          <p:cNvCxnSpPr/>
          <p:nvPr/>
        </p:nvCxnSpPr>
        <p:spPr>
          <a:xfrm>
            <a:off x="3542052" y="3311589"/>
            <a:ext cx="287183" cy="470946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66DB5681-9F42-4FEC-8A02-2E2B3CE0C254}"/>
              </a:ext>
            </a:extLst>
          </p:cNvPr>
          <p:cNvSpPr/>
          <p:nvPr/>
        </p:nvSpPr>
        <p:spPr>
          <a:xfrm>
            <a:off x="249055" y="1104887"/>
            <a:ext cx="871543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Use Case: 5G Switches</a:t>
            </a:r>
            <a:endParaRPr lang="zh-TW" altLang="en-US" sz="2800" b="1" dirty="0">
              <a:solidFill>
                <a:srgbClr val="287E7E"/>
              </a:solidFill>
              <a:latin typeface="+mj-lt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62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8" y="712439"/>
            <a:ext cx="2393597" cy="1570798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4918373" y="4933450"/>
            <a:ext cx="396044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industrial.apacer.com/upfiles/ADUpload/allshare/DDR4-3200_ECC_SODIMM_16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1" b="30918"/>
          <a:stretch/>
        </p:blipFill>
        <p:spPr bwMode="auto">
          <a:xfrm>
            <a:off x="7136119" y="1916931"/>
            <a:ext cx="1280757" cy="51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62"/>
          <p:cNvSpPr/>
          <p:nvPr/>
        </p:nvSpPr>
        <p:spPr>
          <a:xfrm>
            <a:off x="437070" y="4933450"/>
            <a:ext cx="3960441" cy="1754326"/>
          </a:xfrm>
          <a:prstGeom prst="rect">
            <a:avLst/>
          </a:prstGeom>
          <a:solidFill>
            <a:srgbClr val="C5FFF4"/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8EBB-5017-4B57-899E-F5D94C9D3806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82032" y="121310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Use Case: 5G Base Station</a:t>
            </a:r>
            <a:endParaRPr lang="zh-TW" altLang="en-US" sz="2800" b="1" dirty="0">
              <a:solidFill>
                <a:srgbClr val="287E7E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373" y="5162668"/>
            <a:ext cx="3672408" cy="132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SSD and DRAM stability must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remain constant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even after extended operation in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harsh environments.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precise demands of this specific case will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 careful customization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31057" y="2554917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Solutions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15392" y="3576579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VA Technologies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17942" y="4653136"/>
            <a:ext cx="3960441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Results and Benefits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1056" y="2924249"/>
            <a:ext cx="3960441" cy="64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SH250-M242, SG250-M242</a:t>
            </a:r>
          </a:p>
          <a:p>
            <a:pPr algn="ctr">
              <a:lnSpc>
                <a:spcPct val="113000"/>
              </a:lnSpc>
            </a:pP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DDR4 ECC SODIMM</a:t>
            </a:r>
          </a:p>
        </p:txBody>
      </p:sp>
      <p:sp>
        <p:nvSpPr>
          <p:cNvPr id="13" name="矩形 12"/>
          <p:cNvSpPr/>
          <p:nvPr/>
        </p:nvSpPr>
        <p:spPr>
          <a:xfrm>
            <a:off x="5071018" y="4007777"/>
            <a:ext cx="3775319" cy="56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accent1"/>
                </a:solidFill>
              </a:rPr>
              <a:t>Anti-</a:t>
            </a:r>
            <a:r>
              <a:rPr lang="en-US" altLang="zh-TW" sz="1400" b="1" dirty="0" err="1">
                <a:solidFill>
                  <a:schemeClr val="accent1"/>
                </a:solidFill>
              </a:rPr>
              <a:t>Sulfuration</a:t>
            </a:r>
            <a:r>
              <a:rPr lang="en-US" altLang="zh-TW" sz="1400" b="1" dirty="0">
                <a:solidFill>
                  <a:schemeClr val="accent1"/>
                </a:solidFill>
              </a:rPr>
              <a:t> 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accent1"/>
                </a:solidFill>
              </a:rPr>
              <a:t>Platform Customized Service</a:t>
            </a:r>
          </a:p>
        </p:txBody>
      </p:sp>
      <p:sp>
        <p:nvSpPr>
          <p:cNvPr id="14" name="矩形 13"/>
          <p:cNvSpPr/>
          <p:nvPr/>
        </p:nvSpPr>
        <p:spPr>
          <a:xfrm>
            <a:off x="439357" y="4654800"/>
            <a:ext cx="3960441" cy="369332"/>
          </a:xfrm>
          <a:prstGeom prst="rect">
            <a:avLst/>
          </a:prstGeom>
          <a:solidFill>
            <a:srgbClr val="00937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Challenges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31616" y="5013176"/>
            <a:ext cx="4132872" cy="168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 ideal match through </a:t>
            </a: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multi-party testing and verification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adjustment of the signals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both Apacer’s SSDs and the customer’s platforms. </a:t>
            </a:r>
            <a:endParaRPr lang="zh-TW" altLang="zh-TW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Strengthens the stability 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various applications and platform operations.</a:t>
            </a:r>
          </a:p>
          <a:p>
            <a:pPr marL="285750" lvl="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Successfully assisted the customer in </a:t>
            </a: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maximizing </a:t>
            </a:r>
            <a:b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zh-TW" sz="1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cost-effectiveness</a:t>
            </a:r>
            <a:r>
              <a:rPr lang="en-US" altLang="zh-TW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zh-TW" altLang="zh-TW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452" y="3819029"/>
            <a:ext cx="2592288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4000"/>
              </a:lnSpc>
            </a:pPr>
            <a:r>
              <a:rPr lang="en-US" altLang="zh-TW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Outdoors for 24/7 uninterrupted operation</a:t>
            </a:r>
            <a:endParaRPr lang="zh-TW" altLang="en-US" sz="1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90638" y="3998285"/>
            <a:ext cx="1861882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accent1"/>
                </a:solidFill>
              </a:rPr>
              <a:t>SLC-</a:t>
            </a:r>
            <a:r>
              <a:rPr lang="en-US" altLang="zh-TW" sz="1400" b="1" dirty="0" err="1">
                <a:solidFill>
                  <a:schemeClr val="accent1"/>
                </a:solidFill>
              </a:rPr>
              <a:t>liteX</a:t>
            </a:r>
            <a:r>
              <a:rPr lang="en-US" altLang="zh-TW" sz="1400" dirty="0">
                <a:solidFill>
                  <a:schemeClr val="accent1"/>
                </a:solidFill>
              </a:rPr>
              <a:t> 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" y="2625832"/>
            <a:ext cx="347525" cy="34752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8057" y="2927158"/>
            <a:ext cx="651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Internet</a:t>
            </a:r>
            <a:endParaRPr lang="zh-TW" altLang="en-US" sz="1100" dirty="0"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05183" y="3353724"/>
            <a:ext cx="1854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838383"/>
                </a:solidFill>
                <a:ea typeface="微軟正黑體" pitchFamily="34" charset="-120"/>
              </a:rPr>
              <a:t>5G Base Station</a:t>
            </a:r>
            <a:endParaRPr lang="zh-TW" altLang="en-US" sz="2000" b="1" dirty="0">
              <a:solidFill>
                <a:srgbClr val="838383"/>
              </a:solidFill>
              <a:ea typeface="微軟正黑體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93097" y="2185143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Surveillance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18" y="2590550"/>
            <a:ext cx="465084" cy="465084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726351" y="3026829"/>
            <a:ext cx="9653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Core network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09" y="3780757"/>
            <a:ext cx="481297" cy="48129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523454" y="4167934"/>
            <a:ext cx="9749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Other devices</a:t>
            </a:r>
            <a:endParaRPr lang="zh-TW" altLang="en-US" sz="1100" dirty="0">
              <a:latin typeface="+mj-lt"/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583373" y="2863983"/>
            <a:ext cx="266700" cy="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1541081" y="2863983"/>
            <a:ext cx="266700" cy="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flipV="1">
            <a:off x="3185964" y="2087105"/>
            <a:ext cx="432000" cy="360000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V="1">
            <a:off x="3216580" y="2668563"/>
            <a:ext cx="449553" cy="1777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3185964" y="3047574"/>
            <a:ext cx="454647" cy="252092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3224200" y="3491270"/>
            <a:ext cx="318955" cy="311885"/>
          </a:xfrm>
          <a:prstGeom prst="straightConnector1">
            <a:avLst/>
          </a:prstGeom>
          <a:ln>
            <a:solidFill>
              <a:srgbClr val="5959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ndustrial.apacer.com/upfiles/ADUpload/allshare/SH250_M2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03" y="1700808"/>
            <a:ext cx="815045" cy="8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群組 36"/>
          <p:cNvGrpSpPr/>
          <p:nvPr/>
        </p:nvGrpSpPr>
        <p:grpSpPr>
          <a:xfrm>
            <a:off x="1690600" y="1925428"/>
            <a:ext cx="1373375" cy="1466764"/>
            <a:chOff x="1745956" y="1534074"/>
            <a:chExt cx="1498062" cy="179472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956" y="1830736"/>
              <a:ext cx="1498062" cy="1498062"/>
            </a:xfrm>
            <a:prstGeom prst="rect">
              <a:avLst/>
            </a:prstGeom>
          </p:spPr>
        </p:pic>
        <p:sp>
          <p:nvSpPr>
            <p:cNvPr id="15" name="文字方塊 14"/>
            <p:cNvSpPr txBox="1"/>
            <p:nvPr/>
          </p:nvSpPr>
          <p:spPr>
            <a:xfrm>
              <a:off x="2162603" y="1534074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AAA89E"/>
                  </a:solidFill>
                  <a:latin typeface="Arial Black" panose="020B0A04020102020204" pitchFamily="34" charset="0"/>
                  <a:ea typeface="Segoe UI Black" panose="020B0A02040204020203" pitchFamily="34" charset="0"/>
                </a:rPr>
                <a:t>5G</a:t>
              </a:r>
              <a:endParaRPr lang="zh-TW" altLang="en-US" sz="2400" b="1" dirty="0">
                <a:solidFill>
                  <a:srgbClr val="AAA89E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30" name="直線接點 29"/>
            <p:cNvCxnSpPr/>
            <p:nvPr/>
          </p:nvCxnSpPr>
          <p:spPr>
            <a:xfrm>
              <a:off x="2347550" y="2666313"/>
              <a:ext cx="303022" cy="4297"/>
            </a:xfrm>
            <a:prstGeom prst="line">
              <a:avLst/>
            </a:prstGeom>
            <a:ln w="69850">
              <a:solidFill>
                <a:srgbClr val="A8A6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圖片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87" y="1775413"/>
            <a:ext cx="464578" cy="464578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617964" y="2855970"/>
            <a:ext cx="8547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Automobile</a:t>
            </a:r>
            <a:endParaRPr lang="zh-TW" altLang="en-US" sz="1100" dirty="0">
              <a:latin typeface="+mj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79038" y="3567756"/>
            <a:ext cx="981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dirty="0">
                <a:solidFill>
                  <a:srgbClr val="777777"/>
                </a:solidFill>
                <a:latin typeface="+mj-lt"/>
              </a:rPr>
              <a:t>Smart Factory</a:t>
            </a:r>
            <a:endParaRPr lang="zh-TW" altLang="en-US" sz="1100" dirty="0">
              <a:latin typeface="+mj-lt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02" y="3062786"/>
            <a:ext cx="559764" cy="559764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4" y="2411441"/>
            <a:ext cx="512808" cy="512808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E57D1749-AF30-44CB-8A0E-8D7EDE56ACAC}"/>
              </a:ext>
            </a:extLst>
          </p:cNvPr>
          <p:cNvSpPr/>
          <p:nvPr/>
        </p:nvSpPr>
        <p:spPr>
          <a:xfrm>
            <a:off x="7390638" y="4257193"/>
            <a:ext cx="1861882" cy="32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lnSpc>
                <a:spcPct val="114000"/>
              </a:lnSpc>
            </a:pPr>
            <a:r>
              <a:rPr lang="en-US" altLang="zh-TW" sz="1400" dirty="0">
                <a:solidFill>
                  <a:schemeClr val="accent1"/>
                </a:solidFill>
              </a:rPr>
              <a:t> </a:t>
            </a:r>
            <a:endParaRPr lang="zh-TW" alt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75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4859002" y="4987238"/>
            <a:ext cx="3960441" cy="151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37070" y="4996202"/>
            <a:ext cx="3960441" cy="1512000"/>
          </a:xfrm>
          <a:prstGeom prst="rect">
            <a:avLst/>
          </a:prstGeom>
          <a:solidFill>
            <a:srgbClr val="C5FFF4"/>
          </a:solidFill>
        </p:spPr>
        <p:txBody>
          <a:bodyPr wrap="square">
            <a:spAutoFit/>
          </a:bodyPr>
          <a:lstStyle/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en-US" altLang="zh-TW" b="1" dirty="0">
              <a:solidFill>
                <a:schemeClr val="bg1"/>
              </a:solidFill>
            </a:endParaRPr>
          </a:p>
          <a:p>
            <a:pPr algn="ctr"/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36210" y="6498176"/>
            <a:ext cx="2133600" cy="365125"/>
          </a:xfrm>
        </p:spPr>
        <p:txBody>
          <a:bodyPr/>
          <a:lstStyle/>
          <a:p>
            <a:fld id="{663A8EBB-5017-4B57-899E-F5D94C9D3806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1257818"/>
            <a:ext cx="480479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Use Case: </a:t>
            </a:r>
            <a:r>
              <a:rPr lang="en-US" altLang="zh-CN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5G Wireless</a:t>
            </a:r>
            <a:r>
              <a:rPr lang="zh-TW" altLang="en-US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 </a:t>
            </a:r>
            <a:r>
              <a:rPr lang="en-US" altLang="zh-TW" sz="2800" b="1" dirty="0">
                <a:solidFill>
                  <a:srgbClr val="287E7E"/>
                </a:solidFill>
                <a:latin typeface="+mj-lt"/>
                <a:ea typeface="微軟正黑體" pitchFamily="34" charset="-120"/>
              </a:rPr>
              <a:t>Network</a:t>
            </a:r>
            <a:endParaRPr lang="zh-TW" altLang="en-US" sz="2800" b="1" dirty="0">
              <a:solidFill>
                <a:srgbClr val="287E7E"/>
              </a:solidFill>
              <a:latin typeface="+mj-lt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3373" y="5144738"/>
            <a:ext cx="3672408" cy="13202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Needs to have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extremely high stability 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cope with 24-hour non-stop operation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 environmental tolerance</a:t>
            </a:r>
            <a:endParaRPr lang="en-US" altLang="zh-TW" sz="140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Cost-effectively upgrade 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Non-standard Linux OS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0375" y="2554917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Solutions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1605" y="3361427"/>
            <a:ext cx="3960441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VA Technologies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6715" y="4709332"/>
            <a:ext cx="3960441" cy="36933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Results and Benefits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0375" y="2946933"/>
            <a:ext cx="3960441" cy="4053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3000"/>
              </a:lnSpc>
            </a:pPr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UDM 2A</a:t>
            </a:r>
          </a:p>
        </p:txBody>
      </p:sp>
      <p:sp>
        <p:nvSpPr>
          <p:cNvPr id="13" name="矩形 12"/>
          <p:cNvSpPr/>
          <p:nvPr/>
        </p:nvSpPr>
        <p:spPr>
          <a:xfrm>
            <a:off x="5769023" y="3795241"/>
            <a:ext cx="3324130" cy="8290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b="1" dirty="0">
                <a:solidFill>
                  <a:schemeClr val="accent1"/>
                </a:solidFill>
              </a:rPr>
              <a:t> Anti-</a:t>
            </a:r>
            <a:r>
              <a:rPr lang="en-US" altLang="zh-TW" sz="1400" b="1" dirty="0" err="1">
                <a:solidFill>
                  <a:schemeClr val="accent1"/>
                </a:solidFill>
              </a:rPr>
              <a:t>Sulfuration</a:t>
            </a:r>
            <a:endParaRPr lang="en-US" altLang="zh-TW" sz="1400" b="1" dirty="0">
              <a:solidFill>
                <a:schemeClr val="accent1"/>
              </a:solidFill>
            </a:endParaRP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accent1"/>
                </a:solidFill>
              </a:rPr>
              <a:t>Firmware customization</a:t>
            </a:r>
            <a:endParaRPr lang="en-US" altLang="zh-TW" sz="1400" b="1" dirty="0">
              <a:solidFill>
                <a:schemeClr val="accent1"/>
              </a:solidFill>
              <a:ea typeface="微軟正黑體" panose="020B0604030504040204" pitchFamily="34" charset="-120"/>
            </a:endParaRP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accent1"/>
                </a:solidFill>
              </a:rPr>
              <a:t>Interface customization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439357" y="4717552"/>
            <a:ext cx="3960441" cy="369332"/>
          </a:xfrm>
          <a:prstGeom prst="rect">
            <a:avLst/>
          </a:prstGeom>
          <a:solidFill>
            <a:srgbClr val="009376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Challenges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903879" y="5152508"/>
            <a:ext cx="3817408" cy="13202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Supported Anti-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Sulfuration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prolong SSD lifespan in extreme environment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Greatly improves the durability and reliability 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Avoiding motherboard redesign</a:t>
            </a:r>
          </a:p>
          <a:p>
            <a:pPr marL="285750" indent="-200025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s://industrial.apacer.com/upfiles/ADUpload/allshare/UDM2A-Type-D-202010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38" y="921350"/>
            <a:ext cx="1608113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03" y="1877397"/>
            <a:ext cx="3395373" cy="215316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19602" y="4046040"/>
            <a:ext cx="3395373" cy="58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4000"/>
              </a:lnSpc>
            </a:pPr>
            <a:r>
              <a:rPr lang="en-US" altLang="zh-TW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Outdoors for 24/7 </a:t>
            </a:r>
          </a:p>
          <a:p>
            <a:pPr marL="85725" algn="ctr">
              <a:lnSpc>
                <a:spcPct val="114000"/>
              </a:lnSpc>
            </a:pPr>
            <a:r>
              <a:rPr lang="en-US" altLang="zh-TW" sz="1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uninterrupted operation</a:t>
            </a:r>
            <a:endParaRPr lang="zh-TW" altLang="en-US" sz="1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8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Server &amp; Networking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Applications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8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504407"/>
            <a:ext cx="3052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Apacerʼs Strengths </a:t>
            </a:r>
            <a:endParaRPr lang="zh-TW" altLang="en-US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1188" y="4515841"/>
            <a:ext cx="261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 smtClean="0">
                <a:solidFill>
                  <a:schemeClr val="accent5"/>
                </a:solidFill>
                <a:ea typeface="微軟正黑體" pitchFamily="34" charset="-120"/>
              </a:rPr>
              <a:t>Longevity</a:t>
            </a:r>
            <a:endParaRPr lang="en-US" altLang="zh-TW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5594" y="4515841"/>
            <a:ext cx="34563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Strong R&amp;D and Customization Capabilities</a:t>
            </a:r>
            <a:endParaRPr lang="zh-TW" altLang="en-US" sz="2700" b="1" dirty="0">
              <a:solidFill>
                <a:schemeClr val="accent5"/>
              </a:solidFill>
              <a:ea typeface="微軟正黑體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60472" y="5064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BOM support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6+6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PCN/EOL Policy 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Unique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S/N for RMA tracking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166"/>
          <p:cNvSpPr>
            <a:spLocks noEditPoints="1"/>
          </p:cNvSpPr>
          <p:nvPr/>
        </p:nvSpPr>
        <p:spPr bwMode="auto">
          <a:xfrm>
            <a:off x="5238131" y="4572422"/>
            <a:ext cx="548909" cy="653293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4109" y="2382731"/>
            <a:ext cx="47380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700" b="1" dirty="0">
                <a:solidFill>
                  <a:schemeClr val="accent5"/>
                </a:solidFill>
                <a:ea typeface="微軟正黑體" pitchFamily="34" charset="-120"/>
              </a:rPr>
              <a:t>Widely Recognized Certification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1434347" y="2884863"/>
            <a:ext cx="6353604" cy="1143904"/>
            <a:chOff x="1479964" y="2356434"/>
            <a:chExt cx="6353604" cy="114390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48657"/>
            <a:stretch/>
          </p:blipFill>
          <p:spPr>
            <a:xfrm>
              <a:off x="1479964" y="2356434"/>
              <a:ext cx="3280870" cy="1060761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51330"/>
            <a:stretch/>
          </p:blipFill>
          <p:spPr>
            <a:xfrm>
              <a:off x="4710034" y="2543027"/>
              <a:ext cx="3123534" cy="957311"/>
            </a:xfrm>
            <a:prstGeom prst="rect">
              <a:avLst/>
            </a:prstGeom>
          </p:spPr>
        </p:pic>
      </p:grpSp>
      <p:sp>
        <p:nvSpPr>
          <p:cNvPr id="28" name="AutoShape 117"/>
          <p:cNvSpPr>
            <a:spLocks/>
          </p:cNvSpPr>
          <p:nvPr/>
        </p:nvSpPr>
        <p:spPr bwMode="auto">
          <a:xfrm>
            <a:off x="677882" y="2440789"/>
            <a:ext cx="620067" cy="46531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" name="Freeform 156"/>
          <p:cNvSpPr>
            <a:spLocks noEditPoints="1"/>
          </p:cNvSpPr>
          <p:nvPr/>
        </p:nvSpPr>
        <p:spPr bwMode="auto">
          <a:xfrm>
            <a:off x="761412" y="4572422"/>
            <a:ext cx="544747" cy="544748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1.BU1\9.Others\Templates\Document templats 2017\輸出\Images\0904\ppt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3960813" y="4652962"/>
            <a:ext cx="5724525" cy="1586814"/>
            <a:chOff x="3960344" y="4653136"/>
            <a:chExt cx="5724224" cy="1586644"/>
          </a:xfrm>
        </p:grpSpPr>
        <p:sp>
          <p:nvSpPr>
            <p:cNvPr id="6" name="文字方塊 5"/>
            <p:cNvSpPr txBox="1"/>
            <p:nvPr/>
          </p:nvSpPr>
          <p:spPr>
            <a:xfrm>
              <a:off x="3960344" y="4653136"/>
              <a:ext cx="3384372" cy="4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3"/>
                </a:rPr>
                <a:t>industrial.apacer.com/</a:t>
              </a:r>
              <a:endPara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960344" y="4981713"/>
              <a:ext cx="5724224" cy="760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©Copyright Apacer Technology Inc. Confidential. Unauthorized use, dissemination,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distribution, or reproduction of this document is not allowed without the permission of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 Technology Inc. Specifications of details may change without notice.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960344" y="5916650"/>
              <a:ext cx="572422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This document and its contents are </a:t>
              </a:r>
              <a:r>
                <a:rPr lang="en-US" altLang="zh-TW" sz="1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confidential©Copyright</a:t>
              </a:r>
              <a:r>
                <a:rPr lang="en-US" altLang="zh-TW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  </a:t>
              </a:r>
              <a:r>
                <a:rPr lang="en-US" altLang="zh-TW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微軟正黑體" pitchFamily="34" charset="-120"/>
                </a:rPr>
                <a:t>Apacer Technology Inc.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微軟正黑體" pitchFamily="34" charset="-12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5072063" y="2720975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you!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196752"/>
            <a:ext cx="435172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008080"/>
                </a:solidFill>
                <a:ea typeface="微軟正黑體" pitchFamily="34" charset="-120"/>
              </a:rPr>
              <a:t>Overview</a:t>
            </a:r>
            <a:endParaRPr lang="en-US" altLang="zh-TW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1895811"/>
            <a:ext cx="8177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Under 5G and ORAN infrastructures, from </a:t>
            </a:r>
            <a:r>
              <a:rPr lang="en-US" altLang="zh-TW" dirty="0"/>
              <a:t>one userʼs mobile phone to a multi-</a:t>
            </a:r>
            <a:r>
              <a:rPr lang="en-US" altLang="zh-TW" dirty="0" err="1"/>
              <a:t>storey</a:t>
            </a:r>
            <a:r>
              <a:rPr lang="en-US" altLang="zh-TW" dirty="0"/>
              <a:t> data center, everything is connected to a </a:t>
            </a:r>
            <a:r>
              <a:rPr lang="en-US" altLang="zh-TW" dirty="0" smtClean="0"/>
              <a:t>more flexible and scalable network. </a:t>
            </a:r>
            <a:r>
              <a:rPr lang="en-US" altLang="zh-TW" dirty="0"/>
              <a:t>As server and networking applications need to process loads of big data, memory products with </a:t>
            </a:r>
            <a:r>
              <a:rPr lang="en-US" altLang="zh-TW" b="1" dirty="0" smtClean="0">
                <a:solidFill>
                  <a:schemeClr val="accent5"/>
                </a:solidFill>
              </a:rPr>
              <a:t>higher capacity and endurance</a:t>
            </a:r>
            <a:r>
              <a:rPr lang="en-US" altLang="zh-TW" dirty="0" smtClean="0"/>
              <a:t>, </a:t>
            </a:r>
            <a:r>
              <a:rPr lang="en-US" altLang="zh-TW" b="1" dirty="0">
                <a:solidFill>
                  <a:schemeClr val="accent5"/>
                </a:solidFill>
              </a:rPr>
              <a:t>faster speed of data processing</a:t>
            </a:r>
            <a:r>
              <a:rPr lang="en-US" altLang="zh-TW" dirty="0"/>
              <a:t>,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and </a:t>
            </a:r>
            <a:r>
              <a:rPr lang="en-US" altLang="zh-TW" b="1" dirty="0">
                <a:solidFill>
                  <a:schemeClr val="accent5"/>
                </a:solidFill>
              </a:rPr>
              <a:t>higher level of data security</a:t>
            </a:r>
            <a:r>
              <a:rPr lang="en-US" altLang="zh-TW" dirty="0"/>
              <a:t> are on demand</a:t>
            </a:r>
            <a:r>
              <a:rPr lang="en-US" altLang="zh-TW" dirty="0" smtClean="0"/>
              <a:t>.</a:t>
            </a:r>
          </a:p>
          <a:p>
            <a:pPr algn="ctr"/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TW" dirty="0" smtClean="0"/>
              <a:t>Understanding </a:t>
            </a:r>
            <a:r>
              <a:rPr lang="en-US" altLang="zh-TW" dirty="0"/>
              <a:t>the best and most efficient ways to protect and store </a:t>
            </a:r>
            <a:r>
              <a:rPr lang="en-US" altLang="zh-TW" dirty="0" smtClean="0"/>
              <a:t>data, </a:t>
            </a:r>
          </a:p>
          <a:p>
            <a:pPr algn="ctr"/>
            <a:r>
              <a:rPr lang="en-US" altLang="zh-TW" dirty="0" smtClean="0"/>
              <a:t>Apacer is committed </a:t>
            </a:r>
            <a:r>
              <a:rPr lang="en-US" altLang="zh-TW" dirty="0"/>
              <a:t>to helping the server and </a:t>
            </a:r>
            <a:r>
              <a:rPr lang="en-US" altLang="zh-TW" dirty="0" smtClean="0"/>
              <a:t>5G networking industry </a:t>
            </a:r>
            <a:r>
              <a:rPr lang="en-US" altLang="zh-TW" dirty="0"/>
              <a:t>grow into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the next </a:t>
            </a:r>
            <a:r>
              <a:rPr lang="en-US" altLang="zh-TW" dirty="0"/>
              <a:t>decade and beyond.</a:t>
            </a:r>
            <a:endParaRPr lang="en-US" altLang="zh-TW" dirty="0" smtClean="0"/>
          </a:p>
        </p:txBody>
      </p:sp>
      <p:pic>
        <p:nvPicPr>
          <p:cNvPr id="2" name="Picture 2" descr="https://industrial.apacer.com/upfiles/ADUpload/allshare/Product_in_acti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9" y="4581128"/>
            <a:ext cx="2756798" cy="17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ustrial.apacer.com/upfiles/ADUpload/allshare/Product_in_action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2"/>
          <a:stretch/>
        </p:blipFill>
        <p:spPr bwMode="auto">
          <a:xfrm>
            <a:off x="3347864" y="4575000"/>
            <a:ext cx="2592288" cy="17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599" y="4575764"/>
            <a:ext cx="2685027" cy="17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5G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Networking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Cases</a:t>
            </a:r>
            <a:endParaRPr lang="en-US" altLang="zh-TW" sz="2400" b="1" dirty="0" smtClean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7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576" y="1280929"/>
            <a:ext cx="4597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rgbClr val="008080"/>
                </a:solidFill>
                <a:ea typeface="微軟正黑體" pitchFamily="34" charset="-120"/>
              </a:rPr>
              <a:t>Challenges and Requirements</a:t>
            </a:r>
            <a:endParaRPr lang="zh-TW" altLang="en-US" sz="28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913838" y="1945524"/>
            <a:ext cx="8337684" cy="1222950"/>
            <a:chOff x="506016" y="2460983"/>
            <a:chExt cx="8337684" cy="1222950"/>
          </a:xfrm>
        </p:grpSpPr>
        <p:sp>
          <p:nvSpPr>
            <p:cNvPr id="10" name="矩形 9"/>
            <p:cNvSpPr/>
            <p:nvPr/>
          </p:nvSpPr>
          <p:spPr>
            <a:xfrm>
              <a:off x="846313" y="2460983"/>
              <a:ext cx="79973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Hardware that runs in harsh environments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81742" y="2852936"/>
              <a:ext cx="70978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/>
                <a:t>Since the internet is everywhere, the hardware that supports it needs to be able to run </a:t>
              </a:r>
              <a:r>
                <a:rPr lang="en-US" altLang="zh-TW" sz="1600" dirty="0" smtClean="0"/>
                <a:t>everywhere. </a:t>
              </a:r>
              <a:r>
                <a:rPr lang="en-US" altLang="zh-TW" sz="1600" dirty="0"/>
                <a:t>Server and networking components need to be tough enough to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survive in punishing environments</a:t>
              </a:r>
              <a:r>
                <a:rPr lang="en-US" altLang="zh-TW" sz="1600" dirty="0"/>
                <a:t>.</a:t>
              </a:r>
              <a:endParaRPr lang="zh-TW" altLang="zh-TW" sz="1600" dirty="0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 rot="10800000" flipH="1">
              <a:off x="506016" y="2489805"/>
              <a:ext cx="273972" cy="342465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913838" y="4869160"/>
            <a:ext cx="8194666" cy="1251287"/>
            <a:chOff x="539552" y="4041252"/>
            <a:chExt cx="8246234" cy="1251287"/>
          </a:xfrm>
        </p:grpSpPr>
        <p:sp>
          <p:nvSpPr>
            <p:cNvPr id="6" name="矩形 5"/>
            <p:cNvSpPr/>
            <p:nvPr/>
          </p:nvSpPr>
          <p:spPr>
            <a:xfrm>
              <a:off x="900942" y="4041252"/>
              <a:ext cx="78848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zh-TW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Find the idea solution to handle workload changes</a:t>
              </a:r>
              <a:endPara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/>
              </a:r>
              <a:b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17642" y="4461542"/>
              <a:ext cx="72461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zh-TW" sz="1600" dirty="0"/>
                <a:t>Some networks struggle when their workload changes drastically over time</a:t>
              </a:r>
              <a:r>
                <a:rPr lang="en-US" altLang="zh-TW" sz="1600" dirty="0" smtClean="0">
                  <a:latin typeface="+mj-lt"/>
                </a:rPr>
                <a:t>. It is important to find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the most suitable solution for their needs, even if that means a very flexible solution that can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handle abnormal or unusual changes in workload</a:t>
              </a:r>
              <a:r>
                <a:rPr lang="en-US" altLang="zh-TW" sz="1600" dirty="0" smtClean="0"/>
                <a:t>.</a:t>
              </a:r>
              <a:endPara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 rot="10800000" flipH="1">
              <a:off x="539552" y="4041252"/>
              <a:ext cx="273972" cy="342465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913838" y="3356992"/>
            <a:ext cx="8109322" cy="1251287"/>
            <a:chOff x="539552" y="4296688"/>
            <a:chExt cx="8160353" cy="1251287"/>
          </a:xfrm>
        </p:grpSpPr>
        <p:sp>
          <p:nvSpPr>
            <p:cNvPr id="21" name="矩形 20"/>
            <p:cNvSpPr/>
            <p:nvPr/>
          </p:nvSpPr>
          <p:spPr>
            <a:xfrm>
              <a:off x="815061" y="4296688"/>
              <a:ext cx="78848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zh-TW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Longer lifespans even for write-intensive operation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17642" y="4716978"/>
              <a:ext cx="71212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zh-TW" sz="1600" dirty="0"/>
                <a:t>Highly active networks involve a large amount of write operations for small packets of data. </a:t>
              </a:r>
              <a:r>
                <a:rPr lang="en-US" altLang="zh-TW" sz="1600" dirty="0" smtClean="0"/>
                <a:t>It needs to allocate the resource in the most </a:t>
              </a:r>
              <a:r>
                <a:rPr lang="en-US" altLang="zh-TW" sz="1600" b="1" dirty="0">
                  <a:solidFill>
                    <a:schemeClr val="accent5"/>
                  </a:solidFill>
                </a:rPr>
                <a:t>efficient configurations </a:t>
              </a:r>
              <a:r>
                <a:rPr lang="en-US" altLang="zh-TW" sz="1600" dirty="0"/>
                <a:t>for these kinds of </a:t>
              </a:r>
              <a:r>
                <a:rPr lang="en-US" altLang="zh-TW" sz="1600" dirty="0" smtClean="0"/>
                <a:t>situations, extending </a:t>
              </a:r>
              <a:r>
                <a:rPr lang="en-US" altLang="zh-TW" sz="1600" dirty="0"/>
                <a:t>the operational lifetime of networked devices. </a:t>
              </a:r>
              <a:endPara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 rot="10800000" flipH="1">
              <a:off x="539552" y="4310671"/>
              <a:ext cx="273972" cy="342465"/>
            </a:xfrm>
            <a:custGeom>
              <a:avLst/>
              <a:gdLst>
                <a:gd name="T0" fmla="*/ 0 w 7925"/>
                <a:gd name="T1" fmla="*/ 5094 h 10188"/>
                <a:gd name="T2" fmla="*/ 33 w 7925"/>
                <a:gd name="T3" fmla="*/ 0 h 10188"/>
                <a:gd name="T4" fmla="*/ 1648 w 7925"/>
                <a:gd name="T5" fmla="*/ 1021 h 10188"/>
                <a:gd name="T6" fmla="*/ 7132 w 7925"/>
                <a:gd name="T7" fmla="*/ 4554 h 10188"/>
                <a:gd name="T8" fmla="*/ 7921 w 7925"/>
                <a:gd name="T9" fmla="*/ 5094 h 10188"/>
                <a:gd name="T10" fmla="*/ 1320 w 7925"/>
                <a:gd name="T11" fmla="*/ 9375 h 10188"/>
                <a:gd name="T12" fmla="*/ 29 w 7925"/>
                <a:gd name="T13" fmla="*/ 10188 h 10188"/>
                <a:gd name="T14" fmla="*/ 0 w 7925"/>
                <a:gd name="T15" fmla="*/ 5094 h 10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25" h="10188">
                  <a:moveTo>
                    <a:pt x="0" y="5094"/>
                  </a:moveTo>
                  <a:cubicBezTo>
                    <a:pt x="0" y="1287"/>
                    <a:pt x="8" y="0"/>
                    <a:pt x="33" y="0"/>
                  </a:cubicBezTo>
                  <a:cubicBezTo>
                    <a:pt x="50" y="0"/>
                    <a:pt x="777" y="460"/>
                    <a:pt x="1648" y="1021"/>
                  </a:cubicBezTo>
                  <a:cubicBezTo>
                    <a:pt x="3732" y="2365"/>
                    <a:pt x="6142" y="3917"/>
                    <a:pt x="7132" y="4554"/>
                  </a:cubicBezTo>
                  <a:cubicBezTo>
                    <a:pt x="7570" y="4836"/>
                    <a:pt x="7925" y="5079"/>
                    <a:pt x="7921" y="5094"/>
                  </a:cubicBezTo>
                  <a:cubicBezTo>
                    <a:pt x="7912" y="5124"/>
                    <a:pt x="7006" y="5712"/>
                    <a:pt x="1320" y="9375"/>
                  </a:cubicBezTo>
                  <a:cubicBezTo>
                    <a:pt x="626" y="9822"/>
                    <a:pt x="45" y="10188"/>
                    <a:pt x="29" y="10188"/>
                  </a:cubicBezTo>
                  <a:cubicBezTo>
                    <a:pt x="10" y="10188"/>
                    <a:pt x="0" y="8528"/>
                    <a:pt x="0" y="5094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 sz="9600"/>
            </a:p>
          </p:txBody>
        </p:sp>
      </p:grpSp>
    </p:spTree>
    <p:extLst>
      <p:ext uri="{BB962C8B-B14F-4D97-AF65-F5344CB8AC3E}">
        <p14:creationId xmlns:p14="http://schemas.microsoft.com/office/powerpoint/2010/main" val="1522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7544" y="1945461"/>
            <a:ext cx="8259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/>
              <a:t>Under the deployment of </a:t>
            </a:r>
            <a:r>
              <a:rPr lang="en-US" altLang="zh-TW" sz="1600" dirty="0" smtClean="0"/>
              <a:t>5G and</a:t>
            </a:r>
            <a:r>
              <a:rPr lang="en-US" altLang="zh-TW" sz="1600" dirty="0"/>
              <a:t> open radio access network (O-RAN) </a:t>
            </a:r>
            <a:r>
              <a:rPr lang="en-US" altLang="zh-TW" sz="1600" dirty="0" smtClean="0"/>
              <a:t>structure, </a:t>
            </a:r>
            <a:r>
              <a:rPr lang="en-US" altLang="zh-TW" sz="1600" dirty="0"/>
              <a:t>smart networking devices of AIoT have also flourished. It is a powerful technology for a new generation and enables </a:t>
            </a:r>
            <a:r>
              <a:rPr lang="en-US" altLang="zh-TW" sz="1600" dirty="0" smtClean="0"/>
              <a:t>edge </a:t>
            </a:r>
            <a:r>
              <a:rPr lang="en-US" altLang="zh-TW" sz="1600" dirty="0"/>
              <a:t>computing to make the Internet of Things more effective and efficient.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547664" y="98072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5G Networking Infrastructure: 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/>
            </a:r>
            <a:b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</a:br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O-RAN Mobile Network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5187" r="3144" b="7188"/>
          <a:stretch/>
        </p:blipFill>
        <p:spPr>
          <a:xfrm>
            <a:off x="251520" y="2897381"/>
            <a:ext cx="8666423" cy="34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75442" y="946099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5G Networking Infrastructure: </a:t>
            </a: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/>
            </a:r>
            <a:b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</a:br>
            <a:r>
              <a:rPr lang="en-US" altLang="zh-TW" sz="2700" b="1" dirty="0">
                <a:solidFill>
                  <a:srgbClr val="008080"/>
                </a:solidFill>
                <a:ea typeface="微軟正黑體" pitchFamily="34" charset="-120"/>
              </a:rPr>
              <a:t>Industrial and Enterprise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816" y="2852936"/>
            <a:ext cx="6438555" cy="40110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6617" y="1878158"/>
            <a:ext cx="8259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/>
              <a:t>Corporate networks often contain confidential </a:t>
            </a:r>
            <a:r>
              <a:rPr lang="en-US" altLang="zh-TW" sz="1600" dirty="0" smtClean="0"/>
              <a:t>which can be accessed </a:t>
            </a:r>
            <a:r>
              <a:rPr lang="en-US" altLang="zh-TW" sz="1600" dirty="0"/>
              <a:t>by certain </a:t>
            </a:r>
            <a:r>
              <a:rPr lang="en-US" altLang="zh-TW" sz="1600" dirty="0" smtClean="0"/>
              <a:t>authorized </a:t>
            </a:r>
            <a:r>
              <a:rPr lang="en-US" altLang="zh-TW" sz="1600" dirty="0"/>
              <a:t>users. This is </a:t>
            </a:r>
            <a:r>
              <a:rPr lang="en-US" altLang="zh-TW" sz="1600" dirty="0" smtClean="0"/>
              <a:t>why </a:t>
            </a:r>
            <a:r>
              <a:rPr lang="en-US" altLang="zh-TW" sz="1600" dirty="0"/>
              <a:t>more comprehensive networking infrastructure is </a:t>
            </a:r>
            <a:r>
              <a:rPr lang="en-US" altLang="zh-TW" sz="1600" dirty="0" smtClean="0"/>
              <a:t>required, </a:t>
            </a:r>
            <a:r>
              <a:rPr lang="en-US" altLang="zh-TW" sz="1600" dirty="0"/>
              <a:t>such as </a:t>
            </a:r>
            <a:endParaRPr lang="en-US" altLang="zh-TW" sz="1600" dirty="0" smtClean="0"/>
          </a:p>
          <a:p>
            <a:pPr algn="ctr"/>
            <a:r>
              <a:rPr lang="en-US" altLang="zh-TW" sz="1600" dirty="0" smtClean="0"/>
              <a:t>mail </a:t>
            </a:r>
            <a:r>
              <a:rPr lang="en-US" altLang="zh-TW" sz="1600" dirty="0"/>
              <a:t>server encryption, firewalls, </a:t>
            </a:r>
            <a:r>
              <a:rPr lang="en-US" altLang="zh-TW" sz="1600" dirty="0" smtClean="0"/>
              <a:t>NAS </a:t>
            </a:r>
            <a:r>
              <a:rPr lang="en-US" altLang="zh-TW" sz="1600" dirty="0"/>
              <a:t>and other additional features of data protection.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42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547259"/>
            <a:ext cx="5887101" cy="431074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A0D5-FD71-4359-A29A-E8A7E516FE2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63795" y="902910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700" b="1" dirty="0" smtClean="0">
                <a:solidFill>
                  <a:srgbClr val="008080"/>
                </a:solidFill>
                <a:ea typeface="微軟正黑體" pitchFamily="34" charset="-120"/>
              </a:rPr>
              <a:t>5G Networking Infrastructure: Surveillance</a:t>
            </a:r>
            <a:endParaRPr lang="en-US" altLang="zh-TW" sz="27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771251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/>
              <a:t>Both households and corporations are investing in surveillance, including intruder detection technologies, real-time IP camera monitoring and security footage storage. A centralized data storage solution allows archival and retrieval of security footage and associated metadata at the press of a button.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438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00E2B4-E96F-4331-A9D9-096C22FA4A63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1484313"/>
            <a:ext cx="2447925" cy="631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zh-TW" altLang="en-US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8917" y="2116138"/>
            <a:ext cx="8112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Overview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Challenges and Requirements</a:t>
            </a:r>
            <a:endParaRPr lang="zh-TW" altLang="en-US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Featured Technologies for </a:t>
            </a:r>
            <a:r>
              <a:rPr lang="en-US" altLang="zh-TW" sz="2400" b="1" dirty="0" smtClean="0">
                <a:solidFill>
                  <a:srgbClr val="008080"/>
                </a:solidFill>
                <a:ea typeface="微軟正黑體" pitchFamily="34" charset="-120"/>
              </a:rPr>
              <a:t>5G </a:t>
            </a:r>
            <a:r>
              <a:rPr lang="en-US" altLang="zh-TW" sz="2400" b="1" dirty="0">
                <a:solidFill>
                  <a:srgbClr val="008080"/>
                </a:solidFill>
                <a:ea typeface="微軟正黑體" pitchFamily="34" charset="-120"/>
              </a:rPr>
              <a:t>Networking Applications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Recommended 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Products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Customer Success Cases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  <a:sym typeface="Gill Sans"/>
              </a:rPr>
              <a:t>‧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ea typeface="微軟正黑體" pitchFamily="34" charset="-120"/>
              </a:rPr>
              <a:t>Apacerʼs Strengths </a:t>
            </a:r>
          </a:p>
          <a:p>
            <a:endParaRPr lang="zh-TW" altLang="en-US" sz="2400" b="1" dirty="0">
              <a:solidFill>
                <a:srgbClr val="008080"/>
              </a:solidFill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2392</Words>
  <Application>Microsoft Office PowerPoint</Application>
  <PresentationFormat>如螢幕大小 (4:3)</PresentationFormat>
  <Paragraphs>628</Paragraphs>
  <Slides>27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Gill Sans</vt:lpstr>
      <vt:lpstr>宋体</vt:lpstr>
      <vt:lpstr>宋体</vt:lpstr>
      <vt:lpstr>微軟正黑體</vt:lpstr>
      <vt:lpstr>新細明體</vt:lpstr>
      <vt:lpstr>Arial</vt:lpstr>
      <vt:lpstr>Arial Black</vt:lpstr>
      <vt:lpstr>Calibri</vt:lpstr>
      <vt:lpstr>Segoe UI Black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Leo Peng</dc:creator>
  <cp:lastModifiedBy>Sylvia Yeh(葉珊苡)</cp:lastModifiedBy>
  <cp:revision>603</cp:revision>
  <dcterms:created xsi:type="dcterms:W3CDTF">2017-07-24T08:05:29Z</dcterms:created>
  <dcterms:modified xsi:type="dcterms:W3CDTF">2022-10-31T06:31:38Z</dcterms:modified>
</cp:coreProperties>
</file>